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1056" r:id="rId3"/>
    <p:sldId id="1162" r:id="rId4"/>
    <p:sldId id="1161" r:id="rId5"/>
    <p:sldId id="1141" r:id="rId6"/>
    <p:sldId id="1142" r:id="rId7"/>
    <p:sldId id="1143" r:id="rId8"/>
    <p:sldId id="1159" r:id="rId9"/>
    <p:sldId id="1151" r:id="rId10"/>
    <p:sldId id="1152" r:id="rId11"/>
    <p:sldId id="1153" r:id="rId12"/>
    <p:sldId id="1154" r:id="rId13"/>
    <p:sldId id="1155" r:id="rId14"/>
    <p:sldId id="1156" r:id="rId15"/>
    <p:sldId id="1157" r:id="rId16"/>
    <p:sldId id="1158" r:id="rId17"/>
    <p:sldId id="1144" r:id="rId18"/>
    <p:sldId id="1160" r:id="rId19"/>
    <p:sldId id="1058" r:id="rId20"/>
    <p:sldId id="1059" r:id="rId21"/>
    <p:sldId id="1165" r:id="rId22"/>
    <p:sldId id="1166" r:id="rId23"/>
    <p:sldId id="1167" r:id="rId24"/>
    <p:sldId id="1168" r:id="rId25"/>
    <p:sldId id="1169" r:id="rId26"/>
    <p:sldId id="1170" r:id="rId27"/>
    <p:sldId id="1188" r:id="rId28"/>
    <p:sldId id="1172" r:id="rId29"/>
    <p:sldId id="1191" r:id="rId30"/>
    <p:sldId id="1173" r:id="rId31"/>
    <p:sldId id="1174" r:id="rId32"/>
    <p:sldId id="1175" r:id="rId33"/>
    <p:sldId id="1176" r:id="rId34"/>
    <p:sldId id="1177" r:id="rId35"/>
    <p:sldId id="1178" r:id="rId36"/>
    <p:sldId id="1181" r:id="rId37"/>
    <p:sldId id="1182" r:id="rId38"/>
    <p:sldId id="1183" r:id="rId39"/>
    <p:sldId id="1184" r:id="rId40"/>
    <p:sldId id="1185" r:id="rId41"/>
    <p:sldId id="1186" r:id="rId42"/>
    <p:sldId id="1187" r:id="rId43"/>
    <p:sldId id="1189" r:id="rId44"/>
    <p:sldId id="1190" r:id="rId45"/>
    <p:sldId id="1049" r:id="rId46"/>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DFD"/>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23" autoAdjust="0"/>
    <p:restoredTop sz="78748" autoAdjust="0"/>
  </p:normalViewPr>
  <p:slideViewPr>
    <p:cSldViewPr>
      <p:cViewPr varScale="1">
        <p:scale>
          <a:sx n="92" d="100"/>
          <a:sy n="92" d="100"/>
        </p:scale>
        <p:origin x="148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access(rank) = 1/rank</a:t>
            </a:r>
          </a:p>
        </c:rich>
      </c:tx>
      <c:layout/>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0.09638781798698</c:v>
                </c:pt>
                <c:pt idx="2">
                  <c:v>0.0642585453246533</c:v>
                </c:pt>
                <c:pt idx="3">
                  <c:v>0.04819390899349</c:v>
                </c:pt>
                <c:pt idx="4">
                  <c:v>0.038555127194792</c:v>
                </c:pt>
                <c:pt idx="5">
                  <c:v>0.0321292726623267</c:v>
                </c:pt>
                <c:pt idx="6">
                  <c:v>0.0275393765677086</c:v>
                </c:pt>
                <c:pt idx="7">
                  <c:v>0.024096954496745</c:v>
                </c:pt>
                <c:pt idx="8">
                  <c:v>0.0214195151082178</c:v>
                </c:pt>
                <c:pt idx="9">
                  <c:v>0.019277563597396</c:v>
                </c:pt>
                <c:pt idx="10">
                  <c:v>0.0175250578158145</c:v>
                </c:pt>
                <c:pt idx="11">
                  <c:v>0.0160646363311633</c:v>
                </c:pt>
                <c:pt idx="12">
                  <c:v>0.01482889507492</c:v>
                </c:pt>
                <c:pt idx="13">
                  <c:v>0.0137696882838543</c:v>
                </c:pt>
                <c:pt idx="14">
                  <c:v>0.0128517090649307</c:v>
                </c:pt>
                <c:pt idx="15">
                  <c:v>0.0120484772483725</c:v>
                </c:pt>
                <c:pt idx="16">
                  <c:v>0.0113397432925859</c:v>
                </c:pt>
                <c:pt idx="17">
                  <c:v>0.0107097575541089</c:v>
                </c:pt>
                <c:pt idx="18">
                  <c:v>0.0101460861038926</c:v>
                </c:pt>
                <c:pt idx="19">
                  <c:v>0.009638781798698</c:v>
                </c:pt>
                <c:pt idx="20">
                  <c:v>0.00917979218923619</c:v>
                </c:pt>
                <c:pt idx="21">
                  <c:v>0.00876252890790727</c:v>
                </c:pt>
                <c:pt idx="22">
                  <c:v>0.00838154939017217</c:v>
                </c:pt>
                <c:pt idx="23">
                  <c:v>0.00803231816558167</c:v>
                </c:pt>
                <c:pt idx="24">
                  <c:v>0.0077110254389584</c:v>
                </c:pt>
                <c:pt idx="25">
                  <c:v>0.00741444753746</c:v>
                </c:pt>
                <c:pt idx="26">
                  <c:v>0.00713983836940592</c:v>
                </c:pt>
                <c:pt idx="27">
                  <c:v>0.00688484414192714</c:v>
                </c:pt>
                <c:pt idx="28">
                  <c:v>0.00664743572324</c:v>
                </c:pt>
                <c:pt idx="29">
                  <c:v>0.00642585453246533</c:v>
                </c:pt>
                <c:pt idx="30">
                  <c:v>0.00621856890238581</c:v>
                </c:pt>
                <c:pt idx="31">
                  <c:v>0.00602423862418625</c:v>
                </c:pt>
                <c:pt idx="32">
                  <c:v>0.00584168593860485</c:v>
                </c:pt>
                <c:pt idx="33">
                  <c:v>0.00566987164629294</c:v>
                </c:pt>
                <c:pt idx="34">
                  <c:v>0.00550787531354171</c:v>
                </c:pt>
                <c:pt idx="35">
                  <c:v>0.00535487877705444</c:v>
                </c:pt>
                <c:pt idx="36">
                  <c:v>0.00521015232362054</c:v>
                </c:pt>
                <c:pt idx="37">
                  <c:v>0.00507304305194632</c:v>
                </c:pt>
                <c:pt idx="38">
                  <c:v>0.00494296502497333</c:v>
                </c:pt>
                <c:pt idx="39">
                  <c:v>0.004819390899349</c:v>
                </c:pt>
                <c:pt idx="40">
                  <c:v>0.00470184477985268</c:v>
                </c:pt>
                <c:pt idx="41">
                  <c:v>0.00458989609461809</c:v>
                </c:pt>
                <c:pt idx="42">
                  <c:v>0.00448315432497581</c:v>
                </c:pt>
                <c:pt idx="43">
                  <c:v>0.00438126445395364</c:v>
                </c:pt>
                <c:pt idx="44">
                  <c:v>0.00428390302164356</c:v>
                </c:pt>
                <c:pt idx="45">
                  <c:v>0.00419077469508609</c:v>
                </c:pt>
                <c:pt idx="46">
                  <c:v>0.0041016092760417</c:v>
                </c:pt>
                <c:pt idx="47">
                  <c:v>0.00401615908279083</c:v>
                </c:pt>
                <c:pt idx="48">
                  <c:v>0.0039341966525298</c:v>
                </c:pt>
                <c:pt idx="49">
                  <c:v>0.0038555127194792</c:v>
                </c:pt>
              </c:numCache>
            </c:numRef>
          </c:val>
          <c:smooth val="0"/>
        </c:ser>
        <c:dLbls>
          <c:showLegendKey val="0"/>
          <c:showVal val="0"/>
          <c:showCatName val="0"/>
          <c:showSerName val="0"/>
          <c:showPercent val="0"/>
          <c:showBubbleSize val="0"/>
        </c:dLbls>
        <c:marker val="1"/>
        <c:smooth val="0"/>
        <c:axId val="1810169152"/>
        <c:axId val="1808087904"/>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c:v>
                </c:pt>
                <c:pt idx="2">
                  <c:v>0.353421999285593</c:v>
                </c:pt>
                <c:pt idx="3">
                  <c:v>0.401615908279083</c:v>
                </c:pt>
                <c:pt idx="4">
                  <c:v>0.440171035473875</c:v>
                </c:pt>
                <c:pt idx="5">
                  <c:v>0.472300308136202</c:v>
                </c:pt>
                <c:pt idx="6">
                  <c:v>0.499839684703911</c:v>
                </c:pt>
                <c:pt idx="7">
                  <c:v>0.523936639200656</c:v>
                </c:pt>
                <c:pt idx="8">
                  <c:v>0.545356154308874</c:v>
                </c:pt>
                <c:pt idx="9">
                  <c:v>0.564633717906269</c:v>
                </c:pt>
                <c:pt idx="10">
                  <c:v>0.582158775722084</c:v>
                </c:pt>
                <c:pt idx="11">
                  <c:v>0.598223412053247</c:v>
                </c:pt>
                <c:pt idx="12">
                  <c:v>0.613052307128167</c:v>
                </c:pt>
                <c:pt idx="13">
                  <c:v>0.626821995412022</c:v>
                </c:pt>
                <c:pt idx="14">
                  <c:v>0.639673704476952</c:v>
                </c:pt>
                <c:pt idx="15">
                  <c:v>0.651722181725325</c:v>
                </c:pt>
                <c:pt idx="16">
                  <c:v>0.663061925017911</c:v>
                </c:pt>
                <c:pt idx="17">
                  <c:v>0.67377168257202</c:v>
                </c:pt>
                <c:pt idx="18">
                  <c:v>0.683917768675912</c:v>
                </c:pt>
                <c:pt idx="19">
                  <c:v>0.69355655047461</c:v>
                </c:pt>
                <c:pt idx="20">
                  <c:v>0.702736342663846</c:v>
                </c:pt>
                <c:pt idx="21">
                  <c:v>0.711498871571754</c:v>
                </c:pt>
                <c:pt idx="22">
                  <c:v>0.719880420961926</c:v>
                </c:pt>
                <c:pt idx="23">
                  <c:v>0.727912739127508</c:v>
                </c:pt>
                <c:pt idx="24">
                  <c:v>0.735623764566466</c:v>
                </c:pt>
                <c:pt idx="25">
                  <c:v>0.743038212103926</c:v>
                </c:pt>
                <c:pt idx="26">
                  <c:v>0.750178050473332</c:v>
                </c:pt>
                <c:pt idx="27">
                  <c:v>0.757062894615259</c:v>
                </c:pt>
                <c:pt idx="28">
                  <c:v>0.763710330338499</c:v>
                </c:pt>
                <c:pt idx="29">
                  <c:v>0.770136184870965</c:v>
                </c:pt>
                <c:pt idx="30">
                  <c:v>0.77635475377335</c:v>
                </c:pt>
                <c:pt idx="31">
                  <c:v>0.782378992397537</c:v>
                </c:pt>
                <c:pt idx="32">
                  <c:v>0.788220678336141</c:v>
                </c:pt>
                <c:pt idx="33">
                  <c:v>0.793890549982434</c:v>
                </c:pt>
                <c:pt idx="34">
                  <c:v>0.799398425295976</c:v>
                </c:pt>
                <c:pt idx="35">
                  <c:v>0.804753304073031</c:v>
                </c:pt>
                <c:pt idx="36">
                  <c:v>0.809963456396651</c:v>
                </c:pt>
                <c:pt idx="37">
                  <c:v>0.815036499448597</c:v>
                </c:pt>
                <c:pt idx="38">
                  <c:v>0.819979464473571</c:v>
                </c:pt>
                <c:pt idx="39">
                  <c:v>0.82479885537292</c:v>
                </c:pt>
                <c:pt idx="40">
                  <c:v>0.829500700152773</c:v>
                </c:pt>
                <c:pt idx="41">
                  <c:v>0.834090596247391</c:v>
                </c:pt>
                <c:pt idx="42">
                  <c:v>0.838573750572366</c:v>
                </c:pt>
                <c:pt idx="43">
                  <c:v>0.84295501502632</c:v>
                </c:pt>
                <c:pt idx="44">
                  <c:v>0.847238918047964</c:v>
                </c:pt>
                <c:pt idx="45">
                  <c:v>0.85142969274305</c:v>
                </c:pt>
                <c:pt idx="46">
                  <c:v>0.855531302019091</c:v>
                </c:pt>
                <c:pt idx="47">
                  <c:v>0.859547461101882</c:v>
                </c:pt>
                <c:pt idx="48">
                  <c:v>0.863481657754412</c:v>
                </c:pt>
                <c:pt idx="49">
                  <c:v>0.867337170473891</c:v>
                </c:pt>
              </c:numCache>
            </c:numRef>
          </c:val>
          <c:smooth val="0"/>
        </c:ser>
        <c:dLbls>
          <c:showLegendKey val="0"/>
          <c:showVal val="0"/>
          <c:showCatName val="0"/>
          <c:showSerName val="0"/>
          <c:showPercent val="0"/>
          <c:showBubbleSize val="0"/>
        </c:dLbls>
        <c:marker val="1"/>
        <c:smooth val="0"/>
        <c:axId val="1807270064"/>
        <c:axId val="1807267216"/>
      </c:lineChart>
      <c:catAx>
        <c:axId val="1810169152"/>
        <c:scaling>
          <c:orientation val="minMax"/>
        </c:scaling>
        <c:delete val="0"/>
        <c:axPos val="b"/>
        <c:title>
          <c:tx>
            <c:rich>
              <a:bodyPr/>
              <a:lstStyle/>
              <a:p>
                <a:pPr>
                  <a:defRPr/>
                </a:pPr>
                <a:r>
                  <a:rPr lang="en-US"/>
                  <a:t>Rank</a:t>
                </a:r>
              </a:p>
            </c:rich>
          </c:tx>
          <c:layout/>
          <c:overlay val="0"/>
        </c:title>
        <c:majorTickMark val="out"/>
        <c:minorTickMark val="none"/>
        <c:tickLblPos val="nextTo"/>
        <c:crossAx val="1808087904"/>
        <c:crosses val="autoZero"/>
        <c:auto val="1"/>
        <c:lblAlgn val="ctr"/>
        <c:lblOffset val="100"/>
        <c:noMultiLvlLbl val="0"/>
      </c:catAx>
      <c:valAx>
        <c:axId val="1808087904"/>
        <c:scaling>
          <c:orientation val="minMax"/>
          <c:max val="0.2"/>
        </c:scaling>
        <c:delete val="0"/>
        <c:axPos val="l"/>
        <c:majorGridlines/>
        <c:title>
          <c:tx>
            <c:rich>
              <a:bodyPr rot="-5400000" vert="horz"/>
              <a:lstStyle/>
              <a:p>
                <a:pPr>
                  <a:defRPr/>
                </a:pPr>
                <a:r>
                  <a:rPr lang="en-US"/>
                  <a:t>Popularity (% accesses)</a:t>
                </a:r>
              </a:p>
            </c:rich>
          </c:tx>
          <c:layout/>
          <c:overlay val="0"/>
        </c:title>
        <c:numFmt formatCode="0%" sourceLinked="1"/>
        <c:majorTickMark val="out"/>
        <c:minorTickMark val="none"/>
        <c:tickLblPos val="nextTo"/>
        <c:crossAx val="1810169152"/>
        <c:crosses val="autoZero"/>
        <c:crossBetween val="between"/>
      </c:valAx>
      <c:valAx>
        <c:axId val="1807267216"/>
        <c:scaling>
          <c:orientation val="minMax"/>
        </c:scaling>
        <c:delete val="0"/>
        <c:axPos val="r"/>
        <c:title>
          <c:tx>
            <c:rich>
              <a:bodyPr rot="-5400000" vert="horz"/>
              <a:lstStyle/>
              <a:p>
                <a:pPr>
                  <a:defRPr/>
                </a:pPr>
                <a:r>
                  <a:rPr lang="en-US"/>
                  <a:t>Estimated Hit Rate</a:t>
                </a:r>
              </a:p>
            </c:rich>
          </c:tx>
          <c:layout/>
          <c:overlay val="0"/>
        </c:title>
        <c:numFmt formatCode="General" sourceLinked="1"/>
        <c:majorTickMark val="out"/>
        <c:minorTickMark val="none"/>
        <c:tickLblPos val="nextTo"/>
        <c:crossAx val="1807270064"/>
        <c:crosses val="max"/>
        <c:crossBetween val="between"/>
      </c:valAx>
      <c:catAx>
        <c:axId val="1807270064"/>
        <c:scaling>
          <c:orientation val="minMax"/>
        </c:scaling>
        <c:delete val="1"/>
        <c:axPos val="b"/>
        <c:majorTickMark val="out"/>
        <c:minorTickMark val="none"/>
        <c:tickLblPos val="nextTo"/>
        <c:crossAx val="1807267216"/>
        <c:crosses val="autoZero"/>
        <c:auto val="1"/>
        <c:lblAlgn val="ctr"/>
        <c:lblOffset val="100"/>
        <c:noMultiLvlLbl val="0"/>
      </c:catAx>
    </c:plotArea>
    <c:legend>
      <c:legendPos val="r"/>
      <c:layout>
        <c:manualLayout>
          <c:xMode val="edge"/>
          <c:yMode val="edge"/>
          <c:x val="0.498789174653805"/>
          <c:y val="0.460352694377617"/>
          <c:w val="0.30508308160178"/>
          <c:h val="0.258613949491288"/>
        </c:manualLayout>
      </c:layout>
      <c:overlay val="1"/>
      <c:spPr>
        <a:solidFill>
          <a:schemeClr val="tx2">
            <a:lumMod val="20000"/>
            <a:lumOff val="80000"/>
            <a:alpha val="60000"/>
          </a:schemeClr>
        </a:solidFill>
      </c:spPr>
    </c:legend>
    <c:plotVisOnly val="1"/>
    <c:dispBlanksAs val="gap"/>
    <c:showDLblsOverMax val="0"/>
  </c:chart>
  <c:txPr>
    <a:bodyPr/>
    <a:lstStyle/>
    <a:p>
      <a:pPr>
        <a:defRPr sz="2000" b="0" i="0">
          <a:latin typeface="Gill Sans" charset="0"/>
          <a:ea typeface="Gill Sans" charset="0"/>
          <a:cs typeface="Gill Sans"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38951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288707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90000"/>
              </a:lnSpc>
              <a:spcBef>
                <a:spcPct val="40000"/>
              </a:spcBef>
              <a:spcAft>
                <a:spcPct val="0"/>
              </a:spcAft>
              <a:buClrTx/>
              <a:buSzTx/>
              <a:buFontTx/>
              <a:buNone/>
              <a:tabLst/>
              <a:defRPr/>
            </a:pPr>
            <a:r>
              <a:rPr lang="en-US" dirty="0" smtClean="0"/>
              <a:t>10 Evans (237 = 118), 1 </a:t>
            </a:r>
            <a:r>
              <a:rPr lang="en-US" dirty="0" err="1" smtClean="0"/>
              <a:t>LeConte</a:t>
            </a:r>
            <a:r>
              <a:rPr lang="en-US" dirty="0" smtClean="0"/>
              <a:t> (216 = 108), 60 Evans (102 = 51)</a:t>
            </a:r>
          </a:p>
          <a:p>
            <a:endParaRPr lang="en-US" dirty="0"/>
          </a:p>
        </p:txBody>
      </p:sp>
    </p:spTree>
    <p:extLst>
      <p:ext uri="{BB962C8B-B14F-4D97-AF65-F5344CB8AC3E}">
        <p14:creationId xmlns:p14="http://schemas.microsoft.com/office/powerpoint/2010/main" val="1843948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62655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92579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373198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648300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91219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65576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4145282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37134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720725" y="3473450"/>
            <a:ext cx="8275638" cy="3292475"/>
          </a:xfrm>
          <a:noFill/>
        </p:spPr>
        <p:txBody>
          <a:bodyPr lIns="95652" tIns="46986" rIns="95652" bIns="46986"/>
          <a:lstStyle/>
          <a:p>
            <a:endParaRPr lang="ko-KR" altLang="en-US" dirty="0" smtClean="0">
              <a:ea typeface="굴림" panose="020B0600000101010101" pitchFamily="34" charset="-127"/>
            </a:endParaRPr>
          </a:p>
          <a:p>
            <a:r>
              <a:rPr lang="en-US" altLang="ko-KR" dirty="0" smtClean="0">
                <a:ea typeface="굴림" panose="020B0600000101010101" pitchFamily="34" charset="-127"/>
              </a:rPr>
              <a:t>No fancy replacement policy is needed for the direct mapped cache. </a:t>
            </a:r>
          </a:p>
          <a:p>
            <a:r>
              <a:rPr lang="en-US" altLang="ko-KR" dirty="0" smtClean="0">
                <a:ea typeface="굴림" panose="020B0600000101010101" pitchFamily="34" charset="-127"/>
              </a:rPr>
              <a:t>As a matter of fact, that is what cause direct mapped trouble to begin with: only one place to go in the cache--causes conflict misses.</a:t>
            </a:r>
          </a:p>
          <a:p>
            <a:endParaRPr lang="en-US" altLang="ko-KR" dirty="0" smtClean="0">
              <a:ea typeface="굴림" panose="020B0600000101010101" pitchFamily="34" charset="-127"/>
            </a:endParaRPr>
          </a:p>
          <a:p>
            <a:r>
              <a:rPr lang="en-US" altLang="ko-KR" dirty="0" smtClean="0">
                <a:ea typeface="굴림" panose="020B0600000101010101" pitchFamily="34" charset="-127"/>
              </a:rPr>
              <a:t>No fancy replacement policy is needed for the direct mapped cache. </a:t>
            </a:r>
          </a:p>
          <a:p>
            <a:r>
              <a:rPr lang="en-US" altLang="ko-KR" dirty="0" smtClean="0">
                <a:ea typeface="굴림" panose="020B0600000101010101" pitchFamily="34" charset="-127"/>
              </a:rPr>
              <a:t>As a matter of fact, that is what cause direct mapped trouble to begin with: only one place to go in the cache--causes conflict misses.</a:t>
            </a:r>
          </a:p>
          <a:p>
            <a:endParaRPr lang="en-US" altLang="ko-KR" dirty="0" smtClean="0">
              <a:ea typeface="굴림" panose="020B0600000101010101" pitchFamily="34" charset="-127"/>
            </a:endParaRPr>
          </a:p>
          <a:p>
            <a:r>
              <a:rPr lang="en-US" altLang="ko-KR" dirty="0" smtClean="0">
                <a:ea typeface="굴림" panose="020B0600000101010101" pitchFamily="34" charset="-127"/>
              </a:rPr>
              <a:t>Besides working at Sun, I also teach people how to fly whenever I have time.</a:t>
            </a:r>
          </a:p>
          <a:p>
            <a:r>
              <a:rPr lang="en-US" altLang="ko-KR" dirty="0" smtClean="0">
                <a:ea typeface="굴림" panose="020B0600000101010101" pitchFamily="34" charset="-127"/>
              </a:rPr>
              <a:t>Statistic have shown that if a pilot crashed after an engine failure, he or she is more likely to get killed in a multi-engine light airplane than a single engine airplane.</a:t>
            </a:r>
          </a:p>
          <a:p>
            <a:r>
              <a:rPr lang="en-US" altLang="ko-KR" dirty="0" smtClean="0">
                <a:ea typeface="굴림" panose="020B0600000101010101" pitchFamily="34" charset="-127"/>
              </a:rPr>
              <a:t>The joke among us flight instructors is that: sure, when the engine quit in a single engine stops, you have one option: sooner or later, you land.  Probably sooner.</a:t>
            </a:r>
          </a:p>
          <a:p>
            <a:r>
              <a:rPr lang="en-US" altLang="ko-KR" dirty="0" smtClean="0">
                <a:ea typeface="굴림" panose="020B0600000101010101" pitchFamily="34" charset="-127"/>
              </a:rPr>
              <a:t>But in a multi-engine airplane with one engine stops, you have a lot of options.  It is the need to make a decision that kills those people.</a:t>
            </a:r>
          </a:p>
          <a:p>
            <a:endParaRPr lang="en-US" altLang="ko-KR" dirty="0" smtClean="0">
              <a:ea typeface="굴림" panose="020B0600000101010101" pitchFamily="34" charset="-127"/>
            </a:endParaRPr>
          </a:p>
        </p:txBody>
      </p:sp>
      <p:sp>
        <p:nvSpPr>
          <p:cNvPr id="81923"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849220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0564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marL="228600" indent="-228600"/>
            <a:r>
              <a:rPr lang="en-US" altLang="ko-KR" smtClean="0">
                <a:ea typeface="굴림" panose="020B0600000101010101" pitchFamily="34" charset="-127"/>
              </a:rPr>
              <a:t>Nachos and other systems: hardware saves state, to help you. Role of nextPC, LoadReg, etc.</a:t>
            </a:r>
          </a:p>
          <a:p>
            <a:pPr marL="228600" indent="-228600"/>
            <a:r>
              <a:rPr lang="en-US" altLang="ko-KR" smtClean="0">
                <a:ea typeface="굴림" panose="020B0600000101010101" pitchFamily="34" charset="-127"/>
              </a:rPr>
              <a:t>Other examples: 68000 was non-virtualizable. Couldn’t restart after a fault</a:t>
            </a:r>
          </a:p>
          <a:p>
            <a:pPr marL="228600" indent="-228600"/>
            <a:r>
              <a:rPr lang="en-US" altLang="ko-KR" smtClean="0">
                <a:ea typeface="굴림" panose="020B0600000101010101" pitchFamily="34" charset="-127"/>
              </a:rPr>
              <a:t>So Apollo Computers put 2 68000 in every workstation:</a:t>
            </a:r>
          </a:p>
          <a:p>
            <a:pPr marL="228600" indent="-228600">
              <a:buFontTx/>
              <a:buAutoNum type="arabicPeriod"/>
            </a:pPr>
            <a:r>
              <a:rPr lang="en-US" altLang="ko-KR" smtClean="0">
                <a:ea typeface="굴림" panose="020B0600000101010101" pitchFamily="34" charset="-127"/>
              </a:rPr>
              <a:t>Executes user code (hangs on fault)</a:t>
            </a:r>
          </a:p>
          <a:p>
            <a:pPr marL="228600" indent="-228600">
              <a:buFontTx/>
              <a:buAutoNum type="arabicPeriod"/>
            </a:pPr>
            <a:r>
              <a:rPr lang="en-US" altLang="ko-KR" smtClean="0">
                <a:ea typeface="굴림" panose="020B0600000101010101" pitchFamily="34" charset="-127"/>
              </a:rPr>
              <a:t> Handles fault (no overlapped I/O)</a:t>
            </a:r>
          </a:p>
          <a:p>
            <a:pPr marL="228600" indent="-228600"/>
            <a:r>
              <a:rPr lang="en-US" altLang="ko-KR" smtClean="0">
                <a:ea typeface="굴림" panose="020B0600000101010101" pitchFamily="34" charset="-127"/>
              </a:rPr>
              <a:t>Intel i860 (came out same time as 486): doesn’t provide failing virtual address. Have to go back and disassemble instruction to figure out what failed…</a:t>
            </a:r>
          </a:p>
          <a:p>
            <a:pPr marL="228600" indent="-228600"/>
            <a:r>
              <a:rPr lang="en-US" altLang="ko-KR" smtClean="0">
                <a:ea typeface="굴림" panose="020B0600000101010101" pitchFamily="34" charset="-127"/>
              </a:rPr>
              <a:t>Moral: have to know lots of stuff to do hardware design: hardware/compilers/OS</a:t>
            </a:r>
          </a:p>
        </p:txBody>
      </p:sp>
    </p:spTree>
    <p:extLst>
      <p:ext uri="{BB962C8B-B14F-4D97-AF65-F5344CB8AC3E}">
        <p14:creationId xmlns:p14="http://schemas.microsoft.com/office/powerpoint/2010/main" val="433842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2986088" y="469900"/>
            <a:ext cx="3644900" cy="2733675"/>
          </a:xfrm>
          <a:ln/>
        </p:spPr>
      </p:sp>
      <p:sp>
        <p:nvSpPr>
          <p:cNvPr id="67587" name="Rectangle 3"/>
          <p:cNvSpPr>
            <a:spLocks noGrp="1" noChangeArrowheads="1"/>
          </p:cNvSpPr>
          <p:nvPr>
            <p:ph type="body" idx="1"/>
          </p:nvPr>
        </p:nvSpPr>
        <p:spPr>
          <a:xfrm>
            <a:off x="720725" y="3473450"/>
            <a:ext cx="8275638" cy="3292475"/>
          </a:xfrm>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95509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6944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797688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1948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14.</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822639"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10/17/16</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2935288" y="6550025"/>
            <a:ext cx="2425257"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Joseph CS162 ©UCB Fall 2016</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14</a:t>
            </a:r>
            <a:br>
              <a:rPr lang="en-US" altLang="en-US" sz="3000" dirty="0" smtClean="0"/>
            </a:br>
            <a:r>
              <a:rPr lang="en-US" altLang="en-US" sz="3000" dirty="0" smtClean="0"/>
              <a:t> </a:t>
            </a:r>
            <a:br>
              <a:rPr lang="en-US" altLang="en-US" sz="3000" dirty="0" smtClean="0"/>
            </a:br>
            <a:r>
              <a:rPr lang="en-US" altLang="en-US" sz="3000" dirty="0" smtClean="0"/>
              <a:t>Caching (Finished),</a:t>
            </a:r>
            <a:br>
              <a:rPr lang="en-US" altLang="en-US" sz="3000" dirty="0" smtClean="0"/>
            </a:br>
            <a:r>
              <a:rPr lang="en-US" altLang="en-US" sz="3000" dirty="0" smtClean="0"/>
              <a:t>Demand Paging</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October 17</a:t>
            </a:r>
            <a:r>
              <a:rPr lang="en-US" altLang="en-US" baseline="30000" dirty="0" smtClean="0"/>
              <a:t>th</a:t>
            </a:r>
            <a:r>
              <a:rPr lang="en-US" altLang="en-US" dirty="0" smtClean="0"/>
              <a:t>, 2016</a:t>
            </a:r>
          </a:p>
          <a:p>
            <a:pPr marL="285750" indent="-285750"/>
            <a:r>
              <a:rPr lang="en-US" altLang="en-US" dirty="0" smtClean="0"/>
              <a:t>Prof. Anthony D. Joseph</a:t>
            </a:r>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a:xfrm>
            <a:off x="228600" y="762000"/>
            <a:ext cx="8915400" cy="5491163"/>
          </a:xfrm>
        </p:spPr>
        <p:txBody>
          <a:bodyPr>
            <a:normAutofit lnSpcReduction="10000"/>
          </a:bodyPr>
          <a:lstStyle/>
          <a:p>
            <a:r>
              <a:rPr lang="en-US" altLang="ko-KR" dirty="0" smtClean="0">
                <a:ea typeface="굴림" panose="020B0600000101010101" pitchFamily="34" charset="-127"/>
              </a:rPr>
              <a:t>As described, TLB lookup is in serial with cache lookup:</a:t>
            </a: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endParaRPr lang="en-US" altLang="ko-KR" dirty="0" smtClean="0">
              <a:ea typeface="굴림" panose="020B0600000101010101" pitchFamily="34" charset="-127"/>
            </a:endParaRPr>
          </a:p>
          <a:p>
            <a:r>
              <a:rPr lang="en-US" altLang="ko-KR" dirty="0" smtClean="0">
                <a:ea typeface="굴림" panose="020B0600000101010101" pitchFamily="34" charset="-127"/>
              </a:rPr>
              <a:t>Machines with TLBs go one step further: they overlap TLB lookup with cache access.</a:t>
            </a:r>
          </a:p>
          <a:p>
            <a:pPr lvl="1"/>
            <a:r>
              <a:rPr lang="en-US" altLang="ko-KR" dirty="0" smtClean="0">
                <a:ea typeface="굴림" panose="020B0600000101010101" pitchFamily="34" charset="-127"/>
              </a:rPr>
              <a:t>Works because offset available early</a:t>
            </a:r>
          </a:p>
        </p:txBody>
      </p:sp>
      <p:sp>
        <p:nvSpPr>
          <p:cNvPr id="38915" name="Rectangle 3"/>
          <p:cNvSpPr>
            <a:spLocks noGrp="1" noChangeArrowheads="1"/>
          </p:cNvSpPr>
          <p:nvPr>
            <p:ph type="title"/>
          </p:nvPr>
        </p:nvSpPr>
        <p:spPr>
          <a:xfrm>
            <a:off x="765175" y="227013"/>
            <a:ext cx="7159625" cy="368300"/>
          </a:xfrm>
        </p:spPr>
        <p:txBody>
          <a:bodyPr/>
          <a:lstStyle/>
          <a:p>
            <a:r>
              <a:rPr lang="en-US" altLang="ko-KR" smtClean="0">
                <a:ea typeface="굴림" panose="020B0600000101010101" pitchFamily="34" charset="-127"/>
              </a:rPr>
              <a:t>Reducing translation time further</a:t>
            </a:r>
          </a:p>
        </p:txBody>
      </p:sp>
      <p:grpSp>
        <p:nvGrpSpPr>
          <p:cNvPr id="753668" name="Group 4"/>
          <p:cNvGrpSpPr>
            <a:grpSpLocks/>
          </p:cNvGrpSpPr>
          <p:nvPr/>
        </p:nvGrpSpPr>
        <p:grpSpPr bwMode="auto">
          <a:xfrm>
            <a:off x="1524000" y="1295400"/>
            <a:ext cx="5338763" cy="3789363"/>
            <a:chOff x="1152" y="1008"/>
            <a:chExt cx="3363" cy="2387"/>
          </a:xfrm>
        </p:grpSpPr>
        <p:sp>
          <p:nvSpPr>
            <p:cNvPr id="38917" name="Rectangle 5"/>
            <p:cNvSpPr>
              <a:spLocks noChangeArrowheads="1"/>
            </p:cNvSpPr>
            <p:nvPr/>
          </p:nvSpPr>
          <p:spPr bwMode="auto">
            <a:xfrm>
              <a:off x="1152" y="1008"/>
              <a:ext cx="1144"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Virtual Address</a:t>
              </a:r>
            </a:p>
          </p:txBody>
        </p:sp>
        <p:sp>
          <p:nvSpPr>
            <p:cNvPr id="38918" name="Line 6"/>
            <p:cNvSpPr>
              <a:spLocks noChangeShapeType="1"/>
            </p:cNvSpPr>
            <p:nvPr/>
          </p:nvSpPr>
          <p:spPr bwMode="auto">
            <a:xfrm>
              <a:off x="1916" y="1788"/>
              <a:ext cx="0" cy="83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Line 7"/>
            <p:cNvSpPr>
              <a:spLocks noChangeShapeType="1"/>
            </p:cNvSpPr>
            <p:nvPr/>
          </p:nvSpPr>
          <p:spPr bwMode="auto">
            <a:xfrm>
              <a:off x="2972" y="1788"/>
              <a:ext cx="0" cy="864"/>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Line 8"/>
            <p:cNvSpPr>
              <a:spLocks noChangeShapeType="1"/>
            </p:cNvSpPr>
            <p:nvPr/>
          </p:nvSpPr>
          <p:spPr bwMode="auto">
            <a:xfrm>
              <a:off x="1924" y="1980"/>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Line 9"/>
            <p:cNvSpPr>
              <a:spLocks noChangeShapeType="1"/>
            </p:cNvSpPr>
            <p:nvPr/>
          </p:nvSpPr>
          <p:spPr bwMode="auto">
            <a:xfrm>
              <a:off x="1924" y="2164"/>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2" name="Line 10"/>
            <p:cNvSpPr>
              <a:spLocks noChangeShapeType="1"/>
            </p:cNvSpPr>
            <p:nvPr/>
          </p:nvSpPr>
          <p:spPr bwMode="auto">
            <a:xfrm>
              <a:off x="1924" y="2380"/>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3" name="Line 11"/>
            <p:cNvSpPr>
              <a:spLocks noChangeShapeType="1"/>
            </p:cNvSpPr>
            <p:nvPr/>
          </p:nvSpPr>
          <p:spPr bwMode="auto">
            <a:xfrm>
              <a:off x="1924" y="2524"/>
              <a:ext cx="1040"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4" name="Line 12"/>
            <p:cNvSpPr>
              <a:spLocks noChangeShapeType="1"/>
            </p:cNvSpPr>
            <p:nvPr/>
          </p:nvSpPr>
          <p:spPr bwMode="auto">
            <a:xfrm>
              <a:off x="2124"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5" name="Line 13"/>
            <p:cNvSpPr>
              <a:spLocks noChangeShapeType="1"/>
            </p:cNvSpPr>
            <p:nvPr/>
          </p:nvSpPr>
          <p:spPr bwMode="auto">
            <a:xfrm>
              <a:off x="2556" y="1988"/>
              <a:ext cx="0" cy="504"/>
            </a:xfrm>
            <a:prstGeom prst="line">
              <a:avLst/>
            </a:prstGeom>
            <a:noFill/>
            <a:ln w="25400">
              <a:pattFill prst="dkUpDiag">
                <a:fgClr>
                  <a:schemeClr val="tx1"/>
                </a:fgClr>
                <a:bgClr>
                  <a:schemeClr val="bg1"/>
                </a:bgClr>
              </a:patt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6" name="Rectangle 14"/>
            <p:cNvSpPr>
              <a:spLocks noChangeArrowheads="1"/>
            </p:cNvSpPr>
            <p:nvPr/>
          </p:nvSpPr>
          <p:spPr bwMode="auto">
            <a:xfrm>
              <a:off x="2000" y="1752"/>
              <a:ext cx="92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i="1">
                  <a:solidFill>
                    <a:schemeClr val="hlink"/>
                  </a:solidFill>
                  <a:latin typeface="Arial" panose="020B0604020202020204" pitchFamily="34" charset="0"/>
                  <a:ea typeface="굴림" panose="020B0600000101010101" pitchFamily="34" charset="-127"/>
                </a:rPr>
                <a:t>TLB Lookup</a:t>
              </a:r>
            </a:p>
          </p:txBody>
        </p:sp>
        <p:sp>
          <p:nvSpPr>
            <p:cNvPr id="38927" name="Line 15"/>
            <p:cNvSpPr>
              <a:spLocks noChangeShapeType="1"/>
            </p:cNvSpPr>
            <p:nvPr/>
          </p:nvSpPr>
          <p:spPr bwMode="auto">
            <a:xfrm>
              <a:off x="1556" y="1532"/>
              <a:ext cx="0" cy="69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8" name="Line 16"/>
            <p:cNvSpPr>
              <a:spLocks noChangeShapeType="1"/>
            </p:cNvSpPr>
            <p:nvPr/>
          </p:nvSpPr>
          <p:spPr bwMode="auto">
            <a:xfrm>
              <a:off x="1564" y="2236"/>
              <a:ext cx="344"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9" name="Rectangle 17"/>
            <p:cNvSpPr>
              <a:spLocks noChangeArrowheads="1"/>
            </p:cNvSpPr>
            <p:nvPr/>
          </p:nvSpPr>
          <p:spPr bwMode="auto">
            <a:xfrm>
              <a:off x="1928" y="2184"/>
              <a:ext cx="176"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a:t>
              </a:r>
            </a:p>
          </p:txBody>
        </p:sp>
        <p:sp>
          <p:nvSpPr>
            <p:cNvPr id="38930" name="Rectangle 18"/>
            <p:cNvSpPr>
              <a:spLocks noChangeArrowheads="1"/>
            </p:cNvSpPr>
            <p:nvPr/>
          </p:nvSpPr>
          <p:spPr bwMode="auto">
            <a:xfrm>
              <a:off x="2128" y="2128"/>
              <a:ext cx="471" cy="2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1400">
                  <a:latin typeface="Arial" panose="020B0604020202020204" pitchFamily="34" charset="0"/>
                  <a:ea typeface="굴림" panose="020B0600000101010101" pitchFamily="34" charset="-127"/>
                </a:rPr>
                <a:t>Access</a:t>
              </a:r>
            </a:p>
            <a:p>
              <a:pPr algn="l">
                <a:lnSpc>
                  <a:spcPct val="90000"/>
                </a:lnSpc>
                <a:spcBef>
                  <a:spcPct val="0"/>
                </a:spcBef>
                <a:buSzTx/>
              </a:pPr>
              <a:r>
                <a:rPr lang="en-US" altLang="ko-KR" sz="1400">
                  <a:latin typeface="Arial" panose="020B0604020202020204" pitchFamily="34" charset="0"/>
                  <a:ea typeface="굴림" panose="020B0600000101010101" pitchFamily="34" charset="-127"/>
                </a:rPr>
                <a:t>Rights</a:t>
              </a:r>
            </a:p>
          </p:txBody>
        </p:sp>
        <p:sp>
          <p:nvSpPr>
            <p:cNvPr id="38931" name="Rectangle 19"/>
            <p:cNvSpPr>
              <a:spLocks noChangeArrowheads="1"/>
            </p:cNvSpPr>
            <p:nvPr/>
          </p:nvSpPr>
          <p:spPr bwMode="auto">
            <a:xfrm>
              <a:off x="2632" y="2200"/>
              <a:ext cx="28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PA</a:t>
              </a:r>
              <a:endParaRPr lang="en-US" altLang="ko-KR" sz="1800">
                <a:solidFill>
                  <a:schemeClr val="bg2"/>
                </a:solidFill>
                <a:latin typeface="Arial" panose="020B0604020202020204" pitchFamily="34" charset="0"/>
                <a:ea typeface="굴림" panose="020B0600000101010101" pitchFamily="34" charset="-127"/>
              </a:endParaRPr>
            </a:p>
          </p:txBody>
        </p:sp>
        <p:grpSp>
          <p:nvGrpSpPr>
            <p:cNvPr id="38932" name="Group 20"/>
            <p:cNvGrpSpPr>
              <a:grpSpLocks/>
            </p:cNvGrpSpPr>
            <p:nvPr/>
          </p:nvGrpSpPr>
          <p:grpSpPr bwMode="auto">
            <a:xfrm>
              <a:off x="1260" y="1184"/>
              <a:ext cx="1600" cy="452"/>
              <a:chOff x="2556" y="1712"/>
              <a:chExt cx="1600" cy="452"/>
            </a:xfrm>
          </p:grpSpPr>
          <p:sp>
            <p:nvSpPr>
              <p:cNvPr id="38946" name="Rectangle 21"/>
              <p:cNvSpPr>
                <a:spLocks noChangeArrowheads="1"/>
              </p:cNvSpPr>
              <p:nvPr/>
            </p:nvSpPr>
            <p:spPr bwMode="auto">
              <a:xfrm>
                <a:off x="2556" y="1868"/>
                <a:ext cx="1600"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47" name="Rectangle 22"/>
              <p:cNvSpPr>
                <a:spLocks noChangeArrowheads="1"/>
              </p:cNvSpPr>
              <p:nvPr/>
            </p:nvSpPr>
            <p:spPr bwMode="auto">
              <a:xfrm>
                <a:off x="2560" y="1880"/>
                <a:ext cx="808"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V page no.</a:t>
                </a:r>
              </a:p>
            </p:txBody>
          </p:sp>
          <p:sp>
            <p:nvSpPr>
              <p:cNvPr id="38948" name="Rectangle 23"/>
              <p:cNvSpPr>
                <a:spLocks noChangeArrowheads="1"/>
              </p:cNvSpPr>
              <p:nvPr/>
            </p:nvSpPr>
            <p:spPr bwMode="auto">
              <a:xfrm>
                <a:off x="3648" y="1880"/>
                <a:ext cx="472"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9" name="Line 24"/>
              <p:cNvSpPr>
                <a:spLocks noChangeShapeType="1"/>
              </p:cNvSpPr>
              <p:nvPr/>
            </p:nvSpPr>
            <p:spPr bwMode="auto">
              <a:xfrm>
                <a:off x="3492" y="186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0" name="Rectangle 25"/>
              <p:cNvSpPr>
                <a:spLocks noChangeArrowheads="1"/>
              </p:cNvSpPr>
              <p:nvPr/>
            </p:nvSpPr>
            <p:spPr bwMode="auto">
              <a:xfrm>
                <a:off x="3712" y="1712"/>
                <a:ext cx="24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51" name="Line 26"/>
              <p:cNvSpPr>
                <a:spLocks noChangeShapeType="1"/>
              </p:cNvSpPr>
              <p:nvPr/>
            </p:nvSpPr>
            <p:spPr bwMode="auto">
              <a:xfrm>
                <a:off x="3932" y="1780"/>
                <a:ext cx="224"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2" name="Line 27"/>
              <p:cNvSpPr>
                <a:spLocks noChangeShapeType="1"/>
              </p:cNvSpPr>
              <p:nvPr/>
            </p:nvSpPr>
            <p:spPr bwMode="auto">
              <a:xfrm flipH="1">
                <a:off x="3484" y="1788"/>
                <a:ext cx="280"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3" name="Line 28"/>
              <p:cNvSpPr>
                <a:spLocks noChangeShapeType="1"/>
              </p:cNvSpPr>
              <p:nvPr/>
            </p:nvSpPr>
            <p:spPr bwMode="auto">
              <a:xfrm>
                <a:off x="3828" y="2052"/>
                <a:ext cx="0" cy="11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33" name="Line 29"/>
            <p:cNvSpPr>
              <a:spLocks noChangeShapeType="1"/>
            </p:cNvSpPr>
            <p:nvPr/>
          </p:nvSpPr>
          <p:spPr bwMode="auto">
            <a:xfrm flipV="1">
              <a:off x="2540" y="1632"/>
              <a:ext cx="1588" cy="12"/>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4" name="Line 30"/>
            <p:cNvSpPr>
              <a:spLocks noChangeShapeType="1"/>
            </p:cNvSpPr>
            <p:nvPr/>
          </p:nvSpPr>
          <p:spPr bwMode="auto">
            <a:xfrm>
              <a:off x="4128" y="1632"/>
              <a:ext cx="0" cy="115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35" name="Group 31"/>
            <p:cNvGrpSpPr>
              <a:grpSpLocks/>
            </p:cNvGrpSpPr>
            <p:nvPr/>
          </p:nvGrpSpPr>
          <p:grpSpPr bwMode="auto">
            <a:xfrm>
              <a:off x="2905" y="2788"/>
              <a:ext cx="1610" cy="374"/>
              <a:chOff x="3984" y="3708"/>
              <a:chExt cx="1610" cy="374"/>
            </a:xfrm>
          </p:grpSpPr>
          <p:sp>
            <p:nvSpPr>
              <p:cNvPr id="38938" name="Rectangle 32"/>
              <p:cNvSpPr>
                <a:spLocks noChangeArrowheads="1"/>
              </p:cNvSpPr>
              <p:nvPr/>
            </p:nvSpPr>
            <p:spPr bwMode="auto">
              <a:xfrm>
                <a:off x="3984" y="3708"/>
                <a:ext cx="1600" cy="176"/>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8939" name="Rectangle 33"/>
              <p:cNvSpPr>
                <a:spLocks noChangeArrowheads="1"/>
              </p:cNvSpPr>
              <p:nvPr/>
            </p:nvSpPr>
            <p:spPr bwMode="auto">
              <a:xfrm>
                <a:off x="3988" y="3720"/>
                <a:ext cx="808"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accent1"/>
                    </a:solidFill>
                    <a:latin typeface="Arial" panose="020B0604020202020204" pitchFamily="34" charset="0"/>
                    <a:ea typeface="굴림" panose="020B0600000101010101" pitchFamily="34" charset="-127"/>
                  </a:rPr>
                  <a:t>P page no.</a:t>
                </a:r>
              </a:p>
            </p:txBody>
          </p:sp>
          <p:sp>
            <p:nvSpPr>
              <p:cNvPr id="38940" name="Rectangle 34"/>
              <p:cNvSpPr>
                <a:spLocks noChangeArrowheads="1"/>
              </p:cNvSpPr>
              <p:nvPr/>
            </p:nvSpPr>
            <p:spPr bwMode="auto">
              <a:xfrm>
                <a:off x="5076" y="3720"/>
                <a:ext cx="472"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offset</a:t>
                </a:r>
              </a:p>
            </p:txBody>
          </p:sp>
          <p:sp>
            <p:nvSpPr>
              <p:cNvPr id="38941" name="Line 35"/>
              <p:cNvSpPr>
                <a:spLocks noChangeShapeType="1"/>
              </p:cNvSpPr>
              <p:nvPr/>
            </p:nvSpPr>
            <p:spPr bwMode="auto">
              <a:xfrm>
                <a:off x="4920" y="3708"/>
                <a:ext cx="0" cy="176"/>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42" name="Group 36"/>
              <p:cNvGrpSpPr>
                <a:grpSpLocks/>
              </p:cNvGrpSpPr>
              <p:nvPr/>
            </p:nvGrpSpPr>
            <p:grpSpPr bwMode="auto">
              <a:xfrm>
                <a:off x="4922" y="3903"/>
                <a:ext cx="672" cy="179"/>
                <a:chOff x="4912" y="3552"/>
                <a:chExt cx="672" cy="179"/>
              </a:xfrm>
            </p:grpSpPr>
            <p:sp>
              <p:nvSpPr>
                <p:cNvPr id="38943" name="Rectangle 37"/>
                <p:cNvSpPr>
                  <a:spLocks noChangeArrowheads="1"/>
                </p:cNvSpPr>
                <p:nvPr/>
              </p:nvSpPr>
              <p:spPr bwMode="auto">
                <a:xfrm>
                  <a:off x="5140" y="3552"/>
                  <a:ext cx="24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10</a:t>
                  </a:r>
                </a:p>
              </p:txBody>
            </p:sp>
            <p:sp>
              <p:nvSpPr>
                <p:cNvPr id="38944" name="Line 38"/>
                <p:cNvSpPr>
                  <a:spLocks noChangeShapeType="1"/>
                </p:cNvSpPr>
                <p:nvPr/>
              </p:nvSpPr>
              <p:spPr bwMode="auto">
                <a:xfrm>
                  <a:off x="5360" y="3620"/>
                  <a:ext cx="224"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Line 39"/>
                <p:cNvSpPr>
                  <a:spLocks noChangeShapeType="1"/>
                </p:cNvSpPr>
                <p:nvPr/>
              </p:nvSpPr>
              <p:spPr bwMode="auto">
                <a:xfrm flipH="1">
                  <a:off x="4912" y="3628"/>
                  <a:ext cx="272"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8936" name="Freeform 40"/>
            <p:cNvSpPr>
              <a:spLocks/>
            </p:cNvSpPr>
            <p:nvPr/>
          </p:nvSpPr>
          <p:spPr bwMode="auto">
            <a:xfrm>
              <a:off x="2976" y="2256"/>
              <a:ext cx="384" cy="528"/>
            </a:xfrm>
            <a:custGeom>
              <a:avLst/>
              <a:gdLst>
                <a:gd name="T0" fmla="*/ 0 w 384"/>
                <a:gd name="T1" fmla="*/ 0 h 528"/>
                <a:gd name="T2" fmla="*/ 384 w 384"/>
                <a:gd name="T3" fmla="*/ 0 h 528"/>
                <a:gd name="T4" fmla="*/ 384 w 384"/>
                <a:gd name="T5" fmla="*/ 528 h 528"/>
                <a:gd name="T6" fmla="*/ 0 60000 65536"/>
                <a:gd name="T7" fmla="*/ 0 60000 65536"/>
                <a:gd name="T8" fmla="*/ 0 60000 65536"/>
              </a:gdLst>
              <a:ahLst/>
              <a:cxnLst>
                <a:cxn ang="T6">
                  <a:pos x="T0" y="T1"/>
                </a:cxn>
                <a:cxn ang="T7">
                  <a:pos x="T2" y="T3"/>
                </a:cxn>
                <a:cxn ang="T8">
                  <a:pos x="T4" y="T5"/>
                </a:cxn>
              </a:cxnLst>
              <a:rect l="0" t="0" r="r" b="b"/>
              <a:pathLst>
                <a:path w="384" h="528">
                  <a:moveTo>
                    <a:pt x="0" y="0"/>
                  </a:moveTo>
                  <a:lnTo>
                    <a:pt x="384" y="0"/>
                  </a:lnTo>
                  <a:lnTo>
                    <a:pt x="384" y="528"/>
                  </a:lnTo>
                </a:path>
              </a:pathLst>
            </a:custGeom>
            <a:noFill/>
            <a:ln w="28575"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7" name="Rectangle 41"/>
            <p:cNvSpPr>
              <a:spLocks noChangeArrowheads="1"/>
            </p:cNvSpPr>
            <p:nvPr/>
          </p:nvSpPr>
          <p:spPr bwMode="auto">
            <a:xfrm>
              <a:off x="3120" y="3216"/>
              <a:ext cx="1280" cy="1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Physical Address</a:t>
              </a:r>
            </a:p>
          </p:txBody>
        </p:sp>
      </p:grpSp>
    </p:spTree>
    <p:extLst>
      <p:ext uri="{BB962C8B-B14F-4D97-AF65-F5344CB8AC3E}">
        <p14:creationId xmlns:p14="http://schemas.microsoft.com/office/powerpoint/2010/main" val="22481527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366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53668"/>
                                        </p:tgtEl>
                                        <p:attrNameLst>
                                          <p:attrName>style.visibility</p:attrName>
                                        </p:attrNameLst>
                                      </p:cBhvr>
                                      <p:to>
                                        <p:strVal val="visible"/>
                                      </p:to>
                                    </p:set>
                                    <p:anim calcmode="lin" valueType="num">
                                      <p:cBhvr additive="base">
                                        <p:cTn id="9" dur="500" fill="hold"/>
                                        <p:tgtEl>
                                          <p:spTgt spid="753668"/>
                                        </p:tgtEl>
                                        <p:attrNameLst>
                                          <p:attrName>ppt_x</p:attrName>
                                        </p:attrNameLst>
                                      </p:cBhvr>
                                      <p:tavLst>
                                        <p:tav tm="0">
                                          <p:val>
                                            <p:strVal val="1+#ppt_w/2"/>
                                          </p:val>
                                        </p:tav>
                                        <p:tav tm="100000">
                                          <p:val>
                                            <p:strVal val="#ppt_x"/>
                                          </p:val>
                                        </p:tav>
                                      </p:tavLst>
                                    </p:anim>
                                    <p:anim calcmode="lin" valueType="num">
                                      <p:cBhvr additive="base">
                                        <p:cTn id="10" dur="500" fill="hold"/>
                                        <p:tgtEl>
                                          <p:spTgt spid="75366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3666">
                                            <p:txEl>
                                              <p:pRg st="11" end="1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366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685800" y="152400"/>
            <a:ext cx="7772400" cy="533400"/>
          </a:xfrm>
        </p:spPr>
        <p:txBody>
          <a:bodyPr/>
          <a:lstStyle/>
          <a:p>
            <a:r>
              <a:rPr lang="en-US" altLang="ko-KR" smtClean="0">
                <a:ea typeface="굴림" panose="020B0600000101010101" pitchFamily="34" charset="-127"/>
              </a:rPr>
              <a:t>Overlapping TLB &amp; Cache Access (1/2)</a:t>
            </a:r>
            <a:endParaRPr lang="en-US" altLang="en-US" smtClean="0"/>
          </a:p>
        </p:txBody>
      </p:sp>
      <p:sp>
        <p:nvSpPr>
          <p:cNvPr id="71682" name="Content Placeholder 2"/>
          <p:cNvSpPr>
            <a:spLocks noGrp="1"/>
          </p:cNvSpPr>
          <p:nvPr>
            <p:ph idx="1"/>
          </p:nvPr>
        </p:nvSpPr>
        <p:spPr>
          <a:xfrm>
            <a:off x="609600" y="914400"/>
            <a:ext cx="7924800" cy="1905000"/>
          </a:xfrm>
        </p:spPr>
        <p:txBody>
          <a:bodyPr>
            <a:noAutofit/>
          </a:bodyPr>
          <a:lstStyle/>
          <a:p>
            <a:r>
              <a:rPr lang="en-US" altLang="en-US" sz="2800" dirty="0" smtClean="0"/>
              <a:t>Main idea: </a:t>
            </a:r>
          </a:p>
          <a:p>
            <a:pPr lvl="1"/>
            <a:r>
              <a:rPr lang="en-US" altLang="en-US" sz="2400" dirty="0" smtClean="0"/>
              <a:t>Offset in virtual address exactly covers the “cache index” and “byte select”</a:t>
            </a:r>
          </a:p>
          <a:p>
            <a:pPr lvl="1"/>
            <a:r>
              <a:rPr lang="en-US" altLang="en-US" sz="2400" dirty="0" smtClean="0"/>
              <a:t>Thus can select the cached byte(s) in parallel to perform address translation  </a:t>
            </a:r>
          </a:p>
        </p:txBody>
      </p:sp>
      <p:grpSp>
        <p:nvGrpSpPr>
          <p:cNvPr id="71683" name="Group 11"/>
          <p:cNvGrpSpPr>
            <a:grpSpLocks/>
          </p:cNvGrpSpPr>
          <p:nvPr/>
        </p:nvGrpSpPr>
        <p:grpSpPr bwMode="auto">
          <a:xfrm>
            <a:off x="2667000" y="3428940"/>
            <a:ext cx="3505200" cy="304800"/>
            <a:chOff x="-279" y="624"/>
            <a:chExt cx="1645" cy="336"/>
          </a:xfrm>
        </p:grpSpPr>
        <p:sp>
          <p:nvSpPr>
            <p:cNvPr id="71692" name="Rectangle 5"/>
            <p:cNvSpPr>
              <a:spLocks noChangeArrowheads="1"/>
            </p:cNvSpPr>
            <p:nvPr/>
          </p:nvSpPr>
          <p:spPr bwMode="auto">
            <a:xfrm>
              <a:off x="490" y="624"/>
              <a:ext cx="876"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charset="0"/>
                  <a:ea typeface="Gill Sans" charset="0"/>
                  <a:cs typeface="Gill Sans" charset="0"/>
                </a:rPr>
                <a:t>Offset</a:t>
              </a:r>
            </a:p>
          </p:txBody>
        </p:sp>
        <p:sp>
          <p:nvSpPr>
            <p:cNvPr id="71693" name="Rectangle 6"/>
            <p:cNvSpPr>
              <a:spLocks noChangeArrowheads="1"/>
            </p:cNvSpPr>
            <p:nvPr/>
          </p:nvSpPr>
          <p:spPr bwMode="auto">
            <a:xfrm>
              <a:off x="-279" y="624"/>
              <a:ext cx="768" cy="336"/>
            </a:xfrm>
            <a:prstGeom prst="rect">
              <a:avLst/>
            </a:prstGeom>
            <a:solidFill>
              <a:srgbClr val="FFFF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2000" b="0">
                  <a:latin typeface="Gill Sans" charset="0"/>
                  <a:ea typeface="Gill Sans" charset="0"/>
                  <a:cs typeface="Gill Sans" charset="0"/>
                </a:rPr>
                <a:t>Virtual Page #</a:t>
              </a:r>
            </a:p>
          </p:txBody>
        </p:sp>
      </p:grpSp>
      <p:grpSp>
        <p:nvGrpSpPr>
          <p:cNvPr id="71684" name="Group 11"/>
          <p:cNvGrpSpPr>
            <a:grpSpLocks/>
          </p:cNvGrpSpPr>
          <p:nvPr/>
        </p:nvGrpSpPr>
        <p:grpSpPr bwMode="auto">
          <a:xfrm>
            <a:off x="2667000" y="4190940"/>
            <a:ext cx="2514600" cy="304800"/>
            <a:chOff x="-279" y="624"/>
            <a:chExt cx="1180" cy="336"/>
          </a:xfrm>
        </p:grpSpPr>
        <p:sp>
          <p:nvSpPr>
            <p:cNvPr id="71690"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Gill Sans" charset="0"/>
                  <a:ea typeface="Gill Sans" charset="0"/>
                  <a:cs typeface="Gill Sans" charset="0"/>
                </a:rPr>
                <a:t>index</a:t>
              </a:r>
            </a:p>
          </p:txBody>
        </p:sp>
        <p:sp>
          <p:nvSpPr>
            <p:cNvPr id="71691" name="Rectangle 6"/>
            <p:cNvSpPr>
              <a:spLocks noChangeArrowheads="1"/>
            </p:cNvSpPr>
            <p:nvPr/>
          </p:nvSpPr>
          <p:spPr bwMode="auto">
            <a:xfrm>
              <a:off x="-279" y="624"/>
              <a:ext cx="751" cy="336"/>
            </a:xfrm>
            <a:prstGeom prst="rect">
              <a:avLst/>
            </a:prstGeom>
            <a:solidFill>
              <a:schemeClr val="bg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lnSpc>
                  <a:spcPct val="75000"/>
                </a:lnSpc>
              </a:pPr>
              <a:r>
                <a:rPr lang="en-US" altLang="en-US" sz="2000" b="0">
                  <a:latin typeface="Gill Sans" charset="0"/>
                  <a:ea typeface="Gill Sans" charset="0"/>
                  <a:cs typeface="Gill Sans" charset="0"/>
                </a:rPr>
                <a:t>tag / page #</a:t>
              </a:r>
            </a:p>
          </p:txBody>
        </p:sp>
      </p:grpSp>
      <p:sp>
        <p:nvSpPr>
          <p:cNvPr id="71685" name="Rectangle 5"/>
          <p:cNvSpPr>
            <a:spLocks noChangeArrowheads="1"/>
          </p:cNvSpPr>
          <p:nvPr/>
        </p:nvSpPr>
        <p:spPr bwMode="auto">
          <a:xfrm>
            <a:off x="5181600" y="419094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sz="2000" b="0">
                <a:latin typeface="Gill Sans" charset="0"/>
                <a:ea typeface="Gill Sans" charset="0"/>
                <a:cs typeface="Gill Sans" charset="0"/>
              </a:rPr>
              <a:t>byte</a:t>
            </a:r>
          </a:p>
        </p:txBody>
      </p:sp>
      <p:cxnSp>
        <p:nvCxnSpPr>
          <p:cNvPr id="71686" name="Straight Connector 16"/>
          <p:cNvCxnSpPr>
            <a:cxnSpLocks noChangeShapeType="1"/>
          </p:cNvCxnSpPr>
          <p:nvPr/>
        </p:nvCxnSpPr>
        <p:spPr bwMode="auto">
          <a:xfrm>
            <a:off x="4267200" y="3733740"/>
            <a:ext cx="0" cy="5334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cxnSp>
      <p:cxnSp>
        <p:nvCxnSpPr>
          <p:cNvPr id="71687" name="Straight Connector 17"/>
          <p:cNvCxnSpPr>
            <a:cxnSpLocks noChangeShapeType="1"/>
          </p:cNvCxnSpPr>
          <p:nvPr/>
        </p:nvCxnSpPr>
        <p:spPr bwMode="auto">
          <a:xfrm>
            <a:off x="6172200" y="3733740"/>
            <a:ext cx="0" cy="5334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cxnSp>
      <p:sp>
        <p:nvSpPr>
          <p:cNvPr id="71688" name="TextBox 18"/>
          <p:cNvSpPr txBox="1">
            <a:spLocks noChangeArrowheads="1"/>
          </p:cNvSpPr>
          <p:nvPr/>
        </p:nvSpPr>
        <p:spPr bwMode="auto">
          <a:xfrm>
            <a:off x="685800" y="3352740"/>
            <a:ext cx="193244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dirty="0">
                <a:latin typeface="Gill Sans Light"/>
                <a:cs typeface="Gill Sans Light"/>
              </a:rPr>
              <a:t>virtual address </a:t>
            </a:r>
          </a:p>
        </p:txBody>
      </p:sp>
      <p:sp>
        <p:nvSpPr>
          <p:cNvPr id="71689" name="TextBox 19"/>
          <p:cNvSpPr txBox="1">
            <a:spLocks noChangeArrowheads="1"/>
          </p:cNvSpPr>
          <p:nvPr/>
        </p:nvSpPr>
        <p:spPr bwMode="auto">
          <a:xfrm>
            <a:off x="512676" y="4095690"/>
            <a:ext cx="209895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physical address </a:t>
            </a:r>
          </a:p>
        </p:txBody>
      </p:sp>
    </p:spTree>
    <p:extLst>
      <p:ext uri="{BB962C8B-B14F-4D97-AF65-F5344CB8AC3E}">
        <p14:creationId xmlns:p14="http://schemas.microsoft.com/office/powerpoint/2010/main" val="3892259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731" name="Rectangle 43"/>
          <p:cNvSpPr>
            <a:spLocks noGrp="1" noChangeArrowheads="1"/>
          </p:cNvSpPr>
          <p:nvPr>
            <p:ph type="body" idx="1"/>
          </p:nvPr>
        </p:nvSpPr>
        <p:spPr>
          <a:xfrm>
            <a:off x="228600" y="609600"/>
            <a:ext cx="8534400" cy="5941627"/>
          </a:xfrm>
          <a:noFill/>
        </p:spPr>
        <p:txBody>
          <a:bodyPr lIns="63500" tIns="25400" rIns="63500" bIns="25400">
            <a:spAutoFit/>
          </a:bodyPr>
          <a:lstStyle/>
          <a:p>
            <a:pPr>
              <a:spcBef>
                <a:spcPct val="20000"/>
              </a:spcBef>
            </a:pPr>
            <a:r>
              <a:rPr lang="en-US" altLang="ko-KR" smtClean="0">
                <a:ea typeface="굴림" panose="020B0600000101010101" pitchFamily="34" charset="-127"/>
              </a:rPr>
              <a:t>Here is how this might work with a 4K cache: </a:t>
            </a: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pPr>
            <a:endParaRPr lang="en-US" altLang="ko-KR" smtClean="0">
              <a:ea typeface="굴림" panose="020B0600000101010101" pitchFamily="34" charset="-127"/>
            </a:endParaRPr>
          </a:p>
          <a:p>
            <a:pPr>
              <a:spcBef>
                <a:spcPct val="20000"/>
              </a:spcBef>
              <a:buSzTx/>
            </a:pPr>
            <a:endParaRPr lang="en-US" altLang="ko-KR" smtClean="0">
              <a:solidFill>
                <a:schemeClr val="hlink"/>
              </a:solidFill>
              <a:ea typeface="굴림" panose="020B0600000101010101" pitchFamily="34" charset="-127"/>
            </a:endParaRPr>
          </a:p>
          <a:p>
            <a:pPr>
              <a:spcBef>
                <a:spcPct val="20000"/>
              </a:spcBef>
              <a:buSzTx/>
            </a:pPr>
            <a:r>
              <a:rPr lang="en-US" altLang="ko-KR" smtClean="0">
                <a:solidFill>
                  <a:schemeClr val="hlink"/>
                </a:solidFill>
                <a:ea typeface="굴림" panose="020B0600000101010101" pitchFamily="34" charset="-127"/>
              </a:rPr>
              <a:t>What if cache size is increased to 8KB?</a:t>
            </a:r>
          </a:p>
          <a:p>
            <a:pPr lvl="1">
              <a:spcBef>
                <a:spcPct val="20000"/>
              </a:spcBef>
              <a:buSzTx/>
            </a:pPr>
            <a:r>
              <a:rPr lang="en-US" altLang="ko-KR" smtClean="0">
                <a:ea typeface="굴림" panose="020B0600000101010101" pitchFamily="34" charset="-127"/>
              </a:rPr>
              <a:t>Overlap not complete</a:t>
            </a:r>
          </a:p>
          <a:p>
            <a:pPr lvl="1">
              <a:spcBef>
                <a:spcPct val="20000"/>
              </a:spcBef>
              <a:buSzTx/>
            </a:pPr>
            <a:r>
              <a:rPr lang="en-US" altLang="ko-KR" smtClean="0">
                <a:ea typeface="굴림" panose="020B0600000101010101" pitchFamily="34" charset="-127"/>
              </a:rPr>
              <a:t>Need to do something else.  See CS152/252 </a:t>
            </a:r>
          </a:p>
          <a:p>
            <a:pPr>
              <a:spcBef>
                <a:spcPct val="20000"/>
              </a:spcBef>
            </a:pPr>
            <a:r>
              <a:rPr lang="en-US" altLang="ko-KR" smtClean="0">
                <a:solidFill>
                  <a:schemeClr val="hlink"/>
                </a:solidFill>
                <a:ea typeface="굴림" panose="020B0600000101010101" pitchFamily="34" charset="-127"/>
              </a:rPr>
              <a:t>Another option: Virtual Caches</a:t>
            </a:r>
          </a:p>
          <a:p>
            <a:pPr lvl="1">
              <a:spcBef>
                <a:spcPct val="20000"/>
              </a:spcBef>
            </a:pPr>
            <a:r>
              <a:rPr lang="en-US" altLang="ko-KR" smtClean="0">
                <a:ea typeface="굴림" panose="020B0600000101010101" pitchFamily="34" charset="-127"/>
              </a:rPr>
              <a:t>Tags in cache are virtual addresses</a:t>
            </a:r>
          </a:p>
          <a:p>
            <a:pPr lvl="1">
              <a:spcBef>
                <a:spcPct val="20000"/>
              </a:spcBef>
            </a:pPr>
            <a:r>
              <a:rPr lang="en-US" altLang="ko-KR" smtClean="0">
                <a:ea typeface="굴림" panose="020B0600000101010101" pitchFamily="34" charset="-127"/>
              </a:rPr>
              <a:t>Translation only happens on cache misses</a:t>
            </a:r>
          </a:p>
        </p:txBody>
      </p:sp>
      <p:grpSp>
        <p:nvGrpSpPr>
          <p:cNvPr id="754733" name="Group 45"/>
          <p:cNvGrpSpPr>
            <a:grpSpLocks/>
          </p:cNvGrpSpPr>
          <p:nvPr/>
        </p:nvGrpSpPr>
        <p:grpSpPr bwMode="auto">
          <a:xfrm>
            <a:off x="685800" y="1143000"/>
            <a:ext cx="7783097" cy="3068638"/>
            <a:chOff x="363" y="1104"/>
            <a:chExt cx="5194" cy="2048"/>
          </a:xfrm>
        </p:grpSpPr>
        <p:sp>
          <p:nvSpPr>
            <p:cNvPr id="39941" name="Rectangle 2"/>
            <p:cNvSpPr>
              <a:spLocks noChangeArrowheads="1"/>
            </p:cNvSpPr>
            <p:nvPr/>
          </p:nvSpPr>
          <p:spPr bwMode="auto">
            <a:xfrm>
              <a:off x="699" y="1136"/>
              <a:ext cx="1000" cy="992"/>
            </a:xfrm>
            <a:prstGeom prst="rect">
              <a:avLst/>
            </a:prstGeom>
            <a:solidFill>
              <a:srgbClr val="FF66CC"/>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TLB</a:t>
              </a:r>
            </a:p>
          </p:txBody>
        </p:sp>
        <p:sp>
          <p:nvSpPr>
            <p:cNvPr id="39942" name="Rectangle 3"/>
            <p:cNvSpPr>
              <a:spLocks noChangeArrowheads="1"/>
            </p:cNvSpPr>
            <p:nvPr/>
          </p:nvSpPr>
          <p:spPr bwMode="auto">
            <a:xfrm>
              <a:off x="3947" y="1112"/>
              <a:ext cx="1288" cy="1048"/>
            </a:xfrm>
            <a:prstGeom prst="rect">
              <a:avLst/>
            </a:prstGeom>
            <a:solidFill>
              <a:srgbClr val="00FFFF"/>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4K Cache</a:t>
              </a:r>
            </a:p>
          </p:txBody>
        </p:sp>
        <p:sp>
          <p:nvSpPr>
            <p:cNvPr id="39943" name="Rectangle 4"/>
            <p:cNvSpPr>
              <a:spLocks noChangeArrowheads="1"/>
            </p:cNvSpPr>
            <p:nvPr/>
          </p:nvSpPr>
          <p:spPr bwMode="auto">
            <a:xfrm>
              <a:off x="2035" y="2144"/>
              <a:ext cx="1640" cy="20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39944" name="Line 5"/>
            <p:cNvSpPr>
              <a:spLocks noChangeShapeType="1"/>
            </p:cNvSpPr>
            <p:nvPr/>
          </p:nvSpPr>
          <p:spPr bwMode="auto">
            <a:xfrm>
              <a:off x="3471" y="2144"/>
              <a:ext cx="0" cy="2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45" name="Line 6"/>
            <p:cNvSpPr>
              <a:spLocks noChangeShapeType="1"/>
            </p:cNvSpPr>
            <p:nvPr/>
          </p:nvSpPr>
          <p:spPr bwMode="auto">
            <a:xfrm>
              <a:off x="2967" y="2144"/>
              <a:ext cx="0" cy="20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46" name="Rectangle 7"/>
            <p:cNvSpPr>
              <a:spLocks noChangeArrowheads="1"/>
            </p:cNvSpPr>
            <p:nvPr/>
          </p:nvSpPr>
          <p:spPr bwMode="auto">
            <a:xfrm>
              <a:off x="3107" y="1967"/>
              <a:ext cx="240"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10</a:t>
              </a:r>
            </a:p>
          </p:txBody>
        </p:sp>
        <p:sp>
          <p:nvSpPr>
            <p:cNvPr id="39947" name="Rectangle 8"/>
            <p:cNvSpPr>
              <a:spLocks noChangeArrowheads="1"/>
            </p:cNvSpPr>
            <p:nvPr/>
          </p:nvSpPr>
          <p:spPr bwMode="auto">
            <a:xfrm>
              <a:off x="3499" y="1967"/>
              <a:ext cx="163"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2</a:t>
              </a:r>
            </a:p>
          </p:txBody>
        </p:sp>
        <p:sp>
          <p:nvSpPr>
            <p:cNvPr id="39948" name="Rectangle 9"/>
            <p:cNvSpPr>
              <a:spLocks noChangeArrowheads="1"/>
            </p:cNvSpPr>
            <p:nvPr/>
          </p:nvSpPr>
          <p:spPr bwMode="auto">
            <a:xfrm>
              <a:off x="3451" y="2192"/>
              <a:ext cx="240"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00</a:t>
              </a:r>
            </a:p>
          </p:txBody>
        </p:sp>
        <p:sp>
          <p:nvSpPr>
            <p:cNvPr id="39949" name="Rectangle 10"/>
            <p:cNvSpPr>
              <a:spLocks noChangeArrowheads="1"/>
            </p:cNvSpPr>
            <p:nvPr/>
          </p:nvSpPr>
          <p:spPr bwMode="auto">
            <a:xfrm>
              <a:off x="4307" y="1984"/>
              <a:ext cx="532"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4 bytes</a:t>
              </a:r>
            </a:p>
          </p:txBody>
        </p:sp>
        <p:sp>
          <p:nvSpPr>
            <p:cNvPr id="39950" name="Line 11"/>
            <p:cNvSpPr>
              <a:spLocks noChangeShapeType="1"/>
            </p:cNvSpPr>
            <p:nvPr/>
          </p:nvSpPr>
          <p:spPr bwMode="auto">
            <a:xfrm>
              <a:off x="4867" y="2060"/>
              <a:ext cx="368"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1" name="Line 12"/>
            <p:cNvSpPr>
              <a:spLocks noChangeShapeType="1"/>
            </p:cNvSpPr>
            <p:nvPr/>
          </p:nvSpPr>
          <p:spPr bwMode="auto">
            <a:xfrm flipH="1">
              <a:off x="3939" y="2060"/>
              <a:ext cx="376"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2" name="Line 13"/>
            <p:cNvSpPr>
              <a:spLocks noChangeShapeType="1"/>
            </p:cNvSpPr>
            <p:nvPr/>
          </p:nvSpPr>
          <p:spPr bwMode="auto">
            <a:xfrm>
              <a:off x="3235" y="1612"/>
              <a:ext cx="704"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3" name="Rectangle 14"/>
            <p:cNvSpPr>
              <a:spLocks noChangeArrowheads="1"/>
            </p:cNvSpPr>
            <p:nvPr/>
          </p:nvSpPr>
          <p:spPr bwMode="auto">
            <a:xfrm>
              <a:off x="3315" y="1448"/>
              <a:ext cx="426"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index</a:t>
              </a:r>
            </a:p>
          </p:txBody>
        </p:sp>
        <p:sp>
          <p:nvSpPr>
            <p:cNvPr id="39954" name="Rectangle 15"/>
            <p:cNvSpPr>
              <a:spLocks noChangeArrowheads="1"/>
            </p:cNvSpPr>
            <p:nvPr/>
          </p:nvSpPr>
          <p:spPr bwMode="auto">
            <a:xfrm>
              <a:off x="5251" y="1528"/>
              <a:ext cx="306"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1 K</a:t>
              </a:r>
            </a:p>
          </p:txBody>
        </p:sp>
        <p:sp>
          <p:nvSpPr>
            <p:cNvPr id="39955" name="Line 16"/>
            <p:cNvSpPr>
              <a:spLocks noChangeShapeType="1"/>
            </p:cNvSpPr>
            <p:nvPr/>
          </p:nvSpPr>
          <p:spPr bwMode="auto">
            <a:xfrm flipV="1">
              <a:off x="5391" y="1104"/>
              <a:ext cx="0" cy="40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6" name="Line 17"/>
            <p:cNvSpPr>
              <a:spLocks noChangeShapeType="1"/>
            </p:cNvSpPr>
            <p:nvPr/>
          </p:nvSpPr>
          <p:spPr bwMode="auto">
            <a:xfrm>
              <a:off x="5391" y="1688"/>
              <a:ext cx="0" cy="464"/>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57" name="Rectangle 18"/>
            <p:cNvSpPr>
              <a:spLocks noChangeArrowheads="1"/>
            </p:cNvSpPr>
            <p:nvPr/>
          </p:nvSpPr>
          <p:spPr bwMode="auto">
            <a:xfrm>
              <a:off x="2059" y="2152"/>
              <a:ext cx="514"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page #</a:t>
              </a:r>
            </a:p>
          </p:txBody>
        </p:sp>
        <p:sp>
          <p:nvSpPr>
            <p:cNvPr id="39958" name="Rectangle 19"/>
            <p:cNvSpPr>
              <a:spLocks noChangeArrowheads="1"/>
            </p:cNvSpPr>
            <p:nvPr/>
          </p:nvSpPr>
          <p:spPr bwMode="auto">
            <a:xfrm>
              <a:off x="3035" y="2152"/>
              <a:ext cx="334"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disp</a:t>
              </a:r>
            </a:p>
          </p:txBody>
        </p:sp>
        <p:sp>
          <p:nvSpPr>
            <p:cNvPr id="39959" name="Rectangle 20"/>
            <p:cNvSpPr>
              <a:spLocks noChangeArrowheads="1"/>
            </p:cNvSpPr>
            <p:nvPr/>
          </p:nvSpPr>
          <p:spPr bwMode="auto">
            <a:xfrm>
              <a:off x="2347" y="1976"/>
              <a:ext cx="240"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20</a:t>
              </a:r>
            </a:p>
          </p:txBody>
        </p:sp>
        <p:sp>
          <p:nvSpPr>
            <p:cNvPr id="39960" name="Line 21"/>
            <p:cNvSpPr>
              <a:spLocks noChangeShapeType="1"/>
            </p:cNvSpPr>
            <p:nvPr/>
          </p:nvSpPr>
          <p:spPr bwMode="auto">
            <a:xfrm flipH="1">
              <a:off x="1699" y="1604"/>
              <a:ext cx="648"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1" name="Rectangle 22"/>
            <p:cNvSpPr>
              <a:spLocks noChangeArrowheads="1"/>
            </p:cNvSpPr>
            <p:nvPr/>
          </p:nvSpPr>
          <p:spPr bwMode="auto">
            <a:xfrm>
              <a:off x="1939" y="1168"/>
              <a:ext cx="517" cy="3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assoc</a:t>
              </a:r>
            </a:p>
            <a:p>
              <a:pPr algn="l">
                <a:lnSpc>
                  <a:spcPct val="85000"/>
                </a:lnSpc>
                <a:spcBef>
                  <a:spcPct val="0"/>
                </a:spcBef>
                <a:buSzTx/>
              </a:pPr>
              <a:r>
                <a:rPr lang="en-US" altLang="ko-KR" sz="1800" b="0">
                  <a:latin typeface="Gill Sans" charset="0"/>
                  <a:ea typeface="Gill Sans" charset="0"/>
                  <a:cs typeface="Gill Sans" charset="0"/>
                </a:rPr>
                <a:t>lookup</a:t>
              </a:r>
            </a:p>
          </p:txBody>
        </p:sp>
        <p:sp>
          <p:nvSpPr>
            <p:cNvPr id="39962" name="Rectangle 23"/>
            <p:cNvSpPr>
              <a:spLocks noChangeArrowheads="1"/>
            </p:cNvSpPr>
            <p:nvPr/>
          </p:nvSpPr>
          <p:spPr bwMode="auto">
            <a:xfrm>
              <a:off x="363" y="1536"/>
              <a:ext cx="240"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32</a:t>
              </a:r>
            </a:p>
          </p:txBody>
        </p:sp>
        <p:sp>
          <p:nvSpPr>
            <p:cNvPr id="39963" name="Line 24"/>
            <p:cNvSpPr>
              <a:spLocks noChangeShapeType="1"/>
            </p:cNvSpPr>
            <p:nvPr/>
          </p:nvSpPr>
          <p:spPr bwMode="auto">
            <a:xfrm flipV="1">
              <a:off x="503" y="1112"/>
              <a:ext cx="0" cy="40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4" name="Line 25"/>
            <p:cNvSpPr>
              <a:spLocks noChangeShapeType="1"/>
            </p:cNvSpPr>
            <p:nvPr/>
          </p:nvSpPr>
          <p:spPr bwMode="auto">
            <a:xfrm>
              <a:off x="503" y="1696"/>
              <a:ext cx="0" cy="464"/>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5" name="Line 26"/>
            <p:cNvSpPr>
              <a:spLocks noChangeShapeType="1"/>
            </p:cNvSpPr>
            <p:nvPr/>
          </p:nvSpPr>
          <p:spPr bwMode="auto">
            <a:xfrm>
              <a:off x="839" y="2136"/>
              <a:ext cx="0" cy="101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6" name="Rectangle 27"/>
            <p:cNvSpPr>
              <a:spLocks noChangeArrowheads="1"/>
            </p:cNvSpPr>
            <p:nvPr/>
          </p:nvSpPr>
          <p:spPr bwMode="auto">
            <a:xfrm>
              <a:off x="411" y="2384"/>
              <a:ext cx="357" cy="3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Hit/</a:t>
              </a:r>
            </a:p>
            <a:p>
              <a:pPr algn="l">
                <a:lnSpc>
                  <a:spcPct val="85000"/>
                </a:lnSpc>
                <a:spcBef>
                  <a:spcPct val="0"/>
                </a:spcBef>
                <a:buSzTx/>
              </a:pPr>
              <a:r>
                <a:rPr lang="en-US" altLang="ko-KR" sz="1800" b="0">
                  <a:latin typeface="Gill Sans" charset="0"/>
                  <a:ea typeface="Gill Sans" charset="0"/>
                  <a:cs typeface="Gill Sans" charset="0"/>
                </a:rPr>
                <a:t>Miss</a:t>
              </a:r>
            </a:p>
          </p:txBody>
        </p:sp>
        <p:sp>
          <p:nvSpPr>
            <p:cNvPr id="39967" name="Line 28"/>
            <p:cNvSpPr>
              <a:spLocks noChangeShapeType="1"/>
            </p:cNvSpPr>
            <p:nvPr/>
          </p:nvSpPr>
          <p:spPr bwMode="auto">
            <a:xfrm>
              <a:off x="5079" y="2168"/>
              <a:ext cx="0" cy="93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68" name="Rectangle 29"/>
            <p:cNvSpPr>
              <a:spLocks noChangeArrowheads="1"/>
            </p:cNvSpPr>
            <p:nvPr/>
          </p:nvSpPr>
          <p:spPr bwMode="auto">
            <a:xfrm>
              <a:off x="3987" y="2792"/>
              <a:ext cx="278"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FN</a:t>
              </a:r>
            </a:p>
          </p:txBody>
        </p:sp>
        <p:sp>
          <p:nvSpPr>
            <p:cNvPr id="39969" name="Rectangle 30"/>
            <p:cNvSpPr>
              <a:spLocks noChangeArrowheads="1"/>
            </p:cNvSpPr>
            <p:nvPr/>
          </p:nvSpPr>
          <p:spPr bwMode="auto">
            <a:xfrm>
              <a:off x="4323" y="2784"/>
              <a:ext cx="385" cy="1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Data</a:t>
              </a:r>
            </a:p>
          </p:txBody>
        </p:sp>
        <p:sp>
          <p:nvSpPr>
            <p:cNvPr id="39970" name="Rectangle 31"/>
            <p:cNvSpPr>
              <a:spLocks noChangeArrowheads="1"/>
            </p:cNvSpPr>
            <p:nvPr/>
          </p:nvSpPr>
          <p:spPr bwMode="auto">
            <a:xfrm>
              <a:off x="5123" y="2792"/>
              <a:ext cx="357" cy="3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Hit/</a:t>
              </a:r>
            </a:p>
            <a:p>
              <a:pPr algn="l">
                <a:lnSpc>
                  <a:spcPct val="85000"/>
                </a:lnSpc>
                <a:spcBef>
                  <a:spcPct val="0"/>
                </a:spcBef>
                <a:buSzTx/>
              </a:pPr>
              <a:r>
                <a:rPr lang="en-US" altLang="ko-KR" sz="1800" b="0">
                  <a:latin typeface="Gill Sans" charset="0"/>
                  <a:ea typeface="Gill Sans" charset="0"/>
                  <a:cs typeface="Gill Sans" charset="0"/>
                </a:rPr>
                <a:t>Miss</a:t>
              </a:r>
            </a:p>
          </p:txBody>
        </p:sp>
        <p:sp>
          <p:nvSpPr>
            <p:cNvPr id="39971" name="Oval 32"/>
            <p:cNvSpPr>
              <a:spLocks noChangeArrowheads="1"/>
            </p:cNvSpPr>
            <p:nvPr/>
          </p:nvSpPr>
          <p:spPr bwMode="auto">
            <a:xfrm>
              <a:off x="2899" y="2784"/>
              <a:ext cx="224" cy="200"/>
            </a:xfrm>
            <a:prstGeom prst="ellipse">
              <a:avLst/>
            </a:prstGeom>
            <a:noFill/>
            <a:ln w="127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a:t>
              </a:r>
            </a:p>
          </p:txBody>
        </p:sp>
        <p:sp>
          <p:nvSpPr>
            <p:cNvPr id="39972" name="Line 33"/>
            <p:cNvSpPr>
              <a:spLocks noChangeShapeType="1"/>
            </p:cNvSpPr>
            <p:nvPr/>
          </p:nvSpPr>
          <p:spPr bwMode="auto">
            <a:xfrm flipH="1">
              <a:off x="3107" y="2488"/>
              <a:ext cx="1032" cy="312"/>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3" name="Line 34"/>
            <p:cNvSpPr>
              <a:spLocks noChangeShapeType="1"/>
            </p:cNvSpPr>
            <p:nvPr/>
          </p:nvSpPr>
          <p:spPr bwMode="auto">
            <a:xfrm>
              <a:off x="1531" y="2472"/>
              <a:ext cx="1336" cy="37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4" name="Line 35"/>
            <p:cNvSpPr>
              <a:spLocks noChangeShapeType="1"/>
            </p:cNvSpPr>
            <p:nvPr/>
          </p:nvSpPr>
          <p:spPr bwMode="auto">
            <a:xfrm>
              <a:off x="3015" y="2992"/>
              <a:ext cx="0" cy="16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5" name="Line 36"/>
            <p:cNvSpPr>
              <a:spLocks noChangeShapeType="1"/>
            </p:cNvSpPr>
            <p:nvPr/>
          </p:nvSpPr>
          <p:spPr bwMode="auto">
            <a:xfrm>
              <a:off x="2343" y="1608"/>
              <a:ext cx="0" cy="376"/>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6" name="Rectangle 37"/>
            <p:cNvSpPr>
              <a:spLocks noChangeArrowheads="1"/>
            </p:cNvSpPr>
            <p:nvPr/>
          </p:nvSpPr>
          <p:spPr bwMode="auto">
            <a:xfrm>
              <a:off x="1395" y="2744"/>
              <a:ext cx="278" cy="1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Gill Sans" charset="0"/>
                  <a:ea typeface="Gill Sans" charset="0"/>
                  <a:cs typeface="Gill Sans" charset="0"/>
                </a:rPr>
                <a:t>FN</a:t>
              </a:r>
            </a:p>
          </p:txBody>
        </p:sp>
        <p:sp>
          <p:nvSpPr>
            <p:cNvPr id="39977" name="Line 38"/>
            <p:cNvSpPr>
              <a:spLocks noChangeShapeType="1"/>
            </p:cNvSpPr>
            <p:nvPr/>
          </p:nvSpPr>
          <p:spPr bwMode="auto">
            <a:xfrm>
              <a:off x="1527" y="2136"/>
              <a:ext cx="0" cy="61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8" name="Line 39"/>
            <p:cNvSpPr>
              <a:spLocks noChangeShapeType="1"/>
            </p:cNvSpPr>
            <p:nvPr/>
          </p:nvSpPr>
          <p:spPr bwMode="auto">
            <a:xfrm>
              <a:off x="4119" y="2184"/>
              <a:ext cx="0" cy="61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79" name="Line 40"/>
            <p:cNvSpPr>
              <a:spLocks noChangeShapeType="1"/>
            </p:cNvSpPr>
            <p:nvPr/>
          </p:nvSpPr>
          <p:spPr bwMode="auto">
            <a:xfrm>
              <a:off x="3255" y="1608"/>
              <a:ext cx="0" cy="328"/>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sp>
          <p:nvSpPr>
            <p:cNvPr id="39980" name="Line 41"/>
            <p:cNvSpPr>
              <a:spLocks noChangeShapeType="1"/>
            </p:cNvSpPr>
            <p:nvPr/>
          </p:nvSpPr>
          <p:spPr bwMode="auto">
            <a:xfrm>
              <a:off x="4503" y="2184"/>
              <a:ext cx="0" cy="616"/>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Gill Sans" charset="0"/>
                <a:ea typeface="Gill Sans" charset="0"/>
                <a:cs typeface="Gill Sans" charset="0"/>
              </a:endParaRPr>
            </a:p>
          </p:txBody>
        </p:sp>
      </p:grpSp>
      <p:sp>
        <p:nvSpPr>
          <p:cNvPr id="39940" name="Rectangle 44"/>
          <p:cNvSpPr>
            <a:spLocks noGrp="1" noChangeArrowheads="1"/>
          </p:cNvSpPr>
          <p:nvPr>
            <p:ph type="title"/>
          </p:nvPr>
        </p:nvSpPr>
        <p:spPr>
          <a:xfrm>
            <a:off x="990600" y="228600"/>
            <a:ext cx="7083425" cy="368300"/>
          </a:xfrm>
        </p:spPr>
        <p:txBody>
          <a:bodyPr/>
          <a:lstStyle/>
          <a:p>
            <a:r>
              <a:rPr lang="en-US" altLang="ko-KR" smtClean="0">
                <a:ea typeface="굴림" panose="020B0600000101010101" pitchFamily="34" charset="-127"/>
              </a:rPr>
              <a:t>Overlapping TLB &amp; Cache Access</a:t>
            </a:r>
          </a:p>
        </p:txBody>
      </p:sp>
    </p:spTree>
    <p:extLst>
      <p:ext uri="{BB962C8B-B14F-4D97-AF65-F5344CB8AC3E}">
        <p14:creationId xmlns:p14="http://schemas.microsoft.com/office/powerpoint/2010/main" val="38615253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4731">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54733"/>
                                        </p:tgtEl>
                                        <p:attrNameLst>
                                          <p:attrName>style.visibility</p:attrName>
                                        </p:attrNameLst>
                                      </p:cBhvr>
                                      <p:to>
                                        <p:strVal val="visible"/>
                                      </p:to>
                                    </p:set>
                                    <p:anim calcmode="lin" valueType="num">
                                      <p:cBhvr additive="base">
                                        <p:cTn id="9" dur="500" fill="hold"/>
                                        <p:tgtEl>
                                          <p:spTgt spid="754733"/>
                                        </p:tgtEl>
                                        <p:attrNameLst>
                                          <p:attrName>ppt_x</p:attrName>
                                        </p:attrNameLst>
                                      </p:cBhvr>
                                      <p:tavLst>
                                        <p:tav tm="0">
                                          <p:val>
                                            <p:strVal val="1+#ppt_w/2"/>
                                          </p:val>
                                        </p:tav>
                                        <p:tav tm="100000">
                                          <p:val>
                                            <p:strVal val="#ppt_x"/>
                                          </p:val>
                                        </p:tav>
                                      </p:tavLst>
                                    </p:anim>
                                    <p:anim calcmode="lin" valueType="num">
                                      <p:cBhvr additive="base">
                                        <p:cTn id="10" dur="500" fill="hold"/>
                                        <p:tgtEl>
                                          <p:spTgt spid="754733"/>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4731">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4731">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4731">
                                            <p:txEl>
                                              <p:pRg st="11" end="1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4731">
                                            <p:txEl>
                                              <p:pRg st="12" end="1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4731">
                                            <p:txEl>
                                              <p:pRg st="13" end="1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473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304800" y="152400"/>
            <a:ext cx="8534400" cy="533400"/>
          </a:xfrm>
        </p:spPr>
        <p:txBody>
          <a:bodyPr/>
          <a:lstStyle/>
          <a:p>
            <a:r>
              <a:rPr lang="en-US" altLang="en-US" dirty="0" smtClean="0"/>
              <a:t>Putting Everything Together: Address Translation</a:t>
            </a:r>
          </a:p>
        </p:txBody>
      </p:sp>
      <p:sp>
        <p:nvSpPr>
          <p:cNvPr id="74754"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Address:</a:t>
            </a:r>
          </a:p>
        </p:txBody>
      </p:sp>
      <p:sp>
        <p:nvSpPr>
          <p:cNvPr id="19"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20" name="Rectangle 102"/>
          <p:cNvSpPr>
            <a:spLocks noChangeArrowheads="1"/>
          </p:cNvSpPr>
          <p:nvPr/>
        </p:nvSpPr>
        <p:spPr bwMode="auto">
          <a:xfrm>
            <a:off x="4267200" y="3127375"/>
            <a:ext cx="1000125"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Physical</a:t>
            </a:r>
          </a:p>
          <a:p>
            <a:pPr eaLnBrk="1" hangingPunct="1">
              <a:lnSpc>
                <a:spcPct val="75000"/>
              </a:lnSpc>
            </a:pPr>
            <a:r>
              <a:rPr lang="en-US" altLang="en-US" sz="1800" b="0" dirty="0">
                <a:latin typeface="Gill Sans Light"/>
                <a:cs typeface="Gill Sans Light"/>
              </a:rPr>
              <a:t>Page #</a:t>
            </a:r>
          </a:p>
        </p:txBody>
      </p:sp>
      <p:sp>
        <p:nvSpPr>
          <p:cNvPr id="74757"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Virtual Address:</a:t>
            </a:r>
          </a:p>
        </p:txBody>
      </p:sp>
      <p:sp>
        <p:nvSpPr>
          <p:cNvPr id="74758"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4759"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Virtual</a:t>
            </a:r>
          </a:p>
          <a:p>
            <a:pPr eaLnBrk="1" hangingPunct="1">
              <a:lnSpc>
                <a:spcPct val="75000"/>
              </a:lnSpc>
            </a:pPr>
            <a:r>
              <a:rPr lang="en-US" altLang="en-US" sz="1800" b="0">
                <a:latin typeface="Gill Sans Light"/>
                <a:cs typeface="Gill Sans Light"/>
              </a:rPr>
              <a:t>P2 index</a:t>
            </a:r>
          </a:p>
        </p:txBody>
      </p:sp>
      <p:sp>
        <p:nvSpPr>
          <p:cNvPr id="74760"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Virtual</a:t>
            </a:r>
          </a:p>
          <a:p>
            <a:pPr eaLnBrk="1" hangingPunct="1">
              <a:lnSpc>
                <a:spcPct val="75000"/>
              </a:lnSpc>
            </a:pPr>
            <a:r>
              <a:rPr lang="en-US" altLang="en-US" sz="1800" b="0" dirty="0">
                <a:latin typeface="Gill Sans Light"/>
                <a:cs typeface="Gill Sans Light"/>
              </a:rPr>
              <a:t>P1 index</a:t>
            </a:r>
          </a:p>
        </p:txBody>
      </p:sp>
      <p:sp>
        <p:nvSpPr>
          <p:cNvPr id="46"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67" name="Freeform 120"/>
          <p:cNvSpPr>
            <a:spLocks/>
          </p:cNvSpPr>
          <p:nvPr/>
        </p:nvSpPr>
        <p:spPr bwMode="auto">
          <a:xfrm>
            <a:off x="1905000" y="17208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83"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84"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2" name="Group 94"/>
          <p:cNvGrpSpPr>
            <a:grpSpLocks/>
          </p:cNvGrpSpPr>
          <p:nvPr/>
        </p:nvGrpSpPr>
        <p:grpSpPr bwMode="auto">
          <a:xfrm>
            <a:off x="0" y="2743200"/>
            <a:ext cx="3276600" cy="1854200"/>
            <a:chOff x="0" y="2438400"/>
            <a:chExt cx="3276600" cy="1854166"/>
          </a:xfrm>
        </p:grpSpPr>
        <p:sp>
          <p:nvSpPr>
            <p:cNvPr id="74782"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3"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4"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5"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PageTablePtr</a:t>
              </a:r>
            </a:p>
          </p:txBody>
        </p:sp>
        <p:sp>
          <p:nvSpPr>
            <p:cNvPr id="74786"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sp>
          <p:nvSpPr>
            <p:cNvPr id="74787"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(1</a:t>
              </a:r>
              <a:r>
                <a:rPr lang="en-US" altLang="en-US" sz="1800" b="0" baseline="30000">
                  <a:latin typeface="Gill Sans Light"/>
                  <a:cs typeface="Gill Sans Light"/>
                </a:rPr>
                <a:t>st</a:t>
              </a:r>
              <a:r>
                <a:rPr lang="en-US" altLang="en-US" sz="1800" b="0">
                  <a:latin typeface="Gill Sans Light"/>
                  <a:cs typeface="Gill Sans Light"/>
                </a:rPr>
                <a:t> level)</a:t>
              </a:r>
            </a:p>
          </p:txBody>
        </p:sp>
      </p:grpSp>
      <p:grpSp>
        <p:nvGrpSpPr>
          <p:cNvPr id="3" name="Group 95"/>
          <p:cNvGrpSpPr>
            <a:grpSpLocks/>
          </p:cNvGrpSpPr>
          <p:nvPr/>
        </p:nvGrpSpPr>
        <p:grpSpPr bwMode="auto">
          <a:xfrm>
            <a:off x="2971800" y="1828800"/>
            <a:ext cx="1447800" cy="3463925"/>
            <a:chOff x="2971800" y="1524000"/>
            <a:chExt cx="1447800" cy="3463015"/>
          </a:xfrm>
        </p:grpSpPr>
        <p:sp>
          <p:nvSpPr>
            <p:cNvPr id="74773"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4774"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4775"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6"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7"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8"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79"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0"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4781"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(2</a:t>
              </a:r>
              <a:r>
                <a:rPr lang="en-US" altLang="en-US" sz="1800" b="0" baseline="30000">
                  <a:latin typeface="Gill Sans Light"/>
                  <a:cs typeface="Gill Sans Light"/>
                </a:rPr>
                <a:t>nd</a:t>
              </a:r>
              <a:r>
                <a:rPr lang="en-US" altLang="en-US" sz="1800" b="0">
                  <a:latin typeface="Gill Sans Light"/>
                  <a:cs typeface="Gill Sans Light"/>
                </a:rPr>
                <a:t> level)</a:t>
              </a:r>
            </a:p>
          </p:txBody>
        </p:sp>
      </p:grpSp>
      <p:sp>
        <p:nvSpPr>
          <p:cNvPr id="74767"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2"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93"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4772"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t>
            </a:r>
          </a:p>
          <a:p>
            <a:pPr eaLnBrk="1" hangingPunct="1"/>
            <a:r>
              <a:rPr lang="en-US" altLang="en-US" sz="1800" b="0">
                <a:latin typeface="Gill Sans Light"/>
                <a:cs typeface="Gill Sans Light"/>
              </a:rPr>
              <a:t>Memory:</a:t>
            </a:r>
          </a:p>
        </p:txBody>
      </p:sp>
    </p:spTree>
    <p:extLst>
      <p:ext uri="{BB962C8B-B14F-4D97-AF65-F5344CB8AC3E}">
        <p14:creationId xmlns:p14="http://schemas.microsoft.com/office/powerpoint/2010/main" val="18475142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animEffect transition="in" filter="dissolve">
                                      <p:cBhvr>
                                        <p:cTn id="9" dur="500"/>
                                        <p:tgtEl>
                                          <p:spTgt spid="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9"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dissolve">
                                      <p:cBhvr>
                                        <p:cTn id="39" dur="500"/>
                                        <p:tgtEl>
                                          <p:spTgt spid="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3"/>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dissolve">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5778"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5779"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0"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1"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2"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(2</a:t>
            </a:r>
            <a:r>
              <a:rPr lang="en-US" altLang="en-US" sz="1800" b="0" baseline="30000">
                <a:latin typeface="Gill Sans Light"/>
                <a:cs typeface="Gill Sans Light"/>
              </a:rPr>
              <a:t>nd</a:t>
            </a:r>
            <a:r>
              <a:rPr lang="en-US" altLang="en-US" sz="1800" b="0">
                <a:latin typeface="Gill Sans Light"/>
                <a:cs typeface="Gill Sans Light"/>
              </a:rPr>
              <a:t> level)</a:t>
            </a:r>
          </a:p>
        </p:txBody>
      </p:sp>
      <p:sp>
        <p:nvSpPr>
          <p:cNvPr id="75783"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4"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5"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6"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5787"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8"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89"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5790"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sp>
        <p:nvSpPr>
          <p:cNvPr id="75791" name="Rectangle 76"/>
          <p:cNvSpPr>
            <a:spLocks noChangeArrowheads="1"/>
          </p:cNvSpPr>
          <p:nvPr/>
        </p:nvSpPr>
        <p:spPr bwMode="auto">
          <a:xfrm>
            <a:off x="0" y="27432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PageTablePtr</a:t>
            </a:r>
          </a:p>
        </p:txBody>
      </p:sp>
      <p:sp>
        <p:nvSpPr>
          <p:cNvPr id="75792"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5793"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5794"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(1</a:t>
            </a:r>
            <a:r>
              <a:rPr lang="en-US" altLang="en-US" sz="1800" b="0" baseline="30000">
                <a:latin typeface="Gill Sans Light"/>
                <a:cs typeface="Gill Sans Light"/>
              </a:rPr>
              <a:t>st</a:t>
            </a:r>
            <a:r>
              <a:rPr lang="en-US" altLang="en-US" sz="1800" b="0">
                <a:latin typeface="Gill Sans Light"/>
                <a:cs typeface="Gill Sans Light"/>
              </a:rPr>
              <a:t> level)</a:t>
            </a:r>
          </a:p>
        </p:txBody>
      </p:sp>
      <p:sp>
        <p:nvSpPr>
          <p:cNvPr id="35" name="Rectangle 34"/>
          <p:cNvSpPr/>
          <p:nvPr/>
        </p:nvSpPr>
        <p:spPr bwMode="auto">
          <a:xfrm>
            <a:off x="0" y="727075"/>
            <a:ext cx="7696200" cy="4911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796" name="Title 1"/>
          <p:cNvSpPr>
            <a:spLocks noGrp="1"/>
          </p:cNvSpPr>
          <p:nvPr>
            <p:ph type="title"/>
          </p:nvPr>
        </p:nvSpPr>
        <p:spPr>
          <a:xfrm>
            <a:off x="381000" y="152400"/>
            <a:ext cx="8229600" cy="533400"/>
          </a:xfrm>
        </p:spPr>
        <p:txBody>
          <a:bodyPr/>
          <a:lstStyle/>
          <a:p>
            <a:r>
              <a:rPr lang="en-US" altLang="en-US" dirty="0" smtClean="0"/>
              <a:t>Putting Everything Together: TLB</a:t>
            </a:r>
          </a:p>
        </p:txBody>
      </p:sp>
      <p:sp>
        <p:nvSpPr>
          <p:cNvPr id="75797" name="Rectangle 98"/>
          <p:cNvSpPr>
            <a:spLocks noChangeArrowheads="1"/>
          </p:cNvSpPr>
          <p:nvPr/>
        </p:nvSpPr>
        <p:spPr bwMode="auto">
          <a:xfrm>
            <a:off x="5257799" y="3127375"/>
            <a:ext cx="1447801"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5798"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Physical</a:t>
            </a:r>
          </a:p>
          <a:p>
            <a:pPr eaLnBrk="1" hangingPunct="1">
              <a:lnSpc>
                <a:spcPct val="75000"/>
              </a:lnSpc>
            </a:pPr>
            <a:r>
              <a:rPr lang="en-US" altLang="en-US" sz="1800" b="0">
                <a:latin typeface="Gill Sans Light"/>
                <a:cs typeface="Gill Sans Light"/>
              </a:rPr>
              <a:t>Page #</a:t>
            </a:r>
          </a:p>
        </p:txBody>
      </p:sp>
      <p:sp>
        <p:nvSpPr>
          <p:cNvPr id="75799"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Virtual Address:</a:t>
            </a:r>
          </a:p>
        </p:txBody>
      </p:sp>
      <p:sp>
        <p:nvSpPr>
          <p:cNvPr id="75800"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5801"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Virtual</a:t>
            </a:r>
          </a:p>
          <a:p>
            <a:pPr eaLnBrk="1" hangingPunct="1">
              <a:lnSpc>
                <a:spcPct val="75000"/>
              </a:lnSpc>
            </a:pPr>
            <a:r>
              <a:rPr lang="en-US" altLang="en-US" sz="1800" b="0">
                <a:latin typeface="Gill Sans Light"/>
                <a:cs typeface="Gill Sans Light"/>
              </a:rPr>
              <a:t>P2 index</a:t>
            </a:r>
          </a:p>
        </p:txBody>
      </p:sp>
      <p:sp>
        <p:nvSpPr>
          <p:cNvPr id="75802"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Virtual</a:t>
            </a:r>
          </a:p>
          <a:p>
            <a:pPr eaLnBrk="1" hangingPunct="1">
              <a:lnSpc>
                <a:spcPct val="75000"/>
              </a:lnSpc>
            </a:pPr>
            <a:r>
              <a:rPr lang="en-US" altLang="en-US" sz="1800" b="0" dirty="0">
                <a:latin typeface="Gill Sans Light"/>
                <a:cs typeface="Gill Sans Light"/>
              </a:rPr>
              <a:t>P1 index</a:t>
            </a:r>
          </a:p>
        </p:txBody>
      </p:sp>
      <p:sp>
        <p:nvSpPr>
          <p:cNvPr id="75803"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75806"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t>
            </a:r>
          </a:p>
          <a:p>
            <a:pPr eaLnBrk="1" hangingPunct="1"/>
            <a:r>
              <a:rPr lang="en-US" altLang="en-US" sz="1800" b="0">
                <a:latin typeface="Gill Sans Light"/>
                <a:cs typeface="Gill Sans Light"/>
              </a:rPr>
              <a:t>Memory:</a:t>
            </a:r>
          </a:p>
        </p:txBody>
      </p:sp>
      <p:sp>
        <p:nvSpPr>
          <p:cNvPr id="75807"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5808"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Address:</a:t>
            </a:r>
          </a:p>
        </p:txBody>
      </p:sp>
      <p:sp>
        <p:nvSpPr>
          <p:cNvPr id="75809"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50" name="Freeform 49"/>
          <p:cNvSpPr>
            <a:spLocks noChangeArrowheads="1"/>
          </p:cNvSpPr>
          <p:nvPr/>
        </p:nvSpPr>
        <p:spPr bwMode="auto">
          <a:xfrm>
            <a:off x="1062038" y="1981200"/>
            <a:ext cx="830262" cy="4014788"/>
          </a:xfrm>
          <a:custGeom>
            <a:avLst/>
            <a:gdLst>
              <a:gd name="T0" fmla="*/ 39561 w 829359"/>
              <a:gd name="T1" fmla="*/ 0 h 3939220"/>
              <a:gd name="T2" fmla="*/ 0 w 829359"/>
              <a:gd name="T3" fmla="*/ 5424228 h 3939220"/>
              <a:gd name="T4" fmla="*/ 843927 w 829359"/>
              <a:gd name="T5" fmla="*/ 5442131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51"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2" name="Group 54"/>
          <p:cNvGrpSpPr>
            <a:grpSpLocks/>
          </p:cNvGrpSpPr>
          <p:nvPr/>
        </p:nvGrpSpPr>
        <p:grpSpPr bwMode="auto">
          <a:xfrm>
            <a:off x="1752600" y="53181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38" name="Rectangle 37"/>
            <p:cNvSpPr/>
            <p:nvPr/>
          </p:nvSpPr>
          <p:spPr bwMode="auto">
            <a:xfrm>
              <a:off x="19050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817" name="Rectangle 39"/>
            <p:cNvSpPr>
              <a:spLocks noChangeArrowheads="1"/>
            </p:cNvSpPr>
            <p:nvPr/>
          </p:nvSpPr>
          <p:spPr bwMode="auto">
            <a:xfrm>
              <a:off x="1905000" y="55626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3" name="Rectangle 42"/>
            <p:cNvSpPr/>
            <p:nvPr/>
          </p:nvSpPr>
          <p:spPr bwMode="auto">
            <a:xfrm>
              <a:off x="19050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44" name="Rectangle 43"/>
            <p:cNvSpPr/>
            <p:nvPr/>
          </p:nvSpPr>
          <p:spPr bwMode="auto">
            <a:xfrm>
              <a:off x="31242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820"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7" name="Rectangle 46"/>
            <p:cNvSpPr/>
            <p:nvPr/>
          </p:nvSpPr>
          <p:spPr bwMode="auto">
            <a:xfrm>
              <a:off x="31242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5822" name="TextBox 48"/>
            <p:cNvSpPr txBox="1">
              <a:spLocks noChangeArrowheads="1"/>
            </p:cNvSpPr>
            <p:nvPr/>
          </p:nvSpPr>
          <p:spPr bwMode="auto">
            <a:xfrm>
              <a:off x="2971800" y="5645339"/>
              <a:ext cx="492443" cy="4616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a:t>
              </a:r>
            </a:p>
          </p:txBody>
        </p:sp>
        <p:sp>
          <p:nvSpPr>
            <p:cNvPr id="75823"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TLB:</a:t>
              </a:r>
            </a:p>
          </p:txBody>
        </p:sp>
      </p:grpSp>
      <p:sp>
        <p:nvSpPr>
          <p:cNvPr id="75813"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5814"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Tree>
    <p:extLst>
      <p:ext uri="{BB962C8B-B14F-4D97-AF65-F5344CB8AC3E}">
        <p14:creationId xmlns:p14="http://schemas.microsoft.com/office/powerpoint/2010/main" val="41523383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Line 20"/>
          <p:cNvSpPr>
            <a:spLocks noChangeShapeType="1"/>
          </p:cNvSpPr>
          <p:nvPr/>
        </p:nvSpPr>
        <p:spPr bwMode="auto">
          <a:xfrm>
            <a:off x="4114800" y="2438400"/>
            <a:ext cx="457200" cy="6858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52" name="Rectangle 51"/>
          <p:cNvSpPr/>
          <p:nvPr/>
        </p:nvSpPr>
        <p:spPr bwMode="auto">
          <a:xfrm>
            <a:off x="1905000" y="6096000"/>
            <a:ext cx="24384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03" name="Line 20"/>
          <p:cNvSpPr>
            <a:spLocks noChangeShapeType="1"/>
          </p:cNvSpPr>
          <p:nvPr/>
        </p:nvSpPr>
        <p:spPr bwMode="auto">
          <a:xfrm flipV="1">
            <a:off x="3124200" y="1828800"/>
            <a:ext cx="304800" cy="118745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6804" name="Line 22"/>
          <p:cNvSpPr>
            <a:spLocks noChangeShapeType="1"/>
          </p:cNvSpPr>
          <p:nvPr/>
        </p:nvSpPr>
        <p:spPr bwMode="auto">
          <a:xfrm>
            <a:off x="3109913" y="3405188"/>
            <a:ext cx="319087" cy="328612"/>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6805" name="Rectangle 8"/>
          <p:cNvSpPr>
            <a:spLocks noChangeArrowheads="1"/>
          </p:cNvSpPr>
          <p:nvPr/>
        </p:nvSpPr>
        <p:spPr bwMode="auto">
          <a:xfrm>
            <a:off x="3429000" y="368935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06" name="Rectangle 10" descr="50%"/>
          <p:cNvSpPr>
            <a:spLocks noChangeArrowheads="1"/>
          </p:cNvSpPr>
          <p:nvPr/>
        </p:nvSpPr>
        <p:spPr bwMode="auto">
          <a:xfrm>
            <a:off x="3429000" y="39576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07" name="Rectangle 10" descr="50%"/>
          <p:cNvSpPr>
            <a:spLocks noChangeArrowheads="1"/>
          </p:cNvSpPr>
          <p:nvPr/>
        </p:nvSpPr>
        <p:spPr bwMode="auto">
          <a:xfrm>
            <a:off x="3429000" y="42672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08" name="Text Box 66"/>
          <p:cNvSpPr txBox="1">
            <a:spLocks noChangeArrowheads="1"/>
          </p:cNvSpPr>
          <p:nvPr/>
        </p:nvSpPr>
        <p:spPr bwMode="auto">
          <a:xfrm>
            <a:off x="2971800" y="4648200"/>
            <a:ext cx="14478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(2</a:t>
            </a:r>
            <a:r>
              <a:rPr lang="en-US" altLang="en-US" sz="1800" b="0" baseline="30000">
                <a:latin typeface="Gill Sans Light"/>
                <a:cs typeface="Gill Sans Light"/>
              </a:rPr>
              <a:t>nd</a:t>
            </a:r>
            <a:r>
              <a:rPr lang="en-US" altLang="en-US" sz="1800" b="0">
                <a:latin typeface="Gill Sans Light"/>
                <a:cs typeface="Gill Sans Light"/>
              </a:rPr>
              <a:t> level)</a:t>
            </a:r>
          </a:p>
        </p:txBody>
      </p:sp>
      <p:sp>
        <p:nvSpPr>
          <p:cNvPr id="76809" name="Rectangle 8"/>
          <p:cNvSpPr>
            <a:spLocks noChangeArrowheads="1"/>
          </p:cNvSpPr>
          <p:nvPr/>
        </p:nvSpPr>
        <p:spPr bwMode="auto">
          <a:xfrm>
            <a:off x="3429000" y="1828800"/>
            <a:ext cx="668338" cy="9588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0" name="Rectangle 10" descr="50%"/>
          <p:cNvSpPr>
            <a:spLocks noChangeArrowheads="1"/>
          </p:cNvSpPr>
          <p:nvPr/>
        </p:nvSpPr>
        <p:spPr bwMode="auto">
          <a:xfrm>
            <a:off x="3429000" y="20970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1" name="Rectangle 11" descr="70%"/>
          <p:cNvSpPr>
            <a:spLocks noChangeArrowheads="1"/>
          </p:cNvSpPr>
          <p:nvPr/>
        </p:nvSpPr>
        <p:spPr bwMode="auto">
          <a:xfrm>
            <a:off x="3429000" y="24098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2" name="Rectangle 4"/>
          <p:cNvSpPr>
            <a:spLocks noChangeArrowheads="1"/>
          </p:cNvSpPr>
          <p:nvPr/>
        </p:nvSpPr>
        <p:spPr bwMode="auto">
          <a:xfrm>
            <a:off x="2438400" y="2762250"/>
            <a:ext cx="669925" cy="112395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3" name="Rectangle 5" descr="80%"/>
          <p:cNvSpPr>
            <a:spLocks noChangeArrowheads="1"/>
          </p:cNvSpPr>
          <p:nvPr/>
        </p:nvSpPr>
        <p:spPr bwMode="auto">
          <a:xfrm>
            <a:off x="2438400" y="29718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4" name="Rectangle 7" descr="75%"/>
          <p:cNvSpPr>
            <a:spLocks noChangeArrowheads="1"/>
          </p:cNvSpPr>
          <p:nvPr/>
        </p:nvSpPr>
        <p:spPr bwMode="auto">
          <a:xfrm>
            <a:off x="2438400" y="33528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15" name="Line 92"/>
          <p:cNvSpPr>
            <a:spLocks noChangeShapeType="1"/>
          </p:cNvSpPr>
          <p:nvPr/>
        </p:nvSpPr>
        <p:spPr bwMode="auto">
          <a:xfrm flipV="1">
            <a:off x="1600200" y="2787650"/>
            <a:ext cx="838200" cy="107950"/>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sp>
        <p:nvSpPr>
          <p:cNvPr id="76816" name="Rectangle 76"/>
          <p:cNvSpPr>
            <a:spLocks noChangeArrowheads="1"/>
          </p:cNvSpPr>
          <p:nvPr/>
        </p:nvSpPr>
        <p:spPr bwMode="auto">
          <a:xfrm>
            <a:off x="0" y="27432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PageTablePtr</a:t>
            </a:r>
          </a:p>
        </p:txBody>
      </p:sp>
      <p:sp>
        <p:nvSpPr>
          <p:cNvPr id="76817" name="Freeform 93"/>
          <p:cNvSpPr>
            <a:spLocks/>
          </p:cNvSpPr>
          <p:nvPr/>
        </p:nvSpPr>
        <p:spPr bwMode="auto">
          <a:xfrm>
            <a:off x="990600" y="17208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18" name="Freeform 120"/>
          <p:cNvSpPr>
            <a:spLocks/>
          </p:cNvSpPr>
          <p:nvPr/>
        </p:nvSpPr>
        <p:spPr bwMode="auto">
          <a:xfrm>
            <a:off x="1905000" y="17208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19" name="Text Box 66"/>
          <p:cNvSpPr txBox="1">
            <a:spLocks noChangeArrowheads="1"/>
          </p:cNvSpPr>
          <p:nvPr/>
        </p:nvSpPr>
        <p:spPr bwMode="auto">
          <a:xfrm>
            <a:off x="1905000" y="3952875"/>
            <a:ext cx="14478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Page Table </a:t>
            </a:r>
          </a:p>
          <a:p>
            <a:pPr eaLnBrk="1" hangingPunct="1"/>
            <a:r>
              <a:rPr lang="en-US" altLang="en-US" sz="1800" b="0">
                <a:latin typeface="Gill Sans Light"/>
                <a:cs typeface="Gill Sans Light"/>
              </a:rPr>
              <a:t>(1</a:t>
            </a:r>
            <a:r>
              <a:rPr lang="en-US" altLang="en-US" sz="1800" b="0" baseline="30000">
                <a:latin typeface="Gill Sans Light"/>
                <a:cs typeface="Gill Sans Light"/>
              </a:rPr>
              <a:t>st</a:t>
            </a:r>
            <a:r>
              <a:rPr lang="en-US" altLang="en-US" sz="1800" b="0">
                <a:latin typeface="Gill Sans Light"/>
                <a:cs typeface="Gill Sans Light"/>
              </a:rPr>
              <a:t> level)</a:t>
            </a:r>
          </a:p>
        </p:txBody>
      </p:sp>
      <p:sp>
        <p:nvSpPr>
          <p:cNvPr id="76820" name="Text Box 66"/>
          <p:cNvSpPr txBox="1">
            <a:spLocks noChangeArrowheads="1"/>
          </p:cNvSpPr>
          <p:nvPr/>
        </p:nvSpPr>
        <p:spPr bwMode="auto">
          <a:xfrm>
            <a:off x="152400" y="1000125"/>
            <a:ext cx="28956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Virtual Address:</a:t>
            </a:r>
          </a:p>
        </p:txBody>
      </p:sp>
      <p:sp>
        <p:nvSpPr>
          <p:cNvPr id="76821" name="Rectangle 68"/>
          <p:cNvSpPr>
            <a:spLocks noChangeArrowheads="1"/>
          </p:cNvSpPr>
          <p:nvPr/>
        </p:nvSpPr>
        <p:spPr bwMode="auto">
          <a:xfrm>
            <a:off x="2093913" y="13430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6822" name="Rectangle 69"/>
          <p:cNvSpPr>
            <a:spLocks noChangeArrowheads="1"/>
          </p:cNvSpPr>
          <p:nvPr/>
        </p:nvSpPr>
        <p:spPr bwMode="auto">
          <a:xfrm>
            <a:off x="1092200" y="1343025"/>
            <a:ext cx="1001713"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Virtual</a:t>
            </a:r>
          </a:p>
          <a:p>
            <a:pPr eaLnBrk="1" hangingPunct="1">
              <a:lnSpc>
                <a:spcPct val="75000"/>
              </a:lnSpc>
            </a:pPr>
            <a:r>
              <a:rPr lang="en-US" altLang="en-US" sz="1800" b="0">
                <a:latin typeface="Gill Sans Light"/>
                <a:cs typeface="Gill Sans Light"/>
              </a:rPr>
              <a:t>P2 index</a:t>
            </a:r>
          </a:p>
        </p:txBody>
      </p:sp>
      <p:sp>
        <p:nvSpPr>
          <p:cNvPr id="76823" name="Rectangle 70"/>
          <p:cNvSpPr>
            <a:spLocks noChangeArrowheads="1"/>
          </p:cNvSpPr>
          <p:nvPr/>
        </p:nvSpPr>
        <p:spPr bwMode="auto">
          <a:xfrm>
            <a:off x="90488" y="1343025"/>
            <a:ext cx="1001712" cy="377825"/>
          </a:xfrm>
          <a:prstGeom prst="rect">
            <a:avLst/>
          </a:prstGeom>
          <a:solidFill>
            <a:srgbClr val="FF0000"/>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dirty="0">
                <a:latin typeface="Gill Sans Light"/>
                <a:cs typeface="Gill Sans Light"/>
              </a:rPr>
              <a:t>Virtual</a:t>
            </a:r>
          </a:p>
          <a:p>
            <a:pPr eaLnBrk="1" hangingPunct="1">
              <a:lnSpc>
                <a:spcPct val="75000"/>
              </a:lnSpc>
            </a:pPr>
            <a:r>
              <a:rPr lang="en-US" altLang="en-US" sz="1800" b="0" dirty="0">
                <a:latin typeface="Gill Sans Light"/>
                <a:cs typeface="Gill Sans Light"/>
              </a:rPr>
              <a:t>P1 index</a:t>
            </a:r>
          </a:p>
        </p:txBody>
      </p:sp>
      <p:sp>
        <p:nvSpPr>
          <p:cNvPr id="38" name="Rectangle 37"/>
          <p:cNvSpPr/>
          <p:nvPr/>
        </p:nvSpPr>
        <p:spPr bwMode="auto">
          <a:xfrm>
            <a:off x="19050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25" name="Rectangle 39"/>
          <p:cNvSpPr>
            <a:spLocks noChangeArrowheads="1"/>
          </p:cNvSpPr>
          <p:nvPr/>
        </p:nvSpPr>
        <p:spPr bwMode="auto">
          <a:xfrm>
            <a:off x="1905000" y="5867400"/>
            <a:ext cx="1219200" cy="228600"/>
          </a:xfrm>
          <a:prstGeom prst="rect">
            <a:avLst/>
          </a:prstGeom>
          <a:solidFill>
            <a:srgbClr val="FF0000"/>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3" name="Rectangle 42"/>
          <p:cNvSpPr/>
          <p:nvPr/>
        </p:nvSpPr>
        <p:spPr bwMode="auto">
          <a:xfrm>
            <a:off x="19050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44" name="Rectangle 43"/>
          <p:cNvSpPr/>
          <p:nvPr/>
        </p:nvSpPr>
        <p:spPr bwMode="auto">
          <a:xfrm>
            <a:off x="3124200" y="5638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28" name="Rectangle 44"/>
          <p:cNvSpPr>
            <a:spLocks noChangeArrowheads="1"/>
          </p:cNvSpPr>
          <p:nvPr/>
        </p:nvSpPr>
        <p:spPr bwMode="auto">
          <a:xfrm>
            <a:off x="3124200" y="58674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47" name="Rectangle 46"/>
          <p:cNvSpPr/>
          <p:nvPr/>
        </p:nvSpPr>
        <p:spPr bwMode="auto">
          <a:xfrm>
            <a:off x="3124200" y="63246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30" name="Right Brace 47"/>
          <p:cNvSpPr>
            <a:spLocks/>
          </p:cNvSpPr>
          <p:nvPr/>
        </p:nvSpPr>
        <p:spPr bwMode="auto">
          <a:xfrm rot="5400000">
            <a:off x="971550" y="8953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31" name="TextBox 48"/>
          <p:cNvSpPr txBox="1">
            <a:spLocks noChangeArrowheads="1"/>
          </p:cNvSpPr>
          <p:nvPr/>
        </p:nvSpPr>
        <p:spPr bwMode="auto">
          <a:xfrm>
            <a:off x="2971800" y="5949950"/>
            <a:ext cx="49244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a:t>
            </a:r>
          </a:p>
        </p:txBody>
      </p:sp>
      <p:sp>
        <p:nvSpPr>
          <p:cNvPr id="76832" name="Freeform 49"/>
          <p:cNvSpPr>
            <a:spLocks noChangeArrowheads="1"/>
          </p:cNvSpPr>
          <p:nvPr/>
        </p:nvSpPr>
        <p:spPr bwMode="auto">
          <a:xfrm>
            <a:off x="1062038" y="2057400"/>
            <a:ext cx="830262" cy="3938588"/>
          </a:xfrm>
          <a:custGeom>
            <a:avLst/>
            <a:gdLst>
              <a:gd name="T0" fmla="*/ 39561 w 829359"/>
              <a:gd name="T1" fmla="*/ 0 h 3939220"/>
              <a:gd name="T2" fmla="*/ 0 w 829359"/>
              <a:gd name="T3" fmla="*/ 3916194 h 3939220"/>
              <a:gd name="T4" fmla="*/ 843927 w 829359"/>
              <a:gd name="T5" fmla="*/ 392912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33" name="Freeform 50"/>
          <p:cNvSpPr>
            <a:spLocks noChangeArrowheads="1"/>
          </p:cNvSpPr>
          <p:nvPr/>
        </p:nvSpPr>
        <p:spPr bwMode="auto">
          <a:xfrm>
            <a:off x="4354513" y="3492500"/>
            <a:ext cx="361950" cy="2487613"/>
          </a:xfrm>
          <a:custGeom>
            <a:avLst/>
            <a:gdLst>
              <a:gd name="T0" fmla="*/ 0 w 362845"/>
              <a:gd name="T1" fmla="*/ 2482891 h 2487928"/>
              <a:gd name="T2" fmla="*/ 348787 w 362845"/>
              <a:gd name="T3" fmla="*/ 2482891 h 2487928"/>
              <a:gd name="T4" fmla="*/ 348787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34" name="Text Box 66"/>
          <p:cNvSpPr txBox="1">
            <a:spLocks noChangeArrowheads="1"/>
          </p:cNvSpPr>
          <p:nvPr/>
        </p:nvSpPr>
        <p:spPr bwMode="auto">
          <a:xfrm>
            <a:off x="1752600" y="5318125"/>
            <a:ext cx="8382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TLB:</a:t>
            </a:r>
          </a:p>
        </p:txBody>
      </p:sp>
      <p:sp>
        <p:nvSpPr>
          <p:cNvPr id="35" name="Rectangle 34"/>
          <p:cNvSpPr/>
          <p:nvPr/>
        </p:nvSpPr>
        <p:spPr bwMode="auto">
          <a:xfrm>
            <a:off x="0" y="727075"/>
            <a:ext cx="7696200" cy="6054725"/>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36" name="Title 1"/>
          <p:cNvSpPr>
            <a:spLocks noGrp="1"/>
          </p:cNvSpPr>
          <p:nvPr>
            <p:ph type="title"/>
          </p:nvPr>
        </p:nvSpPr>
        <p:spPr>
          <a:xfrm>
            <a:off x="990600" y="152400"/>
            <a:ext cx="7162800" cy="533400"/>
          </a:xfrm>
        </p:spPr>
        <p:txBody>
          <a:bodyPr/>
          <a:lstStyle/>
          <a:p>
            <a:r>
              <a:rPr lang="en-US" altLang="en-US" smtClean="0"/>
              <a:t>Putting Everything Together: Cache</a:t>
            </a:r>
          </a:p>
        </p:txBody>
      </p:sp>
      <p:sp>
        <p:nvSpPr>
          <p:cNvPr id="76837" name="Rectangle 98"/>
          <p:cNvSpPr>
            <a:spLocks noChangeArrowheads="1"/>
          </p:cNvSpPr>
          <p:nvPr/>
        </p:nvSpPr>
        <p:spPr bwMode="auto">
          <a:xfrm>
            <a:off x="5257800" y="31273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Offset</a:t>
            </a:r>
          </a:p>
        </p:txBody>
      </p:sp>
      <p:sp>
        <p:nvSpPr>
          <p:cNvPr id="76838" name="Rectangle 8"/>
          <p:cNvSpPr>
            <a:spLocks noChangeArrowheads="1"/>
          </p:cNvSpPr>
          <p:nvPr/>
        </p:nvSpPr>
        <p:spPr bwMode="auto">
          <a:xfrm>
            <a:off x="7696200" y="1371600"/>
            <a:ext cx="1295400" cy="4191000"/>
          </a:xfrm>
          <a:prstGeom prst="rect">
            <a:avLst/>
          </a:prstGeom>
          <a:solidFill>
            <a:schemeClr val="accent2">
              <a:lumMod val="20000"/>
              <a:lumOff val="80000"/>
            </a:schemeClr>
          </a:solidFill>
          <a:ln w="12700">
            <a:solidFill>
              <a:schemeClr val="tx1"/>
            </a:solidFill>
            <a:miter lim="800000"/>
            <a:headEnd/>
            <a:tailEnd/>
          </a:ln>
        </p:spPr>
        <p:txBody>
          <a:bodyPr wrap="none"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88" name="Rectangle 10" descr="50%"/>
          <p:cNvSpPr>
            <a:spLocks noChangeArrowheads="1"/>
          </p:cNvSpPr>
          <p:nvPr/>
        </p:nvSpPr>
        <p:spPr bwMode="auto">
          <a:xfrm>
            <a:off x="7696200" y="19050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90" name="Rectangle 10" descr="50%"/>
          <p:cNvSpPr>
            <a:spLocks noChangeArrowheads="1"/>
          </p:cNvSpPr>
          <p:nvPr/>
        </p:nvSpPr>
        <p:spPr bwMode="auto">
          <a:xfrm>
            <a:off x="7696200" y="22860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Gill Sans Light"/>
              <a:ea typeface="ＭＳ Ｐゴシック" charset="-128"/>
              <a:cs typeface="Gill Sans Light"/>
            </a:endParaRPr>
          </a:p>
        </p:txBody>
      </p:sp>
      <p:sp>
        <p:nvSpPr>
          <p:cNvPr id="76841" name="Text Box 100"/>
          <p:cNvSpPr txBox="1">
            <a:spLocks noChangeArrowheads="1"/>
          </p:cNvSpPr>
          <p:nvPr/>
        </p:nvSpPr>
        <p:spPr bwMode="auto">
          <a:xfrm>
            <a:off x="7620000" y="727075"/>
            <a:ext cx="137160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t>
            </a:r>
          </a:p>
          <a:p>
            <a:pPr eaLnBrk="1" hangingPunct="1"/>
            <a:r>
              <a:rPr lang="en-US" altLang="en-US" sz="1800" b="0">
                <a:latin typeface="Gill Sans Light"/>
                <a:cs typeface="Gill Sans Light"/>
              </a:rPr>
              <a:t>Memory:</a:t>
            </a:r>
          </a:p>
        </p:txBody>
      </p:sp>
      <p:sp>
        <p:nvSpPr>
          <p:cNvPr id="76842" name="Freeform 83"/>
          <p:cNvSpPr>
            <a:spLocks noChangeArrowheads="1"/>
          </p:cNvSpPr>
          <p:nvPr/>
        </p:nvSpPr>
        <p:spPr bwMode="auto">
          <a:xfrm>
            <a:off x="3368675" y="1549400"/>
            <a:ext cx="2436813" cy="1541463"/>
          </a:xfrm>
          <a:custGeom>
            <a:avLst/>
            <a:gdLst>
              <a:gd name="T0" fmla="*/ 0 w 2436241"/>
              <a:gd name="T1" fmla="*/ 0 h 1541997"/>
              <a:gd name="T2" fmla="*/ 2016162 w 2436241"/>
              <a:gd name="T3" fmla="*/ 373702 h 1541997"/>
              <a:gd name="T4" fmla="*/ 2445409 w 2436241"/>
              <a:gd name="T5" fmla="*/ 1533475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76843" name="Text Box 100"/>
          <p:cNvSpPr txBox="1">
            <a:spLocks noChangeArrowheads="1"/>
          </p:cNvSpPr>
          <p:nvPr/>
        </p:nvSpPr>
        <p:spPr bwMode="auto">
          <a:xfrm>
            <a:off x="4038600" y="2752725"/>
            <a:ext cx="25908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Physical Address:</a:t>
            </a:r>
          </a:p>
        </p:txBody>
      </p:sp>
      <p:sp>
        <p:nvSpPr>
          <p:cNvPr id="76844" name="Line 20"/>
          <p:cNvSpPr>
            <a:spLocks noChangeShapeType="1"/>
          </p:cNvSpPr>
          <p:nvPr/>
        </p:nvSpPr>
        <p:spPr bwMode="auto">
          <a:xfrm flipV="1">
            <a:off x="4724400" y="1905000"/>
            <a:ext cx="2971800" cy="12192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6845" name="Line 20"/>
          <p:cNvSpPr>
            <a:spLocks noChangeShapeType="1"/>
          </p:cNvSpPr>
          <p:nvPr/>
        </p:nvSpPr>
        <p:spPr bwMode="auto">
          <a:xfrm flipV="1">
            <a:off x="6096000" y="2286000"/>
            <a:ext cx="1600200" cy="914400"/>
          </a:xfrm>
          <a:prstGeom prst="line">
            <a:avLst/>
          </a:prstGeom>
          <a:noFill/>
          <a:ln w="3810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latin typeface="Gill Sans Light"/>
              <a:cs typeface="Gill Sans Light"/>
            </a:endParaRPr>
          </a:p>
        </p:txBody>
      </p:sp>
      <p:sp>
        <p:nvSpPr>
          <p:cNvPr id="76846" name="Rectangle 102"/>
          <p:cNvSpPr>
            <a:spLocks noChangeArrowheads="1"/>
          </p:cNvSpPr>
          <p:nvPr/>
        </p:nvSpPr>
        <p:spPr bwMode="auto">
          <a:xfrm>
            <a:off x="4267200" y="31273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b="0">
                <a:latin typeface="Gill Sans Light"/>
                <a:cs typeface="Gill Sans Light"/>
              </a:rPr>
              <a:t>Physical</a:t>
            </a:r>
          </a:p>
          <a:p>
            <a:pPr eaLnBrk="1" hangingPunct="1">
              <a:lnSpc>
                <a:spcPct val="75000"/>
              </a:lnSpc>
            </a:pPr>
            <a:r>
              <a:rPr lang="en-US" altLang="en-US" sz="1800" b="0">
                <a:latin typeface="Gill Sans Light"/>
                <a:cs typeface="Gill Sans Light"/>
              </a:rPr>
              <a:t>Page #</a:t>
            </a:r>
          </a:p>
        </p:txBody>
      </p:sp>
      <p:grpSp>
        <p:nvGrpSpPr>
          <p:cNvPr id="2" name="Group 141"/>
          <p:cNvGrpSpPr>
            <a:grpSpLocks/>
          </p:cNvGrpSpPr>
          <p:nvPr/>
        </p:nvGrpSpPr>
        <p:grpSpPr bwMode="auto">
          <a:xfrm>
            <a:off x="4953000" y="4572000"/>
            <a:ext cx="2667000" cy="2209800"/>
            <a:chOff x="4953000" y="4267200"/>
            <a:chExt cx="2667000" cy="2209800"/>
          </a:xfrm>
        </p:grpSpPr>
        <p:sp>
          <p:nvSpPr>
            <p:cNvPr id="76857"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57" name="Rectangle 56"/>
            <p:cNvSpPr/>
            <p:nvPr/>
          </p:nvSpPr>
          <p:spPr bwMode="auto">
            <a:xfrm>
              <a:off x="5181600" y="4800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60" name="Rectangle 59"/>
            <p:cNvSpPr/>
            <p:nvPr/>
          </p:nvSpPr>
          <p:spPr bwMode="auto">
            <a:xfrm>
              <a:off x="6019800" y="4800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60" name="TextBox 63"/>
            <p:cNvSpPr txBox="1">
              <a:spLocks noChangeArrowheads="1"/>
            </p:cNvSpPr>
            <p:nvPr/>
          </p:nvSpPr>
          <p:spPr bwMode="auto">
            <a:xfrm>
              <a:off x="6248400" y="5562600"/>
              <a:ext cx="3810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b="0">
                  <a:latin typeface="Gill Sans Light"/>
                  <a:cs typeface="Gill Sans Light"/>
                </a:rPr>
                <a:t>…</a:t>
              </a:r>
            </a:p>
          </p:txBody>
        </p:sp>
        <p:sp>
          <p:nvSpPr>
            <p:cNvPr id="76861"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2"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3"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4"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7" name="Rectangle 76"/>
            <p:cNvSpPr/>
            <p:nvPr/>
          </p:nvSpPr>
          <p:spPr bwMode="auto">
            <a:xfrm>
              <a:off x="5181600" y="45720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8" name="Rectangle 77"/>
            <p:cNvSpPr/>
            <p:nvPr/>
          </p:nvSpPr>
          <p:spPr bwMode="auto">
            <a:xfrm>
              <a:off x="6019800" y="45720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67"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8"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69"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0"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96" name="Rectangle 95"/>
            <p:cNvSpPr/>
            <p:nvPr/>
          </p:nvSpPr>
          <p:spPr bwMode="auto">
            <a:xfrm>
              <a:off x="5181600" y="5410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97" name="Rectangle 96"/>
            <p:cNvSpPr/>
            <p:nvPr/>
          </p:nvSpPr>
          <p:spPr bwMode="auto">
            <a:xfrm>
              <a:off x="6019800" y="5410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73"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4"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5" name="Rectangle 99"/>
            <p:cNvSpPr>
              <a:spLocks noChangeArrowheads="1"/>
            </p:cNvSpPr>
            <p:nvPr/>
          </p:nvSpPr>
          <p:spPr bwMode="auto">
            <a:xfrm>
              <a:off x="6781800" y="5410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76"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79"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0"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82"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114" name="Rectangle 113"/>
            <p:cNvSpPr/>
            <p:nvPr/>
          </p:nvSpPr>
          <p:spPr bwMode="auto">
            <a:xfrm>
              <a:off x="5181600" y="5943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115" name="Rectangle 114"/>
            <p:cNvSpPr/>
            <p:nvPr/>
          </p:nvSpPr>
          <p:spPr bwMode="auto">
            <a:xfrm>
              <a:off x="6019800" y="5943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85"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6"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7" name="Rectangle 117"/>
            <p:cNvSpPr>
              <a:spLocks noChangeArrowheads="1"/>
            </p:cNvSpPr>
            <p:nvPr/>
          </p:nvSpPr>
          <p:spPr bwMode="auto">
            <a:xfrm>
              <a:off x="6781800" y="59436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8"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89"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tag:</a:t>
              </a:r>
            </a:p>
          </p:txBody>
        </p:sp>
        <p:sp>
          <p:nvSpPr>
            <p:cNvPr id="76890"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block:</a:t>
              </a:r>
            </a:p>
          </p:txBody>
        </p:sp>
        <p:sp>
          <p:nvSpPr>
            <p:cNvPr id="108" name="Rectangle 107"/>
            <p:cNvSpPr/>
            <p:nvPr/>
          </p:nvSpPr>
          <p:spPr bwMode="auto">
            <a:xfrm>
              <a:off x="5181600" y="6172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109" name="Rectangle 108"/>
            <p:cNvSpPr/>
            <p:nvPr/>
          </p:nvSpPr>
          <p:spPr bwMode="auto">
            <a:xfrm>
              <a:off x="6019800" y="6172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sp>
          <p:nvSpPr>
            <p:cNvPr id="76893"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94"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95" name="Rectangle 111"/>
            <p:cNvSpPr>
              <a:spLocks noChangeArrowheads="1"/>
            </p:cNvSpPr>
            <p:nvPr/>
          </p:nvSpPr>
          <p:spPr bwMode="auto">
            <a:xfrm>
              <a:off x="6781800" y="6172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sp>
          <p:nvSpPr>
            <p:cNvPr id="76896"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lvl1pPr marL="685800" indent="-228600"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endParaRPr lang="en-US" altLang="en-US" b="0">
                <a:latin typeface="Gill Sans Light"/>
                <a:cs typeface="Gill Sans Light"/>
              </a:endParaRPr>
            </a:p>
          </p:txBody>
        </p:sp>
      </p:grpSp>
      <p:sp>
        <p:nvSpPr>
          <p:cNvPr id="76848" name="Text Box 66"/>
          <p:cNvSpPr txBox="1">
            <a:spLocks noChangeArrowheads="1"/>
          </p:cNvSpPr>
          <p:nvPr/>
        </p:nvSpPr>
        <p:spPr bwMode="auto">
          <a:xfrm>
            <a:off x="5257800" y="4267200"/>
            <a:ext cx="10668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cache:</a:t>
            </a:r>
          </a:p>
        </p:txBody>
      </p:sp>
      <p:sp>
        <p:nvSpPr>
          <p:cNvPr id="135" name="Freeform 134"/>
          <p:cNvSpPr>
            <a:spLocks noChangeArrowheads="1"/>
          </p:cNvSpPr>
          <p:nvPr/>
        </p:nvSpPr>
        <p:spPr bwMode="auto">
          <a:xfrm>
            <a:off x="4410075" y="4200526"/>
            <a:ext cx="946150" cy="1446984"/>
          </a:xfrm>
          <a:custGeom>
            <a:avLst/>
            <a:gdLst>
              <a:gd name="T0" fmla="*/ 948595 w 945987"/>
              <a:gd name="T1" fmla="*/ 0 h 1438333"/>
              <a:gd name="T2" fmla="*/ 948595 w 945987"/>
              <a:gd name="T3" fmla="*/ 246041 h 1438333"/>
              <a:gd name="T4" fmla="*/ 0 w 945987"/>
              <a:gd name="T5" fmla="*/ 233099 h 1438333"/>
              <a:gd name="T6" fmla="*/ 0 w 945987"/>
              <a:gd name="T7" fmla="*/ 1424463 h 1438333"/>
              <a:gd name="T8" fmla="*/ 688708 w 945987"/>
              <a:gd name="T9" fmla="*/ 1437405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 name="connsiteX0" fmla="*/ 945987 w 945987"/>
              <a:gd name="connsiteY0" fmla="*/ 0 h 1447042"/>
              <a:gd name="connsiteX1" fmla="*/ 945987 w 945987"/>
              <a:gd name="connsiteY1" fmla="*/ 246201 h 1447042"/>
              <a:gd name="connsiteX2" fmla="*/ 0 w 945987"/>
              <a:gd name="connsiteY2" fmla="*/ 233243 h 1447042"/>
              <a:gd name="connsiteX3" fmla="*/ 0 w 945987"/>
              <a:gd name="connsiteY3" fmla="*/ 1425375 h 1447042"/>
              <a:gd name="connsiteX4" fmla="*/ 765175 w 945987"/>
              <a:gd name="connsiteY4" fmla="*/ 1447042 h 1447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5987" h="1447042">
                <a:moveTo>
                  <a:pt x="945987" y="0"/>
                </a:moveTo>
                <a:lnTo>
                  <a:pt x="945987" y="246201"/>
                </a:lnTo>
                <a:lnTo>
                  <a:pt x="0" y="233243"/>
                </a:lnTo>
                <a:lnTo>
                  <a:pt x="0" y="1425375"/>
                </a:lnTo>
                <a:lnTo>
                  <a:pt x="765175" y="1447042"/>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3" name="Group 140"/>
          <p:cNvGrpSpPr>
            <a:grpSpLocks/>
          </p:cNvGrpSpPr>
          <p:nvPr/>
        </p:nvGrpSpPr>
        <p:grpSpPr bwMode="auto">
          <a:xfrm>
            <a:off x="4267200" y="3581400"/>
            <a:ext cx="2438400" cy="682625"/>
            <a:chOff x="4267200" y="3276600"/>
            <a:chExt cx="2438400" cy="682625"/>
          </a:xfrm>
        </p:grpSpPr>
        <p:sp>
          <p:nvSpPr>
            <p:cNvPr id="76853" name="Rectangle 98"/>
            <p:cNvSpPr>
              <a:spLocks noChangeArrowheads="1"/>
            </p:cNvSpPr>
            <p:nvPr/>
          </p:nvSpPr>
          <p:spPr bwMode="auto">
            <a:xfrm>
              <a:off x="4953000" y="3581401"/>
              <a:ext cx="914400" cy="377824"/>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index</a:t>
              </a:r>
            </a:p>
          </p:txBody>
        </p:sp>
        <p:sp>
          <p:nvSpPr>
            <p:cNvPr id="76854"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byte</a:t>
              </a:r>
            </a:p>
          </p:txBody>
        </p:sp>
        <p:sp>
          <p:nvSpPr>
            <p:cNvPr id="76855"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a:latin typeface="Gill Sans Light"/>
                  <a:cs typeface="Gill Sans Light"/>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Gill Sans Light"/>
                <a:ea typeface="ＭＳ Ｐゴシック" charset="-128"/>
                <a:cs typeface="Gill Sans Light"/>
              </a:endParaRPr>
            </a:p>
          </p:txBody>
        </p:sp>
      </p:grpSp>
      <p:sp>
        <p:nvSpPr>
          <p:cNvPr id="136" name="Freeform 135"/>
          <p:cNvSpPr>
            <a:spLocks noChangeArrowheads="1"/>
          </p:cNvSpPr>
          <p:nvPr/>
        </p:nvSpPr>
        <p:spPr bwMode="auto">
          <a:xfrm>
            <a:off x="4600575" y="4295775"/>
            <a:ext cx="733425" cy="1266825"/>
          </a:xfrm>
          <a:custGeom>
            <a:avLst/>
            <a:gdLst>
              <a:gd name="T0" fmla="*/ 5277 w 790482"/>
              <a:gd name="T1" fmla="*/ 0 h 1256923"/>
              <a:gd name="T2" fmla="*/ 0 w 790482"/>
              <a:gd name="T3" fmla="*/ 1368436 h 1256923"/>
              <a:gd name="T4" fmla="*/ 321854 w 790482"/>
              <a:gd name="T5" fmla="*/ 1382691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cxnSp>
        <p:nvCxnSpPr>
          <p:cNvPr id="138" name="Straight Arrow Connector 137"/>
          <p:cNvCxnSpPr>
            <a:cxnSpLocks noChangeShapeType="1"/>
            <a:stCxn id="76854" idx="2"/>
            <a:endCxn id="106" idx="0"/>
          </p:cNvCxnSpPr>
          <p:nvPr/>
        </p:nvCxnSpPr>
        <p:spPr bwMode="auto">
          <a:xfrm rot="16200000" flipH="1">
            <a:off x="6018212" y="4532313"/>
            <a:ext cx="1222375" cy="685800"/>
          </a:xfrm>
          <a:prstGeom prst="straightConnector1">
            <a:avLst/>
          </a:prstGeom>
          <a:noFill/>
          <a:ln w="50800">
            <a:solidFill>
              <a:srgbClr val="FF0000"/>
            </a:solidFill>
            <a:round/>
            <a:headEnd/>
            <a:tailEnd type="triangle" w="med" len="me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17965579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2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2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152400"/>
            <a:ext cx="7467600" cy="533400"/>
          </a:xfrm>
        </p:spPr>
        <p:txBody>
          <a:bodyPr/>
          <a:lstStyle/>
          <a:p>
            <a:r>
              <a:rPr lang="en-US" altLang="en-US" dirty="0" smtClean="0"/>
              <a:t>Next Up: What happens when …</a:t>
            </a:r>
          </a:p>
        </p:txBody>
      </p:sp>
      <p:sp>
        <p:nvSpPr>
          <p:cNvPr id="47106" name="TextBox 3"/>
          <p:cNvSpPr txBox="1">
            <a:spLocks noChangeArrowheads="1"/>
          </p:cNvSpPr>
          <p:nvPr/>
        </p:nvSpPr>
        <p:spPr bwMode="auto">
          <a:xfrm>
            <a:off x="2057400" y="990600"/>
            <a:ext cx="145683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Gill Sans Light"/>
                <a:cs typeface="Gill Sans Light"/>
              </a:rPr>
              <a:t>virtual address</a:t>
            </a:r>
          </a:p>
        </p:txBody>
      </p:sp>
      <p:sp>
        <p:nvSpPr>
          <p:cNvPr id="47107" name="Rectangle 4"/>
          <p:cNvSpPr>
            <a:spLocks noChangeArrowheads="1"/>
          </p:cNvSpPr>
          <p:nvPr/>
        </p:nvSpPr>
        <p:spPr bwMode="auto">
          <a:xfrm>
            <a:off x="7239000" y="1219200"/>
            <a:ext cx="1066800" cy="2895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08" name="Rectangle 5"/>
          <p:cNvSpPr>
            <a:spLocks noChangeArrowheads="1"/>
          </p:cNvSpPr>
          <p:nvPr/>
        </p:nvSpPr>
        <p:spPr bwMode="auto">
          <a:xfrm>
            <a:off x="7239000" y="1600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09" name="Rectangle 6"/>
          <p:cNvSpPr>
            <a:spLocks noChangeArrowheads="1"/>
          </p:cNvSpPr>
          <p:nvPr/>
        </p:nvSpPr>
        <p:spPr bwMode="auto">
          <a:xfrm>
            <a:off x="7239000" y="19812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10" name="Rectangle 7"/>
          <p:cNvSpPr>
            <a:spLocks noChangeArrowheads="1"/>
          </p:cNvSpPr>
          <p:nvPr/>
        </p:nvSpPr>
        <p:spPr bwMode="auto">
          <a:xfrm>
            <a:off x="7239000" y="3733800"/>
            <a:ext cx="1066800" cy="3810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47111" name="Rectangle 8"/>
          <p:cNvSpPr>
            <a:spLocks noChangeArrowheads="1"/>
          </p:cNvSpPr>
          <p:nvPr/>
        </p:nvSpPr>
        <p:spPr bwMode="auto">
          <a:xfrm>
            <a:off x="3352800" y="1371600"/>
            <a:ext cx="990600" cy="6096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Gill Sans Light"/>
                <a:cs typeface="Gill Sans Light"/>
              </a:rPr>
              <a:t>MMU</a:t>
            </a:r>
          </a:p>
        </p:txBody>
      </p:sp>
      <p:sp>
        <p:nvSpPr>
          <p:cNvPr id="47112" name="Rectangle 9"/>
          <p:cNvSpPr>
            <a:spLocks noChangeArrowheads="1"/>
          </p:cNvSpPr>
          <p:nvPr/>
        </p:nvSpPr>
        <p:spPr bwMode="auto">
          <a:xfrm>
            <a:off x="5105400" y="1295400"/>
            <a:ext cx="762000" cy="1219200"/>
          </a:xfrm>
          <a:prstGeom prst="rect">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r>
              <a:rPr lang="en-US" altLang="en-US" b="0">
                <a:latin typeface="Gill Sans Light"/>
                <a:cs typeface="Gill Sans Light"/>
              </a:rPr>
              <a:t>PT</a:t>
            </a:r>
          </a:p>
        </p:txBody>
      </p:sp>
      <p:grpSp>
        <p:nvGrpSpPr>
          <p:cNvPr id="4" name="Group 3"/>
          <p:cNvGrpSpPr/>
          <p:nvPr/>
        </p:nvGrpSpPr>
        <p:grpSpPr>
          <a:xfrm>
            <a:off x="4724400" y="1676400"/>
            <a:ext cx="2667000" cy="990600"/>
            <a:chOff x="4724400" y="1676400"/>
            <a:chExt cx="2667000" cy="990600"/>
          </a:xfrm>
        </p:grpSpPr>
        <p:cxnSp>
          <p:nvCxnSpPr>
            <p:cNvPr id="47114"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47115" name="Straight Connector 17"/>
            <p:cNvCxnSpPr>
              <a:cxnSpLocks noChangeShapeType="1"/>
            </p:cNvCxnSpPr>
            <p:nvPr/>
          </p:nvCxnSpPr>
          <p:spPr bwMode="auto">
            <a:xfrm flipV="1">
              <a:off x="4724400" y="1676400"/>
              <a:ext cx="0" cy="990600"/>
            </a:xfrm>
            <a:prstGeom prst="line">
              <a:avLst/>
            </a:prstGeom>
            <a:noFill/>
            <a:ln w="38100">
              <a:solidFill>
                <a:schemeClr val="tx1"/>
              </a:solidFill>
              <a:round/>
              <a:headEnd/>
              <a:tailEnd/>
            </a:ln>
          </p:spPr>
        </p:cxnSp>
        <p:cxnSp>
          <p:nvCxnSpPr>
            <p:cNvPr id="47116" name="Straight Connector 19"/>
            <p:cNvCxnSpPr>
              <a:cxnSpLocks noChangeShapeType="1"/>
              <a:endCxn id="47124" idx="2"/>
            </p:cNvCxnSpPr>
            <p:nvPr/>
          </p:nvCxnSpPr>
          <p:spPr bwMode="auto">
            <a:xfrm flipV="1">
              <a:off x="6096000" y="2152650"/>
              <a:ext cx="1295400" cy="514350"/>
            </a:xfrm>
            <a:prstGeom prst="line">
              <a:avLst/>
            </a:prstGeom>
            <a:noFill/>
            <a:ln w="38100">
              <a:solidFill>
                <a:schemeClr val="tx1"/>
              </a:solidFill>
              <a:round/>
              <a:headEnd type="none" w="med" len="med"/>
              <a:tailEnd type="arrow" w="med" len="med"/>
            </a:ln>
          </p:spPr>
        </p:cxnSp>
      </p:grpSp>
      <p:sp>
        <p:nvSpPr>
          <p:cNvPr id="47118" name="TextBox 30"/>
          <p:cNvSpPr txBox="1">
            <a:spLocks noChangeArrowheads="1"/>
          </p:cNvSpPr>
          <p:nvPr/>
        </p:nvSpPr>
        <p:spPr bwMode="auto">
          <a:xfrm>
            <a:off x="990600" y="1447800"/>
            <a:ext cx="1245528" cy="400110"/>
          </a:xfrm>
          <a:prstGeom prst="rect">
            <a:avLst/>
          </a:prstGeom>
          <a:noFill/>
          <a:ln w="9525">
            <a:solidFill>
              <a:srgbClr val="0000FF"/>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instruction</a:t>
            </a:r>
          </a:p>
        </p:txBody>
      </p:sp>
      <p:cxnSp>
        <p:nvCxnSpPr>
          <p:cNvPr id="33" name="Straight Arrow Connector 32"/>
          <p:cNvCxnSpPr>
            <a:cxnSpLocks noChangeShapeType="1"/>
            <a:stCxn id="47118" idx="3"/>
          </p:cNvCxnSpPr>
          <p:nvPr/>
        </p:nvCxnSpPr>
        <p:spPr bwMode="auto">
          <a:xfrm>
            <a:off x="2236128" y="1647855"/>
            <a:ext cx="1116672" cy="28545"/>
          </a:xfrm>
          <a:prstGeom prst="straightConnector1">
            <a:avLst/>
          </a:prstGeom>
          <a:noFill/>
          <a:ln w="38100">
            <a:solidFill>
              <a:schemeClr val="tx1"/>
            </a:solidFill>
            <a:round/>
            <a:headEnd/>
            <a:tailEnd type="arrow" w="med" len="med"/>
          </a:ln>
        </p:spPr>
      </p:cxnSp>
      <p:sp>
        <p:nvSpPr>
          <p:cNvPr id="47120" name="TextBox 37"/>
          <p:cNvSpPr txBox="1">
            <a:spLocks noChangeArrowheads="1"/>
          </p:cNvSpPr>
          <p:nvPr/>
        </p:nvSpPr>
        <p:spPr bwMode="auto">
          <a:xfrm>
            <a:off x="5562600" y="914400"/>
            <a:ext cx="161192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b="0" i="1">
                <a:latin typeface="Gill Sans Light"/>
                <a:cs typeface="Gill Sans Light"/>
              </a:rPr>
              <a:t>physical address</a:t>
            </a:r>
          </a:p>
        </p:txBody>
      </p:sp>
      <p:sp>
        <p:nvSpPr>
          <p:cNvPr id="47121" name="TextBox 38"/>
          <p:cNvSpPr txBox="1">
            <a:spLocks noChangeArrowheads="1"/>
          </p:cNvSpPr>
          <p:nvPr/>
        </p:nvSpPr>
        <p:spPr bwMode="auto">
          <a:xfrm>
            <a:off x="4343400" y="1295400"/>
            <a:ext cx="698128"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page#</a:t>
            </a:r>
          </a:p>
        </p:txBody>
      </p:sp>
      <p:sp>
        <p:nvSpPr>
          <p:cNvPr id="47122" name="TextBox 39"/>
          <p:cNvSpPr txBox="1">
            <a:spLocks noChangeArrowheads="1"/>
          </p:cNvSpPr>
          <p:nvPr/>
        </p:nvSpPr>
        <p:spPr bwMode="auto">
          <a:xfrm>
            <a:off x="6324600" y="1524000"/>
            <a:ext cx="786894"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frame#</a:t>
            </a:r>
          </a:p>
        </p:txBody>
      </p:sp>
      <p:sp>
        <p:nvSpPr>
          <p:cNvPr id="47123" name="TextBox 40"/>
          <p:cNvSpPr txBox="1">
            <a:spLocks noChangeArrowheads="1"/>
          </p:cNvSpPr>
          <p:nvPr/>
        </p:nvSpPr>
        <p:spPr bwMode="auto">
          <a:xfrm>
            <a:off x="6324600" y="2024063"/>
            <a:ext cx="633507"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offset</a:t>
            </a:r>
          </a:p>
        </p:txBody>
      </p:sp>
      <p:sp>
        <p:nvSpPr>
          <p:cNvPr id="47124" name="Cube 41"/>
          <p:cNvSpPr>
            <a:spLocks noChangeArrowheads="1"/>
          </p:cNvSpPr>
          <p:nvPr/>
        </p:nvSpPr>
        <p:spPr bwMode="auto">
          <a:xfrm>
            <a:off x="7391400" y="2057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nvGrpSpPr>
          <p:cNvPr id="88" name="Group 87"/>
          <p:cNvGrpSpPr>
            <a:grpSpLocks/>
          </p:cNvGrpSpPr>
          <p:nvPr/>
        </p:nvGrpSpPr>
        <p:grpSpPr bwMode="auto">
          <a:xfrm>
            <a:off x="2629228" y="1981200"/>
            <a:ext cx="1722023" cy="533400"/>
            <a:chOff x="2629228" y="1981200"/>
            <a:chExt cx="1722024" cy="533400"/>
          </a:xfrm>
        </p:grpSpPr>
        <p:sp>
          <p:nvSpPr>
            <p:cNvPr id="47157" name="TextBox 42"/>
            <p:cNvSpPr txBox="1">
              <a:spLocks noChangeArrowheads="1"/>
            </p:cNvSpPr>
            <p:nvPr/>
          </p:nvSpPr>
          <p:spPr bwMode="auto">
            <a:xfrm>
              <a:off x="3200400" y="2114490"/>
              <a:ext cx="1150852"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solidFill>
                    <a:srgbClr val="FF0000"/>
                  </a:solidFill>
                  <a:latin typeface="Gill Sans Light"/>
                  <a:cs typeface="Gill Sans Light"/>
                </a:rPr>
                <a:t>page fault</a:t>
              </a:r>
            </a:p>
          </p:txBody>
        </p:sp>
        <p:cxnSp>
          <p:nvCxnSpPr>
            <p:cNvPr id="47158" name="Straight Arrow Connector 44"/>
            <p:cNvCxnSpPr>
              <a:cxnSpLocks noChangeShapeType="1"/>
              <a:endCxn id="47153" idx="3"/>
            </p:cNvCxnSpPr>
            <p:nvPr/>
          </p:nvCxnSpPr>
          <p:spPr bwMode="auto">
            <a:xfrm flipH="1">
              <a:off x="2629228" y="1981200"/>
              <a:ext cx="1104574" cy="447705"/>
            </a:xfrm>
            <a:prstGeom prst="straightConnector1">
              <a:avLst/>
            </a:prstGeom>
            <a:noFill/>
            <a:ln w="38100">
              <a:solidFill>
                <a:srgbClr val="FF0000"/>
              </a:solidFill>
              <a:round/>
              <a:headEnd/>
              <a:tailEnd type="arrow" w="med" len="med"/>
            </a:ln>
          </p:spPr>
        </p:cxnSp>
      </p:grpSp>
      <p:grpSp>
        <p:nvGrpSpPr>
          <p:cNvPr id="53" name="Group 52"/>
          <p:cNvGrpSpPr>
            <a:grpSpLocks/>
          </p:cNvGrpSpPr>
          <p:nvPr/>
        </p:nvGrpSpPr>
        <p:grpSpPr bwMode="auto">
          <a:xfrm>
            <a:off x="1447800" y="1295400"/>
            <a:ext cx="533400" cy="838200"/>
            <a:chOff x="1447800" y="1295400"/>
            <a:chExt cx="533400" cy="838200"/>
          </a:xfrm>
        </p:grpSpPr>
        <p:cxnSp>
          <p:nvCxnSpPr>
            <p:cNvPr id="47155" name="Straight Connector 50"/>
            <p:cNvCxnSpPr>
              <a:cxnSpLocks noChangeShapeType="1"/>
            </p:cNvCxnSpPr>
            <p:nvPr/>
          </p:nvCxnSpPr>
          <p:spPr bwMode="auto">
            <a:xfrm>
              <a:off x="1447800" y="1295400"/>
              <a:ext cx="533400" cy="838200"/>
            </a:xfrm>
            <a:prstGeom prst="line">
              <a:avLst/>
            </a:prstGeom>
            <a:noFill/>
            <a:ln w="38100">
              <a:solidFill>
                <a:srgbClr val="FF0000"/>
              </a:solidFill>
              <a:round/>
              <a:headEnd/>
              <a:tailEnd/>
            </a:ln>
          </p:spPr>
        </p:cxnSp>
        <p:cxnSp>
          <p:nvCxnSpPr>
            <p:cNvPr id="47156" name="Straight Connector 51"/>
            <p:cNvCxnSpPr>
              <a:cxnSpLocks noChangeShapeType="1"/>
            </p:cNvCxnSpPr>
            <p:nvPr/>
          </p:nvCxnSpPr>
          <p:spPr bwMode="auto">
            <a:xfrm flipH="1">
              <a:off x="1447800" y="1295400"/>
              <a:ext cx="533400" cy="838200"/>
            </a:xfrm>
            <a:prstGeom prst="line">
              <a:avLst/>
            </a:prstGeom>
            <a:noFill/>
            <a:ln w="38100">
              <a:solidFill>
                <a:srgbClr val="FF0000"/>
              </a:solidFill>
              <a:round/>
              <a:headEnd/>
              <a:tailEnd/>
            </a:ln>
          </p:spPr>
        </p:cxnSp>
      </p:grpSp>
      <p:sp>
        <p:nvSpPr>
          <p:cNvPr id="47127" name="TextBox 54"/>
          <p:cNvSpPr txBox="1">
            <a:spLocks noChangeArrowheads="1"/>
          </p:cNvSpPr>
          <p:nvPr/>
        </p:nvSpPr>
        <p:spPr bwMode="auto">
          <a:xfrm>
            <a:off x="381000" y="3048000"/>
            <a:ext cx="1998814"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Operating System</a:t>
            </a:r>
          </a:p>
        </p:txBody>
      </p:sp>
      <p:grpSp>
        <p:nvGrpSpPr>
          <p:cNvPr id="89" name="Group 88"/>
          <p:cNvGrpSpPr>
            <a:grpSpLocks/>
          </p:cNvGrpSpPr>
          <p:nvPr/>
        </p:nvGrpSpPr>
        <p:grpSpPr bwMode="auto">
          <a:xfrm>
            <a:off x="1041400" y="2228850"/>
            <a:ext cx="1587828" cy="1751013"/>
            <a:chOff x="1041242" y="2057400"/>
            <a:chExt cx="1587880" cy="1921933"/>
          </a:xfrm>
        </p:grpSpPr>
        <p:sp>
          <p:nvSpPr>
            <p:cNvPr id="47153" name="TextBox 53"/>
            <p:cNvSpPr txBox="1">
              <a:spLocks noChangeArrowheads="1"/>
            </p:cNvSpPr>
            <p:nvPr/>
          </p:nvSpPr>
          <p:spPr bwMode="auto">
            <a:xfrm>
              <a:off x="1447800" y="2057400"/>
              <a:ext cx="1181322" cy="439166"/>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solidFill>
                    <a:srgbClr val="FF0000"/>
                  </a:solidFill>
                  <a:latin typeface="Gill Sans Light"/>
                  <a:cs typeface="Gill Sans Light"/>
                </a:rPr>
                <a:t>exception</a:t>
              </a:r>
            </a:p>
          </p:txBody>
        </p:sp>
        <p:sp>
          <p:nvSpPr>
            <p:cNvPr id="47154" name="Freeform 56"/>
            <p:cNvSpPr>
              <a:spLocks/>
            </p:cNvSpPr>
            <p:nvPr/>
          </p:nvSpPr>
          <p:spPr bwMode="auto">
            <a:xfrm>
              <a:off x="1041242" y="2483556"/>
              <a:ext cx="726248" cy="1495777"/>
            </a:xfrm>
            <a:custGeom>
              <a:avLst/>
              <a:gdLst>
                <a:gd name="T0" fmla="*/ 652091 w 726248"/>
                <a:gd name="T1" fmla="*/ 0 h 1495777"/>
                <a:gd name="T2" fmla="*/ 369869 w 726248"/>
                <a:gd name="T3" fmla="*/ 155222 h 1495777"/>
                <a:gd name="T4" fmla="*/ 722647 w 726248"/>
                <a:gd name="T5" fmla="*/ 366888 h 1495777"/>
                <a:gd name="T6" fmla="*/ 101758 w 726248"/>
                <a:gd name="T7" fmla="*/ 508000 h 1495777"/>
                <a:gd name="T8" fmla="*/ 172314 w 726248"/>
                <a:gd name="T9" fmla="*/ 733777 h 1495777"/>
                <a:gd name="T10" fmla="*/ 2980 w 726248"/>
                <a:gd name="T11" fmla="*/ 1199444 h 1495777"/>
                <a:gd name="T12" fmla="*/ 341647 w 726248"/>
                <a:gd name="T13" fmla="*/ 1495777 h 14957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6248" h="1495777">
                  <a:moveTo>
                    <a:pt x="652091" y="0"/>
                  </a:moveTo>
                  <a:cubicBezTo>
                    <a:pt x="505100" y="47037"/>
                    <a:pt x="358110" y="94074"/>
                    <a:pt x="369869" y="155222"/>
                  </a:cubicBezTo>
                  <a:cubicBezTo>
                    <a:pt x="381628" y="216370"/>
                    <a:pt x="767332" y="308092"/>
                    <a:pt x="722647" y="366888"/>
                  </a:cubicBezTo>
                  <a:cubicBezTo>
                    <a:pt x="677962" y="425684"/>
                    <a:pt x="193480" y="446852"/>
                    <a:pt x="101758" y="508000"/>
                  </a:cubicBezTo>
                  <a:cubicBezTo>
                    <a:pt x="10036" y="569148"/>
                    <a:pt x="188777" y="618536"/>
                    <a:pt x="172314" y="733777"/>
                  </a:cubicBezTo>
                  <a:cubicBezTo>
                    <a:pt x="155851" y="849018"/>
                    <a:pt x="-25242" y="1072444"/>
                    <a:pt x="2980" y="1199444"/>
                  </a:cubicBezTo>
                  <a:cubicBezTo>
                    <a:pt x="31202" y="1326444"/>
                    <a:pt x="341647" y="1495777"/>
                    <a:pt x="341647" y="1495777"/>
                  </a:cubicBezTo>
                </a:path>
              </a:pathLst>
            </a:custGeom>
            <a:noFill/>
            <a:ln w="38100">
              <a:solidFill>
                <a:srgbClr val="FF0000"/>
              </a:solidFill>
              <a:round/>
              <a:headEnd type="none"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US">
                <a:latin typeface="Gill Sans Light"/>
                <a:cs typeface="Gill Sans Light"/>
              </a:endParaRPr>
            </a:p>
          </p:txBody>
        </p:sp>
      </p:grpSp>
      <p:grpSp>
        <p:nvGrpSpPr>
          <p:cNvPr id="90" name="Group 89"/>
          <p:cNvGrpSpPr>
            <a:grpSpLocks/>
          </p:cNvGrpSpPr>
          <p:nvPr/>
        </p:nvGrpSpPr>
        <p:grpSpPr bwMode="auto">
          <a:xfrm>
            <a:off x="1066800" y="3505200"/>
            <a:ext cx="2082621" cy="1219200"/>
            <a:chOff x="1066800" y="3505200"/>
            <a:chExt cx="2083148" cy="1219200"/>
          </a:xfrm>
        </p:grpSpPr>
        <p:sp>
          <p:nvSpPr>
            <p:cNvPr id="47151" name="TextBox 55"/>
            <p:cNvSpPr txBox="1">
              <a:spLocks noChangeArrowheads="1"/>
            </p:cNvSpPr>
            <p:nvPr/>
          </p:nvSpPr>
          <p:spPr bwMode="auto">
            <a:xfrm>
              <a:off x="1066800" y="3505200"/>
              <a:ext cx="2083148"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Gill Sans Light"/>
                  <a:cs typeface="Gill Sans Light"/>
                </a:rPr>
                <a:t>Page Fault Handler</a:t>
              </a:r>
            </a:p>
          </p:txBody>
        </p:sp>
        <p:sp>
          <p:nvSpPr>
            <p:cNvPr id="47152" name="Punched Tape 57"/>
            <p:cNvSpPr>
              <a:spLocks noChangeArrowheads="1"/>
            </p:cNvSpPr>
            <p:nvPr/>
          </p:nvSpPr>
          <p:spPr bwMode="auto">
            <a:xfrm rot="5400000">
              <a:off x="1333500" y="40005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sp>
        <p:nvSpPr>
          <p:cNvPr id="47130" name="Can 60"/>
          <p:cNvSpPr>
            <a:spLocks noChangeArrowheads="1"/>
          </p:cNvSpPr>
          <p:nvPr/>
        </p:nvSpPr>
        <p:spPr bwMode="auto">
          <a:xfrm>
            <a:off x="3200400" y="4419600"/>
            <a:ext cx="1219200" cy="1371600"/>
          </a:xfrm>
          <a:prstGeom prst="can">
            <a:avLst>
              <a:gd name="adj" fmla="val 25000"/>
            </a:avLst>
          </a:prstGeom>
          <a:solidFill>
            <a:srgbClr val="B7C6FE"/>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sp>
        <p:nvSpPr>
          <p:cNvPr id="65" name="Rectangle 64"/>
          <p:cNvSpPr/>
          <p:nvPr/>
        </p:nvSpPr>
        <p:spPr bwMode="auto">
          <a:xfrm>
            <a:off x="3276600" y="50292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sp>
        <p:nvSpPr>
          <p:cNvPr id="66" name="Rectangle 65"/>
          <p:cNvSpPr/>
          <p:nvPr/>
        </p:nvSpPr>
        <p:spPr bwMode="auto">
          <a:xfrm>
            <a:off x="7239000" y="3048000"/>
            <a:ext cx="1066800" cy="3810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cxnSp>
        <p:nvCxnSpPr>
          <p:cNvPr id="68" name="Straight Arrow Connector 67"/>
          <p:cNvCxnSpPr>
            <a:cxnSpLocks noChangeShapeType="1"/>
          </p:cNvCxnSpPr>
          <p:nvPr/>
        </p:nvCxnSpPr>
        <p:spPr bwMode="auto">
          <a:xfrm>
            <a:off x="2108994" y="4533900"/>
            <a:ext cx="1015206" cy="723900"/>
          </a:xfrm>
          <a:prstGeom prst="straightConnector1">
            <a:avLst/>
          </a:prstGeom>
          <a:noFill/>
          <a:ln w="6350">
            <a:solidFill>
              <a:schemeClr val="tx1"/>
            </a:solidFill>
            <a:prstDash val="dash"/>
            <a:round/>
            <a:headEnd/>
            <a:tailEnd type="arrow" w="med" len="med"/>
          </a:ln>
        </p:spPr>
      </p:cxnSp>
      <p:cxnSp>
        <p:nvCxnSpPr>
          <p:cNvPr id="74" name="Straight Arrow Connector 73"/>
          <p:cNvCxnSpPr>
            <a:cxnSpLocks noChangeShapeType="1"/>
          </p:cNvCxnSpPr>
          <p:nvPr/>
        </p:nvCxnSpPr>
        <p:spPr bwMode="auto">
          <a:xfrm>
            <a:off x="5867400" y="2209800"/>
            <a:ext cx="1371600" cy="838200"/>
          </a:xfrm>
          <a:prstGeom prst="straightConnector1">
            <a:avLst/>
          </a:prstGeom>
          <a:noFill/>
          <a:ln w="38100">
            <a:solidFill>
              <a:schemeClr val="tx1"/>
            </a:solidFill>
            <a:round/>
            <a:headEnd/>
            <a:tailEnd type="arrow" w="med" len="med"/>
          </a:ln>
        </p:spPr>
      </p:cxnSp>
      <p:sp>
        <p:nvSpPr>
          <p:cNvPr id="77" name="Rectangle 76"/>
          <p:cNvSpPr/>
          <p:nvPr/>
        </p:nvSpPr>
        <p:spPr bwMode="auto">
          <a:xfrm>
            <a:off x="5105400" y="21336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grpSp>
        <p:nvGrpSpPr>
          <p:cNvPr id="91" name="Group 90"/>
          <p:cNvGrpSpPr>
            <a:grpSpLocks/>
          </p:cNvGrpSpPr>
          <p:nvPr/>
        </p:nvGrpSpPr>
        <p:grpSpPr bwMode="auto">
          <a:xfrm>
            <a:off x="4038600" y="3200400"/>
            <a:ext cx="3352800" cy="1905000"/>
            <a:chOff x="4038600" y="3200400"/>
            <a:chExt cx="3352800" cy="1905000"/>
          </a:xfrm>
        </p:grpSpPr>
        <p:cxnSp>
          <p:nvCxnSpPr>
            <p:cNvPr id="47149" name="Straight Arrow Connector 62"/>
            <p:cNvCxnSpPr>
              <a:cxnSpLocks noChangeShapeType="1"/>
            </p:cNvCxnSpPr>
            <p:nvPr/>
          </p:nvCxnSpPr>
          <p:spPr bwMode="auto">
            <a:xfrm flipV="1">
              <a:off x="4038600" y="3200400"/>
              <a:ext cx="3352800" cy="1905000"/>
            </a:xfrm>
            <a:prstGeom prst="straightConnector1">
              <a:avLst/>
            </a:prstGeom>
            <a:noFill/>
            <a:ln w="57150" cmpd="thickThin">
              <a:solidFill>
                <a:srgbClr val="3366FF"/>
              </a:solidFill>
              <a:round/>
              <a:headEnd/>
              <a:tailEnd type="arrow" w="med" len="med"/>
            </a:ln>
          </p:spPr>
        </p:cxnSp>
        <p:sp>
          <p:nvSpPr>
            <p:cNvPr id="47150" name="TextBox 77"/>
            <p:cNvSpPr txBox="1">
              <a:spLocks noChangeArrowheads="1"/>
            </p:cNvSpPr>
            <p:nvPr/>
          </p:nvSpPr>
          <p:spPr bwMode="auto">
            <a:xfrm>
              <a:off x="4953000" y="4419600"/>
              <a:ext cx="2185214"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load page from disk</a:t>
              </a:r>
            </a:p>
          </p:txBody>
        </p:sp>
      </p:grpSp>
      <p:grpSp>
        <p:nvGrpSpPr>
          <p:cNvPr id="92" name="Group 91"/>
          <p:cNvGrpSpPr>
            <a:grpSpLocks/>
          </p:cNvGrpSpPr>
          <p:nvPr/>
        </p:nvGrpSpPr>
        <p:grpSpPr bwMode="auto">
          <a:xfrm>
            <a:off x="2146049" y="2181225"/>
            <a:ext cx="3293952" cy="2306638"/>
            <a:chOff x="2215108" y="2133600"/>
            <a:chExt cx="3294702" cy="2306638"/>
          </a:xfrm>
        </p:grpSpPr>
        <p:cxnSp>
          <p:nvCxnSpPr>
            <p:cNvPr id="47147" name="Straight Arrow Connector 68"/>
            <p:cNvCxnSpPr>
              <a:cxnSpLocks noChangeShapeType="1"/>
            </p:cNvCxnSpPr>
            <p:nvPr/>
          </p:nvCxnSpPr>
          <p:spPr bwMode="auto">
            <a:xfrm flipV="1">
              <a:off x="2215108" y="2133600"/>
              <a:ext cx="2890292" cy="2306638"/>
            </a:xfrm>
            <a:prstGeom prst="straightConnector1">
              <a:avLst/>
            </a:prstGeom>
            <a:noFill/>
            <a:ln w="6350">
              <a:solidFill>
                <a:schemeClr val="tx1"/>
              </a:solidFill>
              <a:prstDash val="dash"/>
              <a:round/>
              <a:headEnd/>
              <a:tailEnd type="arrow" w="med" len="med"/>
            </a:ln>
          </p:spPr>
        </p:cxnSp>
        <p:sp>
          <p:nvSpPr>
            <p:cNvPr id="47148" name="TextBox 79"/>
            <p:cNvSpPr txBox="1">
              <a:spLocks noChangeArrowheads="1"/>
            </p:cNvSpPr>
            <p:nvPr/>
          </p:nvSpPr>
          <p:spPr bwMode="auto">
            <a:xfrm>
              <a:off x="3657600" y="3200400"/>
              <a:ext cx="185221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dirty="0">
                  <a:latin typeface="Gill Sans Light"/>
                  <a:cs typeface="Gill Sans Light"/>
                </a:rPr>
                <a:t>update PT entry</a:t>
              </a:r>
            </a:p>
          </p:txBody>
        </p:sp>
      </p:grpSp>
      <p:sp>
        <p:nvSpPr>
          <p:cNvPr id="47138" name="TextBox 80"/>
          <p:cNvSpPr txBox="1">
            <a:spLocks noChangeArrowheads="1"/>
          </p:cNvSpPr>
          <p:nvPr/>
        </p:nvSpPr>
        <p:spPr bwMode="auto">
          <a:xfrm>
            <a:off x="457200" y="895350"/>
            <a:ext cx="95122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Process</a:t>
            </a:r>
          </a:p>
        </p:txBody>
      </p:sp>
      <p:grpSp>
        <p:nvGrpSpPr>
          <p:cNvPr id="93" name="Group 92"/>
          <p:cNvGrpSpPr>
            <a:grpSpLocks/>
          </p:cNvGrpSpPr>
          <p:nvPr/>
        </p:nvGrpSpPr>
        <p:grpSpPr bwMode="auto">
          <a:xfrm>
            <a:off x="381000" y="4876800"/>
            <a:ext cx="1222681" cy="1314468"/>
            <a:chOff x="381000" y="4876800"/>
            <a:chExt cx="1222468" cy="1314528"/>
          </a:xfrm>
        </p:grpSpPr>
        <p:sp>
          <p:nvSpPr>
            <p:cNvPr id="47145" name="TextBox 82"/>
            <p:cNvSpPr txBox="1">
              <a:spLocks noChangeArrowheads="1"/>
            </p:cNvSpPr>
            <p:nvPr/>
          </p:nvSpPr>
          <p:spPr bwMode="auto">
            <a:xfrm>
              <a:off x="457200" y="5791200"/>
              <a:ext cx="1146268" cy="4001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b="0">
                  <a:latin typeface="Gill Sans Light"/>
                  <a:cs typeface="Gill Sans Light"/>
                </a:rPr>
                <a:t>scheduler</a:t>
              </a:r>
            </a:p>
          </p:txBody>
        </p:sp>
        <p:sp>
          <p:nvSpPr>
            <p:cNvPr id="47146" name="Punched Tape 84"/>
            <p:cNvSpPr>
              <a:spLocks noChangeArrowheads="1"/>
            </p:cNvSpPr>
            <p:nvPr/>
          </p:nvSpPr>
          <p:spPr bwMode="auto">
            <a:xfrm rot="5400000">
              <a:off x="266700" y="4991100"/>
              <a:ext cx="838200" cy="609600"/>
            </a:xfrm>
            <a:prstGeom prst="flowChartPunchedTape">
              <a:avLst/>
            </a:prstGeom>
            <a:solidFill>
              <a:srgbClr val="FFFFAA"/>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sp>
        <p:nvSpPr>
          <p:cNvPr id="82" name="Freeform 81"/>
          <p:cNvSpPr>
            <a:spLocks/>
          </p:cNvSpPr>
          <p:nvPr/>
        </p:nvSpPr>
        <p:spPr bwMode="auto">
          <a:xfrm>
            <a:off x="846138" y="4487863"/>
            <a:ext cx="776287" cy="592137"/>
          </a:xfrm>
          <a:custGeom>
            <a:avLst/>
            <a:gdLst>
              <a:gd name="T0" fmla="*/ 776111 w 776111"/>
              <a:gd name="T1" fmla="*/ 0 h 593008"/>
              <a:gd name="T2" fmla="*/ 310444 w 776111"/>
              <a:gd name="T3" fmla="*/ 112889 h 593008"/>
              <a:gd name="T4" fmla="*/ 366889 w 776111"/>
              <a:gd name="T5" fmla="*/ 522111 h 593008"/>
              <a:gd name="T6" fmla="*/ 0 w 776111"/>
              <a:gd name="T7" fmla="*/ 592667 h 593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6111" h="593008">
                <a:moveTo>
                  <a:pt x="776111" y="0"/>
                </a:moveTo>
                <a:cubicBezTo>
                  <a:pt x="577379" y="12935"/>
                  <a:pt x="378648" y="25871"/>
                  <a:pt x="310444" y="112889"/>
                </a:cubicBezTo>
                <a:cubicBezTo>
                  <a:pt x="242240" y="199908"/>
                  <a:pt x="418630" y="442148"/>
                  <a:pt x="366889" y="522111"/>
                </a:cubicBezTo>
                <a:cubicBezTo>
                  <a:pt x="315148" y="602074"/>
                  <a:pt x="0" y="592667"/>
                  <a:pt x="0" y="592667"/>
                </a:cubicBezTo>
              </a:path>
            </a:pathLst>
          </a:custGeom>
          <a:noFill/>
          <a:ln w="38100">
            <a:solidFill>
              <a:srgbClr val="3366FF"/>
            </a:solidFill>
            <a:round/>
            <a:headEnd type="none" w="med" len="med"/>
            <a:tailEnd type="arrow" w="med" len="med"/>
          </a:ln>
          <a:extLst>
            <a:ext uri="{909E8E84-426E-40dd-AFC4-6F175D3DCCD1}">
              <a14:hiddenFill xmlns="" xmlns:a14="http://schemas.microsoft.com/office/drawing/2010/main">
                <a:solidFill>
                  <a:srgbClr val="FFFFFF"/>
                </a:solidFill>
              </a14:hiddenFill>
            </a:ext>
          </a:extLst>
        </p:spPr>
        <p:txBody>
          <a:bodyPr anchor="ctr"/>
          <a:lstStyle/>
          <a:p>
            <a:endParaRPr lang="en-US">
              <a:latin typeface="Gill Sans Light"/>
              <a:cs typeface="Gill Sans Light"/>
            </a:endParaRPr>
          </a:p>
        </p:txBody>
      </p:sp>
      <p:grpSp>
        <p:nvGrpSpPr>
          <p:cNvPr id="94" name="Group 93"/>
          <p:cNvGrpSpPr>
            <a:grpSpLocks/>
          </p:cNvGrpSpPr>
          <p:nvPr/>
        </p:nvGrpSpPr>
        <p:grpSpPr bwMode="auto">
          <a:xfrm>
            <a:off x="152400" y="1962150"/>
            <a:ext cx="1146175" cy="3074988"/>
            <a:chOff x="152400" y="1961444"/>
            <a:chExt cx="1145822" cy="3076223"/>
          </a:xfrm>
        </p:grpSpPr>
        <p:sp>
          <p:nvSpPr>
            <p:cNvPr id="84" name="Freeform 83"/>
            <p:cNvSpPr/>
            <p:nvPr/>
          </p:nvSpPr>
          <p:spPr>
            <a:xfrm>
              <a:off x="409496" y="1961444"/>
              <a:ext cx="888726" cy="3076223"/>
            </a:xfrm>
            <a:custGeom>
              <a:avLst/>
              <a:gdLst>
                <a:gd name="connsiteX0" fmla="*/ 42380 w 889046"/>
                <a:gd name="connsiteY0" fmla="*/ 3076223 h 3076223"/>
                <a:gd name="connsiteX1" fmla="*/ 352824 w 889046"/>
                <a:gd name="connsiteY1" fmla="*/ 2483556 h 3076223"/>
                <a:gd name="connsiteX2" fmla="*/ 46 w 889046"/>
                <a:gd name="connsiteY2" fmla="*/ 1919112 h 3076223"/>
                <a:gd name="connsiteX3" fmla="*/ 381046 w 889046"/>
                <a:gd name="connsiteY3" fmla="*/ 1411112 h 3076223"/>
                <a:gd name="connsiteX4" fmla="*/ 268157 w 889046"/>
                <a:gd name="connsiteY4" fmla="*/ 663223 h 3076223"/>
                <a:gd name="connsiteX5" fmla="*/ 889046 w 889046"/>
                <a:gd name="connsiteY5" fmla="*/ 0 h 3076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9046" h="3076223">
                  <a:moveTo>
                    <a:pt x="42380" y="3076223"/>
                  </a:moveTo>
                  <a:cubicBezTo>
                    <a:pt x="201130" y="2876315"/>
                    <a:pt x="359880" y="2676408"/>
                    <a:pt x="352824" y="2483556"/>
                  </a:cubicBezTo>
                  <a:cubicBezTo>
                    <a:pt x="345768" y="2290704"/>
                    <a:pt x="-4658" y="2097853"/>
                    <a:pt x="46" y="1919112"/>
                  </a:cubicBezTo>
                  <a:cubicBezTo>
                    <a:pt x="4750" y="1740371"/>
                    <a:pt x="336361" y="1620427"/>
                    <a:pt x="381046" y="1411112"/>
                  </a:cubicBezTo>
                  <a:cubicBezTo>
                    <a:pt x="425731" y="1201797"/>
                    <a:pt x="183490" y="898408"/>
                    <a:pt x="268157" y="663223"/>
                  </a:cubicBezTo>
                  <a:cubicBezTo>
                    <a:pt x="352824" y="428038"/>
                    <a:pt x="889046" y="0"/>
                    <a:pt x="889046" y="0"/>
                  </a:cubicBezTo>
                </a:path>
              </a:pathLst>
            </a:custGeom>
            <a:ln w="38100">
              <a:solidFill>
                <a:schemeClr val="accent6"/>
              </a:solidFill>
              <a:headEnd type="none"/>
              <a:tailEnd type="arrow"/>
            </a:ln>
          </p:spPr>
          <p:txBody>
            <a:bodyPr anchor="ctr"/>
            <a:lstStyle/>
            <a:p>
              <a:pPr algn="ctr">
                <a:defRPr/>
              </a:pPr>
              <a:endParaRPr lang="en-US">
                <a:latin typeface="Gill Sans Light"/>
                <a:ea typeface="MS PGothic" charset="0"/>
                <a:cs typeface="Gill Sans Light"/>
              </a:endParaRPr>
            </a:p>
          </p:txBody>
        </p:sp>
        <p:sp>
          <p:nvSpPr>
            <p:cNvPr id="86" name="TextBox 85"/>
            <p:cNvSpPr txBox="1"/>
            <p:nvPr/>
          </p:nvSpPr>
          <p:spPr>
            <a:xfrm>
              <a:off x="152400" y="2132963"/>
              <a:ext cx="709334" cy="400271"/>
            </a:xfrm>
            <a:prstGeom prst="rect">
              <a:avLst/>
            </a:prstGeom>
            <a:noFill/>
            <a:ln w="38100">
              <a:noFill/>
            </a:ln>
          </p:spPr>
          <p:txBody>
            <a:bodyPr wrap="none">
              <a:spAutoFit/>
            </a:bodyPr>
            <a:lstStyle/>
            <a:p>
              <a:pPr>
                <a:defRPr/>
              </a:pPr>
              <a:r>
                <a:rPr lang="en-US" sz="2000" b="0" dirty="0">
                  <a:solidFill>
                    <a:schemeClr val="accent6"/>
                  </a:solidFill>
                  <a:latin typeface="Gill Sans" charset="0"/>
                  <a:ea typeface="Gill Sans" charset="0"/>
                  <a:cs typeface="Gill Sans" charset="0"/>
                </a:rPr>
                <a:t>retry</a:t>
              </a:r>
            </a:p>
          </p:txBody>
        </p:sp>
      </p:grpSp>
      <p:sp>
        <p:nvSpPr>
          <p:cNvPr id="87" name="Cube 86"/>
          <p:cNvSpPr>
            <a:spLocks noChangeArrowheads="1"/>
          </p:cNvSpPr>
          <p:nvPr/>
        </p:nvSpPr>
        <p:spPr bwMode="auto">
          <a:xfrm>
            <a:off x="7391400" y="3200400"/>
            <a:ext cx="457200" cy="152400"/>
          </a:xfrm>
          <a:prstGeom prst="cube">
            <a:avLst>
              <a:gd name="adj" fmla="val 25000"/>
            </a:avLst>
          </a:prstGeom>
          <a:solidFill>
            <a:srgbClr val="FF6600"/>
          </a:solidFill>
          <a:ln w="25400">
            <a:solidFill>
              <a:schemeClr val="tx1"/>
            </a:solidFill>
            <a:round/>
            <a:headEnd type="triangle" w="med" len="med"/>
            <a:tailEnd/>
          </a:ln>
        </p:spPr>
        <p:txBody>
          <a:bodyPr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algn="ctr" eaLnBrk="1" hangingPunct="1"/>
            <a:endParaRPr lang="en-US" altLang="en-US" b="0">
              <a:latin typeface="Gill Sans Light"/>
              <a:cs typeface="Gill Sans Light"/>
            </a:endParaRPr>
          </a:p>
        </p:txBody>
      </p:sp>
      <p:grpSp>
        <p:nvGrpSpPr>
          <p:cNvPr id="3" name="Group 2"/>
          <p:cNvGrpSpPr/>
          <p:nvPr/>
        </p:nvGrpSpPr>
        <p:grpSpPr>
          <a:xfrm>
            <a:off x="4343400" y="1600200"/>
            <a:ext cx="2895600" cy="395539"/>
            <a:chOff x="4343400" y="1600200"/>
            <a:chExt cx="2895600" cy="395539"/>
          </a:xfrm>
        </p:grpSpPr>
        <p:cxnSp>
          <p:nvCxnSpPr>
            <p:cNvPr id="47113" name="Straight Arrow Connector 11"/>
            <p:cNvCxnSpPr>
              <a:cxnSpLocks noChangeShapeType="1"/>
              <a:stCxn id="47111" idx="3"/>
            </p:cNvCxnSpPr>
            <p:nvPr/>
          </p:nvCxnSpPr>
          <p:spPr bwMode="auto">
            <a:xfrm>
              <a:off x="4343400" y="1676400"/>
              <a:ext cx="762000" cy="0"/>
            </a:xfrm>
            <a:prstGeom prst="straightConnector1">
              <a:avLst/>
            </a:prstGeom>
            <a:noFill/>
            <a:ln w="38100">
              <a:solidFill>
                <a:schemeClr val="tx1"/>
              </a:solidFill>
              <a:round/>
              <a:headEnd/>
              <a:tailEnd type="arrow" w="med" len="med"/>
            </a:ln>
          </p:spPr>
        </p:cxnSp>
        <p:cxnSp>
          <p:nvCxnSpPr>
            <p:cNvPr id="47117" name="Straight Arrow Connector 25"/>
            <p:cNvCxnSpPr>
              <a:cxnSpLocks noChangeShapeType="1"/>
              <a:stCxn id="56" idx="3"/>
            </p:cNvCxnSpPr>
            <p:nvPr/>
          </p:nvCxnSpPr>
          <p:spPr bwMode="auto">
            <a:xfrm>
              <a:off x="5867400" y="1676400"/>
              <a:ext cx="1371600" cy="319339"/>
            </a:xfrm>
            <a:prstGeom prst="straightConnector1">
              <a:avLst/>
            </a:prstGeom>
            <a:noFill/>
            <a:ln w="38100">
              <a:solidFill>
                <a:schemeClr val="tx1"/>
              </a:solidFill>
              <a:round/>
              <a:headEnd/>
              <a:tailEnd type="arrow" w="med" len="med"/>
            </a:ln>
          </p:spPr>
        </p:cxnSp>
        <p:sp>
          <p:nvSpPr>
            <p:cNvPr id="56" name="Rectangle 55"/>
            <p:cNvSpPr/>
            <p:nvPr/>
          </p:nvSpPr>
          <p:spPr bwMode="auto">
            <a:xfrm>
              <a:off x="5105400" y="1600200"/>
              <a:ext cx="762000" cy="152400"/>
            </a:xfrm>
            <a:prstGeom prst="rect">
              <a:avLst/>
            </a:prstGeom>
            <a:solidFill>
              <a:schemeClr val="accent2">
                <a:lumMod val="40000"/>
                <a:lumOff val="6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Gill Sans Light"/>
                <a:ea typeface="MS PGothic" charset="0"/>
                <a:cs typeface="Gill Sans Light"/>
              </a:endParaRPr>
            </a:p>
          </p:txBody>
        </p:sp>
      </p:grpSp>
      <p:cxnSp>
        <p:nvCxnSpPr>
          <p:cNvPr id="6" name="Straight Arrow Connector 5"/>
          <p:cNvCxnSpPr>
            <a:stCxn id="47111" idx="3"/>
            <a:endCxn id="77" idx="1"/>
          </p:cNvCxnSpPr>
          <p:nvPr/>
        </p:nvCxnSpPr>
        <p:spPr bwMode="auto">
          <a:xfrm>
            <a:off x="4343400" y="1676400"/>
            <a:ext cx="762000" cy="533400"/>
          </a:xfrm>
          <a:prstGeom prst="straightConnector1">
            <a:avLst/>
          </a:prstGeom>
          <a:solidFill>
            <a:schemeClr val="bg1"/>
          </a:solidFill>
          <a:ln w="38100" cap="flat" cmpd="sng" algn="ctr">
            <a:solidFill>
              <a:schemeClr val="tx1"/>
            </a:solidFill>
            <a:prstDash val="solid"/>
            <a:round/>
            <a:headEnd type="none" w="med" len="med"/>
            <a:tailEnd type="arrow"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67" name="Group 66"/>
          <p:cNvGrpSpPr/>
          <p:nvPr/>
        </p:nvGrpSpPr>
        <p:grpSpPr>
          <a:xfrm>
            <a:off x="4495800" y="1771652"/>
            <a:ext cx="2895601" cy="1523996"/>
            <a:chOff x="4724400" y="1802068"/>
            <a:chExt cx="3070763" cy="1182748"/>
          </a:xfrm>
        </p:grpSpPr>
        <p:cxnSp>
          <p:nvCxnSpPr>
            <p:cNvPr id="69" name="Straight Connector 15"/>
            <p:cNvCxnSpPr>
              <a:cxnSpLocks noChangeShapeType="1"/>
            </p:cNvCxnSpPr>
            <p:nvPr/>
          </p:nvCxnSpPr>
          <p:spPr bwMode="auto">
            <a:xfrm>
              <a:off x="4724400" y="2667000"/>
              <a:ext cx="1371600" cy="0"/>
            </a:xfrm>
            <a:prstGeom prst="line">
              <a:avLst/>
            </a:prstGeom>
            <a:noFill/>
            <a:ln w="38100">
              <a:solidFill>
                <a:schemeClr val="tx1"/>
              </a:solidFill>
              <a:round/>
              <a:headEnd/>
              <a:tailEnd/>
            </a:ln>
          </p:spPr>
        </p:cxnSp>
        <p:cxnSp>
          <p:nvCxnSpPr>
            <p:cNvPr id="70" name="Straight Connector 17"/>
            <p:cNvCxnSpPr>
              <a:cxnSpLocks noChangeShapeType="1"/>
            </p:cNvCxnSpPr>
            <p:nvPr/>
          </p:nvCxnSpPr>
          <p:spPr bwMode="auto">
            <a:xfrm flipV="1">
              <a:off x="4724400" y="1802068"/>
              <a:ext cx="0" cy="864932"/>
            </a:xfrm>
            <a:prstGeom prst="line">
              <a:avLst/>
            </a:prstGeom>
            <a:noFill/>
            <a:ln w="38100">
              <a:solidFill>
                <a:schemeClr val="tx1"/>
              </a:solidFill>
              <a:round/>
              <a:headEnd/>
              <a:tailEnd/>
            </a:ln>
          </p:spPr>
        </p:cxnSp>
        <p:cxnSp>
          <p:nvCxnSpPr>
            <p:cNvPr id="71" name="Straight Connector 19"/>
            <p:cNvCxnSpPr>
              <a:cxnSpLocks noChangeShapeType="1"/>
              <a:endCxn id="87" idx="2"/>
            </p:cNvCxnSpPr>
            <p:nvPr/>
          </p:nvCxnSpPr>
          <p:spPr bwMode="auto">
            <a:xfrm>
              <a:off x="6082744" y="2667000"/>
              <a:ext cx="1712419" cy="317816"/>
            </a:xfrm>
            <a:prstGeom prst="line">
              <a:avLst/>
            </a:prstGeom>
            <a:noFill/>
            <a:ln w="38100">
              <a:solidFill>
                <a:schemeClr val="tx1"/>
              </a:solidFill>
              <a:round/>
              <a:headEnd type="none" w="med" len="med"/>
              <a:tailEnd type="arrow" w="med" len="med"/>
            </a:ln>
          </p:spPr>
        </p:cxnSp>
      </p:grpSp>
      <p:sp>
        <p:nvSpPr>
          <p:cNvPr id="72" name="TextBox 39"/>
          <p:cNvSpPr txBox="1">
            <a:spLocks noChangeArrowheads="1"/>
          </p:cNvSpPr>
          <p:nvPr/>
        </p:nvSpPr>
        <p:spPr bwMode="auto">
          <a:xfrm>
            <a:off x="6502400" y="2410327"/>
            <a:ext cx="786894"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frame#</a:t>
            </a:r>
          </a:p>
        </p:txBody>
      </p:sp>
      <p:sp>
        <p:nvSpPr>
          <p:cNvPr id="73" name="TextBox 40"/>
          <p:cNvSpPr txBox="1">
            <a:spLocks noChangeArrowheads="1"/>
          </p:cNvSpPr>
          <p:nvPr/>
        </p:nvSpPr>
        <p:spPr bwMode="auto">
          <a:xfrm>
            <a:off x="6170613" y="3079924"/>
            <a:ext cx="633507"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b="0" dirty="0">
                <a:latin typeface="Gill Sans Light"/>
                <a:cs typeface="Gill Sans Light"/>
              </a:rPr>
              <a:t>offset</a:t>
            </a:r>
          </a:p>
        </p:txBody>
      </p:sp>
    </p:spTree>
    <p:extLst>
      <p:ext uri="{BB962C8B-B14F-4D97-AF65-F5344CB8AC3E}">
        <p14:creationId xmlns:p14="http://schemas.microsoft.com/office/powerpoint/2010/main" val="345349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47121"/>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47122"/>
                                        </p:tgtEl>
                                        <p:attrNameLst>
                                          <p:attrName>style.visibility</p:attrName>
                                        </p:attrNameLst>
                                      </p:cBhvr>
                                      <p:to>
                                        <p:strVal val="visible"/>
                                      </p:to>
                                    </p:se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47123"/>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4712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3"/>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4"/>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47124"/>
                                        </p:tgtEl>
                                        <p:attrNameLst>
                                          <p:attrName>style.visibility</p:attrName>
                                        </p:attrNameLst>
                                      </p:cBhvr>
                                      <p:to>
                                        <p:strVal val="hidden"/>
                                      </p:to>
                                    </p:set>
                                  </p:childTnLst>
                                </p:cTn>
                              </p:par>
                            </p:childTnLst>
                          </p:cTn>
                        </p:par>
                        <p:par>
                          <p:cTn id="36" fill="hold">
                            <p:stCondLst>
                              <p:cond delay="0"/>
                            </p:stCondLst>
                            <p:childTnLst>
                              <p:par>
                                <p:cTn id="37" presetID="1" presetClass="exit" presetSubtype="0" fill="hold" grpId="1" nodeType="afterEffect">
                                  <p:stCondLst>
                                    <p:cond delay="0"/>
                                  </p:stCondLst>
                                  <p:childTnLst>
                                    <p:set>
                                      <p:cBhvr>
                                        <p:cTn id="38" dur="1" fill="hold">
                                          <p:stCondLst>
                                            <p:cond delay="0"/>
                                          </p:stCondLst>
                                        </p:cTn>
                                        <p:tgtEl>
                                          <p:spTgt spid="47121"/>
                                        </p:tgtEl>
                                        <p:attrNameLst>
                                          <p:attrName>style.visibility</p:attrName>
                                        </p:attrNameLst>
                                      </p:cBhvr>
                                      <p:to>
                                        <p:strVal val="hidden"/>
                                      </p:to>
                                    </p:set>
                                  </p:childTnLst>
                                </p:cTn>
                              </p:par>
                            </p:childTnLst>
                          </p:cTn>
                        </p:par>
                        <p:par>
                          <p:cTn id="39" fill="hold">
                            <p:stCondLst>
                              <p:cond delay="0"/>
                            </p:stCondLst>
                            <p:childTnLst>
                              <p:par>
                                <p:cTn id="40" presetID="1" presetClass="exit" presetSubtype="0" fill="hold" grpId="1" nodeType="afterEffect">
                                  <p:stCondLst>
                                    <p:cond delay="0"/>
                                  </p:stCondLst>
                                  <p:childTnLst>
                                    <p:set>
                                      <p:cBhvr>
                                        <p:cTn id="41" dur="1" fill="hold">
                                          <p:stCondLst>
                                            <p:cond delay="0"/>
                                          </p:stCondLst>
                                        </p:cTn>
                                        <p:tgtEl>
                                          <p:spTgt spid="47122"/>
                                        </p:tgtEl>
                                        <p:attrNameLst>
                                          <p:attrName>style.visibility</p:attrName>
                                        </p:attrNameLst>
                                      </p:cBhvr>
                                      <p:to>
                                        <p:strVal val="hidden"/>
                                      </p:to>
                                    </p:set>
                                  </p:childTnLst>
                                </p:cTn>
                              </p:par>
                            </p:childTnLst>
                          </p:cTn>
                        </p:par>
                        <p:par>
                          <p:cTn id="42" fill="hold">
                            <p:stCondLst>
                              <p:cond delay="0"/>
                            </p:stCondLst>
                            <p:childTnLst>
                              <p:par>
                                <p:cTn id="43" presetID="1" presetClass="exit" presetSubtype="0" fill="hold" grpId="1" nodeType="afterEffect">
                                  <p:stCondLst>
                                    <p:cond delay="0"/>
                                  </p:stCondLst>
                                  <p:childTnLst>
                                    <p:set>
                                      <p:cBhvr>
                                        <p:cTn id="44" dur="1" fill="hold">
                                          <p:stCondLst>
                                            <p:cond delay="0"/>
                                          </p:stCondLst>
                                        </p:cTn>
                                        <p:tgtEl>
                                          <p:spTgt spid="47123"/>
                                        </p:tgtEl>
                                        <p:attrNameLst>
                                          <p:attrName>style.visibility</p:attrName>
                                        </p:attrNameLst>
                                      </p:cBhvr>
                                      <p:to>
                                        <p:strVal val="hidden"/>
                                      </p:to>
                                    </p:set>
                                  </p:childTnLst>
                                </p:cTn>
                              </p:par>
                              <p:par>
                                <p:cTn id="45" presetID="22" presetClass="entr" presetSubtype="8"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par>
                                <p:cTn id="53" presetID="1" presetClass="entr" presetSubtype="0" fill="hold" grpId="2" nodeType="withEffect">
                                  <p:stCondLst>
                                    <p:cond delay="0"/>
                                  </p:stCondLst>
                                  <p:childTnLst>
                                    <p:set>
                                      <p:cBhvr>
                                        <p:cTn id="54" dur="1" fill="hold">
                                          <p:stCondLst>
                                            <p:cond delay="0"/>
                                          </p:stCondLst>
                                        </p:cTn>
                                        <p:tgtEl>
                                          <p:spTgt spid="47121"/>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nodeType="afterEffect">
                                  <p:stCondLst>
                                    <p:cond delay="0"/>
                                  </p:stCondLst>
                                  <p:childTnLst>
                                    <p:set>
                                      <p:cBhvr>
                                        <p:cTn id="57" dur="1" fill="hold">
                                          <p:stCondLst>
                                            <p:cond delay="0"/>
                                          </p:stCondLst>
                                        </p:cTn>
                                        <p:tgtEl>
                                          <p:spTgt spid="88"/>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5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nodeType="clickEffect">
                                  <p:stCondLst>
                                    <p:cond delay="0"/>
                                  </p:stCondLst>
                                  <p:childTnLst>
                                    <p:set>
                                      <p:cBhvr>
                                        <p:cTn id="63" dur="1" fill="hold">
                                          <p:stCondLst>
                                            <p:cond delay="0"/>
                                          </p:stCondLst>
                                        </p:cTn>
                                        <p:tgtEl>
                                          <p:spTgt spid="33"/>
                                        </p:tgtEl>
                                        <p:attrNameLst>
                                          <p:attrName>style.visibility</p:attrName>
                                        </p:attrNameLst>
                                      </p:cBhvr>
                                      <p:to>
                                        <p:strVal val="hidden"/>
                                      </p:to>
                                    </p:set>
                                  </p:childTnLst>
                                </p:cTn>
                              </p:par>
                            </p:childTnLst>
                          </p:cTn>
                        </p:par>
                        <p:par>
                          <p:cTn id="64" fill="hold">
                            <p:stCondLst>
                              <p:cond delay="0"/>
                            </p:stCondLst>
                            <p:childTnLst>
                              <p:par>
                                <p:cTn id="65" presetID="1" presetClass="exit" presetSubtype="0" fill="hold" grpId="4" nodeType="afterEffect">
                                  <p:stCondLst>
                                    <p:cond delay="0"/>
                                  </p:stCondLst>
                                  <p:childTnLst>
                                    <p:set>
                                      <p:cBhvr>
                                        <p:cTn id="66" dur="1" fill="hold">
                                          <p:stCondLst>
                                            <p:cond delay="0"/>
                                          </p:stCondLst>
                                        </p:cTn>
                                        <p:tgtEl>
                                          <p:spTgt spid="4712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6"/>
                                        </p:tgtEl>
                                        <p:attrNameLst>
                                          <p:attrName>style.visibility</p:attrName>
                                        </p:attrNameLst>
                                      </p:cBhvr>
                                      <p:to>
                                        <p:strVal val="hidden"/>
                                      </p:to>
                                    </p:set>
                                  </p:childTnLst>
                                </p:cTn>
                              </p:par>
                            </p:childTnLst>
                          </p:cTn>
                        </p:par>
                        <p:par>
                          <p:cTn id="69" fill="hold">
                            <p:stCondLst>
                              <p:cond delay="0"/>
                            </p:stCondLst>
                            <p:childTnLst>
                              <p:par>
                                <p:cTn id="70" presetID="22" presetClass="entr" presetSubtype="1" fill="hold" nodeType="afterEffect">
                                  <p:stCondLst>
                                    <p:cond delay="0"/>
                                  </p:stCondLst>
                                  <p:childTnLst>
                                    <p:set>
                                      <p:cBhvr>
                                        <p:cTn id="71" dur="1" fill="hold">
                                          <p:stCondLst>
                                            <p:cond delay="0"/>
                                          </p:stCondLst>
                                        </p:cTn>
                                        <p:tgtEl>
                                          <p:spTgt spid="89"/>
                                        </p:tgtEl>
                                        <p:attrNameLst>
                                          <p:attrName>style.visibility</p:attrName>
                                        </p:attrNameLst>
                                      </p:cBhvr>
                                      <p:to>
                                        <p:strVal val="visible"/>
                                      </p:to>
                                    </p:set>
                                    <p:animEffect transition="in" filter="wipe(up)">
                                      <p:cBhvr>
                                        <p:cTn id="72" dur="500"/>
                                        <p:tgtEl>
                                          <p:spTgt spid="89"/>
                                        </p:tgtEl>
                                      </p:cBhvr>
                                    </p:animEffect>
                                  </p:childTnLst>
                                </p:cTn>
                              </p:par>
                            </p:childTnLst>
                          </p:cTn>
                        </p:par>
                        <p:par>
                          <p:cTn id="73" fill="hold">
                            <p:stCondLst>
                              <p:cond delay="500"/>
                            </p:stCondLst>
                            <p:childTnLst>
                              <p:par>
                                <p:cTn id="74" presetID="1" presetClass="entr" presetSubtype="0"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left)">
                                      <p:cBhvr>
                                        <p:cTn id="80" dur="500"/>
                                        <p:tgtEl>
                                          <p:spTgt spid="68"/>
                                        </p:tgtEl>
                                      </p:cBhvr>
                                    </p:animEffect>
                                  </p:childTnLst>
                                </p:cTn>
                              </p:par>
                            </p:childTnLst>
                          </p:cTn>
                        </p:par>
                        <p:par>
                          <p:cTn id="81" fill="hold" nodeType="withGroup">
                            <p:stCondLst>
                              <p:cond delay="500"/>
                            </p:stCondLst>
                            <p:childTnLst>
                              <p:par>
                                <p:cTn id="82" presetID="1" presetClass="entr" presetSubtype="0" fill="hold" grpId="0" nodeType="afterEffect">
                                  <p:stCondLst>
                                    <p:cond delay="0"/>
                                  </p:stCondLst>
                                  <p:childTnLst>
                                    <p:set>
                                      <p:cBhvr>
                                        <p:cTn id="83" dur="1" fill="hold">
                                          <p:stCondLst>
                                            <p:cond delay="0"/>
                                          </p:stCondLst>
                                        </p:cTn>
                                        <p:tgtEl>
                                          <p:spTgt spid="65"/>
                                        </p:tgtEl>
                                        <p:attrNameLst>
                                          <p:attrName>style.visibility</p:attrName>
                                        </p:attrNameLst>
                                      </p:cBhvr>
                                      <p:to>
                                        <p:strVal val="visible"/>
                                      </p:to>
                                    </p:set>
                                  </p:childTnLst>
                                </p:cTn>
                              </p:par>
                            </p:childTnLst>
                          </p:cTn>
                        </p:par>
                        <p:par>
                          <p:cTn id="84" fill="hold" nodeType="withGroup">
                            <p:stCondLst>
                              <p:cond delay="500"/>
                            </p:stCondLst>
                            <p:childTnLst>
                              <p:par>
                                <p:cTn id="85" presetID="22" presetClass="entr" presetSubtype="4" fill="hold" nodeType="afterEffect">
                                  <p:stCondLst>
                                    <p:cond delay="0"/>
                                  </p:stCondLst>
                                  <p:childTnLst>
                                    <p:set>
                                      <p:cBhvr>
                                        <p:cTn id="86" dur="1" fill="hold">
                                          <p:stCondLst>
                                            <p:cond delay="0"/>
                                          </p:stCondLst>
                                        </p:cTn>
                                        <p:tgtEl>
                                          <p:spTgt spid="91"/>
                                        </p:tgtEl>
                                        <p:attrNameLst>
                                          <p:attrName>style.visibility</p:attrName>
                                        </p:attrNameLst>
                                      </p:cBhvr>
                                      <p:to>
                                        <p:strVal val="visible"/>
                                      </p:to>
                                    </p:set>
                                    <p:animEffect transition="in" filter="wipe(down)">
                                      <p:cBhvr>
                                        <p:cTn id="87" dur="500"/>
                                        <p:tgtEl>
                                          <p:spTgt spid="91"/>
                                        </p:tgtEl>
                                      </p:cBhvr>
                                    </p:animEffect>
                                  </p:childTnLst>
                                </p:cTn>
                              </p:par>
                            </p:childTnLst>
                          </p:cTn>
                        </p:par>
                        <p:par>
                          <p:cTn id="88" fill="hold" nodeType="withGroup">
                            <p:stCondLst>
                              <p:cond delay="1000"/>
                            </p:stCondLst>
                            <p:childTnLst>
                              <p:par>
                                <p:cTn id="89" presetID="1"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nodeType="clickEffect">
                                  <p:stCondLst>
                                    <p:cond delay="0"/>
                                  </p:stCondLst>
                                  <p:childTnLst>
                                    <p:set>
                                      <p:cBhvr>
                                        <p:cTn id="94" dur="1" fill="hold">
                                          <p:stCondLst>
                                            <p:cond delay="0"/>
                                          </p:stCondLst>
                                        </p:cTn>
                                        <p:tgtEl>
                                          <p:spTgt spid="91"/>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68"/>
                                        </p:tgtEl>
                                        <p:attrNameLst>
                                          <p:attrName>style.visibility</p:attrName>
                                        </p:attrNameLst>
                                      </p:cBhvr>
                                      <p:to>
                                        <p:strVal val="hidden"/>
                                      </p:to>
                                    </p:set>
                                  </p:childTnLst>
                                </p:cTn>
                              </p:par>
                            </p:childTnLst>
                          </p:cTn>
                        </p:par>
                        <p:par>
                          <p:cTn id="97" fill="hold" nodeType="withGroup">
                            <p:stCondLst>
                              <p:cond delay="0"/>
                            </p:stCondLst>
                            <p:childTnLst>
                              <p:par>
                                <p:cTn id="98" presetID="22" presetClass="entr" presetSubtype="8"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left)">
                                      <p:cBhvr>
                                        <p:cTn id="100" dur="500"/>
                                        <p:tgtEl>
                                          <p:spTgt spid="92"/>
                                        </p:tgtEl>
                                      </p:cBhvr>
                                    </p:animEffect>
                                  </p:childTnLst>
                                </p:cTn>
                              </p:par>
                            </p:childTnLst>
                          </p:cTn>
                        </p:par>
                        <p:par>
                          <p:cTn id="101" fill="hold">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7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nodeType="clickEffect">
                                  <p:stCondLst>
                                    <p:cond delay="0"/>
                                  </p:stCondLst>
                                  <p:childTnLst>
                                    <p:set>
                                      <p:cBhvr>
                                        <p:cTn id="107" dur="1" fill="hold">
                                          <p:stCondLst>
                                            <p:cond delay="0"/>
                                          </p:stCondLst>
                                        </p:cTn>
                                        <p:tgtEl>
                                          <p:spTgt spid="92"/>
                                        </p:tgtEl>
                                        <p:attrNameLst>
                                          <p:attrName>style.visibility</p:attrName>
                                        </p:attrNameLst>
                                      </p:cBhvr>
                                      <p:to>
                                        <p:strVal val="hidden"/>
                                      </p:to>
                                    </p:set>
                                  </p:childTnLst>
                                </p:cTn>
                              </p:par>
                            </p:childTnLst>
                          </p:cTn>
                        </p:par>
                        <p:par>
                          <p:cTn id="108" fill="hold" nodeType="withGroup">
                            <p:stCondLst>
                              <p:cond delay="0"/>
                            </p:stCondLst>
                            <p:childTnLst>
                              <p:par>
                                <p:cTn id="109" presetID="22" presetClass="entr" presetSubtype="1" fill="hold" grpId="0" nodeType="afterEffect">
                                  <p:stCondLst>
                                    <p:cond delay="0"/>
                                  </p:stCondLst>
                                  <p:childTnLst>
                                    <p:set>
                                      <p:cBhvr>
                                        <p:cTn id="110" dur="1" fill="hold">
                                          <p:stCondLst>
                                            <p:cond delay="0"/>
                                          </p:stCondLst>
                                        </p:cTn>
                                        <p:tgtEl>
                                          <p:spTgt spid="82"/>
                                        </p:tgtEl>
                                        <p:attrNameLst>
                                          <p:attrName>style.visibility</p:attrName>
                                        </p:attrNameLst>
                                      </p:cBhvr>
                                      <p:to>
                                        <p:strVal val="visible"/>
                                      </p:to>
                                    </p:set>
                                    <p:animEffect transition="in" filter="wipe(up)">
                                      <p:cBhvr>
                                        <p:cTn id="111" dur="500"/>
                                        <p:tgtEl>
                                          <p:spTgt spid="82"/>
                                        </p:tgtEl>
                                      </p:cBhvr>
                                    </p:animEffect>
                                  </p:childTnLst>
                                </p:cTn>
                              </p:par>
                            </p:childTnLst>
                          </p:cTn>
                        </p:par>
                        <p:par>
                          <p:cTn id="112" fill="hold">
                            <p:stCondLst>
                              <p:cond delay="500"/>
                            </p:stCondLst>
                            <p:childTnLst>
                              <p:par>
                                <p:cTn id="113" presetID="3" presetClass="entr" presetSubtype="10" fill="hold" nodeType="afterEffect">
                                  <p:stCondLst>
                                    <p:cond delay="0"/>
                                  </p:stCondLst>
                                  <p:childTnLst>
                                    <p:set>
                                      <p:cBhvr>
                                        <p:cTn id="114" dur="1" fill="hold">
                                          <p:stCondLst>
                                            <p:cond delay="0"/>
                                          </p:stCondLst>
                                        </p:cTn>
                                        <p:tgtEl>
                                          <p:spTgt spid="93"/>
                                        </p:tgtEl>
                                        <p:attrNameLst>
                                          <p:attrName>style.visibility</p:attrName>
                                        </p:attrNameLst>
                                      </p:cBhvr>
                                      <p:to>
                                        <p:strVal val="visible"/>
                                      </p:to>
                                    </p:set>
                                    <p:animEffect transition="in" filter="blinds(horizontal)">
                                      <p:cBhvr>
                                        <p:cTn id="115" dur="500"/>
                                        <p:tgtEl>
                                          <p:spTgt spid="93"/>
                                        </p:tgtEl>
                                      </p:cBhvr>
                                    </p:animEffect>
                                  </p:childTnLst>
                                </p:cTn>
                              </p:par>
                            </p:childTnLst>
                          </p:cTn>
                        </p:par>
                        <p:par>
                          <p:cTn id="116" fill="hold" nodeType="withGroup">
                            <p:stCondLst>
                              <p:cond delay="1000"/>
                            </p:stCondLst>
                            <p:childTnLst>
                              <p:par>
                                <p:cTn id="117" presetID="22" presetClass="entr" presetSubtype="4" fill="hold" nodeType="afterEffect">
                                  <p:stCondLst>
                                    <p:cond delay="0"/>
                                  </p:stCondLst>
                                  <p:childTnLst>
                                    <p:set>
                                      <p:cBhvr>
                                        <p:cTn id="118" dur="1" fill="hold">
                                          <p:stCondLst>
                                            <p:cond delay="0"/>
                                          </p:stCondLst>
                                        </p:cTn>
                                        <p:tgtEl>
                                          <p:spTgt spid="94"/>
                                        </p:tgtEl>
                                        <p:attrNameLst>
                                          <p:attrName>style.visibility</p:attrName>
                                        </p:attrNameLst>
                                      </p:cBhvr>
                                      <p:to>
                                        <p:strVal val="visible"/>
                                      </p:to>
                                    </p:set>
                                    <p:animEffect transition="in" filter="wipe(down)">
                                      <p:cBhvr>
                                        <p:cTn id="119" dur="500"/>
                                        <p:tgtEl>
                                          <p:spTgt spid="94"/>
                                        </p:tgtEl>
                                      </p:cBhvr>
                                    </p:animEffect>
                                  </p:childTnLst>
                                </p:cTn>
                              </p:par>
                            </p:childTnLst>
                          </p:cTn>
                        </p:par>
                        <p:par>
                          <p:cTn id="120" fill="hold">
                            <p:stCondLst>
                              <p:cond delay="1500"/>
                            </p:stCondLst>
                            <p:childTnLst>
                              <p:par>
                                <p:cTn id="121" presetID="1" presetClass="exit" presetSubtype="0" fill="hold" nodeType="afterEffect">
                                  <p:stCondLst>
                                    <p:cond delay="0"/>
                                  </p:stCondLst>
                                  <p:childTnLst>
                                    <p:set>
                                      <p:cBhvr>
                                        <p:cTn id="122" dur="1" fill="hold">
                                          <p:stCondLst>
                                            <p:cond delay="0"/>
                                          </p:stCondLst>
                                        </p:cTn>
                                        <p:tgtEl>
                                          <p:spTgt spid="53"/>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88"/>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89"/>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90"/>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82"/>
                                        </p:tgtEl>
                                        <p:attrNameLst>
                                          <p:attrName>style.visibility</p:attrName>
                                        </p:attrNameLst>
                                      </p:cBhvr>
                                      <p:to>
                                        <p:strVal val="hidden"/>
                                      </p:to>
                                    </p:set>
                                  </p:childTnLst>
                                </p:cTn>
                              </p:par>
                              <p:par>
                                <p:cTn id="133" presetID="1" presetClass="exit" presetSubtype="0" fill="hold" nodeType="withEffect">
                                  <p:stCondLst>
                                    <p:cond delay="0"/>
                                  </p:stCondLst>
                                  <p:childTnLst>
                                    <p:set>
                                      <p:cBhvr>
                                        <p:cTn id="134" dur="1" fill="hold">
                                          <p:stCondLst>
                                            <p:cond delay="0"/>
                                          </p:stCondLst>
                                        </p:cTn>
                                        <p:tgtEl>
                                          <p:spTgt spid="93"/>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94"/>
                                        </p:tgtEl>
                                        <p:attrNameLst>
                                          <p:attrName>style.visibility</p:attrName>
                                        </p:attrNameLst>
                                      </p:cBhvr>
                                      <p:to>
                                        <p:strVal val="hidden"/>
                                      </p:to>
                                    </p:set>
                                  </p:childTnLst>
                                </p:cTn>
                              </p:par>
                            </p:childTnLst>
                          </p:cTn>
                        </p:par>
                        <p:par>
                          <p:cTn id="137" fill="hold">
                            <p:stCondLst>
                              <p:cond delay="0"/>
                            </p:stCondLst>
                            <p:childTnLst>
                              <p:par>
                                <p:cTn id="138" presetID="22" presetClass="entr" presetSubtype="8" fill="hold" nodeType="after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ipe(left)">
                                      <p:cBhvr>
                                        <p:cTn id="140" dur="500"/>
                                        <p:tgtEl>
                                          <p:spTgt spid="33"/>
                                        </p:tgtEl>
                                      </p:cBhvr>
                                    </p:animEffect>
                                  </p:childTnLst>
                                </p:cTn>
                              </p:par>
                            </p:childTnLst>
                          </p:cTn>
                        </p:par>
                        <p:par>
                          <p:cTn id="141" fill="hold">
                            <p:stCondLst>
                              <p:cond delay="500"/>
                            </p:stCondLst>
                            <p:childTnLst>
                              <p:par>
                                <p:cTn id="142" presetID="22" presetClass="entr" presetSubtype="8" fill="hold" nodeType="afterEffect">
                                  <p:stCondLst>
                                    <p:cond delay="0"/>
                                  </p:stCondLst>
                                  <p:childTnLst>
                                    <p:set>
                                      <p:cBhvr>
                                        <p:cTn id="143" dur="1" fill="hold">
                                          <p:stCondLst>
                                            <p:cond delay="0"/>
                                          </p:stCondLst>
                                        </p:cTn>
                                        <p:tgtEl>
                                          <p:spTgt spid="6"/>
                                        </p:tgtEl>
                                        <p:attrNameLst>
                                          <p:attrName>style.visibility</p:attrName>
                                        </p:attrNameLst>
                                      </p:cBhvr>
                                      <p:to>
                                        <p:strVal val="visible"/>
                                      </p:to>
                                    </p:set>
                                    <p:animEffect transition="in" filter="wipe(left)">
                                      <p:cBhvr>
                                        <p:cTn id="144" dur="500"/>
                                        <p:tgtEl>
                                          <p:spTgt spid="6"/>
                                        </p:tgtEl>
                                      </p:cBhvr>
                                    </p:animEffect>
                                  </p:childTnLst>
                                </p:cTn>
                              </p:par>
                              <p:par>
                                <p:cTn id="145" presetID="1" presetClass="entr" presetSubtype="0" fill="hold" grpId="3" nodeType="withEffect">
                                  <p:stCondLst>
                                    <p:cond delay="0"/>
                                  </p:stCondLst>
                                  <p:childTnLst>
                                    <p:set>
                                      <p:cBhvr>
                                        <p:cTn id="146" dur="1" fill="hold">
                                          <p:stCondLst>
                                            <p:cond delay="0"/>
                                          </p:stCondLst>
                                        </p:cTn>
                                        <p:tgtEl>
                                          <p:spTgt spid="47121"/>
                                        </p:tgtEl>
                                        <p:attrNameLst>
                                          <p:attrName>style.visibility</p:attrName>
                                        </p:attrNameLst>
                                      </p:cBhvr>
                                      <p:to>
                                        <p:strVal val="visible"/>
                                      </p:to>
                                    </p:set>
                                  </p:childTnLst>
                                </p:cTn>
                              </p:par>
                            </p:childTnLst>
                          </p:cTn>
                        </p:par>
                        <p:par>
                          <p:cTn id="147" fill="hold">
                            <p:stCondLst>
                              <p:cond delay="1000"/>
                            </p:stCondLst>
                            <p:childTnLst>
                              <p:par>
                                <p:cTn id="148" presetID="22" presetClass="entr" presetSubtype="8" fill="hold" nodeType="afterEffect">
                                  <p:stCondLst>
                                    <p:cond delay="0"/>
                                  </p:stCondLst>
                                  <p:childTnLst>
                                    <p:set>
                                      <p:cBhvr>
                                        <p:cTn id="149" dur="1" fill="hold">
                                          <p:stCondLst>
                                            <p:cond delay="0"/>
                                          </p:stCondLst>
                                        </p:cTn>
                                        <p:tgtEl>
                                          <p:spTgt spid="74"/>
                                        </p:tgtEl>
                                        <p:attrNameLst>
                                          <p:attrName>style.visibility</p:attrName>
                                        </p:attrNameLst>
                                      </p:cBhvr>
                                      <p:to>
                                        <p:strVal val="visible"/>
                                      </p:to>
                                    </p:set>
                                    <p:animEffect transition="in" filter="wipe(left)">
                                      <p:cBhvr>
                                        <p:cTn id="150" dur="500"/>
                                        <p:tgtEl>
                                          <p:spTgt spid="74"/>
                                        </p:tgtEl>
                                      </p:cBhvr>
                                    </p:animEffect>
                                  </p:childTnLst>
                                </p:cTn>
                              </p:par>
                            </p:childTnLst>
                          </p:cTn>
                        </p:par>
                        <p:par>
                          <p:cTn id="151" fill="hold">
                            <p:stCondLst>
                              <p:cond delay="1500"/>
                            </p:stCondLst>
                            <p:childTnLst>
                              <p:par>
                                <p:cTn id="152" presetID="1" presetClass="entr" presetSubtype="0" fill="hold" grpId="0" nodeType="afterEffect">
                                  <p:stCondLst>
                                    <p:cond delay="0"/>
                                  </p:stCondLst>
                                  <p:childTnLst>
                                    <p:set>
                                      <p:cBhvr>
                                        <p:cTn id="153" dur="1" fill="hold">
                                          <p:stCondLst>
                                            <p:cond delay="0"/>
                                          </p:stCondLst>
                                        </p:cTn>
                                        <p:tgtEl>
                                          <p:spTgt spid="72"/>
                                        </p:tgtEl>
                                        <p:attrNameLst>
                                          <p:attrName>style.visibility</p:attrName>
                                        </p:attrNameLst>
                                      </p:cBhvr>
                                      <p:to>
                                        <p:strVal val="visible"/>
                                      </p:to>
                                    </p:set>
                                  </p:childTnLst>
                                </p:cTn>
                              </p:par>
                            </p:childTnLst>
                          </p:cTn>
                        </p:par>
                        <p:par>
                          <p:cTn id="154" fill="hold">
                            <p:stCondLst>
                              <p:cond delay="1500"/>
                            </p:stCondLst>
                            <p:childTnLst>
                              <p:par>
                                <p:cTn id="155" presetID="22" presetClass="entr" presetSubtype="8" fill="hold" nodeType="afterEffect">
                                  <p:stCondLst>
                                    <p:cond delay="0"/>
                                  </p:stCondLst>
                                  <p:childTnLst>
                                    <p:set>
                                      <p:cBhvr>
                                        <p:cTn id="156" dur="1" fill="hold">
                                          <p:stCondLst>
                                            <p:cond delay="0"/>
                                          </p:stCondLst>
                                        </p:cTn>
                                        <p:tgtEl>
                                          <p:spTgt spid="67"/>
                                        </p:tgtEl>
                                        <p:attrNameLst>
                                          <p:attrName>style.visibility</p:attrName>
                                        </p:attrNameLst>
                                      </p:cBhvr>
                                      <p:to>
                                        <p:strVal val="visible"/>
                                      </p:to>
                                    </p:set>
                                    <p:animEffect transition="in" filter="wipe(left)">
                                      <p:cBhvr>
                                        <p:cTn id="157" dur="500"/>
                                        <p:tgtEl>
                                          <p:spTgt spid="67"/>
                                        </p:tgtEl>
                                      </p:cBhvr>
                                    </p:animEffect>
                                  </p:childTnLst>
                                </p:cTn>
                              </p:par>
                              <p:par>
                                <p:cTn id="158" presetID="1" presetClass="entr" presetSubtype="0" fill="hold" grpId="0" nodeType="withEffect">
                                  <p:stCondLst>
                                    <p:cond delay="0"/>
                                  </p:stCondLst>
                                  <p:childTnLst>
                                    <p:set>
                                      <p:cBhvr>
                                        <p:cTn id="159" dur="1" fill="hold">
                                          <p:stCondLst>
                                            <p:cond delay="0"/>
                                          </p:stCondLst>
                                        </p:cTn>
                                        <p:tgtEl>
                                          <p:spTgt spid="73"/>
                                        </p:tgtEl>
                                        <p:attrNameLst>
                                          <p:attrName>style.visibility</p:attrName>
                                        </p:attrNameLst>
                                      </p:cBhvr>
                                      <p:to>
                                        <p:strVal val="visible"/>
                                      </p:to>
                                    </p:set>
                                  </p:childTnLst>
                                </p:cTn>
                              </p:par>
                            </p:childTnLst>
                          </p:cTn>
                        </p:par>
                        <p:par>
                          <p:cTn id="160" fill="hold">
                            <p:stCondLst>
                              <p:cond delay="2000"/>
                            </p:stCondLst>
                            <p:childTnLst>
                              <p:par>
                                <p:cTn id="161" presetID="1" presetClass="entr" presetSubtype="0" fill="hold" grpId="0" nodeType="afterEffect">
                                  <p:stCondLst>
                                    <p:cond delay="0"/>
                                  </p:stCondLst>
                                  <p:childTnLst>
                                    <p:set>
                                      <p:cBhvr>
                                        <p:cTn id="162"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1" grpId="0"/>
      <p:bldP spid="47121" grpId="1"/>
      <p:bldP spid="47121" grpId="2"/>
      <p:bldP spid="47121" grpId="3"/>
      <p:bldP spid="47121" grpId="4"/>
      <p:bldP spid="47122" grpId="0"/>
      <p:bldP spid="47122" grpId="1"/>
      <p:bldP spid="47123" grpId="0"/>
      <p:bldP spid="47123" grpId="1"/>
      <p:bldP spid="47124" grpId="0" animBg="1"/>
      <p:bldP spid="47124" grpId="1" animBg="1"/>
      <p:bldP spid="65" grpId="0" animBg="1"/>
      <p:bldP spid="66" grpId="0" animBg="1"/>
      <p:bldP spid="77" grpId="0" animBg="1"/>
      <p:bldP spid="82" grpId="0" animBg="1"/>
      <p:bldP spid="82" grpId="1" animBg="1"/>
      <p:bldP spid="87" grpId="0" animBg="1"/>
      <p:bldP spid="72" grpId="0"/>
      <p:bldP spid="7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762000"/>
            <a:ext cx="8686800" cy="6019800"/>
          </a:xfrm>
        </p:spPr>
        <p:txBody>
          <a:bodyPr>
            <a:normAutofit lnSpcReduction="10000"/>
          </a:bodyPr>
          <a:lstStyle/>
          <a:p>
            <a:r>
              <a:rPr lang="en-US" dirty="0" smtClean="0"/>
              <a:t>Deadlines this week:</a:t>
            </a:r>
          </a:p>
          <a:p>
            <a:pPr lvl="1"/>
            <a:r>
              <a:rPr lang="en-US" dirty="0" smtClean="0"/>
              <a:t>Project </a:t>
            </a:r>
            <a:r>
              <a:rPr lang="en-US" dirty="0"/>
              <a:t>2 design doc due Wed </a:t>
            </a:r>
            <a:r>
              <a:rPr lang="en-US" dirty="0" smtClean="0"/>
              <a:t>10/19</a:t>
            </a:r>
            <a:endParaRPr lang="en-US" sz="1600" dirty="0"/>
          </a:p>
          <a:p>
            <a:pPr lvl="1"/>
            <a:r>
              <a:rPr lang="en-US" dirty="0"/>
              <a:t>Peer review is *NOT* optional</a:t>
            </a:r>
          </a:p>
          <a:p>
            <a:pPr lvl="2"/>
            <a:r>
              <a:rPr lang="en-US" sz="1800" dirty="0"/>
              <a:t>Every person must fill out the project 1 peer review</a:t>
            </a:r>
          </a:p>
          <a:p>
            <a:pPr lvl="2"/>
            <a:r>
              <a:rPr lang="en-US" sz="1800" dirty="0"/>
              <a:t>Due </a:t>
            </a:r>
            <a:r>
              <a:rPr lang="en-US" sz="1800" dirty="0" smtClean="0"/>
              <a:t>Wed 10/19</a:t>
            </a:r>
            <a:r>
              <a:rPr lang="en-US" sz="1800" dirty="0"/>
              <a:t> </a:t>
            </a:r>
            <a:r>
              <a:rPr lang="en-US" dirty="0" smtClean="0"/>
              <a:t>- w</a:t>
            </a:r>
            <a:r>
              <a:rPr lang="en-US" dirty="0" smtClean="0"/>
              <a:t>e </a:t>
            </a:r>
            <a:r>
              <a:rPr lang="en-US" dirty="0"/>
              <a:t>will consider taking off points for missing reviews</a:t>
            </a:r>
          </a:p>
          <a:p>
            <a:pPr lvl="2"/>
            <a:r>
              <a:rPr lang="en-US" sz="1800" dirty="0"/>
              <a:t>The peer review is an important part of our evaluation of partner dynamics – </a:t>
            </a:r>
            <a:r>
              <a:rPr lang="en-US" sz="1800" i="1" dirty="0"/>
              <a:t>please take is very seriously</a:t>
            </a:r>
          </a:p>
          <a:p>
            <a:pPr lvl="4"/>
            <a:endParaRPr lang="en-US" sz="1200" dirty="0" smtClean="0"/>
          </a:p>
          <a:p>
            <a:r>
              <a:rPr lang="en-US" dirty="0" smtClean="0"/>
              <a:t>No OH for Prof Joseph on Tuesday 10/18</a:t>
            </a:r>
          </a:p>
          <a:p>
            <a:pPr lvl="4"/>
            <a:endParaRPr lang="en-US" sz="1600" dirty="0" smtClean="0"/>
          </a:p>
          <a:p>
            <a:r>
              <a:rPr lang="en-US" dirty="0" smtClean="0"/>
              <a:t>Midterm </a:t>
            </a:r>
            <a:r>
              <a:rPr lang="en-US" dirty="0"/>
              <a:t>2 </a:t>
            </a:r>
            <a:r>
              <a:rPr lang="en-US" dirty="0" smtClean="0"/>
              <a:t>next week on </a:t>
            </a:r>
            <a:r>
              <a:rPr lang="en-US" dirty="0">
                <a:solidFill>
                  <a:srgbClr val="FF0000"/>
                </a:solidFill>
                <a:latin typeface="Gill Sans" charset="0"/>
                <a:ea typeface="Gill Sans" charset="0"/>
                <a:cs typeface="Gill Sans" charset="0"/>
              </a:rPr>
              <a:t>Tue 10/25 6:30-8PM</a:t>
            </a:r>
          </a:p>
          <a:p>
            <a:pPr lvl="1"/>
            <a:r>
              <a:rPr lang="en-US" sz="2000" dirty="0"/>
              <a:t>All topics up to and including Lecture 15</a:t>
            </a:r>
          </a:p>
          <a:p>
            <a:pPr lvl="2"/>
            <a:r>
              <a:rPr lang="en-US" dirty="0"/>
              <a:t>Focus will be on Lectures 9 – 15 and associated readings</a:t>
            </a:r>
          </a:p>
          <a:p>
            <a:pPr lvl="2"/>
            <a:r>
              <a:rPr lang="en-US" dirty="0"/>
              <a:t>Projects 1 </a:t>
            </a:r>
            <a:r>
              <a:rPr lang="en-US" dirty="0" smtClean="0"/>
              <a:t>&amp; 2, Homework </a:t>
            </a:r>
            <a:r>
              <a:rPr lang="en-US" dirty="0"/>
              <a:t>0 – 2  </a:t>
            </a:r>
          </a:p>
          <a:p>
            <a:pPr lvl="1"/>
            <a:r>
              <a:rPr lang="en-US" sz="2000" dirty="0"/>
              <a:t>Closed </a:t>
            </a:r>
            <a:r>
              <a:rPr lang="en-US" sz="2000" dirty="0" smtClean="0"/>
              <a:t>book with 2 </a:t>
            </a:r>
            <a:r>
              <a:rPr lang="en-US" sz="2000" dirty="0"/>
              <a:t>pages </a:t>
            </a:r>
            <a:r>
              <a:rPr lang="en-US" sz="2000" dirty="0" smtClean="0"/>
              <a:t>of hand-written </a:t>
            </a:r>
            <a:r>
              <a:rPr lang="en-US" sz="2000" dirty="0"/>
              <a:t>notes both sides</a:t>
            </a:r>
          </a:p>
          <a:p>
            <a:pPr lvl="1"/>
            <a:r>
              <a:rPr lang="en-US" sz="2000" dirty="0" smtClean="0"/>
              <a:t>Room </a:t>
            </a:r>
            <a:r>
              <a:rPr lang="en-US" sz="2000" dirty="0" smtClean="0"/>
              <a:t>assignments by </a:t>
            </a:r>
            <a:r>
              <a:rPr lang="en-US" sz="2000" dirty="0" smtClean="0">
                <a:latin typeface="Gill Sans" charset="0"/>
                <a:ea typeface="Gill Sans" charset="0"/>
                <a:cs typeface="Gill Sans" charset="0"/>
              </a:rPr>
              <a:t>last name</a:t>
            </a:r>
            <a:r>
              <a:rPr lang="en-US" sz="2000" dirty="0" smtClean="0"/>
              <a:t>:</a:t>
            </a:r>
            <a:endParaRPr lang="en-US" sz="2000" dirty="0" smtClean="0"/>
          </a:p>
          <a:p>
            <a:pPr lvl="2"/>
            <a:r>
              <a:rPr lang="en-US" sz="1800" dirty="0"/>
              <a:t>10 </a:t>
            </a:r>
            <a:r>
              <a:rPr lang="en-US" sz="1800" dirty="0" smtClean="0"/>
              <a:t>Evans </a:t>
            </a:r>
            <a:r>
              <a:rPr lang="en-US" sz="1800" dirty="0" smtClean="0"/>
              <a:t>(A – K), </a:t>
            </a:r>
            <a:r>
              <a:rPr lang="en-US" sz="1800" dirty="0" smtClean="0"/>
              <a:t>1 </a:t>
            </a:r>
            <a:r>
              <a:rPr lang="en-US" sz="1800" dirty="0" err="1" smtClean="0"/>
              <a:t>LeConte</a:t>
            </a:r>
            <a:r>
              <a:rPr lang="en-US" sz="1800" dirty="0" smtClean="0"/>
              <a:t> </a:t>
            </a:r>
            <a:r>
              <a:rPr lang="en-US" sz="1800" dirty="0" smtClean="0"/>
              <a:t>(L – S), </a:t>
            </a:r>
            <a:r>
              <a:rPr lang="en-US" sz="1800" dirty="0" smtClean="0"/>
              <a:t>60 Evans </a:t>
            </a:r>
            <a:r>
              <a:rPr lang="en-US" sz="1800" dirty="0" smtClean="0"/>
              <a:t>(T – Z)</a:t>
            </a:r>
            <a:endParaRPr lang="en-US" sz="1800" dirty="0"/>
          </a:p>
        </p:txBody>
      </p:sp>
    </p:spTree>
    <p:extLst>
      <p:ext uri="{BB962C8B-B14F-4D97-AF65-F5344CB8AC3E}">
        <p14:creationId xmlns:p14="http://schemas.microsoft.com/office/powerpoint/2010/main" val="769597284"/>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6620351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781"/>
            <a:ext cx="8839200" cy="647019"/>
          </a:xfrm>
        </p:spPr>
        <p:txBody>
          <a:bodyPr>
            <a:normAutofit/>
          </a:bodyPr>
          <a:lstStyle/>
          <a:p>
            <a:r>
              <a:rPr lang="en-US" dirty="0" smtClean="0"/>
              <a:t>Where are all places that caching arises in </a:t>
            </a:r>
            <a:r>
              <a:rPr lang="en-US" dirty="0" err="1" smtClean="0"/>
              <a:t>OSes</a:t>
            </a:r>
            <a:r>
              <a:rPr lang="en-US" dirty="0" smtClean="0"/>
              <a:t>?</a:t>
            </a:r>
            <a:endParaRPr lang="en-US" dirty="0"/>
          </a:p>
        </p:txBody>
      </p:sp>
      <p:sp>
        <p:nvSpPr>
          <p:cNvPr id="3" name="Content Placeholder 2"/>
          <p:cNvSpPr>
            <a:spLocks noGrp="1"/>
          </p:cNvSpPr>
          <p:nvPr>
            <p:ph idx="1"/>
          </p:nvPr>
        </p:nvSpPr>
        <p:spPr/>
        <p:txBody>
          <a:bodyPr/>
          <a:lstStyle/>
          <a:p>
            <a:r>
              <a:rPr lang="en-US" dirty="0" smtClean="0"/>
              <a:t>Direct use of caching techniques</a:t>
            </a:r>
          </a:p>
          <a:p>
            <a:pPr lvl="1"/>
            <a:r>
              <a:rPr lang="en-US" dirty="0"/>
              <a:t>P</a:t>
            </a:r>
            <a:r>
              <a:rPr lang="en-US" dirty="0" smtClean="0"/>
              <a:t>aged virtual memory (memory as cache for disk)</a:t>
            </a:r>
          </a:p>
          <a:p>
            <a:pPr lvl="1"/>
            <a:r>
              <a:rPr lang="en-US" dirty="0" smtClean="0"/>
              <a:t>TLB (cache of PTEs)</a:t>
            </a:r>
          </a:p>
          <a:p>
            <a:pPr lvl="1"/>
            <a:r>
              <a:rPr lang="en-US" dirty="0"/>
              <a:t>F</a:t>
            </a:r>
            <a:r>
              <a:rPr lang="en-US" dirty="0" smtClean="0"/>
              <a:t>ile systems (cache disk blocks in memory)</a:t>
            </a:r>
          </a:p>
          <a:p>
            <a:pPr lvl="1"/>
            <a:r>
              <a:rPr lang="en-US" dirty="0" smtClean="0"/>
              <a:t>DNS (cache hostname =&gt; IP address translations)</a:t>
            </a:r>
          </a:p>
          <a:p>
            <a:pPr lvl="1"/>
            <a:r>
              <a:rPr lang="en-US" dirty="0" smtClean="0"/>
              <a:t>Web proxies (cache recently accessed pages)</a:t>
            </a:r>
          </a:p>
          <a:p>
            <a:pPr lvl="1"/>
            <a:endParaRPr lang="en-US" dirty="0" smtClean="0"/>
          </a:p>
          <a:p>
            <a:r>
              <a:rPr lang="en-US" dirty="0" smtClean="0"/>
              <a:t>Which pages to keep in memory?</a:t>
            </a:r>
          </a:p>
          <a:p>
            <a:pPr lvl="1"/>
            <a:r>
              <a:rPr lang="en-US" dirty="0" smtClean="0"/>
              <a:t>All-important “Policy” aspect of virtual memory</a:t>
            </a:r>
          </a:p>
          <a:p>
            <a:pPr lvl="1"/>
            <a:r>
              <a:rPr lang="en-US" dirty="0" smtClean="0"/>
              <a:t>Will spend a bit more time on this in a moment</a:t>
            </a:r>
          </a:p>
          <a:p>
            <a:pPr lvl="1"/>
            <a:endParaRPr lang="en-US" dirty="0"/>
          </a:p>
        </p:txBody>
      </p:sp>
    </p:spTree>
    <p:extLst>
      <p:ext uri="{BB962C8B-B14F-4D97-AF65-F5344CB8AC3E}">
        <p14:creationId xmlns:p14="http://schemas.microsoft.com/office/powerpoint/2010/main" val="3066587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In Machine Structures (</a:t>
            </a:r>
            <a:r>
              <a:rPr lang="en-US" dirty="0" err="1" smtClean="0"/>
              <a:t>eg</a:t>
            </a:r>
            <a:r>
              <a:rPr lang="en-US" dirty="0" smtClean="0"/>
              <a:t>. 61C) …</a:t>
            </a:r>
            <a:endParaRPr lang="en-US" dirty="0"/>
          </a:p>
        </p:txBody>
      </p:sp>
      <p:sp>
        <p:nvSpPr>
          <p:cNvPr id="3" name="Content Placeholder 2"/>
          <p:cNvSpPr>
            <a:spLocks noGrp="1"/>
          </p:cNvSpPr>
          <p:nvPr>
            <p:ph idx="1"/>
          </p:nvPr>
        </p:nvSpPr>
        <p:spPr>
          <a:xfrm>
            <a:off x="94320" y="838200"/>
            <a:ext cx="8910000" cy="905065"/>
          </a:xfrm>
        </p:spPr>
        <p:txBody>
          <a:bodyPr/>
          <a:lstStyle/>
          <a:p>
            <a:r>
              <a:rPr lang="en-US" dirty="0" smtClean="0"/>
              <a:t>Caching is the key to memory system performance</a:t>
            </a:r>
            <a:endParaRPr lang="en-US" dirty="0"/>
          </a:p>
        </p:txBody>
      </p:sp>
      <p:sp>
        <p:nvSpPr>
          <p:cNvPr id="8" name="Rectangle 40"/>
          <p:cNvSpPr>
            <a:spLocks noChangeArrowheads="1"/>
          </p:cNvSpPr>
          <p:nvPr/>
        </p:nvSpPr>
        <p:spPr bwMode="auto">
          <a:xfrm>
            <a:off x="457200" y="4495800"/>
            <a:ext cx="8229600" cy="25299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285750" indent="-285750">
              <a:buFont typeface="Arial"/>
              <a:buChar char="•"/>
            </a:pPr>
            <a:r>
              <a:rPr lang="en-US" altLang="ko-KR" sz="2400" b="0" dirty="0">
                <a:latin typeface="Gill Sans Light" charset="0"/>
                <a:ea typeface="Gill Sans Light" charset="0"/>
                <a:cs typeface="Gill Sans Light" charset="0"/>
              </a:rPr>
              <a:t>Average Access time = </a:t>
            </a:r>
            <a:r>
              <a:rPr lang="en-US" altLang="ko-KR" sz="2400" b="0" dirty="0" smtClean="0">
                <a:latin typeface="Gill Sans Light" charset="0"/>
                <a:ea typeface="Gill Sans Light" charset="0"/>
                <a:cs typeface="Gill Sans Light" charset="0"/>
              </a:rPr>
              <a:t> (</a:t>
            </a:r>
            <a:r>
              <a:rPr lang="en-US" altLang="ko-KR" sz="2400" b="0" dirty="0">
                <a:latin typeface="Gill Sans Light" charset="0"/>
                <a:ea typeface="Gill Sans Light" charset="0"/>
                <a:cs typeface="Gill Sans Light" charset="0"/>
              </a:rPr>
              <a:t>Hit Rate x </a:t>
            </a:r>
            <a:r>
              <a:rPr lang="en-US" altLang="ko-KR" sz="2400" b="0" dirty="0" err="1">
                <a:solidFill>
                  <a:schemeClr val="hlink"/>
                </a:solidFill>
                <a:latin typeface="Gill Sans Light" charset="0"/>
                <a:ea typeface="Gill Sans Light" charset="0"/>
                <a:cs typeface="Gill Sans Light" charset="0"/>
              </a:rPr>
              <a:t>HitTime</a:t>
            </a:r>
            <a:r>
              <a:rPr lang="en-US" altLang="ko-KR" sz="2400" b="0" dirty="0">
                <a:latin typeface="Gill Sans Light" charset="0"/>
                <a:ea typeface="Gill Sans Light" charset="0"/>
                <a:cs typeface="Gill Sans Light" charset="0"/>
              </a:rPr>
              <a:t>) + </a:t>
            </a:r>
            <a:r>
              <a:rPr lang="en-US" altLang="ko-KR" sz="2400" b="0" dirty="0" smtClean="0">
                <a:latin typeface="Gill Sans Light" charset="0"/>
                <a:ea typeface="Gill Sans Light" charset="0"/>
                <a:cs typeface="Gill Sans Light" charset="0"/>
              </a:rPr>
              <a:t/>
            </a:r>
            <a:br>
              <a:rPr lang="en-US" altLang="ko-KR" sz="2400" b="0" dirty="0" smtClean="0">
                <a:latin typeface="Gill Sans Light" charset="0"/>
                <a:ea typeface="Gill Sans Light" charset="0"/>
                <a:cs typeface="Gill Sans Light" charset="0"/>
              </a:rPr>
            </a:br>
            <a:r>
              <a:rPr lang="en-US" altLang="ko-KR" sz="2400" b="0" dirty="0" smtClean="0">
                <a:latin typeface="Gill Sans Light" charset="0"/>
                <a:ea typeface="Gill Sans Light" charset="0"/>
                <a:cs typeface="Gill Sans Light" charset="0"/>
              </a:rPr>
              <a:t>			      (</a:t>
            </a:r>
            <a:r>
              <a:rPr lang="en-US" altLang="ko-KR" sz="2400" b="0" dirty="0">
                <a:latin typeface="Gill Sans Light" charset="0"/>
                <a:ea typeface="Gill Sans Light" charset="0"/>
                <a:cs typeface="Gill Sans Light" charset="0"/>
              </a:rPr>
              <a:t>Miss Rate x </a:t>
            </a:r>
            <a:r>
              <a:rPr lang="en-US" altLang="ko-KR" sz="2400" b="0" dirty="0" err="1">
                <a:solidFill>
                  <a:schemeClr val="hlink"/>
                </a:solidFill>
                <a:latin typeface="Gill Sans Light" charset="0"/>
                <a:ea typeface="Gill Sans Light" charset="0"/>
                <a:cs typeface="Gill Sans Light" charset="0"/>
              </a:rPr>
              <a:t>MissTime</a:t>
            </a:r>
            <a:r>
              <a:rPr lang="en-US" altLang="ko-KR" sz="2400" b="0" dirty="0" smtClean="0">
                <a:latin typeface="Gill Sans Light" charset="0"/>
                <a:ea typeface="Gill Sans Light" charset="0"/>
                <a:cs typeface="Gill Sans Light" charset="0"/>
              </a:rPr>
              <a:t>)</a:t>
            </a:r>
          </a:p>
          <a:p>
            <a:pPr marL="285750" indent="-285750">
              <a:lnSpc>
                <a:spcPct val="90000"/>
              </a:lnSpc>
              <a:spcBef>
                <a:spcPct val="30000"/>
              </a:spcBef>
              <a:buFont typeface="Arial"/>
              <a:buChar char="•"/>
            </a:pPr>
            <a:r>
              <a:rPr lang="en-US" sz="2400" b="0" dirty="0" err="1">
                <a:latin typeface="Gill Sans Light" charset="0"/>
                <a:ea typeface="Gill Sans Light" charset="0"/>
                <a:cs typeface="Gill Sans Light" charset="0"/>
              </a:rPr>
              <a:t>HitRate</a:t>
            </a:r>
            <a:r>
              <a:rPr lang="en-US" sz="2400" b="0" dirty="0">
                <a:latin typeface="Gill Sans Light" charset="0"/>
                <a:ea typeface="Gill Sans Light" charset="0"/>
                <a:cs typeface="Gill Sans Light" charset="0"/>
              </a:rPr>
              <a:t> + </a:t>
            </a:r>
            <a:r>
              <a:rPr lang="en-US" sz="2400" b="0" dirty="0" err="1">
                <a:latin typeface="Gill Sans Light" charset="0"/>
                <a:ea typeface="Gill Sans Light" charset="0"/>
                <a:cs typeface="Gill Sans Light" charset="0"/>
              </a:rPr>
              <a:t>MissRate</a:t>
            </a:r>
            <a:r>
              <a:rPr lang="en-US" sz="2400" b="0" dirty="0">
                <a:latin typeface="Gill Sans Light" charset="0"/>
                <a:ea typeface="Gill Sans Light" charset="0"/>
                <a:cs typeface="Gill Sans Light" charset="0"/>
              </a:rPr>
              <a:t> = </a:t>
            </a:r>
            <a:r>
              <a:rPr lang="en-US" sz="2400" b="0" dirty="0" smtClean="0">
                <a:latin typeface="Gill Sans Light" charset="0"/>
                <a:ea typeface="Gill Sans Light" charset="0"/>
                <a:cs typeface="Gill Sans Light" charset="0"/>
              </a:rPr>
              <a:t>1</a:t>
            </a:r>
          </a:p>
          <a:p>
            <a:pPr marL="285750" indent="-285750">
              <a:lnSpc>
                <a:spcPct val="90000"/>
              </a:lnSpc>
              <a:spcBef>
                <a:spcPct val="30000"/>
              </a:spcBef>
              <a:buFont typeface="Arial"/>
              <a:buChar char="•"/>
            </a:pPr>
            <a:r>
              <a:rPr lang="en-US" sz="2400" b="0" dirty="0" err="1">
                <a:latin typeface="Gill Sans Light" charset="0"/>
                <a:ea typeface="Gill Sans Light" charset="0"/>
                <a:cs typeface="Gill Sans Light" charset="0"/>
              </a:rPr>
              <a:t>HitRate</a:t>
            </a:r>
            <a:r>
              <a:rPr lang="en-US" sz="2400" b="0" dirty="0">
                <a:latin typeface="Gill Sans Light" charset="0"/>
                <a:ea typeface="Gill Sans Light" charset="0"/>
                <a:cs typeface="Gill Sans Light" charset="0"/>
              </a:rPr>
              <a:t> = 90% </a:t>
            </a:r>
            <a:r>
              <a:rPr lang="en-US" sz="2400" b="0" dirty="0" smtClean="0">
                <a:latin typeface="Gill Sans Light" charset="0"/>
                <a:ea typeface="Gill Sans Light" charset="0"/>
                <a:cs typeface="Gill Sans Light" charset="0"/>
              </a:rPr>
              <a:t>=&gt; </a:t>
            </a:r>
            <a:r>
              <a:rPr lang="en-US" sz="2400" b="0" dirty="0">
                <a:latin typeface="Gill Sans Light" charset="0"/>
                <a:ea typeface="Gill Sans Light" charset="0"/>
                <a:cs typeface="Gill Sans Light" charset="0"/>
              </a:rPr>
              <a:t>Average Access Time = </a:t>
            </a:r>
            <a:r>
              <a:rPr lang="en-US" sz="2400" b="0" dirty="0" smtClean="0">
                <a:latin typeface="Gill Sans Light" charset="0"/>
                <a:ea typeface="Gill Sans Light" charset="0"/>
                <a:cs typeface="Gill Sans Light" charset="0"/>
              </a:rPr>
              <a:t>19 ns</a:t>
            </a:r>
            <a:endParaRPr lang="en-US" sz="2400" b="0" dirty="0">
              <a:latin typeface="Gill Sans Light" charset="0"/>
              <a:ea typeface="Gill Sans Light" charset="0"/>
              <a:cs typeface="Gill Sans Light" charset="0"/>
            </a:endParaRPr>
          </a:p>
          <a:p>
            <a:pPr marL="285750" indent="-285750">
              <a:lnSpc>
                <a:spcPct val="90000"/>
              </a:lnSpc>
              <a:spcBef>
                <a:spcPct val="30000"/>
              </a:spcBef>
              <a:buFont typeface="Arial"/>
              <a:buChar char="•"/>
            </a:pPr>
            <a:r>
              <a:rPr lang="en-US" sz="2400" b="0" dirty="0" err="1">
                <a:latin typeface="Gill Sans Light" charset="0"/>
                <a:ea typeface="Gill Sans Light" charset="0"/>
                <a:cs typeface="Gill Sans Light" charset="0"/>
              </a:rPr>
              <a:t>HitRate</a:t>
            </a:r>
            <a:r>
              <a:rPr lang="en-US" sz="2400" b="0" dirty="0">
                <a:latin typeface="Gill Sans Light" charset="0"/>
                <a:ea typeface="Gill Sans Light" charset="0"/>
                <a:cs typeface="Gill Sans Light" charset="0"/>
              </a:rPr>
              <a:t> = 99% </a:t>
            </a:r>
            <a:r>
              <a:rPr lang="en-US" sz="2400" b="0" dirty="0" smtClean="0">
                <a:latin typeface="Gill Sans Light" charset="0"/>
                <a:ea typeface="Gill Sans Light" charset="0"/>
                <a:cs typeface="Gill Sans Light" charset="0"/>
              </a:rPr>
              <a:t>=&gt; </a:t>
            </a:r>
            <a:r>
              <a:rPr lang="en-US" sz="2400" b="0" dirty="0">
                <a:latin typeface="Gill Sans Light" charset="0"/>
                <a:ea typeface="Gill Sans Light" charset="0"/>
                <a:cs typeface="Gill Sans Light" charset="0"/>
              </a:rPr>
              <a:t>Average Access Time = </a:t>
            </a:r>
            <a:r>
              <a:rPr lang="en-US" sz="2400" b="0" dirty="0" smtClean="0">
                <a:latin typeface="Gill Sans Light" charset="0"/>
                <a:ea typeface="Gill Sans Light" charset="0"/>
                <a:cs typeface="Gill Sans Light" charset="0"/>
              </a:rPr>
              <a:t>10.9ns</a:t>
            </a:r>
            <a:endParaRPr lang="en-US" sz="2400" b="0" dirty="0">
              <a:latin typeface="Gill Sans Light" charset="0"/>
              <a:ea typeface="Gill Sans Light" charset="0"/>
              <a:cs typeface="Gill Sans Light" charset="0"/>
            </a:endParaRPr>
          </a:p>
          <a:p>
            <a:pPr marL="285750" indent="-285750">
              <a:buFont typeface="Arial"/>
              <a:buChar char="•"/>
            </a:pPr>
            <a:endParaRPr lang="en-US" sz="2400" b="0" dirty="0">
              <a:latin typeface="Gill Sans Light" charset="0"/>
              <a:ea typeface="Gill Sans Light" charset="0"/>
              <a:cs typeface="Gill Sans Light" charset="0"/>
            </a:endParaRPr>
          </a:p>
        </p:txBody>
      </p:sp>
      <p:grpSp>
        <p:nvGrpSpPr>
          <p:cNvPr id="10" name="Group 67"/>
          <p:cNvGrpSpPr>
            <a:grpSpLocks/>
          </p:cNvGrpSpPr>
          <p:nvPr/>
        </p:nvGrpSpPr>
        <p:grpSpPr bwMode="auto">
          <a:xfrm>
            <a:off x="2645198" y="2667000"/>
            <a:ext cx="5584402" cy="1908084"/>
            <a:chOff x="2993213" y="3106684"/>
            <a:chExt cx="5339473" cy="1908330"/>
          </a:xfrm>
        </p:grpSpPr>
        <p:sp>
          <p:nvSpPr>
            <p:cNvPr id="11" name="Rectangle 10"/>
            <p:cNvSpPr>
              <a:spLocks noChangeArrowheads="1"/>
            </p:cNvSpPr>
            <p:nvPr/>
          </p:nvSpPr>
          <p:spPr bwMode="auto">
            <a:xfrm>
              <a:off x="3009900" y="3505200"/>
              <a:ext cx="1028700" cy="8382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2400" b="0">
                <a:latin typeface="Gill Sans Light" charset="0"/>
                <a:ea typeface="Gill Sans Light" charset="0"/>
                <a:cs typeface="Gill Sans Light" charset="0"/>
              </a:endParaRPr>
            </a:p>
          </p:txBody>
        </p:sp>
        <p:sp>
          <p:nvSpPr>
            <p:cNvPr id="12" name="Rectangle 11"/>
            <p:cNvSpPr>
              <a:spLocks noChangeArrowheads="1"/>
            </p:cNvSpPr>
            <p:nvPr/>
          </p:nvSpPr>
          <p:spPr bwMode="auto">
            <a:xfrm>
              <a:off x="2993213" y="3733800"/>
              <a:ext cx="1186424" cy="3975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2000" b="0">
                  <a:latin typeface="Gill Sans Light" charset="0"/>
                  <a:ea typeface="Gill Sans Light" charset="0"/>
                  <a:cs typeface="Gill Sans Light" charset="0"/>
                </a:rPr>
                <a:t>Processor</a:t>
              </a:r>
            </a:p>
          </p:txBody>
        </p:sp>
        <p:sp>
          <p:nvSpPr>
            <p:cNvPr id="13" name="Rectangle 18"/>
            <p:cNvSpPr>
              <a:spLocks noChangeArrowheads="1"/>
            </p:cNvSpPr>
            <p:nvPr/>
          </p:nvSpPr>
          <p:spPr bwMode="auto">
            <a:xfrm>
              <a:off x="7035800" y="3115671"/>
              <a:ext cx="1282429" cy="1569041"/>
            </a:xfrm>
            <a:prstGeom prst="rect">
              <a:avLst/>
            </a:prstGeom>
            <a:solidFill>
              <a:srgbClr val="C0D2FE"/>
            </a:solidFill>
            <a:ln w="25400">
              <a:solidFill>
                <a:schemeClr val="tx1"/>
              </a:solidFill>
              <a:miter lim="800000"/>
              <a:headEnd/>
              <a:tailEnd/>
            </a:ln>
          </p:spPr>
          <p:txBody>
            <a:bodyPr wrap="none" anchor="ctr"/>
            <a:lstStyle/>
            <a:p>
              <a:endParaRPr lang="en-US" sz="2400" b="0">
                <a:latin typeface="Gill Sans Light" charset="0"/>
                <a:ea typeface="Gill Sans Light" charset="0"/>
                <a:cs typeface="Gill Sans Light" charset="0"/>
              </a:endParaRPr>
            </a:p>
          </p:txBody>
        </p:sp>
        <p:sp>
          <p:nvSpPr>
            <p:cNvPr id="14" name="Rectangle 19"/>
            <p:cNvSpPr>
              <a:spLocks noChangeArrowheads="1"/>
            </p:cNvSpPr>
            <p:nvPr/>
          </p:nvSpPr>
          <p:spPr bwMode="auto">
            <a:xfrm>
              <a:off x="7096125" y="3106684"/>
              <a:ext cx="1163703" cy="1013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altLang="ko-KR" sz="2000" b="0" dirty="0">
                  <a:latin typeface="Gill Sans Light" charset="0"/>
                  <a:ea typeface="Gill Sans Light" charset="0"/>
                  <a:cs typeface="Gill Sans Light" charset="0"/>
                </a:rPr>
                <a:t>Main</a:t>
              </a:r>
            </a:p>
            <a:p>
              <a:r>
                <a:rPr lang="en-US" altLang="ko-KR" sz="2000" b="0" dirty="0">
                  <a:latin typeface="Gill Sans Light" charset="0"/>
                  <a:ea typeface="Gill Sans Light" charset="0"/>
                  <a:cs typeface="Gill Sans Light" charset="0"/>
                </a:rPr>
                <a:t>Memory</a:t>
              </a:r>
            </a:p>
            <a:p>
              <a:r>
                <a:rPr lang="en-US" altLang="ko-KR" sz="2000" b="0" dirty="0">
                  <a:latin typeface="Gill Sans Light" charset="0"/>
                  <a:ea typeface="Gill Sans Light" charset="0"/>
                  <a:cs typeface="Gill Sans Light" charset="0"/>
                </a:rPr>
                <a:t>(DRAM)</a:t>
              </a:r>
            </a:p>
          </p:txBody>
        </p:sp>
        <p:sp>
          <p:nvSpPr>
            <p:cNvPr id="15" name="Rectangle 47"/>
            <p:cNvSpPr>
              <a:spLocks noChangeArrowheads="1"/>
            </p:cNvSpPr>
            <p:nvPr/>
          </p:nvSpPr>
          <p:spPr bwMode="auto">
            <a:xfrm>
              <a:off x="7481786" y="4648200"/>
              <a:ext cx="850900" cy="3668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b="0" dirty="0">
                  <a:latin typeface="Gill Sans Light" charset="0"/>
                  <a:ea typeface="Gill Sans Light" charset="0"/>
                  <a:cs typeface="Gill Sans Light" charset="0"/>
                </a:rPr>
                <a:t>100ns</a:t>
              </a:r>
            </a:p>
          </p:txBody>
        </p:sp>
        <p:sp>
          <p:nvSpPr>
            <p:cNvPr id="16" name="Rectangle 17"/>
            <p:cNvSpPr>
              <a:spLocks noChangeArrowheads="1"/>
            </p:cNvSpPr>
            <p:nvPr/>
          </p:nvSpPr>
          <p:spPr bwMode="auto">
            <a:xfrm>
              <a:off x="5511800" y="3277012"/>
              <a:ext cx="889000" cy="1295400"/>
            </a:xfrm>
            <a:prstGeom prst="rect">
              <a:avLst/>
            </a:prstGeom>
            <a:solidFill>
              <a:srgbClr val="C0D2FE"/>
            </a:solidFill>
            <a:ln w="25400">
              <a:solidFill>
                <a:schemeClr val="tx1"/>
              </a:solidFill>
              <a:miter lim="800000"/>
              <a:headEnd/>
              <a:tailEnd/>
            </a:ln>
          </p:spPr>
          <p:txBody>
            <a:bodyPr wrap="none" anchor="ctr"/>
            <a:lstStyle/>
            <a:p>
              <a:endParaRPr lang="en-US" sz="1200" b="0">
                <a:latin typeface="Gill Sans Light" charset="0"/>
                <a:ea typeface="Gill Sans Light" charset="0"/>
                <a:cs typeface="Gill Sans Light" charset="0"/>
              </a:endParaRPr>
            </a:p>
          </p:txBody>
        </p:sp>
        <p:sp>
          <p:nvSpPr>
            <p:cNvPr id="17" name="Rectangle 53"/>
            <p:cNvSpPr>
              <a:spLocks noChangeArrowheads="1"/>
            </p:cNvSpPr>
            <p:nvPr/>
          </p:nvSpPr>
          <p:spPr bwMode="auto">
            <a:xfrm>
              <a:off x="5397500" y="4572412"/>
              <a:ext cx="850900" cy="3668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b="0" dirty="0">
                  <a:latin typeface="Gill Sans Light" charset="0"/>
                  <a:ea typeface="Gill Sans Light" charset="0"/>
                  <a:cs typeface="Gill Sans Light" charset="0"/>
                </a:rPr>
                <a:t>10ns</a:t>
              </a:r>
            </a:p>
          </p:txBody>
        </p:sp>
        <p:sp>
          <p:nvSpPr>
            <p:cNvPr id="18" name="Rectangle 20"/>
            <p:cNvSpPr>
              <a:spLocks noChangeArrowheads="1"/>
            </p:cNvSpPr>
            <p:nvPr/>
          </p:nvSpPr>
          <p:spPr bwMode="auto">
            <a:xfrm>
              <a:off x="5486400" y="3277012"/>
              <a:ext cx="923832" cy="11979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b="0" dirty="0">
                  <a:latin typeface="Gill Sans Light" charset="0"/>
                  <a:ea typeface="Gill Sans Light" charset="0"/>
                  <a:cs typeface="Gill Sans Light" charset="0"/>
                </a:rPr>
                <a:t>Second</a:t>
              </a:r>
            </a:p>
            <a:p>
              <a:r>
                <a:rPr lang="en-US" altLang="ko-KR" b="0" dirty="0">
                  <a:latin typeface="Gill Sans Light" charset="0"/>
                  <a:ea typeface="Gill Sans Light" charset="0"/>
                  <a:cs typeface="Gill Sans Light" charset="0"/>
                </a:rPr>
                <a:t>Level</a:t>
              </a:r>
            </a:p>
            <a:p>
              <a:r>
                <a:rPr lang="en-US" altLang="ko-KR" b="0" dirty="0">
                  <a:latin typeface="Gill Sans Light" charset="0"/>
                  <a:ea typeface="Gill Sans Light" charset="0"/>
                  <a:cs typeface="Gill Sans Light" charset="0"/>
                </a:rPr>
                <a:t>Cache</a:t>
              </a:r>
            </a:p>
            <a:p>
              <a:r>
                <a:rPr lang="en-US" altLang="ko-KR" b="0" dirty="0">
                  <a:latin typeface="Gill Sans Light" charset="0"/>
                  <a:ea typeface="Gill Sans Light" charset="0"/>
                  <a:cs typeface="Gill Sans Light" charset="0"/>
                </a:rPr>
                <a:t>(SRAM)</a:t>
              </a:r>
            </a:p>
          </p:txBody>
        </p:sp>
        <p:cxnSp>
          <p:nvCxnSpPr>
            <p:cNvPr id="19" name="Straight Arrow Connector 55"/>
            <p:cNvCxnSpPr>
              <a:cxnSpLocks noChangeShapeType="1"/>
            </p:cNvCxnSpPr>
            <p:nvPr/>
          </p:nvCxnSpPr>
          <p:spPr bwMode="auto">
            <a:xfrm>
              <a:off x="6400800" y="3962812"/>
              <a:ext cx="685800" cy="1588"/>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cxnSp>
          <p:nvCxnSpPr>
            <p:cNvPr id="20" name="Straight Arrow Connector 61"/>
            <p:cNvCxnSpPr>
              <a:cxnSpLocks noChangeShapeType="1"/>
            </p:cNvCxnSpPr>
            <p:nvPr/>
          </p:nvCxnSpPr>
          <p:spPr bwMode="auto">
            <a:xfrm>
              <a:off x="4038600" y="3962812"/>
              <a:ext cx="1447800" cy="1588"/>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grpSp>
      <p:sp>
        <p:nvSpPr>
          <p:cNvPr id="22" name="Rectangle 10"/>
          <p:cNvSpPr>
            <a:spLocks noChangeArrowheads="1"/>
          </p:cNvSpPr>
          <p:nvPr/>
        </p:nvSpPr>
        <p:spPr bwMode="auto">
          <a:xfrm>
            <a:off x="2699027" y="1447962"/>
            <a:ext cx="1091161" cy="838038"/>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2400" b="0">
              <a:latin typeface="Gill Sans Light" charset="0"/>
              <a:ea typeface="Gill Sans Light" charset="0"/>
              <a:cs typeface="Gill Sans Light" charset="0"/>
            </a:endParaRPr>
          </a:p>
        </p:txBody>
      </p:sp>
      <p:sp>
        <p:nvSpPr>
          <p:cNvPr id="23" name="Rectangle 11"/>
          <p:cNvSpPr>
            <a:spLocks noChangeArrowheads="1"/>
          </p:cNvSpPr>
          <p:nvPr/>
        </p:nvSpPr>
        <p:spPr bwMode="auto">
          <a:xfrm>
            <a:off x="2655277" y="1679059"/>
            <a:ext cx="1258461" cy="397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2000" b="0">
                <a:latin typeface="Gill Sans Light" charset="0"/>
                <a:ea typeface="Gill Sans Light" charset="0"/>
                <a:cs typeface="Gill Sans Light" charset="0"/>
              </a:rPr>
              <a:t>Processor</a:t>
            </a:r>
          </a:p>
        </p:txBody>
      </p:sp>
      <p:sp>
        <p:nvSpPr>
          <p:cNvPr id="24" name="Rectangle 18"/>
          <p:cNvSpPr>
            <a:spLocks noChangeArrowheads="1"/>
          </p:cNvSpPr>
          <p:nvPr/>
        </p:nvSpPr>
        <p:spPr bwMode="auto">
          <a:xfrm>
            <a:off x="6847864" y="1143000"/>
            <a:ext cx="1381736" cy="1450283"/>
          </a:xfrm>
          <a:prstGeom prst="rect">
            <a:avLst/>
          </a:prstGeom>
          <a:solidFill>
            <a:schemeClr val="accent1">
              <a:lumMod val="40000"/>
              <a:lumOff val="60000"/>
            </a:schemeClr>
          </a:solidFill>
          <a:ln w="25400">
            <a:solidFill>
              <a:schemeClr val="tx1"/>
            </a:solidFill>
            <a:miter lim="800000"/>
            <a:headEnd/>
            <a:tailEnd/>
          </a:ln>
        </p:spPr>
        <p:txBody>
          <a:bodyPr wrap="none" anchor="ctr"/>
          <a:lstStyle/>
          <a:p>
            <a:pPr>
              <a:defRPr/>
            </a:pPr>
            <a:endParaRPr lang="en-US" sz="2400" b="0">
              <a:latin typeface="Gill Sans Light" charset="0"/>
              <a:ea typeface="Gill Sans Light" charset="0"/>
              <a:cs typeface="Gill Sans Light" charset="0"/>
            </a:endParaRPr>
          </a:p>
        </p:txBody>
      </p:sp>
      <p:sp>
        <p:nvSpPr>
          <p:cNvPr id="25" name="Rectangle 19"/>
          <p:cNvSpPr>
            <a:spLocks noChangeArrowheads="1"/>
          </p:cNvSpPr>
          <p:nvPr/>
        </p:nvSpPr>
        <p:spPr bwMode="auto">
          <a:xfrm>
            <a:off x="6912120" y="1143001"/>
            <a:ext cx="1241280" cy="10130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altLang="ko-KR" sz="2000" b="0" dirty="0">
                <a:latin typeface="Gill Sans Light" charset="0"/>
                <a:ea typeface="Gill Sans Light" charset="0"/>
                <a:cs typeface="Gill Sans Light" charset="0"/>
              </a:rPr>
              <a:t>Main</a:t>
            </a:r>
          </a:p>
          <a:p>
            <a:r>
              <a:rPr lang="en-US" altLang="ko-KR" sz="2000" b="0" dirty="0">
                <a:latin typeface="Gill Sans Light" charset="0"/>
                <a:ea typeface="Gill Sans Light" charset="0"/>
                <a:cs typeface="Gill Sans Light" charset="0"/>
              </a:rPr>
              <a:t>Memory</a:t>
            </a:r>
          </a:p>
          <a:p>
            <a:r>
              <a:rPr lang="en-US" altLang="ko-KR" sz="2000" b="0" dirty="0">
                <a:latin typeface="Gill Sans Light" charset="0"/>
                <a:ea typeface="Gill Sans Light" charset="0"/>
                <a:cs typeface="Gill Sans Light" charset="0"/>
              </a:rPr>
              <a:t>(DRAM)</a:t>
            </a:r>
          </a:p>
        </p:txBody>
      </p:sp>
      <p:sp>
        <p:nvSpPr>
          <p:cNvPr id="26" name="Rectangle 26"/>
          <p:cNvSpPr>
            <a:spLocks noChangeArrowheads="1"/>
          </p:cNvSpPr>
          <p:nvPr/>
        </p:nvSpPr>
        <p:spPr bwMode="auto">
          <a:xfrm>
            <a:off x="7327035" y="762000"/>
            <a:ext cx="902565" cy="366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b="0" dirty="0">
                <a:latin typeface="Gill Sans Light" charset="0"/>
                <a:ea typeface="Gill Sans Light" charset="0"/>
                <a:cs typeface="Gill Sans Light" charset="0"/>
              </a:rPr>
              <a:t>100ns</a:t>
            </a:r>
          </a:p>
        </p:txBody>
      </p:sp>
      <p:cxnSp>
        <p:nvCxnSpPr>
          <p:cNvPr id="27" name="Straight Arrow Connector 38"/>
          <p:cNvCxnSpPr>
            <a:cxnSpLocks noChangeShapeType="1"/>
            <a:stCxn id="22" idx="3"/>
          </p:cNvCxnSpPr>
          <p:nvPr/>
        </p:nvCxnSpPr>
        <p:spPr bwMode="auto">
          <a:xfrm flipV="1">
            <a:off x="3790339" y="1829094"/>
            <a:ext cx="3095625" cy="38100"/>
          </a:xfrm>
          <a:prstGeom prst="straightConnector1">
            <a:avLst/>
          </a:prstGeom>
          <a:noFill/>
          <a:ln w="38100">
            <a:solidFill>
              <a:schemeClr val="tx1"/>
            </a:solidFill>
            <a:round/>
            <a:headEnd type="arrow" w="med" len="med"/>
            <a:tailEnd type="arrow" w="med" len="med"/>
          </a:ln>
          <a:extLst>
            <a:ext uri="{909E8E84-426E-40dd-AFC4-6F175D3DCCD1}">
              <a14:hiddenFill xmlns="" xmlns:a14="http://schemas.microsoft.com/office/drawing/2010/main">
                <a:noFill/>
              </a14:hiddenFill>
            </a:ext>
          </a:extLst>
        </p:spPr>
      </p:cxnSp>
      <p:sp>
        <p:nvSpPr>
          <p:cNvPr id="28" name="Rectangle 39"/>
          <p:cNvSpPr>
            <a:spLocks noChangeArrowheads="1"/>
          </p:cNvSpPr>
          <p:nvPr/>
        </p:nvSpPr>
        <p:spPr bwMode="auto">
          <a:xfrm>
            <a:off x="3914164" y="1939586"/>
            <a:ext cx="30480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ko-KR" sz="2400" b="0">
                <a:latin typeface="Gill Sans Light" charset="0"/>
                <a:ea typeface="Gill Sans Light" charset="0"/>
                <a:cs typeface="Gill Sans Light" charset="0"/>
              </a:rPr>
              <a:t>Access time = 100ns</a:t>
            </a:r>
            <a:endParaRPr lang="en-US" sz="2400" b="0">
              <a:latin typeface="Gill Sans Light" charset="0"/>
              <a:ea typeface="Gill Sans Light" charset="0"/>
              <a:cs typeface="Gill Sans Light" charset="0"/>
            </a:endParaRPr>
          </a:p>
        </p:txBody>
      </p:sp>
    </p:spTree>
    <p:extLst>
      <p:ext uri="{BB962C8B-B14F-4D97-AF65-F5344CB8AC3E}">
        <p14:creationId xmlns:p14="http://schemas.microsoft.com/office/powerpoint/2010/main" val="154006514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533400"/>
          </a:xfrm>
        </p:spPr>
        <p:txBody>
          <a:bodyPr/>
          <a:lstStyle/>
          <a:p>
            <a:r>
              <a:rPr lang="en-US" dirty="0" smtClean="0"/>
              <a:t>Impact of caches on Operating Systems</a:t>
            </a:r>
            <a:endParaRPr lang="en-US" dirty="0"/>
          </a:p>
        </p:txBody>
      </p:sp>
      <p:sp>
        <p:nvSpPr>
          <p:cNvPr id="3" name="Content Placeholder 2"/>
          <p:cNvSpPr>
            <a:spLocks noGrp="1"/>
          </p:cNvSpPr>
          <p:nvPr>
            <p:ph idx="1"/>
          </p:nvPr>
        </p:nvSpPr>
        <p:spPr>
          <a:xfrm>
            <a:off x="381000" y="838200"/>
            <a:ext cx="8534400" cy="5410200"/>
          </a:xfrm>
        </p:spPr>
        <p:txBody>
          <a:bodyPr>
            <a:noAutofit/>
          </a:bodyPr>
          <a:lstStyle/>
          <a:p>
            <a:r>
              <a:rPr lang="en-US" dirty="0" smtClean="0"/>
              <a:t>Indirect - dealing with cache effects (e.g., sync state across levels)</a:t>
            </a:r>
          </a:p>
          <a:p>
            <a:pPr lvl="1"/>
            <a:r>
              <a:rPr lang="en-US" dirty="0" smtClean="0"/>
              <a:t>Maintaining the correctness of various caches</a:t>
            </a:r>
          </a:p>
          <a:p>
            <a:pPr lvl="1"/>
            <a:r>
              <a:rPr lang="en-US" sz="2400" dirty="0" smtClean="0"/>
              <a:t>E.g., TLB consistency:</a:t>
            </a:r>
          </a:p>
          <a:p>
            <a:pPr lvl="2"/>
            <a:r>
              <a:rPr lang="en-US" dirty="0" smtClean="0"/>
              <a:t>With PT across context switches ?</a:t>
            </a:r>
          </a:p>
          <a:p>
            <a:pPr lvl="2"/>
            <a:r>
              <a:rPr lang="en-US" dirty="0" smtClean="0"/>
              <a:t>Across updates to the PT ?</a:t>
            </a:r>
          </a:p>
          <a:p>
            <a:r>
              <a:rPr lang="en-US" dirty="0" smtClean="0"/>
              <a:t>Process </a:t>
            </a:r>
            <a:r>
              <a:rPr lang="en-US" dirty="0" smtClean="0"/>
              <a:t>scheduling</a:t>
            </a:r>
          </a:p>
          <a:p>
            <a:pPr lvl="1"/>
            <a:r>
              <a:rPr lang="en-US" sz="2400" dirty="0" smtClean="0"/>
              <a:t>Which and how many processes are </a:t>
            </a:r>
            <a:r>
              <a:rPr lang="en-US" sz="2400" dirty="0"/>
              <a:t>active ? Priorities </a:t>
            </a:r>
            <a:r>
              <a:rPr lang="en-US" sz="2400" dirty="0" smtClean="0"/>
              <a:t>?</a:t>
            </a:r>
          </a:p>
          <a:p>
            <a:pPr lvl="1"/>
            <a:r>
              <a:rPr lang="en-US" sz="2400" dirty="0" smtClean="0"/>
              <a:t>Large memory footprints versus small ones ?</a:t>
            </a:r>
          </a:p>
          <a:p>
            <a:pPr lvl="1"/>
            <a:r>
              <a:rPr lang="en-US" sz="2400" dirty="0" smtClean="0"/>
              <a:t>Shared </a:t>
            </a:r>
            <a:r>
              <a:rPr lang="en-US" sz="2400" dirty="0"/>
              <a:t>pages mapped into VAS of multiple processes </a:t>
            </a:r>
            <a:r>
              <a:rPr lang="en-US" sz="2400" dirty="0" smtClean="0"/>
              <a:t>?</a:t>
            </a:r>
          </a:p>
          <a:p>
            <a:r>
              <a:rPr lang="en-US" dirty="0" smtClean="0"/>
              <a:t>Impact of thread scheduling on cache performance</a:t>
            </a:r>
          </a:p>
          <a:p>
            <a:pPr lvl="1"/>
            <a:r>
              <a:rPr lang="en-US" sz="2400" dirty="0"/>
              <a:t>R</a:t>
            </a:r>
            <a:r>
              <a:rPr lang="en-US" sz="2400" dirty="0" smtClean="0"/>
              <a:t>apid interleaving of threads (small quantum) may degrade cache performance</a:t>
            </a:r>
          </a:p>
          <a:p>
            <a:pPr lvl="2"/>
            <a:r>
              <a:rPr lang="en-US" dirty="0"/>
              <a:t>I</a:t>
            </a:r>
            <a:r>
              <a:rPr lang="en-US" dirty="0" smtClean="0"/>
              <a:t>ncrease average memory access time (AMAT) !!!</a:t>
            </a:r>
          </a:p>
          <a:p>
            <a:r>
              <a:rPr lang="en-US" dirty="0" smtClean="0"/>
              <a:t>Designing operating system data structures for cache performance</a:t>
            </a:r>
          </a:p>
          <a:p>
            <a:endParaRPr lang="en-US" dirty="0" smtClean="0"/>
          </a:p>
          <a:p>
            <a:pPr lvl="1"/>
            <a:endParaRPr lang="en-US" sz="2400" dirty="0" smtClean="0"/>
          </a:p>
          <a:p>
            <a:pPr lvl="1"/>
            <a:endParaRPr lang="en-US" sz="2400" dirty="0"/>
          </a:p>
        </p:txBody>
      </p:sp>
    </p:spTree>
    <p:extLst>
      <p:ext uri="{BB962C8B-B14F-4D97-AF65-F5344CB8AC3E}">
        <p14:creationId xmlns:p14="http://schemas.microsoft.com/office/powerpoint/2010/main" val="1966516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Set Model</a:t>
            </a:r>
            <a:endParaRPr lang="en-US" dirty="0"/>
          </a:p>
        </p:txBody>
      </p:sp>
      <p:sp>
        <p:nvSpPr>
          <p:cNvPr id="3" name="Content Placeholder 2"/>
          <p:cNvSpPr>
            <a:spLocks noGrp="1"/>
          </p:cNvSpPr>
          <p:nvPr>
            <p:ph idx="1"/>
          </p:nvPr>
        </p:nvSpPr>
        <p:spPr>
          <a:xfrm>
            <a:off x="381000" y="838200"/>
            <a:ext cx="8229600" cy="1632708"/>
          </a:xfrm>
        </p:spPr>
        <p:txBody>
          <a:bodyPr/>
          <a:lstStyle/>
          <a:p>
            <a:r>
              <a:rPr lang="en-US" dirty="0" smtClean="0"/>
              <a:t>As a program executes it transitions through a sequence of “working sets” consisting of varying sized subsets of the address space</a:t>
            </a:r>
            <a:endParaRPr lang="en-US" dirty="0"/>
          </a:p>
        </p:txBody>
      </p:sp>
      <p:cxnSp>
        <p:nvCxnSpPr>
          <p:cNvPr id="8" name="Straight Arrow Connector 7"/>
          <p:cNvCxnSpPr/>
          <p:nvPr/>
        </p:nvCxnSpPr>
        <p:spPr>
          <a:xfrm>
            <a:off x="619334" y="5524786"/>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856536" y="5555023"/>
            <a:ext cx="822661" cy="461665"/>
          </a:xfrm>
          <a:prstGeom prst="rect">
            <a:avLst/>
          </a:prstGeom>
          <a:noFill/>
        </p:spPr>
        <p:txBody>
          <a:bodyPr wrap="none" rtlCol="0">
            <a:spAutoFit/>
          </a:bodyPr>
          <a:lstStyle/>
          <a:p>
            <a:r>
              <a:rPr lang="en-US" sz="2400" b="0" dirty="0" smtClean="0">
                <a:latin typeface="Gill Sans" charset="0"/>
                <a:ea typeface="Gill Sans" charset="0"/>
                <a:cs typeface="Gill Sans" charset="0"/>
              </a:rPr>
              <a:t>Time</a:t>
            </a:r>
            <a:endParaRPr lang="en-US" sz="2400" b="0" dirty="0">
              <a:latin typeface="Gill Sans" charset="0"/>
              <a:ea typeface="Gill Sans" charset="0"/>
              <a:cs typeface="Gill Sans" charset="0"/>
            </a:endParaRPr>
          </a:p>
        </p:txBody>
      </p:sp>
      <p:cxnSp>
        <p:nvCxnSpPr>
          <p:cNvPr id="11" name="Straight Arrow Connector 10"/>
          <p:cNvCxnSpPr/>
          <p:nvPr/>
        </p:nvCxnSpPr>
        <p:spPr>
          <a:xfrm flipV="1">
            <a:off x="1057823" y="2470908"/>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226154" y="3590873"/>
            <a:ext cx="1201676" cy="461665"/>
          </a:xfrm>
          <a:prstGeom prst="rect">
            <a:avLst/>
          </a:prstGeom>
          <a:noFill/>
        </p:spPr>
        <p:txBody>
          <a:bodyPr wrap="none" rtlCol="0">
            <a:spAutoFit/>
          </a:bodyPr>
          <a:lstStyle/>
          <a:p>
            <a:r>
              <a:rPr lang="en-US" sz="2400" b="0" dirty="0" smtClean="0">
                <a:latin typeface="Gill Sans" charset="0"/>
                <a:ea typeface="Gill Sans" charset="0"/>
                <a:cs typeface="Gill Sans" charset="0"/>
              </a:rPr>
              <a:t>Address</a:t>
            </a:r>
            <a:endParaRPr lang="en-US" sz="2400" b="0" dirty="0">
              <a:latin typeface="Gill Sans" charset="0"/>
              <a:ea typeface="Gill Sans" charset="0"/>
              <a:cs typeface="Gill Sans" charset="0"/>
            </a:endParaRPr>
          </a:p>
        </p:txBody>
      </p:sp>
      <p:sp>
        <p:nvSpPr>
          <p:cNvPr id="13" name="Rounded Rectangle 12"/>
          <p:cNvSpPr/>
          <p:nvPr/>
        </p:nvSpPr>
        <p:spPr>
          <a:xfrm>
            <a:off x="1435830" y="4269974"/>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4" name="Rounded Rectangle 13"/>
          <p:cNvSpPr/>
          <p:nvPr/>
        </p:nvSpPr>
        <p:spPr>
          <a:xfrm>
            <a:off x="1435829" y="3604773"/>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ounded Rectangle 14"/>
          <p:cNvSpPr/>
          <p:nvPr/>
        </p:nvSpPr>
        <p:spPr>
          <a:xfrm>
            <a:off x="2438710" y="4150808"/>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6" name="Rounded Rectangle 15"/>
          <p:cNvSpPr/>
          <p:nvPr/>
        </p:nvSpPr>
        <p:spPr>
          <a:xfrm>
            <a:off x="2591110" y="2803507"/>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7" name="Rounded Rectangle 16"/>
          <p:cNvSpPr/>
          <p:nvPr/>
        </p:nvSpPr>
        <p:spPr>
          <a:xfrm>
            <a:off x="3856536" y="3621110"/>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8" name="Rounded Rectangle 17"/>
          <p:cNvSpPr/>
          <p:nvPr/>
        </p:nvSpPr>
        <p:spPr>
          <a:xfrm>
            <a:off x="4859418" y="4120571"/>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9" name="Rounded Rectangle 18"/>
          <p:cNvSpPr/>
          <p:nvPr/>
        </p:nvSpPr>
        <p:spPr>
          <a:xfrm>
            <a:off x="4757973" y="2470908"/>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0" name="Rounded Rectangle 19"/>
          <p:cNvSpPr/>
          <p:nvPr/>
        </p:nvSpPr>
        <p:spPr>
          <a:xfrm>
            <a:off x="5581447" y="363683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1" name="Rounded Rectangle 20"/>
          <p:cNvSpPr/>
          <p:nvPr/>
        </p:nvSpPr>
        <p:spPr>
          <a:xfrm>
            <a:off x="6942274" y="2634210"/>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2" name="Rounded Rectangle 21"/>
          <p:cNvSpPr/>
          <p:nvPr/>
        </p:nvSpPr>
        <p:spPr>
          <a:xfrm>
            <a:off x="6719322" y="498235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4" name="Rounded Rectangle 3"/>
          <p:cNvSpPr/>
          <p:nvPr/>
        </p:nvSpPr>
        <p:spPr bwMode="auto">
          <a:xfrm>
            <a:off x="-457200" y="2438400"/>
            <a:ext cx="381000" cy="3124200"/>
          </a:xfrm>
          <a:prstGeom prst="roundRect">
            <a:avLst/>
          </a:prstGeom>
          <a:noFill/>
          <a:ln w="5715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u="none" strike="noStrike" cap="none" normalizeH="0" baseline="0" smtClean="0">
              <a:ln>
                <a:noFill/>
              </a:ln>
              <a:solidFill>
                <a:schemeClr val="tx1"/>
              </a:solidFill>
              <a:effectLst/>
              <a:latin typeface="Gill Sans" charset="0"/>
              <a:ea typeface="Gill Sans" charset="0"/>
              <a:cs typeface="Gill Sans" charset="0"/>
            </a:endParaRPr>
          </a:p>
        </p:txBody>
      </p:sp>
    </p:spTree>
    <p:extLst>
      <p:ext uri="{BB962C8B-B14F-4D97-AF65-F5344CB8AC3E}">
        <p14:creationId xmlns:p14="http://schemas.microsoft.com/office/powerpoint/2010/main" val="1124019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14584 0.00556 L 0.92917 0.00556 " pathEditMode="fixed" rAng="0" ptsTypes="AA">
                                      <p:cBhvr>
                                        <p:cTn id="6" dur="2000" fill="hold"/>
                                        <p:tgtEl>
                                          <p:spTgt spid="4"/>
                                        </p:tgtEl>
                                        <p:attrNameLst>
                                          <p:attrName>ppt_x</p:attrName>
                                          <p:attrName>ppt_y</p:attrName>
                                        </p:attrNameLst>
                                      </p:cBhvr>
                                      <p:rCtr x="3916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Behavior under WS model</a:t>
            </a:r>
            <a:endParaRPr lang="en-US" dirty="0"/>
          </a:p>
        </p:txBody>
      </p:sp>
      <p:sp>
        <p:nvSpPr>
          <p:cNvPr id="3" name="Content Placeholder 2"/>
          <p:cNvSpPr>
            <a:spLocks noGrp="1"/>
          </p:cNvSpPr>
          <p:nvPr>
            <p:ph idx="1"/>
          </p:nvPr>
        </p:nvSpPr>
        <p:spPr>
          <a:xfrm>
            <a:off x="381000" y="4729880"/>
            <a:ext cx="8229600" cy="1518520"/>
          </a:xfrm>
        </p:spPr>
        <p:txBody>
          <a:bodyPr>
            <a:noAutofit/>
          </a:bodyPr>
          <a:lstStyle/>
          <a:p>
            <a:pPr>
              <a:lnSpc>
                <a:spcPct val="90000"/>
              </a:lnSpc>
            </a:pPr>
            <a:r>
              <a:rPr lang="en-US" sz="2400" dirty="0" smtClean="0"/>
              <a:t>Amortized by fraction of time the Working Set is active</a:t>
            </a:r>
          </a:p>
          <a:p>
            <a:pPr>
              <a:lnSpc>
                <a:spcPct val="90000"/>
              </a:lnSpc>
            </a:pPr>
            <a:r>
              <a:rPr lang="en-US" sz="2400" dirty="0" smtClean="0"/>
              <a:t>Transitions from one WS to the next</a:t>
            </a:r>
          </a:p>
          <a:p>
            <a:pPr>
              <a:lnSpc>
                <a:spcPct val="90000"/>
              </a:lnSpc>
            </a:pPr>
            <a:r>
              <a:rPr lang="en-US" sz="2400" dirty="0" smtClean="0"/>
              <a:t>Capacity, Conflict, Compulsory misses</a:t>
            </a:r>
          </a:p>
          <a:p>
            <a:pPr>
              <a:lnSpc>
                <a:spcPct val="90000"/>
              </a:lnSpc>
            </a:pPr>
            <a:r>
              <a:rPr lang="en-US" sz="2400" dirty="0" smtClean="0"/>
              <a:t>Applicable to memory caches and pages.  Others ?</a:t>
            </a:r>
            <a:endParaRPr lang="en-US" sz="2400" dirty="0"/>
          </a:p>
        </p:txBody>
      </p:sp>
      <p:cxnSp>
        <p:nvCxnSpPr>
          <p:cNvPr id="7" name="Straight Arrow Connector 6"/>
          <p:cNvCxnSpPr/>
          <p:nvPr/>
        </p:nvCxnSpPr>
        <p:spPr>
          <a:xfrm>
            <a:off x="1299750" y="415538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299750" y="821568"/>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453207" y="2221474"/>
            <a:ext cx="1231427" cy="461665"/>
          </a:xfrm>
          <a:prstGeom prst="rect">
            <a:avLst/>
          </a:prstGeom>
          <a:noFill/>
        </p:spPr>
        <p:txBody>
          <a:bodyPr wrap="none" rtlCol="0">
            <a:spAutoFit/>
          </a:bodyPr>
          <a:lstStyle/>
          <a:p>
            <a:r>
              <a:rPr lang="en-US" sz="2400" b="0" dirty="0" smtClean="0">
                <a:latin typeface="Gill Sans" charset="0"/>
                <a:ea typeface="Gill Sans" charset="0"/>
                <a:cs typeface="Gill Sans" charset="0"/>
              </a:rPr>
              <a:t>Hit Rate</a:t>
            </a:r>
            <a:endParaRPr lang="en-US" sz="2400" b="0" dirty="0">
              <a:latin typeface="Gill Sans" charset="0"/>
              <a:ea typeface="Gill Sans" charset="0"/>
              <a:cs typeface="Gill Sans" charset="0"/>
            </a:endParaRPr>
          </a:p>
        </p:txBody>
      </p:sp>
      <p:sp>
        <p:nvSpPr>
          <p:cNvPr id="10" name="TextBox 9"/>
          <p:cNvSpPr txBox="1"/>
          <p:nvPr/>
        </p:nvSpPr>
        <p:spPr>
          <a:xfrm>
            <a:off x="3525031" y="4200743"/>
            <a:ext cx="1539204" cy="461665"/>
          </a:xfrm>
          <a:prstGeom prst="rect">
            <a:avLst/>
          </a:prstGeom>
          <a:noFill/>
        </p:spPr>
        <p:txBody>
          <a:bodyPr wrap="none" rtlCol="0">
            <a:spAutoFit/>
          </a:bodyPr>
          <a:lstStyle/>
          <a:p>
            <a:r>
              <a:rPr lang="en-US" sz="2400" b="0" dirty="0" smtClean="0">
                <a:latin typeface="Gill Sans" charset="0"/>
                <a:ea typeface="Gill Sans" charset="0"/>
                <a:cs typeface="Gill Sans" charset="0"/>
              </a:rPr>
              <a:t>Cache Size</a:t>
            </a:r>
            <a:endParaRPr lang="en-US" sz="2400" b="0" dirty="0">
              <a:latin typeface="Gill Sans" charset="0"/>
              <a:ea typeface="Gill Sans" charset="0"/>
              <a:cs typeface="Gill Sans" charset="0"/>
            </a:endParaRPr>
          </a:p>
        </p:txBody>
      </p:sp>
      <p:sp>
        <p:nvSpPr>
          <p:cNvPr id="11" name="Freeform 10"/>
          <p:cNvSpPr/>
          <p:nvPr/>
        </p:nvSpPr>
        <p:spPr>
          <a:xfrm>
            <a:off x="1314869" y="1639268"/>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charset="0"/>
              <a:ea typeface="Gill Sans" charset="0"/>
              <a:cs typeface="Gill Sans" charset="0"/>
            </a:endParaRPr>
          </a:p>
        </p:txBody>
      </p:sp>
      <p:sp>
        <p:nvSpPr>
          <p:cNvPr id="13" name="TextBox 12"/>
          <p:cNvSpPr txBox="1"/>
          <p:nvPr/>
        </p:nvSpPr>
        <p:spPr>
          <a:xfrm>
            <a:off x="2590800" y="1835802"/>
            <a:ext cx="2069797" cy="369332"/>
          </a:xfrm>
          <a:prstGeom prst="rect">
            <a:avLst/>
          </a:prstGeom>
          <a:noFill/>
        </p:spPr>
        <p:txBody>
          <a:bodyPr wrap="none" rtlCol="0">
            <a:spAutoFit/>
          </a:bodyPr>
          <a:lstStyle/>
          <a:p>
            <a:r>
              <a:rPr lang="en-US" b="0" dirty="0" smtClean="0">
                <a:latin typeface="Gill Sans" charset="0"/>
                <a:ea typeface="Gill Sans" charset="0"/>
                <a:cs typeface="Gill Sans" charset="0"/>
              </a:rPr>
              <a:t>new working set fits</a:t>
            </a:r>
            <a:endParaRPr lang="en-US" b="0" dirty="0">
              <a:latin typeface="Gill Sans" charset="0"/>
              <a:ea typeface="Gill Sans" charset="0"/>
              <a:cs typeface="Gill Sans" charset="0"/>
            </a:endParaRPr>
          </a:p>
        </p:txBody>
      </p:sp>
      <p:sp>
        <p:nvSpPr>
          <p:cNvPr id="14" name="Right Arrow 13"/>
          <p:cNvSpPr/>
          <p:nvPr/>
        </p:nvSpPr>
        <p:spPr>
          <a:xfrm>
            <a:off x="5022556" y="1872533"/>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ight Arrow 14"/>
          <p:cNvSpPr/>
          <p:nvPr/>
        </p:nvSpPr>
        <p:spPr>
          <a:xfrm>
            <a:off x="2488299" y="2765728"/>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cxnSp>
        <p:nvCxnSpPr>
          <p:cNvPr id="17" name="Straight Connector 16"/>
          <p:cNvCxnSpPr/>
          <p:nvPr/>
        </p:nvCxnSpPr>
        <p:spPr>
          <a:xfrm flipH="1">
            <a:off x="1193910" y="123757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98090" y="3965342"/>
            <a:ext cx="301660" cy="369332"/>
          </a:xfrm>
          <a:prstGeom prst="rect">
            <a:avLst/>
          </a:prstGeom>
          <a:noFill/>
        </p:spPr>
        <p:txBody>
          <a:bodyPr wrap="none" rtlCol="0">
            <a:spAutoFit/>
          </a:bodyPr>
          <a:lstStyle/>
          <a:p>
            <a:r>
              <a:rPr lang="en-US" b="0" dirty="0" smtClean="0">
                <a:latin typeface="Gill Sans" charset="0"/>
                <a:ea typeface="Gill Sans" charset="0"/>
                <a:cs typeface="Gill Sans" charset="0"/>
              </a:rPr>
              <a:t>0</a:t>
            </a:r>
            <a:endParaRPr lang="en-US" b="0" dirty="0">
              <a:latin typeface="Gill Sans" charset="0"/>
              <a:ea typeface="Gill Sans" charset="0"/>
              <a:cs typeface="Gill Sans" charset="0"/>
            </a:endParaRPr>
          </a:p>
        </p:txBody>
      </p:sp>
      <p:sp>
        <p:nvSpPr>
          <p:cNvPr id="22" name="TextBox 21"/>
          <p:cNvSpPr txBox="1"/>
          <p:nvPr/>
        </p:nvSpPr>
        <p:spPr>
          <a:xfrm>
            <a:off x="895388" y="791332"/>
            <a:ext cx="301660" cy="369332"/>
          </a:xfrm>
          <a:prstGeom prst="rect">
            <a:avLst/>
          </a:prstGeom>
          <a:noFill/>
        </p:spPr>
        <p:txBody>
          <a:bodyPr wrap="none" rtlCol="0">
            <a:spAutoFit/>
          </a:bodyPr>
          <a:lstStyle/>
          <a:p>
            <a:r>
              <a:rPr lang="en-US" b="0" dirty="0" smtClean="0">
                <a:latin typeface="Gill Sans" charset="0"/>
                <a:ea typeface="Gill Sans" charset="0"/>
                <a:cs typeface="Gill Sans" charset="0"/>
              </a:rPr>
              <a:t>1</a:t>
            </a:r>
            <a:endParaRPr lang="en-US" b="0" dirty="0">
              <a:latin typeface="Gill Sans" charset="0"/>
              <a:ea typeface="Gill Sans" charset="0"/>
              <a:cs typeface="Gill Sans" charset="0"/>
            </a:endParaRPr>
          </a:p>
        </p:txBody>
      </p:sp>
      <p:cxnSp>
        <p:nvCxnSpPr>
          <p:cNvPr id="23" name="Straight Connector 22"/>
          <p:cNvCxnSpPr/>
          <p:nvPr/>
        </p:nvCxnSpPr>
        <p:spPr>
          <a:xfrm flipH="1">
            <a:off x="1212169" y="99558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8076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model of Locality: </a:t>
            </a:r>
            <a:r>
              <a:rPr lang="en-US" dirty="0" err="1" smtClean="0"/>
              <a:t>Zipf</a:t>
            </a:r>
            <a:endParaRPr lang="en-US" dirty="0"/>
          </a:p>
        </p:txBody>
      </p:sp>
      <p:sp>
        <p:nvSpPr>
          <p:cNvPr id="3" name="Content Placeholder 2"/>
          <p:cNvSpPr>
            <a:spLocks noGrp="1"/>
          </p:cNvSpPr>
          <p:nvPr>
            <p:ph idx="1"/>
          </p:nvPr>
        </p:nvSpPr>
        <p:spPr>
          <a:xfrm>
            <a:off x="152400" y="4419600"/>
            <a:ext cx="9067800" cy="1699939"/>
          </a:xfrm>
        </p:spPr>
        <p:txBody>
          <a:bodyPr>
            <a:noAutofit/>
          </a:bodyPr>
          <a:lstStyle/>
          <a:p>
            <a:r>
              <a:rPr lang="en-US" sz="2400" dirty="0" smtClean="0"/>
              <a:t>Likelihood of accessing item of rank r is </a:t>
            </a:r>
            <a:r>
              <a:rPr lang="en-US" sz="2400" dirty="0" smtClean="0"/>
              <a:t>α 1/</a:t>
            </a:r>
            <a:r>
              <a:rPr lang="en-US" sz="2400" dirty="0" err="1" smtClean="0"/>
              <a:t>r</a:t>
            </a:r>
            <a:r>
              <a:rPr lang="en-US" sz="2400" baseline="30000" dirty="0" err="1" smtClean="0"/>
              <a:t>a</a:t>
            </a:r>
            <a:endParaRPr lang="en-US" sz="2400" baseline="30000" dirty="0" smtClean="0"/>
          </a:p>
          <a:p>
            <a:r>
              <a:rPr lang="en-US" sz="2400" dirty="0" smtClean="0"/>
              <a:t>Although rare to access items below the top few, there are so many that it yields a “heavy tailed” distribution</a:t>
            </a:r>
          </a:p>
          <a:p>
            <a:r>
              <a:rPr lang="en-US" sz="2400" dirty="0" smtClean="0"/>
              <a:t>Substantial value from even a tiny cache</a:t>
            </a:r>
          </a:p>
          <a:p>
            <a:r>
              <a:rPr lang="en-US" sz="2400" dirty="0" smtClean="0"/>
              <a:t>Substantial misses from even a very large </a:t>
            </a:r>
            <a:r>
              <a:rPr lang="en-US" sz="2400" dirty="0" smtClean="0"/>
              <a:t>cache</a:t>
            </a:r>
            <a:endParaRPr lang="en-US" sz="2400" dirty="0" smtClean="0"/>
          </a:p>
          <a:p>
            <a:endParaRPr lang="en-US" sz="2400" dirty="0"/>
          </a:p>
        </p:txBody>
      </p:sp>
      <p:graphicFrame>
        <p:nvGraphicFramePr>
          <p:cNvPr id="7" name="Chart 6"/>
          <p:cNvGraphicFramePr>
            <a:graphicFrameLocks/>
          </p:cNvGraphicFramePr>
          <p:nvPr>
            <p:extLst>
              <p:ext uri="{D42A27DB-BD31-4B8C-83A1-F6EECF244321}">
                <p14:modId xmlns:p14="http://schemas.microsoft.com/office/powerpoint/2010/main" val="1826460674"/>
              </p:ext>
            </p:extLst>
          </p:nvPr>
        </p:nvGraphicFramePr>
        <p:xfrm>
          <a:off x="457200" y="661249"/>
          <a:ext cx="8305800" cy="387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9174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sz="3600" dirty="0" smtClean="0">
                <a:ea typeface="굴림" panose="020B0600000101010101" pitchFamily="34" charset="-127"/>
              </a:rPr>
              <a:t>Demand Paging</a:t>
            </a:r>
          </a:p>
        </p:txBody>
      </p:sp>
      <p:sp>
        <p:nvSpPr>
          <p:cNvPr id="763907" name="Rectangle 3"/>
          <p:cNvSpPr>
            <a:spLocks noGrp="1" noChangeArrowheads="1"/>
          </p:cNvSpPr>
          <p:nvPr>
            <p:ph type="body" idx="1"/>
          </p:nvPr>
        </p:nvSpPr>
        <p:spPr>
          <a:xfrm>
            <a:off x="304800" y="762000"/>
            <a:ext cx="8610600" cy="5638800"/>
          </a:xfrm>
        </p:spPr>
        <p:txBody>
          <a:bodyPr/>
          <a:lstStyle/>
          <a:p>
            <a:pPr>
              <a:lnSpc>
                <a:spcPct val="80000"/>
              </a:lnSpc>
              <a:spcBef>
                <a:spcPct val="25000"/>
              </a:spcBef>
            </a:pPr>
            <a:r>
              <a:rPr lang="en-US" altLang="ko-KR" sz="2800" dirty="0" smtClean="0">
                <a:ea typeface="굴림" panose="020B0600000101010101" pitchFamily="34" charset="-127"/>
              </a:rPr>
              <a:t>Modern programs require a lot of physical memory</a:t>
            </a:r>
          </a:p>
          <a:p>
            <a:pPr lvl="1">
              <a:lnSpc>
                <a:spcPct val="80000"/>
              </a:lnSpc>
              <a:spcBef>
                <a:spcPct val="25000"/>
              </a:spcBef>
            </a:pPr>
            <a:r>
              <a:rPr lang="en-US" altLang="ko-KR" sz="2400" dirty="0" smtClean="0">
                <a:ea typeface="굴림" panose="020B0600000101010101" pitchFamily="34" charset="-127"/>
              </a:rPr>
              <a:t>Memory per system growing faster than 25%-30%/year</a:t>
            </a:r>
          </a:p>
          <a:p>
            <a:pPr>
              <a:lnSpc>
                <a:spcPct val="80000"/>
              </a:lnSpc>
              <a:spcBef>
                <a:spcPct val="25000"/>
              </a:spcBef>
            </a:pPr>
            <a:r>
              <a:rPr lang="en-US" altLang="ko-KR" sz="2800" dirty="0" smtClean="0">
                <a:ea typeface="굴림" panose="020B0600000101010101" pitchFamily="34" charset="-127"/>
              </a:rPr>
              <a:t>But they don’t use all their memory all of the time</a:t>
            </a:r>
          </a:p>
          <a:p>
            <a:pPr lvl="1">
              <a:lnSpc>
                <a:spcPct val="80000"/>
              </a:lnSpc>
              <a:spcBef>
                <a:spcPct val="25000"/>
              </a:spcBef>
            </a:pPr>
            <a:r>
              <a:rPr lang="en-US" altLang="ko-KR" sz="2400" dirty="0" smtClean="0">
                <a:ea typeface="굴림" panose="020B0600000101010101" pitchFamily="34" charset="-127"/>
              </a:rPr>
              <a:t>90-10 rule: programs spend 90% of their time </a:t>
            </a:r>
            <a:r>
              <a:rPr lang="en-US" altLang="ko-KR" sz="2400" dirty="0" smtClean="0">
                <a:ea typeface="굴림" panose="020B0600000101010101" pitchFamily="34" charset="-127"/>
              </a:rPr>
              <a:t>in 10</a:t>
            </a:r>
            <a:r>
              <a:rPr lang="en-US" altLang="ko-KR" sz="2400" dirty="0" smtClean="0">
                <a:ea typeface="굴림" panose="020B0600000101010101" pitchFamily="34" charset="-127"/>
              </a:rPr>
              <a:t>% of their code</a:t>
            </a:r>
          </a:p>
          <a:p>
            <a:pPr lvl="1">
              <a:lnSpc>
                <a:spcPct val="80000"/>
              </a:lnSpc>
              <a:spcBef>
                <a:spcPct val="25000"/>
              </a:spcBef>
            </a:pPr>
            <a:r>
              <a:rPr lang="en-US" altLang="ko-KR" sz="2400" dirty="0" smtClean="0">
                <a:ea typeface="굴림" panose="020B0600000101010101" pitchFamily="34" charset="-127"/>
              </a:rPr>
              <a:t>Wasteful to require all of user’s code to be in memory</a:t>
            </a:r>
          </a:p>
          <a:p>
            <a:pPr>
              <a:lnSpc>
                <a:spcPct val="80000"/>
              </a:lnSpc>
              <a:spcBef>
                <a:spcPct val="25000"/>
              </a:spcBef>
            </a:pPr>
            <a:r>
              <a:rPr lang="en-US" altLang="ko-KR" sz="2800" dirty="0" smtClean="0">
                <a:ea typeface="굴림" panose="020B0600000101010101" pitchFamily="34" charset="-127"/>
              </a:rPr>
              <a:t>Solution: use main memory as cache for disk</a:t>
            </a: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lvl="1">
              <a:lnSpc>
                <a:spcPct val="80000"/>
              </a:lnSpc>
              <a:spcBef>
                <a:spcPct val="25000"/>
              </a:spcBef>
            </a:pPr>
            <a:endParaRPr lang="ko-KR" altLang="en-US" sz="2400" dirty="0" smtClean="0">
              <a:ea typeface="굴림" panose="020B0600000101010101" pitchFamily="34" charset="-127"/>
            </a:endParaRPr>
          </a:p>
        </p:txBody>
      </p:sp>
      <p:grpSp>
        <p:nvGrpSpPr>
          <p:cNvPr id="763945" name="Group 41"/>
          <p:cNvGrpSpPr>
            <a:grpSpLocks/>
          </p:cNvGrpSpPr>
          <p:nvPr/>
        </p:nvGrpSpPr>
        <p:grpSpPr bwMode="auto">
          <a:xfrm>
            <a:off x="1600200" y="3563938"/>
            <a:ext cx="6072188" cy="2608262"/>
            <a:chOff x="960" y="2485"/>
            <a:chExt cx="3825" cy="1643"/>
          </a:xfrm>
        </p:grpSpPr>
        <p:sp>
          <p:nvSpPr>
            <p:cNvPr id="22533" name="Rectangle 5"/>
            <p:cNvSpPr>
              <a:spLocks noChangeArrowheads="1"/>
            </p:cNvSpPr>
            <p:nvPr/>
          </p:nvSpPr>
          <p:spPr bwMode="auto">
            <a:xfrm>
              <a:off x="1823" y="3448"/>
              <a:ext cx="327" cy="491"/>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4" name="Rectangle 6"/>
            <p:cNvSpPr>
              <a:spLocks noChangeArrowheads="1"/>
            </p:cNvSpPr>
            <p:nvPr/>
          </p:nvSpPr>
          <p:spPr bwMode="auto">
            <a:xfrm rot="5400000">
              <a:off x="1688" y="3503"/>
              <a:ext cx="577" cy="3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dirty="0">
                  <a:latin typeface="Gill Sans" charset="0"/>
                  <a:ea typeface="Gill Sans" charset="0"/>
                  <a:cs typeface="Gill Sans" charset="0"/>
                </a:rPr>
                <a:t>On-Chip</a:t>
              </a:r>
            </a:p>
            <a:p>
              <a:pPr>
                <a:lnSpc>
                  <a:spcPct val="100000"/>
                </a:lnSpc>
                <a:spcBef>
                  <a:spcPct val="0"/>
                </a:spcBef>
                <a:buSzTx/>
              </a:pPr>
              <a:r>
                <a:rPr lang="en-US" altLang="ko-KR" sz="1600" b="0" dirty="0">
                  <a:latin typeface="Gill Sans" charset="0"/>
                  <a:ea typeface="Gill Sans" charset="0"/>
                  <a:cs typeface="Gill Sans" charset="0"/>
                </a:rPr>
                <a:t>Cache</a:t>
              </a:r>
            </a:p>
          </p:txBody>
        </p:sp>
        <p:sp>
          <p:nvSpPr>
            <p:cNvPr id="22535" name="Rectangle 9"/>
            <p:cNvSpPr>
              <a:spLocks noChangeArrowheads="1"/>
            </p:cNvSpPr>
            <p:nvPr/>
          </p:nvSpPr>
          <p:spPr bwMode="auto">
            <a:xfrm>
              <a:off x="1036" y="2948"/>
              <a:ext cx="1007" cy="365"/>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6" name="Rectangle 10"/>
            <p:cNvSpPr>
              <a:spLocks noChangeArrowheads="1"/>
            </p:cNvSpPr>
            <p:nvPr/>
          </p:nvSpPr>
          <p:spPr bwMode="auto">
            <a:xfrm>
              <a:off x="1376" y="3063"/>
              <a:ext cx="585"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Control</a:t>
              </a:r>
            </a:p>
          </p:txBody>
        </p:sp>
        <p:sp>
          <p:nvSpPr>
            <p:cNvPr id="22537" name="Rectangle 11"/>
            <p:cNvSpPr>
              <a:spLocks noChangeArrowheads="1"/>
            </p:cNvSpPr>
            <p:nvPr/>
          </p:nvSpPr>
          <p:spPr bwMode="auto">
            <a:xfrm>
              <a:off x="1036" y="3439"/>
              <a:ext cx="705" cy="554"/>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8" name="Rectangle 12"/>
            <p:cNvSpPr>
              <a:spLocks noChangeArrowheads="1"/>
            </p:cNvSpPr>
            <p:nvPr/>
          </p:nvSpPr>
          <p:spPr bwMode="auto">
            <a:xfrm>
              <a:off x="1060" y="3572"/>
              <a:ext cx="65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Datapath</a:t>
              </a:r>
            </a:p>
          </p:txBody>
        </p:sp>
        <p:sp>
          <p:nvSpPr>
            <p:cNvPr id="22539" name="Rectangle 13"/>
            <p:cNvSpPr>
              <a:spLocks noChangeArrowheads="1"/>
            </p:cNvSpPr>
            <p:nvPr/>
          </p:nvSpPr>
          <p:spPr bwMode="auto">
            <a:xfrm>
              <a:off x="3566" y="2759"/>
              <a:ext cx="554" cy="1309"/>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0" name="Rectangle 14"/>
            <p:cNvSpPr>
              <a:spLocks noChangeArrowheads="1"/>
            </p:cNvSpPr>
            <p:nvPr/>
          </p:nvSpPr>
          <p:spPr bwMode="auto">
            <a:xfrm>
              <a:off x="3504" y="3274"/>
              <a:ext cx="728" cy="5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Secondary</a:t>
              </a:r>
            </a:p>
            <a:p>
              <a:pPr>
                <a:lnSpc>
                  <a:spcPct val="100000"/>
                </a:lnSpc>
                <a:spcBef>
                  <a:spcPct val="0"/>
                </a:spcBef>
                <a:buSzTx/>
              </a:pPr>
              <a:r>
                <a:rPr lang="en-US" altLang="ko-KR" sz="1800" b="0">
                  <a:latin typeface="Gill Sans" charset="0"/>
                  <a:ea typeface="Gill Sans" charset="0"/>
                  <a:cs typeface="Gill Sans" charset="0"/>
                </a:rPr>
                <a:t>Storage</a:t>
              </a:r>
            </a:p>
            <a:p>
              <a:pPr>
                <a:lnSpc>
                  <a:spcPct val="100000"/>
                </a:lnSpc>
                <a:spcBef>
                  <a:spcPct val="0"/>
                </a:spcBef>
                <a:buSzTx/>
              </a:pPr>
              <a:r>
                <a:rPr lang="en-US" altLang="ko-KR" sz="1800" b="0">
                  <a:latin typeface="Gill Sans" charset="0"/>
                  <a:ea typeface="Gill Sans" charset="0"/>
                  <a:cs typeface="Gill Sans" charset="0"/>
                </a:rPr>
                <a:t>(Disk)</a:t>
              </a:r>
            </a:p>
          </p:txBody>
        </p:sp>
        <p:sp>
          <p:nvSpPr>
            <p:cNvPr id="22541" name="Rectangle 15"/>
            <p:cNvSpPr>
              <a:spLocks noChangeArrowheads="1"/>
            </p:cNvSpPr>
            <p:nvPr/>
          </p:nvSpPr>
          <p:spPr bwMode="auto">
            <a:xfrm>
              <a:off x="960" y="2759"/>
              <a:ext cx="1272" cy="1309"/>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2" name="Rectangle 16"/>
            <p:cNvSpPr>
              <a:spLocks noChangeArrowheads="1"/>
            </p:cNvSpPr>
            <p:nvPr/>
          </p:nvSpPr>
          <p:spPr bwMode="auto">
            <a:xfrm>
              <a:off x="1438" y="2753"/>
              <a:ext cx="70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Processor</a:t>
              </a:r>
            </a:p>
          </p:txBody>
        </p:sp>
        <p:sp>
          <p:nvSpPr>
            <p:cNvPr id="22543" name="Line 17"/>
            <p:cNvSpPr>
              <a:spLocks noChangeShapeType="1"/>
            </p:cNvSpPr>
            <p:nvPr/>
          </p:nvSpPr>
          <p:spPr bwMode="auto">
            <a:xfrm flipV="1">
              <a:off x="1697" y="2485"/>
              <a:ext cx="2530" cy="1001"/>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000" b="0">
                <a:latin typeface="Gill Sans" charset="0"/>
                <a:ea typeface="Gill Sans" charset="0"/>
                <a:cs typeface="Gill Sans" charset="0"/>
              </a:endParaRPr>
            </a:p>
          </p:txBody>
        </p:sp>
        <p:sp>
          <p:nvSpPr>
            <p:cNvPr id="22544" name="Line 18"/>
            <p:cNvSpPr>
              <a:spLocks noChangeShapeType="1"/>
            </p:cNvSpPr>
            <p:nvPr/>
          </p:nvSpPr>
          <p:spPr bwMode="auto">
            <a:xfrm>
              <a:off x="1697" y="3939"/>
              <a:ext cx="2525" cy="189"/>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000" b="0">
                <a:latin typeface="Gill Sans" charset="0"/>
                <a:ea typeface="Gill Sans" charset="0"/>
                <a:cs typeface="Gill Sans" charset="0"/>
              </a:endParaRPr>
            </a:p>
          </p:txBody>
        </p:sp>
        <p:sp>
          <p:nvSpPr>
            <p:cNvPr id="22545" name="Rectangle 19"/>
            <p:cNvSpPr>
              <a:spLocks noChangeArrowheads="1"/>
            </p:cNvSpPr>
            <p:nvPr/>
          </p:nvSpPr>
          <p:spPr bwMode="auto">
            <a:xfrm>
              <a:off x="2414" y="3203"/>
              <a:ext cx="441" cy="786"/>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6" name="Rectangle 20"/>
            <p:cNvSpPr>
              <a:spLocks noChangeArrowheads="1"/>
            </p:cNvSpPr>
            <p:nvPr/>
          </p:nvSpPr>
          <p:spPr bwMode="auto">
            <a:xfrm>
              <a:off x="2924" y="3014"/>
              <a:ext cx="516" cy="1000"/>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7" name="Rectangle 21"/>
            <p:cNvSpPr>
              <a:spLocks noChangeArrowheads="1"/>
            </p:cNvSpPr>
            <p:nvPr/>
          </p:nvSpPr>
          <p:spPr bwMode="auto">
            <a:xfrm>
              <a:off x="2891" y="3264"/>
              <a:ext cx="616" cy="5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Main</a:t>
              </a:r>
            </a:p>
            <a:p>
              <a:pPr>
                <a:lnSpc>
                  <a:spcPct val="100000"/>
                </a:lnSpc>
                <a:spcBef>
                  <a:spcPct val="0"/>
                </a:spcBef>
                <a:buSzTx/>
              </a:pPr>
              <a:r>
                <a:rPr lang="en-US" altLang="ko-KR" sz="1800" b="0">
                  <a:latin typeface="Gill Sans" charset="0"/>
                  <a:ea typeface="Gill Sans" charset="0"/>
                  <a:cs typeface="Gill Sans" charset="0"/>
                </a:rPr>
                <a:t>Memory</a:t>
              </a:r>
            </a:p>
            <a:p>
              <a:pPr>
                <a:lnSpc>
                  <a:spcPct val="100000"/>
                </a:lnSpc>
                <a:spcBef>
                  <a:spcPct val="0"/>
                </a:spcBef>
                <a:buSzTx/>
              </a:pPr>
              <a:r>
                <a:rPr lang="en-US" altLang="ko-KR" sz="1800" b="0">
                  <a:latin typeface="Gill Sans" charset="0"/>
                  <a:ea typeface="Gill Sans" charset="0"/>
                  <a:cs typeface="Gill Sans" charset="0"/>
                </a:rPr>
                <a:t>(DRAM)</a:t>
              </a:r>
            </a:p>
          </p:txBody>
        </p:sp>
        <p:sp>
          <p:nvSpPr>
            <p:cNvPr id="22548" name="Rectangle 22"/>
            <p:cNvSpPr>
              <a:spLocks noChangeArrowheads="1"/>
            </p:cNvSpPr>
            <p:nvPr/>
          </p:nvSpPr>
          <p:spPr bwMode="auto">
            <a:xfrm>
              <a:off x="2353" y="3264"/>
              <a:ext cx="576" cy="7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Second</a:t>
              </a:r>
            </a:p>
            <a:p>
              <a:pPr>
                <a:lnSpc>
                  <a:spcPct val="100000"/>
                </a:lnSpc>
                <a:spcBef>
                  <a:spcPct val="0"/>
                </a:spcBef>
                <a:buSzTx/>
              </a:pPr>
              <a:r>
                <a:rPr lang="en-US" altLang="ko-KR" sz="1800" b="0">
                  <a:latin typeface="Gill Sans" charset="0"/>
                  <a:ea typeface="Gill Sans" charset="0"/>
                  <a:cs typeface="Gill Sans" charset="0"/>
                </a:rPr>
                <a:t>Level</a:t>
              </a:r>
            </a:p>
            <a:p>
              <a:pPr>
                <a:lnSpc>
                  <a:spcPct val="100000"/>
                </a:lnSpc>
                <a:spcBef>
                  <a:spcPct val="0"/>
                </a:spcBef>
                <a:buSzTx/>
              </a:pPr>
              <a:r>
                <a:rPr lang="en-US" altLang="ko-KR" sz="1800" b="0">
                  <a:latin typeface="Gill Sans" charset="0"/>
                  <a:ea typeface="Gill Sans" charset="0"/>
                  <a:cs typeface="Gill Sans" charset="0"/>
                </a:rPr>
                <a:t>Cache</a:t>
              </a:r>
            </a:p>
            <a:p>
              <a:pPr>
                <a:lnSpc>
                  <a:spcPct val="100000"/>
                </a:lnSpc>
                <a:spcBef>
                  <a:spcPct val="0"/>
                </a:spcBef>
                <a:buSzTx/>
              </a:pPr>
              <a:r>
                <a:rPr lang="en-US" altLang="ko-KR" sz="1800" b="0">
                  <a:latin typeface="Gill Sans" charset="0"/>
                  <a:ea typeface="Gill Sans" charset="0"/>
                  <a:cs typeface="Gill Sans" charset="0"/>
                </a:rPr>
                <a:t>(SRAM)</a:t>
              </a:r>
            </a:p>
          </p:txBody>
        </p:sp>
        <p:grpSp>
          <p:nvGrpSpPr>
            <p:cNvPr id="22549" name="Group 33"/>
            <p:cNvGrpSpPr>
              <a:grpSpLocks/>
            </p:cNvGrpSpPr>
            <p:nvPr/>
          </p:nvGrpSpPr>
          <p:grpSpPr bwMode="auto">
            <a:xfrm>
              <a:off x="4206" y="2494"/>
              <a:ext cx="579" cy="1615"/>
              <a:chOff x="4560" y="1321"/>
              <a:chExt cx="736" cy="2000"/>
            </a:xfrm>
          </p:grpSpPr>
          <p:sp>
            <p:nvSpPr>
              <p:cNvPr id="22551" name="Rectangle 34"/>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52" name="Rectangle 35"/>
              <p:cNvSpPr>
                <a:spLocks noChangeArrowheads="1"/>
              </p:cNvSpPr>
              <p:nvPr/>
            </p:nvSpPr>
            <p:spPr bwMode="auto">
              <a:xfrm>
                <a:off x="4560" y="2097"/>
                <a:ext cx="736" cy="718"/>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Tertiary</a:t>
                </a:r>
              </a:p>
              <a:p>
                <a:pPr>
                  <a:lnSpc>
                    <a:spcPct val="100000"/>
                  </a:lnSpc>
                  <a:spcBef>
                    <a:spcPct val="0"/>
                  </a:spcBef>
                  <a:buSzTx/>
                </a:pPr>
                <a:r>
                  <a:rPr lang="en-US" altLang="ko-KR" sz="1800" b="0">
                    <a:latin typeface="Gill Sans" charset="0"/>
                    <a:ea typeface="Gill Sans" charset="0"/>
                    <a:cs typeface="Gill Sans" charset="0"/>
                  </a:rPr>
                  <a:t>Storage</a:t>
                </a:r>
              </a:p>
              <a:p>
                <a:pPr>
                  <a:lnSpc>
                    <a:spcPct val="100000"/>
                  </a:lnSpc>
                  <a:spcBef>
                    <a:spcPct val="0"/>
                  </a:spcBef>
                  <a:buSzTx/>
                </a:pPr>
                <a:r>
                  <a:rPr lang="en-US" altLang="ko-KR" sz="1800" b="0">
                    <a:latin typeface="Gill Sans" charset="0"/>
                    <a:ea typeface="Gill Sans" charset="0"/>
                    <a:cs typeface="Gill Sans" charset="0"/>
                  </a:rPr>
                  <a:t>(Tape)</a:t>
                </a:r>
              </a:p>
            </p:txBody>
          </p:sp>
        </p:grpSp>
        <p:sp>
          <p:nvSpPr>
            <p:cNvPr id="22550" name="AutoShape 40"/>
            <p:cNvSpPr>
              <a:spLocks noChangeArrowheads="1"/>
            </p:cNvSpPr>
            <p:nvPr/>
          </p:nvSpPr>
          <p:spPr bwMode="auto">
            <a:xfrm>
              <a:off x="3168" y="3024"/>
              <a:ext cx="768" cy="336"/>
            </a:xfrm>
            <a:prstGeom prst="leftArrow">
              <a:avLst>
                <a:gd name="adj1" fmla="val 50000"/>
                <a:gd name="adj2" fmla="val 57143"/>
              </a:avLst>
            </a:prstGeom>
            <a:solidFill>
              <a:srgbClr val="00FF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Caching</a:t>
              </a:r>
            </a:p>
          </p:txBody>
        </p:sp>
      </p:grpSp>
    </p:spTree>
    <p:extLst>
      <p:ext uri="{BB962C8B-B14F-4D97-AF65-F5344CB8AC3E}">
        <p14:creationId xmlns:p14="http://schemas.microsoft.com/office/powerpoint/2010/main" val="23346087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39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39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639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39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390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63907">
                                            <p:txEl>
                                              <p:pRg st="5" end="5"/>
                                            </p:txEl>
                                          </p:spTgt>
                                        </p:tgtEl>
                                        <p:attrNameLst>
                                          <p:attrName>style.visibility</p:attrName>
                                        </p:attrNameLst>
                                      </p:cBhvr>
                                      <p:to>
                                        <p:strVal val="visible"/>
                                      </p:to>
                                    </p:set>
                                  </p:childTnLst>
                                </p:cTn>
                              </p:par>
                            </p:childTnLst>
                          </p:cTn>
                        </p:par>
                        <p:par>
                          <p:cTn id="21" fill="hold" nodeType="afterGroup">
                            <p:stCondLst>
                              <p:cond delay="0"/>
                            </p:stCondLst>
                            <p:childTnLst>
                              <p:par>
                                <p:cTn id="22" presetID="49" presetClass="entr" presetSubtype="0" decel="100000" fill="hold" nodeType="afterEffect">
                                  <p:stCondLst>
                                    <p:cond delay="0"/>
                                  </p:stCondLst>
                                  <p:childTnLst>
                                    <p:set>
                                      <p:cBhvr>
                                        <p:cTn id="23" dur="1" fill="hold">
                                          <p:stCondLst>
                                            <p:cond delay="0"/>
                                          </p:stCondLst>
                                        </p:cTn>
                                        <p:tgtEl>
                                          <p:spTgt spid="763945"/>
                                        </p:tgtEl>
                                        <p:attrNameLst>
                                          <p:attrName>style.visibility</p:attrName>
                                        </p:attrNameLst>
                                      </p:cBhvr>
                                      <p:to>
                                        <p:strVal val="visible"/>
                                      </p:to>
                                    </p:set>
                                    <p:anim calcmode="lin" valueType="num">
                                      <p:cBhvr>
                                        <p:cTn id="24" dur="500" fill="hold"/>
                                        <p:tgtEl>
                                          <p:spTgt spid="763945"/>
                                        </p:tgtEl>
                                        <p:attrNameLst>
                                          <p:attrName>ppt_w</p:attrName>
                                        </p:attrNameLst>
                                      </p:cBhvr>
                                      <p:tavLst>
                                        <p:tav tm="0">
                                          <p:val>
                                            <p:fltVal val="0"/>
                                          </p:val>
                                        </p:tav>
                                        <p:tav tm="100000">
                                          <p:val>
                                            <p:strVal val="#ppt_w"/>
                                          </p:val>
                                        </p:tav>
                                      </p:tavLst>
                                    </p:anim>
                                    <p:anim calcmode="lin" valueType="num">
                                      <p:cBhvr>
                                        <p:cTn id="25" dur="500" fill="hold"/>
                                        <p:tgtEl>
                                          <p:spTgt spid="763945"/>
                                        </p:tgtEl>
                                        <p:attrNameLst>
                                          <p:attrName>ppt_h</p:attrName>
                                        </p:attrNameLst>
                                      </p:cBhvr>
                                      <p:tavLst>
                                        <p:tav tm="0">
                                          <p:val>
                                            <p:fltVal val="0"/>
                                          </p:val>
                                        </p:tav>
                                        <p:tav tm="100000">
                                          <p:val>
                                            <p:strVal val="#ppt_h"/>
                                          </p:val>
                                        </p:tav>
                                      </p:tavLst>
                                    </p:anim>
                                    <p:anim calcmode="lin" valueType="num">
                                      <p:cBhvr>
                                        <p:cTn id="26" dur="500" fill="hold"/>
                                        <p:tgtEl>
                                          <p:spTgt spid="763945"/>
                                        </p:tgtEl>
                                        <p:attrNameLst>
                                          <p:attrName>style.rotation</p:attrName>
                                        </p:attrNameLst>
                                      </p:cBhvr>
                                      <p:tavLst>
                                        <p:tav tm="0">
                                          <p:val>
                                            <p:fltVal val="360"/>
                                          </p:val>
                                        </p:tav>
                                        <p:tav tm="100000">
                                          <p:val>
                                            <p:fltVal val="0"/>
                                          </p:val>
                                        </p:tav>
                                      </p:tavLst>
                                    </p:anim>
                                    <p:animEffect transition="in" filter="fade">
                                      <p:cBhvr>
                                        <p:cTn id="27" dur="500"/>
                                        <p:tgtEl>
                                          <p:spTgt spid="763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082801" y="381000"/>
            <a:ext cx="1668463" cy="2511425"/>
            <a:chOff x="1264" y="48"/>
            <a:chExt cx="1051" cy="1582"/>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62" name="Text Box 204"/>
            <p:cNvSpPr txBox="1">
              <a:spLocks noChangeArrowheads="1"/>
            </p:cNvSpPr>
            <p:nvPr/>
          </p:nvSpPr>
          <p:spPr bwMode="auto">
            <a:xfrm>
              <a:off x="1810" y="1186"/>
              <a:ext cx="455"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Page</a:t>
              </a:r>
            </a:p>
            <a:p>
              <a:pPr>
                <a:spcBef>
                  <a:spcPct val="0"/>
                </a:spcBef>
              </a:pPr>
              <a:r>
                <a:rPr lang="en-US" altLang="ko-KR" b="0">
                  <a:latin typeface="Gill Sans" charset="0"/>
                  <a:ea typeface="Gill Sans" charset="0"/>
                  <a:cs typeface="Gill Sans" charset="0"/>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TLB</a:t>
              </a:r>
            </a:p>
          </p:txBody>
        </p:sp>
      </p:grpSp>
      <p:sp>
        <p:nvSpPr>
          <p:cNvPr id="23555" name="Rectangle 2"/>
          <p:cNvSpPr>
            <a:spLocks noGrp="1" noChangeArrowheads="1"/>
          </p:cNvSpPr>
          <p:nvPr>
            <p:ph type="title"/>
          </p:nvPr>
        </p:nvSpPr>
        <p:spPr/>
        <p:txBody>
          <a:bodyPr/>
          <a:lstStyle/>
          <a:p>
            <a:r>
              <a:rPr lang="en-US" altLang="ko-KR" smtClean="0">
                <a:sym typeface="Symbol" panose="05050102010706020507" pitchFamily="18" charset="2"/>
              </a:rPr>
              <a:t>Illusion of Infinite Memory</a:t>
            </a:r>
          </a:p>
        </p:txBody>
      </p:sp>
      <p:sp>
        <p:nvSpPr>
          <p:cNvPr id="764931" name="Rectangle 3"/>
          <p:cNvSpPr>
            <a:spLocks noGrp="1" noChangeArrowheads="1"/>
          </p:cNvSpPr>
          <p:nvPr>
            <p:ph type="body" idx="1"/>
          </p:nvPr>
        </p:nvSpPr>
        <p:spPr>
          <a:xfrm>
            <a:off x="76200" y="3810000"/>
            <a:ext cx="8915400" cy="3200400"/>
          </a:xfrm>
        </p:spPr>
        <p:txBody>
          <a:bodyPr/>
          <a:lstStyle/>
          <a:p>
            <a:pPr>
              <a:lnSpc>
                <a:spcPct val="80000"/>
              </a:lnSpc>
              <a:spcBef>
                <a:spcPct val="5000"/>
              </a:spcBef>
            </a:pPr>
            <a:r>
              <a:rPr lang="en-US" altLang="ko-KR" dirty="0" smtClean="0">
                <a:ea typeface="굴림" panose="020B0600000101010101" pitchFamily="34" charset="-127"/>
              </a:rPr>
              <a:t>Disk is larger than physical memory </a:t>
            </a:r>
            <a:r>
              <a:rPr lang="en-US" altLang="ko-KR" dirty="0" smtClean="0">
                <a:ea typeface="굴림" panose="020B0600000101010101" pitchFamily="34" charset="-127"/>
                <a:sym typeface="Symbol" panose="05050102010706020507" pitchFamily="18" charset="2"/>
              </a:rPr>
              <a:t></a:t>
            </a:r>
          </a:p>
          <a:p>
            <a:pPr lvl="1">
              <a:lnSpc>
                <a:spcPct val="80000"/>
              </a:lnSpc>
              <a:spcBef>
                <a:spcPct val="5000"/>
              </a:spcBef>
            </a:pPr>
            <a:r>
              <a:rPr lang="en-US" altLang="ko-KR" dirty="0" smtClean="0">
                <a:ea typeface="굴림" panose="020B0600000101010101" pitchFamily="34" charset="-127"/>
              </a:rPr>
              <a:t>In-use virtual memory can be bigger than physical memory</a:t>
            </a:r>
          </a:p>
          <a:p>
            <a:pPr lvl="1">
              <a:lnSpc>
                <a:spcPct val="80000"/>
              </a:lnSpc>
              <a:spcBef>
                <a:spcPct val="5000"/>
              </a:spcBef>
            </a:pPr>
            <a:r>
              <a:rPr lang="en-US" altLang="ko-KR" dirty="0" smtClean="0">
                <a:ea typeface="굴림" panose="020B0600000101010101" pitchFamily="34" charset="-127"/>
              </a:rPr>
              <a:t>Combined memory of running processes much larger than physical memory</a:t>
            </a:r>
          </a:p>
          <a:p>
            <a:pPr lvl="2">
              <a:lnSpc>
                <a:spcPct val="80000"/>
              </a:lnSpc>
              <a:spcBef>
                <a:spcPct val="5000"/>
              </a:spcBef>
            </a:pPr>
            <a:r>
              <a:rPr lang="en-US" altLang="ko-KR" dirty="0" smtClean="0">
                <a:ea typeface="굴림" panose="020B0600000101010101" pitchFamily="34" charset="-127"/>
              </a:rPr>
              <a:t>More programs fit into memory, allowing more concurrency </a:t>
            </a:r>
          </a:p>
          <a:p>
            <a:pPr>
              <a:lnSpc>
                <a:spcPct val="80000"/>
              </a:lnSpc>
              <a:spcBef>
                <a:spcPct val="5000"/>
              </a:spcBef>
            </a:pPr>
            <a:r>
              <a:rPr lang="en-US" altLang="ko-KR" dirty="0" smtClean="0">
                <a:ea typeface="굴림" panose="020B0600000101010101" pitchFamily="34" charset="-127"/>
              </a:rPr>
              <a:t>Principle: </a:t>
            </a:r>
            <a:r>
              <a:rPr lang="en-US" altLang="ko-KR" dirty="0" smtClean="0">
                <a:solidFill>
                  <a:schemeClr val="hlink"/>
                </a:solidFill>
                <a:ea typeface="굴림" panose="020B0600000101010101" pitchFamily="34" charset="-127"/>
              </a:rPr>
              <a:t>Transparent Level of Indirection</a:t>
            </a:r>
            <a:r>
              <a:rPr lang="en-US" altLang="ko-KR" dirty="0" smtClean="0">
                <a:ea typeface="굴림" panose="020B0600000101010101" pitchFamily="34" charset="-127"/>
              </a:rPr>
              <a:t> (page table) </a:t>
            </a:r>
          </a:p>
          <a:p>
            <a:pPr lvl="1">
              <a:lnSpc>
                <a:spcPct val="80000"/>
              </a:lnSpc>
              <a:spcBef>
                <a:spcPct val="5000"/>
              </a:spcBef>
            </a:pPr>
            <a:r>
              <a:rPr lang="en-US" altLang="ko-KR" dirty="0" smtClean="0">
                <a:ea typeface="굴림" panose="020B0600000101010101" pitchFamily="34" charset="-127"/>
              </a:rPr>
              <a:t>Supports flexible placement of physical data</a:t>
            </a:r>
          </a:p>
          <a:p>
            <a:pPr lvl="2">
              <a:lnSpc>
                <a:spcPct val="80000"/>
              </a:lnSpc>
              <a:spcBef>
                <a:spcPct val="5000"/>
              </a:spcBef>
            </a:pPr>
            <a:r>
              <a:rPr lang="en-US" altLang="ko-KR" dirty="0" smtClean="0">
                <a:ea typeface="굴림" panose="020B0600000101010101" pitchFamily="34" charset="-127"/>
              </a:rPr>
              <a:t>Data could be on disk or somewhere across network</a:t>
            </a:r>
          </a:p>
          <a:p>
            <a:pPr lvl="1">
              <a:lnSpc>
                <a:spcPct val="80000"/>
              </a:lnSpc>
              <a:spcBef>
                <a:spcPct val="5000"/>
              </a:spcBef>
            </a:pPr>
            <a:r>
              <a:rPr lang="en-US" altLang="ko-KR" dirty="0" smtClean="0">
                <a:ea typeface="굴림" panose="020B0600000101010101" pitchFamily="34" charset="-127"/>
              </a:rPr>
              <a:t>Variable location of data transparent to user program</a:t>
            </a:r>
          </a:p>
          <a:p>
            <a:pPr lvl="2">
              <a:lnSpc>
                <a:spcPct val="80000"/>
              </a:lnSpc>
              <a:spcBef>
                <a:spcPct val="5000"/>
              </a:spcBef>
            </a:pPr>
            <a:r>
              <a:rPr lang="en-US" altLang="ko-KR" dirty="0" smtClean="0">
                <a:ea typeface="굴림" panose="020B0600000101010101" pitchFamily="34" charset="-127"/>
              </a:rPr>
              <a:t>Performance issue, not correctness issue</a:t>
            </a:r>
          </a:p>
        </p:txBody>
      </p:sp>
      <p:grpSp>
        <p:nvGrpSpPr>
          <p:cNvPr id="765179" name="Group 251"/>
          <p:cNvGrpSpPr>
            <a:grpSpLocks/>
          </p:cNvGrpSpPr>
          <p:nvPr/>
        </p:nvGrpSpPr>
        <p:grpSpPr bwMode="auto">
          <a:xfrm>
            <a:off x="4117975" y="1076325"/>
            <a:ext cx="1093788" cy="2611438"/>
            <a:chOff x="2546" y="486"/>
            <a:chExt cx="689" cy="164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747" name="Text Box 203"/>
            <p:cNvSpPr txBox="1">
              <a:spLocks noChangeArrowheads="1"/>
            </p:cNvSpPr>
            <p:nvPr/>
          </p:nvSpPr>
          <p:spPr bwMode="auto">
            <a:xfrm>
              <a:off x="2546" y="1493"/>
              <a:ext cx="681" cy="638"/>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Physical</a:t>
              </a:r>
            </a:p>
            <a:p>
              <a:pPr>
                <a:spcBef>
                  <a:spcPct val="0"/>
                </a:spcBef>
              </a:pPr>
              <a:r>
                <a:rPr lang="en-US" altLang="ko-KR" b="0">
                  <a:latin typeface="Gill Sans" charset="0"/>
                  <a:ea typeface="Gill Sans" charset="0"/>
                  <a:cs typeface="Gill Sans" charset="0"/>
                </a:rPr>
                <a:t>Memory</a:t>
              </a:r>
            </a:p>
            <a:p>
              <a:pPr>
                <a:spcBef>
                  <a:spcPct val="0"/>
                </a:spcBef>
              </a:pPr>
              <a:r>
                <a:rPr lang="en-US" altLang="ko-KR" b="0">
                  <a:latin typeface="Gill Sans" charset="0"/>
                  <a:ea typeface="Gill Sans" charset="0"/>
                  <a:cs typeface="Gill Sans" charset="0"/>
                </a:rPr>
                <a:t>512 MB</a:t>
              </a:r>
            </a:p>
          </p:txBody>
        </p:sp>
      </p:grpSp>
      <p:grpSp>
        <p:nvGrpSpPr>
          <p:cNvPr id="765181" name="Group 253"/>
          <p:cNvGrpSpPr>
            <a:grpSpLocks/>
          </p:cNvGrpSpPr>
          <p:nvPr/>
        </p:nvGrpSpPr>
        <p:grpSpPr bwMode="auto">
          <a:xfrm>
            <a:off x="3333750" y="936625"/>
            <a:ext cx="4413250" cy="2373313"/>
            <a:chOff x="2052" y="398"/>
            <a:chExt cx="2780" cy="1495"/>
          </a:xfrm>
        </p:grpSpPr>
        <p:grpSp>
          <p:nvGrpSpPr>
            <p:cNvPr id="23578" name="Group 252"/>
            <p:cNvGrpSpPr>
              <a:grpSpLocks/>
            </p:cNvGrpSpPr>
            <p:nvPr/>
          </p:nvGrpSpPr>
          <p:grpSpPr bwMode="auto">
            <a:xfrm>
              <a:off x="2052" y="398"/>
              <a:ext cx="2780" cy="1015"/>
              <a:chOff x="2052" y="398"/>
              <a:chExt cx="2780" cy="1015"/>
            </a:xfrm>
          </p:grpSpPr>
          <p:grpSp>
            <p:nvGrpSpPr>
              <p:cNvPr id="23580" name="Group 187"/>
              <p:cNvGrpSpPr>
                <a:grpSpLocks/>
              </p:cNvGrpSpPr>
              <p:nvPr/>
            </p:nvGrpSpPr>
            <p:grpSpPr bwMode="auto">
              <a:xfrm>
                <a:off x="3585" y="398"/>
                <a:ext cx="1247" cy="1015"/>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b="0">
                    <a:latin typeface="Gill Sans" charset="0"/>
                    <a:ea typeface="Gill Sans" charset="0"/>
                    <a:cs typeface="Gill Sans" charset="0"/>
                  </a:endParaRPr>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b="0">
                    <a:latin typeface="Gill Sans" charset="0"/>
                    <a:ea typeface="Gill Sans" charset="0"/>
                    <a:cs typeface="Gill Sans" charset="0"/>
                  </a:endParaRPr>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b="0">
                    <a:latin typeface="Gill Sans" charset="0"/>
                    <a:ea typeface="Gill Sans" charset="0"/>
                    <a:cs typeface="Gill Sans" charset="0"/>
                  </a:endParaRPr>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b="0">
                    <a:latin typeface="Gill Sans" charset="0"/>
                    <a:ea typeface="Gill Sans" charset="0"/>
                    <a:cs typeface="Gill Sans" charset="0"/>
                  </a:endParaRPr>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endParaRPr lang="en-US" b="0">
                    <a:latin typeface="Gill Sans" charset="0"/>
                    <a:ea typeface="Gill Sans" charset="0"/>
                    <a:cs typeface="Gill Sans" charset="0"/>
                  </a:endParaRPr>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grpSp>
          <p:sp>
            <p:nvSpPr>
              <p:cNvPr id="23581" name="Line 188"/>
              <p:cNvSpPr>
                <a:spLocks noChangeShapeType="1"/>
              </p:cNvSpPr>
              <p:nvPr/>
            </p:nvSpPr>
            <p:spPr bwMode="auto">
              <a:xfrm>
                <a:off x="2096" y="661"/>
                <a:ext cx="788" cy="569"/>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2" name="Line 189"/>
              <p:cNvSpPr>
                <a:spLocks noChangeShapeType="1"/>
              </p:cNvSpPr>
              <p:nvPr/>
            </p:nvSpPr>
            <p:spPr bwMode="auto">
              <a:xfrm>
                <a:off x="2052" y="836"/>
                <a:ext cx="1752" cy="8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3" name="Line 190"/>
              <p:cNvSpPr>
                <a:spLocks noChangeShapeType="1"/>
              </p:cNvSpPr>
              <p:nvPr/>
            </p:nvSpPr>
            <p:spPr bwMode="auto">
              <a:xfrm>
                <a:off x="2052" y="967"/>
                <a:ext cx="832" cy="8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4" name="Line 191"/>
              <p:cNvSpPr>
                <a:spLocks noChangeShapeType="1"/>
              </p:cNvSpPr>
              <p:nvPr/>
            </p:nvSpPr>
            <p:spPr bwMode="auto">
              <a:xfrm flipV="1">
                <a:off x="2052" y="748"/>
                <a:ext cx="1752" cy="351"/>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3579" name="Text Box 206"/>
            <p:cNvSpPr txBox="1">
              <a:spLocks noChangeArrowheads="1"/>
            </p:cNvSpPr>
            <p:nvPr/>
          </p:nvSpPr>
          <p:spPr bwMode="auto">
            <a:xfrm>
              <a:off x="3872" y="1449"/>
              <a:ext cx="567"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Disk</a:t>
              </a:r>
            </a:p>
            <a:p>
              <a:pPr>
                <a:spcBef>
                  <a:spcPct val="0"/>
                </a:spcBef>
              </a:pPr>
              <a:r>
                <a:rPr lang="en-US" altLang="ko-KR" b="0">
                  <a:latin typeface="Gill Sans" charset="0"/>
                  <a:ea typeface="Gill Sans" charset="0"/>
                  <a:cs typeface="Gill Sans" charset="0"/>
                </a:rPr>
                <a:t>500GB</a:t>
              </a:r>
            </a:p>
          </p:txBody>
        </p:sp>
      </p:grpSp>
      <p:grpSp>
        <p:nvGrpSpPr>
          <p:cNvPr id="765177" name="Group 249"/>
          <p:cNvGrpSpPr>
            <a:grpSpLocks/>
          </p:cNvGrpSpPr>
          <p:nvPr/>
        </p:nvGrpSpPr>
        <p:grpSpPr bwMode="auto">
          <a:xfrm>
            <a:off x="990600" y="381000"/>
            <a:ext cx="1092200" cy="3514725"/>
            <a:chOff x="576" y="48"/>
            <a:chExt cx="688" cy="221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6000" b="0" smtClean="0">
                  <a:latin typeface="Gill Sans" charset="0"/>
                  <a:ea typeface="Gill Sans" charset="0"/>
                  <a:cs typeface="Gill Sans" charset="0"/>
                  <a:sym typeface="Symbol" panose="05050102010706020507" pitchFamily="18" charset="2"/>
                </a:rPr>
                <a:t>∞</a:t>
              </a:r>
              <a:endParaRPr lang="en-US" altLang="ko-KR" sz="6000" b="0" dirty="0">
                <a:latin typeface="Gill Sans" charset="0"/>
                <a:ea typeface="Gill Sans" charset="0"/>
                <a:cs typeface="Gill Sans" charset="0"/>
                <a:sym typeface="Symbol" panose="05050102010706020507" pitchFamily="18" charset="2"/>
              </a:endParaRPr>
            </a:p>
          </p:txBody>
        </p:sp>
        <p:sp>
          <p:nvSpPr>
            <p:cNvPr id="23561" name="Text Box 205"/>
            <p:cNvSpPr txBox="1">
              <a:spLocks noChangeArrowheads="1"/>
            </p:cNvSpPr>
            <p:nvPr/>
          </p:nvSpPr>
          <p:spPr bwMode="auto">
            <a:xfrm>
              <a:off x="576" y="1624"/>
              <a:ext cx="681" cy="638"/>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dirty="0">
                  <a:latin typeface="Gill Sans" charset="0"/>
                  <a:ea typeface="Gill Sans" charset="0"/>
                  <a:cs typeface="Gill Sans" charset="0"/>
                </a:rPr>
                <a:t>Virtual</a:t>
              </a:r>
            </a:p>
            <a:p>
              <a:pPr>
                <a:spcBef>
                  <a:spcPct val="0"/>
                </a:spcBef>
              </a:pPr>
              <a:r>
                <a:rPr lang="en-US" altLang="ko-KR" b="0" dirty="0">
                  <a:latin typeface="Gill Sans" charset="0"/>
                  <a:ea typeface="Gill Sans" charset="0"/>
                  <a:cs typeface="Gill Sans" charset="0"/>
                </a:rPr>
                <a:t>Memory</a:t>
              </a:r>
            </a:p>
            <a:p>
              <a:pPr>
                <a:spcBef>
                  <a:spcPct val="0"/>
                </a:spcBef>
              </a:pPr>
              <a:r>
                <a:rPr lang="en-US" altLang="ko-KR" b="0" dirty="0">
                  <a:latin typeface="Gill Sans" charset="0"/>
                  <a:ea typeface="Gill Sans" charset="0"/>
                  <a:cs typeface="Gill Sans" charset="0"/>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Tree>
    <p:extLst>
      <p:ext uri="{BB962C8B-B14F-4D97-AF65-F5344CB8AC3E}">
        <p14:creationId xmlns:p14="http://schemas.microsoft.com/office/powerpoint/2010/main" val="18747017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51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765178"/>
                                        </p:tgtEl>
                                        <p:attrNameLst>
                                          <p:attrName>style.visibility</p:attrName>
                                        </p:attrNameLst>
                                      </p:cBhvr>
                                      <p:to>
                                        <p:strVal val="visible"/>
                                      </p:to>
                                    </p:set>
                                    <p:animEffect transition="in" filter="wipe(left)">
                                      <p:cBhvr>
                                        <p:cTn id="11" dur="500"/>
                                        <p:tgtEl>
                                          <p:spTgt spid="7651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76517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65181"/>
                                        </p:tgtEl>
                                        <p:attrNameLst>
                                          <p:attrName>style.visibility</p:attrName>
                                        </p:attrNameLst>
                                      </p:cBhvr>
                                      <p:to>
                                        <p:strVal val="visible"/>
                                      </p:to>
                                    </p:set>
                                    <p:animEffect transition="in" filter="wipe(left)">
                                      <p:cBhvr>
                                        <p:cTn id="20" dur="500"/>
                                        <p:tgtEl>
                                          <p:spTgt spid="765181"/>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493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4931">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4931">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4931">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4931">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64931">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4931">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64931">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49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152400"/>
            <a:ext cx="8839200" cy="533400"/>
          </a:xfrm>
        </p:spPr>
        <p:txBody>
          <a:bodyPr/>
          <a:lstStyle/>
          <a:p>
            <a:r>
              <a:rPr lang="en-US" altLang="ko-KR" smtClean="0">
                <a:ea typeface="굴림" panose="020B0600000101010101" pitchFamily="34" charset="-127"/>
              </a:rPr>
              <a:t>Since Demand </a:t>
            </a:r>
            <a:r>
              <a:rPr lang="en-US" altLang="ko-KR" dirty="0" smtClean="0">
                <a:ea typeface="굴림" panose="020B0600000101010101" pitchFamily="34" charset="-127"/>
              </a:rPr>
              <a:t>Paging </a:t>
            </a:r>
            <a:r>
              <a:rPr lang="en-US" altLang="ko-KR" smtClean="0">
                <a:ea typeface="굴림" panose="020B0600000101010101" pitchFamily="34" charset="-127"/>
              </a:rPr>
              <a:t>is Caching, Must Ask…</a:t>
            </a:r>
            <a:endParaRPr lang="en-US" altLang="ko-KR" dirty="0" smtClean="0">
              <a:ea typeface="굴림" panose="020B0600000101010101" pitchFamily="34" charset="-127"/>
            </a:endParaRPr>
          </a:p>
        </p:txBody>
      </p:sp>
      <p:sp>
        <p:nvSpPr>
          <p:cNvPr id="765955" name="Rectangle 3"/>
          <p:cNvSpPr>
            <a:spLocks noGrp="1" noChangeArrowheads="1"/>
          </p:cNvSpPr>
          <p:nvPr>
            <p:ph type="body" idx="1"/>
          </p:nvPr>
        </p:nvSpPr>
        <p:spPr>
          <a:xfrm>
            <a:off x="304800" y="838200"/>
            <a:ext cx="8534400" cy="5486400"/>
          </a:xfrm>
        </p:spPr>
        <p:txBody>
          <a:bodyPr/>
          <a:lstStyle/>
          <a:p>
            <a:r>
              <a:rPr lang="en-US" altLang="ko-KR" dirty="0" smtClean="0">
                <a:ea typeface="굴림" panose="020B0600000101010101" pitchFamily="34" charset="-127"/>
              </a:rPr>
              <a:t>What is block size?</a:t>
            </a:r>
          </a:p>
          <a:p>
            <a:pPr lvl="1"/>
            <a:r>
              <a:rPr lang="en-US" altLang="ko-KR" dirty="0" smtClean="0">
                <a:ea typeface="굴림" panose="020B0600000101010101" pitchFamily="34" charset="-127"/>
              </a:rPr>
              <a:t>1 page</a:t>
            </a:r>
          </a:p>
          <a:p>
            <a:r>
              <a:rPr lang="en-US" altLang="ko-KR" dirty="0" smtClean="0">
                <a:ea typeface="굴림" panose="020B0600000101010101" pitchFamily="34" charset="-127"/>
              </a:rPr>
              <a:t>What is organization of this cache (i.e. direct-mapped, set-associative, fully-associative)?</a:t>
            </a:r>
          </a:p>
          <a:p>
            <a:pPr lvl="1"/>
            <a:r>
              <a:rPr lang="en-US" altLang="ko-KR" dirty="0" smtClean="0">
                <a:ea typeface="굴림" panose="020B0600000101010101" pitchFamily="34" charset="-127"/>
              </a:rPr>
              <a:t>Fully associative: arbitrary virtual </a:t>
            </a:r>
            <a:r>
              <a:rPr lang="en-US" altLang="ko-KR" dirty="0" smtClean="0">
                <a:ea typeface="굴림" panose="020B0600000101010101" pitchFamily="34" charset="-127"/>
                <a:sym typeface="Symbol" panose="05050102010706020507" pitchFamily="18" charset="2"/>
              </a:rPr>
              <a:t> physical mapping</a:t>
            </a:r>
          </a:p>
          <a:p>
            <a:r>
              <a:rPr lang="en-US" altLang="ko-KR" dirty="0" smtClean="0">
                <a:ea typeface="굴림" panose="020B0600000101010101" pitchFamily="34" charset="-127"/>
                <a:sym typeface="Symbol" panose="05050102010706020507" pitchFamily="18" charset="2"/>
              </a:rPr>
              <a:t>How do we find a page in the cache when look for it?</a:t>
            </a:r>
          </a:p>
          <a:p>
            <a:pPr lvl="1"/>
            <a:r>
              <a:rPr lang="en-US" altLang="ko-KR" dirty="0" smtClean="0">
                <a:ea typeface="굴림" panose="020B0600000101010101" pitchFamily="34" charset="-127"/>
                <a:sym typeface="Symbol" panose="05050102010706020507" pitchFamily="18" charset="2"/>
              </a:rPr>
              <a:t>First check TLB, then page-table traversal</a:t>
            </a:r>
          </a:p>
          <a:p>
            <a:r>
              <a:rPr lang="en-US" altLang="ko-KR" dirty="0" smtClean="0">
                <a:ea typeface="굴림" panose="020B0600000101010101" pitchFamily="34" charset="-127"/>
                <a:sym typeface="Symbol" panose="05050102010706020507" pitchFamily="18" charset="2"/>
              </a:rPr>
              <a:t>What is page replacement policy? (i.e. LRU, Random…)</a:t>
            </a:r>
          </a:p>
          <a:p>
            <a:pPr lvl="1"/>
            <a:r>
              <a:rPr lang="en-US" altLang="ko-KR" dirty="0" smtClean="0">
                <a:ea typeface="굴림" panose="020B0600000101010101" pitchFamily="34" charset="-127"/>
                <a:sym typeface="Symbol" panose="05050102010706020507" pitchFamily="18" charset="2"/>
              </a:rPr>
              <a:t>This requires more explanation… (</a:t>
            </a:r>
            <a:r>
              <a:rPr lang="en-US" altLang="ko-KR" dirty="0" err="1" smtClean="0">
                <a:ea typeface="굴림" panose="020B0600000101010101" pitchFamily="34" charset="-127"/>
                <a:sym typeface="Symbol" panose="05050102010706020507" pitchFamily="18" charset="2"/>
              </a:rPr>
              <a:t>kinda</a:t>
            </a:r>
            <a:r>
              <a:rPr lang="en-US" altLang="ko-KR" dirty="0" smtClean="0">
                <a:ea typeface="굴림" panose="020B0600000101010101" pitchFamily="34" charset="-127"/>
                <a:sym typeface="Symbol" panose="05050102010706020507" pitchFamily="18" charset="2"/>
              </a:rPr>
              <a:t> LRU)</a:t>
            </a:r>
          </a:p>
          <a:p>
            <a:r>
              <a:rPr lang="en-US" altLang="ko-KR" dirty="0" smtClean="0">
                <a:ea typeface="굴림" panose="020B0600000101010101" pitchFamily="34" charset="-127"/>
                <a:sym typeface="Symbol" panose="05050102010706020507" pitchFamily="18" charset="2"/>
              </a:rPr>
              <a:t>What happens on a miss?</a:t>
            </a:r>
          </a:p>
          <a:p>
            <a:pPr lvl="1"/>
            <a:r>
              <a:rPr lang="en-US" altLang="ko-KR" dirty="0" smtClean="0">
                <a:ea typeface="굴림" panose="020B0600000101010101" pitchFamily="34" charset="-127"/>
                <a:sym typeface="Symbol" panose="05050102010706020507" pitchFamily="18" charset="2"/>
              </a:rPr>
              <a:t>Go to lower level to fill miss (i.e. disk)</a:t>
            </a:r>
          </a:p>
          <a:p>
            <a:r>
              <a:rPr lang="en-US" altLang="ko-KR" dirty="0" smtClean="0">
                <a:ea typeface="굴림" panose="020B0600000101010101" pitchFamily="34" charset="-127"/>
                <a:sym typeface="Symbol" panose="05050102010706020507" pitchFamily="18" charset="2"/>
              </a:rPr>
              <a:t>What happens on a write? (write-through, write back)</a:t>
            </a:r>
          </a:p>
          <a:p>
            <a:pPr lvl="1"/>
            <a:r>
              <a:rPr lang="en-US" altLang="ko-KR" dirty="0" smtClean="0">
                <a:ea typeface="굴림" panose="020B0600000101010101" pitchFamily="34" charset="-127"/>
                <a:sym typeface="Symbol" panose="05050102010706020507" pitchFamily="18" charset="2"/>
              </a:rPr>
              <a:t>Definitely write-back – need dirty bit!</a:t>
            </a:r>
          </a:p>
        </p:txBody>
      </p:sp>
    </p:spTree>
    <p:extLst>
      <p:ext uri="{BB962C8B-B14F-4D97-AF65-F5344CB8AC3E}">
        <p14:creationId xmlns:p14="http://schemas.microsoft.com/office/powerpoint/2010/main" val="18836475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59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595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659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59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59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6595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595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595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5955">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6595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65955">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59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smtClean="0">
                <a:ea typeface="굴림" panose="020B0600000101010101" pitchFamily="34" charset="-127"/>
              </a:rPr>
              <a:t>Recall: What is in a Page Table Entry</a:t>
            </a:r>
          </a:p>
        </p:txBody>
      </p:sp>
      <p:sp>
        <p:nvSpPr>
          <p:cNvPr id="803843" name="Rectangle 3"/>
          <p:cNvSpPr>
            <a:spLocks noGrp="1" noChangeArrowheads="1"/>
          </p:cNvSpPr>
          <p:nvPr>
            <p:ph type="body" idx="1"/>
          </p:nvPr>
        </p:nvSpPr>
        <p:spPr>
          <a:xfrm>
            <a:off x="0" y="685800"/>
            <a:ext cx="9144000" cy="5943600"/>
          </a:xfrm>
        </p:spPr>
        <p:txBody>
          <a:bodyPr/>
          <a:lstStyle/>
          <a:p>
            <a:pPr>
              <a:lnSpc>
                <a:spcPct val="80000"/>
              </a:lnSpc>
              <a:spcBef>
                <a:spcPct val="15000"/>
              </a:spcBef>
              <a:tabLst>
                <a:tab pos="1377950" algn="r"/>
                <a:tab pos="1541463" algn="l"/>
              </a:tabLst>
            </a:pPr>
            <a:r>
              <a:rPr lang="en-US" altLang="ko-KR" dirty="0"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L: 	L=14MB page (directory only).</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696200" cy="1006475"/>
            <a:chOff x="480" y="2304"/>
            <a:chExt cx="4848" cy="63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solidFill>
                    <a:schemeClr val="bg1"/>
                  </a:solidFill>
                  <a:latin typeface="Gill Sans" charset="0"/>
                  <a:ea typeface="Gill Sans" charset="0"/>
                  <a:cs typeface="Gill Sans" charset="0"/>
                </a:rPr>
                <a:t>Page Frame Number</a:t>
              </a:r>
            </a:p>
            <a:p>
              <a:r>
                <a:rPr lang="en-US" altLang="ko-KR" b="0" dirty="0">
                  <a:solidFill>
                    <a:schemeClr val="bg1"/>
                  </a:solidFill>
                  <a:latin typeface="Gill Sans" charset="0"/>
                  <a:ea typeface="Gill Sans" charset="0"/>
                  <a:cs typeface="Gill Sans" charset="0"/>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Free</a:t>
              </a:r>
            </a:p>
            <a:p>
              <a:r>
                <a:rPr lang="en-US" altLang="ko-KR" b="0">
                  <a:latin typeface="Gill Sans" charset="0"/>
                  <a:ea typeface="Gill Sans" charset="0"/>
                  <a:cs typeface="Gill Sans" charset="0"/>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b="0">
                  <a:latin typeface="Gill Sans" charset="0"/>
                  <a:ea typeface="Gill Sans" charset="0"/>
                  <a:cs typeface="Gill Sans" charset="0"/>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t>
              </a:r>
            </a:p>
          </p:txBody>
        </p:sp>
        <p:sp>
          <p:nvSpPr>
            <p:cNvPr id="8208" name="Text Box 16"/>
            <p:cNvSpPr txBox="1">
              <a:spLocks noChangeArrowheads="1"/>
            </p:cNvSpPr>
            <p:nvPr/>
          </p:nvSpPr>
          <p:spPr bwMode="auto">
            <a:xfrm>
              <a:off x="5126"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9" name="Text Box 17"/>
            <p:cNvSpPr txBox="1">
              <a:spLocks noChangeArrowheads="1"/>
            </p:cNvSpPr>
            <p:nvPr/>
          </p:nvSpPr>
          <p:spPr bwMode="auto">
            <a:xfrm>
              <a:off x="4944"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a:t>
              </a:r>
            </a:p>
          </p:txBody>
        </p:sp>
        <p:sp>
          <p:nvSpPr>
            <p:cNvPr id="8210" name="Text Box 18"/>
            <p:cNvSpPr txBox="1">
              <a:spLocks noChangeArrowheads="1"/>
            </p:cNvSpPr>
            <p:nvPr/>
          </p:nvSpPr>
          <p:spPr bwMode="auto">
            <a:xfrm>
              <a:off x="4752"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2</a:t>
              </a:r>
            </a:p>
          </p:txBody>
        </p:sp>
        <p:sp>
          <p:nvSpPr>
            <p:cNvPr id="8211" name="Text Box 19"/>
            <p:cNvSpPr txBox="1">
              <a:spLocks noChangeArrowheads="1"/>
            </p:cNvSpPr>
            <p:nvPr/>
          </p:nvSpPr>
          <p:spPr bwMode="auto">
            <a:xfrm>
              <a:off x="4560"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a:t>
              </a:r>
            </a:p>
          </p:txBody>
        </p:sp>
        <p:sp>
          <p:nvSpPr>
            <p:cNvPr id="8212" name="Text Box 20"/>
            <p:cNvSpPr txBox="1">
              <a:spLocks noChangeArrowheads="1"/>
            </p:cNvSpPr>
            <p:nvPr/>
          </p:nvSpPr>
          <p:spPr bwMode="auto">
            <a:xfrm>
              <a:off x="4368"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4</a:t>
              </a:r>
            </a:p>
          </p:txBody>
        </p:sp>
        <p:sp>
          <p:nvSpPr>
            <p:cNvPr id="8213" name="Text Box 21"/>
            <p:cNvSpPr txBox="1">
              <a:spLocks noChangeArrowheads="1"/>
            </p:cNvSpPr>
            <p:nvPr/>
          </p:nvSpPr>
          <p:spPr bwMode="auto">
            <a:xfrm>
              <a:off x="4176"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5</a:t>
              </a:r>
            </a:p>
          </p:txBody>
        </p:sp>
        <p:sp>
          <p:nvSpPr>
            <p:cNvPr id="8214" name="Text Box 22"/>
            <p:cNvSpPr txBox="1">
              <a:spLocks noChangeArrowheads="1"/>
            </p:cNvSpPr>
            <p:nvPr/>
          </p:nvSpPr>
          <p:spPr bwMode="auto">
            <a:xfrm>
              <a:off x="3984"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6</a:t>
              </a:r>
            </a:p>
          </p:txBody>
        </p:sp>
        <p:sp>
          <p:nvSpPr>
            <p:cNvPr id="8215" name="Text Box 23"/>
            <p:cNvSpPr txBox="1">
              <a:spLocks noChangeArrowheads="1"/>
            </p:cNvSpPr>
            <p:nvPr/>
          </p:nvSpPr>
          <p:spPr bwMode="auto">
            <a:xfrm>
              <a:off x="3792"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7</a:t>
              </a:r>
            </a:p>
          </p:txBody>
        </p:sp>
        <p:sp>
          <p:nvSpPr>
            <p:cNvPr id="8216" name="Text Box 24"/>
            <p:cNvSpPr txBox="1">
              <a:spLocks noChangeArrowheads="1"/>
            </p:cNvSpPr>
            <p:nvPr/>
          </p:nvSpPr>
          <p:spPr bwMode="auto">
            <a:xfrm>
              <a:off x="3600" y="2688"/>
              <a:ext cx="196"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8</a:t>
              </a:r>
            </a:p>
          </p:txBody>
        </p:sp>
        <p:sp>
          <p:nvSpPr>
            <p:cNvPr id="8217" name="Text Box 25"/>
            <p:cNvSpPr txBox="1">
              <a:spLocks noChangeArrowheads="1"/>
            </p:cNvSpPr>
            <p:nvPr/>
          </p:nvSpPr>
          <p:spPr bwMode="auto">
            <a:xfrm>
              <a:off x="3072" y="2688"/>
              <a:ext cx="408"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11-9</a:t>
              </a:r>
            </a:p>
          </p:txBody>
        </p:sp>
        <p:sp>
          <p:nvSpPr>
            <p:cNvPr id="8218" name="Text Box 26"/>
            <p:cNvSpPr txBox="1">
              <a:spLocks noChangeArrowheads="1"/>
            </p:cNvSpPr>
            <p:nvPr/>
          </p:nvSpPr>
          <p:spPr bwMode="auto">
            <a:xfrm>
              <a:off x="1440" y="2688"/>
              <a:ext cx="489"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31-12</a:t>
              </a:r>
            </a:p>
          </p:txBody>
        </p:sp>
      </p:grpSp>
    </p:spTree>
    <p:extLst>
      <p:ext uri="{BB962C8B-B14F-4D97-AF65-F5344CB8AC3E}">
        <p14:creationId xmlns:p14="http://schemas.microsoft.com/office/powerpoint/2010/main" val="19715123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6986" name="Group 10"/>
          <p:cNvGrpSpPr>
            <a:grpSpLocks/>
          </p:cNvGrpSpPr>
          <p:nvPr/>
        </p:nvGrpSpPr>
        <p:grpSpPr bwMode="auto">
          <a:xfrm>
            <a:off x="381000" y="2590800"/>
            <a:ext cx="8382000" cy="2565400"/>
            <a:chOff x="240" y="1632"/>
            <a:chExt cx="5280" cy="1616"/>
          </a:xfrm>
        </p:grpSpPr>
        <p:sp>
          <p:nvSpPr>
            <p:cNvPr id="26629" name="AutoShape 4"/>
            <p:cNvSpPr>
              <a:spLocks noChangeArrowheads="1"/>
            </p:cNvSpPr>
            <p:nvPr/>
          </p:nvSpPr>
          <p:spPr bwMode="auto">
            <a:xfrm>
              <a:off x="240" y="1872"/>
              <a:ext cx="5280" cy="1376"/>
            </a:xfrm>
            <a:prstGeom prst="roundRect">
              <a:avLst>
                <a:gd name="adj" fmla="val 16667"/>
              </a:avLst>
            </a:prstGeom>
            <a:solidFill>
              <a:srgbClr val="FF66CC">
                <a:alpha val="32156"/>
              </a:srgbClr>
            </a:solidFill>
            <a:ln w="57150" algn="ctr">
              <a:solidFill>
                <a:srgbClr val="FF66CC"/>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6630" name="WordArt 5"/>
            <p:cNvSpPr>
              <a:spLocks noChangeArrowheads="1" noChangeShapeType="1" noTextEdit="1"/>
            </p:cNvSpPr>
            <p:nvPr/>
          </p:nvSpPr>
          <p:spPr bwMode="auto">
            <a:xfrm>
              <a:off x="4416" y="1632"/>
              <a:ext cx="978" cy="551"/>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Cache</a:t>
              </a:r>
            </a:p>
          </p:txBody>
        </p:sp>
      </p:grpSp>
      <p:sp>
        <p:nvSpPr>
          <p:cNvPr id="766979" name="Rectangle 3"/>
          <p:cNvSpPr>
            <a:spLocks noGrp="1" noChangeArrowheads="1"/>
          </p:cNvSpPr>
          <p:nvPr>
            <p:ph type="body" idx="1"/>
          </p:nvPr>
        </p:nvSpPr>
        <p:spPr>
          <a:xfrm>
            <a:off x="152400" y="685800"/>
            <a:ext cx="8839200" cy="6096000"/>
          </a:xfrm>
        </p:spPr>
        <p:txBody>
          <a:bodyPr/>
          <a:lstStyle/>
          <a:p>
            <a:pPr>
              <a:lnSpc>
                <a:spcPct val="80000"/>
              </a:lnSpc>
              <a:spcBef>
                <a:spcPct val="20000"/>
              </a:spcBef>
            </a:pPr>
            <a:r>
              <a:rPr lang="en-US" altLang="ko-KR" dirty="0" smtClean="0">
                <a:ea typeface="굴림" panose="020B0600000101010101" pitchFamily="34" charset="-127"/>
              </a:rPr>
              <a:t>PTE helps us implement demand paging</a:t>
            </a:r>
          </a:p>
          <a:p>
            <a:pPr lvl="1">
              <a:lnSpc>
                <a:spcPct val="80000"/>
              </a:lnSpc>
              <a:spcBef>
                <a:spcPct val="20000"/>
              </a:spcBef>
            </a:pPr>
            <a:r>
              <a:rPr lang="en-US" altLang="ko-KR" dirty="0" smtClean="0">
                <a:ea typeface="굴림" panose="020B0600000101010101" pitchFamily="34" charset="-127"/>
              </a:rPr>
              <a:t>Valid </a:t>
            </a:r>
            <a:r>
              <a:rPr lang="en-US" altLang="ko-KR" dirty="0" smtClean="0">
                <a:ea typeface="굴림" panose="020B0600000101010101" pitchFamily="34" charset="-127"/>
                <a:sym typeface="Symbol" panose="05050102010706020507" pitchFamily="18" charset="2"/>
              </a:rPr>
              <a:t> Page in memory, PTE points at physical page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Not Valid  Page not in memory; use info in PTE to find it on disk when necessary</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Suppose user references page with invalid PTE?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Memory Management Unit (MMU) traps to OS</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Resulting trap is a “Page Fault”</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What does OS do on a Page Fault?:</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Choose an old page to replace </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If old page modified (“D=1”), write contents back to disk</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Change its PTE and any cached TLB to be invalid</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Load new page into memory from disk</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Update page table entry, invalidate TLB for new entry</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Continue thread from original faulting location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TLB for new page will be loaded when thread continued!</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While pulling pages off disk for one process, OS runs another process from ready queue</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Suspended process sits on wait queue</a:t>
            </a:r>
          </a:p>
        </p:txBody>
      </p:sp>
      <p:sp>
        <p:nvSpPr>
          <p:cNvPr id="26628" name="Rectangle 2"/>
          <p:cNvSpPr>
            <a:spLocks noGrp="1" noChangeArrowheads="1"/>
          </p:cNvSpPr>
          <p:nvPr>
            <p:ph type="title"/>
          </p:nvPr>
        </p:nvSpPr>
        <p:spPr/>
        <p:txBody>
          <a:bodyPr/>
          <a:lstStyle/>
          <a:p>
            <a:r>
              <a:rPr lang="en-US" altLang="ko-KR" dirty="0" smtClean="0">
                <a:ea typeface="굴림" panose="020B0600000101010101" pitchFamily="34" charset="-127"/>
              </a:rPr>
              <a:t>Demand Paging Mechanisms</a:t>
            </a:r>
          </a:p>
        </p:txBody>
      </p:sp>
    </p:spTree>
    <p:extLst>
      <p:ext uri="{BB962C8B-B14F-4D97-AF65-F5344CB8AC3E}">
        <p14:creationId xmlns:p14="http://schemas.microsoft.com/office/powerpoint/2010/main" val="33351034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6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669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69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69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669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697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6697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66979">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6697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66979">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66979">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66979">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nodeType="clickEffect">
                                  <p:stCondLst>
                                    <p:cond delay="0"/>
                                  </p:stCondLst>
                                  <p:childTnLst>
                                    <p:set>
                                      <p:cBhvr>
                                        <p:cTn id="52" dur="1" fill="hold">
                                          <p:stCondLst>
                                            <p:cond delay="0"/>
                                          </p:stCondLst>
                                        </p:cTn>
                                        <p:tgtEl>
                                          <p:spTgt spid="766986"/>
                                        </p:tgtEl>
                                        <p:attrNameLst>
                                          <p:attrName>style.visibility</p:attrName>
                                        </p:attrNameLst>
                                      </p:cBhvr>
                                      <p:to>
                                        <p:strVal val="visible"/>
                                      </p:to>
                                    </p:set>
                                    <p:anim calcmode="lin" valueType="num">
                                      <p:cBhvr>
                                        <p:cTn id="53" dur="500" fill="hold"/>
                                        <p:tgtEl>
                                          <p:spTgt spid="766986"/>
                                        </p:tgtEl>
                                        <p:attrNameLst>
                                          <p:attrName>ppt_w</p:attrName>
                                        </p:attrNameLst>
                                      </p:cBhvr>
                                      <p:tavLst>
                                        <p:tav tm="0">
                                          <p:val>
                                            <p:fltVal val="0"/>
                                          </p:val>
                                        </p:tav>
                                        <p:tav tm="100000">
                                          <p:val>
                                            <p:strVal val="#ppt_w"/>
                                          </p:val>
                                        </p:tav>
                                      </p:tavLst>
                                    </p:anim>
                                    <p:anim calcmode="lin" valueType="num">
                                      <p:cBhvr>
                                        <p:cTn id="54" dur="500" fill="hold"/>
                                        <p:tgtEl>
                                          <p:spTgt spid="766986"/>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66979">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66979">
                                            <p:txEl>
                                              <p:pRg st="14" end="14"/>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6697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863696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76200"/>
            <a:ext cx="8763000" cy="533400"/>
          </a:xfrm>
        </p:spPr>
        <p:txBody>
          <a:bodyPr/>
          <a:lstStyle/>
          <a:p>
            <a:r>
              <a:rPr lang="en-US" altLang="ko-KR" dirty="0" smtClean="0">
                <a:ea typeface="굴림" panose="020B0600000101010101" pitchFamily="34" charset="-127"/>
              </a:rPr>
              <a:t>Recall: 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dirty="0" smtClean="0">
                <a:ea typeface="굴림" panose="020B0600000101010101" pitchFamily="34" charset="-127"/>
              </a:rPr>
              <a:t>Question is one of page locality: does it exist?</a:t>
            </a:r>
          </a:p>
          <a:p>
            <a:pPr lvl="1">
              <a:lnSpc>
                <a:spcPct val="80000"/>
              </a:lnSpc>
              <a:spcBef>
                <a:spcPct val="20000"/>
              </a:spcBef>
            </a:pPr>
            <a:r>
              <a:rPr lang="en-US" altLang="ko-KR" dirty="0"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smtClean="0">
                <a:ea typeface="굴림" panose="020B0600000101010101" pitchFamily="34" charset="-127"/>
              </a:rPr>
              <a:t>Stack accesses have definite locality of reference</a:t>
            </a:r>
          </a:p>
          <a:p>
            <a:pPr lvl="1">
              <a:lnSpc>
                <a:spcPct val="80000"/>
              </a:lnSpc>
              <a:spcBef>
                <a:spcPct val="20000"/>
              </a:spcBef>
            </a:pPr>
            <a:r>
              <a:rPr lang="en-US" altLang="ko-KR" dirty="0" smtClean="0">
                <a:ea typeface="굴림" panose="020B0600000101010101" pitchFamily="34" charset="-127"/>
              </a:rPr>
              <a:t>Data accesses have less page locality, but still some…</a:t>
            </a:r>
          </a:p>
          <a:p>
            <a:pPr>
              <a:lnSpc>
                <a:spcPct val="80000"/>
              </a:lnSpc>
              <a:spcBef>
                <a:spcPct val="20000"/>
              </a:spcBef>
            </a:pPr>
            <a:r>
              <a:rPr lang="en-US" altLang="ko-KR" dirty="0" smtClean="0">
                <a:ea typeface="굴림" panose="020B0600000101010101" pitchFamily="34" charset="-127"/>
              </a:rPr>
              <a:t>Can we have a TLB hierarchy?</a:t>
            </a:r>
          </a:p>
          <a:p>
            <a:pPr lvl="1">
              <a:lnSpc>
                <a:spcPct val="80000"/>
              </a:lnSpc>
              <a:spcBef>
                <a:spcPct val="20000"/>
              </a:spcBef>
            </a:pPr>
            <a:r>
              <a:rPr lang="en-US" altLang="ko-KR" dirty="0" smtClean="0">
                <a:ea typeface="굴림" panose="020B0600000101010101" pitchFamily="34" charset="-127"/>
              </a:rPr>
              <a:t>Sure: multiple levels at different sizes/speeds</a:t>
            </a:r>
          </a:p>
          <a:p>
            <a:pPr lvl="1">
              <a:lnSpc>
                <a:spcPct val="80000"/>
              </a:lnSpc>
              <a:spcBef>
                <a:spcPct val="20000"/>
              </a:spcBef>
            </a:pPr>
            <a:endParaRPr lang="ko-KR" altLang="en-US" dirty="0" smtClean="0">
              <a:ea typeface="굴림" panose="020B0600000101010101" pitchFamily="34" charset="-127"/>
            </a:endParaRPr>
          </a:p>
        </p:txBody>
      </p:sp>
      <p:grpSp>
        <p:nvGrpSpPr>
          <p:cNvPr id="738340" name="Group 36"/>
          <p:cNvGrpSpPr>
            <a:grpSpLocks/>
          </p:cNvGrpSpPr>
          <p:nvPr/>
        </p:nvGrpSpPr>
        <p:grpSpPr bwMode="auto">
          <a:xfrm>
            <a:off x="1752600" y="1952625"/>
            <a:ext cx="5029200" cy="2305050"/>
            <a:chOff x="1104" y="1230"/>
            <a:chExt cx="3168" cy="1452"/>
          </a:xfrm>
        </p:grpSpPr>
        <p:sp>
          <p:nvSpPr>
            <p:cNvPr id="32794" name="Text Box 20"/>
            <p:cNvSpPr txBox="1">
              <a:spLocks noChangeArrowheads="1"/>
            </p:cNvSpPr>
            <p:nvPr/>
          </p:nvSpPr>
          <p:spPr bwMode="auto">
            <a:xfrm>
              <a:off x="1536" y="2238"/>
              <a:ext cx="1419"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Data Read or Write</a:t>
              </a:r>
            </a:p>
            <a:p>
              <a:r>
                <a:rPr lang="en-US" altLang="ko-KR" b="0">
                  <a:latin typeface="Gill Sans" charset="0"/>
                  <a:ea typeface="Gill Sans" charset="0"/>
                  <a:cs typeface="Gill Sans" charset="0"/>
                </a:rPr>
                <a:t>(untranslated)</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b="0">
                <a:latin typeface="Gill Sans" charset="0"/>
                <a:ea typeface="Gill Sans" charset="0"/>
                <a:cs typeface="Gill Sans" charset="0"/>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76" name="Text Box 5"/>
          <p:cNvSpPr txBox="1">
            <a:spLocks noChangeArrowheads="1"/>
          </p:cNvSpPr>
          <p:nvPr/>
        </p:nvSpPr>
        <p:spPr bwMode="auto">
          <a:xfrm>
            <a:off x="3962400" y="657225"/>
            <a:ext cx="692478" cy="45909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738317" name="Text Box 13"/>
          <p:cNvSpPr txBox="1">
            <a:spLocks noChangeArrowheads="1"/>
          </p:cNvSpPr>
          <p:nvPr/>
        </p:nvSpPr>
        <p:spPr bwMode="auto">
          <a:xfrm>
            <a:off x="3222625" y="2638425"/>
            <a:ext cx="1117274" cy="705311"/>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Translate</a:t>
            </a:r>
          </a:p>
          <a:p>
            <a:r>
              <a:rPr lang="en-US" altLang="ko-KR" b="0">
                <a:latin typeface="Gill Sans" charset="0"/>
                <a:ea typeface="Gill Sans" charset="0"/>
                <a:cs typeface="Gill Sans" charset="0"/>
              </a:rPr>
              <a:t>(MMU)</a:t>
            </a:r>
          </a:p>
        </p:txBody>
      </p:sp>
      <p:grpSp>
        <p:nvGrpSpPr>
          <p:cNvPr id="738338" name="Group 34"/>
          <p:cNvGrpSpPr>
            <a:grpSpLocks/>
          </p:cNvGrpSpPr>
          <p:nvPr/>
        </p:nvGrpSpPr>
        <p:grpSpPr bwMode="auto">
          <a:xfrm>
            <a:off x="3505203" y="1647825"/>
            <a:ext cx="519113" cy="914400"/>
            <a:chOff x="2208" y="1038"/>
            <a:chExt cx="327" cy="576"/>
          </a:xfrm>
        </p:grpSpPr>
        <p:sp>
          <p:nvSpPr>
            <p:cNvPr id="32792" name="Text Box 8"/>
            <p:cNvSpPr txBox="1">
              <a:spLocks noChangeArrowheads="1"/>
            </p:cNvSpPr>
            <p:nvPr/>
          </p:nvSpPr>
          <p:spPr bwMode="auto">
            <a:xfrm>
              <a:off x="2208" y="1038"/>
              <a:ext cx="327"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91" name="Text Box 23"/>
            <p:cNvSpPr txBox="1">
              <a:spLocks noChangeArrowheads="1"/>
            </p:cNvSpPr>
            <p:nvPr/>
          </p:nvSpPr>
          <p:spPr bwMode="auto">
            <a:xfrm>
              <a:off x="1200" y="462"/>
              <a:ext cx="651"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Virtual</a:t>
              </a:r>
            </a:p>
            <a:p>
              <a:r>
                <a:rPr lang="en-US" altLang="ko-KR" b="0">
                  <a:latin typeface="Gill Sans" charset="0"/>
                  <a:ea typeface="Gill Sans" charset="0"/>
                  <a:cs typeface="Gill Sans" charset="0"/>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9" name="Text Box 25"/>
            <p:cNvSpPr txBox="1">
              <a:spLocks noChangeArrowheads="1"/>
            </p:cNvSpPr>
            <p:nvPr/>
          </p:nvSpPr>
          <p:spPr bwMode="auto">
            <a:xfrm>
              <a:off x="3579" y="540"/>
              <a:ext cx="651"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Physical</a:t>
              </a:r>
            </a:p>
            <a:p>
              <a:r>
                <a:rPr lang="en-US" altLang="ko-KR" b="0">
                  <a:latin typeface="Gill Sans" charset="0"/>
                  <a:ea typeface="Gill Sans" charset="0"/>
                  <a:cs typeface="Gill Sans" charset="0"/>
                </a:rPr>
                <a:t>Address</a:t>
              </a:r>
            </a:p>
          </p:txBody>
        </p:sp>
      </p:grpSp>
      <p:grpSp>
        <p:nvGrpSpPr>
          <p:cNvPr id="738337" name="Group 33"/>
          <p:cNvGrpSpPr>
            <a:grpSpLocks/>
          </p:cNvGrpSpPr>
          <p:nvPr/>
        </p:nvGrpSpPr>
        <p:grpSpPr bwMode="auto">
          <a:xfrm>
            <a:off x="3657600" y="1343025"/>
            <a:ext cx="1524000" cy="396875"/>
            <a:chOff x="2304" y="846"/>
            <a:chExt cx="960" cy="25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7" name="Text Box 7"/>
            <p:cNvSpPr txBox="1">
              <a:spLocks noChangeArrowheads="1"/>
            </p:cNvSpPr>
            <p:nvPr/>
          </p:nvSpPr>
          <p:spPr bwMode="auto">
            <a:xfrm>
              <a:off x="2304" y="846"/>
              <a:ext cx="333"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Yes</a:t>
              </a:r>
            </a:p>
          </p:txBody>
        </p:sp>
      </p:grpSp>
      <p:sp>
        <p:nvSpPr>
          <p:cNvPr id="738330" name="Text Box 26"/>
          <p:cNvSpPr txBox="1">
            <a:spLocks noChangeArrowheads="1"/>
          </p:cNvSpPr>
          <p:nvPr/>
        </p:nvSpPr>
        <p:spPr bwMode="auto">
          <a:xfrm>
            <a:off x="3395663" y="1114425"/>
            <a:ext cx="1053154" cy="397535"/>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Cached?</a:t>
            </a:r>
          </a:p>
        </p:txBody>
      </p:sp>
      <p:grpSp>
        <p:nvGrpSpPr>
          <p:cNvPr id="738339" name="Group 35"/>
          <p:cNvGrpSpPr>
            <a:grpSpLocks/>
          </p:cNvGrpSpPr>
          <p:nvPr/>
        </p:nvGrpSpPr>
        <p:grpSpPr bwMode="auto">
          <a:xfrm>
            <a:off x="3962402" y="1571625"/>
            <a:ext cx="1258888" cy="1054100"/>
            <a:chOff x="2496" y="990"/>
            <a:chExt cx="793" cy="66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2785" name="Text Box 27"/>
            <p:cNvSpPr txBox="1">
              <a:spLocks noChangeArrowheads="1"/>
            </p:cNvSpPr>
            <p:nvPr/>
          </p:nvSpPr>
          <p:spPr bwMode="auto">
            <a:xfrm rot="19101394">
              <a:off x="2766" y="1190"/>
              <a:ext cx="523" cy="46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b="0">
                  <a:latin typeface="Gill Sans" charset="0"/>
                  <a:ea typeface="Gill Sans" charset="0"/>
                  <a:cs typeface="Gill Sans" charset="0"/>
                </a:rPr>
                <a:t>Save</a:t>
              </a:r>
            </a:p>
            <a:p>
              <a:pPr>
                <a:spcBef>
                  <a:spcPct val="10000"/>
                </a:spcBef>
              </a:pPr>
              <a:r>
                <a:rPr lang="en-US" altLang="ko-KR" b="0">
                  <a:latin typeface="Gill Sans" charset="0"/>
                  <a:ea typeface="Gill Sans" charset="0"/>
                  <a:cs typeface="Gill Sans" charset="0"/>
                </a:rPr>
                <a:t>Result</a:t>
              </a:r>
            </a:p>
          </p:txBody>
        </p:sp>
      </p:grpSp>
    </p:spTree>
    <p:extLst>
      <p:ext uri="{BB962C8B-B14F-4D97-AF65-F5344CB8AC3E}">
        <p14:creationId xmlns:p14="http://schemas.microsoft.com/office/powerpoint/2010/main" val="319346911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an executable into memory</a:t>
            </a:r>
            <a:endParaRPr lang="en-US" dirty="0"/>
          </a:p>
        </p:txBody>
      </p:sp>
      <p:sp>
        <p:nvSpPr>
          <p:cNvPr id="3" name="Content Placeholder 2"/>
          <p:cNvSpPr>
            <a:spLocks noGrp="1"/>
          </p:cNvSpPr>
          <p:nvPr>
            <p:ph idx="1"/>
          </p:nvPr>
        </p:nvSpPr>
        <p:spPr>
          <a:xfrm>
            <a:off x="457200" y="4442935"/>
            <a:ext cx="8229600" cy="2262665"/>
          </a:xfrm>
        </p:spPr>
        <p:txBody>
          <a:bodyPr>
            <a:normAutofit/>
          </a:bodyPr>
          <a:lstStyle/>
          <a:p>
            <a:r>
              <a:rPr lang="en-US" sz="2000" dirty="0" smtClean="0"/>
              <a:t>.exe</a:t>
            </a:r>
          </a:p>
          <a:p>
            <a:pPr lvl="1"/>
            <a:r>
              <a:rPr lang="en-US" sz="2000" dirty="0" smtClean="0"/>
              <a:t>lives on disk in the file system</a:t>
            </a:r>
          </a:p>
          <a:p>
            <a:pPr lvl="1"/>
            <a:r>
              <a:rPr lang="en-US" sz="2000" dirty="0" smtClean="0"/>
              <a:t>contains contents of code &amp; data segments, relocation entries and symbols</a:t>
            </a:r>
          </a:p>
          <a:p>
            <a:pPr lvl="1"/>
            <a:r>
              <a:rPr lang="en-US" sz="2000" dirty="0" smtClean="0"/>
              <a:t>OS loads it into memory, initializes registers (and initial stack pointer)</a:t>
            </a:r>
          </a:p>
          <a:p>
            <a:pPr lvl="1"/>
            <a:r>
              <a:rPr lang="en-US" sz="2000" dirty="0" smtClean="0"/>
              <a:t>program </a:t>
            </a:r>
            <a:r>
              <a:rPr lang="en-US" sz="2000" dirty="0" smtClean="0"/>
              <a:t>sets up stack and heap upon initialization: </a:t>
            </a:r>
            <a:r>
              <a:rPr lang="en-US" sz="2000" dirty="0" smtClean="0">
                <a:latin typeface="Consolas" charset="0"/>
                <a:ea typeface="Consolas" charset="0"/>
                <a:cs typeface="Consolas" charset="0"/>
              </a:rPr>
              <a:t>crt0</a:t>
            </a:r>
            <a:r>
              <a:rPr lang="en-US" sz="2000" dirty="0" smtClean="0"/>
              <a:t> (C runtime </a:t>
            </a:r>
            <a:r>
              <a:rPr lang="en-US" sz="2000" dirty="0" err="1" smtClean="0"/>
              <a:t>init</a:t>
            </a:r>
            <a:r>
              <a:rPr lang="en-US" sz="2000" dirty="0" smtClean="0"/>
              <a:t>)</a:t>
            </a:r>
            <a:endParaRPr lang="en-US" sz="2000" dirty="0"/>
          </a:p>
        </p:txBody>
      </p:sp>
      <p:sp>
        <p:nvSpPr>
          <p:cNvPr id="7" name="Can 6"/>
          <p:cNvSpPr/>
          <p:nvPr/>
        </p:nvSpPr>
        <p:spPr>
          <a:xfrm>
            <a:off x="682626" y="1381125"/>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 name="Rectangle 7"/>
          <p:cNvSpPr/>
          <p:nvPr/>
        </p:nvSpPr>
        <p:spPr>
          <a:xfrm>
            <a:off x="6292734" y="1500226"/>
            <a:ext cx="115597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1184517" y="1011793"/>
            <a:ext cx="132119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a:t>
            </a:r>
            <a:endParaRPr lang="en-US" sz="2000" b="0" dirty="0">
              <a:latin typeface="Gill Sans" charset="0"/>
              <a:ea typeface="Gill Sans" charset="0"/>
              <a:cs typeface="Gill Sans" charset="0"/>
            </a:endParaRPr>
          </a:p>
        </p:txBody>
      </p:sp>
      <p:sp>
        <p:nvSpPr>
          <p:cNvPr id="10" name="TextBox 9"/>
          <p:cNvSpPr txBox="1"/>
          <p:nvPr/>
        </p:nvSpPr>
        <p:spPr>
          <a:xfrm>
            <a:off x="6391179"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grpSp>
        <p:nvGrpSpPr>
          <p:cNvPr id="19" name="Group 18"/>
          <p:cNvGrpSpPr/>
          <p:nvPr/>
        </p:nvGrpSpPr>
        <p:grpSpPr>
          <a:xfrm>
            <a:off x="1621738" y="2000250"/>
            <a:ext cx="1346888" cy="2076510"/>
            <a:chOff x="1621738" y="2000250"/>
            <a:chExt cx="1346888" cy="2076510"/>
          </a:xfrm>
        </p:grpSpPr>
        <p:sp>
          <p:nvSpPr>
            <p:cNvPr id="17" name="Rectangle 16"/>
            <p:cNvSpPr/>
            <p:nvPr/>
          </p:nvSpPr>
          <p:spPr>
            <a:xfrm>
              <a:off x="1621738" y="2000250"/>
              <a:ext cx="1346888" cy="2032000"/>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 name="Rectangle 10"/>
            <p:cNvSpPr/>
            <p:nvPr/>
          </p:nvSpPr>
          <p:spPr>
            <a:xfrm>
              <a:off x="1790700" y="3190875"/>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 name="TextBox 11"/>
            <p:cNvSpPr txBox="1"/>
            <p:nvPr/>
          </p:nvSpPr>
          <p:spPr>
            <a:xfrm>
              <a:off x="1998685" y="3297793"/>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sp>
          <p:nvSpPr>
            <p:cNvPr id="13" name="Rectangle 12"/>
            <p:cNvSpPr/>
            <p:nvPr/>
          </p:nvSpPr>
          <p:spPr>
            <a:xfrm>
              <a:off x="1790700" y="2628900"/>
              <a:ext cx="1056103" cy="476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4" name="TextBox 13"/>
            <p:cNvSpPr txBox="1"/>
            <p:nvPr/>
          </p:nvSpPr>
          <p:spPr>
            <a:xfrm>
              <a:off x="2016550" y="2735818"/>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sp>
          <p:nvSpPr>
            <p:cNvPr id="15" name="Rectangle 14"/>
            <p:cNvSpPr/>
            <p:nvPr/>
          </p:nvSpPr>
          <p:spPr>
            <a:xfrm>
              <a:off x="1790700" y="2123043"/>
              <a:ext cx="1056103"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6" name="TextBox 15"/>
            <p:cNvSpPr txBox="1"/>
            <p:nvPr/>
          </p:nvSpPr>
          <p:spPr>
            <a:xfrm>
              <a:off x="2043206" y="2123043"/>
              <a:ext cx="571888" cy="400110"/>
            </a:xfrm>
            <a:prstGeom prst="rect">
              <a:avLst/>
            </a:prstGeom>
            <a:noFill/>
          </p:spPr>
          <p:txBody>
            <a:bodyPr wrap="none" rtlCol="0">
              <a:spAutoFit/>
            </a:bodyPr>
            <a:lstStyle/>
            <a:p>
              <a:r>
                <a:rPr lang="en-US" sz="2000" b="0" dirty="0" smtClean="0">
                  <a:latin typeface="Gill Sans" charset="0"/>
                  <a:ea typeface="Gill Sans" charset="0"/>
                  <a:cs typeface="Gill Sans" charset="0"/>
                </a:rPr>
                <a:t>info</a:t>
              </a:r>
              <a:endParaRPr lang="en-US" sz="2000" b="0" dirty="0">
                <a:latin typeface="Gill Sans" charset="0"/>
                <a:ea typeface="Gill Sans" charset="0"/>
                <a:cs typeface="Gill Sans" charset="0"/>
              </a:endParaRPr>
            </a:p>
          </p:txBody>
        </p:sp>
        <p:sp>
          <p:nvSpPr>
            <p:cNvPr id="18" name="TextBox 17"/>
            <p:cNvSpPr txBox="1"/>
            <p:nvPr/>
          </p:nvSpPr>
          <p:spPr>
            <a:xfrm>
              <a:off x="1704045" y="3676650"/>
              <a:ext cx="556563" cy="400110"/>
            </a:xfrm>
            <a:prstGeom prst="rect">
              <a:avLst/>
            </a:prstGeom>
            <a:noFill/>
          </p:spPr>
          <p:txBody>
            <a:bodyPr wrap="none" rtlCol="0">
              <a:spAutoFit/>
            </a:bodyPr>
            <a:lstStyle/>
            <a:p>
              <a:r>
                <a:rPr lang="en-US" sz="2000" b="0" dirty="0" smtClean="0">
                  <a:latin typeface="Gill Sans" charset="0"/>
                  <a:ea typeface="Gill Sans" charset="0"/>
                  <a:cs typeface="Gill Sans" charset="0"/>
                </a:rPr>
                <a:t>exe</a:t>
              </a:r>
              <a:endParaRPr lang="en-US" sz="2000" b="0" dirty="0">
                <a:latin typeface="Gill Sans" charset="0"/>
                <a:ea typeface="Gill Sans" charset="0"/>
                <a:cs typeface="Gill Sans" charset="0"/>
              </a:endParaRPr>
            </a:p>
          </p:txBody>
        </p:sp>
      </p:grpSp>
      <p:sp>
        <p:nvSpPr>
          <p:cNvPr id="20" name="Right Arrow 19"/>
          <p:cNvSpPr/>
          <p:nvPr/>
        </p:nvSpPr>
        <p:spPr>
          <a:xfrm>
            <a:off x="3124200" y="2905125"/>
            <a:ext cx="1971675" cy="5715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Tree>
    <p:extLst>
      <p:ext uri="{BB962C8B-B14F-4D97-AF65-F5344CB8AC3E}">
        <p14:creationId xmlns:p14="http://schemas.microsoft.com/office/powerpoint/2010/main" val="19581945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2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462419"/>
          </a:xfrm>
        </p:spPr>
        <p:txBody>
          <a:bodyPr>
            <a:normAutofit/>
          </a:bodyPr>
          <a:lstStyle/>
          <a:p>
            <a:r>
              <a:rPr lang="en-US" dirty="0"/>
              <a:t>U</a:t>
            </a:r>
            <a:r>
              <a:rPr lang="en-US" dirty="0" smtClean="0"/>
              <a:t>tilized pages in the VAS are backed by a page block on disk</a:t>
            </a:r>
            <a:endParaRPr lang="en-US" dirty="0"/>
          </a:p>
          <a:p>
            <a:pPr lvl="1"/>
            <a:r>
              <a:rPr lang="en-US" dirty="0"/>
              <a:t>C</a:t>
            </a:r>
            <a:r>
              <a:rPr lang="en-US" dirty="0" smtClean="0"/>
              <a:t>alled the backing store or swap file</a:t>
            </a:r>
          </a:p>
          <a:p>
            <a:pPr lvl="1"/>
            <a:r>
              <a:rPr lang="en-US" dirty="0"/>
              <a:t>T</a:t>
            </a:r>
            <a:r>
              <a:rPr lang="en-US" dirty="0" smtClean="0"/>
              <a:t>ypically in an optimized block store, but can think of it like a file</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959091" y="999170"/>
            <a:ext cx="132119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a:t>
            </a:r>
            <a:endParaRPr lang="en-US" sz="2000" b="0" dirty="0">
              <a:latin typeface="Gill Sans" charset="0"/>
              <a:ea typeface="Gill Sans" charset="0"/>
              <a:cs typeface="Gill Sans" charset="0"/>
            </a:endParaRPr>
          </a:p>
        </p:txBody>
      </p:sp>
      <p:sp>
        <p:nvSpPr>
          <p:cNvPr id="10" name="TextBox 9"/>
          <p:cNvSpPr txBox="1"/>
          <p:nvPr/>
        </p:nvSpPr>
        <p:spPr>
          <a:xfrm>
            <a:off x="6714913"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sp>
        <p:nvSpPr>
          <p:cNvPr id="21" name="Rectangle 20"/>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3957659" y="40609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3749674" y="3471461"/>
            <a:ext cx="1056103" cy="507028"/>
            <a:chOff x="4133850" y="3404709"/>
            <a:chExt cx="1056103" cy="507028"/>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400110"/>
            <a:chOff x="4133850" y="3511627"/>
            <a:chExt cx="1056103" cy="400110"/>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3749674" y="2102817"/>
            <a:ext cx="1056103" cy="400110"/>
            <a:chOff x="4133850" y="3404709"/>
            <a:chExt cx="1056103" cy="400110"/>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3749674" y="1548818"/>
            <a:ext cx="1058707" cy="507028"/>
            <a:chOff x="4133850" y="3404709"/>
            <a:chExt cx="1058707" cy="507028"/>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328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34444" y="999170"/>
            <a:ext cx="1439048" cy="400110"/>
          </a:xfrm>
          <a:prstGeom prst="rect">
            <a:avLst/>
          </a:prstGeom>
          <a:noFill/>
        </p:spPr>
        <p:txBody>
          <a:bodyPr wrap="none" rtlCol="0">
            <a:spAutoFit/>
          </a:bodyPr>
          <a:lstStyle/>
          <a:p>
            <a:r>
              <a:rPr lang="en-US" sz="2000" b="0" dirty="0" smtClean="0">
                <a:latin typeface="Gill Sans" charset="0"/>
                <a:ea typeface="Gill Sans" charset="0"/>
                <a:cs typeface="Gill Sans" charset="0"/>
              </a:rPr>
              <a:t>process VAS</a:t>
            </a:r>
            <a:endParaRPr lang="en-US" sz="2000" b="0" dirty="0">
              <a:latin typeface="Gill Sans" charset="0"/>
              <a:ea typeface="Gill Sans" charset="0"/>
              <a:cs typeface="Gill Sans" charset="0"/>
            </a:endParaRPr>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4963643" y="2901588"/>
            <a:ext cx="646331" cy="400110"/>
          </a:xfrm>
          <a:prstGeom prst="rect">
            <a:avLst/>
          </a:prstGeom>
          <a:noFill/>
        </p:spPr>
        <p:txBody>
          <a:bodyPr wrap="none" rtlCol="0">
            <a:spAutoFit/>
          </a:bodyPr>
          <a:lstStyle/>
          <a:p>
            <a:r>
              <a:rPr lang="en-US" sz="2000" b="0" dirty="0" err="1" smtClean="0">
                <a:latin typeface="Gill Sans" charset="0"/>
                <a:ea typeface="Gill Sans" charset="0"/>
                <a:cs typeface="Gill Sans" charset="0"/>
              </a:rPr>
              <a:t>sbrk</a:t>
            </a:r>
            <a:endParaRPr lang="en-US" sz="2000" b="0" dirty="0">
              <a:latin typeface="Gill Sans" charset="0"/>
              <a:ea typeface="Gill Sans" charset="0"/>
              <a:cs typeface="Gill Sans" charset="0"/>
            </a:endParaRPr>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7816734" y="3750435"/>
            <a:ext cx="1365250"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7816734" y="1668359"/>
            <a:ext cx="1365250" cy="707886"/>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7756644" y="2910170"/>
            <a:ext cx="1365250" cy="707886"/>
          </a:xfrm>
          <a:prstGeom prst="rect">
            <a:avLst/>
          </a:prstGeom>
          <a:noFill/>
        </p:spPr>
        <p:txBody>
          <a:bodyPr wrap="square" rtlCol="0">
            <a:spAutoFit/>
          </a:bodyPr>
          <a:lstStyle/>
          <a:p>
            <a:r>
              <a:rPr lang="en-US" sz="2000" b="0" dirty="0" smtClean="0">
                <a:latin typeface="Gill Sans" charset="0"/>
                <a:ea typeface="Gill Sans" charset="0"/>
                <a:cs typeface="Gill Sans" charset="0"/>
              </a:rPr>
              <a:t>user </a:t>
            </a:r>
            <a:r>
              <a:rPr lang="en-US" sz="2000" b="0" dirty="0" err="1" smtClean="0">
                <a:latin typeface="Gill Sans" charset="0"/>
                <a:ea typeface="Gill Sans" charset="0"/>
                <a:cs typeface="Gill Sans" charset="0"/>
              </a:rPr>
              <a:t>pagetable</a:t>
            </a:r>
            <a:endParaRPr lang="en-US" sz="2000" b="0" dirty="0" smtClean="0">
              <a:latin typeface="Gill Sans" charset="0"/>
              <a:ea typeface="Gill Sans" charset="0"/>
              <a:cs typeface="Gill Sans" charset="0"/>
            </a:endParaRPr>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Tree>
    <p:extLst>
      <p:ext uri="{BB962C8B-B14F-4D97-AF65-F5344CB8AC3E}">
        <p14:creationId xmlns:p14="http://schemas.microsoft.com/office/powerpoint/2010/main" val="723647215"/>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317500" y="4591126"/>
            <a:ext cx="8369300" cy="1840814"/>
          </a:xfrm>
        </p:spPr>
        <p:txBody>
          <a:bodyPr>
            <a:normAutofit/>
          </a:bodyPr>
          <a:lstStyle/>
          <a:p>
            <a:r>
              <a:rPr lang="en-US" dirty="0" smtClean="0"/>
              <a:t>User Page table maps entire VAS</a:t>
            </a:r>
          </a:p>
          <a:p>
            <a:r>
              <a:rPr lang="en-US" dirty="0" smtClean="0"/>
              <a:t>All the utilized regions are backed on disk</a:t>
            </a:r>
          </a:p>
          <a:p>
            <a:pPr lvl="1"/>
            <a:r>
              <a:rPr lang="en-US" dirty="0" smtClean="0"/>
              <a:t>swapped into and out of memory as needed</a:t>
            </a:r>
          </a:p>
          <a:p>
            <a:r>
              <a:rPr lang="en-US" dirty="0" smtClean="0"/>
              <a:t>For </a:t>
            </a:r>
            <a:r>
              <a:rPr lang="en-US" i="1" dirty="0" smtClean="0"/>
              <a:t>every</a:t>
            </a:r>
            <a:r>
              <a:rPr lang="en-US" dirty="0" smtClean="0"/>
              <a:t> process</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959091" y="999170"/>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6714913"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3957659" y="40609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3749674" y="3471461"/>
            <a:ext cx="1056103" cy="507028"/>
            <a:chOff x="4133850" y="3404709"/>
            <a:chExt cx="1056103" cy="507028"/>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400110"/>
            <a:chOff x="4133850" y="3511627"/>
            <a:chExt cx="1056103" cy="400110"/>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3749674" y="2102817"/>
            <a:ext cx="1056103" cy="400110"/>
            <a:chOff x="4133850" y="3404709"/>
            <a:chExt cx="1056103" cy="400110"/>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3749674" y="1548818"/>
            <a:ext cx="1058707" cy="507028"/>
            <a:chOff x="4133850" y="3404709"/>
            <a:chExt cx="1058707" cy="507028"/>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328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17872" y="1050047"/>
            <a:ext cx="2109104" cy="400110"/>
          </a:xfrm>
          <a:prstGeom prst="rect">
            <a:avLst/>
          </a:prstGeom>
          <a:noFill/>
        </p:spPr>
        <p:txBody>
          <a:bodyPr wrap="none" rtlCol="0">
            <a:spAutoFit/>
          </a:bodyPr>
          <a:lstStyle/>
          <a:p>
            <a:r>
              <a:rPr lang="en-US" sz="2000" b="0" dirty="0" smtClean="0">
                <a:latin typeface="Gill Sans" charset="0"/>
                <a:ea typeface="Gill Sans" charset="0"/>
                <a:cs typeface="Gill Sans" charset="0"/>
              </a:rPr>
              <a:t>process VAS (GBs)</a:t>
            </a:r>
            <a:endParaRPr lang="en-US" sz="2000" b="0" dirty="0">
              <a:latin typeface="Gill Sans" charset="0"/>
              <a:ea typeface="Gill Sans" charset="0"/>
              <a:cs typeface="Gill Sans" charset="0"/>
            </a:endParaRPr>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973801"/>
            <a:chOff x="6616468" y="1500226"/>
            <a:chExt cx="2565516" cy="3417366"/>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7816734" y="3750435"/>
              <a:ext cx="1365250" cy="1167157"/>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7816734" y="1668359"/>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7756644" y="2910170"/>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a:t>
              </a:r>
              <a:r>
                <a:rPr lang="en-US" sz="2000" b="0" dirty="0" err="1" smtClean="0">
                  <a:latin typeface="Gill Sans" charset="0"/>
                  <a:ea typeface="Gill Sans" charset="0"/>
                  <a:cs typeface="Gill Sans" charset="0"/>
                </a:rPr>
                <a:t>pagetable</a:t>
              </a:r>
              <a:endParaRPr lang="en-US" sz="2000" b="0" dirty="0" smtClean="0">
                <a:latin typeface="Gill Sans" charset="0"/>
                <a:ea typeface="Gill Sans" charset="0"/>
                <a:cs typeface="Gill Sans" charset="0"/>
              </a:endParaRPr>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sp>
        <p:nvSpPr>
          <p:cNvPr id="50" name="Rectangle 49"/>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1" name="TextBox 60"/>
          <p:cNvSpPr txBox="1"/>
          <p:nvPr/>
        </p:nvSpPr>
        <p:spPr>
          <a:xfrm>
            <a:off x="2034853" y="37640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2" name="Group 61"/>
          <p:cNvGrpSpPr/>
          <p:nvPr/>
        </p:nvGrpSpPr>
        <p:grpSpPr>
          <a:xfrm>
            <a:off x="1826868" y="3174561"/>
            <a:ext cx="1056103" cy="507028"/>
            <a:chOff x="4133850" y="3404709"/>
            <a:chExt cx="1056103" cy="507028"/>
          </a:xfrm>
        </p:grpSpPr>
        <p:sp>
          <p:nvSpPr>
            <p:cNvPr id="63" name="Rectangle 62"/>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4" name="TextBox 63"/>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5" name="Group 64"/>
          <p:cNvGrpSpPr/>
          <p:nvPr/>
        </p:nvGrpSpPr>
        <p:grpSpPr>
          <a:xfrm>
            <a:off x="1826868" y="2694104"/>
            <a:ext cx="1056103" cy="400110"/>
            <a:chOff x="4133850" y="3511627"/>
            <a:chExt cx="1056103" cy="400110"/>
          </a:xfrm>
        </p:grpSpPr>
        <p:sp>
          <p:nvSpPr>
            <p:cNvPr id="66" name="Rectangle 65"/>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7" name="TextBox 66"/>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8" name="Group 67"/>
          <p:cNvGrpSpPr/>
          <p:nvPr/>
        </p:nvGrpSpPr>
        <p:grpSpPr>
          <a:xfrm>
            <a:off x="1826868" y="2196738"/>
            <a:ext cx="1056103" cy="400110"/>
            <a:chOff x="4133850" y="3404709"/>
            <a:chExt cx="1056103" cy="400110"/>
          </a:xfrm>
        </p:grpSpPr>
        <p:sp>
          <p:nvSpPr>
            <p:cNvPr id="69" name="Rectangle 68"/>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0" name="TextBox 69"/>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spTree>
    <p:extLst>
      <p:ext uri="{BB962C8B-B14F-4D97-AF65-F5344CB8AC3E}">
        <p14:creationId xmlns:p14="http://schemas.microsoft.com/office/powerpoint/2010/main" val="3195207593"/>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pPr lvl="1"/>
            <a:r>
              <a:rPr lang="en-US" dirty="0"/>
              <a:t>R</a:t>
            </a:r>
            <a:r>
              <a:rPr lang="en-US" dirty="0" smtClean="0"/>
              <a:t>esident pages to the frame in memory they occupy</a:t>
            </a:r>
          </a:p>
          <a:p>
            <a:pPr lvl="1"/>
            <a:r>
              <a:rPr lang="en-US" dirty="0"/>
              <a:t>T</a:t>
            </a:r>
            <a:r>
              <a:rPr lang="en-US" dirty="0" smtClean="0"/>
              <a:t>he portion of it that the HW needs to access must be resident in memory</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959091" y="999170"/>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6714913"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3957659" y="40609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3749674" y="3471461"/>
            <a:ext cx="1056103" cy="507028"/>
            <a:chOff x="4133850" y="3404709"/>
            <a:chExt cx="1056103" cy="507028"/>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400110"/>
            <a:chOff x="4133850" y="3511627"/>
            <a:chExt cx="1056103" cy="400110"/>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3749674" y="2102817"/>
            <a:ext cx="1056103" cy="400110"/>
            <a:chOff x="4133850" y="3404709"/>
            <a:chExt cx="1056103" cy="400110"/>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3749674" y="1548818"/>
            <a:ext cx="1058707" cy="507028"/>
            <a:chOff x="4133850" y="3404709"/>
            <a:chExt cx="1058707" cy="507028"/>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328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363872" y="1075293"/>
            <a:ext cx="2099229" cy="400110"/>
          </a:xfrm>
          <a:prstGeom prst="rect">
            <a:avLst/>
          </a:prstGeom>
          <a:noFill/>
        </p:spPr>
        <p:txBody>
          <a:bodyPr wrap="none" rtlCol="0">
            <a:spAutoFit/>
          </a:bodyPr>
          <a:lstStyle/>
          <a:p>
            <a:r>
              <a:rPr lang="en-US" sz="2000" b="0" dirty="0" smtClean="0">
                <a:latin typeface="Gill Sans" charset="0"/>
                <a:ea typeface="Gill Sans" charset="0"/>
                <a:cs typeface="Gill Sans" charset="0"/>
              </a:rPr>
              <a:t>VAS – per process</a:t>
            </a:r>
            <a:endParaRPr lang="en-US" sz="2000" b="0" dirty="0">
              <a:latin typeface="Gill Sans" charset="0"/>
              <a:ea typeface="Gill Sans" charset="0"/>
              <a:cs typeface="Gill Sans" charset="0"/>
            </a:endParaRPr>
          </a:p>
        </p:txBody>
      </p: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973801"/>
            <a:chOff x="6616468" y="1500226"/>
            <a:chExt cx="2565516" cy="3417366"/>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7816734" y="3750435"/>
              <a:ext cx="1365250" cy="1167157"/>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7816734" y="1668359"/>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7756644" y="2910170"/>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a:t>
              </a:r>
              <a:r>
                <a:rPr lang="en-US" sz="2000" b="0" dirty="0" err="1" smtClean="0">
                  <a:latin typeface="Gill Sans" charset="0"/>
                  <a:ea typeface="Gill Sans" charset="0"/>
                  <a:cs typeface="Gill Sans" charset="0"/>
                </a:rPr>
                <a:t>pagetable</a:t>
              </a:r>
              <a:endParaRPr lang="en-US" sz="2000" b="0" dirty="0" smtClean="0">
                <a:latin typeface="Gill Sans" charset="0"/>
                <a:ea typeface="Gill Sans" charset="0"/>
                <a:cs typeface="Gill Sans" charset="0"/>
              </a:endParaRPr>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2034853" y="37640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826868" y="3174561"/>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826868" y="2694104"/>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826868" y="2196738"/>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sp>
        <p:nvSpPr>
          <p:cNvPr id="18" name="TextBox 17"/>
          <p:cNvSpPr txBox="1"/>
          <p:nvPr/>
        </p:nvSpPr>
        <p:spPr>
          <a:xfrm>
            <a:off x="5495459" y="1043543"/>
            <a:ext cx="471604" cy="400110"/>
          </a:xfrm>
          <a:prstGeom prst="rect">
            <a:avLst/>
          </a:prstGeom>
          <a:noFill/>
        </p:spPr>
        <p:txBody>
          <a:bodyPr wrap="none" rtlCol="0">
            <a:spAutoFit/>
          </a:bodyPr>
          <a:lstStyle/>
          <a:p>
            <a:r>
              <a:rPr lang="en-US" sz="2000" b="0" dirty="0" smtClean="0">
                <a:latin typeface="Gill Sans" charset="0"/>
                <a:ea typeface="Gill Sans" charset="0"/>
                <a:cs typeface="Gill Sans" charset="0"/>
              </a:rPr>
              <a:t>PT</a:t>
            </a:r>
            <a:endParaRPr lang="en-US" sz="2000" b="0" dirty="0">
              <a:latin typeface="Gill Sans" charset="0"/>
              <a:ea typeface="Gill Sans" charset="0"/>
              <a:cs typeface="Gill Sans" charset="0"/>
            </a:endParaRPr>
          </a:p>
        </p:txBody>
      </p:sp>
    </p:spTree>
    <p:extLst>
      <p:ext uri="{BB962C8B-B14F-4D97-AF65-F5344CB8AC3E}">
        <p14:creationId xmlns:p14="http://schemas.microsoft.com/office/powerpoint/2010/main" val="1769424687"/>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r>
              <a:rPr lang="en-US" dirty="0" smtClean="0"/>
              <a:t>Resident pages mapped to memory frames</a:t>
            </a:r>
          </a:p>
          <a:p>
            <a:r>
              <a:rPr lang="en-US" dirty="0" smtClean="0">
                <a:solidFill>
                  <a:srgbClr val="FF0000"/>
                </a:solidFill>
              </a:rPr>
              <a:t>For all other pages, OS must record where to find them on disk</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959091" y="999170"/>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6714913"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3957659" y="40609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3749674" y="3471461"/>
            <a:ext cx="1056103" cy="507028"/>
            <a:chOff x="4133850" y="3404709"/>
            <a:chExt cx="1056103" cy="507028"/>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pic>
        <p:nvPicPr>
          <p:cNvPr id="29" name="Picture 28"/>
          <p:cNvPicPr>
            <a:picLocks noChangeAspect="1"/>
          </p:cNvPicPr>
          <p:nvPr/>
        </p:nvPicPr>
        <p:blipFill>
          <a:blip r:embed="rId2"/>
          <a:stretch>
            <a:fillRect/>
          </a:stretch>
        </p:blipFill>
        <p:spPr>
          <a:xfrm>
            <a:off x="544632" y="2038208"/>
            <a:ext cx="828917" cy="1221562"/>
          </a:xfrm>
          <a:prstGeom prst="rect">
            <a:avLst/>
          </a:prstGeom>
        </p:spPr>
      </p:pic>
      <p:grpSp>
        <p:nvGrpSpPr>
          <p:cNvPr id="32" name="Group 31"/>
          <p:cNvGrpSpPr/>
          <p:nvPr/>
        </p:nvGrpSpPr>
        <p:grpSpPr>
          <a:xfrm>
            <a:off x="3749674" y="3102129"/>
            <a:ext cx="1056103" cy="400110"/>
            <a:chOff x="4133850" y="3511627"/>
            <a:chExt cx="1056103" cy="400110"/>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3749674" y="2102817"/>
            <a:ext cx="1056103" cy="400110"/>
            <a:chOff x="4133850" y="3404709"/>
            <a:chExt cx="1056103" cy="400110"/>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3749674" y="1548818"/>
            <a:ext cx="1058707" cy="507028"/>
            <a:chOff x="4133850" y="3404709"/>
            <a:chExt cx="1058707" cy="507028"/>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328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3663019"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3654424"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973801"/>
            <a:chOff x="6616468" y="1500226"/>
            <a:chExt cx="2565516" cy="3417366"/>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7816734" y="3750435"/>
              <a:ext cx="1365250" cy="1167157"/>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7816734" y="1668359"/>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7756644" y="2910170"/>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a:t>
              </a:r>
              <a:r>
                <a:rPr lang="en-US" sz="2000" b="0" dirty="0" err="1" smtClean="0">
                  <a:latin typeface="Gill Sans" charset="0"/>
                  <a:ea typeface="Gill Sans" charset="0"/>
                  <a:cs typeface="Gill Sans" charset="0"/>
                </a:rPr>
                <a:t>pagetable</a:t>
              </a:r>
              <a:endParaRPr lang="en-US" sz="2000" b="0" dirty="0" smtClean="0">
                <a:latin typeface="Gill Sans" charset="0"/>
                <a:ea typeface="Gill Sans" charset="0"/>
                <a:cs typeface="Gill Sans" charset="0"/>
              </a:endParaRPr>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2034853" y="37640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826868" y="3174561"/>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826868" y="2694104"/>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826868" y="2196738"/>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sp>
        <p:nvSpPr>
          <p:cNvPr id="88" name="TextBox 87"/>
          <p:cNvSpPr txBox="1"/>
          <p:nvPr/>
        </p:nvSpPr>
        <p:spPr>
          <a:xfrm>
            <a:off x="3363872" y="1075293"/>
            <a:ext cx="2099229" cy="400110"/>
          </a:xfrm>
          <a:prstGeom prst="rect">
            <a:avLst/>
          </a:prstGeom>
          <a:noFill/>
        </p:spPr>
        <p:txBody>
          <a:bodyPr wrap="none" rtlCol="0">
            <a:spAutoFit/>
          </a:bodyPr>
          <a:lstStyle/>
          <a:p>
            <a:r>
              <a:rPr lang="en-US" sz="2000" b="0" dirty="0" smtClean="0">
                <a:latin typeface="Gill Sans" charset="0"/>
                <a:ea typeface="Gill Sans" charset="0"/>
                <a:cs typeface="Gill Sans" charset="0"/>
              </a:rPr>
              <a:t>VAS – per process</a:t>
            </a:r>
            <a:endParaRPr lang="en-US" sz="2000" b="0" dirty="0">
              <a:latin typeface="Gill Sans" charset="0"/>
              <a:ea typeface="Gill Sans" charset="0"/>
              <a:cs typeface="Gill Sans" charset="0"/>
            </a:endParaRPr>
          </a:p>
        </p:txBody>
      </p:sp>
      <p:cxnSp>
        <p:nvCxnSpPr>
          <p:cNvPr id="89" name="Straight Arrow Connector 88"/>
          <p:cNvCxnSpPr/>
          <p:nvPr/>
        </p:nvCxnSpPr>
        <p:spPr>
          <a:xfrm flipH="1">
            <a:off x="2882971" y="1961763"/>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a:off x="2882971" y="2209196"/>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flipH="1">
            <a:off x="2844871" y="2313971"/>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flipH="1" flipV="1">
            <a:off x="2882971" y="2694104"/>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H="1" flipV="1">
            <a:off x="2882971" y="2878770"/>
            <a:ext cx="2739954" cy="345258"/>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H="1" flipV="1">
            <a:off x="2806771" y="2969705"/>
            <a:ext cx="2854254" cy="396981"/>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p:nvPr/>
        </p:nvCxnSpPr>
        <p:spPr>
          <a:xfrm flipH="1" flipV="1">
            <a:off x="2882971" y="3193501"/>
            <a:ext cx="2739954" cy="34441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flipH="1" flipV="1">
            <a:off x="2844871" y="3317890"/>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flipV="1">
            <a:off x="2844871" y="3518647"/>
            <a:ext cx="2739954" cy="40802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flipH="1" flipV="1">
            <a:off x="2882971" y="3743040"/>
            <a:ext cx="2739954" cy="18944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flipH="1" flipV="1">
            <a:off x="2882971" y="3895286"/>
            <a:ext cx="2701854" cy="22083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08101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533400"/>
          </a:xfrm>
        </p:spPr>
        <p:txBody>
          <a:bodyPr>
            <a:noAutofit/>
          </a:bodyPr>
          <a:lstStyle/>
          <a:p>
            <a:r>
              <a:rPr lang="en-US" sz="2800" dirty="0" smtClean="0"/>
              <a:t>What </a:t>
            </a:r>
            <a:r>
              <a:rPr lang="en-US" sz="2800" dirty="0" smtClean="0"/>
              <a:t>Data </a:t>
            </a:r>
            <a:r>
              <a:rPr lang="en-US" sz="2800" dirty="0"/>
              <a:t>S</a:t>
            </a:r>
            <a:r>
              <a:rPr lang="en-US" sz="2800" dirty="0" smtClean="0"/>
              <a:t>tructure </a:t>
            </a:r>
            <a:r>
              <a:rPr lang="en-US" sz="2800" dirty="0"/>
              <a:t>M</a:t>
            </a:r>
            <a:r>
              <a:rPr lang="en-US" sz="2800" dirty="0" smtClean="0"/>
              <a:t>aps </a:t>
            </a:r>
            <a:r>
              <a:rPr lang="en-US" sz="2800" dirty="0" smtClean="0"/>
              <a:t>N</a:t>
            </a:r>
            <a:r>
              <a:rPr lang="en-US" sz="2800" dirty="0" smtClean="0"/>
              <a:t>on-Resident </a:t>
            </a:r>
            <a:r>
              <a:rPr lang="en-US" sz="2800" dirty="0"/>
              <a:t>P</a:t>
            </a:r>
            <a:r>
              <a:rPr lang="en-US" sz="2800" dirty="0" smtClean="0"/>
              <a:t>ages </a:t>
            </a:r>
            <a:r>
              <a:rPr lang="en-US" sz="2800" dirty="0" smtClean="0"/>
              <a:t>to </a:t>
            </a:r>
            <a:r>
              <a:rPr lang="en-US" sz="2800" dirty="0" smtClean="0"/>
              <a:t>Disk</a:t>
            </a:r>
            <a:r>
              <a:rPr lang="en-US" sz="2800" dirty="0" smtClean="0"/>
              <a:t>?</a:t>
            </a:r>
            <a:endParaRPr lang="en-US" sz="2800" dirty="0"/>
          </a:p>
        </p:txBody>
      </p:sp>
      <p:sp>
        <p:nvSpPr>
          <p:cNvPr id="3" name="Content Placeholder 2"/>
          <p:cNvSpPr>
            <a:spLocks noGrp="1"/>
          </p:cNvSpPr>
          <p:nvPr>
            <p:ph idx="1"/>
          </p:nvPr>
        </p:nvSpPr>
        <p:spPr>
          <a:xfrm>
            <a:off x="457200" y="914400"/>
            <a:ext cx="8458200" cy="5943600"/>
          </a:xfrm>
        </p:spPr>
        <p:txBody>
          <a:bodyPr>
            <a:normAutofit/>
          </a:bodyPr>
          <a:lstStyle/>
          <a:p>
            <a:r>
              <a:rPr lang="en-US" dirty="0" err="1" smtClean="0">
                <a:latin typeface="Consolas" charset="0"/>
                <a:ea typeface="Consolas" charset="0"/>
                <a:cs typeface="Consolas" charset="0"/>
              </a:rPr>
              <a:t>FindBlock</a:t>
            </a:r>
            <a:r>
              <a:rPr lang="en-US" dirty="0" smtClean="0">
                <a:latin typeface="Consolas" charset="0"/>
                <a:ea typeface="Consolas" charset="0"/>
                <a:cs typeface="Consolas" charset="0"/>
              </a:rPr>
              <a:t>(PID, page</a:t>
            </a:r>
            <a:r>
              <a:rPr lang="en-US" dirty="0" smtClean="0">
                <a:latin typeface="Consolas" charset="0"/>
                <a:ea typeface="Consolas" charset="0"/>
                <a:cs typeface="Consolas" charset="0"/>
              </a:rPr>
              <a:t>#) </a:t>
            </a:r>
            <a:r>
              <a:rPr lang="en-US" dirty="0" smtClean="0"/>
              <a:t>→ </a:t>
            </a:r>
            <a:r>
              <a:rPr lang="en-US" dirty="0" err="1" smtClean="0">
                <a:latin typeface="Consolas" charset="0"/>
                <a:ea typeface="Consolas" charset="0"/>
                <a:cs typeface="Consolas" charset="0"/>
              </a:rPr>
              <a:t>disk_block</a:t>
            </a:r>
            <a:endParaRPr lang="en-US" dirty="0" smtClean="0">
              <a:latin typeface="Consolas" charset="0"/>
              <a:ea typeface="Consolas" charset="0"/>
              <a:cs typeface="Consolas" charset="0"/>
            </a:endParaRPr>
          </a:p>
          <a:p>
            <a:pPr lvl="1"/>
            <a:r>
              <a:rPr lang="en-US" dirty="0" smtClean="0"/>
              <a:t>Some OSs utilize spare space in PTE for paged blocks</a:t>
            </a:r>
            <a:endParaRPr lang="en-US" dirty="0"/>
          </a:p>
          <a:p>
            <a:pPr lvl="1"/>
            <a:r>
              <a:rPr lang="en-US" dirty="0" smtClean="0"/>
              <a:t>Like the PT, but purely software</a:t>
            </a:r>
          </a:p>
          <a:p>
            <a:pPr lvl="1"/>
            <a:endParaRPr lang="en-US" sz="1200" dirty="0" smtClean="0"/>
          </a:p>
          <a:p>
            <a:r>
              <a:rPr lang="en-US" dirty="0" smtClean="0"/>
              <a:t>Where to store it?</a:t>
            </a:r>
          </a:p>
          <a:p>
            <a:pPr lvl="1"/>
            <a:r>
              <a:rPr lang="en-US" dirty="0" smtClean="0"/>
              <a:t>In memory – can be compact representation if swap storage is contiguous on disk</a:t>
            </a:r>
          </a:p>
          <a:p>
            <a:pPr lvl="1"/>
            <a:r>
              <a:rPr lang="en-US" dirty="0"/>
              <a:t>Could use hash table (like Inverted PT</a:t>
            </a:r>
            <a:r>
              <a:rPr lang="en-US" dirty="0" smtClean="0"/>
              <a:t>)</a:t>
            </a:r>
          </a:p>
          <a:p>
            <a:pPr lvl="1"/>
            <a:endParaRPr lang="en-US" sz="1200" dirty="0" smtClean="0"/>
          </a:p>
          <a:p>
            <a:r>
              <a:rPr lang="en-US" dirty="0" smtClean="0"/>
              <a:t>Usually want backing store for resident pages too</a:t>
            </a:r>
          </a:p>
          <a:p>
            <a:pPr lvl="1"/>
            <a:endParaRPr lang="en-US" sz="1200" dirty="0"/>
          </a:p>
          <a:p>
            <a:r>
              <a:rPr lang="en-US" dirty="0" smtClean="0"/>
              <a:t>May map code segment directly to on-disk image</a:t>
            </a:r>
          </a:p>
          <a:p>
            <a:pPr lvl="1"/>
            <a:r>
              <a:rPr lang="en-US" dirty="0" smtClean="0"/>
              <a:t>Saves a copy of code to swap file</a:t>
            </a:r>
          </a:p>
          <a:p>
            <a:pPr lvl="1"/>
            <a:endParaRPr lang="en-US" sz="1200" dirty="0" smtClean="0"/>
          </a:p>
          <a:p>
            <a:r>
              <a:rPr lang="en-US" dirty="0" smtClean="0"/>
              <a:t>May share code segment with multiple instances of the program</a:t>
            </a:r>
          </a:p>
        </p:txBody>
      </p:sp>
    </p:spTree>
    <p:extLst>
      <p:ext uri="{BB962C8B-B14F-4D97-AF65-F5344CB8AC3E}">
        <p14:creationId xmlns:p14="http://schemas.microsoft.com/office/powerpoint/2010/main" val="23560818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559577" y="930117"/>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7064163" y="1211468"/>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8153400" y="4289274"/>
            <a:ext cx="860207"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8159750" y="2477446"/>
            <a:ext cx="908050"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8077200" y="3558073"/>
            <a:ext cx="1365250" cy="646331"/>
          </a:xfrm>
          <a:prstGeom prst="rect">
            <a:avLst/>
          </a:prstGeom>
          <a:noFill/>
        </p:spPr>
        <p:txBody>
          <a:bodyPr wrap="square" rtlCol="0">
            <a:spAutoFit/>
          </a:bodyPr>
          <a:lstStyle/>
          <a:p>
            <a:r>
              <a:rPr lang="en-US" b="0" dirty="0" smtClean="0">
                <a:latin typeface="Gill Sans" charset="0"/>
                <a:ea typeface="Gill Sans" charset="0"/>
                <a:cs typeface="Gill Sans" charset="0"/>
              </a:rPr>
              <a:t>user </a:t>
            </a:r>
            <a:r>
              <a:rPr lang="en-US" b="0" dirty="0" err="1" smtClean="0">
                <a:latin typeface="Gill Sans" charset="0"/>
                <a:ea typeface="Gill Sans" charset="0"/>
                <a:cs typeface="Gill Sans" charset="0"/>
              </a:rPr>
              <a:t>pagetable</a:t>
            </a:r>
            <a:endParaRPr lang="en-US" b="0" dirty="0" smtClean="0">
              <a:latin typeface="Gill Sans" charset="0"/>
              <a:ea typeface="Gill Sans" charset="0"/>
              <a:cs typeface="Gill Sans" charset="0"/>
            </a:endParaRPr>
          </a:p>
        </p:txBody>
      </p:sp>
      <p:sp>
        <p:nvSpPr>
          <p:cNvPr id="56" name="Rectangle 55"/>
          <p:cNvSpPr/>
          <p:nvPr/>
        </p:nvSpPr>
        <p:spPr>
          <a:xfrm>
            <a:off x="7007327" y="286162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1799703" y="3679586"/>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591718" y="3090068"/>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591718" y="2609611"/>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591718" y="2112245"/>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1" y="1043544"/>
            <a:ext cx="1967268" cy="3386768"/>
            <a:chOff x="4813299" y="1043543"/>
            <a:chExt cx="2046175" cy="3547583"/>
          </a:xfrm>
        </p:grpSpPr>
        <p:sp>
          <p:nvSpPr>
            <p:cNvPr id="21" name="Rectangle 20"/>
            <p:cNvSpPr/>
            <p:nvPr/>
          </p:nvSpPr>
          <p:spPr>
            <a:xfrm>
              <a:off x="4821893" y="1487603"/>
              <a:ext cx="1234625" cy="3103523"/>
            </a:xfrm>
            <a:prstGeom prst="rect">
              <a:avLst/>
            </a:prstGeom>
            <a:solidFill>
              <a:schemeClr val="accent1">
                <a:lumMod val="40000"/>
                <a:lumOff val="6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5116534" y="4060979"/>
              <a:ext cx="720607" cy="419109"/>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4908549" y="3471461"/>
              <a:ext cx="1056103" cy="526027"/>
              <a:chOff x="4133850" y="3404709"/>
              <a:chExt cx="1056103" cy="526027"/>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58917" cy="419109"/>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32" name="Group 31"/>
            <p:cNvGrpSpPr/>
            <p:nvPr/>
          </p:nvGrpSpPr>
          <p:grpSpPr>
            <a:xfrm>
              <a:off x="4908549" y="3102129"/>
              <a:ext cx="1056103" cy="419108"/>
              <a:chOff x="4133850" y="3511627"/>
              <a:chExt cx="1056103" cy="419108"/>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700470" cy="419108"/>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4908549" y="2102817"/>
              <a:ext cx="1056103" cy="419108"/>
              <a:chOff x="4133850" y="3404709"/>
              <a:chExt cx="1056103" cy="419108"/>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38947" cy="419108"/>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4908549" y="1548818"/>
              <a:ext cx="1092113" cy="526026"/>
              <a:chOff x="4133850" y="3404709"/>
              <a:chExt cx="1092113" cy="526026"/>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66263" cy="419108"/>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8" name="TextBox 87"/>
            <p:cNvSpPr txBox="1"/>
            <p:nvPr/>
          </p:nvSpPr>
          <p:spPr>
            <a:xfrm>
              <a:off x="4845049" y="1055211"/>
              <a:ext cx="845185" cy="419109"/>
            </a:xfrm>
            <a:prstGeom prst="rect">
              <a:avLst/>
            </a:prstGeom>
            <a:noFill/>
          </p:spPr>
          <p:txBody>
            <a:bodyPr wrap="none" rtlCol="0">
              <a:spAutoFit/>
            </a:bodyPr>
            <a:lstStyle/>
            <a:p>
              <a:r>
                <a:rPr lang="en-US" sz="2000" b="0" dirty="0" smtClean="0">
                  <a:latin typeface="Gill Sans" charset="0"/>
                  <a:ea typeface="Gill Sans" charset="0"/>
                  <a:cs typeface="Gill Sans" charset="0"/>
                </a:rPr>
                <a:t>VAS 1</a:t>
              </a:r>
              <a:endParaRPr lang="en-US" sz="2000" b="0" dirty="0">
                <a:latin typeface="Gill Sans" charset="0"/>
                <a:ea typeface="Gill Sans" charset="0"/>
                <a:cs typeface="Gill Sans" charset="0"/>
              </a:endParaRPr>
            </a:p>
          </p:txBody>
        </p:sp>
        <p:sp>
          <p:nvSpPr>
            <p:cNvPr id="73" name="TextBox 72"/>
            <p:cNvSpPr txBox="1"/>
            <p:nvPr/>
          </p:nvSpPr>
          <p:spPr>
            <a:xfrm>
              <a:off x="6162209" y="1043543"/>
              <a:ext cx="697265" cy="419109"/>
            </a:xfrm>
            <a:prstGeom prst="rect">
              <a:avLst/>
            </a:prstGeom>
            <a:noFill/>
          </p:spPr>
          <p:txBody>
            <a:bodyPr wrap="none" rtlCol="0">
              <a:spAutoFit/>
            </a:bodyPr>
            <a:lstStyle/>
            <a:p>
              <a:r>
                <a:rPr lang="en-US" sz="2000" b="0" dirty="0" smtClean="0">
                  <a:latin typeface="Gill Sans" charset="0"/>
                  <a:ea typeface="Gill Sans" charset="0"/>
                  <a:cs typeface="Gill Sans" charset="0"/>
                </a:rPr>
                <a:t>PT 1</a:t>
              </a:r>
              <a:endParaRPr lang="en-US" sz="2000" b="0" dirty="0">
                <a:latin typeface="Gill Sans" charset="0"/>
                <a:ea typeface="Gill Sans" charset="0"/>
                <a:cs typeface="Gill Sans" charset="0"/>
              </a:endParaRPr>
            </a:p>
          </p:txBody>
        </p:sp>
      </p:grpSp>
      <p:grpSp>
        <p:nvGrpSpPr>
          <p:cNvPr id="104" name="Group 103"/>
          <p:cNvGrpSpPr/>
          <p:nvPr/>
        </p:nvGrpSpPr>
        <p:grpSpPr>
          <a:xfrm>
            <a:off x="2889785" y="3377715"/>
            <a:ext cx="2001946" cy="3352751"/>
            <a:chOff x="4813299" y="1043543"/>
            <a:chExt cx="2028016"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7" name="TextBox 106"/>
            <p:cNvSpPr txBox="1"/>
            <p:nvPr/>
          </p:nvSpPr>
          <p:spPr>
            <a:xfrm>
              <a:off x="5116534" y="4060978"/>
              <a:ext cx="701840" cy="423361"/>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108" name="Group 107"/>
            <p:cNvGrpSpPr/>
            <p:nvPr/>
          </p:nvGrpSpPr>
          <p:grpSpPr>
            <a:xfrm>
              <a:off x="4908549" y="3471461"/>
              <a:ext cx="1056103" cy="530279"/>
              <a:chOff x="4133850" y="3404709"/>
              <a:chExt cx="1056103" cy="530279"/>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8" name="TextBox 127"/>
              <p:cNvSpPr txBox="1"/>
              <p:nvPr/>
            </p:nvSpPr>
            <p:spPr>
              <a:xfrm>
                <a:off x="4359700" y="3511627"/>
                <a:ext cx="641757" cy="423361"/>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109" name="Group 108"/>
            <p:cNvGrpSpPr/>
            <p:nvPr/>
          </p:nvGrpSpPr>
          <p:grpSpPr>
            <a:xfrm>
              <a:off x="4908549" y="3102129"/>
              <a:ext cx="1056103" cy="423360"/>
              <a:chOff x="4133850" y="3511627"/>
              <a:chExt cx="1056103" cy="423360"/>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6" name="TextBox 125"/>
              <p:cNvSpPr txBox="1"/>
              <p:nvPr/>
            </p:nvSpPr>
            <p:spPr>
              <a:xfrm>
                <a:off x="4359700" y="3511627"/>
                <a:ext cx="682227" cy="42336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10" name="Group 109"/>
            <p:cNvGrpSpPr/>
            <p:nvPr/>
          </p:nvGrpSpPr>
          <p:grpSpPr>
            <a:xfrm>
              <a:off x="4908549" y="2102817"/>
              <a:ext cx="1056103" cy="423360"/>
              <a:chOff x="4133850" y="3404709"/>
              <a:chExt cx="1056103" cy="423360"/>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4" name="TextBox 123"/>
              <p:cNvSpPr txBox="1"/>
              <p:nvPr/>
            </p:nvSpPr>
            <p:spPr>
              <a:xfrm>
                <a:off x="4334539" y="3404709"/>
                <a:ext cx="719703" cy="42336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11" name="Group 110"/>
            <p:cNvGrpSpPr/>
            <p:nvPr/>
          </p:nvGrpSpPr>
          <p:grpSpPr>
            <a:xfrm>
              <a:off x="4908549" y="1548818"/>
              <a:ext cx="1069553" cy="530279"/>
              <a:chOff x="4133850" y="3404709"/>
              <a:chExt cx="1069553" cy="530279"/>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2" name="TextBox 121"/>
              <p:cNvSpPr txBox="1"/>
              <p:nvPr/>
            </p:nvSpPr>
            <p:spPr>
              <a:xfrm>
                <a:off x="4359700" y="3511627"/>
                <a:ext cx="843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9" name="TextBox 118"/>
            <p:cNvSpPr txBox="1"/>
            <p:nvPr/>
          </p:nvSpPr>
          <p:spPr>
            <a:xfrm>
              <a:off x="4845049" y="1055211"/>
              <a:ext cx="823630" cy="423361"/>
            </a:xfrm>
            <a:prstGeom prst="rect">
              <a:avLst/>
            </a:prstGeom>
            <a:noFill/>
          </p:spPr>
          <p:txBody>
            <a:bodyPr wrap="none" rtlCol="0">
              <a:spAutoFit/>
            </a:bodyPr>
            <a:lstStyle/>
            <a:p>
              <a:r>
                <a:rPr lang="en-US" sz="2000" b="0" dirty="0" smtClean="0">
                  <a:latin typeface="Gill Sans" charset="0"/>
                  <a:ea typeface="Gill Sans" charset="0"/>
                  <a:cs typeface="Gill Sans" charset="0"/>
                </a:rPr>
                <a:t>VAS 2</a:t>
              </a:r>
              <a:endParaRPr lang="en-US" sz="2000" b="0" dirty="0">
                <a:latin typeface="Gill Sans" charset="0"/>
                <a:ea typeface="Gill Sans" charset="0"/>
                <a:cs typeface="Gill Sans" charset="0"/>
              </a:endParaRPr>
            </a:p>
          </p:txBody>
        </p:sp>
        <p:sp>
          <p:nvSpPr>
            <p:cNvPr id="120" name="TextBox 119"/>
            <p:cNvSpPr txBox="1"/>
            <p:nvPr/>
          </p:nvSpPr>
          <p:spPr>
            <a:xfrm>
              <a:off x="6162209" y="1043543"/>
              <a:ext cx="679106" cy="423361"/>
            </a:xfrm>
            <a:prstGeom prst="rect">
              <a:avLst/>
            </a:prstGeom>
            <a:noFill/>
          </p:spPr>
          <p:txBody>
            <a:bodyPr wrap="none" rtlCol="0">
              <a:spAutoFit/>
            </a:bodyPr>
            <a:lstStyle/>
            <a:p>
              <a:r>
                <a:rPr lang="en-US" sz="2000" b="0" dirty="0" smtClean="0">
                  <a:latin typeface="Gill Sans" charset="0"/>
                  <a:ea typeface="Gill Sans" charset="0"/>
                  <a:cs typeface="Gill Sans" charset="0"/>
                </a:rPr>
                <a:t>PT 2</a:t>
              </a:r>
              <a:endParaRPr lang="en-US" sz="2000" b="0" dirty="0">
                <a:latin typeface="Gill Sans" charset="0"/>
                <a:ea typeface="Gill Sans" charset="0"/>
                <a:cs typeface="Gill Sans" charset="0"/>
              </a:endParaRPr>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nvGrpSpPr>
          <p:cNvPr id="134" name="Group 133"/>
          <p:cNvGrpSpPr/>
          <p:nvPr/>
        </p:nvGrpSpPr>
        <p:grpSpPr>
          <a:xfrm>
            <a:off x="317500" y="3082152"/>
            <a:ext cx="1056103" cy="400110"/>
            <a:chOff x="4133850" y="3511627"/>
            <a:chExt cx="1056103" cy="400110"/>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6" name="TextBox 135"/>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37" name="Group 136"/>
          <p:cNvGrpSpPr/>
          <p:nvPr/>
        </p:nvGrpSpPr>
        <p:grpSpPr>
          <a:xfrm>
            <a:off x="317500" y="2584786"/>
            <a:ext cx="1056103" cy="400110"/>
            <a:chOff x="4133850" y="3404709"/>
            <a:chExt cx="1056103" cy="400110"/>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9" name="TextBox 138"/>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40" name="Group 139"/>
          <p:cNvGrpSpPr/>
          <p:nvPr/>
        </p:nvGrpSpPr>
        <p:grpSpPr>
          <a:xfrm>
            <a:off x="317500" y="3601168"/>
            <a:ext cx="1056103" cy="507028"/>
            <a:chOff x="4133850" y="3404709"/>
            <a:chExt cx="1056103" cy="507028"/>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42" name="TextBox 141"/>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44510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140"/>
                                        </p:tgtEl>
                                        <p:attrNameLst>
                                          <p:attrName>style.visibility</p:attrName>
                                        </p:attrNameLst>
                                      </p:cBhvr>
                                      <p:to>
                                        <p:strVal val="visible"/>
                                      </p:to>
                                    </p:set>
                                    <p:animEffect transition="in" filter="checkerboard(across)">
                                      <p:cBhvr>
                                        <p:cTn id="11" dur="500"/>
                                        <p:tgtEl>
                                          <p:spTgt spid="140"/>
                                        </p:tgtEl>
                                      </p:cBhvr>
                                    </p:animEffect>
                                  </p:childTnLst>
                                </p:cTn>
                              </p:par>
                              <p:par>
                                <p:cTn id="12" presetID="5" presetClass="entr" presetSubtype="10" fill="hold" nodeType="withEffect">
                                  <p:stCondLst>
                                    <p:cond delay="0"/>
                                  </p:stCondLst>
                                  <p:childTnLst>
                                    <p:set>
                                      <p:cBhvr>
                                        <p:cTn id="13" dur="1" fill="hold">
                                          <p:stCondLst>
                                            <p:cond delay="0"/>
                                          </p:stCondLst>
                                        </p:cTn>
                                        <p:tgtEl>
                                          <p:spTgt spid="134"/>
                                        </p:tgtEl>
                                        <p:attrNameLst>
                                          <p:attrName>style.visibility</p:attrName>
                                        </p:attrNameLst>
                                      </p:cBhvr>
                                      <p:to>
                                        <p:strVal val="visible"/>
                                      </p:to>
                                    </p:set>
                                    <p:animEffect transition="in" filter="checkerboard(across)">
                                      <p:cBhvr>
                                        <p:cTn id="14" dur="500"/>
                                        <p:tgtEl>
                                          <p:spTgt spid="134"/>
                                        </p:tgtEl>
                                      </p:cBhvr>
                                    </p:animEffect>
                                  </p:childTnLst>
                                </p:cTn>
                              </p:par>
                              <p:par>
                                <p:cTn id="15" presetID="5" presetClass="entr" presetSubtype="10" fill="hold" nodeType="withEffect">
                                  <p:stCondLst>
                                    <p:cond delay="0"/>
                                  </p:stCondLst>
                                  <p:childTnLst>
                                    <p:set>
                                      <p:cBhvr>
                                        <p:cTn id="16" dur="1" fill="hold">
                                          <p:stCondLst>
                                            <p:cond delay="0"/>
                                          </p:stCondLst>
                                        </p:cTn>
                                        <p:tgtEl>
                                          <p:spTgt spid="137"/>
                                        </p:tgtEl>
                                        <p:attrNameLst>
                                          <p:attrName>style.visibility</p:attrName>
                                        </p:attrNameLst>
                                      </p:cBhvr>
                                      <p:to>
                                        <p:strVal val="visible"/>
                                      </p:to>
                                    </p:set>
                                    <p:animEffect transition="in" filter="checkerboard(across)">
                                      <p:cBhvr>
                                        <p:cTn id="17" dur="500"/>
                                        <p:tgtEl>
                                          <p:spTgt spid="13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4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2" presetClass="emph" presetSubtype="0" fill="hold" nodeType="clickEffect">
                                  <p:stCondLst>
                                    <p:cond delay="0"/>
                                  </p:stCondLst>
                                  <p:childTnLst>
                                    <p:animRot by="120000">
                                      <p:cBhvr>
                                        <p:cTn id="31" dur="100" fill="hold">
                                          <p:stCondLst>
                                            <p:cond delay="0"/>
                                          </p:stCondLst>
                                        </p:cTn>
                                        <p:tgtEl>
                                          <p:spTgt spid="145"/>
                                        </p:tgtEl>
                                        <p:attrNameLst>
                                          <p:attrName>r</p:attrName>
                                        </p:attrNameLst>
                                      </p:cBhvr>
                                    </p:animRot>
                                    <p:animRot by="-240000">
                                      <p:cBhvr>
                                        <p:cTn id="32" dur="200" fill="hold">
                                          <p:stCondLst>
                                            <p:cond delay="200"/>
                                          </p:stCondLst>
                                        </p:cTn>
                                        <p:tgtEl>
                                          <p:spTgt spid="145"/>
                                        </p:tgtEl>
                                        <p:attrNameLst>
                                          <p:attrName>r</p:attrName>
                                        </p:attrNameLst>
                                      </p:cBhvr>
                                    </p:animRot>
                                    <p:animRot by="240000">
                                      <p:cBhvr>
                                        <p:cTn id="33" dur="200" fill="hold">
                                          <p:stCondLst>
                                            <p:cond delay="400"/>
                                          </p:stCondLst>
                                        </p:cTn>
                                        <p:tgtEl>
                                          <p:spTgt spid="145"/>
                                        </p:tgtEl>
                                        <p:attrNameLst>
                                          <p:attrName>r</p:attrName>
                                        </p:attrNameLst>
                                      </p:cBhvr>
                                    </p:animRot>
                                    <p:animRot by="-240000">
                                      <p:cBhvr>
                                        <p:cTn id="34" dur="200" fill="hold">
                                          <p:stCondLst>
                                            <p:cond delay="600"/>
                                          </p:stCondLst>
                                        </p:cTn>
                                        <p:tgtEl>
                                          <p:spTgt spid="145"/>
                                        </p:tgtEl>
                                        <p:attrNameLst>
                                          <p:attrName>r</p:attrName>
                                        </p:attrNameLst>
                                      </p:cBhvr>
                                    </p:animRot>
                                    <p:animRot by="120000">
                                      <p:cBhvr>
                                        <p:cTn id="35" dur="200" fill="hold">
                                          <p:stCondLst>
                                            <p:cond delay="800"/>
                                          </p:stCondLst>
                                        </p:cTn>
                                        <p:tgtEl>
                                          <p:spTgt spid="145"/>
                                        </p:tgtEl>
                                        <p:attrNameLst>
                                          <p:attrName>r</p:attrName>
                                        </p:attrNameLst>
                                      </p:cBhvr>
                                    </p:animRot>
                                  </p:childTnLst>
                                </p:cTn>
                              </p:par>
                              <p:par>
                                <p:cTn id="36" presetID="32" presetClass="emph" presetSubtype="0" fill="hold" nodeType="withEffect">
                                  <p:stCondLst>
                                    <p:cond delay="0"/>
                                  </p:stCondLst>
                                  <p:childTnLst>
                                    <p:animRot by="120000">
                                      <p:cBhvr>
                                        <p:cTn id="37" dur="100" fill="hold">
                                          <p:stCondLst>
                                            <p:cond delay="0"/>
                                          </p:stCondLst>
                                        </p:cTn>
                                        <p:tgtEl>
                                          <p:spTgt spid="85"/>
                                        </p:tgtEl>
                                        <p:attrNameLst>
                                          <p:attrName>r</p:attrName>
                                        </p:attrNameLst>
                                      </p:cBhvr>
                                    </p:animRot>
                                    <p:animRot by="-240000">
                                      <p:cBhvr>
                                        <p:cTn id="38" dur="200" fill="hold">
                                          <p:stCondLst>
                                            <p:cond delay="200"/>
                                          </p:stCondLst>
                                        </p:cTn>
                                        <p:tgtEl>
                                          <p:spTgt spid="85"/>
                                        </p:tgtEl>
                                        <p:attrNameLst>
                                          <p:attrName>r</p:attrName>
                                        </p:attrNameLst>
                                      </p:cBhvr>
                                    </p:animRot>
                                    <p:animRot by="240000">
                                      <p:cBhvr>
                                        <p:cTn id="39" dur="200" fill="hold">
                                          <p:stCondLst>
                                            <p:cond delay="400"/>
                                          </p:stCondLst>
                                        </p:cTn>
                                        <p:tgtEl>
                                          <p:spTgt spid="85"/>
                                        </p:tgtEl>
                                        <p:attrNameLst>
                                          <p:attrName>r</p:attrName>
                                        </p:attrNameLst>
                                      </p:cBhvr>
                                    </p:animRot>
                                    <p:animRot by="-240000">
                                      <p:cBhvr>
                                        <p:cTn id="40" dur="200" fill="hold">
                                          <p:stCondLst>
                                            <p:cond delay="600"/>
                                          </p:stCondLst>
                                        </p:cTn>
                                        <p:tgtEl>
                                          <p:spTgt spid="85"/>
                                        </p:tgtEl>
                                        <p:attrNameLst>
                                          <p:attrName>r</p:attrName>
                                        </p:attrNameLst>
                                      </p:cBhvr>
                                    </p:animRot>
                                    <p:animRot by="120000">
                                      <p:cBhvr>
                                        <p:cTn id="41" dur="200" fill="hold">
                                          <p:stCondLst>
                                            <p:cond delay="800"/>
                                          </p:stCondLst>
                                        </p:cTn>
                                        <p:tgtEl>
                                          <p:spTgt spid="85"/>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48"/>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29"/>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4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32" presetClass="emph" presetSubtype="0" fill="hold" grpId="0" nodeType="clickEffect">
                                  <p:stCondLst>
                                    <p:cond delay="0"/>
                                  </p:stCondLst>
                                  <p:childTnLst>
                                    <p:animRot by="120000">
                                      <p:cBhvr>
                                        <p:cTn id="53" dur="100" fill="hold">
                                          <p:stCondLst>
                                            <p:cond delay="0"/>
                                          </p:stCondLst>
                                        </p:cTn>
                                        <p:tgtEl>
                                          <p:spTgt spid="130"/>
                                        </p:tgtEl>
                                        <p:attrNameLst>
                                          <p:attrName>r</p:attrName>
                                        </p:attrNameLst>
                                      </p:cBhvr>
                                    </p:animRot>
                                    <p:animRot by="-240000">
                                      <p:cBhvr>
                                        <p:cTn id="54" dur="200" fill="hold">
                                          <p:stCondLst>
                                            <p:cond delay="200"/>
                                          </p:stCondLst>
                                        </p:cTn>
                                        <p:tgtEl>
                                          <p:spTgt spid="130"/>
                                        </p:tgtEl>
                                        <p:attrNameLst>
                                          <p:attrName>r</p:attrName>
                                        </p:attrNameLst>
                                      </p:cBhvr>
                                    </p:animRot>
                                    <p:animRot by="240000">
                                      <p:cBhvr>
                                        <p:cTn id="55" dur="200" fill="hold">
                                          <p:stCondLst>
                                            <p:cond delay="400"/>
                                          </p:stCondLst>
                                        </p:cTn>
                                        <p:tgtEl>
                                          <p:spTgt spid="130"/>
                                        </p:tgtEl>
                                        <p:attrNameLst>
                                          <p:attrName>r</p:attrName>
                                        </p:attrNameLst>
                                      </p:cBhvr>
                                    </p:animRot>
                                    <p:animRot by="-240000">
                                      <p:cBhvr>
                                        <p:cTn id="56" dur="200" fill="hold">
                                          <p:stCondLst>
                                            <p:cond delay="600"/>
                                          </p:stCondLst>
                                        </p:cTn>
                                        <p:tgtEl>
                                          <p:spTgt spid="130"/>
                                        </p:tgtEl>
                                        <p:attrNameLst>
                                          <p:attrName>r</p:attrName>
                                        </p:attrNameLst>
                                      </p:cBhvr>
                                    </p:animRot>
                                    <p:animRot by="120000">
                                      <p:cBhvr>
                                        <p:cTn id="57" dur="200" fill="hold">
                                          <p:stCondLst>
                                            <p:cond delay="800"/>
                                          </p:stCondLst>
                                        </p:cTn>
                                        <p:tgtEl>
                                          <p:spTgt spid="130"/>
                                        </p:tgtEl>
                                        <p:attrNameLst>
                                          <p:attrName>r</p:attrName>
                                        </p:attrNameLst>
                                      </p:cBhvr>
                                    </p:animRot>
                                  </p:childTnLst>
                                </p:cTn>
                              </p:par>
                              <p:par>
                                <p:cTn id="58" presetID="32" presetClass="emph" presetSubtype="0" fill="hold" grpId="0" nodeType="withEffect">
                                  <p:stCondLst>
                                    <p:cond delay="0"/>
                                  </p:stCondLst>
                                  <p:childTnLst>
                                    <p:animRot by="120000">
                                      <p:cBhvr>
                                        <p:cTn id="59" dur="100" fill="hold">
                                          <p:stCondLst>
                                            <p:cond delay="0"/>
                                          </p:stCondLst>
                                        </p:cTn>
                                        <p:tgtEl>
                                          <p:spTgt spid="131"/>
                                        </p:tgtEl>
                                        <p:attrNameLst>
                                          <p:attrName>r</p:attrName>
                                        </p:attrNameLst>
                                      </p:cBhvr>
                                    </p:animRot>
                                    <p:animRot by="-240000">
                                      <p:cBhvr>
                                        <p:cTn id="60" dur="200" fill="hold">
                                          <p:stCondLst>
                                            <p:cond delay="200"/>
                                          </p:stCondLst>
                                        </p:cTn>
                                        <p:tgtEl>
                                          <p:spTgt spid="131"/>
                                        </p:tgtEl>
                                        <p:attrNameLst>
                                          <p:attrName>r</p:attrName>
                                        </p:attrNameLst>
                                      </p:cBhvr>
                                    </p:animRot>
                                    <p:animRot by="240000">
                                      <p:cBhvr>
                                        <p:cTn id="61" dur="200" fill="hold">
                                          <p:stCondLst>
                                            <p:cond delay="400"/>
                                          </p:stCondLst>
                                        </p:cTn>
                                        <p:tgtEl>
                                          <p:spTgt spid="131"/>
                                        </p:tgtEl>
                                        <p:attrNameLst>
                                          <p:attrName>r</p:attrName>
                                        </p:attrNameLst>
                                      </p:cBhvr>
                                    </p:animRot>
                                    <p:animRot by="-240000">
                                      <p:cBhvr>
                                        <p:cTn id="62" dur="200" fill="hold">
                                          <p:stCondLst>
                                            <p:cond delay="600"/>
                                          </p:stCondLst>
                                        </p:cTn>
                                        <p:tgtEl>
                                          <p:spTgt spid="131"/>
                                        </p:tgtEl>
                                        <p:attrNameLst>
                                          <p:attrName>r</p:attrName>
                                        </p:attrNameLst>
                                      </p:cBhvr>
                                    </p:animRot>
                                    <p:animRot by="120000">
                                      <p:cBhvr>
                                        <p:cTn id="63" dur="200" fill="hold">
                                          <p:stCondLst>
                                            <p:cond delay="800"/>
                                          </p:stCondLst>
                                        </p:cTn>
                                        <p:tgtEl>
                                          <p:spTgt spid="1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3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559577" y="930117"/>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7064163" y="1211468"/>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8153399" y="4289274"/>
            <a:ext cx="936407"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t>
            </a:r>
          </a:p>
          <a:p>
            <a:r>
              <a:rPr lang="en-US" sz="2000" b="0" dirty="0" smtClean="0">
                <a:latin typeface="Gill Sans" charset="0"/>
                <a:ea typeface="Gill Sans" charset="0"/>
                <a:cs typeface="Gill Sans" charset="0"/>
              </a:rPr>
              <a:t>&amp; data</a:t>
            </a:r>
            <a:endParaRPr lang="en-US" sz="2000" b="0" dirty="0">
              <a:latin typeface="Gill Sans" charset="0"/>
              <a:ea typeface="Gill Sans" charset="0"/>
              <a:cs typeface="Gill Sans" charset="0"/>
            </a:endParaRPr>
          </a:p>
        </p:txBody>
      </p:sp>
      <p:sp>
        <p:nvSpPr>
          <p:cNvPr id="54" name="TextBox 53"/>
          <p:cNvSpPr txBox="1"/>
          <p:nvPr/>
        </p:nvSpPr>
        <p:spPr>
          <a:xfrm>
            <a:off x="8153400" y="2477446"/>
            <a:ext cx="936407"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8083550" y="3558073"/>
            <a:ext cx="1365250" cy="646331"/>
          </a:xfrm>
          <a:prstGeom prst="rect">
            <a:avLst/>
          </a:prstGeom>
          <a:noFill/>
        </p:spPr>
        <p:txBody>
          <a:bodyPr wrap="square" rtlCol="0">
            <a:spAutoFit/>
          </a:bodyPr>
          <a:lstStyle/>
          <a:p>
            <a:r>
              <a:rPr lang="en-US" b="0" dirty="0" smtClean="0">
                <a:latin typeface="Gill Sans" charset="0"/>
                <a:ea typeface="Gill Sans" charset="0"/>
                <a:cs typeface="Gill Sans" charset="0"/>
              </a:rPr>
              <a:t>user </a:t>
            </a:r>
            <a:r>
              <a:rPr lang="en-US" b="0" dirty="0" err="1" smtClean="0">
                <a:latin typeface="Gill Sans" charset="0"/>
                <a:ea typeface="Gill Sans" charset="0"/>
                <a:cs typeface="Gill Sans" charset="0"/>
              </a:rPr>
              <a:t>pagetable</a:t>
            </a:r>
            <a:endParaRPr lang="en-US" b="0" dirty="0" smtClean="0">
              <a:latin typeface="Gill Sans" charset="0"/>
              <a:ea typeface="Gill Sans" charset="0"/>
              <a:cs typeface="Gill Sans" charset="0"/>
            </a:endParaRPr>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1799703" y="3679586"/>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591718" y="3090068"/>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591718" y="2609611"/>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591718" y="2112245"/>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1" y="1043544"/>
            <a:ext cx="1967268" cy="3386768"/>
            <a:chOff x="4813299" y="1043543"/>
            <a:chExt cx="2046175" cy="3547583"/>
          </a:xfrm>
        </p:grpSpPr>
        <p:sp>
          <p:nvSpPr>
            <p:cNvPr id="21" name="Rectangle 20"/>
            <p:cNvSpPr/>
            <p:nvPr/>
          </p:nvSpPr>
          <p:spPr>
            <a:xfrm>
              <a:off x="4821893" y="1487603"/>
              <a:ext cx="1236711" cy="3103523"/>
            </a:xfrm>
            <a:prstGeom prst="rect">
              <a:avLst/>
            </a:prstGeom>
            <a:solidFill>
              <a:schemeClr val="accent1">
                <a:lumMod val="40000"/>
                <a:lumOff val="6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5116534" y="4060979"/>
              <a:ext cx="720607" cy="419109"/>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4908549" y="3471461"/>
              <a:ext cx="1056103" cy="526027"/>
              <a:chOff x="4133850" y="3404709"/>
              <a:chExt cx="1056103" cy="526027"/>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58917" cy="419109"/>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32" name="Group 31"/>
            <p:cNvGrpSpPr/>
            <p:nvPr/>
          </p:nvGrpSpPr>
          <p:grpSpPr>
            <a:xfrm>
              <a:off x="4908549" y="3102129"/>
              <a:ext cx="1056103" cy="419108"/>
              <a:chOff x="4133850" y="3511627"/>
              <a:chExt cx="1056103" cy="419108"/>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700470" cy="419108"/>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4908549" y="2102817"/>
              <a:ext cx="1056103" cy="419108"/>
              <a:chOff x="4133850" y="3404709"/>
              <a:chExt cx="1056103" cy="419108"/>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38947" cy="419108"/>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4908549" y="1548818"/>
              <a:ext cx="1092113" cy="526026"/>
              <a:chOff x="4133850" y="3404709"/>
              <a:chExt cx="1092113" cy="526026"/>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66263" cy="419108"/>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8" name="TextBox 87"/>
            <p:cNvSpPr txBox="1"/>
            <p:nvPr/>
          </p:nvSpPr>
          <p:spPr>
            <a:xfrm>
              <a:off x="4845049" y="1055211"/>
              <a:ext cx="845185" cy="419109"/>
            </a:xfrm>
            <a:prstGeom prst="rect">
              <a:avLst/>
            </a:prstGeom>
            <a:noFill/>
          </p:spPr>
          <p:txBody>
            <a:bodyPr wrap="none" rtlCol="0">
              <a:spAutoFit/>
            </a:bodyPr>
            <a:lstStyle/>
            <a:p>
              <a:r>
                <a:rPr lang="en-US" sz="2000" b="0" dirty="0" smtClean="0">
                  <a:latin typeface="Gill Sans" charset="0"/>
                  <a:ea typeface="Gill Sans" charset="0"/>
                  <a:cs typeface="Gill Sans" charset="0"/>
                </a:rPr>
                <a:t>VAS 1</a:t>
              </a:r>
              <a:endParaRPr lang="en-US" sz="2000" b="0" dirty="0">
                <a:latin typeface="Gill Sans" charset="0"/>
                <a:ea typeface="Gill Sans" charset="0"/>
                <a:cs typeface="Gill Sans" charset="0"/>
              </a:endParaRPr>
            </a:p>
          </p:txBody>
        </p:sp>
        <p:sp>
          <p:nvSpPr>
            <p:cNvPr id="73" name="TextBox 72"/>
            <p:cNvSpPr txBox="1"/>
            <p:nvPr/>
          </p:nvSpPr>
          <p:spPr>
            <a:xfrm>
              <a:off x="6162209" y="1043543"/>
              <a:ext cx="697265" cy="419109"/>
            </a:xfrm>
            <a:prstGeom prst="rect">
              <a:avLst/>
            </a:prstGeom>
            <a:noFill/>
          </p:spPr>
          <p:txBody>
            <a:bodyPr wrap="none" rtlCol="0">
              <a:spAutoFit/>
            </a:bodyPr>
            <a:lstStyle/>
            <a:p>
              <a:r>
                <a:rPr lang="en-US" sz="2000" b="0" dirty="0" smtClean="0">
                  <a:latin typeface="Gill Sans" charset="0"/>
                  <a:ea typeface="Gill Sans" charset="0"/>
                  <a:cs typeface="Gill Sans" charset="0"/>
                </a:rPr>
                <a:t>PT 1</a:t>
              </a:r>
              <a:endParaRPr lang="en-US" sz="2000" b="0" dirty="0">
                <a:latin typeface="Gill Sans" charset="0"/>
                <a:ea typeface="Gill Sans" charset="0"/>
                <a:cs typeface="Gill Sans" charset="0"/>
              </a:endParaRPr>
            </a:p>
          </p:txBody>
        </p:sp>
      </p:grpSp>
      <p:grpSp>
        <p:nvGrpSpPr>
          <p:cNvPr id="104" name="Group 103"/>
          <p:cNvGrpSpPr/>
          <p:nvPr/>
        </p:nvGrpSpPr>
        <p:grpSpPr>
          <a:xfrm>
            <a:off x="2889785" y="3377715"/>
            <a:ext cx="2001946" cy="3352751"/>
            <a:chOff x="4813299" y="1043543"/>
            <a:chExt cx="2028016" cy="3547583"/>
          </a:xfrm>
        </p:grpSpPr>
        <p:sp>
          <p:nvSpPr>
            <p:cNvPr id="105" name="Rectangle 104"/>
            <p:cNvSpPr/>
            <p:nvPr/>
          </p:nvSpPr>
          <p:spPr>
            <a:xfrm>
              <a:off x="4821893" y="1487603"/>
              <a:ext cx="123237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7" name="TextBox 106"/>
            <p:cNvSpPr txBox="1"/>
            <p:nvPr/>
          </p:nvSpPr>
          <p:spPr>
            <a:xfrm>
              <a:off x="5116534" y="4060978"/>
              <a:ext cx="701840" cy="423361"/>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108" name="Group 107"/>
            <p:cNvGrpSpPr/>
            <p:nvPr/>
          </p:nvGrpSpPr>
          <p:grpSpPr>
            <a:xfrm>
              <a:off x="4908549" y="3471461"/>
              <a:ext cx="1056103" cy="530279"/>
              <a:chOff x="4133850" y="3404709"/>
              <a:chExt cx="1056103" cy="530279"/>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8" name="TextBox 127"/>
              <p:cNvSpPr txBox="1"/>
              <p:nvPr/>
            </p:nvSpPr>
            <p:spPr>
              <a:xfrm>
                <a:off x="4359700" y="3511627"/>
                <a:ext cx="641757" cy="423361"/>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109" name="Group 108"/>
            <p:cNvGrpSpPr/>
            <p:nvPr/>
          </p:nvGrpSpPr>
          <p:grpSpPr>
            <a:xfrm>
              <a:off x="4908549" y="3102129"/>
              <a:ext cx="1056103" cy="423360"/>
              <a:chOff x="4133850" y="3511627"/>
              <a:chExt cx="1056103" cy="423360"/>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6" name="TextBox 125"/>
              <p:cNvSpPr txBox="1"/>
              <p:nvPr/>
            </p:nvSpPr>
            <p:spPr>
              <a:xfrm>
                <a:off x="4359700" y="3511627"/>
                <a:ext cx="682227" cy="42336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10" name="Group 109"/>
            <p:cNvGrpSpPr/>
            <p:nvPr/>
          </p:nvGrpSpPr>
          <p:grpSpPr>
            <a:xfrm>
              <a:off x="4908549" y="2102817"/>
              <a:ext cx="1056103" cy="423360"/>
              <a:chOff x="4133850" y="3404709"/>
              <a:chExt cx="1056103" cy="423360"/>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4" name="TextBox 123"/>
              <p:cNvSpPr txBox="1"/>
              <p:nvPr/>
            </p:nvSpPr>
            <p:spPr>
              <a:xfrm>
                <a:off x="4334539" y="3404709"/>
                <a:ext cx="719703" cy="42336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11" name="Group 110"/>
            <p:cNvGrpSpPr/>
            <p:nvPr/>
          </p:nvGrpSpPr>
          <p:grpSpPr>
            <a:xfrm>
              <a:off x="4908549" y="1548818"/>
              <a:ext cx="1069553" cy="530279"/>
              <a:chOff x="4133850" y="3404709"/>
              <a:chExt cx="1069553" cy="530279"/>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2" name="TextBox 121"/>
              <p:cNvSpPr txBox="1"/>
              <p:nvPr/>
            </p:nvSpPr>
            <p:spPr>
              <a:xfrm>
                <a:off x="4359700" y="3511627"/>
                <a:ext cx="843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9" name="TextBox 118"/>
            <p:cNvSpPr txBox="1"/>
            <p:nvPr/>
          </p:nvSpPr>
          <p:spPr>
            <a:xfrm>
              <a:off x="4845049" y="1055211"/>
              <a:ext cx="823630" cy="423361"/>
            </a:xfrm>
            <a:prstGeom prst="rect">
              <a:avLst/>
            </a:prstGeom>
            <a:noFill/>
          </p:spPr>
          <p:txBody>
            <a:bodyPr wrap="none" rtlCol="0">
              <a:spAutoFit/>
            </a:bodyPr>
            <a:lstStyle/>
            <a:p>
              <a:r>
                <a:rPr lang="en-US" sz="2000" b="0" dirty="0" smtClean="0">
                  <a:latin typeface="Gill Sans" charset="0"/>
                  <a:ea typeface="Gill Sans" charset="0"/>
                  <a:cs typeface="Gill Sans" charset="0"/>
                </a:rPr>
                <a:t>VAS 2</a:t>
              </a:r>
              <a:endParaRPr lang="en-US" sz="2000" b="0" dirty="0">
                <a:latin typeface="Gill Sans" charset="0"/>
                <a:ea typeface="Gill Sans" charset="0"/>
                <a:cs typeface="Gill Sans" charset="0"/>
              </a:endParaRPr>
            </a:p>
          </p:txBody>
        </p:sp>
        <p:sp>
          <p:nvSpPr>
            <p:cNvPr id="120" name="TextBox 119"/>
            <p:cNvSpPr txBox="1"/>
            <p:nvPr/>
          </p:nvSpPr>
          <p:spPr>
            <a:xfrm>
              <a:off x="6162209" y="1043543"/>
              <a:ext cx="679106" cy="423361"/>
            </a:xfrm>
            <a:prstGeom prst="rect">
              <a:avLst/>
            </a:prstGeom>
            <a:noFill/>
          </p:spPr>
          <p:txBody>
            <a:bodyPr wrap="none" rtlCol="0">
              <a:spAutoFit/>
            </a:bodyPr>
            <a:lstStyle/>
            <a:p>
              <a:r>
                <a:rPr lang="en-US" sz="2000" b="0" dirty="0" smtClean="0">
                  <a:latin typeface="Gill Sans" charset="0"/>
                  <a:ea typeface="Gill Sans" charset="0"/>
                  <a:cs typeface="Gill Sans" charset="0"/>
                </a:rPr>
                <a:t>PT 2</a:t>
              </a:r>
              <a:endParaRPr lang="en-US" sz="2000" b="0" dirty="0">
                <a:latin typeface="Gill Sans" charset="0"/>
                <a:ea typeface="Gill Sans" charset="0"/>
                <a:cs typeface="Gill Sans" charset="0"/>
              </a:endParaRPr>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nvGrpSpPr>
          <p:cNvPr id="134" name="Group 133"/>
          <p:cNvGrpSpPr/>
          <p:nvPr/>
        </p:nvGrpSpPr>
        <p:grpSpPr>
          <a:xfrm>
            <a:off x="317500" y="3082152"/>
            <a:ext cx="1056103" cy="400110"/>
            <a:chOff x="4133850" y="3511627"/>
            <a:chExt cx="1056103" cy="400110"/>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6" name="TextBox 135"/>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37" name="Group 136"/>
          <p:cNvGrpSpPr/>
          <p:nvPr/>
        </p:nvGrpSpPr>
        <p:grpSpPr>
          <a:xfrm>
            <a:off x="317500" y="2584786"/>
            <a:ext cx="1056103" cy="400110"/>
            <a:chOff x="4133850" y="3404709"/>
            <a:chExt cx="1056103" cy="400110"/>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9" name="TextBox 138"/>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40" name="Group 139"/>
          <p:cNvGrpSpPr/>
          <p:nvPr/>
        </p:nvGrpSpPr>
        <p:grpSpPr>
          <a:xfrm>
            <a:off x="317500" y="3601168"/>
            <a:ext cx="1056103" cy="507028"/>
            <a:chOff x="4133850" y="3404709"/>
            <a:chExt cx="1056103" cy="507028"/>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42" name="TextBox 141"/>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8" name="TextBox 117"/>
          <p:cNvSpPr txBox="1"/>
          <p:nvPr/>
        </p:nvSpPr>
        <p:spPr>
          <a:xfrm>
            <a:off x="6791021" y="5323042"/>
            <a:ext cx="2234843" cy="400110"/>
          </a:xfrm>
          <a:prstGeom prst="rect">
            <a:avLst/>
          </a:prstGeom>
          <a:noFill/>
        </p:spPr>
        <p:txBody>
          <a:bodyPr wrap="none" rtlCol="0">
            <a:spAutoFit/>
          </a:bodyPr>
          <a:lstStyle/>
          <a:p>
            <a:r>
              <a:rPr lang="en-US" sz="2000" b="0" dirty="0" smtClean="0">
                <a:latin typeface="Gill Sans" charset="0"/>
                <a:ea typeface="Gill Sans" charset="0"/>
                <a:cs typeface="Gill Sans" charset="0"/>
              </a:rPr>
              <a:t>active process &amp; PT</a:t>
            </a:r>
            <a:endParaRPr lang="en-US" sz="2000" b="0" dirty="0">
              <a:latin typeface="Gill Sans" charset="0"/>
              <a:ea typeface="Gill Sans" charset="0"/>
              <a:cs typeface="Gill Sans" charset="0"/>
            </a:endParaRPr>
          </a:p>
        </p:txBody>
      </p:sp>
    </p:spTree>
    <p:extLst>
      <p:ext uri="{BB962C8B-B14F-4D97-AF65-F5344CB8AC3E}">
        <p14:creationId xmlns:p14="http://schemas.microsoft.com/office/powerpoint/2010/main" val="33042171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find &amp; start load</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559577" y="930117"/>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7064163" y="1211468"/>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8153400" y="4289274"/>
            <a:ext cx="860207"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8153400" y="2477446"/>
            <a:ext cx="936407"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8077200" y="3558073"/>
            <a:ext cx="1365250" cy="646331"/>
          </a:xfrm>
          <a:prstGeom prst="rect">
            <a:avLst/>
          </a:prstGeom>
          <a:noFill/>
        </p:spPr>
        <p:txBody>
          <a:bodyPr wrap="square" rtlCol="0">
            <a:spAutoFit/>
          </a:bodyPr>
          <a:lstStyle/>
          <a:p>
            <a:r>
              <a:rPr lang="en-US" b="0" dirty="0" smtClean="0">
                <a:latin typeface="Gill Sans" charset="0"/>
                <a:ea typeface="Gill Sans" charset="0"/>
                <a:cs typeface="Gill Sans" charset="0"/>
              </a:rPr>
              <a:t>user </a:t>
            </a:r>
            <a:r>
              <a:rPr lang="en-US" b="0" dirty="0" err="1" smtClean="0">
                <a:latin typeface="Gill Sans" charset="0"/>
                <a:ea typeface="Gill Sans" charset="0"/>
                <a:cs typeface="Gill Sans" charset="0"/>
              </a:rPr>
              <a:t>pagetable</a:t>
            </a:r>
            <a:endParaRPr lang="en-US" b="0" dirty="0" smtClean="0">
              <a:latin typeface="Gill Sans" charset="0"/>
              <a:ea typeface="Gill Sans" charset="0"/>
              <a:cs typeface="Gill Sans" charset="0"/>
            </a:endParaRPr>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1799703" y="3679586"/>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591718" y="3090068"/>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591718" y="2609611"/>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591718" y="2112245"/>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967268" cy="3386768"/>
            <a:chOff x="4813299" y="1043543"/>
            <a:chExt cx="2046175" cy="3547583"/>
          </a:xfrm>
        </p:grpSpPr>
        <p:sp>
          <p:nvSpPr>
            <p:cNvPr id="21" name="Rectangle 20"/>
            <p:cNvSpPr/>
            <p:nvPr/>
          </p:nvSpPr>
          <p:spPr>
            <a:xfrm>
              <a:off x="4821893" y="1487603"/>
              <a:ext cx="1234625"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5116534" y="4060979"/>
              <a:ext cx="720607" cy="419109"/>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4908549" y="3471461"/>
              <a:ext cx="1056103" cy="526026"/>
              <a:chOff x="4133850" y="3404709"/>
              <a:chExt cx="1056103" cy="526026"/>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58917" cy="419108"/>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32" name="Group 31"/>
            <p:cNvGrpSpPr/>
            <p:nvPr/>
          </p:nvGrpSpPr>
          <p:grpSpPr>
            <a:xfrm>
              <a:off x="4908549" y="3102129"/>
              <a:ext cx="1056103" cy="419109"/>
              <a:chOff x="4133850" y="3511627"/>
              <a:chExt cx="1056103" cy="419109"/>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700470" cy="419109"/>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4908549" y="2102817"/>
              <a:ext cx="1056103" cy="419109"/>
              <a:chOff x="4133850" y="3404709"/>
              <a:chExt cx="1056103" cy="419109"/>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38947" cy="419109"/>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4908549" y="1548818"/>
              <a:ext cx="1092113" cy="526026"/>
              <a:chOff x="4133850" y="3404709"/>
              <a:chExt cx="1092113" cy="526026"/>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66263" cy="419108"/>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8" name="TextBox 87"/>
            <p:cNvSpPr txBox="1"/>
            <p:nvPr/>
          </p:nvSpPr>
          <p:spPr>
            <a:xfrm>
              <a:off x="4845049" y="1055211"/>
              <a:ext cx="845185" cy="419109"/>
            </a:xfrm>
            <a:prstGeom prst="rect">
              <a:avLst/>
            </a:prstGeom>
            <a:noFill/>
          </p:spPr>
          <p:txBody>
            <a:bodyPr wrap="none" rtlCol="0">
              <a:spAutoFit/>
            </a:bodyPr>
            <a:lstStyle/>
            <a:p>
              <a:r>
                <a:rPr lang="en-US" sz="2000" b="0" dirty="0" smtClean="0">
                  <a:latin typeface="Gill Sans" charset="0"/>
                  <a:ea typeface="Gill Sans" charset="0"/>
                  <a:cs typeface="Gill Sans" charset="0"/>
                </a:rPr>
                <a:t>VAS 1</a:t>
              </a:r>
              <a:endParaRPr lang="en-US" sz="2000" b="0" dirty="0">
                <a:latin typeface="Gill Sans" charset="0"/>
                <a:ea typeface="Gill Sans" charset="0"/>
                <a:cs typeface="Gill Sans" charset="0"/>
              </a:endParaRPr>
            </a:p>
          </p:txBody>
        </p:sp>
        <p:sp>
          <p:nvSpPr>
            <p:cNvPr id="73" name="TextBox 72"/>
            <p:cNvSpPr txBox="1"/>
            <p:nvPr/>
          </p:nvSpPr>
          <p:spPr>
            <a:xfrm>
              <a:off x="6162209" y="1043543"/>
              <a:ext cx="697265" cy="419109"/>
            </a:xfrm>
            <a:prstGeom prst="rect">
              <a:avLst/>
            </a:prstGeom>
            <a:noFill/>
          </p:spPr>
          <p:txBody>
            <a:bodyPr wrap="none" rtlCol="0">
              <a:spAutoFit/>
            </a:bodyPr>
            <a:lstStyle/>
            <a:p>
              <a:r>
                <a:rPr lang="en-US" sz="2000" b="0" dirty="0" smtClean="0">
                  <a:latin typeface="Gill Sans" charset="0"/>
                  <a:ea typeface="Gill Sans" charset="0"/>
                  <a:cs typeface="Gill Sans" charset="0"/>
                </a:rPr>
                <a:t>PT 1</a:t>
              </a:r>
              <a:endParaRPr lang="en-US" sz="2000" b="0" dirty="0">
                <a:latin typeface="Gill Sans" charset="0"/>
                <a:ea typeface="Gill Sans" charset="0"/>
                <a:cs typeface="Gill Sans" charset="0"/>
              </a:endParaRPr>
            </a:p>
          </p:txBody>
        </p:sp>
      </p:grpSp>
      <p:grpSp>
        <p:nvGrpSpPr>
          <p:cNvPr id="104" name="Group 103"/>
          <p:cNvGrpSpPr/>
          <p:nvPr/>
        </p:nvGrpSpPr>
        <p:grpSpPr>
          <a:xfrm>
            <a:off x="2889787" y="3377715"/>
            <a:ext cx="2001946" cy="3352751"/>
            <a:chOff x="4813299" y="1043543"/>
            <a:chExt cx="2028015" cy="3547583"/>
          </a:xfrm>
        </p:grpSpPr>
        <p:sp>
          <p:nvSpPr>
            <p:cNvPr id="105" name="Rectangle 104"/>
            <p:cNvSpPr/>
            <p:nvPr/>
          </p:nvSpPr>
          <p:spPr>
            <a:xfrm>
              <a:off x="4821893" y="1487603"/>
              <a:ext cx="1233978"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7" name="TextBox 106"/>
            <p:cNvSpPr txBox="1"/>
            <p:nvPr/>
          </p:nvSpPr>
          <p:spPr>
            <a:xfrm>
              <a:off x="5116534" y="4060978"/>
              <a:ext cx="701840" cy="423361"/>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108" name="Group 107"/>
            <p:cNvGrpSpPr/>
            <p:nvPr/>
          </p:nvGrpSpPr>
          <p:grpSpPr>
            <a:xfrm>
              <a:off x="4908549" y="3471461"/>
              <a:ext cx="1056103" cy="530279"/>
              <a:chOff x="4133850" y="3404709"/>
              <a:chExt cx="1056103" cy="530279"/>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8" name="TextBox 127"/>
              <p:cNvSpPr txBox="1"/>
              <p:nvPr/>
            </p:nvSpPr>
            <p:spPr>
              <a:xfrm>
                <a:off x="4359700" y="3511627"/>
                <a:ext cx="641757" cy="423361"/>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109" name="Group 108"/>
            <p:cNvGrpSpPr/>
            <p:nvPr/>
          </p:nvGrpSpPr>
          <p:grpSpPr>
            <a:xfrm>
              <a:off x="4908549" y="3102129"/>
              <a:ext cx="1056103" cy="423361"/>
              <a:chOff x="4133850" y="3511627"/>
              <a:chExt cx="1056103" cy="423361"/>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6" name="TextBox 125"/>
              <p:cNvSpPr txBox="1"/>
              <p:nvPr/>
            </p:nvSpPr>
            <p:spPr>
              <a:xfrm>
                <a:off x="4359700" y="3511627"/>
                <a:ext cx="682227" cy="423361"/>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10" name="Group 109"/>
            <p:cNvGrpSpPr/>
            <p:nvPr/>
          </p:nvGrpSpPr>
          <p:grpSpPr>
            <a:xfrm>
              <a:off x="4908549" y="2102817"/>
              <a:ext cx="1056103" cy="423361"/>
              <a:chOff x="4133850" y="3404709"/>
              <a:chExt cx="1056103" cy="423361"/>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4" name="TextBox 123"/>
              <p:cNvSpPr txBox="1"/>
              <p:nvPr/>
            </p:nvSpPr>
            <p:spPr>
              <a:xfrm>
                <a:off x="4334539" y="3404709"/>
                <a:ext cx="719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11" name="Group 110"/>
            <p:cNvGrpSpPr/>
            <p:nvPr/>
          </p:nvGrpSpPr>
          <p:grpSpPr>
            <a:xfrm>
              <a:off x="4908549" y="1548818"/>
              <a:ext cx="1069553" cy="530279"/>
              <a:chOff x="4133850" y="3404709"/>
              <a:chExt cx="1069553" cy="530279"/>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2" name="TextBox 121"/>
              <p:cNvSpPr txBox="1"/>
              <p:nvPr/>
            </p:nvSpPr>
            <p:spPr>
              <a:xfrm>
                <a:off x="4359700" y="3511627"/>
                <a:ext cx="843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9" name="TextBox 118"/>
            <p:cNvSpPr txBox="1"/>
            <p:nvPr/>
          </p:nvSpPr>
          <p:spPr>
            <a:xfrm>
              <a:off x="4845049" y="1055211"/>
              <a:ext cx="823630" cy="423361"/>
            </a:xfrm>
            <a:prstGeom prst="rect">
              <a:avLst/>
            </a:prstGeom>
            <a:noFill/>
          </p:spPr>
          <p:txBody>
            <a:bodyPr wrap="none" rtlCol="0">
              <a:spAutoFit/>
            </a:bodyPr>
            <a:lstStyle/>
            <a:p>
              <a:r>
                <a:rPr lang="en-US" sz="2000" b="0" dirty="0" smtClean="0">
                  <a:latin typeface="Gill Sans" charset="0"/>
                  <a:ea typeface="Gill Sans" charset="0"/>
                  <a:cs typeface="Gill Sans" charset="0"/>
                </a:rPr>
                <a:t>VAS 2</a:t>
              </a:r>
              <a:endParaRPr lang="en-US" sz="2000" b="0" dirty="0">
                <a:latin typeface="Gill Sans" charset="0"/>
                <a:ea typeface="Gill Sans" charset="0"/>
                <a:cs typeface="Gill Sans" charset="0"/>
              </a:endParaRPr>
            </a:p>
          </p:txBody>
        </p:sp>
        <p:sp>
          <p:nvSpPr>
            <p:cNvPr id="120" name="TextBox 119"/>
            <p:cNvSpPr txBox="1"/>
            <p:nvPr/>
          </p:nvSpPr>
          <p:spPr>
            <a:xfrm>
              <a:off x="6162209" y="1043543"/>
              <a:ext cx="679105" cy="423361"/>
            </a:xfrm>
            <a:prstGeom prst="rect">
              <a:avLst/>
            </a:prstGeom>
            <a:noFill/>
          </p:spPr>
          <p:txBody>
            <a:bodyPr wrap="none" rtlCol="0">
              <a:spAutoFit/>
            </a:bodyPr>
            <a:lstStyle/>
            <a:p>
              <a:r>
                <a:rPr lang="en-US" sz="2000" b="0" dirty="0" smtClean="0">
                  <a:latin typeface="Gill Sans" charset="0"/>
                  <a:ea typeface="Gill Sans" charset="0"/>
                  <a:cs typeface="Gill Sans" charset="0"/>
                </a:rPr>
                <a:t>PT 2</a:t>
              </a:r>
              <a:endParaRPr lang="en-US" sz="2000" b="0" dirty="0">
                <a:latin typeface="Gill Sans" charset="0"/>
                <a:ea typeface="Gill Sans" charset="0"/>
                <a:cs typeface="Gill Sans" charset="0"/>
              </a:endParaRPr>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nvGrpSpPr>
          <p:cNvPr id="134" name="Group 133"/>
          <p:cNvGrpSpPr/>
          <p:nvPr/>
        </p:nvGrpSpPr>
        <p:grpSpPr>
          <a:xfrm>
            <a:off x="317500" y="3082152"/>
            <a:ext cx="1056103" cy="400110"/>
            <a:chOff x="4133850" y="3511627"/>
            <a:chExt cx="1056103" cy="400110"/>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6" name="TextBox 135"/>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37" name="Group 136"/>
          <p:cNvGrpSpPr/>
          <p:nvPr/>
        </p:nvGrpSpPr>
        <p:grpSpPr>
          <a:xfrm>
            <a:off x="317500" y="2584786"/>
            <a:ext cx="1056103" cy="400110"/>
            <a:chOff x="4133850" y="3404709"/>
            <a:chExt cx="1056103" cy="400110"/>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9" name="TextBox 138"/>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40" name="Group 139"/>
          <p:cNvGrpSpPr/>
          <p:nvPr/>
        </p:nvGrpSpPr>
        <p:grpSpPr>
          <a:xfrm>
            <a:off x="317500" y="3601168"/>
            <a:ext cx="1056103" cy="507028"/>
            <a:chOff x="4133850" y="3404709"/>
            <a:chExt cx="1056103" cy="507028"/>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42" name="TextBox 141"/>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2" name="Straight Arrow Connector 11"/>
          <p:cNvCxnSpPr>
            <a:endCxn id="58" idx="2"/>
          </p:cNvCxnSpPr>
          <p:nvPr/>
        </p:nvCxnSpPr>
        <p:spPr>
          <a:xfrm flipV="1">
            <a:off x="6283097" y="4389283"/>
            <a:ext cx="133420" cy="1103467"/>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234843" cy="400110"/>
          </a:xfrm>
          <a:prstGeom prst="rect">
            <a:avLst/>
          </a:prstGeom>
          <a:noFill/>
        </p:spPr>
        <p:txBody>
          <a:bodyPr wrap="none" rtlCol="0">
            <a:spAutoFit/>
          </a:bodyPr>
          <a:lstStyle/>
          <a:p>
            <a:r>
              <a:rPr lang="en-US" sz="2000" b="0" dirty="0" smtClean="0">
                <a:latin typeface="Gill Sans" charset="0"/>
                <a:ea typeface="Gill Sans" charset="0"/>
                <a:cs typeface="Gill Sans" charset="0"/>
              </a:rPr>
              <a:t>active process &amp; PT</a:t>
            </a:r>
            <a:endParaRPr lang="en-US" sz="2000" b="0" dirty="0">
              <a:latin typeface="Gill Sans" charset="0"/>
              <a:ea typeface="Gill Sans" charset="0"/>
              <a:cs typeface="Gill Sans" charset="0"/>
            </a:endParaRPr>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8" name="Rectangle 117"/>
          <p:cNvSpPr/>
          <p:nvPr/>
        </p:nvSpPr>
        <p:spPr>
          <a:xfrm>
            <a:off x="1574380" y="3190717"/>
            <a:ext cx="1073441" cy="184214"/>
          </a:xfrm>
          <a:prstGeom prst="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Tree>
    <p:extLst>
      <p:ext uri="{BB962C8B-B14F-4D97-AF65-F5344CB8AC3E}">
        <p14:creationId xmlns:p14="http://schemas.microsoft.com/office/powerpoint/2010/main" val="361100273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146"/>
          <p:cNvSpPr/>
          <p:nvPr/>
        </p:nvSpPr>
        <p:spPr>
          <a:xfrm>
            <a:off x="7012847" y="3104879"/>
            <a:ext cx="1073441" cy="184214"/>
          </a:xfrm>
          <a:prstGeom prst="rect">
            <a:avLst/>
          </a:prstGeom>
          <a:pattFill prst="diagBrick">
            <a:fgClr>
              <a:schemeClr val="bg2">
                <a:lumMod val="75000"/>
              </a:schemeClr>
            </a:fgClr>
            <a:bgClr>
              <a:prstClr val="white"/>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 name="Title 1"/>
          <p:cNvSpPr>
            <a:spLocks noGrp="1"/>
          </p:cNvSpPr>
          <p:nvPr>
            <p:ph type="title"/>
          </p:nvPr>
        </p:nvSpPr>
        <p:spPr>
          <a:xfrm>
            <a:off x="317500" y="0"/>
            <a:ext cx="8369300" cy="875619"/>
          </a:xfrm>
        </p:spPr>
        <p:txBody>
          <a:bodyPr>
            <a:normAutofit/>
          </a:bodyPr>
          <a:lstStyle/>
          <a:p>
            <a:r>
              <a:rPr lang="en-US" dirty="0" smtClean="0"/>
              <a:t>On page Fault … schedule other P or T</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559577" y="930117"/>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7064163" y="1211468"/>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8153401" y="4289274"/>
            <a:ext cx="884888"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8153400" y="2477446"/>
            <a:ext cx="872464"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8077200" y="3558073"/>
            <a:ext cx="1365250" cy="646331"/>
          </a:xfrm>
          <a:prstGeom prst="rect">
            <a:avLst/>
          </a:prstGeom>
          <a:noFill/>
        </p:spPr>
        <p:txBody>
          <a:bodyPr wrap="square" rtlCol="0">
            <a:spAutoFit/>
          </a:bodyPr>
          <a:lstStyle/>
          <a:p>
            <a:r>
              <a:rPr lang="en-US" b="0" dirty="0" smtClean="0">
                <a:latin typeface="Gill Sans" charset="0"/>
                <a:ea typeface="Gill Sans" charset="0"/>
                <a:cs typeface="Gill Sans" charset="0"/>
              </a:rPr>
              <a:t>user </a:t>
            </a:r>
            <a:r>
              <a:rPr lang="en-US" b="0" dirty="0" err="1" smtClean="0">
                <a:latin typeface="Gill Sans" charset="0"/>
                <a:ea typeface="Gill Sans" charset="0"/>
                <a:cs typeface="Gill Sans" charset="0"/>
              </a:rPr>
              <a:t>pagetable</a:t>
            </a:r>
            <a:endParaRPr lang="en-US" b="0" dirty="0" smtClean="0">
              <a:latin typeface="Gill Sans" charset="0"/>
              <a:ea typeface="Gill Sans" charset="0"/>
              <a:cs typeface="Gill Sans" charset="0"/>
            </a:endParaRPr>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1799703" y="3679586"/>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591718" y="3090068"/>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591718" y="2609611"/>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591718" y="2112245"/>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967268" cy="3386768"/>
            <a:chOff x="4813299" y="1043543"/>
            <a:chExt cx="2046175" cy="3547583"/>
          </a:xfrm>
        </p:grpSpPr>
        <p:sp>
          <p:nvSpPr>
            <p:cNvPr id="21" name="Rectangle 20"/>
            <p:cNvSpPr/>
            <p:nvPr/>
          </p:nvSpPr>
          <p:spPr>
            <a:xfrm>
              <a:off x="4821894" y="1487603"/>
              <a:ext cx="1236710"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5116534" y="4060979"/>
              <a:ext cx="720607" cy="419109"/>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4908549" y="3471461"/>
              <a:ext cx="1056103" cy="526026"/>
              <a:chOff x="4133850" y="3404709"/>
              <a:chExt cx="1056103" cy="526026"/>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58917" cy="419108"/>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32" name="Group 31"/>
            <p:cNvGrpSpPr/>
            <p:nvPr/>
          </p:nvGrpSpPr>
          <p:grpSpPr>
            <a:xfrm>
              <a:off x="4908549" y="3102129"/>
              <a:ext cx="1056103" cy="419109"/>
              <a:chOff x="4133850" y="3511627"/>
              <a:chExt cx="1056103" cy="419109"/>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700470" cy="419109"/>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4908549" y="2102817"/>
              <a:ext cx="1056103" cy="419109"/>
              <a:chOff x="4133850" y="3404709"/>
              <a:chExt cx="1056103" cy="419109"/>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38947" cy="419109"/>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4908549" y="1548818"/>
              <a:ext cx="1092113" cy="526026"/>
              <a:chOff x="4133850" y="3404709"/>
              <a:chExt cx="1092113" cy="526026"/>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66263" cy="419108"/>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8" name="TextBox 87"/>
            <p:cNvSpPr txBox="1"/>
            <p:nvPr/>
          </p:nvSpPr>
          <p:spPr>
            <a:xfrm>
              <a:off x="4845049" y="1055211"/>
              <a:ext cx="845185" cy="419109"/>
            </a:xfrm>
            <a:prstGeom prst="rect">
              <a:avLst/>
            </a:prstGeom>
            <a:noFill/>
          </p:spPr>
          <p:txBody>
            <a:bodyPr wrap="none" rtlCol="0">
              <a:spAutoFit/>
            </a:bodyPr>
            <a:lstStyle/>
            <a:p>
              <a:r>
                <a:rPr lang="en-US" sz="2000" b="0" dirty="0" smtClean="0">
                  <a:latin typeface="Gill Sans" charset="0"/>
                  <a:ea typeface="Gill Sans" charset="0"/>
                  <a:cs typeface="Gill Sans" charset="0"/>
                </a:rPr>
                <a:t>VAS 1</a:t>
              </a:r>
              <a:endParaRPr lang="en-US" sz="2000" b="0" dirty="0">
                <a:latin typeface="Gill Sans" charset="0"/>
                <a:ea typeface="Gill Sans" charset="0"/>
                <a:cs typeface="Gill Sans" charset="0"/>
              </a:endParaRPr>
            </a:p>
          </p:txBody>
        </p:sp>
        <p:sp>
          <p:nvSpPr>
            <p:cNvPr id="73" name="TextBox 72"/>
            <p:cNvSpPr txBox="1"/>
            <p:nvPr/>
          </p:nvSpPr>
          <p:spPr>
            <a:xfrm>
              <a:off x="6162209" y="1043543"/>
              <a:ext cx="697265" cy="419109"/>
            </a:xfrm>
            <a:prstGeom prst="rect">
              <a:avLst/>
            </a:prstGeom>
            <a:noFill/>
          </p:spPr>
          <p:txBody>
            <a:bodyPr wrap="none" rtlCol="0">
              <a:spAutoFit/>
            </a:bodyPr>
            <a:lstStyle/>
            <a:p>
              <a:r>
                <a:rPr lang="en-US" sz="2000" b="0" dirty="0" smtClean="0">
                  <a:latin typeface="Gill Sans" charset="0"/>
                  <a:ea typeface="Gill Sans" charset="0"/>
                  <a:cs typeface="Gill Sans" charset="0"/>
                </a:rPr>
                <a:t>PT 1</a:t>
              </a:r>
              <a:endParaRPr lang="en-US" sz="2000" b="0" dirty="0">
                <a:latin typeface="Gill Sans" charset="0"/>
                <a:ea typeface="Gill Sans" charset="0"/>
                <a:cs typeface="Gill Sans" charset="0"/>
              </a:endParaRPr>
            </a:p>
          </p:txBody>
        </p:sp>
      </p:grpSp>
      <p:grpSp>
        <p:nvGrpSpPr>
          <p:cNvPr id="104" name="Group 103"/>
          <p:cNvGrpSpPr/>
          <p:nvPr/>
        </p:nvGrpSpPr>
        <p:grpSpPr>
          <a:xfrm>
            <a:off x="2889787" y="3377715"/>
            <a:ext cx="2001946" cy="3352751"/>
            <a:chOff x="4813299" y="1043543"/>
            <a:chExt cx="2028015" cy="3547583"/>
          </a:xfrm>
        </p:grpSpPr>
        <p:sp>
          <p:nvSpPr>
            <p:cNvPr id="105" name="Rectangle 104"/>
            <p:cNvSpPr/>
            <p:nvPr/>
          </p:nvSpPr>
          <p:spPr>
            <a:xfrm>
              <a:off x="4821893" y="1487603"/>
              <a:ext cx="1232372"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7" name="TextBox 106"/>
            <p:cNvSpPr txBox="1"/>
            <p:nvPr/>
          </p:nvSpPr>
          <p:spPr>
            <a:xfrm>
              <a:off x="5116534" y="4060978"/>
              <a:ext cx="701840" cy="423361"/>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108" name="Group 107"/>
            <p:cNvGrpSpPr/>
            <p:nvPr/>
          </p:nvGrpSpPr>
          <p:grpSpPr>
            <a:xfrm>
              <a:off x="4908549" y="3471461"/>
              <a:ext cx="1056103" cy="530279"/>
              <a:chOff x="4133850" y="3404709"/>
              <a:chExt cx="1056103" cy="530279"/>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8" name="TextBox 127"/>
              <p:cNvSpPr txBox="1"/>
              <p:nvPr/>
            </p:nvSpPr>
            <p:spPr>
              <a:xfrm>
                <a:off x="4359700" y="3511627"/>
                <a:ext cx="641757" cy="423361"/>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109" name="Group 108"/>
            <p:cNvGrpSpPr/>
            <p:nvPr/>
          </p:nvGrpSpPr>
          <p:grpSpPr>
            <a:xfrm>
              <a:off x="4908549" y="3102129"/>
              <a:ext cx="1056103" cy="423361"/>
              <a:chOff x="4133850" y="3511627"/>
              <a:chExt cx="1056103" cy="423361"/>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6" name="TextBox 125"/>
              <p:cNvSpPr txBox="1"/>
              <p:nvPr/>
            </p:nvSpPr>
            <p:spPr>
              <a:xfrm>
                <a:off x="4359700" y="3511627"/>
                <a:ext cx="682227" cy="423361"/>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10" name="Group 109"/>
            <p:cNvGrpSpPr/>
            <p:nvPr/>
          </p:nvGrpSpPr>
          <p:grpSpPr>
            <a:xfrm>
              <a:off x="4908549" y="2102817"/>
              <a:ext cx="1056103" cy="423361"/>
              <a:chOff x="4133850" y="3404709"/>
              <a:chExt cx="1056103" cy="423361"/>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4" name="TextBox 123"/>
              <p:cNvSpPr txBox="1"/>
              <p:nvPr/>
            </p:nvSpPr>
            <p:spPr>
              <a:xfrm>
                <a:off x="4334539" y="3404709"/>
                <a:ext cx="719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11" name="Group 110"/>
            <p:cNvGrpSpPr/>
            <p:nvPr/>
          </p:nvGrpSpPr>
          <p:grpSpPr>
            <a:xfrm>
              <a:off x="4908549" y="1548818"/>
              <a:ext cx="1069553" cy="530279"/>
              <a:chOff x="4133850" y="3404709"/>
              <a:chExt cx="1069553" cy="530279"/>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2" name="TextBox 121"/>
              <p:cNvSpPr txBox="1"/>
              <p:nvPr/>
            </p:nvSpPr>
            <p:spPr>
              <a:xfrm>
                <a:off x="4359700" y="3511627"/>
                <a:ext cx="843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9" name="TextBox 118"/>
            <p:cNvSpPr txBox="1"/>
            <p:nvPr/>
          </p:nvSpPr>
          <p:spPr>
            <a:xfrm>
              <a:off x="4845049" y="1055211"/>
              <a:ext cx="823630" cy="423361"/>
            </a:xfrm>
            <a:prstGeom prst="rect">
              <a:avLst/>
            </a:prstGeom>
            <a:noFill/>
          </p:spPr>
          <p:txBody>
            <a:bodyPr wrap="none" rtlCol="0">
              <a:spAutoFit/>
            </a:bodyPr>
            <a:lstStyle/>
            <a:p>
              <a:r>
                <a:rPr lang="en-US" sz="2000" b="0" dirty="0" smtClean="0">
                  <a:latin typeface="Gill Sans" charset="0"/>
                  <a:ea typeface="Gill Sans" charset="0"/>
                  <a:cs typeface="Gill Sans" charset="0"/>
                </a:rPr>
                <a:t>VAS 2</a:t>
              </a:r>
              <a:endParaRPr lang="en-US" sz="2000" b="0" dirty="0">
                <a:latin typeface="Gill Sans" charset="0"/>
                <a:ea typeface="Gill Sans" charset="0"/>
                <a:cs typeface="Gill Sans" charset="0"/>
              </a:endParaRPr>
            </a:p>
          </p:txBody>
        </p:sp>
        <p:sp>
          <p:nvSpPr>
            <p:cNvPr id="120" name="TextBox 119"/>
            <p:cNvSpPr txBox="1"/>
            <p:nvPr/>
          </p:nvSpPr>
          <p:spPr>
            <a:xfrm>
              <a:off x="6162209" y="1043543"/>
              <a:ext cx="679105" cy="423361"/>
            </a:xfrm>
            <a:prstGeom prst="rect">
              <a:avLst/>
            </a:prstGeom>
            <a:noFill/>
          </p:spPr>
          <p:txBody>
            <a:bodyPr wrap="none" rtlCol="0">
              <a:spAutoFit/>
            </a:bodyPr>
            <a:lstStyle/>
            <a:p>
              <a:r>
                <a:rPr lang="en-US" sz="2000" b="0" dirty="0" smtClean="0">
                  <a:latin typeface="Gill Sans" charset="0"/>
                  <a:ea typeface="Gill Sans" charset="0"/>
                  <a:cs typeface="Gill Sans" charset="0"/>
                </a:rPr>
                <a:t>PT 2</a:t>
              </a:r>
              <a:endParaRPr lang="en-US" sz="2000" b="0" dirty="0">
                <a:latin typeface="Gill Sans" charset="0"/>
                <a:ea typeface="Gill Sans" charset="0"/>
                <a:cs typeface="Gill Sans" charset="0"/>
              </a:endParaRPr>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nvGrpSpPr>
          <p:cNvPr id="134" name="Group 133"/>
          <p:cNvGrpSpPr/>
          <p:nvPr/>
        </p:nvGrpSpPr>
        <p:grpSpPr>
          <a:xfrm>
            <a:off x="317500" y="3082152"/>
            <a:ext cx="1056103" cy="400110"/>
            <a:chOff x="4133850" y="3511627"/>
            <a:chExt cx="1056103" cy="400110"/>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6" name="TextBox 135"/>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37" name="Group 136"/>
          <p:cNvGrpSpPr/>
          <p:nvPr/>
        </p:nvGrpSpPr>
        <p:grpSpPr>
          <a:xfrm>
            <a:off x="317500" y="2584786"/>
            <a:ext cx="1056103" cy="400110"/>
            <a:chOff x="4133850" y="3404709"/>
            <a:chExt cx="1056103" cy="400110"/>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9" name="TextBox 138"/>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40" name="Group 139"/>
          <p:cNvGrpSpPr/>
          <p:nvPr/>
        </p:nvGrpSpPr>
        <p:grpSpPr>
          <a:xfrm>
            <a:off x="317500" y="3601168"/>
            <a:ext cx="1056103" cy="507028"/>
            <a:chOff x="4133850" y="3404709"/>
            <a:chExt cx="1056103" cy="507028"/>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42" name="TextBox 141"/>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234843" cy="400110"/>
          </a:xfrm>
          <a:prstGeom prst="rect">
            <a:avLst/>
          </a:prstGeom>
          <a:noFill/>
        </p:spPr>
        <p:txBody>
          <a:bodyPr wrap="none" rtlCol="0">
            <a:spAutoFit/>
          </a:bodyPr>
          <a:lstStyle/>
          <a:p>
            <a:r>
              <a:rPr lang="en-US" sz="2000" b="0" dirty="0" smtClean="0">
                <a:latin typeface="Gill Sans" charset="0"/>
                <a:ea typeface="Gill Sans" charset="0"/>
                <a:cs typeface="Gill Sans" charset="0"/>
              </a:rPr>
              <a:t>active process &amp; PT</a:t>
            </a:r>
            <a:endParaRPr lang="en-US" sz="2000" b="0" dirty="0">
              <a:latin typeface="Gill Sans" charset="0"/>
              <a:ea typeface="Gill Sans" charset="0"/>
              <a:cs typeface="Gill Sans" charset="0"/>
            </a:endParaRPr>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8" name="Rectangle 117"/>
          <p:cNvSpPr/>
          <p:nvPr/>
        </p:nvSpPr>
        <p:spPr>
          <a:xfrm>
            <a:off x="1574380" y="3190717"/>
            <a:ext cx="1073441" cy="184214"/>
          </a:xfrm>
          <a:prstGeom prst="rect">
            <a:avLst/>
          </a:prstGeom>
          <a:solidFill>
            <a:schemeClr val="bg2">
              <a:lumMod val="75000"/>
              <a:alpha val="6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6" name="Freeform 15"/>
          <p:cNvSpPr/>
          <p:nvPr/>
        </p:nvSpPr>
        <p:spPr>
          <a:xfrm>
            <a:off x="2587625" y="2555449"/>
            <a:ext cx="4445000" cy="1127611"/>
          </a:xfrm>
          <a:custGeom>
            <a:avLst/>
            <a:gdLst>
              <a:gd name="connsiteX0" fmla="*/ 0 w 4445000"/>
              <a:gd name="connsiteY0" fmla="*/ 698926 h 1127611"/>
              <a:gd name="connsiteX1" fmla="*/ 1317625 w 4445000"/>
              <a:gd name="connsiteY1" fmla="*/ 426 h 1127611"/>
              <a:gd name="connsiteX2" fmla="*/ 2889250 w 4445000"/>
              <a:gd name="connsiteY2" fmla="*/ 603676 h 1127611"/>
              <a:gd name="connsiteX3" fmla="*/ 3635375 w 4445000"/>
              <a:gd name="connsiteY3" fmla="*/ 1127551 h 1127611"/>
              <a:gd name="connsiteX4" fmla="*/ 4445000 w 4445000"/>
              <a:gd name="connsiteY4" fmla="*/ 571926 h 1127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000" h="1127611">
                <a:moveTo>
                  <a:pt x="0" y="698926"/>
                </a:moveTo>
                <a:cubicBezTo>
                  <a:pt x="418041" y="357613"/>
                  <a:pt x="836083" y="16301"/>
                  <a:pt x="1317625" y="426"/>
                </a:cubicBezTo>
                <a:cubicBezTo>
                  <a:pt x="1799167" y="-15449"/>
                  <a:pt x="2502958" y="415822"/>
                  <a:pt x="2889250" y="603676"/>
                </a:cubicBezTo>
                <a:cubicBezTo>
                  <a:pt x="3275542" y="791530"/>
                  <a:pt x="3376083" y="1132843"/>
                  <a:pt x="3635375" y="1127551"/>
                </a:cubicBezTo>
                <a:cubicBezTo>
                  <a:pt x="3894667" y="1122259"/>
                  <a:pt x="4445000" y="571926"/>
                  <a:pt x="4445000" y="571926"/>
                </a:cubicBezTo>
              </a:path>
            </a:pathLst>
          </a:custGeom>
          <a:ln w="28575" cmpd="sng">
            <a:solidFill>
              <a:srgbClr val="000000"/>
            </a:solidFill>
            <a:prstDash val="sysDash"/>
            <a:headEnd type="diamond"/>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000" b="0">
              <a:latin typeface="Gill Sans" charset="0"/>
              <a:ea typeface="Gill Sans" charset="0"/>
              <a:cs typeface="Gill Sans" charset="0"/>
            </a:endParaRPr>
          </a:p>
        </p:txBody>
      </p:sp>
    </p:spTree>
    <p:extLst>
      <p:ext uri="{BB962C8B-B14F-4D97-AF65-F5344CB8AC3E}">
        <p14:creationId xmlns:p14="http://schemas.microsoft.com/office/powerpoint/2010/main" val="31299948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3000"/>
                                        <p:tgtEl>
                                          <p:spTgt spid="16"/>
                                        </p:tgtEl>
                                      </p:cBhvr>
                                    </p:animEffect>
                                  </p:childTnLst>
                                </p:cTn>
                              </p:par>
                              <p:par>
                                <p:cTn id="8" presetID="0" presetClass="path" presetSubtype="0" accel="50000" decel="50000" fill="hold" grpId="0" nodeType="withEffect">
                                  <p:stCondLst>
                                    <p:cond delay="0"/>
                                  </p:stCondLst>
                                  <p:childTnLst>
                                    <p:animMotion origin="layout" path="M 0.05903 -0.00416 C 0.06771 -0.0199 0.07657 -0.03541 0.0967 -0.05277 C 0.11702 -0.07014 0.14723 -0.10833 0.18038 -0.10833 C 0.21372 -0.10833 0.2625 -0.07662 0.29566 -0.05277 C 0.329 -0.02893 0.34896 0.01736 0.37934 0.03519 C 0.4099 0.05301 0.44219 0.06343 0.47882 0.05371 C 0.51545 0.04399 0.55712 0.01065 0.59896 -0.02268 " pathEditMode="relative" rAng="0" ptsTypes="aaaaaaA">
                                      <p:cBhvr>
                                        <p:cTn id="9" dur="3000" fill="hold"/>
                                        <p:tgtEl>
                                          <p:spTgt spid="118"/>
                                        </p:tgtEl>
                                        <p:attrNameLst>
                                          <p:attrName>ppt_x</p:attrName>
                                          <p:attrName>ppt_y</p:attrName>
                                        </p:attrNameLst>
                                      </p:cBhvr>
                                      <p:rCtr x="26997" y="-1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152400"/>
            <a:ext cx="8686800" cy="533400"/>
          </a:xfrm>
        </p:spPr>
        <p:txBody>
          <a:bodyPr/>
          <a:lstStyle/>
          <a:p>
            <a:r>
              <a:rPr lang="en-US" altLang="ko-KR" dirty="0" smtClean="0">
                <a:ea typeface="굴림" panose="020B0600000101010101" pitchFamily="34" charset="-127"/>
              </a:rPr>
              <a:t>Recall: What Actually Happens on a TLB Miss?</a:t>
            </a:r>
          </a:p>
        </p:txBody>
      </p:sp>
      <p:sp>
        <p:nvSpPr>
          <p:cNvPr id="33795" name="Rectangle 3"/>
          <p:cNvSpPr>
            <a:spLocks noGrp="1" noChangeArrowheads="1"/>
          </p:cNvSpPr>
          <p:nvPr>
            <p:ph type="body" idx="1"/>
          </p:nvPr>
        </p:nvSpPr>
        <p:spPr>
          <a:xfrm>
            <a:off x="152400" y="762000"/>
            <a:ext cx="8915400" cy="5486400"/>
          </a:xfrm>
        </p:spPr>
        <p:txBody>
          <a:bodyPr>
            <a:normAutofit/>
          </a:bodyPr>
          <a:lstStyle/>
          <a:p>
            <a:pPr>
              <a:lnSpc>
                <a:spcPct val="80000"/>
              </a:lnSpc>
              <a:spcBef>
                <a:spcPct val="20000"/>
              </a:spcBef>
            </a:pPr>
            <a:r>
              <a:rPr lang="en-US" altLang="ko-KR" dirty="0" smtClean="0">
                <a:ea typeface="굴림" panose="020B0600000101010101" pitchFamily="34" charset="-127"/>
              </a:rPr>
              <a:t>Hardware traversed page tables:</a:t>
            </a:r>
          </a:p>
          <a:p>
            <a:pPr lvl="1">
              <a:lnSpc>
                <a:spcPct val="80000"/>
              </a:lnSpc>
              <a:spcBef>
                <a:spcPct val="20000"/>
              </a:spcBef>
            </a:pPr>
            <a:r>
              <a:rPr lang="en-US" altLang="ko-KR" dirty="0" smtClean="0">
                <a:ea typeface="굴림" panose="020B0600000101010101" pitchFamily="34" charset="-127"/>
              </a:rPr>
              <a:t>On TLB miss, hardware in MMU looks at current page table to fill TLB (may walk multiple levels)</a:t>
            </a:r>
          </a:p>
          <a:p>
            <a:pPr lvl="2">
              <a:lnSpc>
                <a:spcPct val="80000"/>
              </a:lnSpc>
              <a:spcBef>
                <a:spcPct val="20000"/>
              </a:spcBef>
            </a:pPr>
            <a:r>
              <a:rPr lang="en-US" altLang="ko-KR" dirty="0" smtClean="0">
                <a:ea typeface="굴림" panose="020B0600000101010101" pitchFamily="34" charset="-127"/>
              </a:rPr>
              <a:t>If PTE valid, hardware fills TLB and processor never knows</a:t>
            </a:r>
          </a:p>
          <a:p>
            <a:pPr lvl="2">
              <a:lnSpc>
                <a:spcPct val="80000"/>
              </a:lnSpc>
              <a:spcBef>
                <a:spcPct val="20000"/>
              </a:spcBef>
            </a:pPr>
            <a:r>
              <a:rPr lang="en-US" altLang="ko-KR" dirty="0" smtClean="0">
                <a:ea typeface="굴림" panose="020B0600000101010101" pitchFamily="34" charset="-127"/>
              </a:rPr>
              <a:t>If PTE marked as invalid, causes Page Fault, after which kernel decides what to do afterwards</a:t>
            </a:r>
          </a:p>
          <a:p>
            <a:pPr>
              <a:lnSpc>
                <a:spcPct val="80000"/>
              </a:lnSpc>
              <a:spcBef>
                <a:spcPct val="20000"/>
              </a:spcBef>
            </a:pPr>
            <a:r>
              <a:rPr lang="en-US" altLang="ko-KR" dirty="0" smtClean="0">
                <a:ea typeface="굴림" panose="020B0600000101010101" pitchFamily="34" charset="-127"/>
              </a:rPr>
              <a:t>Software traversed Page tables (like MIPS)</a:t>
            </a:r>
          </a:p>
          <a:p>
            <a:pPr lvl="1">
              <a:lnSpc>
                <a:spcPct val="80000"/>
              </a:lnSpc>
              <a:spcBef>
                <a:spcPct val="20000"/>
              </a:spcBef>
            </a:pPr>
            <a:r>
              <a:rPr lang="en-US" altLang="ko-KR" dirty="0" smtClean="0">
                <a:ea typeface="굴림" panose="020B0600000101010101" pitchFamily="34" charset="-127"/>
              </a:rPr>
              <a:t>On TLB miss, processor receives TLB fault</a:t>
            </a:r>
          </a:p>
          <a:p>
            <a:pPr lvl="1">
              <a:lnSpc>
                <a:spcPct val="80000"/>
              </a:lnSpc>
              <a:spcBef>
                <a:spcPct val="20000"/>
              </a:spcBef>
            </a:pPr>
            <a:r>
              <a:rPr lang="en-US" altLang="ko-KR" dirty="0" smtClean="0">
                <a:ea typeface="굴림" panose="020B0600000101010101" pitchFamily="34" charset="-127"/>
              </a:rPr>
              <a:t>Kernel traverses page table to find PTE</a:t>
            </a:r>
          </a:p>
          <a:p>
            <a:pPr lvl="2">
              <a:lnSpc>
                <a:spcPct val="80000"/>
              </a:lnSpc>
              <a:spcBef>
                <a:spcPct val="20000"/>
              </a:spcBef>
            </a:pPr>
            <a:r>
              <a:rPr lang="en-US" altLang="ko-KR" dirty="0" smtClean="0">
                <a:ea typeface="굴림" panose="020B0600000101010101" pitchFamily="34" charset="-127"/>
              </a:rPr>
              <a:t>If PTE valid, fills TLB and returns from fault</a:t>
            </a:r>
          </a:p>
          <a:p>
            <a:pPr lvl="2">
              <a:lnSpc>
                <a:spcPct val="80000"/>
              </a:lnSpc>
              <a:spcBef>
                <a:spcPct val="20000"/>
              </a:spcBef>
            </a:pPr>
            <a:r>
              <a:rPr lang="en-US" altLang="ko-KR" dirty="0" smtClean="0">
                <a:ea typeface="굴림" panose="020B0600000101010101" pitchFamily="34" charset="-127"/>
              </a:rPr>
              <a:t>If PTE marked as invalid, internally calls Page Fault handler</a:t>
            </a:r>
          </a:p>
          <a:p>
            <a:pPr>
              <a:lnSpc>
                <a:spcPct val="80000"/>
              </a:lnSpc>
              <a:spcBef>
                <a:spcPct val="20000"/>
              </a:spcBef>
            </a:pPr>
            <a:r>
              <a:rPr lang="en-US" altLang="ko-KR" dirty="0" smtClean="0">
                <a:ea typeface="굴림" panose="020B0600000101010101" pitchFamily="34" charset="-127"/>
              </a:rPr>
              <a:t>Most chip sets provide hardware traversal</a:t>
            </a:r>
          </a:p>
          <a:p>
            <a:pPr lvl="1">
              <a:lnSpc>
                <a:spcPct val="80000"/>
              </a:lnSpc>
              <a:spcBef>
                <a:spcPct val="20000"/>
              </a:spcBef>
            </a:pPr>
            <a:r>
              <a:rPr lang="en-US" altLang="ko-KR" dirty="0" smtClean="0">
                <a:ea typeface="굴림" panose="020B0600000101010101" pitchFamily="34" charset="-127"/>
              </a:rPr>
              <a:t>Modern operating systems tend to have more TLB faults since they use translation for many things</a:t>
            </a:r>
          </a:p>
          <a:p>
            <a:pPr lvl="1">
              <a:lnSpc>
                <a:spcPct val="80000"/>
              </a:lnSpc>
              <a:spcBef>
                <a:spcPct val="20000"/>
              </a:spcBef>
            </a:pPr>
            <a:r>
              <a:rPr lang="en-US" altLang="ko-KR" dirty="0" smtClean="0">
                <a:ea typeface="굴림" panose="020B0600000101010101" pitchFamily="34" charset="-127"/>
              </a:rPr>
              <a:t>Examples: </a:t>
            </a:r>
          </a:p>
          <a:p>
            <a:pPr lvl="2">
              <a:lnSpc>
                <a:spcPct val="80000"/>
              </a:lnSpc>
              <a:spcBef>
                <a:spcPct val="20000"/>
              </a:spcBef>
            </a:pPr>
            <a:r>
              <a:rPr lang="en-US" altLang="ko-KR" dirty="0" smtClean="0">
                <a:ea typeface="굴림" panose="020B0600000101010101" pitchFamily="34" charset="-127"/>
              </a:rPr>
              <a:t>shared segments</a:t>
            </a:r>
          </a:p>
          <a:p>
            <a:pPr lvl="2">
              <a:lnSpc>
                <a:spcPct val="80000"/>
              </a:lnSpc>
              <a:spcBef>
                <a:spcPct val="20000"/>
              </a:spcBef>
            </a:pPr>
            <a:r>
              <a:rPr lang="en-US" altLang="ko-KR" dirty="0"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46135509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On page Fault … update PTE</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559577" y="930117"/>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7064163" y="1211468"/>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8153400" y="4289274"/>
            <a:ext cx="860207"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8153400" y="2477446"/>
            <a:ext cx="936407"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8077200" y="3558073"/>
            <a:ext cx="1365250" cy="646331"/>
          </a:xfrm>
          <a:prstGeom prst="rect">
            <a:avLst/>
          </a:prstGeom>
          <a:noFill/>
        </p:spPr>
        <p:txBody>
          <a:bodyPr wrap="square" rtlCol="0">
            <a:spAutoFit/>
          </a:bodyPr>
          <a:lstStyle/>
          <a:p>
            <a:r>
              <a:rPr lang="en-US" b="0" dirty="0" smtClean="0">
                <a:latin typeface="Gill Sans" charset="0"/>
                <a:ea typeface="Gill Sans" charset="0"/>
                <a:cs typeface="Gill Sans" charset="0"/>
              </a:rPr>
              <a:t>user </a:t>
            </a:r>
            <a:r>
              <a:rPr lang="en-US" b="0" dirty="0" err="1" smtClean="0">
                <a:latin typeface="Gill Sans" charset="0"/>
                <a:ea typeface="Gill Sans" charset="0"/>
                <a:cs typeface="Gill Sans" charset="0"/>
              </a:rPr>
              <a:t>pagetable</a:t>
            </a:r>
            <a:endParaRPr lang="en-US" b="0" dirty="0" smtClean="0">
              <a:latin typeface="Gill Sans" charset="0"/>
              <a:ea typeface="Gill Sans" charset="0"/>
              <a:cs typeface="Gill Sans" charset="0"/>
            </a:endParaRPr>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1799703" y="3679586"/>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591718" y="3090068"/>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591718" y="2609611"/>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591718" y="2112245"/>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967268" cy="3386768"/>
            <a:chOff x="4813299" y="1043543"/>
            <a:chExt cx="2046175" cy="3547583"/>
          </a:xfrm>
        </p:grpSpPr>
        <p:sp>
          <p:nvSpPr>
            <p:cNvPr id="21" name="Rectangle 20"/>
            <p:cNvSpPr/>
            <p:nvPr/>
          </p:nvSpPr>
          <p:spPr>
            <a:xfrm>
              <a:off x="4821893" y="1487603"/>
              <a:ext cx="1234624"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5116534" y="4060979"/>
              <a:ext cx="720607" cy="419109"/>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4908549" y="3471461"/>
              <a:ext cx="1056103" cy="526026"/>
              <a:chOff x="4133850" y="3404709"/>
              <a:chExt cx="1056103" cy="526026"/>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58917" cy="419108"/>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32" name="Group 31"/>
            <p:cNvGrpSpPr/>
            <p:nvPr/>
          </p:nvGrpSpPr>
          <p:grpSpPr>
            <a:xfrm>
              <a:off x="4908549" y="3102129"/>
              <a:ext cx="1056103" cy="419109"/>
              <a:chOff x="4133850" y="3511627"/>
              <a:chExt cx="1056103" cy="419109"/>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700470" cy="419109"/>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4908549" y="2102817"/>
              <a:ext cx="1056103" cy="419109"/>
              <a:chOff x="4133850" y="3404709"/>
              <a:chExt cx="1056103" cy="419109"/>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38947" cy="419109"/>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4908549" y="1548818"/>
              <a:ext cx="1092113" cy="526026"/>
              <a:chOff x="4133850" y="3404709"/>
              <a:chExt cx="1092113" cy="526026"/>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66263" cy="419108"/>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8" name="TextBox 87"/>
            <p:cNvSpPr txBox="1"/>
            <p:nvPr/>
          </p:nvSpPr>
          <p:spPr>
            <a:xfrm>
              <a:off x="4845049" y="1055211"/>
              <a:ext cx="845185" cy="419109"/>
            </a:xfrm>
            <a:prstGeom prst="rect">
              <a:avLst/>
            </a:prstGeom>
            <a:noFill/>
          </p:spPr>
          <p:txBody>
            <a:bodyPr wrap="none" rtlCol="0">
              <a:spAutoFit/>
            </a:bodyPr>
            <a:lstStyle/>
            <a:p>
              <a:r>
                <a:rPr lang="en-US" sz="2000" b="0" dirty="0" smtClean="0">
                  <a:latin typeface="Gill Sans" charset="0"/>
                  <a:ea typeface="Gill Sans" charset="0"/>
                  <a:cs typeface="Gill Sans" charset="0"/>
                </a:rPr>
                <a:t>VAS 1</a:t>
              </a:r>
              <a:endParaRPr lang="en-US" sz="2000" b="0" dirty="0">
                <a:latin typeface="Gill Sans" charset="0"/>
                <a:ea typeface="Gill Sans" charset="0"/>
                <a:cs typeface="Gill Sans" charset="0"/>
              </a:endParaRPr>
            </a:p>
          </p:txBody>
        </p:sp>
        <p:sp>
          <p:nvSpPr>
            <p:cNvPr id="73" name="TextBox 72"/>
            <p:cNvSpPr txBox="1"/>
            <p:nvPr/>
          </p:nvSpPr>
          <p:spPr>
            <a:xfrm>
              <a:off x="6162209" y="1043543"/>
              <a:ext cx="697265" cy="419109"/>
            </a:xfrm>
            <a:prstGeom prst="rect">
              <a:avLst/>
            </a:prstGeom>
            <a:noFill/>
          </p:spPr>
          <p:txBody>
            <a:bodyPr wrap="none" rtlCol="0">
              <a:spAutoFit/>
            </a:bodyPr>
            <a:lstStyle/>
            <a:p>
              <a:r>
                <a:rPr lang="en-US" sz="2000" b="0" dirty="0" smtClean="0">
                  <a:latin typeface="Gill Sans" charset="0"/>
                  <a:ea typeface="Gill Sans" charset="0"/>
                  <a:cs typeface="Gill Sans" charset="0"/>
                </a:rPr>
                <a:t>PT 1</a:t>
              </a:r>
              <a:endParaRPr lang="en-US" sz="2000" b="0" dirty="0">
                <a:latin typeface="Gill Sans" charset="0"/>
                <a:ea typeface="Gill Sans" charset="0"/>
                <a:cs typeface="Gill Sans" charset="0"/>
              </a:endParaRPr>
            </a:p>
          </p:txBody>
        </p:sp>
      </p:grpSp>
      <p:grpSp>
        <p:nvGrpSpPr>
          <p:cNvPr id="104" name="Group 103"/>
          <p:cNvGrpSpPr/>
          <p:nvPr/>
        </p:nvGrpSpPr>
        <p:grpSpPr>
          <a:xfrm>
            <a:off x="2889787" y="3377715"/>
            <a:ext cx="2001946" cy="3352751"/>
            <a:chOff x="4813299" y="1043543"/>
            <a:chExt cx="2028015"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7" name="TextBox 106"/>
            <p:cNvSpPr txBox="1"/>
            <p:nvPr/>
          </p:nvSpPr>
          <p:spPr>
            <a:xfrm>
              <a:off x="5116534" y="4060978"/>
              <a:ext cx="701840" cy="423361"/>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108" name="Group 107"/>
            <p:cNvGrpSpPr/>
            <p:nvPr/>
          </p:nvGrpSpPr>
          <p:grpSpPr>
            <a:xfrm>
              <a:off x="4908549" y="3471461"/>
              <a:ext cx="1056103" cy="530279"/>
              <a:chOff x="4133850" y="3404709"/>
              <a:chExt cx="1056103" cy="530279"/>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8" name="TextBox 127"/>
              <p:cNvSpPr txBox="1"/>
              <p:nvPr/>
            </p:nvSpPr>
            <p:spPr>
              <a:xfrm>
                <a:off x="4359700" y="3511627"/>
                <a:ext cx="641757" cy="423361"/>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109" name="Group 108"/>
            <p:cNvGrpSpPr/>
            <p:nvPr/>
          </p:nvGrpSpPr>
          <p:grpSpPr>
            <a:xfrm>
              <a:off x="4908549" y="3102129"/>
              <a:ext cx="1056103" cy="423361"/>
              <a:chOff x="4133850" y="3511627"/>
              <a:chExt cx="1056103" cy="423361"/>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6" name="TextBox 125"/>
              <p:cNvSpPr txBox="1"/>
              <p:nvPr/>
            </p:nvSpPr>
            <p:spPr>
              <a:xfrm>
                <a:off x="4359700" y="3511627"/>
                <a:ext cx="682227" cy="423361"/>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10" name="Group 109"/>
            <p:cNvGrpSpPr/>
            <p:nvPr/>
          </p:nvGrpSpPr>
          <p:grpSpPr>
            <a:xfrm>
              <a:off x="4908549" y="2102817"/>
              <a:ext cx="1056103" cy="423361"/>
              <a:chOff x="4133850" y="3404709"/>
              <a:chExt cx="1056103" cy="423361"/>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4" name="TextBox 123"/>
              <p:cNvSpPr txBox="1"/>
              <p:nvPr/>
            </p:nvSpPr>
            <p:spPr>
              <a:xfrm>
                <a:off x="4334539" y="3404709"/>
                <a:ext cx="719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11" name="Group 110"/>
            <p:cNvGrpSpPr/>
            <p:nvPr/>
          </p:nvGrpSpPr>
          <p:grpSpPr>
            <a:xfrm>
              <a:off x="4908549" y="1548818"/>
              <a:ext cx="1069553" cy="530279"/>
              <a:chOff x="4133850" y="3404709"/>
              <a:chExt cx="1069553" cy="530279"/>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2" name="TextBox 121"/>
              <p:cNvSpPr txBox="1"/>
              <p:nvPr/>
            </p:nvSpPr>
            <p:spPr>
              <a:xfrm>
                <a:off x="4359700" y="3511627"/>
                <a:ext cx="843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9" name="TextBox 118"/>
            <p:cNvSpPr txBox="1"/>
            <p:nvPr/>
          </p:nvSpPr>
          <p:spPr>
            <a:xfrm>
              <a:off x="4845049" y="1055211"/>
              <a:ext cx="823630" cy="423361"/>
            </a:xfrm>
            <a:prstGeom prst="rect">
              <a:avLst/>
            </a:prstGeom>
            <a:noFill/>
          </p:spPr>
          <p:txBody>
            <a:bodyPr wrap="none" rtlCol="0">
              <a:spAutoFit/>
            </a:bodyPr>
            <a:lstStyle/>
            <a:p>
              <a:r>
                <a:rPr lang="en-US" sz="2000" b="0" dirty="0" smtClean="0">
                  <a:latin typeface="Gill Sans" charset="0"/>
                  <a:ea typeface="Gill Sans" charset="0"/>
                  <a:cs typeface="Gill Sans" charset="0"/>
                </a:rPr>
                <a:t>VAS 2</a:t>
              </a:r>
              <a:endParaRPr lang="en-US" sz="2000" b="0" dirty="0">
                <a:latin typeface="Gill Sans" charset="0"/>
                <a:ea typeface="Gill Sans" charset="0"/>
                <a:cs typeface="Gill Sans" charset="0"/>
              </a:endParaRPr>
            </a:p>
          </p:txBody>
        </p:sp>
        <p:sp>
          <p:nvSpPr>
            <p:cNvPr id="120" name="TextBox 119"/>
            <p:cNvSpPr txBox="1"/>
            <p:nvPr/>
          </p:nvSpPr>
          <p:spPr>
            <a:xfrm>
              <a:off x="6162209" y="1043543"/>
              <a:ext cx="679105" cy="423361"/>
            </a:xfrm>
            <a:prstGeom prst="rect">
              <a:avLst/>
            </a:prstGeom>
            <a:noFill/>
          </p:spPr>
          <p:txBody>
            <a:bodyPr wrap="none" rtlCol="0">
              <a:spAutoFit/>
            </a:bodyPr>
            <a:lstStyle/>
            <a:p>
              <a:r>
                <a:rPr lang="en-US" sz="2000" b="0" dirty="0" smtClean="0">
                  <a:latin typeface="Gill Sans" charset="0"/>
                  <a:ea typeface="Gill Sans" charset="0"/>
                  <a:cs typeface="Gill Sans" charset="0"/>
                </a:rPr>
                <a:t>PT 2</a:t>
              </a:r>
              <a:endParaRPr lang="en-US" sz="2000" b="0" dirty="0">
                <a:latin typeface="Gill Sans" charset="0"/>
                <a:ea typeface="Gill Sans" charset="0"/>
                <a:cs typeface="Gill Sans" charset="0"/>
              </a:endParaRPr>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nvGrpSpPr>
          <p:cNvPr id="134" name="Group 133"/>
          <p:cNvGrpSpPr/>
          <p:nvPr/>
        </p:nvGrpSpPr>
        <p:grpSpPr>
          <a:xfrm>
            <a:off x="317500" y="3082152"/>
            <a:ext cx="1056103" cy="400110"/>
            <a:chOff x="4133850" y="3511627"/>
            <a:chExt cx="1056103" cy="400110"/>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6" name="TextBox 135"/>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37" name="Group 136"/>
          <p:cNvGrpSpPr/>
          <p:nvPr/>
        </p:nvGrpSpPr>
        <p:grpSpPr>
          <a:xfrm>
            <a:off x="317500" y="2584786"/>
            <a:ext cx="1056103" cy="400110"/>
            <a:chOff x="4133850" y="3404709"/>
            <a:chExt cx="1056103" cy="400110"/>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9" name="TextBox 138"/>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40" name="Group 139"/>
          <p:cNvGrpSpPr/>
          <p:nvPr/>
        </p:nvGrpSpPr>
        <p:grpSpPr>
          <a:xfrm>
            <a:off x="317500" y="3601168"/>
            <a:ext cx="1056103" cy="507028"/>
            <a:chOff x="4133850" y="3404709"/>
            <a:chExt cx="1056103" cy="507028"/>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42" name="TextBox 141"/>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2" name="Straight Arrow Connector 11"/>
          <p:cNvCxnSpPr/>
          <p:nvPr/>
        </p:nvCxnSpPr>
        <p:spPr>
          <a:xfrm flipH="1">
            <a:off x="4536343" y="5492751"/>
            <a:ext cx="1746754" cy="119709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234843" cy="400110"/>
          </a:xfrm>
          <a:prstGeom prst="rect">
            <a:avLst/>
          </a:prstGeom>
          <a:noFill/>
        </p:spPr>
        <p:txBody>
          <a:bodyPr wrap="none" rtlCol="0">
            <a:spAutoFit/>
          </a:bodyPr>
          <a:lstStyle/>
          <a:p>
            <a:r>
              <a:rPr lang="en-US" sz="2000" b="0" dirty="0" smtClean="0">
                <a:latin typeface="Gill Sans" charset="0"/>
                <a:ea typeface="Gill Sans" charset="0"/>
                <a:cs typeface="Gill Sans" charset="0"/>
              </a:rPr>
              <a:t>active process &amp; PT</a:t>
            </a:r>
            <a:endParaRPr lang="en-US" sz="2000" b="0" dirty="0">
              <a:latin typeface="Gill Sans" charset="0"/>
              <a:ea typeface="Gill Sans" charset="0"/>
              <a:cs typeface="Gill Sans" charset="0"/>
            </a:endParaRPr>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7" name="Rectangle 116"/>
          <p:cNvSpPr/>
          <p:nvPr/>
        </p:nvSpPr>
        <p:spPr>
          <a:xfrm>
            <a:off x="6141942" y="3420492"/>
            <a:ext cx="513741" cy="115274"/>
          </a:xfrm>
          <a:prstGeom prst="rect">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50" name="Rectangle 149"/>
          <p:cNvSpPr/>
          <p:nvPr/>
        </p:nvSpPr>
        <p:spPr>
          <a:xfrm>
            <a:off x="7007327" y="3130016"/>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8642737"/>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Eventually reschedule faulting thread</a:t>
            </a:r>
            <a:endParaRPr lang="en-US" dirty="0"/>
          </a:p>
        </p:txBody>
      </p:sp>
      <p:sp>
        <p:nvSpPr>
          <p:cNvPr id="7" name="Can 6"/>
          <p:cNvSpPr/>
          <p:nvPr/>
        </p:nvSpPr>
        <p:spPr>
          <a:xfrm>
            <a:off x="57686" y="1299449"/>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559577" y="930117"/>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7064163" y="1211468"/>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pic>
        <p:nvPicPr>
          <p:cNvPr id="29" name="Picture 28"/>
          <p:cNvPicPr>
            <a:picLocks noChangeAspect="1"/>
          </p:cNvPicPr>
          <p:nvPr/>
        </p:nvPicPr>
        <p:blipFill>
          <a:blip r:embed="rId2"/>
          <a:stretch>
            <a:fillRect/>
          </a:stretch>
        </p:blipFill>
        <p:spPr>
          <a:xfrm>
            <a:off x="145118" y="1969155"/>
            <a:ext cx="828917" cy="1221562"/>
          </a:xfrm>
          <a:prstGeom prst="rect">
            <a:avLst/>
          </a:prstGeom>
        </p:spPr>
      </p:pic>
      <p:sp>
        <p:nvSpPr>
          <p:cNvPr id="8" name="Rectangle 7"/>
          <p:cNvSpPr/>
          <p:nvPr/>
        </p:nvSpPr>
        <p:spPr>
          <a:xfrm>
            <a:off x="7007327" y="1809750"/>
            <a:ext cx="1073441" cy="308213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7007367" y="3655079"/>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7007327" y="4539963"/>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7007327" y="3317890"/>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7007327" y="4737959"/>
            <a:ext cx="1073441" cy="18421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7007327" y="2596317"/>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8153400" y="4289274"/>
            <a:ext cx="860207"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8153400" y="2477446"/>
            <a:ext cx="936407"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8077200" y="3558073"/>
            <a:ext cx="1365250" cy="646331"/>
          </a:xfrm>
          <a:prstGeom prst="rect">
            <a:avLst/>
          </a:prstGeom>
          <a:noFill/>
        </p:spPr>
        <p:txBody>
          <a:bodyPr wrap="square" rtlCol="0">
            <a:spAutoFit/>
          </a:bodyPr>
          <a:lstStyle/>
          <a:p>
            <a:r>
              <a:rPr lang="en-US" b="0" dirty="0" smtClean="0">
                <a:latin typeface="Gill Sans" charset="0"/>
                <a:ea typeface="Gill Sans" charset="0"/>
                <a:cs typeface="Gill Sans" charset="0"/>
              </a:rPr>
              <a:t>user </a:t>
            </a:r>
            <a:r>
              <a:rPr lang="en-US" b="0" dirty="0" err="1" smtClean="0">
                <a:latin typeface="Gill Sans" charset="0"/>
                <a:ea typeface="Gill Sans" charset="0"/>
                <a:cs typeface="Gill Sans" charset="0"/>
              </a:rPr>
              <a:t>pagetable</a:t>
            </a:r>
            <a:endParaRPr lang="en-US" b="0" dirty="0" smtClean="0">
              <a:latin typeface="Gill Sans" charset="0"/>
              <a:ea typeface="Gill Sans" charset="0"/>
              <a:cs typeface="Gill Sans" charset="0"/>
            </a:endParaRPr>
          </a:p>
        </p:txBody>
      </p:sp>
      <p:sp>
        <p:nvSpPr>
          <p:cNvPr id="56" name="Rectangle 55"/>
          <p:cNvSpPr/>
          <p:nvPr/>
        </p:nvSpPr>
        <p:spPr>
          <a:xfrm>
            <a:off x="7007327" y="2861622"/>
            <a:ext cx="1073441" cy="184214"/>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7007367" y="3831138"/>
            <a:ext cx="1073441" cy="184214"/>
          </a:xfrm>
          <a:prstGeom prst="rect">
            <a:avLst/>
          </a:prstGeom>
          <a:solidFill>
            <a:schemeClr val="accent1">
              <a:lumMod val="40000"/>
              <a:lumOff val="6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1" name="Rectangle 60"/>
          <p:cNvSpPr/>
          <p:nvPr/>
        </p:nvSpPr>
        <p:spPr>
          <a:xfrm>
            <a:off x="1591718" y="3572668"/>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1799703" y="3679586"/>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591718" y="3090068"/>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591718" y="2609611"/>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591718" y="2112245"/>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cxnSp>
        <p:nvCxnSpPr>
          <p:cNvPr id="72" name="Straight Arrow Connector 71"/>
          <p:cNvCxnSpPr/>
          <p:nvPr/>
        </p:nvCxnSpPr>
        <p:spPr>
          <a:xfrm flipH="1">
            <a:off x="2647821" y="2112245"/>
            <a:ext cx="2352306" cy="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a:off x="4908550" y="1043544"/>
            <a:ext cx="1967268" cy="3386768"/>
            <a:chOff x="4813299" y="1043543"/>
            <a:chExt cx="2046175" cy="3547583"/>
          </a:xfrm>
        </p:grpSpPr>
        <p:sp>
          <p:nvSpPr>
            <p:cNvPr id="21" name="Rectangle 20"/>
            <p:cNvSpPr/>
            <p:nvPr/>
          </p:nvSpPr>
          <p:spPr>
            <a:xfrm>
              <a:off x="4821893" y="1487603"/>
              <a:ext cx="1234624" cy="3103523"/>
            </a:xfrm>
            <a:prstGeom prst="rect">
              <a:avLst/>
            </a:prstGeom>
            <a:solidFill>
              <a:schemeClr val="accent1">
                <a:lumMod val="20000"/>
                <a:lumOff val="80000"/>
                <a:alpha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2" name="Rectangle 21"/>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5116534" y="4060979"/>
              <a:ext cx="720607" cy="419109"/>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4908549" y="3471461"/>
              <a:ext cx="1056103" cy="526026"/>
              <a:chOff x="4133850" y="3404709"/>
              <a:chExt cx="1056103" cy="526026"/>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58917" cy="419108"/>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32" name="Group 31"/>
            <p:cNvGrpSpPr/>
            <p:nvPr/>
          </p:nvGrpSpPr>
          <p:grpSpPr>
            <a:xfrm>
              <a:off x="4908549" y="3102129"/>
              <a:ext cx="1056103" cy="419109"/>
              <a:chOff x="4133850" y="3511627"/>
              <a:chExt cx="1056103" cy="419109"/>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700470" cy="419109"/>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4908549" y="2102817"/>
              <a:ext cx="1056103" cy="419109"/>
              <a:chOff x="4133850" y="3404709"/>
              <a:chExt cx="1056103" cy="419109"/>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38947" cy="419109"/>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4908549" y="1548818"/>
              <a:ext cx="1092113" cy="526026"/>
              <a:chOff x="4133850" y="3404709"/>
              <a:chExt cx="1092113" cy="526026"/>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66263" cy="419108"/>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616220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8" name="TextBox 87"/>
            <p:cNvSpPr txBox="1"/>
            <p:nvPr/>
          </p:nvSpPr>
          <p:spPr>
            <a:xfrm>
              <a:off x="4845049" y="1055211"/>
              <a:ext cx="845185" cy="419109"/>
            </a:xfrm>
            <a:prstGeom prst="rect">
              <a:avLst/>
            </a:prstGeom>
            <a:noFill/>
          </p:spPr>
          <p:txBody>
            <a:bodyPr wrap="none" rtlCol="0">
              <a:spAutoFit/>
            </a:bodyPr>
            <a:lstStyle/>
            <a:p>
              <a:r>
                <a:rPr lang="en-US" sz="2000" b="0" dirty="0" smtClean="0">
                  <a:latin typeface="Gill Sans" charset="0"/>
                  <a:ea typeface="Gill Sans" charset="0"/>
                  <a:cs typeface="Gill Sans" charset="0"/>
                </a:rPr>
                <a:t>VAS 1</a:t>
              </a:r>
              <a:endParaRPr lang="en-US" sz="2000" b="0" dirty="0">
                <a:latin typeface="Gill Sans" charset="0"/>
                <a:ea typeface="Gill Sans" charset="0"/>
                <a:cs typeface="Gill Sans" charset="0"/>
              </a:endParaRPr>
            </a:p>
          </p:txBody>
        </p:sp>
        <p:sp>
          <p:nvSpPr>
            <p:cNvPr id="73" name="TextBox 72"/>
            <p:cNvSpPr txBox="1"/>
            <p:nvPr/>
          </p:nvSpPr>
          <p:spPr>
            <a:xfrm>
              <a:off x="6162209" y="1043543"/>
              <a:ext cx="697265" cy="419109"/>
            </a:xfrm>
            <a:prstGeom prst="rect">
              <a:avLst/>
            </a:prstGeom>
            <a:noFill/>
          </p:spPr>
          <p:txBody>
            <a:bodyPr wrap="none" rtlCol="0">
              <a:spAutoFit/>
            </a:bodyPr>
            <a:lstStyle/>
            <a:p>
              <a:r>
                <a:rPr lang="en-US" sz="2000" b="0" dirty="0" smtClean="0">
                  <a:latin typeface="Gill Sans" charset="0"/>
                  <a:ea typeface="Gill Sans" charset="0"/>
                  <a:cs typeface="Gill Sans" charset="0"/>
                </a:rPr>
                <a:t>PT 1</a:t>
              </a:r>
              <a:endParaRPr lang="en-US" sz="2000" b="0" dirty="0">
                <a:latin typeface="Gill Sans" charset="0"/>
                <a:ea typeface="Gill Sans" charset="0"/>
                <a:cs typeface="Gill Sans" charset="0"/>
              </a:endParaRPr>
            </a:p>
          </p:txBody>
        </p:sp>
      </p:grpSp>
      <p:grpSp>
        <p:nvGrpSpPr>
          <p:cNvPr id="104" name="Group 103"/>
          <p:cNvGrpSpPr/>
          <p:nvPr/>
        </p:nvGrpSpPr>
        <p:grpSpPr>
          <a:xfrm>
            <a:off x="2889787" y="3377715"/>
            <a:ext cx="2001946" cy="3352751"/>
            <a:chOff x="4813299" y="1043543"/>
            <a:chExt cx="2028015" cy="3547583"/>
          </a:xfrm>
        </p:grpSpPr>
        <p:sp>
          <p:nvSpPr>
            <p:cNvPr id="105" name="Rectangle 104"/>
            <p:cNvSpPr/>
            <p:nvPr/>
          </p:nvSpPr>
          <p:spPr>
            <a:xfrm>
              <a:off x="4821893" y="1487603"/>
              <a:ext cx="1233977"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6" name="Rectangle 105"/>
            <p:cNvSpPr/>
            <p:nvPr/>
          </p:nvSpPr>
          <p:spPr>
            <a:xfrm>
              <a:off x="4908549"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7" name="TextBox 106"/>
            <p:cNvSpPr txBox="1"/>
            <p:nvPr/>
          </p:nvSpPr>
          <p:spPr>
            <a:xfrm>
              <a:off x="5116534" y="4060978"/>
              <a:ext cx="701840" cy="423361"/>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108" name="Group 107"/>
            <p:cNvGrpSpPr/>
            <p:nvPr/>
          </p:nvGrpSpPr>
          <p:grpSpPr>
            <a:xfrm>
              <a:off x="4908549" y="3471461"/>
              <a:ext cx="1056103" cy="530279"/>
              <a:chOff x="4133850" y="3404709"/>
              <a:chExt cx="1056103" cy="530279"/>
            </a:xfrm>
          </p:grpSpPr>
          <p:sp>
            <p:nvSpPr>
              <p:cNvPr id="127" name="Rectangle 12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8" name="TextBox 127"/>
              <p:cNvSpPr txBox="1"/>
              <p:nvPr/>
            </p:nvSpPr>
            <p:spPr>
              <a:xfrm>
                <a:off x="4359700" y="3511627"/>
                <a:ext cx="641757" cy="423361"/>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109" name="Group 108"/>
            <p:cNvGrpSpPr/>
            <p:nvPr/>
          </p:nvGrpSpPr>
          <p:grpSpPr>
            <a:xfrm>
              <a:off x="4908549" y="3102129"/>
              <a:ext cx="1056103" cy="423361"/>
              <a:chOff x="4133850" y="3511627"/>
              <a:chExt cx="1056103" cy="423361"/>
            </a:xfrm>
          </p:grpSpPr>
          <p:sp>
            <p:nvSpPr>
              <p:cNvPr id="125" name="Rectangle 12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6" name="TextBox 125"/>
              <p:cNvSpPr txBox="1"/>
              <p:nvPr/>
            </p:nvSpPr>
            <p:spPr>
              <a:xfrm>
                <a:off x="4359700" y="3511627"/>
                <a:ext cx="682227" cy="423361"/>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10" name="Group 109"/>
            <p:cNvGrpSpPr/>
            <p:nvPr/>
          </p:nvGrpSpPr>
          <p:grpSpPr>
            <a:xfrm>
              <a:off x="4908549" y="2102817"/>
              <a:ext cx="1056103" cy="423361"/>
              <a:chOff x="4133850" y="3404709"/>
              <a:chExt cx="1056103" cy="423361"/>
            </a:xfrm>
          </p:grpSpPr>
          <p:sp>
            <p:nvSpPr>
              <p:cNvPr id="123" name="Rectangle 12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4" name="TextBox 123"/>
              <p:cNvSpPr txBox="1"/>
              <p:nvPr/>
            </p:nvSpPr>
            <p:spPr>
              <a:xfrm>
                <a:off x="4334539" y="3404709"/>
                <a:ext cx="719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11" name="Group 110"/>
            <p:cNvGrpSpPr/>
            <p:nvPr/>
          </p:nvGrpSpPr>
          <p:grpSpPr>
            <a:xfrm>
              <a:off x="4908549" y="1548818"/>
              <a:ext cx="1069553" cy="530279"/>
              <a:chOff x="4133850" y="3404709"/>
              <a:chExt cx="1069553" cy="530279"/>
            </a:xfrm>
          </p:grpSpPr>
          <p:sp>
            <p:nvSpPr>
              <p:cNvPr id="121" name="Rectangle 12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22" name="TextBox 121"/>
              <p:cNvSpPr txBox="1"/>
              <p:nvPr/>
            </p:nvSpPr>
            <p:spPr>
              <a:xfrm>
                <a:off x="4359700" y="3511627"/>
                <a:ext cx="843703" cy="423361"/>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112" name="Straight Connector 111"/>
            <p:cNvCxnSpPr/>
            <p:nvPr/>
          </p:nvCxnSpPr>
          <p:spPr>
            <a:xfrm>
              <a:off x="4821894" y="2025068"/>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829174" y="3102129"/>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4845049" y="2540154"/>
              <a:ext cx="142968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4813299" y="4461402"/>
              <a:ext cx="14296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6" name="Rectangle 115"/>
            <p:cNvSpPr/>
            <p:nvPr/>
          </p:nvSpPr>
          <p:spPr>
            <a:xfrm>
              <a:off x="6162209" y="1444625"/>
              <a:ext cx="439081" cy="310352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9" name="TextBox 118"/>
            <p:cNvSpPr txBox="1"/>
            <p:nvPr/>
          </p:nvSpPr>
          <p:spPr>
            <a:xfrm>
              <a:off x="4845049" y="1055211"/>
              <a:ext cx="823630" cy="423361"/>
            </a:xfrm>
            <a:prstGeom prst="rect">
              <a:avLst/>
            </a:prstGeom>
            <a:noFill/>
          </p:spPr>
          <p:txBody>
            <a:bodyPr wrap="none" rtlCol="0">
              <a:spAutoFit/>
            </a:bodyPr>
            <a:lstStyle/>
            <a:p>
              <a:r>
                <a:rPr lang="en-US" sz="2000" b="0" dirty="0" smtClean="0">
                  <a:latin typeface="Gill Sans" charset="0"/>
                  <a:ea typeface="Gill Sans" charset="0"/>
                  <a:cs typeface="Gill Sans" charset="0"/>
                </a:rPr>
                <a:t>VAS 2</a:t>
              </a:r>
              <a:endParaRPr lang="en-US" sz="2000" b="0" dirty="0">
                <a:latin typeface="Gill Sans" charset="0"/>
                <a:ea typeface="Gill Sans" charset="0"/>
                <a:cs typeface="Gill Sans" charset="0"/>
              </a:endParaRPr>
            </a:p>
          </p:txBody>
        </p:sp>
        <p:sp>
          <p:nvSpPr>
            <p:cNvPr id="120" name="TextBox 119"/>
            <p:cNvSpPr txBox="1"/>
            <p:nvPr/>
          </p:nvSpPr>
          <p:spPr>
            <a:xfrm>
              <a:off x="6162209" y="1043543"/>
              <a:ext cx="679105" cy="423361"/>
            </a:xfrm>
            <a:prstGeom prst="rect">
              <a:avLst/>
            </a:prstGeom>
            <a:noFill/>
          </p:spPr>
          <p:txBody>
            <a:bodyPr wrap="none" rtlCol="0">
              <a:spAutoFit/>
            </a:bodyPr>
            <a:lstStyle/>
            <a:p>
              <a:r>
                <a:rPr lang="en-US" sz="2000" b="0" dirty="0" smtClean="0">
                  <a:latin typeface="Gill Sans" charset="0"/>
                  <a:ea typeface="Gill Sans" charset="0"/>
                  <a:cs typeface="Gill Sans" charset="0"/>
                </a:rPr>
                <a:t>PT 2</a:t>
              </a:r>
              <a:endParaRPr lang="en-US" sz="2000" b="0" dirty="0">
                <a:latin typeface="Gill Sans" charset="0"/>
                <a:ea typeface="Gill Sans" charset="0"/>
                <a:cs typeface="Gill Sans" charset="0"/>
              </a:endParaRPr>
            </a:p>
          </p:txBody>
        </p:sp>
      </p:grpSp>
      <p:cxnSp>
        <p:nvCxnSpPr>
          <p:cNvPr id="129" name="Straight Arrow Connector 128"/>
          <p:cNvCxnSpPr>
            <a:endCxn id="56" idx="1"/>
          </p:cNvCxnSpPr>
          <p:nvPr/>
        </p:nvCxnSpPr>
        <p:spPr>
          <a:xfrm flipV="1">
            <a:off x="4455774" y="295372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130" name="Rectangle 129"/>
          <p:cNvSpPr/>
          <p:nvPr/>
        </p:nvSpPr>
        <p:spPr>
          <a:xfrm>
            <a:off x="7019752" y="4101789"/>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1" name="Rectangle 130"/>
          <p:cNvSpPr/>
          <p:nvPr/>
        </p:nvSpPr>
        <p:spPr>
          <a:xfrm>
            <a:off x="7019752" y="4277848"/>
            <a:ext cx="1073441" cy="184214"/>
          </a:xfrm>
          <a:prstGeom prst="rect">
            <a:avLst/>
          </a:prstGeom>
          <a:solidFill>
            <a:schemeClr val="accent6">
              <a:lumMod val="20000"/>
              <a:lumOff val="8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2" name="Rectangle 131"/>
          <p:cNvSpPr/>
          <p:nvPr/>
        </p:nvSpPr>
        <p:spPr>
          <a:xfrm>
            <a:off x="7007327" y="1979038"/>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3" name="Rectangle 132"/>
          <p:cNvSpPr/>
          <p:nvPr/>
        </p:nvSpPr>
        <p:spPr>
          <a:xfrm>
            <a:off x="7019752" y="2209872"/>
            <a:ext cx="1073441" cy="184214"/>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nvGrpSpPr>
          <p:cNvPr id="134" name="Group 133"/>
          <p:cNvGrpSpPr/>
          <p:nvPr/>
        </p:nvGrpSpPr>
        <p:grpSpPr>
          <a:xfrm>
            <a:off x="317500" y="3082152"/>
            <a:ext cx="1056103" cy="400110"/>
            <a:chOff x="4133850" y="3511627"/>
            <a:chExt cx="1056103" cy="400110"/>
          </a:xfrm>
        </p:grpSpPr>
        <p:sp>
          <p:nvSpPr>
            <p:cNvPr id="135" name="Rectangle 134"/>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6" name="TextBox 135"/>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137" name="Group 136"/>
          <p:cNvGrpSpPr/>
          <p:nvPr/>
        </p:nvGrpSpPr>
        <p:grpSpPr>
          <a:xfrm>
            <a:off x="317500" y="2584786"/>
            <a:ext cx="1056103" cy="400110"/>
            <a:chOff x="4133850" y="3404709"/>
            <a:chExt cx="1056103" cy="400110"/>
          </a:xfrm>
        </p:grpSpPr>
        <p:sp>
          <p:nvSpPr>
            <p:cNvPr id="138" name="Rectangle 137"/>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39" name="TextBox 138"/>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140" name="Group 139"/>
          <p:cNvGrpSpPr/>
          <p:nvPr/>
        </p:nvGrpSpPr>
        <p:grpSpPr>
          <a:xfrm>
            <a:off x="317500" y="3601168"/>
            <a:ext cx="1056103" cy="507028"/>
            <a:chOff x="4133850" y="3404709"/>
            <a:chExt cx="1056103" cy="507028"/>
          </a:xfrm>
        </p:grpSpPr>
        <p:sp>
          <p:nvSpPr>
            <p:cNvPr id="141" name="Rectangle 140"/>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42" name="TextBox 141"/>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cxnSp>
        <p:nvCxnSpPr>
          <p:cNvPr id="143" name="Straight Arrow Connector 142"/>
          <p:cNvCxnSpPr/>
          <p:nvPr/>
        </p:nvCxnSpPr>
        <p:spPr>
          <a:xfrm flipH="1" flipV="1">
            <a:off x="1373603" y="2609611"/>
            <a:ext cx="1620118" cy="177967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1373603" y="3090068"/>
            <a:ext cx="1577881" cy="2233176"/>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p:nvPr/>
        </p:nvCxnSpPr>
        <p:spPr>
          <a:xfrm flipH="1" flipV="1">
            <a:off x="1373604" y="3601169"/>
            <a:ext cx="1620117" cy="207112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5" name="Straight Arrow Connector 144"/>
          <p:cNvCxnSpPr/>
          <p:nvPr/>
        </p:nvCxnSpPr>
        <p:spPr>
          <a:xfrm flipH="1" flipV="1">
            <a:off x="2647821" y="3601168"/>
            <a:ext cx="498301" cy="26997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2692936" y="3655079"/>
            <a:ext cx="2438826" cy="28778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flipV="1">
            <a:off x="2647821" y="2614735"/>
            <a:ext cx="2358153"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H="1" flipV="1">
            <a:off x="2647821" y="3090068"/>
            <a:ext cx="2345195" cy="319493"/>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a:endCxn id="133" idx="1"/>
          </p:cNvCxnSpPr>
          <p:nvPr/>
        </p:nvCxnSpPr>
        <p:spPr>
          <a:xfrm flipV="1">
            <a:off x="4468199" y="2301979"/>
            <a:ext cx="2551553" cy="216008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8" name="Straight Arrow Connector 147"/>
          <p:cNvCxnSpPr/>
          <p:nvPr/>
        </p:nvCxnSpPr>
        <p:spPr>
          <a:xfrm flipV="1">
            <a:off x="4455774" y="3456299"/>
            <a:ext cx="2551553" cy="293174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a:endCxn id="132" idx="1"/>
          </p:cNvCxnSpPr>
          <p:nvPr/>
        </p:nvCxnSpPr>
        <p:spPr>
          <a:xfrm flipV="1">
            <a:off x="6429375" y="2071145"/>
            <a:ext cx="577952" cy="111957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a:endCxn id="52" idx="1"/>
          </p:cNvCxnSpPr>
          <p:nvPr/>
        </p:nvCxnSpPr>
        <p:spPr>
          <a:xfrm>
            <a:off x="6315244" y="2209872"/>
            <a:ext cx="692083" cy="4785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endCxn id="8" idx="1"/>
          </p:cNvCxnSpPr>
          <p:nvPr/>
        </p:nvCxnSpPr>
        <p:spPr>
          <a:xfrm flipV="1">
            <a:off x="6315244" y="3350820"/>
            <a:ext cx="692083" cy="638749"/>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961450" y="5323244"/>
            <a:ext cx="666141" cy="349048"/>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2" name="Straight Arrow Connector 11"/>
          <p:cNvCxnSpPr>
            <a:endCxn id="58" idx="2"/>
          </p:cNvCxnSpPr>
          <p:nvPr/>
        </p:nvCxnSpPr>
        <p:spPr>
          <a:xfrm flipV="1">
            <a:off x="6283097" y="4389283"/>
            <a:ext cx="133420" cy="1103468"/>
          </a:xfrm>
          <a:prstGeom prst="straightConnector1">
            <a:avLst/>
          </a:prstGeom>
          <a:ln w="2857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91021" y="5323042"/>
            <a:ext cx="2234843" cy="400110"/>
          </a:xfrm>
          <a:prstGeom prst="rect">
            <a:avLst/>
          </a:prstGeom>
          <a:noFill/>
        </p:spPr>
        <p:txBody>
          <a:bodyPr wrap="none" rtlCol="0">
            <a:spAutoFit/>
          </a:bodyPr>
          <a:lstStyle/>
          <a:p>
            <a:r>
              <a:rPr lang="en-US" sz="2000" b="0" dirty="0" smtClean="0">
                <a:latin typeface="Gill Sans" charset="0"/>
                <a:ea typeface="Gill Sans" charset="0"/>
                <a:cs typeface="Gill Sans" charset="0"/>
              </a:rPr>
              <a:t>active process &amp; PT</a:t>
            </a:r>
            <a:endParaRPr lang="en-US" sz="2000" b="0" dirty="0">
              <a:latin typeface="Gill Sans" charset="0"/>
              <a:ea typeface="Gill Sans" charset="0"/>
              <a:cs typeface="Gill Sans" charset="0"/>
            </a:endParaRPr>
          </a:p>
        </p:txBody>
      </p:sp>
      <p:sp>
        <p:nvSpPr>
          <p:cNvPr id="15" name="Right Arrow 14"/>
          <p:cNvSpPr/>
          <p:nvPr/>
        </p:nvSpPr>
        <p:spPr>
          <a:xfrm>
            <a:off x="4536343" y="3377715"/>
            <a:ext cx="393156" cy="244943"/>
          </a:xfrm>
          <a:prstGeom prst="rightArrow">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18" name="Rectangle 117"/>
          <p:cNvSpPr/>
          <p:nvPr/>
        </p:nvSpPr>
        <p:spPr>
          <a:xfrm>
            <a:off x="1574380" y="3190717"/>
            <a:ext cx="1073441" cy="184214"/>
          </a:xfrm>
          <a:prstGeom prst="rect">
            <a:avLst/>
          </a:prstGeom>
          <a:solidFill>
            <a:schemeClr val="bg2">
              <a:lumMod val="75000"/>
              <a:alpha val="54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50" name="Rectangle 149"/>
          <p:cNvSpPr/>
          <p:nvPr/>
        </p:nvSpPr>
        <p:spPr>
          <a:xfrm>
            <a:off x="7007327" y="3130016"/>
            <a:ext cx="1073441" cy="18421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52" name="Straight Arrow Connector 151"/>
          <p:cNvCxnSpPr>
            <a:endCxn id="150" idx="1"/>
          </p:cNvCxnSpPr>
          <p:nvPr/>
        </p:nvCxnSpPr>
        <p:spPr>
          <a:xfrm flipV="1">
            <a:off x="6429375" y="3222123"/>
            <a:ext cx="577952" cy="234177"/>
          </a:xfrm>
          <a:prstGeom prst="straightConnector1">
            <a:avLst/>
          </a:prstGeom>
          <a:ln>
            <a:solidFill>
              <a:srgbClr val="000000"/>
            </a:solidFill>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0566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dirty="0" smtClean="0">
                <a:ea typeface="굴림" panose="020B0600000101010101" pitchFamily="34" charset="-127"/>
              </a:rPr>
              <a:t>Summary: Steps in Handling a Page Fault</a:t>
            </a: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l="5666" t="598" r="6114" b="912"/>
          <a:stretch>
            <a:fillRect/>
          </a:stretch>
        </p:blipFill>
        <p:spPr bwMode="auto">
          <a:xfrm>
            <a:off x="1066800" y="761999"/>
            <a:ext cx="7010400" cy="5868761"/>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40981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52400" y="152400"/>
            <a:ext cx="8991600" cy="533400"/>
          </a:xfrm>
        </p:spPr>
        <p:txBody>
          <a:bodyPr/>
          <a:lstStyle/>
          <a:p>
            <a:r>
              <a:rPr lang="en-US" altLang="ko-KR" dirty="0" smtClean="0"/>
              <a:t>Management &amp; Access to the Memory Hierarchy</a:t>
            </a:r>
            <a:endParaRPr lang="en-US" altLang="ko-KR" dirty="0"/>
          </a:p>
        </p:txBody>
      </p:sp>
      <p:sp>
        <p:nvSpPr>
          <p:cNvPr id="12292" name="Rectangle 16"/>
          <p:cNvSpPr>
            <a:spLocks noChangeArrowheads="1"/>
          </p:cNvSpPr>
          <p:nvPr/>
        </p:nvSpPr>
        <p:spPr bwMode="auto">
          <a:xfrm>
            <a:off x="3421063" y="330041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299404" y="377904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19200" y="2116141"/>
            <a:ext cx="2019300" cy="12858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7" name="Rectangle 6"/>
          <p:cNvSpPr>
            <a:spLocks noChangeArrowheads="1"/>
          </p:cNvSpPr>
          <p:nvPr/>
        </p:nvSpPr>
        <p:spPr bwMode="auto">
          <a:xfrm>
            <a:off x="1219200" y="3489328"/>
            <a:ext cx="2019300" cy="12985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9" name="Rectangle 8"/>
          <p:cNvSpPr>
            <a:spLocks noChangeArrowheads="1"/>
          </p:cNvSpPr>
          <p:nvPr/>
        </p:nvSpPr>
        <p:spPr bwMode="auto">
          <a:xfrm>
            <a:off x="7010400" y="180657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066800" y="1703391"/>
            <a:ext cx="3043238" cy="319405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755775" y="1722441"/>
            <a:ext cx="1185863"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227263" y="1806578"/>
            <a:ext cx="4783137" cy="19716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14" name="Rectangle 18"/>
          <p:cNvSpPr>
            <a:spLocks noChangeArrowheads="1"/>
          </p:cNvSpPr>
          <p:nvPr/>
        </p:nvSpPr>
        <p:spPr bwMode="auto">
          <a:xfrm>
            <a:off x="4338638" y="290830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1944688" y="5543554"/>
            <a:ext cx="296857"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a:t>
            </a:r>
          </a:p>
        </p:txBody>
      </p:sp>
      <p:sp>
        <p:nvSpPr>
          <p:cNvPr id="25616" name="Rectangle 23"/>
          <p:cNvSpPr>
            <a:spLocks noChangeArrowheads="1"/>
          </p:cNvSpPr>
          <p:nvPr/>
        </p:nvSpPr>
        <p:spPr bwMode="auto">
          <a:xfrm>
            <a:off x="7167563" y="5449891"/>
            <a:ext cx="13081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22250" y="5556254"/>
            <a:ext cx="1299936"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Speed (ns):</a:t>
            </a:r>
          </a:p>
        </p:txBody>
      </p:sp>
      <p:sp>
        <p:nvSpPr>
          <p:cNvPr id="25618" name="Rectangle 25"/>
          <p:cNvSpPr>
            <a:spLocks noChangeArrowheads="1"/>
          </p:cNvSpPr>
          <p:nvPr/>
        </p:nvSpPr>
        <p:spPr bwMode="auto">
          <a:xfrm>
            <a:off x="3368675" y="5535616"/>
            <a:ext cx="707526"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10-30</a:t>
            </a:r>
          </a:p>
        </p:txBody>
      </p:sp>
      <p:sp>
        <p:nvSpPr>
          <p:cNvPr id="25619" name="Rectangle 26"/>
          <p:cNvSpPr>
            <a:spLocks noChangeArrowheads="1"/>
          </p:cNvSpPr>
          <p:nvPr/>
        </p:nvSpPr>
        <p:spPr bwMode="auto">
          <a:xfrm>
            <a:off x="4522788" y="5543554"/>
            <a:ext cx="561975"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a:t>
            </a:r>
          </a:p>
        </p:txBody>
      </p:sp>
      <p:sp>
        <p:nvSpPr>
          <p:cNvPr id="25620" name="Rectangle 27"/>
          <p:cNvSpPr>
            <a:spLocks noChangeArrowheads="1"/>
          </p:cNvSpPr>
          <p:nvPr/>
        </p:nvSpPr>
        <p:spPr bwMode="auto">
          <a:xfrm>
            <a:off x="1117624" y="5908899"/>
            <a:ext cx="787376"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100Bs</a:t>
            </a:r>
          </a:p>
        </p:txBody>
      </p:sp>
      <p:sp>
        <p:nvSpPr>
          <p:cNvPr id="25621" name="Rectangle 29"/>
          <p:cNvSpPr>
            <a:spLocks noChangeArrowheads="1"/>
          </p:cNvSpPr>
          <p:nvPr/>
        </p:nvSpPr>
        <p:spPr bwMode="auto">
          <a:xfrm>
            <a:off x="-76200" y="5912411"/>
            <a:ext cx="1391307"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Size (bytes):</a:t>
            </a:r>
          </a:p>
        </p:txBody>
      </p:sp>
      <p:sp>
        <p:nvSpPr>
          <p:cNvPr id="25622" name="Rectangle 30"/>
          <p:cNvSpPr>
            <a:spLocks noChangeArrowheads="1"/>
          </p:cNvSpPr>
          <p:nvPr/>
        </p:nvSpPr>
        <p:spPr bwMode="auto">
          <a:xfrm>
            <a:off x="3522663" y="5888262"/>
            <a:ext cx="618760"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MBs</a:t>
            </a:r>
          </a:p>
        </p:txBody>
      </p:sp>
      <p:sp>
        <p:nvSpPr>
          <p:cNvPr id="25623" name="Rectangle 31"/>
          <p:cNvSpPr>
            <a:spLocks noChangeArrowheads="1"/>
          </p:cNvSpPr>
          <p:nvPr/>
        </p:nvSpPr>
        <p:spPr bwMode="auto">
          <a:xfrm>
            <a:off x="4581525" y="5873974"/>
            <a:ext cx="752475"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altLang="ko-KR" sz="1600">
                <a:latin typeface="Helvetica" charset="0"/>
              </a:rPr>
              <a:t>GBs</a:t>
            </a:r>
          </a:p>
        </p:txBody>
      </p:sp>
      <p:sp>
        <p:nvSpPr>
          <p:cNvPr id="25624" name="Rectangle 36"/>
          <p:cNvSpPr>
            <a:spLocks noChangeArrowheads="1"/>
          </p:cNvSpPr>
          <p:nvPr/>
        </p:nvSpPr>
        <p:spPr bwMode="auto">
          <a:xfrm>
            <a:off x="7391400" y="5832699"/>
            <a:ext cx="570369"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TBs</a:t>
            </a:r>
          </a:p>
        </p:txBody>
      </p:sp>
      <p:sp>
        <p:nvSpPr>
          <p:cNvPr id="34" name="Rectangle 14"/>
          <p:cNvSpPr>
            <a:spLocks noChangeArrowheads="1"/>
          </p:cNvSpPr>
          <p:nvPr/>
        </p:nvSpPr>
        <p:spPr bwMode="auto">
          <a:xfrm>
            <a:off x="1299404" y="241323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1928813" y="241323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1930400" y="377904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11438" y="361259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08263" y="220130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347788" y="5543554"/>
            <a:ext cx="467978"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0.3</a:t>
            </a:r>
          </a:p>
        </p:txBody>
      </p:sp>
      <p:sp>
        <p:nvSpPr>
          <p:cNvPr id="25631" name="Rectangle 22"/>
          <p:cNvSpPr>
            <a:spLocks noChangeArrowheads="1"/>
          </p:cNvSpPr>
          <p:nvPr/>
        </p:nvSpPr>
        <p:spPr bwMode="auto">
          <a:xfrm>
            <a:off x="2681288" y="5543554"/>
            <a:ext cx="296857"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3</a:t>
            </a:r>
          </a:p>
        </p:txBody>
      </p:sp>
      <p:sp>
        <p:nvSpPr>
          <p:cNvPr id="25632" name="Rectangle 27"/>
          <p:cNvSpPr>
            <a:spLocks noChangeArrowheads="1"/>
          </p:cNvSpPr>
          <p:nvPr/>
        </p:nvSpPr>
        <p:spPr bwMode="auto">
          <a:xfrm>
            <a:off x="1828800" y="5908899"/>
            <a:ext cx="787376"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10kBs</a:t>
            </a:r>
          </a:p>
        </p:txBody>
      </p:sp>
      <p:sp>
        <p:nvSpPr>
          <p:cNvPr id="25633" name="Rectangle 27"/>
          <p:cNvSpPr>
            <a:spLocks noChangeArrowheads="1"/>
          </p:cNvSpPr>
          <p:nvPr/>
        </p:nvSpPr>
        <p:spPr bwMode="auto">
          <a:xfrm>
            <a:off x="2559050" y="5891437"/>
            <a:ext cx="901490"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100kBs</a:t>
            </a:r>
          </a:p>
        </p:txBody>
      </p:sp>
      <p:sp>
        <p:nvSpPr>
          <p:cNvPr id="25634" name="Rectangle 8"/>
          <p:cNvSpPr>
            <a:spLocks noChangeArrowheads="1"/>
          </p:cNvSpPr>
          <p:nvPr/>
        </p:nvSpPr>
        <p:spPr bwMode="auto">
          <a:xfrm>
            <a:off x="5562600" y="240506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15000" y="5449891"/>
            <a:ext cx="10668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743575" y="5873974"/>
            <a:ext cx="962025"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100GBs</a:t>
            </a:r>
          </a:p>
        </p:txBody>
      </p:sp>
      <p:grpSp>
        <p:nvGrpSpPr>
          <p:cNvPr id="11" name="Group 10"/>
          <p:cNvGrpSpPr/>
          <p:nvPr/>
        </p:nvGrpSpPr>
        <p:grpSpPr>
          <a:xfrm>
            <a:off x="1885616" y="914400"/>
            <a:ext cx="2381584" cy="5315932"/>
            <a:chOff x="975018" y="1116009"/>
            <a:chExt cx="3335587" cy="5315932"/>
          </a:xfrm>
        </p:grpSpPr>
        <p:sp>
          <p:nvSpPr>
            <p:cNvPr id="6" name="Rectangle 5"/>
            <p:cNvSpPr/>
            <p:nvPr/>
          </p:nvSpPr>
          <p:spPr>
            <a:xfrm>
              <a:off x="975018" y="1116009"/>
              <a:ext cx="3335587"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429062" y="1128852"/>
              <a:ext cx="2337625" cy="830997"/>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Managed in </a:t>
              </a:r>
              <a:br>
                <a:rPr lang="en-US" sz="2400" b="0" dirty="0" smtClean="0">
                  <a:solidFill>
                    <a:schemeClr val="accent2"/>
                  </a:solidFill>
                  <a:latin typeface="Gill Sans" charset="0"/>
                  <a:ea typeface="Gill Sans" charset="0"/>
                  <a:cs typeface="Gill Sans" charset="0"/>
                </a:rPr>
              </a:br>
              <a:r>
                <a:rPr lang="en-US" sz="2400" b="0" dirty="0" smtClean="0">
                  <a:solidFill>
                    <a:schemeClr val="accent2"/>
                  </a:solidFill>
                  <a:latin typeface="Gill Sans" charset="0"/>
                  <a:ea typeface="Gill Sans" charset="0"/>
                  <a:cs typeface="Gill Sans" charset="0"/>
                </a:rPr>
                <a:t>Hardware</a:t>
              </a:r>
              <a:endParaRPr lang="en-US" sz="2400" b="0" dirty="0">
                <a:solidFill>
                  <a:schemeClr val="accent2"/>
                </a:solidFill>
                <a:latin typeface="Gill Sans" charset="0"/>
                <a:ea typeface="Gill Sans" charset="0"/>
                <a:cs typeface="Gill Sans" charset="0"/>
              </a:endParaRPr>
            </a:p>
          </p:txBody>
        </p:sp>
      </p:grpSp>
      <p:grpSp>
        <p:nvGrpSpPr>
          <p:cNvPr id="12" name="Group 11"/>
          <p:cNvGrpSpPr/>
          <p:nvPr/>
        </p:nvGrpSpPr>
        <p:grpSpPr>
          <a:xfrm>
            <a:off x="4315368" y="914400"/>
            <a:ext cx="4137025" cy="5315932"/>
            <a:chOff x="4414838" y="1107059"/>
            <a:chExt cx="4137025" cy="5315932"/>
          </a:xfrm>
        </p:grpSpPr>
        <p:sp>
          <p:nvSpPr>
            <p:cNvPr id="44" name="Rectangle 43"/>
            <p:cNvSpPr/>
            <p:nvPr/>
          </p:nvSpPr>
          <p:spPr>
            <a:xfrm>
              <a:off x="4414838" y="1107059"/>
              <a:ext cx="4137025"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473660" y="1269639"/>
              <a:ext cx="3984617" cy="523220"/>
            </a:xfrm>
            <a:prstGeom prst="rect">
              <a:avLst/>
            </a:prstGeom>
            <a:noFill/>
          </p:spPr>
          <p:txBody>
            <a:bodyPr wrap="none" rtlCol="0">
              <a:spAutoFit/>
            </a:bodyPr>
            <a:lstStyle/>
            <a:p>
              <a:r>
                <a:rPr lang="en-US" sz="2800" b="0" dirty="0" smtClean="0">
                  <a:solidFill>
                    <a:schemeClr val="accent2"/>
                  </a:solidFill>
                  <a:latin typeface="Gill Sans" charset="0"/>
                  <a:ea typeface="Gill Sans" charset="0"/>
                  <a:cs typeface="Gill Sans" charset="0"/>
                </a:rPr>
                <a:t>Managed in Software - OS</a:t>
              </a:r>
              <a:endParaRPr lang="en-US" sz="2800" b="0" dirty="0">
                <a:solidFill>
                  <a:schemeClr val="accent2"/>
                </a:solidFill>
                <a:latin typeface="Gill Sans" charset="0"/>
                <a:ea typeface="Gill Sans" charset="0"/>
                <a:cs typeface="Gill Sans" charset="0"/>
              </a:endParaRPr>
            </a:p>
          </p:txBody>
        </p:sp>
      </p:grpSp>
      <p:sp>
        <p:nvSpPr>
          <p:cNvPr id="8" name="Rectangle 7"/>
          <p:cNvSpPr/>
          <p:nvPr/>
        </p:nvSpPr>
        <p:spPr>
          <a:xfrm>
            <a:off x="4776539" y="296177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8" name="Rectangle 47"/>
          <p:cNvSpPr/>
          <p:nvPr/>
        </p:nvSpPr>
        <p:spPr>
          <a:xfrm>
            <a:off x="7167563" y="2119200"/>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9" name="Rectangle 48"/>
          <p:cNvSpPr/>
          <p:nvPr/>
        </p:nvSpPr>
        <p:spPr>
          <a:xfrm>
            <a:off x="7357405" y="241323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0" name="Rectangle 49"/>
          <p:cNvSpPr/>
          <p:nvPr/>
        </p:nvSpPr>
        <p:spPr>
          <a:xfrm>
            <a:off x="6211731" y="251881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5" name="Rectangle 54"/>
          <p:cNvSpPr/>
          <p:nvPr/>
        </p:nvSpPr>
        <p:spPr>
          <a:xfrm>
            <a:off x="1224548" y="2008191"/>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sp>
        <p:nvSpPr>
          <p:cNvPr id="56" name="Rectangle 55"/>
          <p:cNvSpPr/>
          <p:nvPr/>
        </p:nvSpPr>
        <p:spPr>
          <a:xfrm>
            <a:off x="1224548" y="3390903"/>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grpSp>
        <p:nvGrpSpPr>
          <p:cNvPr id="15" name="Group 14"/>
          <p:cNvGrpSpPr/>
          <p:nvPr/>
        </p:nvGrpSpPr>
        <p:grpSpPr>
          <a:xfrm>
            <a:off x="887058" y="914400"/>
            <a:ext cx="927896" cy="5315932"/>
            <a:chOff x="963258" y="1116009"/>
            <a:chExt cx="927896" cy="5315932"/>
          </a:xfrm>
        </p:grpSpPr>
        <p:sp>
          <p:nvSpPr>
            <p:cNvPr id="58" name="Rectangle 57"/>
            <p:cNvSpPr/>
            <p:nvPr/>
          </p:nvSpPr>
          <p:spPr>
            <a:xfrm>
              <a:off x="963258" y="1116009"/>
              <a:ext cx="927896"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4" name="TextBox 13"/>
            <p:cNvSpPr txBox="1"/>
            <p:nvPr/>
          </p:nvSpPr>
          <p:spPr>
            <a:xfrm>
              <a:off x="1338659" y="1347894"/>
              <a:ext cx="413941" cy="523220"/>
            </a:xfrm>
            <a:prstGeom prst="rect">
              <a:avLst/>
            </a:prstGeom>
            <a:noFill/>
          </p:spPr>
          <p:txBody>
            <a:bodyPr wrap="square" rtlCol="0">
              <a:spAutoFit/>
            </a:bodyPr>
            <a:lstStyle/>
            <a:p>
              <a:pPr algn="ctr"/>
              <a:r>
                <a:rPr lang="en-US" sz="2800" b="0" dirty="0" smtClean="0">
                  <a:solidFill>
                    <a:srgbClr val="00B050"/>
                  </a:solidFill>
                  <a:latin typeface="Gill Sans" charset="0"/>
                  <a:ea typeface="Gill Sans" charset="0"/>
                  <a:cs typeface="Gill Sans" charset="0"/>
                </a:rPr>
                <a:t>?</a:t>
              </a:r>
              <a:endParaRPr lang="en-US" sz="2400" b="0" dirty="0">
                <a:solidFill>
                  <a:srgbClr val="00B050"/>
                </a:solidFill>
                <a:latin typeface="Gill Sans" charset="0"/>
                <a:ea typeface="Gill Sans" charset="0"/>
                <a:cs typeface="Gill Sans" charset="0"/>
              </a:endParaRPr>
            </a:p>
          </p:txBody>
        </p:sp>
      </p:grpSp>
      <p:grpSp>
        <p:nvGrpSpPr>
          <p:cNvPr id="10" name="Group 9"/>
          <p:cNvGrpSpPr/>
          <p:nvPr/>
        </p:nvGrpSpPr>
        <p:grpSpPr>
          <a:xfrm>
            <a:off x="1514642" y="4903791"/>
            <a:ext cx="3261897" cy="675135"/>
            <a:chOff x="1590842" y="5330020"/>
            <a:chExt cx="3261897" cy="675135"/>
          </a:xfrm>
        </p:grpSpPr>
        <p:sp>
          <p:nvSpPr>
            <p:cNvPr id="9" name="Left-Right Arrow 8"/>
            <p:cNvSpPr/>
            <p:nvPr/>
          </p:nvSpPr>
          <p:spPr>
            <a:xfrm>
              <a:off x="1590842" y="5330020"/>
              <a:ext cx="3261897" cy="308780"/>
            </a:xfrm>
            <a:prstGeom prst="leftRightArrow">
              <a:avLst/>
            </a:prstGeom>
            <a:solidFill>
              <a:srgbClr val="95373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latin typeface="Gill Sans Light"/>
                <a:cs typeface="Gill Sans Light"/>
              </a:endParaRPr>
            </a:p>
          </p:txBody>
        </p:sp>
        <p:sp>
          <p:nvSpPr>
            <p:cNvPr id="51" name="TextBox 50"/>
            <p:cNvSpPr txBox="1"/>
            <p:nvPr/>
          </p:nvSpPr>
          <p:spPr>
            <a:xfrm>
              <a:off x="1722914" y="5543490"/>
              <a:ext cx="2985561" cy="461665"/>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Accessed in Hardware</a:t>
              </a:r>
              <a:endParaRPr lang="en-US" sz="2400" b="0" dirty="0">
                <a:solidFill>
                  <a:schemeClr val="accent2"/>
                </a:solidFill>
                <a:latin typeface="Gill Sans" charset="0"/>
                <a:ea typeface="Gill Sans" charset="0"/>
                <a:cs typeface="Gill Sans" charset="0"/>
              </a:endParaRPr>
            </a:p>
          </p:txBody>
        </p:sp>
      </p:grpSp>
    </p:spTree>
    <p:extLst>
      <p:ext uri="{BB962C8B-B14F-4D97-AF65-F5344CB8AC3E}">
        <p14:creationId xmlns:p14="http://schemas.microsoft.com/office/powerpoint/2010/main" val="2555549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4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8" grpId="0" animBg="1"/>
      <p:bldP spid="49" grpId="0" animBg="1"/>
      <p:bldP spid="50" grpId="0" animBg="1"/>
      <p:bldP spid="55" grpId="0" animBg="1"/>
      <p:bldP spid="5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t>
            </a:r>
            <a:r>
              <a:rPr lang="en-US" dirty="0" smtClean="0"/>
              <a:t>Related Questions</a:t>
            </a:r>
            <a:endParaRPr lang="en-US" dirty="0"/>
          </a:p>
        </p:txBody>
      </p:sp>
      <p:sp>
        <p:nvSpPr>
          <p:cNvPr id="3" name="Content Placeholder 2"/>
          <p:cNvSpPr>
            <a:spLocks noGrp="1"/>
          </p:cNvSpPr>
          <p:nvPr>
            <p:ph idx="1"/>
          </p:nvPr>
        </p:nvSpPr>
        <p:spPr/>
        <p:txBody>
          <a:bodyPr>
            <a:normAutofit/>
          </a:bodyPr>
          <a:lstStyle/>
          <a:p>
            <a:r>
              <a:rPr lang="en-US" dirty="0" smtClean="0"/>
              <a:t>During a page fault, where does the OS get a free frame?</a:t>
            </a:r>
          </a:p>
          <a:p>
            <a:pPr lvl="1"/>
            <a:r>
              <a:rPr lang="en-US" dirty="0" smtClean="0"/>
              <a:t>Keeps a free list</a:t>
            </a:r>
          </a:p>
          <a:p>
            <a:pPr lvl="1"/>
            <a:r>
              <a:rPr lang="en-US" dirty="0" smtClean="0"/>
              <a:t>Unix runs a “reaper” if memory gets too full</a:t>
            </a:r>
          </a:p>
          <a:p>
            <a:pPr lvl="1"/>
            <a:r>
              <a:rPr lang="en-US" dirty="0" smtClean="0"/>
              <a:t>As a last resort, evict a dirty page first</a:t>
            </a:r>
          </a:p>
          <a:p>
            <a:pPr lvl="1"/>
            <a:endParaRPr lang="en-US" dirty="0"/>
          </a:p>
          <a:p>
            <a:r>
              <a:rPr lang="en-US" dirty="0" smtClean="0"/>
              <a:t>How can we organize these mechanisms?</a:t>
            </a:r>
          </a:p>
          <a:p>
            <a:pPr lvl="1"/>
            <a:r>
              <a:rPr lang="en-US" dirty="0" smtClean="0"/>
              <a:t>Work on the replacement policy</a:t>
            </a:r>
          </a:p>
          <a:p>
            <a:pPr lvl="1"/>
            <a:endParaRPr lang="en-US" dirty="0" smtClean="0"/>
          </a:p>
          <a:p>
            <a:r>
              <a:rPr lang="en-US" dirty="0" smtClean="0"/>
              <a:t>How many page frames/process?</a:t>
            </a:r>
            <a:endParaRPr lang="en-US" dirty="0"/>
          </a:p>
          <a:p>
            <a:pPr lvl="1"/>
            <a:r>
              <a:rPr lang="en-US" dirty="0"/>
              <a:t>Like thread scheduling, need to “schedule” memory </a:t>
            </a:r>
            <a:r>
              <a:rPr lang="en-US" dirty="0" smtClean="0"/>
              <a:t>resources:</a:t>
            </a:r>
            <a:endParaRPr lang="en-US" dirty="0"/>
          </a:p>
          <a:p>
            <a:pPr lvl="2"/>
            <a:r>
              <a:rPr lang="en-US" dirty="0"/>
              <a:t>utilization?  fairness? priority?</a:t>
            </a:r>
          </a:p>
          <a:p>
            <a:pPr lvl="1"/>
            <a:r>
              <a:rPr lang="en-US" dirty="0"/>
              <a:t>A</a:t>
            </a:r>
            <a:r>
              <a:rPr lang="en-US" dirty="0" smtClean="0"/>
              <a:t>llocation </a:t>
            </a:r>
            <a:r>
              <a:rPr lang="en-US" dirty="0"/>
              <a:t>of disk paging </a:t>
            </a:r>
            <a:r>
              <a:rPr lang="en-US" dirty="0" smtClean="0"/>
              <a:t>bandwidth</a:t>
            </a:r>
            <a:endParaRPr lang="en-US" dirty="0"/>
          </a:p>
          <a:p>
            <a:endParaRPr lang="en-US" dirty="0" smtClean="0"/>
          </a:p>
        </p:txBody>
      </p:sp>
    </p:spTree>
    <p:extLst>
      <p:ext uri="{BB962C8B-B14F-4D97-AF65-F5344CB8AC3E}">
        <p14:creationId xmlns:p14="http://schemas.microsoft.com/office/powerpoint/2010/main" val="739868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690935" y="152400"/>
            <a:ext cx="1641475" cy="502702"/>
          </a:xfrm>
          <a:noFill/>
        </p:spPr>
        <p:txBody>
          <a:bodyPr wrap="none" lIns="63500" tIns="25400" rIns="63500" bIns="25400" anchor="t">
            <a:spAutoFit/>
          </a:bodyPr>
          <a:lstStyle/>
          <a:p>
            <a:r>
              <a:rPr lang="en-US" altLang="ko-KR" dirty="0" smtClean="0">
                <a:ea typeface="굴림" panose="020B0600000101010101" pitchFamily="34" charset="-127"/>
              </a:rPr>
              <a:t>Summary </a:t>
            </a:r>
          </a:p>
        </p:txBody>
      </p:sp>
      <p:sp>
        <p:nvSpPr>
          <p:cNvPr id="41987" name="Rectangle 3"/>
          <p:cNvSpPr>
            <a:spLocks noGrp="1" noChangeArrowheads="1"/>
          </p:cNvSpPr>
          <p:nvPr>
            <p:ph type="body" idx="1"/>
          </p:nvPr>
        </p:nvSpPr>
        <p:spPr>
          <a:xfrm>
            <a:off x="0" y="762000"/>
            <a:ext cx="9067800" cy="4680256"/>
          </a:xfrm>
          <a:noFill/>
        </p:spPr>
        <p:txBody>
          <a:bodyPr wrap="square" lIns="63500" tIns="25400" rIns="63500" bIns="25400">
            <a:spAutoFit/>
          </a:bodyPr>
          <a:lstStyle/>
          <a:p>
            <a:r>
              <a:rPr lang="en-US" altLang="ko-KR" dirty="0" smtClean="0">
                <a:ea typeface="굴림" panose="020B0600000101010101" pitchFamily="34" charset="-127"/>
              </a:rPr>
              <a:t>A cache of translations called a “Translation Lookaside Buffer” (TLB)</a:t>
            </a:r>
          </a:p>
          <a:p>
            <a:pPr lvl="1"/>
            <a:r>
              <a:rPr lang="en-US" altLang="ko-KR" dirty="0" smtClean="0">
                <a:ea typeface="굴림" panose="020B0600000101010101" pitchFamily="34" charset="-127"/>
              </a:rPr>
              <a:t>Relatively small number of </a:t>
            </a:r>
            <a:r>
              <a:rPr lang="en-US" altLang="ko-KR" dirty="0" smtClean="0">
                <a:ea typeface="굴림" panose="020B0600000101010101" pitchFamily="34" charset="-127"/>
              </a:rPr>
              <a:t>PTEs </a:t>
            </a:r>
            <a:r>
              <a:rPr lang="en-US" altLang="ko-KR" dirty="0">
                <a:ea typeface="굴림" panose="020B0600000101010101" pitchFamily="34" charset="-127"/>
              </a:rPr>
              <a:t>and optional process </a:t>
            </a:r>
            <a:r>
              <a:rPr lang="en-US" altLang="ko-KR" dirty="0" smtClean="0">
                <a:ea typeface="굴림" panose="020B0600000101010101" pitchFamily="34" charset="-127"/>
              </a:rPr>
              <a:t>IDs (&lt; </a:t>
            </a:r>
            <a:r>
              <a:rPr lang="en-US" altLang="ko-KR" dirty="0" smtClean="0">
                <a:ea typeface="굴림" panose="020B0600000101010101" pitchFamily="34" charset="-127"/>
              </a:rPr>
              <a:t>512)</a:t>
            </a:r>
          </a:p>
          <a:p>
            <a:pPr lvl="1"/>
            <a:r>
              <a:rPr lang="en-US" altLang="ko-KR" dirty="0" smtClean="0">
                <a:ea typeface="굴림" panose="020B0600000101010101" pitchFamily="34" charset="-127"/>
              </a:rPr>
              <a:t>Fully Associative (Since conflict misses expensive</a:t>
            </a:r>
            <a:r>
              <a:rPr lang="en-US" altLang="ko-KR" dirty="0" smtClean="0">
                <a:ea typeface="굴림" panose="020B0600000101010101" pitchFamily="34" charset="-127"/>
              </a:rPr>
              <a:t>)</a:t>
            </a:r>
            <a:endParaRPr lang="en-US" altLang="ko-KR" sz="1200" dirty="0" smtClean="0">
              <a:ea typeface="굴림" panose="020B0600000101010101" pitchFamily="34" charset="-127"/>
            </a:endParaRPr>
          </a:p>
          <a:p>
            <a:pPr lvl="1"/>
            <a:r>
              <a:rPr lang="en-US" altLang="ko-KR" dirty="0" smtClean="0">
                <a:ea typeface="굴림" panose="020B0600000101010101" pitchFamily="34" charset="-127"/>
              </a:rPr>
              <a:t>On TLB miss, page table must be </a:t>
            </a:r>
            <a:r>
              <a:rPr lang="en-US" altLang="ko-KR" dirty="0" smtClean="0">
                <a:ea typeface="굴림" panose="020B0600000101010101" pitchFamily="34" charset="-127"/>
              </a:rPr>
              <a:t>traversed and </a:t>
            </a:r>
            <a:r>
              <a:rPr lang="en-US" altLang="ko-KR" dirty="0" smtClean="0">
                <a:ea typeface="굴림" panose="020B0600000101010101" pitchFamily="34" charset="-127"/>
              </a:rPr>
              <a:t>i</a:t>
            </a:r>
            <a:r>
              <a:rPr lang="en-US" altLang="ko-KR" dirty="0" smtClean="0">
                <a:ea typeface="굴림" panose="020B0600000101010101" pitchFamily="34" charset="-127"/>
              </a:rPr>
              <a:t>f </a:t>
            </a:r>
            <a:r>
              <a:rPr lang="en-US" altLang="ko-KR" dirty="0" smtClean="0">
                <a:ea typeface="굴림" panose="020B0600000101010101" pitchFamily="34" charset="-127"/>
              </a:rPr>
              <a:t>located PTE is invalid, cause Page Fault </a:t>
            </a:r>
            <a:endParaRPr lang="en-US" altLang="ko-KR" dirty="0" smtClean="0">
              <a:ea typeface="굴림" panose="020B0600000101010101" pitchFamily="34" charset="-127"/>
            </a:endParaRPr>
          </a:p>
          <a:p>
            <a:pPr lvl="1"/>
            <a:r>
              <a:rPr lang="en-US" altLang="ko-KR" dirty="0" smtClean="0">
                <a:ea typeface="굴림" panose="020B0600000101010101" pitchFamily="34" charset="-127"/>
              </a:rPr>
              <a:t>On change </a:t>
            </a:r>
            <a:r>
              <a:rPr lang="en-US" altLang="ko-KR" dirty="0" smtClean="0">
                <a:ea typeface="굴림" panose="020B0600000101010101" pitchFamily="34" charset="-127"/>
              </a:rPr>
              <a:t>in page </a:t>
            </a:r>
            <a:r>
              <a:rPr lang="en-US" altLang="ko-KR" dirty="0" smtClean="0">
                <a:ea typeface="굴림" panose="020B0600000101010101" pitchFamily="34" charset="-127"/>
              </a:rPr>
              <a:t>table, TLB </a:t>
            </a:r>
            <a:r>
              <a:rPr lang="en-US" altLang="ko-KR" dirty="0" smtClean="0">
                <a:ea typeface="굴림" panose="020B0600000101010101" pitchFamily="34" charset="-127"/>
              </a:rPr>
              <a:t>entries must be </a:t>
            </a:r>
            <a:r>
              <a:rPr lang="en-US" altLang="ko-KR" dirty="0" smtClean="0">
                <a:ea typeface="굴림" panose="020B0600000101010101" pitchFamily="34" charset="-127"/>
              </a:rPr>
              <a:t>invalidated</a:t>
            </a:r>
            <a:endParaRPr lang="en-US" altLang="ko-KR" sz="1200" dirty="0" smtClean="0">
              <a:ea typeface="굴림" panose="020B0600000101010101" pitchFamily="34" charset="-127"/>
            </a:endParaRPr>
          </a:p>
          <a:p>
            <a:pPr lvl="1"/>
            <a:r>
              <a:rPr lang="en-US" altLang="ko-KR" dirty="0" smtClean="0">
                <a:ea typeface="굴림" panose="020B0600000101010101" pitchFamily="34" charset="-127"/>
              </a:rPr>
              <a:t>TLB is logically in front of </a:t>
            </a:r>
            <a:r>
              <a:rPr lang="en-US" altLang="ko-KR" dirty="0" smtClean="0">
                <a:ea typeface="굴림" panose="020B0600000101010101" pitchFamily="34" charset="-127"/>
              </a:rPr>
              <a:t>cache (need to overlap </a:t>
            </a:r>
            <a:r>
              <a:rPr lang="en-US" altLang="ko-KR" dirty="0" smtClean="0">
                <a:ea typeface="굴림" panose="020B0600000101010101" pitchFamily="34" charset="-127"/>
              </a:rPr>
              <a:t>with cache </a:t>
            </a:r>
            <a:r>
              <a:rPr lang="en-US" altLang="ko-KR" dirty="0" smtClean="0">
                <a:ea typeface="굴림" panose="020B0600000101010101" pitchFamily="34" charset="-127"/>
              </a:rPr>
              <a:t>access)</a:t>
            </a:r>
          </a:p>
          <a:p>
            <a:pPr lvl="1"/>
            <a:endParaRPr lang="en-US" altLang="ko-KR" sz="1200" dirty="0" smtClean="0">
              <a:ea typeface="굴림" panose="020B0600000101010101" pitchFamily="34" charset="-127"/>
            </a:endParaRPr>
          </a:p>
          <a:p>
            <a:pPr>
              <a:lnSpc>
                <a:spcPct val="80000"/>
              </a:lnSpc>
              <a:spcBef>
                <a:spcPct val="5000"/>
              </a:spcBef>
            </a:pPr>
            <a:r>
              <a:rPr lang="en-US" altLang="ko-KR" dirty="0">
                <a:ea typeface="굴림" panose="020B0600000101010101" pitchFamily="34" charset="-127"/>
              </a:rPr>
              <a:t>Precise Exception specifies a single instruction for which:</a:t>
            </a:r>
          </a:p>
          <a:p>
            <a:pPr lvl="1">
              <a:lnSpc>
                <a:spcPct val="80000"/>
              </a:lnSpc>
              <a:spcBef>
                <a:spcPct val="5000"/>
              </a:spcBef>
            </a:pPr>
            <a:r>
              <a:rPr lang="en-US" altLang="ko-KR" dirty="0">
                <a:ea typeface="굴림" panose="020B0600000101010101" pitchFamily="34" charset="-127"/>
              </a:rPr>
              <a:t>All previous instructions have completed (committed state)</a:t>
            </a:r>
          </a:p>
          <a:p>
            <a:pPr lvl="1">
              <a:lnSpc>
                <a:spcPct val="80000"/>
              </a:lnSpc>
              <a:spcBef>
                <a:spcPct val="5000"/>
              </a:spcBef>
            </a:pPr>
            <a:r>
              <a:rPr lang="en-US" altLang="ko-KR" dirty="0" smtClean="0">
                <a:ea typeface="굴림" panose="020B0600000101010101" pitchFamily="34" charset="-127"/>
              </a:rPr>
              <a:t>No following instructions nor actual instruction have started </a:t>
            </a:r>
          </a:p>
          <a:p>
            <a:pPr lvl="1"/>
            <a:endParaRPr lang="en-US" altLang="ko-KR" sz="1200" dirty="0">
              <a:ea typeface="굴림" panose="020B0600000101010101" pitchFamily="34" charset="-127"/>
            </a:endParaRPr>
          </a:p>
          <a:p>
            <a:pPr>
              <a:lnSpc>
                <a:spcPct val="80000"/>
              </a:lnSpc>
              <a:spcBef>
                <a:spcPct val="5000"/>
              </a:spcBef>
            </a:pPr>
            <a:r>
              <a:rPr lang="en-US" altLang="ko-KR" dirty="0" smtClean="0">
                <a:ea typeface="굴림" panose="020B0600000101010101" pitchFamily="34" charset="-127"/>
              </a:rPr>
              <a:t>Can manage caches in hardware or software or both</a:t>
            </a:r>
          </a:p>
          <a:p>
            <a:pPr lvl="1">
              <a:lnSpc>
                <a:spcPct val="80000"/>
              </a:lnSpc>
              <a:spcBef>
                <a:spcPct val="5000"/>
              </a:spcBef>
            </a:pPr>
            <a:r>
              <a:rPr lang="en-US" altLang="ko-KR" dirty="0" smtClean="0">
                <a:ea typeface="굴림" panose="020B0600000101010101" pitchFamily="34" charset="-127"/>
              </a:rPr>
              <a:t>Goal is highest hit rate, even if it means more complex cache management</a:t>
            </a:r>
          </a:p>
        </p:txBody>
      </p:sp>
    </p:spTree>
    <p:extLst>
      <p:ext uri="{BB962C8B-B14F-4D97-AF65-F5344CB8AC3E}">
        <p14:creationId xmlns:p14="http://schemas.microsoft.com/office/powerpoint/2010/main" val="26411848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41987">
                                            <p:txEl>
                                              <p:pRg st="4" end="4"/>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41987">
                                            <p:txEl>
                                              <p:pRg st="7" end="7"/>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41987">
                                            <p:txEl>
                                              <p:pRg st="8" end="8"/>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1987">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41987">
                                            <p:txEl>
                                              <p:pRg st="11" end="11"/>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419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tmplLst>
          <p:tmpl lvl="2">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41987"/>
                        </p:tgtEl>
                        <p:attrNameLst>
                          <p:attrName>style.visibility</p:attrName>
                        </p:attrNameLst>
                      </p:cBhvr>
                      <p:to>
                        <p:strVal val="visible"/>
                      </p:to>
                    </p:set>
                    <p:anim calcmode="lin" valueType="num">
                      <p:cBhvr additive="base">
                        <p:cTn dur="500" fill="hold"/>
                        <p:tgtEl>
                          <p:spTgt spid="41987"/>
                        </p:tgtEl>
                        <p:attrNameLst>
                          <p:attrName>ppt_x</p:attrName>
                        </p:attrNameLst>
                      </p:cBhvr>
                      <p:tavLst>
                        <p:tav tm="0">
                          <p:val>
                            <p:strVal val="1+#ppt_w/2"/>
                          </p:val>
                        </p:tav>
                        <p:tav tm="100000">
                          <p:val>
                            <p:strVal val="#ppt_x"/>
                          </p:val>
                        </p:tav>
                      </p:tavLst>
                    </p:anim>
                    <p:anim calcmode="lin" valueType="num">
                      <p:cBhvr additive="base">
                        <p:cTn dur="500" fill="hold"/>
                        <p:tgtEl>
                          <p:spTgt spid="41987"/>
                        </p:tgtEl>
                        <p:attrNameLst>
                          <p:attrName>ppt_y</p:attrName>
                        </p:attrNameLst>
                      </p:cBhvr>
                      <p:tavLst>
                        <p:tav tm="0">
                          <p:val>
                            <p:strVal val="#ppt_y"/>
                          </p:val>
                        </p:tav>
                        <p:tav tm="100000">
                          <p:val>
                            <p:strVal val="#ppt_y"/>
                          </p:val>
                        </p:tav>
                      </p:tavLst>
                    </p:anim>
                  </p:childTnLst>
                </p:cTn>
              </p:par>
            </p:tnLst>
          </p:tmpl>
        </p:tmplLst>
      </p:bldP>
      <p:bldP spid="41987" grpI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ko-KR" dirty="0" smtClean="0">
                <a:ea typeface="굴림" panose="020B0600000101010101" pitchFamily="34" charset="-127"/>
              </a:rPr>
              <a:t>Transparent Exceptions: TLB/Page fault</a:t>
            </a:r>
          </a:p>
        </p:txBody>
      </p:sp>
      <p:sp>
        <p:nvSpPr>
          <p:cNvPr id="769027" name="Rectangle 3"/>
          <p:cNvSpPr>
            <a:spLocks noGrp="1" noChangeArrowheads="1"/>
          </p:cNvSpPr>
          <p:nvPr>
            <p:ph type="body" idx="1"/>
          </p:nvPr>
        </p:nvSpPr>
        <p:spPr>
          <a:xfrm>
            <a:off x="228600" y="2895600"/>
            <a:ext cx="8915400" cy="3733800"/>
          </a:xfrm>
        </p:spPr>
        <p:txBody>
          <a:bodyPr>
            <a:normAutofit/>
          </a:bodyPr>
          <a:lstStyle/>
          <a:p>
            <a:pPr>
              <a:lnSpc>
                <a:spcPct val="80000"/>
              </a:lnSpc>
              <a:spcBef>
                <a:spcPct val="20000"/>
              </a:spcBef>
            </a:pPr>
            <a:r>
              <a:rPr lang="en-US" altLang="ko-KR" dirty="0" smtClean="0">
                <a:ea typeface="굴림" panose="020B0600000101010101" pitchFamily="34" charset="-127"/>
              </a:rPr>
              <a:t>How to transparently restart faulting instructions?</a:t>
            </a:r>
          </a:p>
          <a:p>
            <a:pPr lvl="1">
              <a:lnSpc>
                <a:spcPct val="80000"/>
              </a:lnSpc>
              <a:spcBef>
                <a:spcPct val="20000"/>
              </a:spcBef>
            </a:pPr>
            <a:r>
              <a:rPr lang="en-US" altLang="ko-KR" dirty="0" smtClean="0">
                <a:solidFill>
                  <a:srgbClr val="FF0000"/>
                </a:solidFill>
                <a:ea typeface="굴림" panose="020B0600000101010101" pitchFamily="34" charset="-127"/>
              </a:rPr>
              <a:t>(Consider load or store that gets TLB or Page fault)</a:t>
            </a:r>
          </a:p>
          <a:p>
            <a:pPr lvl="1">
              <a:lnSpc>
                <a:spcPct val="80000"/>
              </a:lnSpc>
              <a:spcBef>
                <a:spcPct val="20000"/>
              </a:spcBef>
            </a:pPr>
            <a:r>
              <a:rPr lang="en-US" altLang="ko-KR" dirty="0" smtClean="0">
                <a:ea typeface="굴림" panose="020B0600000101010101" pitchFamily="34" charset="-127"/>
              </a:rPr>
              <a:t>Could we just skip faulting instruction? </a:t>
            </a:r>
          </a:p>
          <a:p>
            <a:pPr lvl="2">
              <a:lnSpc>
                <a:spcPct val="80000"/>
              </a:lnSpc>
              <a:spcBef>
                <a:spcPct val="20000"/>
              </a:spcBef>
            </a:pPr>
            <a:r>
              <a:rPr lang="en-US" altLang="ko-KR" dirty="0" smtClean="0">
                <a:ea typeface="굴림" panose="020B0600000101010101" pitchFamily="34" charset="-127"/>
              </a:rPr>
              <a:t>No: need to perform load or store after reconnecting physical page</a:t>
            </a:r>
          </a:p>
          <a:p>
            <a:pPr>
              <a:lnSpc>
                <a:spcPct val="80000"/>
              </a:lnSpc>
              <a:spcBef>
                <a:spcPct val="20000"/>
              </a:spcBef>
            </a:pPr>
            <a:r>
              <a:rPr lang="en-US" altLang="ko-KR" dirty="0" smtClean="0">
                <a:ea typeface="굴림" panose="020B0600000101010101" pitchFamily="34" charset="-127"/>
              </a:rPr>
              <a:t>Hardware must help out by saving:</a:t>
            </a:r>
          </a:p>
          <a:p>
            <a:pPr lvl="1">
              <a:lnSpc>
                <a:spcPct val="80000"/>
              </a:lnSpc>
              <a:spcBef>
                <a:spcPct val="20000"/>
              </a:spcBef>
            </a:pPr>
            <a:r>
              <a:rPr lang="en-US" altLang="ko-KR" dirty="0" smtClean="0">
                <a:ea typeface="굴림" panose="020B0600000101010101" pitchFamily="34" charset="-127"/>
              </a:rPr>
              <a:t>Faulting instruction and partial state </a:t>
            </a:r>
          </a:p>
          <a:p>
            <a:pPr lvl="2">
              <a:lnSpc>
                <a:spcPct val="80000"/>
              </a:lnSpc>
              <a:spcBef>
                <a:spcPct val="20000"/>
              </a:spcBef>
            </a:pPr>
            <a:r>
              <a:rPr lang="en-US" altLang="ko-KR" dirty="0" smtClean="0">
                <a:ea typeface="굴림" panose="020B0600000101010101" pitchFamily="34" charset="-127"/>
              </a:rPr>
              <a:t>Need to know which instruction caused fault </a:t>
            </a:r>
          </a:p>
          <a:p>
            <a:pPr lvl="2">
              <a:lnSpc>
                <a:spcPct val="80000"/>
              </a:lnSpc>
              <a:spcBef>
                <a:spcPct val="20000"/>
              </a:spcBef>
            </a:pPr>
            <a:r>
              <a:rPr lang="en-US" altLang="ko-KR" dirty="0" smtClean="0">
                <a:ea typeface="굴림" panose="020B0600000101010101" pitchFamily="34" charset="-127"/>
              </a:rPr>
              <a:t>Is single PC sufficient to identify faulting position????</a:t>
            </a:r>
          </a:p>
          <a:p>
            <a:pPr lvl="1">
              <a:lnSpc>
                <a:spcPct val="80000"/>
              </a:lnSpc>
              <a:spcBef>
                <a:spcPct val="20000"/>
              </a:spcBef>
            </a:pPr>
            <a:r>
              <a:rPr lang="en-US" altLang="ko-KR" dirty="0" smtClean="0">
                <a:ea typeface="굴림" panose="020B0600000101010101" pitchFamily="34" charset="-127"/>
              </a:rPr>
              <a:t>Processor State: sufficient to restart user thread</a:t>
            </a:r>
          </a:p>
          <a:p>
            <a:pPr lvl="2">
              <a:lnSpc>
                <a:spcPct val="80000"/>
              </a:lnSpc>
              <a:spcBef>
                <a:spcPct val="20000"/>
              </a:spcBef>
            </a:pPr>
            <a:r>
              <a:rPr lang="en-US" altLang="ko-KR" dirty="0" smtClean="0">
                <a:ea typeface="굴림" panose="020B0600000101010101" pitchFamily="34" charset="-127"/>
              </a:rPr>
              <a:t>Save/restore registers, stack, </a:t>
            </a:r>
            <a:r>
              <a:rPr lang="en-US" altLang="ko-KR" dirty="0" err="1" smtClean="0">
                <a:ea typeface="굴림" panose="020B0600000101010101" pitchFamily="34" charset="-127"/>
              </a:rPr>
              <a:t>etc</a:t>
            </a:r>
            <a:endParaRPr lang="en-US" altLang="ko-KR"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What if an instruction has side-effects?</a:t>
            </a:r>
          </a:p>
        </p:txBody>
      </p:sp>
      <p:grpSp>
        <p:nvGrpSpPr>
          <p:cNvPr id="769051" name="Group 27"/>
          <p:cNvGrpSpPr>
            <a:grpSpLocks/>
          </p:cNvGrpSpPr>
          <p:nvPr/>
        </p:nvGrpSpPr>
        <p:grpSpPr bwMode="auto">
          <a:xfrm>
            <a:off x="228600" y="736602"/>
            <a:ext cx="8534400" cy="1930401"/>
            <a:chOff x="144" y="464"/>
            <a:chExt cx="5376" cy="1216"/>
          </a:xfrm>
        </p:grpSpPr>
        <p:grpSp>
          <p:nvGrpSpPr>
            <p:cNvPr id="28677" name="Group 26"/>
            <p:cNvGrpSpPr>
              <a:grpSpLocks/>
            </p:cNvGrpSpPr>
            <p:nvPr/>
          </p:nvGrpSpPr>
          <p:grpSpPr bwMode="auto">
            <a:xfrm>
              <a:off x="624" y="464"/>
              <a:ext cx="4896" cy="1216"/>
              <a:chOff x="576" y="531"/>
              <a:chExt cx="4896" cy="1216"/>
            </a:xfrm>
          </p:grpSpPr>
          <p:sp>
            <p:nvSpPr>
              <p:cNvPr id="28681" name="Rectangle 4"/>
              <p:cNvSpPr>
                <a:spLocks noChangeArrowheads="1"/>
              </p:cNvSpPr>
              <p:nvPr/>
            </p:nvSpPr>
            <p:spPr bwMode="auto">
              <a:xfrm>
                <a:off x="576" y="643"/>
                <a:ext cx="816" cy="336"/>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nvGrpSpPr>
              <p:cNvPr id="28682" name="Group 20"/>
              <p:cNvGrpSpPr>
                <a:grpSpLocks/>
              </p:cNvGrpSpPr>
              <p:nvPr/>
            </p:nvGrpSpPr>
            <p:grpSpPr bwMode="auto">
              <a:xfrm>
                <a:off x="1584" y="1123"/>
                <a:ext cx="624" cy="624"/>
                <a:chOff x="1536" y="1248"/>
                <a:chExt cx="384" cy="624"/>
              </a:xfrm>
            </p:grpSpPr>
            <p:sp>
              <p:nvSpPr>
                <p:cNvPr id="28693" name="Rectangle 6"/>
                <p:cNvSpPr>
                  <a:spLocks noChangeArrowheads="1"/>
                </p:cNvSpPr>
                <p:nvPr/>
              </p:nvSpPr>
              <p:spPr bwMode="auto">
                <a:xfrm>
                  <a:off x="1536" y="1536"/>
                  <a:ext cx="384" cy="336"/>
                </a:xfrm>
                <a:prstGeom prst="rect">
                  <a:avLst/>
                </a:prstGeom>
                <a:solidFill>
                  <a:schemeClr val="accent1"/>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dirty="0" smtClean="0">
                      <a:latin typeface="Gill Sans" charset="0"/>
                      <a:ea typeface="Gill Sans" charset="0"/>
                      <a:cs typeface="Gill Sans" charset="0"/>
                    </a:rPr>
                    <a:t>Software</a:t>
                  </a:r>
                </a:p>
                <a:p>
                  <a:r>
                    <a:rPr lang="en-US" altLang="ko-KR" sz="1600" b="0" dirty="0" smtClean="0">
                      <a:latin typeface="Gill Sans" charset="0"/>
                      <a:ea typeface="Gill Sans" charset="0"/>
                      <a:cs typeface="Gill Sans" charset="0"/>
                    </a:rPr>
                    <a:t>Load </a:t>
                  </a:r>
                  <a:r>
                    <a:rPr lang="en-US" altLang="ko-KR" sz="1600" b="0" dirty="0">
                      <a:latin typeface="Gill Sans" charset="0"/>
                      <a:ea typeface="Gill Sans" charset="0"/>
                      <a:cs typeface="Gill Sans" charset="0"/>
                    </a:rPr>
                    <a:t>TLB</a:t>
                  </a:r>
                </a:p>
              </p:txBody>
            </p:sp>
            <p:sp>
              <p:nvSpPr>
                <p:cNvPr id="28694" name="Line 8"/>
                <p:cNvSpPr>
                  <a:spLocks noChangeShapeType="1"/>
                </p:cNvSpPr>
                <p:nvPr/>
              </p:nvSpPr>
              <p:spPr bwMode="auto">
                <a:xfrm>
                  <a:off x="1536" y="1248"/>
                  <a:ext cx="0" cy="28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8695" name="Line 10"/>
                <p:cNvSpPr>
                  <a:spLocks noChangeShapeType="1"/>
                </p:cNvSpPr>
                <p:nvPr/>
              </p:nvSpPr>
              <p:spPr bwMode="auto">
                <a:xfrm flipV="1">
                  <a:off x="1920" y="1296"/>
                  <a:ext cx="0" cy="24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8683" name="Rectangle 11"/>
              <p:cNvSpPr>
                <a:spLocks noChangeArrowheads="1"/>
              </p:cNvSpPr>
              <p:nvPr/>
            </p:nvSpPr>
            <p:spPr bwMode="auto">
              <a:xfrm>
                <a:off x="2400" y="643"/>
                <a:ext cx="624" cy="336"/>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8684" name="Text Box 7"/>
              <p:cNvSpPr txBox="1">
                <a:spLocks noChangeArrowheads="1"/>
              </p:cNvSpPr>
              <p:nvPr/>
            </p:nvSpPr>
            <p:spPr bwMode="auto">
              <a:xfrm rot="16200000">
                <a:off x="1267" y="616"/>
                <a:ext cx="614"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1</a:t>
                </a:r>
              </a:p>
            </p:txBody>
          </p:sp>
          <p:sp>
            <p:nvSpPr>
              <p:cNvPr id="28685" name="Text Box 9"/>
              <p:cNvSpPr txBox="1">
                <a:spLocks noChangeArrowheads="1"/>
              </p:cNvSpPr>
              <p:nvPr/>
            </p:nvSpPr>
            <p:spPr bwMode="auto">
              <a:xfrm rot="16200000">
                <a:off x="1891" y="635"/>
                <a:ext cx="614"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1</a:t>
                </a:r>
              </a:p>
            </p:txBody>
          </p:sp>
          <p:sp>
            <p:nvSpPr>
              <p:cNvPr id="28686" name="Text Box 12"/>
              <p:cNvSpPr txBox="1">
                <a:spLocks noChangeArrowheads="1"/>
              </p:cNvSpPr>
              <p:nvPr/>
            </p:nvSpPr>
            <p:spPr bwMode="auto">
              <a:xfrm rot="16200000">
                <a:off x="2899" y="635"/>
                <a:ext cx="614"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2</a:t>
                </a:r>
              </a:p>
            </p:txBody>
          </p:sp>
          <p:sp>
            <p:nvSpPr>
              <p:cNvPr id="28687" name="Rectangle 13"/>
              <p:cNvSpPr>
                <a:spLocks noChangeArrowheads="1"/>
              </p:cNvSpPr>
              <p:nvPr/>
            </p:nvSpPr>
            <p:spPr bwMode="auto">
              <a:xfrm>
                <a:off x="4464" y="643"/>
                <a:ext cx="1008" cy="336"/>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8688" name="Text Box 14"/>
              <p:cNvSpPr txBox="1">
                <a:spLocks noChangeArrowheads="1"/>
              </p:cNvSpPr>
              <p:nvPr/>
            </p:nvSpPr>
            <p:spPr bwMode="auto">
              <a:xfrm rot="16200000">
                <a:off x="3927" y="635"/>
                <a:ext cx="614" cy="44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Faulting</a:t>
                </a:r>
              </a:p>
              <a:p>
                <a:pPr>
                  <a:spcBef>
                    <a:spcPct val="0"/>
                  </a:spcBef>
                </a:pPr>
                <a:r>
                  <a:rPr lang="en-US" altLang="ko-KR" b="0">
                    <a:latin typeface="Gill Sans" charset="0"/>
                    <a:ea typeface="Gill Sans" charset="0"/>
                    <a:cs typeface="Gill Sans" charset="0"/>
                  </a:rPr>
                  <a:t>Inst 2</a:t>
                </a:r>
              </a:p>
            </p:txBody>
          </p:sp>
          <p:grpSp>
            <p:nvGrpSpPr>
              <p:cNvPr id="28689" name="Group 21"/>
              <p:cNvGrpSpPr>
                <a:grpSpLocks/>
              </p:cNvGrpSpPr>
              <p:nvPr/>
            </p:nvGrpSpPr>
            <p:grpSpPr bwMode="auto">
              <a:xfrm>
                <a:off x="3216" y="1123"/>
                <a:ext cx="1008" cy="624"/>
                <a:chOff x="3184" y="1248"/>
                <a:chExt cx="768" cy="624"/>
              </a:xfrm>
            </p:grpSpPr>
            <p:sp>
              <p:nvSpPr>
                <p:cNvPr id="28690" name="Rectangle 17"/>
                <p:cNvSpPr>
                  <a:spLocks noChangeArrowheads="1"/>
                </p:cNvSpPr>
                <p:nvPr/>
              </p:nvSpPr>
              <p:spPr bwMode="auto">
                <a:xfrm>
                  <a:off x="3184" y="1536"/>
                  <a:ext cx="768" cy="336"/>
                </a:xfrm>
                <a:prstGeom prst="rect">
                  <a:avLst/>
                </a:prstGeom>
                <a:solidFill>
                  <a:schemeClr val="accent1"/>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Fetch page/</a:t>
                  </a:r>
                </a:p>
                <a:p>
                  <a:r>
                    <a:rPr lang="en-US" altLang="ko-KR" sz="1600" b="0">
                      <a:latin typeface="Gill Sans" charset="0"/>
                      <a:ea typeface="Gill Sans" charset="0"/>
                      <a:cs typeface="Gill Sans" charset="0"/>
                    </a:rPr>
                    <a:t>Load TLB</a:t>
                  </a:r>
                </a:p>
              </p:txBody>
            </p:sp>
            <p:sp>
              <p:nvSpPr>
                <p:cNvPr id="28691" name="Line 18"/>
                <p:cNvSpPr>
                  <a:spLocks noChangeShapeType="1"/>
                </p:cNvSpPr>
                <p:nvPr/>
              </p:nvSpPr>
              <p:spPr bwMode="auto">
                <a:xfrm>
                  <a:off x="3184" y="1248"/>
                  <a:ext cx="0" cy="28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8692" name="Line 19"/>
                <p:cNvSpPr>
                  <a:spLocks noChangeShapeType="1"/>
                </p:cNvSpPr>
                <p:nvPr/>
              </p:nvSpPr>
              <p:spPr bwMode="auto">
                <a:xfrm flipV="1">
                  <a:off x="3952" y="1296"/>
                  <a:ext cx="0" cy="24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sp>
          <p:nvSpPr>
            <p:cNvPr id="28678" name="Text Box 23"/>
            <p:cNvSpPr txBox="1">
              <a:spLocks noChangeArrowheads="1"/>
            </p:cNvSpPr>
            <p:nvPr/>
          </p:nvSpPr>
          <p:spPr bwMode="auto">
            <a:xfrm>
              <a:off x="144" y="653"/>
              <a:ext cx="430"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User</a:t>
              </a:r>
            </a:p>
          </p:txBody>
        </p:sp>
        <p:sp>
          <p:nvSpPr>
            <p:cNvPr id="28679" name="Text Box 24"/>
            <p:cNvSpPr txBox="1">
              <a:spLocks noChangeArrowheads="1"/>
            </p:cNvSpPr>
            <p:nvPr/>
          </p:nvSpPr>
          <p:spPr bwMode="auto">
            <a:xfrm>
              <a:off x="205" y="1403"/>
              <a:ext cx="324"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OS</a:t>
              </a:r>
            </a:p>
          </p:txBody>
        </p:sp>
        <p:sp>
          <p:nvSpPr>
            <p:cNvPr id="28680" name="Text Box 25"/>
            <p:cNvSpPr txBox="1">
              <a:spLocks noChangeArrowheads="1"/>
            </p:cNvSpPr>
            <p:nvPr/>
          </p:nvSpPr>
          <p:spPr bwMode="auto">
            <a:xfrm>
              <a:off x="443" y="1085"/>
              <a:ext cx="804" cy="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latin typeface="Gill Sans" charset="0"/>
                  <a:ea typeface="Gill Sans" charset="0"/>
                  <a:cs typeface="Gill Sans" charset="0"/>
                </a:rPr>
                <a:t>TLB Faults</a:t>
              </a:r>
            </a:p>
          </p:txBody>
        </p:sp>
      </p:grpSp>
    </p:spTree>
    <p:extLst>
      <p:ext uri="{BB962C8B-B14F-4D97-AF65-F5344CB8AC3E}">
        <p14:creationId xmlns:p14="http://schemas.microsoft.com/office/powerpoint/2010/main" val="2683219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9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9027">
                                            <p:txEl>
                                              <p:pRg st="1" end="1"/>
                                            </p:txEl>
                                          </p:spTgt>
                                        </p:tgtEl>
                                        <p:attrNameLst>
                                          <p:attrName>style.visibility</p:attrName>
                                        </p:attrNameLst>
                                      </p:cBhvr>
                                      <p:to>
                                        <p:strVal val="visible"/>
                                      </p:to>
                                    </p:set>
                                  </p:childTnLst>
                                </p:cTn>
                              </p:par>
                              <p:par>
                                <p:cTn id="9" presetID="2" presetClass="entr" presetSubtype="2" fill="hold" nodeType="withEffect">
                                  <p:stCondLst>
                                    <p:cond delay="0"/>
                                  </p:stCondLst>
                                  <p:childTnLst>
                                    <p:set>
                                      <p:cBhvr>
                                        <p:cTn id="10" dur="1" fill="hold">
                                          <p:stCondLst>
                                            <p:cond delay="0"/>
                                          </p:stCondLst>
                                        </p:cTn>
                                        <p:tgtEl>
                                          <p:spTgt spid="769051"/>
                                        </p:tgtEl>
                                        <p:attrNameLst>
                                          <p:attrName>style.visibility</p:attrName>
                                        </p:attrNameLst>
                                      </p:cBhvr>
                                      <p:to>
                                        <p:strVal val="visible"/>
                                      </p:to>
                                    </p:set>
                                    <p:anim calcmode="lin" valueType="num">
                                      <p:cBhvr additive="base">
                                        <p:cTn id="11" dur="500" fill="hold"/>
                                        <p:tgtEl>
                                          <p:spTgt spid="769051"/>
                                        </p:tgtEl>
                                        <p:attrNameLst>
                                          <p:attrName>ppt_x</p:attrName>
                                        </p:attrNameLst>
                                      </p:cBhvr>
                                      <p:tavLst>
                                        <p:tav tm="0">
                                          <p:val>
                                            <p:strVal val="1+#ppt_w/2"/>
                                          </p:val>
                                        </p:tav>
                                        <p:tav tm="100000">
                                          <p:val>
                                            <p:strVal val="#ppt_x"/>
                                          </p:val>
                                        </p:tav>
                                      </p:tavLst>
                                    </p:anim>
                                    <p:anim calcmode="lin" valueType="num">
                                      <p:cBhvr additive="base">
                                        <p:cTn id="12" dur="500" fill="hold"/>
                                        <p:tgtEl>
                                          <p:spTgt spid="769051"/>
                                        </p:tgtEl>
                                        <p:attrNameLst>
                                          <p:attrName>ppt_y</p:attrName>
                                        </p:attrNameLst>
                                      </p:cBhvr>
                                      <p:tavLst>
                                        <p:tav tm="0">
                                          <p:val>
                                            <p:strVal val="#ppt_y"/>
                                          </p:val>
                                        </p:tav>
                                        <p:tav tm="100000">
                                          <p:val>
                                            <p:strVal val="#ppt_y"/>
                                          </p:val>
                                        </p:tav>
                                      </p:tavLst>
                                    </p:anim>
                                  </p:childTnLst>
                                </p:cTn>
                              </p:par>
                              <p:par>
                                <p:cTn id="13" presetID="1" presetClass="entr" presetSubtype="0" fill="hold" grpId="0" nodeType="withEffect">
                                  <p:stCondLst>
                                    <p:cond delay="0"/>
                                  </p:stCondLst>
                                  <p:childTnLst>
                                    <p:set>
                                      <p:cBhvr>
                                        <p:cTn id="14" dur="1" fill="hold">
                                          <p:stCondLst>
                                            <p:cond delay="0"/>
                                          </p:stCondLst>
                                        </p:cTn>
                                        <p:tgtEl>
                                          <p:spTgt spid="76902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902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6902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902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9027">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9027">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69027">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69027">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690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2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Consider weird things that can happen</a:t>
            </a:r>
          </a:p>
        </p:txBody>
      </p:sp>
      <p:sp>
        <p:nvSpPr>
          <p:cNvPr id="857091" name="Rectangle 3"/>
          <p:cNvSpPr>
            <a:spLocks noGrp="1" noChangeArrowheads="1"/>
          </p:cNvSpPr>
          <p:nvPr>
            <p:ph type="body" idx="1"/>
          </p:nvPr>
        </p:nvSpPr>
        <p:spPr>
          <a:xfrm>
            <a:off x="304800" y="685800"/>
            <a:ext cx="8534400" cy="6019800"/>
          </a:xfrm>
        </p:spPr>
        <p:txBody>
          <a:bodyPr>
            <a:normAutofit/>
          </a:bodyPr>
          <a:lstStyle/>
          <a:p>
            <a:pPr>
              <a:lnSpc>
                <a:spcPct val="80000"/>
              </a:lnSpc>
              <a:spcBef>
                <a:spcPct val="10000"/>
              </a:spcBef>
            </a:pPr>
            <a:r>
              <a:rPr lang="en-US" altLang="ko-KR" dirty="0" smtClean="0">
                <a:ea typeface="굴림" panose="020B0600000101010101" pitchFamily="34" charset="-127"/>
              </a:rPr>
              <a:t>What if an instruction has side effects?</a:t>
            </a:r>
          </a:p>
          <a:p>
            <a:pPr lvl="1">
              <a:lnSpc>
                <a:spcPct val="80000"/>
              </a:lnSpc>
              <a:spcBef>
                <a:spcPct val="10000"/>
              </a:spcBef>
            </a:pPr>
            <a:r>
              <a:rPr lang="en-US" altLang="ko-KR" dirty="0" smtClean="0">
                <a:ea typeface="굴림" panose="020B0600000101010101" pitchFamily="34" charset="-127"/>
              </a:rPr>
              <a:t>Options:</a:t>
            </a:r>
          </a:p>
          <a:p>
            <a:pPr lvl="2">
              <a:lnSpc>
                <a:spcPct val="80000"/>
              </a:lnSpc>
              <a:spcBef>
                <a:spcPct val="10000"/>
              </a:spcBef>
            </a:pPr>
            <a:r>
              <a:rPr lang="en-US" altLang="ko-KR" dirty="0" smtClean="0">
                <a:ea typeface="굴림" panose="020B0600000101010101" pitchFamily="34" charset="-127"/>
              </a:rPr>
              <a:t>Unwind side-effects (easy to restart)</a:t>
            </a:r>
          </a:p>
          <a:p>
            <a:pPr lvl="2">
              <a:lnSpc>
                <a:spcPct val="80000"/>
              </a:lnSpc>
              <a:spcBef>
                <a:spcPct val="10000"/>
              </a:spcBef>
            </a:pPr>
            <a:r>
              <a:rPr lang="en-US" altLang="ko-KR" dirty="0" smtClean="0">
                <a:ea typeface="굴림" panose="020B0600000101010101" pitchFamily="34" charset="-127"/>
              </a:rPr>
              <a:t>Finish off side-effects (messy!)</a:t>
            </a:r>
          </a:p>
          <a:p>
            <a:pPr lvl="1">
              <a:lnSpc>
                <a:spcPct val="80000"/>
              </a:lnSpc>
              <a:spcBef>
                <a:spcPct val="10000"/>
              </a:spcBef>
            </a:pPr>
            <a:r>
              <a:rPr lang="en-US" altLang="ko-KR" dirty="0" smtClean="0">
                <a:ea typeface="굴림" panose="020B0600000101010101" pitchFamily="34" charset="-127"/>
              </a:rPr>
              <a:t>Example 1: </a:t>
            </a:r>
            <a:r>
              <a:rPr lang="en-US" altLang="ko-KR" dirty="0" err="1" smtClean="0">
                <a:latin typeface="Consolas" charset="0"/>
                <a:ea typeface="Consolas" charset="0"/>
                <a:cs typeface="Consolas" charset="0"/>
              </a:rPr>
              <a:t>mov</a:t>
            </a:r>
            <a:r>
              <a:rPr lang="en-US" altLang="ko-KR" dirty="0" smtClean="0">
                <a:latin typeface="Consolas" charset="0"/>
                <a:ea typeface="Consolas" charset="0"/>
                <a:cs typeface="Consolas" charset="0"/>
              </a:rPr>
              <a:t> (</a:t>
            </a:r>
            <a:r>
              <a:rPr lang="en-US" altLang="ko-KR" dirty="0" err="1" smtClean="0">
                <a:latin typeface="Consolas" charset="0"/>
                <a:ea typeface="Consolas" charset="0"/>
                <a:cs typeface="Consolas" charset="0"/>
              </a:rPr>
              <a:t>sp</a:t>
            </a:r>
            <a:r>
              <a:rPr lang="en-US" altLang="ko-KR" dirty="0" smtClean="0">
                <a:latin typeface="Consolas" charset="0"/>
                <a:ea typeface="Consolas" charset="0"/>
                <a:cs typeface="Consolas" charset="0"/>
              </a:rPr>
              <a:t>)+,10</a:t>
            </a:r>
          </a:p>
          <a:p>
            <a:pPr lvl="2">
              <a:lnSpc>
                <a:spcPct val="80000"/>
              </a:lnSpc>
              <a:spcBef>
                <a:spcPct val="10000"/>
              </a:spcBef>
            </a:pPr>
            <a:r>
              <a:rPr lang="en-US" altLang="ko-KR" dirty="0" smtClean="0">
                <a:ea typeface="굴림" panose="020B0600000101010101" pitchFamily="34" charset="-127"/>
              </a:rPr>
              <a:t>What if page fault occurs when write to stack pointer?</a:t>
            </a:r>
          </a:p>
          <a:p>
            <a:pPr lvl="2">
              <a:lnSpc>
                <a:spcPct val="80000"/>
              </a:lnSpc>
              <a:spcBef>
                <a:spcPct val="10000"/>
              </a:spcBef>
            </a:pPr>
            <a:r>
              <a:rPr lang="en-US" altLang="ko-KR" dirty="0" smtClean="0">
                <a:ea typeface="굴림" panose="020B0600000101010101" pitchFamily="34" charset="-127"/>
              </a:rPr>
              <a:t>Did </a:t>
            </a:r>
            <a:r>
              <a:rPr lang="en-US" altLang="ko-KR" dirty="0" err="1" smtClean="0">
                <a:latin typeface="Courier New" panose="02070309020205020404" pitchFamily="49" charset="0"/>
                <a:ea typeface="굴림" panose="020B0600000101010101" pitchFamily="34" charset="-127"/>
              </a:rPr>
              <a:t>sp</a:t>
            </a:r>
            <a:r>
              <a:rPr lang="en-US" altLang="ko-KR" dirty="0" smtClean="0">
                <a:ea typeface="굴림" panose="020B0600000101010101" pitchFamily="34" charset="-127"/>
              </a:rPr>
              <a:t> get incremented before or after the page fault?</a:t>
            </a:r>
          </a:p>
          <a:p>
            <a:pPr lvl="1">
              <a:lnSpc>
                <a:spcPct val="80000"/>
              </a:lnSpc>
              <a:spcBef>
                <a:spcPct val="10000"/>
              </a:spcBef>
            </a:pPr>
            <a:r>
              <a:rPr lang="en-US" altLang="ko-KR" dirty="0" smtClean="0">
                <a:ea typeface="굴림" panose="020B0600000101010101" pitchFamily="34" charset="-127"/>
              </a:rPr>
              <a:t>Example 2: </a:t>
            </a:r>
            <a:r>
              <a:rPr lang="en-US" altLang="ko-KR" dirty="0" err="1" smtClean="0">
                <a:latin typeface="Consolas" charset="0"/>
                <a:ea typeface="Consolas" charset="0"/>
                <a:cs typeface="Consolas" charset="0"/>
              </a:rPr>
              <a:t>strcpy</a:t>
            </a:r>
            <a:r>
              <a:rPr lang="en-US" altLang="ko-KR" dirty="0" smtClean="0">
                <a:latin typeface="Consolas" charset="0"/>
                <a:ea typeface="Consolas" charset="0"/>
                <a:cs typeface="Consolas" charset="0"/>
              </a:rPr>
              <a:t> (r1), (r2)</a:t>
            </a:r>
          </a:p>
          <a:p>
            <a:pPr lvl="2">
              <a:lnSpc>
                <a:spcPct val="80000"/>
              </a:lnSpc>
              <a:spcBef>
                <a:spcPct val="10000"/>
              </a:spcBef>
            </a:pPr>
            <a:r>
              <a:rPr lang="en-US" altLang="ko-KR" dirty="0" smtClean="0">
                <a:ea typeface="굴림" panose="020B0600000101010101" pitchFamily="34" charset="-127"/>
              </a:rPr>
              <a:t>Source and destination overlap: can’t unwind in principle!</a:t>
            </a:r>
          </a:p>
          <a:p>
            <a:pPr lvl="2">
              <a:lnSpc>
                <a:spcPct val="80000"/>
              </a:lnSpc>
              <a:spcBef>
                <a:spcPct val="10000"/>
              </a:spcBef>
            </a:pPr>
            <a:r>
              <a:rPr lang="en-US" altLang="ko-KR" dirty="0" smtClean="0">
                <a:ea typeface="굴림" panose="020B0600000101010101" pitchFamily="34" charset="-127"/>
              </a:rPr>
              <a:t>IBM S/370 and VAX solution: execute twice – once read-only</a:t>
            </a:r>
          </a:p>
          <a:p>
            <a:pPr>
              <a:lnSpc>
                <a:spcPct val="80000"/>
              </a:lnSpc>
              <a:spcBef>
                <a:spcPct val="10000"/>
              </a:spcBef>
            </a:pPr>
            <a:r>
              <a:rPr lang="en-US" altLang="ko-KR" dirty="0" smtClean="0">
                <a:ea typeface="굴림" panose="020B0600000101010101" pitchFamily="34" charset="-127"/>
              </a:rPr>
              <a:t>What about “RISC” processors?</a:t>
            </a:r>
          </a:p>
          <a:p>
            <a:pPr lvl="1">
              <a:lnSpc>
                <a:spcPct val="80000"/>
              </a:lnSpc>
              <a:spcBef>
                <a:spcPct val="10000"/>
              </a:spcBef>
            </a:pPr>
            <a:r>
              <a:rPr lang="en-US" altLang="ko-KR" dirty="0" smtClean="0">
                <a:ea typeface="굴림" panose="020B0600000101010101" pitchFamily="34" charset="-127"/>
              </a:rPr>
              <a:t>For instance delayed branches?</a:t>
            </a:r>
          </a:p>
          <a:p>
            <a:pPr lvl="2">
              <a:lnSpc>
                <a:spcPct val="80000"/>
              </a:lnSpc>
              <a:spcBef>
                <a:spcPct val="10000"/>
              </a:spcBef>
            </a:pPr>
            <a:r>
              <a:rPr lang="en-US" altLang="ko-KR" dirty="0" smtClean="0">
                <a:ea typeface="굴림" panose="020B0600000101010101" pitchFamily="34" charset="-127"/>
              </a:rPr>
              <a:t>Example: </a:t>
            </a:r>
            <a:r>
              <a:rPr lang="en-US" altLang="ko-KR" dirty="0" smtClean="0">
                <a:latin typeface="Consolas" charset="0"/>
                <a:ea typeface="Consolas" charset="0"/>
                <a:cs typeface="Consolas" charset="0"/>
              </a:rPr>
              <a:t>	</a:t>
            </a:r>
            <a:r>
              <a:rPr lang="en-US" altLang="ko-KR" dirty="0" err="1" smtClean="0">
                <a:latin typeface="Consolas" charset="0"/>
                <a:ea typeface="Consolas" charset="0"/>
                <a:cs typeface="Consolas" charset="0"/>
              </a:rPr>
              <a:t>bne</a:t>
            </a:r>
            <a:r>
              <a:rPr lang="en-US" altLang="ko-KR" dirty="0" smtClean="0">
                <a:latin typeface="Consolas" charset="0"/>
                <a:ea typeface="Consolas" charset="0"/>
                <a:cs typeface="Consolas" charset="0"/>
              </a:rPr>
              <a:t> somewhere</a:t>
            </a:r>
            <a:br>
              <a:rPr lang="en-US" altLang="ko-KR" dirty="0" smtClean="0">
                <a:latin typeface="Consolas" charset="0"/>
                <a:ea typeface="Consolas" charset="0"/>
                <a:cs typeface="Consolas" charset="0"/>
              </a:rPr>
            </a:br>
            <a:r>
              <a:rPr lang="en-US" altLang="ko-KR" dirty="0" smtClean="0">
                <a:latin typeface="Consolas" charset="0"/>
                <a:ea typeface="Consolas" charset="0"/>
                <a:cs typeface="Consolas" charset="0"/>
              </a:rPr>
              <a:t>	    	</a:t>
            </a:r>
            <a:r>
              <a:rPr lang="en-US" altLang="ko-KR" dirty="0" err="1" smtClean="0">
                <a:latin typeface="Consolas" charset="0"/>
                <a:ea typeface="Consolas" charset="0"/>
                <a:cs typeface="Consolas" charset="0"/>
              </a:rPr>
              <a:t>ld</a:t>
            </a:r>
            <a:r>
              <a:rPr lang="en-US" altLang="ko-KR" dirty="0" smtClean="0">
                <a:latin typeface="Consolas" charset="0"/>
                <a:ea typeface="Consolas" charset="0"/>
                <a:cs typeface="Consolas" charset="0"/>
              </a:rPr>
              <a:t> r1,(</a:t>
            </a:r>
            <a:r>
              <a:rPr lang="en-US" altLang="ko-KR" dirty="0" err="1" smtClean="0">
                <a:latin typeface="Consolas" charset="0"/>
                <a:ea typeface="Consolas" charset="0"/>
                <a:cs typeface="Consolas" charset="0"/>
              </a:rPr>
              <a:t>sp</a:t>
            </a:r>
            <a:r>
              <a:rPr lang="en-US" altLang="ko-KR" dirty="0" smtClean="0">
                <a:latin typeface="Consolas" charset="0"/>
                <a:ea typeface="Consolas" charset="0"/>
                <a:cs typeface="Consolas" charset="0"/>
              </a:rPr>
              <a:t>)</a:t>
            </a:r>
          </a:p>
          <a:p>
            <a:pPr lvl="2">
              <a:lnSpc>
                <a:spcPct val="80000"/>
              </a:lnSpc>
              <a:spcBef>
                <a:spcPct val="10000"/>
              </a:spcBef>
            </a:pPr>
            <a:r>
              <a:rPr lang="en-US" altLang="ko-KR" dirty="0" smtClean="0">
                <a:ea typeface="굴림" panose="020B0600000101010101" pitchFamily="34" charset="-127"/>
              </a:rPr>
              <a:t>Precise exception state consists of two PCs: PC and </a:t>
            </a:r>
            <a:r>
              <a:rPr lang="en-US" altLang="ko-KR" dirty="0" err="1" smtClean="0">
                <a:ea typeface="굴림" panose="020B0600000101010101" pitchFamily="34" charset="-127"/>
              </a:rPr>
              <a:t>nPC</a:t>
            </a:r>
            <a:endParaRPr lang="en-US" altLang="ko-KR" dirty="0" smtClean="0">
              <a:ea typeface="굴림" panose="020B0600000101010101" pitchFamily="34" charset="-127"/>
            </a:endParaRPr>
          </a:p>
          <a:p>
            <a:pPr lvl="1">
              <a:lnSpc>
                <a:spcPct val="80000"/>
              </a:lnSpc>
              <a:spcBef>
                <a:spcPct val="10000"/>
              </a:spcBef>
            </a:pPr>
            <a:r>
              <a:rPr lang="en-US" altLang="ko-KR" dirty="0" smtClean="0">
                <a:ea typeface="굴림" panose="020B0600000101010101" pitchFamily="34" charset="-127"/>
              </a:rPr>
              <a:t>Delayed exceptions:</a:t>
            </a:r>
          </a:p>
          <a:p>
            <a:pPr lvl="2">
              <a:lnSpc>
                <a:spcPct val="80000"/>
              </a:lnSpc>
              <a:spcBef>
                <a:spcPct val="10000"/>
              </a:spcBef>
            </a:pPr>
            <a:r>
              <a:rPr lang="en-US" altLang="ko-KR" dirty="0" smtClean="0">
                <a:ea typeface="굴림" panose="020B0600000101010101" pitchFamily="34" charset="-127"/>
              </a:rPr>
              <a:t>Example:</a:t>
            </a:r>
            <a:r>
              <a:rPr lang="en-US" altLang="ko-KR" dirty="0" smtClean="0">
                <a:latin typeface="Consolas" charset="0"/>
                <a:ea typeface="Consolas" charset="0"/>
                <a:cs typeface="Consolas" charset="0"/>
              </a:rPr>
              <a:t>	div r1, r2, r3</a:t>
            </a:r>
            <a:br>
              <a:rPr lang="en-US" altLang="ko-KR" dirty="0" smtClean="0">
                <a:latin typeface="Consolas" charset="0"/>
                <a:ea typeface="Consolas" charset="0"/>
                <a:cs typeface="Consolas" charset="0"/>
              </a:rPr>
            </a:br>
            <a:r>
              <a:rPr lang="en-US" altLang="ko-KR" dirty="0" smtClean="0">
                <a:latin typeface="Consolas" charset="0"/>
                <a:ea typeface="Consolas" charset="0"/>
                <a:cs typeface="Consolas" charset="0"/>
              </a:rPr>
              <a:t>		</a:t>
            </a:r>
            <a:r>
              <a:rPr lang="en-US" altLang="ko-KR" dirty="0" err="1" smtClean="0">
                <a:latin typeface="Consolas" charset="0"/>
                <a:ea typeface="Consolas" charset="0"/>
                <a:cs typeface="Consolas" charset="0"/>
              </a:rPr>
              <a:t>ld</a:t>
            </a:r>
            <a:r>
              <a:rPr lang="en-US" altLang="ko-KR" dirty="0" smtClean="0">
                <a:latin typeface="Consolas" charset="0"/>
                <a:ea typeface="Consolas" charset="0"/>
                <a:cs typeface="Consolas" charset="0"/>
              </a:rPr>
              <a:t> r1, (</a:t>
            </a:r>
            <a:r>
              <a:rPr lang="en-US" altLang="ko-KR" dirty="0" err="1" smtClean="0">
                <a:latin typeface="Consolas" charset="0"/>
                <a:ea typeface="Consolas" charset="0"/>
                <a:cs typeface="Consolas" charset="0"/>
              </a:rPr>
              <a:t>sp</a:t>
            </a:r>
            <a:r>
              <a:rPr lang="en-US" altLang="ko-KR" dirty="0" smtClean="0">
                <a:latin typeface="Consolas" charset="0"/>
                <a:ea typeface="Consolas" charset="0"/>
                <a:cs typeface="Consolas" charset="0"/>
              </a:rPr>
              <a:t>)</a:t>
            </a:r>
          </a:p>
          <a:p>
            <a:pPr lvl="2">
              <a:lnSpc>
                <a:spcPct val="80000"/>
              </a:lnSpc>
              <a:spcBef>
                <a:spcPct val="10000"/>
              </a:spcBef>
            </a:pPr>
            <a:r>
              <a:rPr lang="en-US" altLang="ko-KR" dirty="0" smtClean="0">
                <a:ea typeface="굴림" panose="020B0600000101010101" pitchFamily="34" charset="-127"/>
              </a:rPr>
              <a:t>What if takes many cycles to discover divide by zero, but load has already caused page fault?</a:t>
            </a:r>
          </a:p>
        </p:txBody>
      </p:sp>
    </p:spTree>
    <p:extLst>
      <p:ext uri="{BB962C8B-B14F-4D97-AF65-F5344CB8AC3E}">
        <p14:creationId xmlns:p14="http://schemas.microsoft.com/office/powerpoint/2010/main" val="23450162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70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70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70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70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709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709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5709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709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7091">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57091">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57091">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57091">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57091">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57091">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7091">
                                            <p:txEl>
                                              <p:pRg st="15" end="1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7091">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05138" y="228600"/>
            <a:ext cx="2854325" cy="379413"/>
          </a:xfrm>
          <a:noFill/>
        </p:spPr>
        <p:txBody>
          <a:bodyPr wrap="none" lIns="63500" tIns="25400" rIns="63500" bIns="25400" anchor="t">
            <a:spAutoFit/>
          </a:bodyPr>
          <a:lstStyle/>
          <a:p>
            <a:r>
              <a:rPr lang="en-US" altLang="ko-KR" smtClean="0">
                <a:ea typeface="굴림" panose="020B0600000101010101" pitchFamily="34" charset="-127"/>
              </a:rPr>
              <a:t>Precise Exceptions</a:t>
            </a:r>
          </a:p>
        </p:txBody>
      </p:sp>
      <p:sp>
        <p:nvSpPr>
          <p:cNvPr id="859139" name="Rectangle 3"/>
          <p:cNvSpPr>
            <a:spLocks noGrp="1" noChangeArrowheads="1"/>
          </p:cNvSpPr>
          <p:nvPr>
            <p:ph type="body" idx="1"/>
          </p:nvPr>
        </p:nvSpPr>
        <p:spPr>
          <a:xfrm>
            <a:off x="152400" y="750888"/>
            <a:ext cx="8839200" cy="5888792"/>
          </a:xfrm>
          <a:noFill/>
        </p:spPr>
        <p:txBody>
          <a:bodyPr lIns="63500" tIns="25400" rIns="63500" bIns="25400">
            <a:spAutoFit/>
          </a:bodyPr>
          <a:lstStyle/>
          <a:p>
            <a:pPr>
              <a:lnSpc>
                <a:spcPct val="80000"/>
              </a:lnSpc>
              <a:spcBef>
                <a:spcPct val="20000"/>
              </a:spcBef>
            </a:pPr>
            <a:r>
              <a:rPr lang="en-US" altLang="ko-KR" sz="2800" dirty="0" smtClean="0">
                <a:ea typeface="굴림" panose="020B0600000101010101" pitchFamily="34" charset="-127"/>
              </a:rPr>
              <a:t>Precise </a:t>
            </a:r>
            <a:r>
              <a:rPr lang="en-US" altLang="ko-KR" sz="2800" dirty="0" smtClean="0">
                <a:ea typeface="굴림" panose="020B0600000101010101" pitchFamily="34" charset="-127"/>
                <a:sym typeface="Symbol" panose="05050102010706020507" pitchFamily="18" charset="2"/>
              </a:rPr>
              <a:t></a:t>
            </a:r>
            <a:r>
              <a:rPr lang="en-US" altLang="ko-KR" sz="2800" dirty="0" smtClean="0">
                <a:ea typeface="굴림" panose="020B0600000101010101" pitchFamily="34" charset="-127"/>
              </a:rPr>
              <a:t> state of the machine is preserved as if program executed up to the offending instruction</a:t>
            </a:r>
          </a:p>
          <a:p>
            <a:pPr lvl="1">
              <a:lnSpc>
                <a:spcPct val="80000"/>
              </a:lnSpc>
              <a:spcBef>
                <a:spcPct val="20000"/>
              </a:spcBef>
            </a:pPr>
            <a:r>
              <a:rPr lang="en-US" altLang="ko-KR" sz="2400" dirty="0" smtClean="0">
                <a:ea typeface="굴림" panose="020B0600000101010101" pitchFamily="34" charset="-127"/>
              </a:rPr>
              <a:t>All previous instructions </a:t>
            </a:r>
            <a:r>
              <a:rPr lang="en-US" altLang="ko-KR" sz="2400" dirty="0" smtClean="0">
                <a:solidFill>
                  <a:schemeClr val="hlink"/>
                </a:solidFill>
                <a:ea typeface="굴림" panose="020B0600000101010101" pitchFamily="34" charset="-127"/>
              </a:rPr>
              <a:t>completed</a:t>
            </a:r>
          </a:p>
          <a:p>
            <a:pPr lvl="1">
              <a:lnSpc>
                <a:spcPct val="80000"/>
              </a:lnSpc>
              <a:spcBef>
                <a:spcPct val="20000"/>
              </a:spcBef>
            </a:pPr>
            <a:r>
              <a:rPr lang="en-US" altLang="ko-KR" sz="2400" dirty="0" smtClean="0">
                <a:ea typeface="굴림" panose="020B0600000101010101" pitchFamily="34" charset="-127"/>
              </a:rPr>
              <a:t>Offending instruction and all following instructions act </a:t>
            </a:r>
            <a:r>
              <a:rPr lang="en-US" altLang="ko-KR" sz="2400" dirty="0" smtClean="0">
                <a:solidFill>
                  <a:schemeClr val="hlink"/>
                </a:solidFill>
                <a:ea typeface="굴림" panose="020B0600000101010101" pitchFamily="34" charset="-127"/>
              </a:rPr>
              <a:t>as if they have not even started</a:t>
            </a:r>
          </a:p>
          <a:p>
            <a:pPr lvl="1">
              <a:lnSpc>
                <a:spcPct val="80000"/>
              </a:lnSpc>
              <a:spcBef>
                <a:spcPct val="20000"/>
              </a:spcBef>
            </a:pPr>
            <a:r>
              <a:rPr lang="en-US" altLang="ko-KR" sz="2400" dirty="0" smtClean="0">
                <a:ea typeface="굴림" panose="020B0600000101010101" pitchFamily="34" charset="-127"/>
              </a:rPr>
              <a:t>Same system code will work on different implementations </a:t>
            </a:r>
          </a:p>
          <a:p>
            <a:pPr lvl="1">
              <a:lnSpc>
                <a:spcPct val="80000"/>
              </a:lnSpc>
              <a:spcBef>
                <a:spcPct val="20000"/>
              </a:spcBef>
            </a:pPr>
            <a:r>
              <a:rPr lang="en-US" altLang="ko-KR" sz="2400" dirty="0" smtClean="0">
                <a:ea typeface="굴림" panose="020B0600000101010101" pitchFamily="34" charset="-127"/>
              </a:rPr>
              <a:t>Difficult in the presence of pipelining, out-of-order execution, ...</a:t>
            </a:r>
          </a:p>
          <a:p>
            <a:pPr lvl="1">
              <a:lnSpc>
                <a:spcPct val="80000"/>
              </a:lnSpc>
              <a:spcBef>
                <a:spcPct val="20000"/>
              </a:spcBef>
            </a:pPr>
            <a:r>
              <a:rPr lang="en-US" altLang="ko-KR" sz="2400" dirty="0" smtClean="0">
                <a:solidFill>
                  <a:schemeClr val="hlink"/>
                </a:solidFill>
                <a:ea typeface="굴림" panose="020B0600000101010101" pitchFamily="34" charset="-127"/>
              </a:rPr>
              <a:t>MIPS takes this position</a:t>
            </a:r>
          </a:p>
          <a:p>
            <a:pPr>
              <a:lnSpc>
                <a:spcPct val="80000"/>
              </a:lnSpc>
              <a:spcBef>
                <a:spcPct val="20000"/>
              </a:spcBef>
            </a:pPr>
            <a:r>
              <a:rPr lang="en-US" altLang="ko-KR" sz="2800" dirty="0" smtClean="0">
                <a:ea typeface="굴림" panose="020B0600000101010101" pitchFamily="34" charset="-127"/>
              </a:rPr>
              <a:t>Imprecise </a:t>
            </a:r>
            <a:r>
              <a:rPr lang="en-US" altLang="ko-KR" sz="2800" dirty="0" smtClean="0">
                <a:ea typeface="굴림" panose="020B0600000101010101" pitchFamily="34" charset="-127"/>
                <a:sym typeface="Symbol" panose="05050102010706020507" pitchFamily="18" charset="2"/>
              </a:rPr>
              <a:t></a:t>
            </a:r>
            <a:r>
              <a:rPr lang="en-US" altLang="ko-KR" sz="2800" dirty="0" smtClean="0">
                <a:ea typeface="굴림" panose="020B0600000101010101" pitchFamily="34" charset="-127"/>
              </a:rPr>
              <a:t> system software has to figure out what is where and put it all back together</a:t>
            </a:r>
          </a:p>
          <a:p>
            <a:pPr>
              <a:lnSpc>
                <a:spcPct val="80000"/>
              </a:lnSpc>
              <a:spcBef>
                <a:spcPct val="20000"/>
              </a:spcBef>
            </a:pPr>
            <a:r>
              <a:rPr lang="en-US" altLang="ko-KR" sz="2800" dirty="0" smtClean="0">
                <a:ea typeface="굴림" panose="020B0600000101010101" pitchFamily="34" charset="-127"/>
              </a:rPr>
              <a:t>Performance goals often lead designers to forsake precise interrupts</a:t>
            </a:r>
          </a:p>
          <a:p>
            <a:pPr lvl="1">
              <a:lnSpc>
                <a:spcPct val="80000"/>
              </a:lnSpc>
              <a:spcBef>
                <a:spcPct val="20000"/>
              </a:spcBef>
            </a:pPr>
            <a:r>
              <a:rPr lang="en-US" altLang="ko-KR" sz="2400" dirty="0" smtClean="0">
                <a:ea typeface="굴림" panose="020B0600000101010101" pitchFamily="34" charset="-127"/>
              </a:rPr>
              <a:t>system software developers, user, markets etc. usually wish they had not done this</a:t>
            </a:r>
          </a:p>
          <a:p>
            <a:pPr>
              <a:lnSpc>
                <a:spcPct val="80000"/>
              </a:lnSpc>
              <a:spcBef>
                <a:spcPct val="20000"/>
              </a:spcBef>
            </a:pPr>
            <a:r>
              <a:rPr lang="en-US" altLang="ko-KR" sz="2800" dirty="0" smtClean="0">
                <a:solidFill>
                  <a:schemeClr val="hlink"/>
                </a:solidFill>
                <a:ea typeface="굴림" panose="020B0600000101010101" pitchFamily="34" charset="-127"/>
              </a:rPr>
              <a:t>Modern techniques for out-of-order execution and branch prediction help implement precise interrupts</a:t>
            </a:r>
          </a:p>
        </p:txBody>
      </p:sp>
    </p:spTree>
    <p:extLst>
      <p:ext uri="{BB962C8B-B14F-4D97-AF65-F5344CB8AC3E}">
        <p14:creationId xmlns:p14="http://schemas.microsoft.com/office/powerpoint/2010/main" val="38829598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9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91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591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91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91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913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591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591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913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591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3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dirty="0" smtClean="0">
                <a:ea typeface="굴림" panose="020B0600000101010101" pitchFamily="34" charset="-127"/>
              </a:rPr>
              <a:t>Recall: TLB Organization</a:t>
            </a:r>
          </a:p>
        </p:txBody>
      </p:sp>
      <p:sp>
        <p:nvSpPr>
          <p:cNvPr id="750595" name="Rectangle 3"/>
          <p:cNvSpPr>
            <a:spLocks noGrp="1" noChangeArrowheads="1"/>
          </p:cNvSpPr>
          <p:nvPr>
            <p:ph type="body" idx="1"/>
          </p:nvPr>
        </p:nvSpPr>
        <p:spPr>
          <a:xfrm>
            <a:off x="0" y="1600200"/>
            <a:ext cx="9144000" cy="5029200"/>
          </a:xfrm>
        </p:spPr>
        <p:txBody>
          <a:bodyPr/>
          <a:lstStyle/>
          <a:p>
            <a:pPr>
              <a:lnSpc>
                <a:spcPct val="80000"/>
              </a:lnSpc>
              <a:spcBef>
                <a:spcPct val="20000"/>
              </a:spcBef>
            </a:pPr>
            <a:r>
              <a:rPr lang="en-US" altLang="ko-KR" dirty="0" smtClean="0">
                <a:ea typeface="굴림" panose="020B0600000101010101" pitchFamily="34" charset="-127"/>
              </a:rPr>
              <a:t>Needs to be really fast</a:t>
            </a:r>
          </a:p>
          <a:p>
            <a:pPr lvl="1">
              <a:lnSpc>
                <a:spcPct val="80000"/>
              </a:lnSpc>
              <a:spcBef>
                <a:spcPct val="20000"/>
              </a:spcBef>
            </a:pPr>
            <a:r>
              <a:rPr lang="en-US" altLang="ko-KR" dirty="0" smtClean="0">
                <a:ea typeface="굴림" panose="020B0600000101010101" pitchFamily="34" charset="-127"/>
              </a:rPr>
              <a:t>Critical path of memory access </a:t>
            </a:r>
          </a:p>
          <a:p>
            <a:pPr lvl="2">
              <a:lnSpc>
                <a:spcPct val="80000"/>
              </a:lnSpc>
              <a:spcBef>
                <a:spcPct val="20000"/>
              </a:spcBef>
            </a:pPr>
            <a:r>
              <a:rPr lang="en-US" altLang="ko-KR" dirty="0" smtClean="0">
                <a:ea typeface="굴림" panose="020B0600000101010101" pitchFamily="34" charset="-127"/>
              </a:rPr>
              <a:t>In simplest view: before the cache</a:t>
            </a:r>
          </a:p>
          <a:p>
            <a:pPr lvl="2">
              <a:lnSpc>
                <a:spcPct val="80000"/>
              </a:lnSpc>
              <a:spcBef>
                <a:spcPct val="20000"/>
              </a:spcBef>
            </a:pPr>
            <a:r>
              <a:rPr lang="en-US" altLang="ko-KR" dirty="0" smtClean="0">
                <a:ea typeface="굴림" panose="020B0600000101010101" pitchFamily="34" charset="-127"/>
              </a:rPr>
              <a:t>Thus, this adds to access time (reducing cache speed)</a:t>
            </a:r>
          </a:p>
          <a:p>
            <a:pPr lvl="1">
              <a:lnSpc>
                <a:spcPct val="80000"/>
              </a:lnSpc>
              <a:spcBef>
                <a:spcPct val="20000"/>
              </a:spcBef>
            </a:pPr>
            <a:r>
              <a:rPr lang="en-US" altLang="ko-KR" dirty="0" smtClean="0">
                <a:ea typeface="굴림" panose="020B0600000101010101" pitchFamily="34" charset="-127"/>
              </a:rPr>
              <a:t>Seems to argue for Direct Mapped or Low Associativity</a:t>
            </a:r>
          </a:p>
          <a:p>
            <a:pPr>
              <a:lnSpc>
                <a:spcPct val="80000"/>
              </a:lnSpc>
              <a:spcBef>
                <a:spcPct val="20000"/>
              </a:spcBef>
            </a:pPr>
            <a:r>
              <a:rPr lang="en-US" altLang="ko-KR" dirty="0" smtClean="0">
                <a:ea typeface="굴림" panose="020B0600000101010101" pitchFamily="34" charset="-127"/>
              </a:rPr>
              <a:t>However, needs to have very few conflicts!</a:t>
            </a:r>
          </a:p>
          <a:p>
            <a:pPr lvl="1">
              <a:lnSpc>
                <a:spcPct val="80000"/>
              </a:lnSpc>
              <a:spcBef>
                <a:spcPct val="20000"/>
              </a:spcBef>
            </a:pPr>
            <a:r>
              <a:rPr lang="en-US" altLang="ko-KR" dirty="0" smtClean="0">
                <a:ea typeface="굴림" panose="020B0600000101010101" pitchFamily="34" charset="-127"/>
              </a:rPr>
              <a:t>With TLB, the Miss Time extremely high!</a:t>
            </a:r>
          </a:p>
          <a:p>
            <a:pPr lvl="1">
              <a:lnSpc>
                <a:spcPct val="80000"/>
              </a:lnSpc>
              <a:spcBef>
                <a:spcPct val="20000"/>
              </a:spcBef>
            </a:pPr>
            <a:r>
              <a:rPr lang="en-US" altLang="ko-KR" dirty="0" smtClean="0">
                <a:solidFill>
                  <a:schemeClr val="hlink"/>
                </a:solidFill>
                <a:ea typeface="굴림" panose="020B0600000101010101" pitchFamily="34" charset="-127"/>
              </a:rPr>
              <a:t>This argues that cost of Conflict (Miss Time) is much higher than slightly increased cost of access (Hit Time)</a:t>
            </a:r>
          </a:p>
          <a:p>
            <a:pPr>
              <a:lnSpc>
                <a:spcPct val="80000"/>
              </a:lnSpc>
              <a:spcBef>
                <a:spcPct val="20000"/>
              </a:spcBef>
            </a:pPr>
            <a:r>
              <a:rPr lang="en-US" altLang="ko-KR" dirty="0" smtClean="0">
                <a:solidFill>
                  <a:schemeClr val="hlink"/>
                </a:solidFill>
                <a:ea typeface="굴림" panose="020B0600000101010101" pitchFamily="34" charset="-127"/>
              </a:rPr>
              <a:t>Thrashing: </a:t>
            </a:r>
            <a:r>
              <a:rPr lang="en-US" altLang="ko-KR" dirty="0" smtClean="0">
                <a:ea typeface="굴림" panose="020B0600000101010101" pitchFamily="34" charset="-127"/>
              </a:rPr>
              <a:t>continuous conflicts between accesses</a:t>
            </a:r>
          </a:p>
          <a:p>
            <a:pPr lvl="1">
              <a:lnSpc>
                <a:spcPct val="80000"/>
              </a:lnSpc>
              <a:spcBef>
                <a:spcPct val="20000"/>
              </a:spcBef>
            </a:pPr>
            <a:r>
              <a:rPr lang="en-US" altLang="ko-KR" dirty="0" smtClean="0">
                <a:ea typeface="굴림" panose="020B0600000101010101" pitchFamily="34" charset="-127"/>
              </a:rPr>
              <a:t>What if use low order bits of page as index into TLB?</a:t>
            </a:r>
          </a:p>
          <a:p>
            <a:pPr lvl="2">
              <a:lnSpc>
                <a:spcPct val="80000"/>
              </a:lnSpc>
              <a:spcBef>
                <a:spcPct val="20000"/>
              </a:spcBef>
            </a:pPr>
            <a:r>
              <a:rPr lang="en-US" altLang="ko-KR" dirty="0" smtClean="0">
                <a:ea typeface="굴림" panose="020B0600000101010101" pitchFamily="34" charset="-127"/>
              </a:rPr>
              <a:t>First page of code, data, stack may map to same entry</a:t>
            </a:r>
          </a:p>
          <a:p>
            <a:pPr lvl="2">
              <a:lnSpc>
                <a:spcPct val="80000"/>
              </a:lnSpc>
              <a:spcBef>
                <a:spcPct val="20000"/>
              </a:spcBef>
            </a:pPr>
            <a:r>
              <a:rPr lang="en-US" altLang="ko-KR" dirty="0" smtClean="0">
                <a:ea typeface="굴림" panose="020B0600000101010101" pitchFamily="34" charset="-127"/>
              </a:rPr>
              <a:t>Need 3-way associativity at least?</a:t>
            </a:r>
          </a:p>
          <a:p>
            <a:pPr lvl="1">
              <a:lnSpc>
                <a:spcPct val="80000"/>
              </a:lnSpc>
              <a:spcBef>
                <a:spcPct val="20000"/>
              </a:spcBef>
            </a:pPr>
            <a:r>
              <a:rPr lang="en-US" altLang="ko-KR" dirty="0" smtClean="0">
                <a:ea typeface="굴림" panose="020B0600000101010101" pitchFamily="34" charset="-127"/>
              </a:rPr>
              <a:t>What if use high order bits as index?</a:t>
            </a:r>
          </a:p>
          <a:p>
            <a:pPr lvl="2">
              <a:lnSpc>
                <a:spcPct val="80000"/>
              </a:lnSpc>
              <a:spcBef>
                <a:spcPct val="20000"/>
              </a:spcBef>
            </a:pPr>
            <a:r>
              <a:rPr lang="en-US" altLang="ko-KR" dirty="0" smtClean="0">
                <a:ea typeface="굴림" panose="020B0600000101010101" pitchFamily="34" charset="-127"/>
              </a:rPr>
              <a:t>TLB mostly unused for small programs</a:t>
            </a:r>
            <a:endParaRPr lang="en-US" altLang="ko-KR" dirty="0" smtClean="0">
              <a:solidFill>
                <a:schemeClr val="hlink"/>
              </a:solidFill>
              <a:ea typeface="굴림" panose="020B0600000101010101" pitchFamily="34" charset="-127"/>
            </a:endParaRPr>
          </a:p>
        </p:txBody>
      </p:sp>
      <p:grpSp>
        <p:nvGrpSpPr>
          <p:cNvPr id="35844" name="Group 11"/>
          <p:cNvGrpSpPr>
            <a:grpSpLocks/>
          </p:cNvGrpSpPr>
          <p:nvPr/>
        </p:nvGrpSpPr>
        <p:grpSpPr bwMode="auto">
          <a:xfrm>
            <a:off x="1600200" y="685800"/>
            <a:ext cx="5715000" cy="928688"/>
            <a:chOff x="576" y="528"/>
            <a:chExt cx="4656" cy="768"/>
          </a:xfrm>
        </p:grpSpPr>
        <p:sp>
          <p:nvSpPr>
            <p:cNvPr id="35845"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CPU</a:t>
              </a:r>
            </a:p>
          </p:txBody>
        </p:sp>
        <p:sp>
          <p:nvSpPr>
            <p:cNvPr id="35846"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TLB</a:t>
              </a:r>
            </a:p>
          </p:txBody>
        </p:sp>
        <p:sp>
          <p:nvSpPr>
            <p:cNvPr id="35847"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Cache</a:t>
              </a:r>
            </a:p>
          </p:txBody>
        </p:sp>
        <p:sp>
          <p:nvSpPr>
            <p:cNvPr id="35848"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Memory</a:t>
              </a:r>
            </a:p>
          </p:txBody>
        </p:sp>
        <p:sp>
          <p:nvSpPr>
            <p:cNvPr id="35849"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0"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1"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Tree>
    <p:extLst>
      <p:ext uri="{BB962C8B-B14F-4D97-AF65-F5344CB8AC3E}">
        <p14:creationId xmlns:p14="http://schemas.microsoft.com/office/powerpoint/2010/main" val="29049132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46113" y="228600"/>
            <a:ext cx="7053262" cy="379413"/>
          </a:xfrm>
          <a:noFill/>
        </p:spPr>
        <p:txBody>
          <a:bodyPr wrap="none" lIns="63500" tIns="25400" rIns="63500" bIns="25400" anchor="t">
            <a:spAutoFit/>
          </a:bodyPr>
          <a:lstStyle/>
          <a:p>
            <a:r>
              <a:rPr lang="en-US" altLang="ko-KR" smtClean="0">
                <a:ea typeface="굴림" panose="020B0600000101010101" pitchFamily="34" charset="-127"/>
              </a:rPr>
              <a:t>Example: R3000 pipeline includes TLB “stages”</a:t>
            </a:r>
          </a:p>
        </p:txBody>
      </p:sp>
      <p:sp>
        <p:nvSpPr>
          <p:cNvPr id="37891" name="Rectangle 3" descr="20%"/>
          <p:cNvSpPr>
            <a:spLocks noChangeArrowheads="1"/>
          </p:cNvSpPr>
          <p:nvPr/>
        </p:nvSpPr>
        <p:spPr bwMode="auto">
          <a:xfrm>
            <a:off x="5610225" y="1730375"/>
            <a:ext cx="1384300" cy="276225"/>
          </a:xfrm>
          <a:prstGeom prst="rect">
            <a:avLst/>
          </a:prstGeom>
          <a:pattFill prst="pct20">
            <a:fgClr>
              <a:schemeClr val="accent1"/>
            </a:fgClr>
            <a:bgClr>
              <a:schemeClr val="bg1"/>
            </a:bgClr>
          </a:patt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2" name="Rectangle 4"/>
          <p:cNvSpPr>
            <a:spLocks noChangeArrowheads="1"/>
          </p:cNvSpPr>
          <p:nvPr/>
        </p:nvSpPr>
        <p:spPr bwMode="auto">
          <a:xfrm>
            <a:off x="1457325" y="1301750"/>
            <a:ext cx="1374775" cy="3429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3" name="Rectangle 5"/>
          <p:cNvSpPr>
            <a:spLocks noChangeArrowheads="1"/>
          </p:cNvSpPr>
          <p:nvPr/>
        </p:nvSpPr>
        <p:spPr bwMode="auto">
          <a:xfrm>
            <a:off x="2844800" y="1301750"/>
            <a:ext cx="1371600" cy="3429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4" name="Rectangle 6"/>
          <p:cNvSpPr>
            <a:spLocks noChangeArrowheads="1"/>
          </p:cNvSpPr>
          <p:nvPr/>
        </p:nvSpPr>
        <p:spPr bwMode="auto">
          <a:xfrm>
            <a:off x="4229100" y="1301750"/>
            <a:ext cx="1374775" cy="3429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5" name="Rectangle 7"/>
          <p:cNvSpPr>
            <a:spLocks noChangeArrowheads="1"/>
          </p:cNvSpPr>
          <p:nvPr/>
        </p:nvSpPr>
        <p:spPr bwMode="auto">
          <a:xfrm>
            <a:off x="5616575" y="1301750"/>
            <a:ext cx="1371600" cy="3429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6" name="Rectangle 8"/>
          <p:cNvSpPr>
            <a:spLocks noChangeArrowheads="1"/>
          </p:cNvSpPr>
          <p:nvPr/>
        </p:nvSpPr>
        <p:spPr bwMode="auto">
          <a:xfrm>
            <a:off x="7000875" y="1301750"/>
            <a:ext cx="1374775" cy="3429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897" name="Rectangle 9"/>
          <p:cNvSpPr>
            <a:spLocks noChangeArrowheads="1"/>
          </p:cNvSpPr>
          <p:nvPr/>
        </p:nvSpPr>
        <p:spPr bwMode="auto">
          <a:xfrm>
            <a:off x="1501775" y="1384300"/>
            <a:ext cx="1100138"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Inst Fetch</a:t>
            </a:r>
          </a:p>
        </p:txBody>
      </p:sp>
      <p:sp>
        <p:nvSpPr>
          <p:cNvPr id="37898" name="Rectangle 10"/>
          <p:cNvSpPr>
            <a:spLocks noChangeArrowheads="1"/>
          </p:cNvSpPr>
          <p:nvPr/>
        </p:nvSpPr>
        <p:spPr bwMode="auto">
          <a:xfrm>
            <a:off x="3009900" y="1343025"/>
            <a:ext cx="1019175"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Dcd/ Reg</a:t>
            </a:r>
          </a:p>
        </p:txBody>
      </p:sp>
      <p:sp>
        <p:nvSpPr>
          <p:cNvPr id="37899" name="Rectangle 11"/>
          <p:cNvSpPr>
            <a:spLocks noChangeArrowheads="1"/>
          </p:cNvSpPr>
          <p:nvPr/>
        </p:nvSpPr>
        <p:spPr bwMode="auto">
          <a:xfrm>
            <a:off x="4273550" y="1384300"/>
            <a:ext cx="1179513"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ALU  /  E.A</a:t>
            </a:r>
          </a:p>
        </p:txBody>
      </p:sp>
      <p:sp>
        <p:nvSpPr>
          <p:cNvPr id="37900" name="Rectangle 12"/>
          <p:cNvSpPr>
            <a:spLocks noChangeArrowheads="1"/>
          </p:cNvSpPr>
          <p:nvPr/>
        </p:nvSpPr>
        <p:spPr bwMode="auto">
          <a:xfrm>
            <a:off x="5721350" y="1384300"/>
            <a:ext cx="919163"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Memory</a:t>
            </a:r>
          </a:p>
        </p:txBody>
      </p:sp>
      <p:sp>
        <p:nvSpPr>
          <p:cNvPr id="37901" name="Rectangle 13"/>
          <p:cNvSpPr>
            <a:spLocks noChangeArrowheads="1"/>
          </p:cNvSpPr>
          <p:nvPr/>
        </p:nvSpPr>
        <p:spPr bwMode="auto">
          <a:xfrm>
            <a:off x="7105650" y="1384300"/>
            <a:ext cx="1089025"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600">
                <a:latin typeface="Arial" panose="020B0604020202020204" pitchFamily="34" charset="0"/>
                <a:ea typeface="굴림" panose="020B0600000101010101" pitchFamily="34" charset="-127"/>
              </a:rPr>
              <a:t>Write Reg</a:t>
            </a:r>
          </a:p>
        </p:txBody>
      </p:sp>
      <p:sp>
        <p:nvSpPr>
          <p:cNvPr id="37902" name="Line 14"/>
          <p:cNvSpPr>
            <a:spLocks noChangeShapeType="1"/>
          </p:cNvSpPr>
          <p:nvPr/>
        </p:nvSpPr>
        <p:spPr bwMode="auto">
          <a:xfrm>
            <a:off x="1450975" y="16970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Line 15"/>
          <p:cNvSpPr>
            <a:spLocks noChangeShapeType="1"/>
          </p:cNvSpPr>
          <p:nvPr/>
        </p:nvSpPr>
        <p:spPr bwMode="auto">
          <a:xfrm>
            <a:off x="2114550" y="16970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Line 16"/>
          <p:cNvSpPr>
            <a:spLocks noChangeShapeType="1"/>
          </p:cNvSpPr>
          <p:nvPr/>
        </p:nvSpPr>
        <p:spPr bwMode="auto">
          <a:xfrm>
            <a:off x="3498850" y="16970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5" name="Line 17"/>
          <p:cNvSpPr>
            <a:spLocks noChangeShapeType="1"/>
          </p:cNvSpPr>
          <p:nvPr/>
        </p:nvSpPr>
        <p:spPr bwMode="auto">
          <a:xfrm>
            <a:off x="4222750" y="16970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18"/>
          <p:cNvSpPr>
            <a:spLocks noChangeShapeType="1"/>
          </p:cNvSpPr>
          <p:nvPr/>
        </p:nvSpPr>
        <p:spPr bwMode="auto">
          <a:xfrm>
            <a:off x="5610225" y="16970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Line 19"/>
          <p:cNvSpPr>
            <a:spLocks noChangeShapeType="1"/>
          </p:cNvSpPr>
          <p:nvPr/>
        </p:nvSpPr>
        <p:spPr bwMode="auto">
          <a:xfrm>
            <a:off x="6994525" y="16970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Line 20"/>
          <p:cNvSpPr>
            <a:spLocks noChangeShapeType="1"/>
          </p:cNvSpPr>
          <p:nvPr/>
        </p:nvSpPr>
        <p:spPr bwMode="auto">
          <a:xfrm>
            <a:off x="7658100" y="16970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9" name="Line 21"/>
          <p:cNvSpPr>
            <a:spLocks noChangeShapeType="1"/>
          </p:cNvSpPr>
          <p:nvPr/>
        </p:nvSpPr>
        <p:spPr bwMode="auto">
          <a:xfrm>
            <a:off x="4222750" y="20526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Line 22"/>
          <p:cNvSpPr>
            <a:spLocks noChangeShapeType="1"/>
          </p:cNvSpPr>
          <p:nvPr/>
        </p:nvSpPr>
        <p:spPr bwMode="auto">
          <a:xfrm>
            <a:off x="4886325" y="20526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Line 23"/>
          <p:cNvSpPr>
            <a:spLocks noChangeShapeType="1"/>
          </p:cNvSpPr>
          <p:nvPr/>
        </p:nvSpPr>
        <p:spPr bwMode="auto">
          <a:xfrm>
            <a:off x="5610225" y="20526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2" name="Rectangle 24"/>
          <p:cNvSpPr>
            <a:spLocks noChangeArrowheads="1"/>
          </p:cNvSpPr>
          <p:nvPr/>
        </p:nvSpPr>
        <p:spPr bwMode="auto">
          <a:xfrm>
            <a:off x="1441450" y="1704975"/>
            <a:ext cx="6149975"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solidFill>
                  <a:schemeClr val="hlink"/>
                </a:solidFill>
                <a:latin typeface="Arial" panose="020B0604020202020204" pitchFamily="34" charset="0"/>
                <a:ea typeface="굴림" panose="020B0600000101010101" pitchFamily="34" charset="-127"/>
              </a:rPr>
              <a:t>TLB </a:t>
            </a:r>
            <a:r>
              <a:rPr lang="en-US" altLang="ko-KR" sz="1600">
                <a:latin typeface="Arial" panose="020B0604020202020204" pitchFamily="34" charset="0"/>
                <a:ea typeface="굴림" panose="020B0600000101010101" pitchFamily="34" charset="-127"/>
              </a:rPr>
              <a:t>      I-Cache          RF        Operation                                WB</a:t>
            </a:r>
          </a:p>
        </p:txBody>
      </p:sp>
      <p:sp>
        <p:nvSpPr>
          <p:cNvPr id="37913" name="Line 25"/>
          <p:cNvSpPr>
            <a:spLocks noChangeShapeType="1"/>
          </p:cNvSpPr>
          <p:nvPr/>
        </p:nvSpPr>
        <p:spPr bwMode="auto">
          <a:xfrm>
            <a:off x="6994525" y="2052638"/>
            <a:ext cx="0" cy="3032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Rectangle 26"/>
          <p:cNvSpPr>
            <a:spLocks noChangeArrowheads="1"/>
          </p:cNvSpPr>
          <p:nvPr/>
        </p:nvSpPr>
        <p:spPr bwMode="auto">
          <a:xfrm>
            <a:off x="4273550" y="2057400"/>
            <a:ext cx="2493963"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ko-KR" altLang="en-US" sz="1600">
                <a:latin typeface="Arial" panose="020B0604020202020204" pitchFamily="34" charset="0"/>
                <a:ea typeface="굴림" panose="020B0600000101010101" pitchFamily="34" charset="-127"/>
              </a:rPr>
              <a:t> </a:t>
            </a:r>
            <a:r>
              <a:rPr lang="en-US" altLang="ko-KR" sz="1600">
                <a:latin typeface="Arial" panose="020B0604020202020204" pitchFamily="34" charset="0"/>
                <a:ea typeface="굴림" panose="020B0600000101010101" pitchFamily="34" charset="-127"/>
              </a:rPr>
              <a:t>E.A.    </a:t>
            </a:r>
            <a:r>
              <a:rPr lang="en-US" altLang="ko-KR" sz="1600">
                <a:solidFill>
                  <a:schemeClr val="hlink"/>
                </a:solidFill>
                <a:latin typeface="Arial" panose="020B0604020202020204" pitchFamily="34" charset="0"/>
                <a:ea typeface="굴림" panose="020B0600000101010101" pitchFamily="34" charset="-127"/>
              </a:rPr>
              <a:t>TLB</a:t>
            </a:r>
            <a:r>
              <a:rPr lang="en-US" altLang="ko-KR" sz="1600">
                <a:latin typeface="Arial" panose="020B0604020202020204" pitchFamily="34" charset="0"/>
                <a:ea typeface="굴림" panose="020B0600000101010101" pitchFamily="34" charset="-127"/>
              </a:rPr>
              <a:t>        D-Cache</a:t>
            </a:r>
          </a:p>
        </p:txBody>
      </p:sp>
      <p:sp>
        <p:nvSpPr>
          <p:cNvPr id="37915" name="Rectangle 27"/>
          <p:cNvSpPr>
            <a:spLocks noChangeArrowheads="1"/>
          </p:cNvSpPr>
          <p:nvPr/>
        </p:nvSpPr>
        <p:spPr bwMode="auto">
          <a:xfrm>
            <a:off x="741363" y="984250"/>
            <a:ext cx="2181225" cy="346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MIPS R3000 Pipeline</a:t>
            </a:r>
          </a:p>
        </p:txBody>
      </p:sp>
      <p:sp>
        <p:nvSpPr>
          <p:cNvPr id="37916" name="Rectangle 28"/>
          <p:cNvSpPr>
            <a:spLocks noChangeArrowheads="1"/>
          </p:cNvSpPr>
          <p:nvPr/>
        </p:nvSpPr>
        <p:spPr bwMode="auto">
          <a:xfrm>
            <a:off x="1122363" y="3979863"/>
            <a:ext cx="619125" cy="314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ASID</a:t>
            </a:r>
          </a:p>
        </p:txBody>
      </p:sp>
      <p:sp>
        <p:nvSpPr>
          <p:cNvPr id="37917" name="Rectangle 29"/>
          <p:cNvSpPr>
            <a:spLocks noChangeArrowheads="1"/>
          </p:cNvSpPr>
          <p:nvPr/>
        </p:nvSpPr>
        <p:spPr bwMode="auto">
          <a:xfrm>
            <a:off x="1149350" y="3968750"/>
            <a:ext cx="596900" cy="2921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8" name="Rectangle 30"/>
          <p:cNvSpPr>
            <a:spLocks noChangeArrowheads="1"/>
          </p:cNvSpPr>
          <p:nvPr/>
        </p:nvSpPr>
        <p:spPr bwMode="auto">
          <a:xfrm>
            <a:off x="1835150" y="3968750"/>
            <a:ext cx="139700" cy="2921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19" name="Rectangle 31"/>
          <p:cNvSpPr>
            <a:spLocks noChangeArrowheads="1"/>
          </p:cNvSpPr>
          <p:nvPr/>
        </p:nvSpPr>
        <p:spPr bwMode="auto">
          <a:xfrm>
            <a:off x="1987550" y="3968750"/>
            <a:ext cx="139700" cy="2921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0" name="Rectangle 32"/>
          <p:cNvSpPr>
            <a:spLocks noChangeArrowheads="1"/>
          </p:cNvSpPr>
          <p:nvPr/>
        </p:nvSpPr>
        <p:spPr bwMode="auto">
          <a:xfrm>
            <a:off x="2139950" y="3968750"/>
            <a:ext cx="139700" cy="2921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1" name="Rectangle 33"/>
          <p:cNvSpPr>
            <a:spLocks noChangeArrowheads="1"/>
          </p:cNvSpPr>
          <p:nvPr/>
        </p:nvSpPr>
        <p:spPr bwMode="auto">
          <a:xfrm>
            <a:off x="1835150" y="3968750"/>
            <a:ext cx="2120900" cy="2921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2" name="Rectangle 34"/>
          <p:cNvSpPr>
            <a:spLocks noChangeArrowheads="1"/>
          </p:cNvSpPr>
          <p:nvPr/>
        </p:nvSpPr>
        <p:spPr bwMode="auto">
          <a:xfrm>
            <a:off x="3968750" y="3968750"/>
            <a:ext cx="1282700" cy="2921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7923" name="Rectangle 35"/>
          <p:cNvSpPr>
            <a:spLocks noChangeArrowheads="1"/>
          </p:cNvSpPr>
          <p:nvPr/>
        </p:nvSpPr>
        <p:spPr bwMode="auto">
          <a:xfrm>
            <a:off x="2341563" y="3979863"/>
            <a:ext cx="1555750" cy="314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V. Page Number</a:t>
            </a:r>
          </a:p>
        </p:txBody>
      </p:sp>
      <p:sp>
        <p:nvSpPr>
          <p:cNvPr id="37924" name="Rectangle 36"/>
          <p:cNvSpPr>
            <a:spLocks noChangeArrowheads="1"/>
          </p:cNvSpPr>
          <p:nvPr/>
        </p:nvSpPr>
        <p:spPr bwMode="auto">
          <a:xfrm>
            <a:off x="4094163" y="3979863"/>
            <a:ext cx="704850" cy="314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Offset</a:t>
            </a:r>
          </a:p>
        </p:txBody>
      </p:sp>
      <p:sp>
        <p:nvSpPr>
          <p:cNvPr id="37925" name="Rectangle 37"/>
          <p:cNvSpPr>
            <a:spLocks noChangeArrowheads="1"/>
          </p:cNvSpPr>
          <p:nvPr/>
        </p:nvSpPr>
        <p:spPr bwMode="auto">
          <a:xfrm>
            <a:off x="4322763" y="4208463"/>
            <a:ext cx="390525" cy="314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12</a:t>
            </a:r>
          </a:p>
        </p:txBody>
      </p:sp>
      <p:sp>
        <p:nvSpPr>
          <p:cNvPr id="37926" name="Rectangle 38"/>
          <p:cNvSpPr>
            <a:spLocks noChangeArrowheads="1"/>
          </p:cNvSpPr>
          <p:nvPr/>
        </p:nvSpPr>
        <p:spPr bwMode="auto">
          <a:xfrm>
            <a:off x="2951163" y="4284663"/>
            <a:ext cx="390525" cy="314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20</a:t>
            </a:r>
          </a:p>
        </p:txBody>
      </p:sp>
      <p:sp>
        <p:nvSpPr>
          <p:cNvPr id="37927" name="Rectangle 39"/>
          <p:cNvSpPr>
            <a:spLocks noChangeArrowheads="1"/>
          </p:cNvSpPr>
          <p:nvPr/>
        </p:nvSpPr>
        <p:spPr bwMode="auto">
          <a:xfrm>
            <a:off x="1274763" y="4208463"/>
            <a:ext cx="292100" cy="314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6</a:t>
            </a:r>
          </a:p>
        </p:txBody>
      </p:sp>
      <p:sp>
        <p:nvSpPr>
          <p:cNvPr id="37928" name="Line 40"/>
          <p:cNvSpPr>
            <a:spLocks noChangeShapeType="1"/>
          </p:cNvSpPr>
          <p:nvPr/>
        </p:nvSpPr>
        <p:spPr bwMode="auto">
          <a:xfrm>
            <a:off x="1828800" y="4349750"/>
            <a:ext cx="0" cy="635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Line 41"/>
          <p:cNvSpPr>
            <a:spLocks noChangeShapeType="1"/>
          </p:cNvSpPr>
          <p:nvPr/>
        </p:nvSpPr>
        <p:spPr bwMode="auto">
          <a:xfrm>
            <a:off x="1835150" y="4419600"/>
            <a:ext cx="4445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0" name="Line 42"/>
          <p:cNvSpPr>
            <a:spLocks noChangeShapeType="1"/>
          </p:cNvSpPr>
          <p:nvPr/>
        </p:nvSpPr>
        <p:spPr bwMode="auto">
          <a:xfrm flipV="1">
            <a:off x="2286000" y="4337050"/>
            <a:ext cx="0" cy="889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1" name="Line 43"/>
          <p:cNvSpPr>
            <a:spLocks noChangeShapeType="1"/>
          </p:cNvSpPr>
          <p:nvPr/>
        </p:nvSpPr>
        <p:spPr bwMode="auto">
          <a:xfrm>
            <a:off x="2057400" y="4425950"/>
            <a:ext cx="0" cy="2921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Rectangle 44"/>
          <p:cNvSpPr>
            <a:spLocks noChangeArrowheads="1"/>
          </p:cNvSpPr>
          <p:nvPr/>
        </p:nvSpPr>
        <p:spPr bwMode="auto">
          <a:xfrm>
            <a:off x="1503363" y="4818063"/>
            <a:ext cx="4511675" cy="939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0xx User segment (caching based on PT/TLB entry)</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100 Kernel physical space, 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101 Kernel physical space, uncached</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11x Kernel virtual space</a:t>
            </a:r>
          </a:p>
        </p:txBody>
      </p:sp>
      <p:sp>
        <p:nvSpPr>
          <p:cNvPr id="37933" name="Line 45"/>
          <p:cNvSpPr>
            <a:spLocks noChangeShapeType="1"/>
          </p:cNvSpPr>
          <p:nvPr/>
        </p:nvSpPr>
        <p:spPr bwMode="auto">
          <a:xfrm>
            <a:off x="1149350" y="4572000"/>
            <a:ext cx="5969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Line 46"/>
          <p:cNvSpPr>
            <a:spLocks noChangeShapeType="1"/>
          </p:cNvSpPr>
          <p:nvPr/>
        </p:nvSpPr>
        <p:spPr bwMode="auto">
          <a:xfrm flipV="1">
            <a:off x="1752600" y="4489450"/>
            <a:ext cx="0" cy="889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Line 47"/>
          <p:cNvSpPr>
            <a:spLocks noChangeShapeType="1"/>
          </p:cNvSpPr>
          <p:nvPr/>
        </p:nvSpPr>
        <p:spPr bwMode="auto">
          <a:xfrm>
            <a:off x="1447800" y="4578350"/>
            <a:ext cx="0" cy="13589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Line 48"/>
          <p:cNvSpPr>
            <a:spLocks noChangeShapeType="1"/>
          </p:cNvSpPr>
          <p:nvPr/>
        </p:nvSpPr>
        <p:spPr bwMode="auto">
          <a:xfrm>
            <a:off x="1143000" y="4502150"/>
            <a:ext cx="0" cy="635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Rectangle 49"/>
          <p:cNvSpPr>
            <a:spLocks noChangeArrowheads="1"/>
          </p:cNvSpPr>
          <p:nvPr/>
        </p:nvSpPr>
        <p:spPr bwMode="auto">
          <a:xfrm>
            <a:off x="1274763" y="5961063"/>
            <a:ext cx="3282950" cy="527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Allows context switching among</a:t>
            </a:r>
          </a:p>
          <a:p>
            <a:pPr algn="l">
              <a:lnSpc>
                <a:spcPct val="100000"/>
              </a:lnSpc>
              <a:spcBef>
                <a:spcPct val="0"/>
              </a:spcBef>
              <a:buSzTx/>
            </a:pPr>
            <a:r>
              <a:rPr lang="en-US" altLang="ko-KR" sz="1400">
                <a:latin typeface="Arial" panose="020B0604020202020204" pitchFamily="34" charset="0"/>
                <a:ea typeface="굴림" panose="020B0600000101010101" pitchFamily="34" charset="-127"/>
              </a:rPr>
              <a:t>64 user processes without TLB flush</a:t>
            </a:r>
          </a:p>
        </p:txBody>
      </p:sp>
      <p:sp>
        <p:nvSpPr>
          <p:cNvPr id="37938" name="Rectangle 50"/>
          <p:cNvSpPr>
            <a:spLocks noChangeArrowheads="1"/>
          </p:cNvSpPr>
          <p:nvPr/>
        </p:nvSpPr>
        <p:spPr bwMode="auto">
          <a:xfrm>
            <a:off x="817563" y="3346450"/>
            <a:ext cx="2349500" cy="346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Virtual Address Space</a:t>
            </a:r>
          </a:p>
        </p:txBody>
      </p:sp>
      <p:sp>
        <p:nvSpPr>
          <p:cNvPr id="37939" name="Rectangle 51"/>
          <p:cNvSpPr>
            <a:spLocks noChangeArrowheads="1"/>
          </p:cNvSpPr>
          <p:nvPr/>
        </p:nvSpPr>
        <p:spPr bwMode="auto">
          <a:xfrm>
            <a:off x="817563" y="2584450"/>
            <a:ext cx="6700837" cy="590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TLB</a:t>
            </a:r>
          </a:p>
          <a:p>
            <a:pPr lvl="1" algn="l">
              <a:lnSpc>
                <a:spcPct val="100000"/>
              </a:lnSpc>
              <a:spcBef>
                <a:spcPct val="0"/>
              </a:spcBef>
              <a:buSzTx/>
            </a:pPr>
            <a:r>
              <a:rPr lang="en-US" altLang="ko-KR" sz="1600">
                <a:latin typeface="Arial" panose="020B0604020202020204" pitchFamily="34" charset="0"/>
                <a:ea typeface="굴림" panose="020B0600000101010101" pitchFamily="34" charset="-127"/>
              </a:rPr>
              <a:t>64 entry, on-chip,  fully associative, software TLB fault handler</a:t>
            </a:r>
          </a:p>
        </p:txBody>
      </p:sp>
    </p:spTree>
    <p:extLst>
      <p:ext uri="{BB962C8B-B14F-4D97-AF65-F5344CB8AC3E}">
        <p14:creationId xmlns:p14="http://schemas.microsoft.com/office/powerpoint/2010/main" val="328414829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69689</TotalTime>
  <Pages>60</Pages>
  <Words>3684</Words>
  <Application>Microsoft Macintosh PowerPoint</Application>
  <PresentationFormat>On-screen Show (4:3)</PresentationFormat>
  <Paragraphs>893</Paragraphs>
  <Slides>45</Slides>
  <Notes>20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45</vt:i4>
      </vt:variant>
    </vt:vector>
  </HeadingPairs>
  <TitlesOfParts>
    <vt:vector size="59" baseType="lpstr">
      <vt:lpstr>Comic Sans MS</vt:lpstr>
      <vt:lpstr>Consolas</vt:lpstr>
      <vt:lpstr>Courier New</vt:lpstr>
      <vt:lpstr>Gill Sans</vt:lpstr>
      <vt:lpstr>Gill Sans Light</vt:lpstr>
      <vt:lpstr>Gulim</vt:lpstr>
      <vt:lpstr>Helvetica</vt:lpstr>
      <vt:lpstr>Impact</vt:lpstr>
      <vt:lpstr>MS PGothic</vt:lpstr>
      <vt:lpstr>ＭＳ Ｐゴシック</vt:lpstr>
      <vt:lpstr>Symbol</vt:lpstr>
      <vt:lpstr>굴림</vt:lpstr>
      <vt:lpstr>Arial</vt:lpstr>
      <vt:lpstr>Office</vt:lpstr>
      <vt:lpstr>CS162 Operating Systems and Systems Programming Lecture 14   Caching (Finished), Demand Paging</vt:lpstr>
      <vt:lpstr>Recall: In Machine Structures (eg. 61C) …</vt:lpstr>
      <vt:lpstr>Recall: Caching Applied to Address Translation</vt:lpstr>
      <vt:lpstr>Recall: What Actually Happens on a TLB Miss?</vt:lpstr>
      <vt:lpstr>Transparent Exceptions: TLB/Page fault</vt:lpstr>
      <vt:lpstr>Consider weird things that can happen</vt:lpstr>
      <vt:lpstr>Precise Exceptions</vt:lpstr>
      <vt:lpstr>Recall: TLB Organization</vt:lpstr>
      <vt:lpstr>Example: R3000 pipeline includes TLB “stages”</vt:lpstr>
      <vt:lpstr>Reducing translation time further</vt:lpstr>
      <vt:lpstr>Overlapping TLB &amp; Cache Access (1/2)</vt:lpstr>
      <vt:lpstr>Overlapping TLB &amp; Cache Access</vt:lpstr>
      <vt:lpstr>Putting Everything Together: Address Translation</vt:lpstr>
      <vt:lpstr>Putting Everything Together: TLB</vt:lpstr>
      <vt:lpstr>Putting Everything Together: Cache</vt:lpstr>
      <vt:lpstr>Next Up: What happens when …</vt:lpstr>
      <vt:lpstr>Administrivia</vt:lpstr>
      <vt:lpstr>break</vt:lpstr>
      <vt:lpstr>Where are all places that caching arises in OSes?</vt:lpstr>
      <vt:lpstr>Impact of caches on Operating Systems</vt:lpstr>
      <vt:lpstr>Working Set Model</vt:lpstr>
      <vt:lpstr>Cache Behavior under WS model</vt:lpstr>
      <vt:lpstr>Another model of Locality: Zipf</vt:lpstr>
      <vt:lpstr>Demand Paging</vt:lpstr>
      <vt:lpstr>Illusion of Infinite Memory</vt:lpstr>
      <vt:lpstr>Since Demand Paging is Caching, Must Ask…</vt:lpstr>
      <vt:lpstr>Recall: What is in a Page Table Entry</vt:lpstr>
      <vt:lpstr>Demand Paging Mechanisms</vt:lpstr>
      <vt:lpstr>break</vt:lpstr>
      <vt:lpstr>Loading an executable into memory</vt:lpstr>
      <vt:lpstr>Create Virtual Address Space of the Process</vt:lpstr>
      <vt:lpstr>Create Virtual Address Space of the Process</vt:lpstr>
      <vt:lpstr>Create Virtual Address Space of the Process</vt:lpstr>
      <vt:lpstr>Provide Backing Store for VAS</vt:lpstr>
      <vt:lpstr>What Data Structure Maps Non-Resident Pages to Disk?</vt:lpstr>
      <vt:lpstr>Provide Backing Store for VAS</vt:lpstr>
      <vt:lpstr>On page Fault …</vt:lpstr>
      <vt:lpstr>On page Fault … find &amp; start load</vt:lpstr>
      <vt:lpstr>On page Fault … schedule other P or T</vt:lpstr>
      <vt:lpstr>On page Fault … update PTE</vt:lpstr>
      <vt:lpstr>Eventually reschedule faulting thread</vt:lpstr>
      <vt:lpstr>Summary: Steps in Handling a Page Fault</vt:lpstr>
      <vt:lpstr>Management &amp; Access to the Memory Hierarchy</vt:lpstr>
      <vt:lpstr>Some Related Questions</vt:lpstr>
      <vt:lpstr>Summary </vt:lpstr>
    </vt:vector>
  </TitlesOfParts>
  <Company>UC Berkeley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Anthony Joseph</cp:lastModifiedBy>
  <cp:revision>753</cp:revision>
  <cp:lastPrinted>2016-10-17T17:17:43Z</cp:lastPrinted>
  <dcterms:created xsi:type="dcterms:W3CDTF">1995-08-12T11:37:26Z</dcterms:created>
  <dcterms:modified xsi:type="dcterms:W3CDTF">2016-10-17T21:26:51Z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