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857" r:id="rId3"/>
    <p:sldId id="859" r:id="rId4"/>
    <p:sldId id="756" r:id="rId5"/>
    <p:sldId id="759" r:id="rId6"/>
    <p:sldId id="760" r:id="rId7"/>
    <p:sldId id="761" r:id="rId8"/>
    <p:sldId id="762" r:id="rId9"/>
    <p:sldId id="763" r:id="rId10"/>
    <p:sldId id="764" r:id="rId11"/>
    <p:sldId id="765" r:id="rId12"/>
    <p:sldId id="766" r:id="rId13"/>
    <p:sldId id="851" r:id="rId14"/>
    <p:sldId id="860" r:id="rId15"/>
    <p:sldId id="767" r:id="rId16"/>
    <p:sldId id="768" r:id="rId17"/>
    <p:sldId id="769" r:id="rId18"/>
    <p:sldId id="770" r:id="rId19"/>
    <p:sldId id="771" r:id="rId20"/>
    <p:sldId id="772" r:id="rId21"/>
    <p:sldId id="773" r:id="rId22"/>
    <p:sldId id="774" r:id="rId23"/>
    <p:sldId id="775" r:id="rId24"/>
    <p:sldId id="850" r:id="rId25"/>
    <p:sldId id="837" r:id="rId26"/>
    <p:sldId id="838" r:id="rId27"/>
    <p:sldId id="839" r:id="rId28"/>
    <p:sldId id="841" r:id="rId29"/>
    <p:sldId id="852" r:id="rId30"/>
    <p:sldId id="853" r:id="rId31"/>
    <p:sldId id="854" r:id="rId32"/>
    <p:sldId id="862" r:id="rId33"/>
    <p:sldId id="863" r:id="rId34"/>
    <p:sldId id="812" r:id="rId35"/>
    <p:sldId id="865" r:id="rId36"/>
    <p:sldId id="866" r:id="rId37"/>
    <p:sldId id="815" r:id="rId38"/>
    <p:sldId id="867" r:id="rId39"/>
    <p:sldId id="868" r:id="rId40"/>
    <p:sldId id="869" r:id="rId41"/>
    <p:sldId id="870" r:id="rId42"/>
    <p:sldId id="871" r:id="rId43"/>
    <p:sldId id="872" r:id="rId44"/>
    <p:sldId id="873" r:id="rId45"/>
    <p:sldId id="792" r:id="rId46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10" autoAdjust="0"/>
    <p:restoredTop sz="94799" autoAdjust="0"/>
  </p:normalViewPr>
  <p:slideViewPr>
    <p:cSldViewPr>
      <p:cViewPr>
        <p:scale>
          <a:sx n="97" d="100"/>
          <a:sy n="97" d="100"/>
        </p:scale>
        <p:origin x="760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496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6966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605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405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2448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7860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955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0497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691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894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194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45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1334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244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9247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61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4111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2392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16444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1758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78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30683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148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1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570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474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73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51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4890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2/22/16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2634032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Joseph CS162 ©UCB Spring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Synchronization,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 example,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2016</a:t>
            </a:r>
          </a:p>
          <a:p>
            <a:pPr marL="285750" indent="-285750"/>
            <a:r>
              <a:rPr lang="en-US" altLang="en-US" dirty="0" smtClean="0"/>
              <a:t>Prof. Anthony D. Joseph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Simulation(2)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Next, W1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((AW + AR)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Is it safe to write?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WW++;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No. Active users exist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okToWrite.wait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WW--;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waiting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AW++;	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Can’t start because of readers, so go to sleep: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AR = 2, WR = 0,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R3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2,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say that R2 finishes before R1: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1,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last of first two readers (R1) finishes and wakes up writer: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(AR == 0 &amp;&amp; WW &gt; 0)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other active readers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okToWrite.signal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up one writer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07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Simulation(3)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writer wakes up, get: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0, WR = 1, AW = 1,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when writer finishes: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(WW &gt; 0){           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Give priority to writers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okToWrite.signal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up one writer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 else if (WR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Otherwise, wake reader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okToRead.broadcast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all readers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</a:t>
            </a:r>
            <a:endParaRPr lang="en-US" altLang="ko-KR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Writer wakes up reader, so get: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reader completes, we are finished</a:t>
            </a:r>
          </a:p>
        </p:txBody>
      </p:sp>
    </p:spTree>
    <p:extLst>
      <p:ext uri="{BB962C8B-B14F-4D97-AF65-F5344CB8AC3E}">
        <p14:creationId xmlns:p14="http://schemas.microsoft.com/office/powerpoint/2010/main" val="3877153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readers starve?  Consider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Reader() </a:t>
            </a:r>
            <a:r>
              <a:rPr lang="en-US" altLang="ko-KR" dirty="0" smtClean="0">
                <a:ea typeface="굴림" panose="020B0600000101010101" pitchFamily="34" charset="-127"/>
              </a:rPr>
              <a:t>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((AW + WW)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Is it safe to read?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WR++;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No. Writers exist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okToRead.wait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WR--;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waiting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AR++;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AR--;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active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(AR == 0 &amp;&amp; WW &gt; 0)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other active readers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okToWrite.signal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up one writer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Further, what if we turn the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 into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AR--;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active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okToWrite.broadcast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up one writer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okToContinue</a:t>
            </a:r>
            <a:r>
              <a:rPr lang="en-US" altLang="ko-KR" dirty="0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 instead of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 smtClean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762000" y="3467100"/>
            <a:ext cx="8001000" cy="266700"/>
          </a:xfrm>
          <a:prstGeom prst="rect">
            <a:avLst/>
          </a:prstGeom>
          <a:solidFill>
            <a:srgbClr val="C0D2FE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169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  <p:bldP spid="4905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305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Midterm </a:t>
            </a:r>
            <a:r>
              <a:rPr lang="en-US" sz="2800" dirty="0" smtClean="0"/>
              <a:t>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Wednesday 9/28 5-6:30PM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1 </a:t>
            </a:r>
            <a:r>
              <a:rPr lang="en-US" sz="2400" dirty="0" err="1">
                <a:solidFill>
                  <a:srgbClr val="FF0000"/>
                </a:solidFill>
              </a:rPr>
              <a:t>LeConte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(Last name A-H</a:t>
            </a:r>
            <a:r>
              <a:rPr lang="en-US" sz="2400" dirty="0">
                <a:solidFill>
                  <a:srgbClr val="FF0000"/>
                </a:solidFill>
              </a:rPr>
              <a:t>) and 2050 VLSB </a:t>
            </a:r>
            <a:r>
              <a:rPr lang="en-US" sz="2400" dirty="0" smtClean="0">
                <a:solidFill>
                  <a:srgbClr val="FF0000"/>
                </a:solidFill>
              </a:rPr>
              <a:t>(Last name I-Z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en-US" sz="2400" dirty="0" smtClean="0"/>
          </a:p>
          <a:p>
            <a:pPr lvl="1"/>
            <a:r>
              <a:rPr lang="en-US" sz="2600" dirty="0" smtClean="0"/>
              <a:t>Topics include course material through lecture 9 (today)</a:t>
            </a:r>
          </a:p>
          <a:p>
            <a:pPr lvl="2"/>
            <a:r>
              <a:rPr lang="en-US" dirty="0" smtClean="0"/>
              <a:t>L</a:t>
            </a:r>
            <a:r>
              <a:rPr lang="en-US" dirty="0" smtClean="0"/>
              <a:t>ectures, project 1, </a:t>
            </a:r>
            <a:r>
              <a:rPr lang="en-US" dirty="0" err="1" smtClean="0"/>
              <a:t>homeworks</a:t>
            </a:r>
            <a:r>
              <a:rPr lang="en-US" dirty="0" smtClean="0"/>
              <a:t>, readings, textbook</a:t>
            </a:r>
            <a:endParaRPr lang="en-US" sz="1600" dirty="0" smtClean="0"/>
          </a:p>
          <a:p>
            <a:pPr lvl="1"/>
            <a:r>
              <a:rPr lang="en-US" sz="2400" dirty="0" smtClean="0"/>
              <a:t>Closed </a:t>
            </a:r>
            <a:r>
              <a:rPr lang="en-US" sz="2400" dirty="0" smtClean="0"/>
              <a:t>book, no calculators, 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one double-side 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letter-sized page 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of handwritten 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notes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Review today 6:45-8:30PM in Hearst Field Annex A1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No office hours on Mon10/3 (covering CS 262A)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Deadlines next week:</a:t>
            </a:r>
          </a:p>
          <a:p>
            <a:pPr lvl="1"/>
            <a:r>
              <a:rPr lang="en-US" sz="2600" dirty="0" smtClean="0"/>
              <a:t>HW2 due next Monday (10/3)</a:t>
            </a:r>
          </a:p>
          <a:p>
            <a:pPr lvl="1"/>
            <a:r>
              <a:rPr lang="en-US" sz="2600" dirty="0" smtClean="0"/>
              <a:t>Project 1 code due next Wednesday (10/5)</a:t>
            </a:r>
          </a:p>
          <a:p>
            <a:pPr lvl="1"/>
            <a:r>
              <a:rPr lang="en-US" sz="2600" dirty="0" smtClean="0"/>
              <a:t>Project 1 final report due next Friday (10/7)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4576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01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39775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Locking aspect is easy: Just use a mutex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Wait()   {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semaphore.P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Signal() {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semaphore.V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Doesn’t work: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Wait() </a:t>
            </a:r>
            <a:r>
              <a:rPr lang="en-US" altLang="ko-KR" dirty="0" smtClean="0">
                <a:ea typeface="굴림" panose="020B0600000101010101" pitchFamily="34" charset="-127"/>
              </a:rPr>
              <a:t>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Wait(Lock lock)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semaphore.P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Signal() {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semaphore.V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No: Condition </a:t>
            </a:r>
            <a:r>
              <a:rPr lang="en-US" altLang="ko-KR" dirty="0" err="1" smtClean="0">
                <a:ea typeface="굴림" panose="020B0600000101010101" pitchFamily="34" charset="-127"/>
              </a:rPr>
              <a:t>vars</a:t>
            </a:r>
            <a:r>
              <a:rPr lang="en-US" altLang="ko-KR" dirty="0" smtClean="0">
                <a:ea typeface="굴림" panose="020B0600000101010101" pitchFamily="34" charset="-127"/>
              </a:rPr>
              <a:t>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V’s and </a:t>
            </a:r>
            <a:r>
              <a:rPr lang="en-US" altLang="ko-KR" dirty="0" smtClean="0">
                <a:ea typeface="굴림" panose="020B0600000101010101" pitchFamily="34" charset="-127"/>
              </a:rPr>
              <a:t>no one </a:t>
            </a:r>
            <a:r>
              <a:rPr lang="en-US" altLang="ko-KR" dirty="0" smtClean="0">
                <a:ea typeface="굴림" panose="020B0600000101010101" pitchFamily="34" charset="-127"/>
              </a:rPr>
              <a:t>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47700" y="2057400"/>
            <a:ext cx="8001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609600" y="4343400"/>
            <a:ext cx="7924800" cy="1828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6019800" y="4648200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4191000" y="4953000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5638800" y="5257800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4419600" y="5562600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80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1" build="p"/>
      <p:bldP spid="492548" grpId="0" animBg="1"/>
      <p:bldP spid="492549" grpId="0" animBg="1"/>
      <p:bldP spid="492550" grpId="0" animBg="1"/>
      <p:bldP spid="492551" grpId="0" animBg="1"/>
      <p:bldP spid="492552" grpId="0" animBg="1"/>
      <p:bldP spid="4925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Construction of Monitors from Semaphores </a:t>
            </a:r>
            <a:r>
              <a:rPr lang="en-US" altLang="ko-KR" smtClean="0">
                <a:ea typeface="굴림" panose="020B0600000101010101" pitchFamily="34" charset="-127"/>
              </a:rPr>
              <a:t>(</a:t>
            </a:r>
            <a:r>
              <a:rPr lang="en-US" altLang="ko-KR" smtClean="0">
                <a:ea typeface="굴림" panose="020B0600000101010101" pitchFamily="34" charset="-127"/>
              </a:rPr>
              <a:t>cont’d)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50875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Wait(Lock lock)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semaphore.P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Signal()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if semaphore queue is not empty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semaphore.V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There is a race condition – signaler can slip in after lock release and before waiter executes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semaphore.P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702324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(need to wait)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condvar.wait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unlock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do something so no need to wait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condvar.signal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4572002" y="2209643"/>
            <a:ext cx="3035301" cy="3340106"/>
            <a:chOff x="2880" y="1643"/>
            <a:chExt cx="1912" cy="1861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2832"/>
              <a:ext cx="240" cy="672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014" y="1643"/>
              <a:ext cx="1778" cy="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Check and/or update</a:t>
              </a:r>
              <a:b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state variables</a:t>
              </a:r>
            </a:p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011" y="2917"/>
              <a:ext cx="1778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Check and/or update</a:t>
              </a:r>
            </a:p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94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 smtClean="0">
                <a:ea typeface="굴림" panose="020B0600000101010101" pitchFamily="34" charset="-127"/>
              </a:rPr>
              <a:t>all </a:t>
            </a:r>
            <a:r>
              <a:rPr lang="en-US" altLang="ko-KR" dirty="0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if (exception)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return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errReturnCode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return OK;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Watch out for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setjmp</a:t>
            </a:r>
            <a:r>
              <a:rPr lang="en-US" altLang="ko-KR" dirty="0" smtClean="0">
                <a:ea typeface="굴림" panose="020B0600000101010101" pitchFamily="34" charset="-127"/>
              </a:rPr>
              <a:t>/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example, procedure E calls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poping</a:t>
            </a:r>
            <a:r>
              <a:rPr lang="en-US" altLang="ko-KR" dirty="0" smtClean="0">
                <a:ea typeface="굴림" panose="020B0600000101010101" pitchFamily="34" charset="-127"/>
              </a:rPr>
              <a:t>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Procedure C had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smtClean="0">
                <a:ea typeface="굴림" panose="020B0600000101010101" pitchFamily="34" charset="-127"/>
              </a:rPr>
              <a:t>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6705602" y="1828800"/>
            <a:ext cx="1984376" cy="3048000"/>
            <a:chOff x="4176" y="1200"/>
            <a:chExt cx="1250" cy="1920"/>
          </a:xfrm>
          <a:solidFill>
            <a:srgbClr val="C0D2FE"/>
          </a:solidFill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  <a:grpFill/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Proc B</a:t>
                </a:r>
              </a:p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Calls </a:t>
                </a:r>
                <a:r>
                  <a:rPr lang="en-US" altLang="ko-KR" sz="2000" b="0" dirty="0" err="1">
                    <a:latin typeface="Consolas" charset="0"/>
                    <a:ea typeface="Consolas" charset="0"/>
                    <a:cs typeface="Consolas" charset="0"/>
                  </a:rPr>
                  <a:t>setjmp</a:t>
                </a:r>
                <a:endParaRPr lang="en-US" altLang="ko-KR" sz="20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Proc C</a:t>
                </a:r>
              </a:p>
              <a:p>
                <a:r>
                  <a:rPr lang="en-US" altLang="ko-KR" b="0" dirty="0" err="1">
                    <a:latin typeface="Consolas" charset="0"/>
                    <a:ea typeface="Consolas" charset="0"/>
                    <a:cs typeface="Consolas" charset="0"/>
                  </a:rPr>
                  <a:t>lock.acquire</a:t>
                </a:r>
                <a:endParaRPr lang="en-US" altLang="ko-KR" sz="19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Proc E</a:t>
                </a:r>
              </a:p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Calls </a:t>
                </a:r>
                <a:r>
                  <a:rPr lang="en-US" altLang="ko-KR" sz="2000" b="0" dirty="0" err="1">
                    <a:latin typeface="Consolas" charset="0"/>
                    <a:ea typeface="Consolas" charset="0"/>
                    <a:cs typeface="Consolas" charset="0"/>
                  </a:rPr>
                  <a:t>longjmp</a:t>
                </a:r>
                <a:endParaRPr lang="en-US" altLang="ko-KR" sz="20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74" y="1334"/>
              <a:ext cx="252" cy="1498"/>
              <a:chOff x="5174" y="1334"/>
              <a:chExt cx="252" cy="1498"/>
            </a:xfrm>
            <a:grpFill/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814" y="1694"/>
                <a:ext cx="971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5545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39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  <p:bldP spid="5417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(exception) throw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errException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2470894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52400"/>
            <a:ext cx="8836025" cy="533400"/>
          </a:xfrm>
        </p:spPr>
        <p:txBody>
          <a:bodyPr/>
          <a:lstStyle/>
          <a:p>
            <a:r>
              <a:rPr lang="ko-KR" altLang="en-US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Review: 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1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 (con’t)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try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} catch (…) {	// catch exception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throw; 	// re-throw the exception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(exception) throw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errException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Even Better: 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unique_ptr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&lt;T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facility.  See C++ Spec.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Can deallocate/free lock regardless of exit method</a:t>
            </a:r>
          </a:p>
        </p:txBody>
      </p:sp>
    </p:spTree>
    <p:extLst>
      <p:ext uri="{BB962C8B-B14F-4D97-AF65-F5344CB8AC3E}">
        <p14:creationId xmlns:p14="http://schemas.microsoft.com/office/powerpoint/2010/main" val="3292802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Java has explicit support for threads and thread synchronization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Bank Account example: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class Account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private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balance;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// object constructor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public Account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initialBalance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balance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initialBalance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public synchronized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getBalance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return balance;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public synchronized void deposit(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amount)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balance += amount;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Every object has an associated lock which gets automatically acquired and released on entry and exit from a </a:t>
            </a:r>
            <a:r>
              <a:rPr lang="en-US" altLang="ko-KR" i="1" dirty="0" smtClean="0">
                <a:ea typeface="굴림" panose="020B0600000101010101" pitchFamily="34" charset="-127"/>
              </a:rPr>
              <a:t>synchronized </a:t>
            </a:r>
            <a:r>
              <a:rPr lang="en-US" altLang="ko-KR" dirty="0" smtClean="0">
                <a:ea typeface="굴림" panose="020B0600000101010101" pitchFamily="34" charset="-127"/>
              </a:rPr>
              <a:t>method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03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Java also has </a:t>
            </a:r>
            <a:r>
              <a:rPr lang="en-US" altLang="ko-KR" i="1" dirty="0" smtClean="0">
                <a:ea typeface="굴림" panose="020B0600000101010101" pitchFamily="34" charset="-127"/>
              </a:rPr>
              <a:t>synchronized </a:t>
            </a:r>
            <a:r>
              <a:rPr lang="en-US" altLang="ko-KR" dirty="0" smtClean="0">
                <a:ea typeface="굴림" panose="020B0600000101010101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synchronized (object)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Since every Java object has an associated lock, this type of statement acquires and releases the object’s lock on entry and exit of the body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Works properly even with exceptions: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synchronized (object)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void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DoFoo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throw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errException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625209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 </a:t>
            </a:r>
            <a:r>
              <a:rPr lang="en-US" altLang="ko-KR" smtClean="0">
                <a:ea typeface="굴림" panose="020B0600000101010101" pitchFamily="34" charset="-127"/>
              </a:rPr>
              <a:t>(</a:t>
            </a:r>
            <a:r>
              <a:rPr lang="en-US" altLang="ko-KR" smtClean="0">
                <a:ea typeface="굴림" panose="020B0600000101010101" pitchFamily="34" charset="-127"/>
              </a:rPr>
              <a:t>cont’d </a:t>
            </a:r>
            <a:r>
              <a:rPr lang="en-US" altLang="ko-KR" dirty="0" smtClean="0">
                <a:ea typeface="굴림" panose="020B0600000101010101" pitchFamily="34" charset="-127"/>
              </a:rPr>
              <a:t>2)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addition to a lock, every object has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 single</a:t>
            </a:r>
            <a:r>
              <a:rPr lang="en-US" altLang="ko-KR" dirty="0" smtClean="0">
                <a:ea typeface="굴림" panose="020B0600000101010101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wait(long timeout); // Wait for timeout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wait(long timeout, 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nanoseconds); //variant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wait();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notifyAll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can wait for a bounded length of time. This is useful for handling exception cases: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t1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time.now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(!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ATMRequest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wait (CHECKPERIOD);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t2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time.new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(t2 – t1 &gt; LONG_TIME)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checkMachine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all Java VMs equivalent! 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Different scheduling policies, not necessarily preemptive!</a:t>
            </a:r>
          </a:p>
        </p:txBody>
      </p:sp>
    </p:spTree>
    <p:extLst>
      <p:ext uri="{BB962C8B-B14F-4D97-AF65-F5344CB8AC3E}">
        <p14:creationId xmlns:p14="http://schemas.microsoft.com/office/powerpoint/2010/main" val="1149420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Recall: Better Implementation of Locks </a:t>
            </a:r>
            <a:br>
              <a:rPr lang="en-US" altLang="ko-KR" sz="2800" dirty="0" smtClean="0">
                <a:ea typeface="굴림" panose="020B0600000101010101" pitchFamily="34" charset="-127"/>
              </a:rPr>
            </a:br>
            <a:r>
              <a:rPr lang="en-US" altLang="ko-KR" sz="2800" dirty="0" smtClean="0">
                <a:ea typeface="굴림" panose="020B0600000101010101" pitchFamily="34" charset="-127"/>
              </a:rPr>
              <a:t>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2"/>
            <a:ext cx="86106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800" i="1" dirty="0" smtClean="0">
                <a:solidFill>
                  <a:srgbClr val="C00000"/>
                </a:solidFill>
                <a:ea typeface="굴림" panose="020B0600000101010101" pitchFamily="34" charset="-127"/>
              </a:rPr>
              <a:t>Really only works in kernel – why?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74676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FREE;</a:t>
            </a:r>
          </a:p>
          <a:p>
            <a:pPr algn="l"/>
            <a:r>
              <a:rPr lang="en-US" altLang="ko-KR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Acquire</a:t>
            </a:r>
            <a:r>
              <a:rPr lang="en-US" altLang="ko-KR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2000" b="0" dirty="0" smtClean="0">
                <a:latin typeface="Consolas" charset="0"/>
                <a:ea typeface="Consolas" charset="0"/>
                <a:cs typeface="Consolas" charset="0"/>
              </a:rPr>
              <a:t>–  Wait until lock is free, then grab</a:t>
            </a:r>
            <a:endParaRPr lang="en-US" altLang="ko-KR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ko-KR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Release</a:t>
            </a:r>
            <a:r>
              <a:rPr lang="en-US" altLang="ko-KR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20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2400" b="0" dirty="0">
                <a:latin typeface="Consolas" charset="0"/>
                <a:ea typeface="Consolas" charset="0"/>
                <a:cs typeface="Consolas" charset="0"/>
              </a:rPr>
              <a:t>– </a:t>
            </a:r>
            <a:r>
              <a:rPr lang="en-US" altLang="ko-KR" sz="2000" b="0" dirty="0" smtClean="0">
                <a:latin typeface="Consolas" charset="0"/>
                <a:ea typeface="Consolas" charset="0"/>
                <a:cs typeface="Consolas" charset="0"/>
              </a:rPr>
              <a:t>Unlock</a:t>
            </a:r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</a:rPr>
              <a:t>, waking up anyone waiting</a:t>
            </a:r>
            <a:endParaRPr lang="en-US" altLang="ko-KR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endParaRPr lang="en-US" altLang="en-US" sz="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sz="1900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 *lock) {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if (*lock == BUSY) {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*lock = BUSY;</a:t>
            </a:r>
            <a:br>
              <a:rPr lang="en-US" altLang="en-US" sz="19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489704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sz="1900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 smtClean="0">
                <a:latin typeface="Consolas" charset="0"/>
                <a:ea typeface="Consolas" charset="0"/>
                <a:cs typeface="Consolas" charset="0"/>
              </a:rPr>
              <a:t> *lock) 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*lock 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23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08776" y="1524000"/>
            <a:ext cx="3810000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600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== 1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go to sleep() //?? 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1;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 enable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In-Kernel Lock: Simulation</a:t>
            </a:r>
            <a:endParaRPr lang="en-US" dirty="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543520"/>
            <a:ext cx="3976688" cy="23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anyone on wait queue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take thread off wait-queue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Place on ready queue;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Value: 0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6923" y="972774"/>
            <a:ext cx="94288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waiters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59023" y="972774"/>
            <a:ext cx="86042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A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B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1380107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READY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2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508776" y="1524000"/>
            <a:ext cx="3810000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600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== 1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go to sleep() //?? 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1;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 enable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543520"/>
            <a:ext cx="3976688" cy="23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anyone on wait queue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take thread off wait-queue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Place on ready queue;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49516" y="3970680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76166" y="2833223"/>
            <a:ext cx="925033" cy="10327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A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B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READY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1380107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Value: 1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86923" y="972774"/>
            <a:ext cx="94288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waiters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59023" y="972774"/>
            <a:ext cx="86042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5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08776" y="1524000"/>
            <a:ext cx="3810000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600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== 1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go to sleep() //?? 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1;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 enable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543520"/>
            <a:ext cx="3976688" cy="23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anyone on wait queue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take thread off wait-queue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Place on ready queue;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54061" y="39624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48203" y="2984554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1" name="Oval 30"/>
          <p:cNvSpPr/>
          <p:nvPr/>
        </p:nvSpPr>
        <p:spPr>
          <a:xfrm flipH="1" flipV="1">
            <a:off x="5867399" y="2133600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A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B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READY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1380107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1800" y="1383268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1576167" y="2833224"/>
            <a:ext cx="932609" cy="1052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Value: 1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86923" y="972774"/>
            <a:ext cx="94288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waiters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59023" y="972774"/>
            <a:ext cx="86042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37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  <p:bldP spid="31" grpId="1" animBg="1"/>
      <p:bldP spid="39" grpId="0" animBg="1"/>
      <p:bldP spid="40" grpId="0"/>
      <p:bldP spid="44" grpId="0" animBg="1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508776" y="1524000"/>
            <a:ext cx="3810000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600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== 1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go to sleep() //?? 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1;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 enable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87661" y="237064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543520"/>
            <a:ext cx="3976688" cy="23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anyone on wait queue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take thread off wait-queue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Place on ready queue;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14600" y="39624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A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B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READY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1383268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687661" y="2590800"/>
            <a:ext cx="57794" cy="661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437363" y="3251924"/>
            <a:ext cx="3250298" cy="47212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1676400" y="3184245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1576166" y="2833223"/>
            <a:ext cx="864636" cy="1052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Value: 1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86923" y="972774"/>
            <a:ext cx="94288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waiters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59023" y="972774"/>
            <a:ext cx="86042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08776" y="1524000"/>
            <a:ext cx="3810000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600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== 1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go to sleep() //?? 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1;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 enable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480343" y="63058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2469234" y="47818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543520"/>
            <a:ext cx="3976688" cy="23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anyone on wait queue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take thread off wait-queue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Place on ready queue;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12138" y="3943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A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B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READY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58671" y="3557918"/>
            <a:ext cx="982131" cy="1223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472323" y="4781859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5029200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2609581" y="5562599"/>
            <a:ext cx="121497" cy="743259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2480344" y="6305859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4" y="3747622"/>
            <a:ext cx="1031870" cy="2558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576166" y="2833223"/>
            <a:ext cx="864636" cy="1018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687661" y="2590800"/>
            <a:ext cx="57793" cy="661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437363" y="3251924"/>
            <a:ext cx="3250298" cy="47212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Value: 1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86923" y="972774"/>
            <a:ext cx="94288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waiters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59023" y="972774"/>
            <a:ext cx="86042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9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4" grpId="1" animBg="1"/>
      <p:bldP spid="46" grpId="0" animBg="1"/>
      <p:bldP spid="47" grpId="0" animBg="1"/>
      <p:bldP spid="49" grpId="0" animBg="1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routine </a:t>
            </a:r>
            <a:r>
              <a:rPr lang="en-US" altLang="ko-KR" dirty="0" smtClean="0">
                <a:ea typeface="굴림" panose="020B0600000101010101" pitchFamily="34" charset="-127"/>
              </a:rPr>
              <a:t>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830602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508776" y="1524000"/>
            <a:ext cx="3810000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600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== 1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go to sleep() //?? 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1;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 enable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73" name="Straight Arrow Connector 72"/>
          <p:cNvCxnSpPr>
            <a:stCxn id="62" idx="3"/>
          </p:cNvCxnSpPr>
          <p:nvPr/>
        </p:nvCxnSpPr>
        <p:spPr>
          <a:xfrm flipV="1">
            <a:off x="4798024" y="2799929"/>
            <a:ext cx="1657215" cy="409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543520"/>
            <a:ext cx="3976688" cy="23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disable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if anyone on wait queue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take thread off wait-queue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Place on ready queue;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 else {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  <a:br>
              <a:rPr lang="en-US" sz="16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sz="16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sz="16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b="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1600" b="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A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Thread B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READY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5042843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2609581" y="5562195"/>
            <a:ext cx="121497" cy="743664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4" y="3747622"/>
            <a:ext cx="1031870" cy="2558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2512138" y="4230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480343" y="63058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469234" y="4773466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58" name="Straight Arrow Connector 57"/>
          <p:cNvCxnSpPr>
            <a:endCxn id="62" idx="6"/>
          </p:cNvCxnSpPr>
          <p:nvPr/>
        </p:nvCxnSpPr>
        <p:spPr>
          <a:xfrm flipV="1">
            <a:off x="1390318" y="3268522"/>
            <a:ext cx="3241956" cy="12513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803876" y="418733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438420" y="2896447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1383268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Running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1576166" y="2833223"/>
            <a:ext cx="893068" cy="1018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70" name="Straight Arrow Connector 69"/>
          <p:cNvCxnSpPr>
            <a:endCxn id="62" idx="4"/>
          </p:cNvCxnSpPr>
          <p:nvPr/>
        </p:nvCxnSpPr>
        <p:spPr>
          <a:xfrm flipH="1">
            <a:off x="4729368" y="2590800"/>
            <a:ext cx="16086" cy="593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2" idx="7"/>
          </p:cNvCxnSpPr>
          <p:nvPr/>
        </p:nvCxnSpPr>
        <p:spPr>
          <a:xfrm flipH="1" flipV="1">
            <a:off x="1437363" y="3299136"/>
            <a:ext cx="3223349" cy="289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Value: 1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86923" y="972774"/>
            <a:ext cx="94288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waiters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59023" y="972774"/>
            <a:ext cx="86042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owner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37323" y="3181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2" name="Oval 61"/>
          <p:cNvSpPr/>
          <p:nvPr/>
        </p:nvSpPr>
        <p:spPr>
          <a:xfrm flipH="1" flipV="1">
            <a:off x="4632274" y="3184245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44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7" grpId="0" animBg="1"/>
      <p:bldP spid="59" grpId="0" animBg="1"/>
      <p:bldP spid="59" grpId="1" animBg="1"/>
      <p:bldP spid="63" grpId="0" animBg="1"/>
      <p:bldP spid="64" grpId="0"/>
      <p:bldP spid="75" grpId="0" animBg="1"/>
      <p:bldP spid="62" grpId="0" animBg="1"/>
      <p:bldP spid="62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Notice that Scheduling here involves deciding who to take off the wait queue</a:t>
            </a:r>
          </a:p>
          <a:p>
            <a:pPr lvl="1"/>
            <a:r>
              <a:rPr lang="en-US" sz="2400" dirty="0" smtClean="0"/>
              <a:t>Could do by priority, etc.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Same type of code works for in-kernel condition variables</a:t>
            </a:r>
          </a:p>
          <a:p>
            <a:pPr lvl="1"/>
            <a:r>
              <a:rPr lang="en-US" sz="2400" dirty="0" smtClean="0"/>
              <a:t>The Wait queue becomes unique for each condition variable</a:t>
            </a:r>
          </a:p>
          <a:p>
            <a:pPr lvl="1"/>
            <a:r>
              <a:rPr lang="en-US" sz="2400" dirty="0" smtClean="0"/>
              <a:t>Once again, transition to and from queues occurs with interrupts disabled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466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5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sz="2800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P():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V():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sz="2800" dirty="0" smtClean="0">
                <a:ea typeface="굴림" panose="020B0600000101010101" pitchFamily="34" charset="-127"/>
              </a:rPr>
              <a:t>: A lock plus zero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370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41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486400"/>
            <a:ext cx="5106061" cy="1192213"/>
            <a:chOff x="2400" y="1152"/>
            <a:chExt cx="2969" cy="751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969" cy="384"/>
              <a:chOff x="672" y="2352"/>
              <a:chExt cx="4710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74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32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1180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Assumption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38600"/>
            <a:ext cx="88392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295400"/>
            <a:ext cx="3302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9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</a:t>
            </a:r>
            <a:r>
              <a:rPr lang="en-US" altLang="ko-KR" i="1" dirty="0" smtClean="0">
                <a:ea typeface="굴림" panose="020B0600000101010101" pitchFamily="34" charset="-127"/>
              </a:rPr>
              <a:t>average</a:t>
            </a:r>
            <a:r>
              <a:rPr lang="en-US" altLang="ko-KR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dirty="0" smtClean="0">
                <a:ea typeface="굴림" panose="020B0600000101010101" pitchFamily="34" charset="-127"/>
              </a:rPr>
              <a:t>less</a:t>
            </a:r>
            <a:r>
              <a:rPr lang="en-US" altLang="ko-KR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4019534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000" dirty="0" smtClean="0">
                <a:ea typeface="굴림" panose="020B0600000101010101" pitchFamily="34" charset="-127"/>
              </a:rPr>
              <a:t>	24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000" dirty="0" smtClean="0">
                <a:ea typeface="굴림" panose="020B0600000101010101" pitchFamily="34" charset="-127"/>
              </a:rPr>
              <a:t> 	3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3	 </a:t>
            </a:r>
            <a:r>
              <a:rPr lang="en-US" altLang="ko-KR" sz="2000" dirty="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 = 0;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 = 24;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dirty="0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dirty="0" smtClean="0">
                <a:ea typeface="굴림" panose="020B0600000101010101" pitchFamily="34" charset="-127"/>
              </a:rPr>
              <a:t>Convoy effect:</a:t>
            </a:r>
            <a:r>
              <a:rPr lang="en-US" altLang="ko-KR" dirty="0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4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Now, 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 </a:t>
            </a:r>
            <a:r>
              <a:rPr lang="en-US" altLang="ko-KR" i="1" smtClean="0">
                <a:ea typeface="굴림" panose="020B0600000101010101" pitchFamily="34" charset="-127"/>
              </a:rPr>
              <a:t>=</a:t>
            </a:r>
            <a:r>
              <a:rPr lang="en-US" altLang="ko-KR" smtClean="0">
                <a:ea typeface="굴림" panose="020B0600000101010101" pitchFamily="34" charset="-127"/>
              </a:rPr>
              <a:t> 6</a:t>
            </a:r>
            <a:r>
              <a:rPr lang="en-US" altLang="ko-KR" i="1" smtClean="0">
                <a:ea typeface="굴림" panose="020B0600000101010101" pitchFamily="34" charset="-127"/>
              </a:rPr>
              <a:t>;</a:t>
            </a:r>
            <a:r>
              <a:rPr lang="en-US" altLang="ko-KR" i="1" baseline="-25000" smtClean="0">
                <a:ea typeface="굴림" panose="020B0600000101010101" pitchFamily="34" charset="-127"/>
              </a:rPr>
              <a:t>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= 0</a:t>
            </a:r>
            <a:r>
              <a:rPr lang="en-US" altLang="ko-KR" i="1" baseline="-25000" smtClean="0">
                <a:ea typeface="굴림" panose="020B0600000101010101" pitchFamily="34" charset="-127"/>
              </a:rPr>
              <a:t>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i="1" smtClean="0">
                <a:ea typeface="굴림" panose="020B0600000101010101" pitchFamily="34" charset="-127"/>
              </a:rPr>
              <a:t>= </a:t>
            </a:r>
            <a:r>
              <a:rPr lang="en-US" altLang="ko-KR" smtClean="0">
                <a:ea typeface="굴림" panose="020B0600000101010101" pitchFamily="34" charset="-127"/>
              </a:rPr>
              <a:t>3</a:t>
            </a:r>
            <a:endParaRPr lang="en-US" altLang="ko-KR" i="1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619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(most 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110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</a:t>
            </a:r>
            <a:r>
              <a:rPr lang="en-US" altLang="ko-KR" i="1" dirty="0" smtClean="0">
                <a:ea typeface="굴림" panose="020B0600000101010101" pitchFamily="34" charset="-127"/>
              </a:rPr>
              <a:t>time quantum</a:t>
            </a:r>
            <a:r>
              <a:rPr lang="en-US" altLang="ko-KR" dirty="0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i="1" dirty="0" smtClean="0">
                <a:ea typeface="굴림" panose="020B0600000101010101" pitchFamily="34" charset="-127"/>
              </a:rPr>
              <a:t>q </a:t>
            </a: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process gets 1/</a:t>
            </a: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chunks of at most </a:t>
            </a:r>
            <a:r>
              <a:rPr lang="en-US" altLang="ko-KR" i="1" dirty="0" smtClean="0">
                <a:ea typeface="굴림" panose="020B0600000101010101" pitchFamily="34" charset="-127"/>
              </a:rPr>
              <a:t>q</a:t>
            </a:r>
            <a:r>
              <a:rPr lang="en-US" altLang="ko-KR" dirty="0" smtClean="0">
                <a:ea typeface="굴림" panose="020B0600000101010101" pitchFamily="34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q</a:t>
            </a:r>
            <a:r>
              <a:rPr lang="en-US" altLang="ko-KR" dirty="0" smtClean="0">
                <a:ea typeface="굴림" panose="020B0600000101010101" pitchFamily="34" charset="-127"/>
              </a:rPr>
              <a:t> large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 Robin (RR)</a:t>
            </a:r>
          </a:p>
        </p:txBody>
      </p:sp>
    </p:spTree>
    <p:extLst>
      <p:ext uri="{BB962C8B-B14F-4D97-AF65-F5344CB8AC3E}">
        <p14:creationId xmlns:p14="http://schemas.microsoft.com/office/powerpoint/2010/main" val="149539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1800" dirty="0" smtClean="0">
                <a:ea typeface="굴림" panose="020B0600000101010101" pitchFamily="34" charset="-127"/>
              </a:rPr>
              <a:t>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1800" dirty="0" smtClean="0">
                <a:ea typeface="굴림" panose="020B0600000101010101" pitchFamily="34" charset="-127"/>
              </a:rPr>
              <a:t>	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 smtClean="0">
                <a:ea typeface="굴림" panose="020B0600000101010101" pitchFamily="34" charset="-127"/>
              </a:rPr>
            </a:br>
            <a:r>
              <a:rPr lang="en-US" altLang="ko-KR" sz="1800" i="1" dirty="0" smtClean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dirty="0" smtClean="0">
                <a:ea typeface="굴림" panose="020B0600000101010101" pitchFamily="34" charset="-127"/>
              </a:rPr>
              <a:t>1		</a:t>
            </a:r>
            <a:r>
              <a:rPr lang="en-US" altLang="ko-KR" sz="1800" dirty="0" smtClean="0">
                <a:ea typeface="굴림" panose="020B0600000101010101" pitchFamily="34" charset="-127"/>
              </a:rPr>
              <a:t>53</a:t>
            </a:r>
            <a:br>
              <a:rPr lang="en-US" altLang="ko-KR" sz="1800" dirty="0" smtClean="0">
                <a:ea typeface="굴림" panose="020B0600000101010101" pitchFamily="34" charset="-127"/>
              </a:rPr>
            </a:br>
            <a:r>
              <a:rPr lang="en-US" altLang="ko-KR" sz="1800" dirty="0" smtClean="0">
                <a:ea typeface="굴림" panose="020B0600000101010101" pitchFamily="34" charset="-127"/>
              </a:rPr>
              <a:t>	 </a:t>
            </a:r>
            <a:r>
              <a:rPr lang="en-US" altLang="ko-KR" sz="1800" i="1" dirty="0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 smtClean="0">
                <a:ea typeface="굴림" panose="020B0600000101010101" pitchFamily="34" charset="-127"/>
              </a:rPr>
              <a:t>2		 </a:t>
            </a:r>
            <a:r>
              <a:rPr lang="en-US" altLang="ko-KR" sz="1800" dirty="0" smtClean="0">
                <a:ea typeface="굴림" panose="020B0600000101010101" pitchFamily="34" charset="-127"/>
              </a:rPr>
              <a:t>8</a:t>
            </a:r>
            <a:br>
              <a:rPr lang="en-US" altLang="ko-KR" sz="1800" dirty="0" smtClean="0">
                <a:ea typeface="굴림" panose="020B0600000101010101" pitchFamily="34" charset="-127"/>
              </a:rPr>
            </a:br>
            <a:r>
              <a:rPr lang="en-US" altLang="ko-KR" sz="1800" dirty="0" smtClean="0">
                <a:ea typeface="굴림" panose="020B0600000101010101" pitchFamily="34" charset="-127"/>
              </a:rPr>
              <a:t>	 </a:t>
            </a:r>
            <a:r>
              <a:rPr lang="en-US" altLang="ko-KR" sz="1800" i="1" dirty="0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 smtClean="0">
                <a:ea typeface="굴림" panose="020B0600000101010101" pitchFamily="34" charset="-127"/>
              </a:rPr>
              <a:t>3		</a:t>
            </a:r>
            <a:r>
              <a:rPr lang="en-US" altLang="ko-KR" sz="1800" dirty="0" smtClean="0">
                <a:ea typeface="굴림" panose="020B0600000101010101" pitchFamily="34" charset="-127"/>
              </a:rPr>
              <a:t>68</a:t>
            </a:r>
            <a:br>
              <a:rPr lang="en-US" altLang="ko-KR" sz="1800" dirty="0" smtClean="0">
                <a:ea typeface="굴림" panose="020B0600000101010101" pitchFamily="34" charset="-127"/>
              </a:rPr>
            </a:br>
            <a:r>
              <a:rPr lang="en-US" altLang="ko-KR" sz="1800" dirty="0" smtClean="0">
                <a:ea typeface="굴림" panose="020B0600000101010101" pitchFamily="34" charset="-127"/>
              </a:rPr>
              <a:t>	 </a:t>
            </a:r>
            <a:r>
              <a:rPr lang="en-US" altLang="ko-KR" sz="1800" i="1" dirty="0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 smtClean="0">
                <a:ea typeface="굴림" panose="020B0600000101010101" pitchFamily="34" charset="-127"/>
              </a:rPr>
              <a:t>4		 </a:t>
            </a:r>
            <a:r>
              <a:rPr lang="en-US" altLang="ko-KR" sz="1800" dirty="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	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=(20-0)=20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	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sz="2400" dirty="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	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sz="2400" dirty="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2895600" y="2224088"/>
            <a:ext cx="6051550" cy="976312"/>
            <a:chOff x="960" y="1968"/>
            <a:chExt cx="3812" cy="615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056" y="1968"/>
              <a:ext cx="3554" cy="384"/>
              <a:chOff x="1151" y="2736"/>
              <a:chExt cx="2881" cy="288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1151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 dirty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 dirty="0">
                    <a:latin typeface="Helvetica" panose="020B0604020202020204" pitchFamily="34" charset="0"/>
                  </a:rPr>
                  <a:t>1</a:t>
                </a:r>
                <a:endParaRPr lang="en-US" altLang="en-US" sz="2400" b="0" dirty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1439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24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244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infinite (</a:t>
            </a: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 sz="11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 sz="1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2009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1486097"/>
              </p:ext>
            </p:extLst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895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1"/>
            <a:ext cx="7315200" cy="977901"/>
            <a:chOff x="650" y="624"/>
            <a:chExt cx="4608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790" cy="616"/>
              <a:chOff x="1248" y="624"/>
              <a:chExt cx="3790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3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4401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Wait </a:t>
            </a:r>
            <a:r>
              <a:rPr lang="en-US" altLang="ko-KR" dirty="0" smtClean="0">
                <a:ea typeface="굴림" panose="020B0600000101010101" pitchFamily="34" charset="-127"/>
              </a:rPr>
              <a:t>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Increment </a:t>
            </a:r>
            <a:r>
              <a:rPr lang="en-US" altLang="ko-KR" dirty="0" smtClean="0">
                <a:ea typeface="굴림" panose="020B0600000101010101" pitchFamily="34" charset="-127"/>
              </a:rPr>
              <a:t>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selecting a waiting process from the ready queue and allocating the CPU to 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FCFS Scheduling</a:t>
            </a:r>
            <a:r>
              <a:rPr lang="en-US" altLang="ko-KR" dirty="0"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threads to completion in order of submission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Short jobs get stuck behind long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Poor when jobs are same length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altLang="ko-KR" dirty="0" smtClean="0"/>
              <a:t>Extended Example: 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Motivation: Consider a shared database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Two classes of users: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Readers – never modify database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Writers – read and modify database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Is using a single lock on the whole database sufficient?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Like to have many readers at the same time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Only one writer at a time</a:t>
            </a:r>
          </a:p>
        </p:txBody>
      </p:sp>
      <p:grpSp>
        <p:nvGrpSpPr>
          <p:cNvPr id="35844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35845" name="Picture 4" descr="BD1820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7" descr="j02920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8" descr="j019538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1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2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3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4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5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6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7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8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R</a:t>
              </a:r>
            </a:p>
          </p:txBody>
        </p:sp>
        <p:sp>
          <p:nvSpPr>
            <p:cNvPr id="35859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R</a:t>
              </a:r>
            </a:p>
          </p:txBody>
        </p:sp>
        <p:sp>
          <p:nvSpPr>
            <p:cNvPr id="35860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R</a:t>
              </a:r>
            </a:p>
          </p:txBody>
        </p:sp>
        <p:sp>
          <p:nvSpPr>
            <p:cNvPr id="35861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1657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BD182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Reader()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Wait until no writers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Access data base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Writer()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Wait until no active readers or writers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Access database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AR</a:t>
            </a:r>
            <a:r>
              <a:rPr lang="en-US" altLang="ko-KR" dirty="0" smtClean="0">
                <a:ea typeface="굴림" panose="020B0600000101010101" pitchFamily="34" charset="-127"/>
              </a:rPr>
              <a:t>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WR</a:t>
            </a:r>
            <a:r>
              <a:rPr lang="en-US" altLang="ko-KR" dirty="0" smtClean="0">
                <a:ea typeface="굴림" panose="020B0600000101010101" pitchFamily="34" charset="-127"/>
              </a:rPr>
              <a:t>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AW</a:t>
            </a:r>
            <a:r>
              <a:rPr lang="en-US" altLang="ko-KR" dirty="0" smtClean="0">
                <a:ea typeface="굴림" panose="020B0600000101010101" pitchFamily="34" charset="-127"/>
              </a:rPr>
              <a:t>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WW</a:t>
            </a:r>
            <a:r>
              <a:rPr lang="en-US" altLang="ko-KR" dirty="0" smtClean="0">
                <a:ea typeface="굴림" panose="020B0600000101010101" pitchFamily="34" charset="-127"/>
              </a:rPr>
              <a:t>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okToRead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okToWrite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614120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Reader()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// First check self into system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while ((AW + WW)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Is it safe to read?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WR++;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No. Writers exist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okToRead.wait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WR--;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waiting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AR++;	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Now we are active!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// Perform actual read-only access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AccessDatabase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// Now, check out of system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AR--;	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active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(AR == 0 &amp;&amp; WW &gt; 0)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other active readers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okToWrite.signal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up one writer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83332" name="AutoShape 4"/>
          <p:cNvSpPr>
            <a:spLocks noChangeArrowheads="1"/>
          </p:cNvSpPr>
          <p:nvPr/>
        </p:nvSpPr>
        <p:spPr bwMode="auto">
          <a:xfrm>
            <a:off x="-2438400" y="62484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C0D2FE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2509136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687 -0.83256 C 0.94687 -0.83256 0.78593 -0.7271 0.625 -0.62164 " pathEditMode="fixed" rAng="0" ptsTypes="aA">
                                      <p:cBhvr>
                                        <p:cTn id="26" dur="5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4833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Writer()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// First check self into system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while ((AW + AR)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Is it safe to write?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WW++;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No. Active users exist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okToWrite.wait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WW--;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waiting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AW++;	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Now we are active!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// Perform actual read/write access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AccessDatabase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ReadWrite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// Now, check out of system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AW--;	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active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(WW &gt; 0){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Give priority to writers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okToWrite.signal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up one writer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 else if (WR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Otherwise, wake reader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okToRead.broadcast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Wake all readers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Why Give priority to writers?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9131" y="5645183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3338680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96 C 0.95521 -0.6383 0.97483 -0.47642 0.93698 -0.38391 C 0.89914 -0.2914 0.80365 -0.26828 0.70834 -0.24515 " pathEditMode="fixed" ptsTypes="aaA">
                                      <p:cBhvr>
                                        <p:cTn id="2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23 -0.27504 C 0.9915 -0.32616 0.94377 -0.37705 0.88164 -0.38839 C 0.81951 -0.39972 0.74297 -0.37127 0.66644 -0.34259 " pathEditMode="fixed" rAng="0" ptsTypes="aaA">
                                      <p:cBhvr>
                                        <p:cTn id="3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9" y="-6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 of Readers/Writers solution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lnSpcReduction="10000"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 entry, each reader checks the following: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((AW + WW)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Is it safe to read?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WR++;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No. Writers exist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okToRead.wait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WR--;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 longer waiting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AR++;	</a:t>
            </a:r>
            <a:r>
              <a:rPr lang="en-US" altLang="ko-KR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Now we are active!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First, R1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Next, R2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2,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readers make take a while to access database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Situation: Locks released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Only AR is non-zero</a:t>
            </a:r>
          </a:p>
        </p:txBody>
      </p:sp>
    </p:spTree>
    <p:extLst>
      <p:ext uri="{BB962C8B-B14F-4D97-AF65-F5344CB8AC3E}">
        <p14:creationId xmlns:p14="http://schemas.microsoft.com/office/powerpoint/2010/main" val="421046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57940</TotalTime>
  <Pages>60</Pages>
  <Words>2371</Words>
  <Application>Microsoft Macintosh PowerPoint</Application>
  <PresentationFormat>On-screen Show (4:3)</PresentationFormat>
  <Paragraphs>745</Paragraphs>
  <Slides>45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Comic Sans MS</vt:lpstr>
      <vt:lpstr>Consolas</vt:lpstr>
      <vt:lpstr>Courier New</vt:lpstr>
      <vt:lpstr>Gill Sans</vt:lpstr>
      <vt:lpstr>Gill Sans Light</vt:lpstr>
      <vt:lpstr>Helvetica</vt:lpstr>
      <vt:lpstr>MS PGothic</vt:lpstr>
      <vt:lpstr>Symbol</vt:lpstr>
      <vt:lpstr>굴림</vt:lpstr>
      <vt:lpstr>Office</vt:lpstr>
      <vt:lpstr>CS162 Operating Systems and Systems Programming Lecture 9   Synchronization, Readers/Writers example, Scheduling</vt:lpstr>
      <vt:lpstr> Review: Monitor with Condition Variables</vt:lpstr>
      <vt:lpstr>Review: Condition Variables</vt:lpstr>
      <vt:lpstr>Review: Mesa vs. Hoare Monitors</vt:lpstr>
      <vt:lpstr>Extended Example: Readers/Writers Problem</vt:lpstr>
      <vt:lpstr>Basic Readers/Writers Solution</vt:lpstr>
      <vt:lpstr>Code for a Reader</vt:lpstr>
      <vt:lpstr>Code for a Writer</vt:lpstr>
      <vt:lpstr>Simulation of Readers/Writers solution</vt:lpstr>
      <vt:lpstr>Simulation(2)</vt:lpstr>
      <vt:lpstr>Simulation(3)</vt:lpstr>
      <vt:lpstr>Questions</vt:lpstr>
      <vt:lpstr>Administrivia</vt:lpstr>
      <vt:lpstr>BREAK</vt:lpstr>
      <vt:lpstr>Can we Construct Monitors from Semaphores?</vt:lpstr>
      <vt:lpstr>Construction of Monitors from Semaphores (cont’d)</vt:lpstr>
      <vt:lpstr>Monitor Conclusion</vt:lpstr>
      <vt:lpstr>C-Language Support for Synchronization</vt:lpstr>
      <vt:lpstr>C++ Language Support for Synchronization</vt:lpstr>
      <vt:lpstr>C++ Language Support for Synchronization (con’t)</vt:lpstr>
      <vt:lpstr>Java Language Support for Synchronization</vt:lpstr>
      <vt:lpstr>Java Language Support for Synchronization (con’t)</vt:lpstr>
      <vt:lpstr>Java Language Support for Synchronization (cont’d 2)</vt:lpstr>
      <vt:lpstr>Recall: Better Implementation of Locks  by Disabling Interrupts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Discussion</vt:lpstr>
      <vt:lpstr>BREAK</vt:lpstr>
      <vt:lpstr>Synchronization Summary</vt:lpstr>
      <vt:lpstr>Recall: CPU Scheduling</vt:lpstr>
      <vt:lpstr>Recall: Scheduling Assumptions</vt:lpstr>
      <vt:lpstr>Recall: Assumption – CPU Bursts</vt:lpstr>
      <vt:lpstr>Scheduling Policy Goals/Criteria</vt:lpstr>
      <vt:lpstr>First-Come, First-Served (FCFS) Scheduling</vt:lpstr>
      <vt:lpstr>FCFS Scheduling (Cont.)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Summary</vt:lpstr>
    </vt:vector>
  </TitlesOfParts>
  <Company>UC Berkeley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Joseph</cp:lastModifiedBy>
  <cp:revision>628</cp:revision>
  <cp:lastPrinted>2016-09-26T17:25:44Z</cp:lastPrinted>
  <dcterms:created xsi:type="dcterms:W3CDTF">1995-08-12T11:37:26Z</dcterms:created>
  <dcterms:modified xsi:type="dcterms:W3CDTF">2016-09-27T00:03:48Z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