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embeddings/oleObject1.bin" ContentType="application/vnd.openxmlformats-officedocument.oleObject"/>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1221" r:id="rId3"/>
    <p:sldId id="1218" r:id="rId4"/>
    <p:sldId id="1149" r:id="rId5"/>
    <p:sldId id="1150" r:id="rId6"/>
    <p:sldId id="1088" r:id="rId7"/>
    <p:sldId id="1089" r:id="rId8"/>
    <p:sldId id="1090" r:id="rId9"/>
    <p:sldId id="1091" r:id="rId10"/>
    <p:sldId id="1092" r:id="rId11"/>
    <p:sldId id="1223" r:id="rId12"/>
    <p:sldId id="1105" r:id="rId13"/>
    <p:sldId id="1106" r:id="rId14"/>
    <p:sldId id="1107" r:id="rId15"/>
    <p:sldId id="1108" r:id="rId16"/>
    <p:sldId id="1109" r:id="rId17"/>
    <p:sldId id="1110" r:id="rId18"/>
    <p:sldId id="1111" r:id="rId19"/>
    <p:sldId id="1112" r:id="rId20"/>
    <p:sldId id="1113" r:id="rId21"/>
    <p:sldId id="1114" r:id="rId22"/>
    <p:sldId id="1224" r:id="rId23"/>
    <p:sldId id="1225" r:id="rId24"/>
    <p:sldId id="1115" r:id="rId25"/>
    <p:sldId id="1152" r:id="rId26"/>
    <p:sldId id="1153" r:id="rId27"/>
    <p:sldId id="1154" r:id="rId28"/>
    <p:sldId id="1155" r:id="rId29"/>
    <p:sldId id="1156" r:id="rId30"/>
    <p:sldId id="1157" r:id="rId31"/>
    <p:sldId id="1158" r:id="rId32"/>
    <p:sldId id="1206" r:id="rId33"/>
    <p:sldId id="1207" r:id="rId34"/>
    <p:sldId id="1208" r:id="rId35"/>
    <p:sldId id="1116" r:id="rId36"/>
    <p:sldId id="1226" r:id="rId37"/>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23" autoAdjust="0"/>
    <p:restoredTop sz="85153" autoAdjust="0"/>
  </p:normalViewPr>
  <p:slideViewPr>
    <p:cSldViewPr>
      <p:cViewPr varScale="1">
        <p:scale>
          <a:sx n="66" d="100"/>
          <a:sy n="66" d="100"/>
        </p:scale>
        <p:origin x="-11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10625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85008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499791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59308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98652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22862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370374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40128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13526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70278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878510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18106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88759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40563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56601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6161841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r>
              <a:rPr lang="en-US" altLang="en-US" smtClean="0"/>
              <a:t>Example: one program, touches 50 pages (each equally likely). Have only 40 physical page frames.</a:t>
            </a:r>
          </a:p>
          <a:p>
            <a:r>
              <a:rPr lang="en-US" altLang="en-US" smtClean="0"/>
              <a:t>How bad is this?</a:t>
            </a:r>
          </a:p>
          <a:p>
            <a:r>
              <a:rPr lang="en-US" altLang="en-US" smtClean="0"/>
              <a:t>  - Does your program run at 80% speed?</a:t>
            </a:r>
          </a:p>
          <a:p>
            <a:r>
              <a:rPr lang="en-US" altLang="en-US" smtClean="0"/>
              <a:t>  - Does your program run at 20% speed?</a:t>
            </a:r>
          </a:p>
          <a:p>
            <a:r>
              <a:rPr lang="en-US" altLang="en-US" smtClean="0"/>
              <a:t>Performance is really bad</a:t>
            </a:r>
          </a:p>
          <a:p>
            <a:r>
              <a:rPr lang="en-US" altLang="en-US" smtClean="0"/>
              <a:t>If we have enough pages, 200 ns/ref, but if too few pages, assume every 5</a:t>
            </a:r>
            <a:r>
              <a:rPr lang="en-US" altLang="en-US" baseline="30000" smtClean="0"/>
              <a:t>th</a:t>
            </a:r>
            <a:r>
              <a:rPr lang="en-US" altLang="en-US" smtClean="0"/>
              <a:t> page reference causes a page fault</a:t>
            </a:r>
          </a:p>
          <a:p>
            <a:r>
              <a:rPr lang="en-US" altLang="en-US" smtClean="0"/>
              <a:t>= 4 refs x 200 ns</a:t>
            </a:r>
          </a:p>
          <a:p>
            <a:r>
              <a:rPr lang="en-US" altLang="en-US" smtClean="0"/>
              <a:t>  1 page fault x 10 ms for disk I/O</a:t>
            </a:r>
          </a:p>
          <a:p>
            <a:r>
              <a:rPr lang="en-US" altLang="en-US" smtClean="0"/>
              <a:t>= 5 refs, 10 ms + 800 ns =&gt; 2 ms/ref (not 100 MIPS, but 500 IPS! Factor of 10,000)</a:t>
            </a:r>
          </a:p>
          <a:p>
            <a:r>
              <a:rPr lang="en-US" altLang="en-US" smtClean="0"/>
              <a:t>Machine appears to have stopped!</a:t>
            </a:r>
          </a:p>
          <a:p>
            <a:endParaRPr lang="en-US" altLang="en-US" smtClean="0"/>
          </a:p>
        </p:txBody>
      </p:sp>
    </p:spTree>
    <p:extLst>
      <p:ext uri="{BB962C8B-B14F-4D97-AF65-F5344CB8AC3E}">
        <p14:creationId xmlns:p14="http://schemas.microsoft.com/office/powerpoint/2010/main" val="4201310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76407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70325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061011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5778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991528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94687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58472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23974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9926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882800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1062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15.</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825845"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10/16/17</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3810000" y="6550236"/>
            <a:ext cx="1903063"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CS162 ©UCB Fall 2017</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1.bin"/><Relationship Id="rId5"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15</a:t>
            </a:r>
            <a:br>
              <a:rPr lang="en-US" altLang="en-US" sz="3000" dirty="0" smtClean="0"/>
            </a:br>
            <a:r>
              <a:rPr lang="en-US" altLang="en-US" sz="3000" dirty="0" smtClean="0"/>
              <a:t> </a:t>
            </a:r>
            <a:br>
              <a:rPr lang="en-US" altLang="en-US" sz="3000" dirty="0" smtClean="0"/>
            </a:br>
            <a:r>
              <a:rPr lang="en-US" altLang="en-US" sz="3000" dirty="0" smtClean="0"/>
              <a:t>Demand Paging (Finished)</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October 16</a:t>
            </a:r>
            <a:r>
              <a:rPr lang="en-US" altLang="en-US" baseline="30000" dirty="0" smtClean="0"/>
              <a:t>th</a:t>
            </a:r>
            <a:r>
              <a:rPr lang="en-US" altLang="en-US" dirty="0" smtClean="0"/>
              <a:t>, 2017</a:t>
            </a:r>
          </a:p>
          <a:p>
            <a:pPr marL="285750" indent="-285750"/>
            <a:r>
              <a:rPr lang="en-US" altLang="en-US" dirty="0" smtClean="0"/>
              <a:t>Ion Stoica</a:t>
            </a:r>
          </a:p>
          <a:p>
            <a:pPr marL="285750" indent="-285750"/>
            <a:r>
              <a:rPr lang="en-US" altLang="en-US" dirty="0" smtClean="0"/>
              <a:t>http://cs162.eecs.Berkeley.edu</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76200" y="685800"/>
            <a:ext cx="8763000" cy="5105400"/>
          </a:xfrm>
        </p:spPr>
        <p:txBody>
          <a:bodyPr/>
          <a:lstStyle/>
          <a:p>
            <a:pPr>
              <a:lnSpc>
                <a:spcPct val="80000"/>
              </a:lnSpc>
              <a:spcBef>
                <a:spcPct val="25000"/>
              </a:spcBef>
            </a:pPr>
            <a:r>
              <a:rPr lang="en-US" altLang="ko-KR" dirty="0" smtClean="0">
                <a:ea typeface="굴림" panose="020B0600000101010101" pitchFamily="34" charset="-127"/>
              </a:rPr>
              <a:t>Consider the following: A B C D A B C D A B C D</a:t>
            </a:r>
          </a:p>
          <a:p>
            <a:pPr>
              <a:lnSpc>
                <a:spcPct val="80000"/>
              </a:lnSpc>
              <a:spcBef>
                <a:spcPct val="25000"/>
              </a:spcBef>
            </a:pPr>
            <a:r>
              <a:rPr lang="en-US" altLang="ko-KR" dirty="0" smtClean="0">
                <a:ea typeface="굴림" panose="020B0600000101010101" pitchFamily="34" charset="-127"/>
              </a:rPr>
              <a:t>LRU Performs as follows (same as FIFO here):</a:t>
            </a: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lvl="1">
              <a:lnSpc>
                <a:spcPct val="80000"/>
              </a:lnSpc>
              <a:spcBef>
                <a:spcPct val="25000"/>
              </a:spcBef>
            </a:pPr>
            <a:r>
              <a:rPr lang="en-US" altLang="ko-KR" dirty="0" smtClean="0">
                <a:ea typeface="굴림" panose="020B0600000101010101" pitchFamily="34" charset="-127"/>
              </a:rPr>
              <a:t>Every reference is a page fault!</a:t>
            </a:r>
          </a:p>
          <a:p>
            <a:pPr lvl="1">
              <a:lnSpc>
                <a:spcPct val="80000"/>
              </a:lnSpc>
              <a:spcBef>
                <a:spcPct val="25000"/>
              </a:spcBef>
            </a:pPr>
            <a:endParaRPr lang="ko-KR" altLang="en-US" dirty="0" smtClean="0">
              <a:ea typeface="굴림" panose="020B0600000101010101" pitchFamily="34" charset="-127"/>
            </a:endParaRPr>
          </a:p>
        </p:txBody>
      </p:sp>
      <p:grpSp>
        <p:nvGrpSpPr>
          <p:cNvPr id="779347" name="Group 83"/>
          <p:cNvGrpSpPr>
            <a:grpSpLocks/>
          </p:cNvGrpSpPr>
          <p:nvPr/>
        </p:nvGrpSpPr>
        <p:grpSpPr bwMode="auto">
          <a:xfrm>
            <a:off x="8061325" y="2178050"/>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16" name="Rectangle 2"/>
          <p:cNvSpPr>
            <a:spLocks noGrp="1" noChangeArrowheads="1"/>
          </p:cNvSpPr>
          <p:nvPr>
            <p:ph type="title"/>
          </p:nvPr>
        </p:nvSpPr>
        <p:spPr/>
        <p:txBody>
          <a:bodyPr/>
          <a:lstStyle/>
          <a:p>
            <a:r>
              <a:rPr lang="en-US" altLang="ko-KR" smtClean="0">
                <a:ea typeface="굴림" panose="020B0600000101010101" pitchFamily="34" charset="-127"/>
              </a:rPr>
              <a:t>When will LRU perform badly?</a:t>
            </a:r>
          </a:p>
        </p:txBody>
      </p:sp>
      <p:grpSp>
        <p:nvGrpSpPr>
          <p:cNvPr id="779268" name="Group 4"/>
          <p:cNvGrpSpPr>
            <a:grpSpLocks/>
          </p:cNvGrpSpPr>
          <p:nvPr/>
        </p:nvGrpSpPr>
        <p:grpSpPr bwMode="auto">
          <a:xfrm>
            <a:off x="7470775" y="2178050"/>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72" name="Group 8"/>
          <p:cNvGrpSpPr>
            <a:grpSpLocks/>
          </p:cNvGrpSpPr>
          <p:nvPr/>
        </p:nvGrpSpPr>
        <p:grpSpPr bwMode="auto">
          <a:xfrm>
            <a:off x="6872288" y="2178050"/>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779276" name="Group 12"/>
          <p:cNvGrpSpPr>
            <a:grpSpLocks/>
          </p:cNvGrpSpPr>
          <p:nvPr/>
        </p:nvGrpSpPr>
        <p:grpSpPr bwMode="auto">
          <a:xfrm>
            <a:off x="6272213" y="2178050"/>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0" name="Group 16"/>
          <p:cNvGrpSpPr>
            <a:grpSpLocks/>
          </p:cNvGrpSpPr>
          <p:nvPr/>
        </p:nvGrpSpPr>
        <p:grpSpPr bwMode="auto">
          <a:xfrm>
            <a:off x="5673725" y="2178050"/>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4" name="Group 20"/>
          <p:cNvGrpSpPr>
            <a:grpSpLocks/>
          </p:cNvGrpSpPr>
          <p:nvPr/>
        </p:nvGrpSpPr>
        <p:grpSpPr bwMode="auto">
          <a:xfrm>
            <a:off x="5073650" y="2178050"/>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9288" name="Group 24"/>
          <p:cNvGrpSpPr>
            <a:grpSpLocks/>
          </p:cNvGrpSpPr>
          <p:nvPr/>
        </p:nvGrpSpPr>
        <p:grpSpPr bwMode="auto">
          <a:xfrm>
            <a:off x="4475163" y="2178050"/>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2" name="Group 28"/>
          <p:cNvGrpSpPr>
            <a:grpSpLocks/>
          </p:cNvGrpSpPr>
          <p:nvPr/>
        </p:nvGrpSpPr>
        <p:grpSpPr bwMode="auto">
          <a:xfrm>
            <a:off x="3875088" y="2178050"/>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6" name="Group 32"/>
          <p:cNvGrpSpPr>
            <a:grpSpLocks/>
          </p:cNvGrpSpPr>
          <p:nvPr/>
        </p:nvGrpSpPr>
        <p:grpSpPr bwMode="auto">
          <a:xfrm>
            <a:off x="3275013" y="2178050"/>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779300" name="Group 36"/>
          <p:cNvGrpSpPr>
            <a:grpSpLocks/>
          </p:cNvGrpSpPr>
          <p:nvPr/>
        </p:nvGrpSpPr>
        <p:grpSpPr bwMode="auto">
          <a:xfrm>
            <a:off x="2676525" y="2178050"/>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4" name="Group 40"/>
          <p:cNvGrpSpPr>
            <a:grpSpLocks/>
          </p:cNvGrpSpPr>
          <p:nvPr/>
        </p:nvGrpSpPr>
        <p:grpSpPr bwMode="auto">
          <a:xfrm>
            <a:off x="2076450" y="2178050"/>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8" name="Group 44"/>
          <p:cNvGrpSpPr>
            <a:grpSpLocks/>
          </p:cNvGrpSpPr>
          <p:nvPr/>
        </p:nvGrpSpPr>
        <p:grpSpPr bwMode="auto">
          <a:xfrm>
            <a:off x="1477963" y="2178050"/>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9312" name="Rectangle 48"/>
          <p:cNvSpPr>
            <a:spLocks noChangeArrowheads="1"/>
          </p:cNvSpPr>
          <p:nvPr/>
        </p:nvSpPr>
        <p:spPr bwMode="auto">
          <a:xfrm>
            <a:off x="7470775"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3" name="Rectangle 49"/>
          <p:cNvSpPr>
            <a:spLocks noChangeArrowheads="1"/>
          </p:cNvSpPr>
          <p:nvPr/>
        </p:nvSpPr>
        <p:spPr bwMode="auto">
          <a:xfrm>
            <a:off x="6872288" y="1447800"/>
            <a:ext cx="59848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4" name="Rectangle 50"/>
          <p:cNvSpPr>
            <a:spLocks noChangeArrowheads="1"/>
          </p:cNvSpPr>
          <p:nvPr/>
        </p:nvSpPr>
        <p:spPr bwMode="auto">
          <a:xfrm>
            <a:off x="6272213"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5" name="Rectangle 51"/>
          <p:cNvSpPr>
            <a:spLocks noChangeArrowheads="1"/>
          </p:cNvSpPr>
          <p:nvPr/>
        </p:nvSpPr>
        <p:spPr bwMode="auto">
          <a:xfrm>
            <a:off x="5673725" y="14478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16" name="Rectangle 52"/>
          <p:cNvSpPr>
            <a:spLocks noChangeArrowheads="1"/>
          </p:cNvSpPr>
          <p:nvPr/>
        </p:nvSpPr>
        <p:spPr bwMode="auto">
          <a:xfrm>
            <a:off x="5073650" y="14478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7" name="Rectangle 53"/>
          <p:cNvSpPr>
            <a:spLocks noChangeArrowheads="1"/>
          </p:cNvSpPr>
          <p:nvPr/>
        </p:nvSpPr>
        <p:spPr bwMode="auto">
          <a:xfrm>
            <a:off x="4475163" y="1447800"/>
            <a:ext cx="598487"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8" name="Rectangle 54"/>
          <p:cNvSpPr>
            <a:spLocks noChangeArrowheads="1"/>
          </p:cNvSpPr>
          <p:nvPr/>
        </p:nvSpPr>
        <p:spPr bwMode="auto">
          <a:xfrm>
            <a:off x="3875088"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9" name="Rectangle 55"/>
          <p:cNvSpPr>
            <a:spLocks noChangeArrowheads="1"/>
          </p:cNvSpPr>
          <p:nvPr/>
        </p:nvSpPr>
        <p:spPr bwMode="auto">
          <a:xfrm>
            <a:off x="3275013" y="14478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20" name="Rectangle 56"/>
          <p:cNvSpPr>
            <a:spLocks noChangeArrowheads="1"/>
          </p:cNvSpPr>
          <p:nvPr/>
        </p:nvSpPr>
        <p:spPr bwMode="auto">
          <a:xfrm>
            <a:off x="2676525" y="14478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21" name="Rectangle 57"/>
          <p:cNvSpPr>
            <a:spLocks noChangeArrowheads="1"/>
          </p:cNvSpPr>
          <p:nvPr/>
        </p:nvSpPr>
        <p:spPr bwMode="auto">
          <a:xfrm>
            <a:off x="2076450"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22" name="Rectangle 58"/>
          <p:cNvSpPr>
            <a:spLocks noChangeArrowheads="1"/>
          </p:cNvSpPr>
          <p:nvPr/>
        </p:nvSpPr>
        <p:spPr bwMode="auto">
          <a:xfrm>
            <a:off x="1477963" y="1447800"/>
            <a:ext cx="598487"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51" name="Rectangle 87"/>
          <p:cNvSpPr>
            <a:spLocks noChangeArrowheads="1"/>
          </p:cNvSpPr>
          <p:nvPr/>
        </p:nvSpPr>
        <p:spPr bwMode="auto">
          <a:xfrm>
            <a:off x="8086725"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779354" name="Group 90"/>
          <p:cNvGrpSpPr>
            <a:grpSpLocks/>
          </p:cNvGrpSpPr>
          <p:nvPr/>
        </p:nvGrpSpPr>
        <p:grpSpPr bwMode="auto">
          <a:xfrm>
            <a:off x="466725" y="1447800"/>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64538400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779354"/>
                                        </p:tgtEl>
                                        <p:attrNameLst>
                                          <p:attrName>style.visibility</p:attrName>
                                        </p:attrNameLst>
                                      </p:cBhvr>
                                      <p:to>
                                        <p:strVal val="visible"/>
                                      </p:to>
                                    </p:set>
                                    <p:anim calcmode="lin" valueType="num">
                                      <p:cBhvr additive="base">
                                        <p:cTn id="13" dur="500" fill="hold"/>
                                        <p:tgtEl>
                                          <p:spTgt spid="779354"/>
                                        </p:tgtEl>
                                        <p:attrNameLst>
                                          <p:attrName>ppt_x</p:attrName>
                                        </p:attrNameLst>
                                      </p:cBhvr>
                                      <p:tavLst>
                                        <p:tav tm="0">
                                          <p:val>
                                            <p:strVal val="1+#ppt_w/2"/>
                                          </p:val>
                                        </p:tav>
                                        <p:tav tm="100000">
                                          <p:val>
                                            <p:strVal val="#ppt_x"/>
                                          </p:val>
                                        </p:tav>
                                      </p:tavLst>
                                    </p:anim>
                                    <p:anim calcmode="lin" valueType="num">
                                      <p:cBhvr additive="base">
                                        <p:cTn id="14" dur="500" fill="hold"/>
                                        <p:tgtEl>
                                          <p:spTgt spid="7793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3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793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932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7930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932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930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931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7929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931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7929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793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7928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7931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79284"/>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7931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77928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931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7792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7931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779272"/>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931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779268"/>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79351"/>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77934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79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P spid="779312" grpId="0"/>
      <p:bldP spid="779313" grpId="0"/>
      <p:bldP spid="779314" grpId="0"/>
      <p:bldP spid="779315" grpId="0"/>
      <p:bldP spid="779316" grpId="0"/>
      <p:bldP spid="779317" grpId="0"/>
      <p:bldP spid="779318" grpId="0"/>
      <p:bldP spid="779319" grpId="0"/>
      <p:bldP spid="779320" grpId="0"/>
      <p:bldP spid="779321" grpId="0"/>
      <p:bldP spid="779322" grpId="0"/>
      <p:bldP spid="77935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76200" y="685800"/>
            <a:ext cx="8763000" cy="3810000"/>
          </a:xfrm>
        </p:spPr>
        <p:txBody>
          <a:bodyPr/>
          <a:lstStyle/>
          <a:p>
            <a:pPr>
              <a:lnSpc>
                <a:spcPct val="80000"/>
              </a:lnSpc>
              <a:spcBef>
                <a:spcPct val="25000"/>
              </a:spcBef>
            </a:pPr>
            <a:r>
              <a:rPr lang="en-US" altLang="ko-KR" dirty="0" smtClean="0">
                <a:ea typeface="굴림" panose="020B0600000101010101" pitchFamily="34" charset="-127"/>
              </a:rPr>
              <a:t>Consider the following: A B C D A B C D A B C D</a:t>
            </a:r>
          </a:p>
          <a:p>
            <a:pPr>
              <a:lnSpc>
                <a:spcPct val="80000"/>
              </a:lnSpc>
              <a:spcBef>
                <a:spcPct val="25000"/>
              </a:spcBef>
            </a:pPr>
            <a:r>
              <a:rPr lang="en-US" altLang="ko-KR" dirty="0" smtClean="0">
                <a:ea typeface="굴림" panose="020B0600000101010101" pitchFamily="34" charset="-127"/>
              </a:rPr>
              <a:t>LRU Performs as follows (same as FIFO here):</a:t>
            </a: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lvl="1">
              <a:lnSpc>
                <a:spcPct val="80000"/>
              </a:lnSpc>
              <a:spcBef>
                <a:spcPct val="25000"/>
              </a:spcBef>
            </a:pPr>
            <a:r>
              <a:rPr lang="en-US" altLang="ko-KR" dirty="0" smtClean="0">
                <a:ea typeface="굴림" panose="020B0600000101010101" pitchFamily="34" charset="-127"/>
              </a:rPr>
              <a:t>Every reference is a page fault!</a:t>
            </a:r>
          </a:p>
          <a:p>
            <a:pPr>
              <a:lnSpc>
                <a:spcPct val="80000"/>
              </a:lnSpc>
              <a:spcBef>
                <a:spcPct val="25000"/>
              </a:spcBef>
            </a:pPr>
            <a:r>
              <a:rPr lang="en-US" altLang="ko-KR" dirty="0" smtClean="0">
                <a:ea typeface="굴림" panose="020B0600000101010101" pitchFamily="34" charset="-127"/>
              </a:rPr>
              <a:t>MIN Does much better:</a:t>
            </a:r>
          </a:p>
          <a:p>
            <a:pPr lvl="1">
              <a:lnSpc>
                <a:spcPct val="80000"/>
              </a:lnSpc>
              <a:spcBef>
                <a:spcPct val="25000"/>
              </a:spcBef>
            </a:pPr>
            <a:endParaRPr lang="ko-KR" altLang="en-US" dirty="0" smtClean="0">
              <a:ea typeface="굴림" panose="020B0600000101010101" pitchFamily="34" charset="-127"/>
            </a:endParaRPr>
          </a:p>
        </p:txBody>
      </p:sp>
      <p:grpSp>
        <p:nvGrpSpPr>
          <p:cNvPr id="779347" name="Group 83"/>
          <p:cNvGrpSpPr>
            <a:grpSpLocks/>
          </p:cNvGrpSpPr>
          <p:nvPr/>
        </p:nvGrpSpPr>
        <p:grpSpPr bwMode="auto">
          <a:xfrm>
            <a:off x="8061325" y="2178050"/>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16" name="Rectangle 2"/>
          <p:cNvSpPr>
            <a:spLocks noGrp="1" noChangeArrowheads="1"/>
          </p:cNvSpPr>
          <p:nvPr>
            <p:ph type="title"/>
          </p:nvPr>
        </p:nvSpPr>
        <p:spPr/>
        <p:txBody>
          <a:bodyPr/>
          <a:lstStyle/>
          <a:p>
            <a:r>
              <a:rPr lang="en-US" altLang="ko-KR" smtClean="0">
                <a:ea typeface="굴림" panose="020B0600000101010101" pitchFamily="34" charset="-127"/>
              </a:rPr>
              <a:t>When will LRU perform badly?</a:t>
            </a:r>
          </a:p>
        </p:txBody>
      </p:sp>
      <p:grpSp>
        <p:nvGrpSpPr>
          <p:cNvPr id="779268" name="Group 4"/>
          <p:cNvGrpSpPr>
            <a:grpSpLocks/>
          </p:cNvGrpSpPr>
          <p:nvPr/>
        </p:nvGrpSpPr>
        <p:grpSpPr bwMode="auto">
          <a:xfrm>
            <a:off x="7470775" y="2178050"/>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72" name="Group 8"/>
          <p:cNvGrpSpPr>
            <a:grpSpLocks/>
          </p:cNvGrpSpPr>
          <p:nvPr/>
        </p:nvGrpSpPr>
        <p:grpSpPr bwMode="auto">
          <a:xfrm>
            <a:off x="6872288" y="2178050"/>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779276" name="Group 12"/>
          <p:cNvGrpSpPr>
            <a:grpSpLocks/>
          </p:cNvGrpSpPr>
          <p:nvPr/>
        </p:nvGrpSpPr>
        <p:grpSpPr bwMode="auto">
          <a:xfrm>
            <a:off x="6272213" y="2178050"/>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0" name="Group 16"/>
          <p:cNvGrpSpPr>
            <a:grpSpLocks/>
          </p:cNvGrpSpPr>
          <p:nvPr/>
        </p:nvGrpSpPr>
        <p:grpSpPr bwMode="auto">
          <a:xfrm>
            <a:off x="5673725" y="2178050"/>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4" name="Group 20"/>
          <p:cNvGrpSpPr>
            <a:grpSpLocks/>
          </p:cNvGrpSpPr>
          <p:nvPr/>
        </p:nvGrpSpPr>
        <p:grpSpPr bwMode="auto">
          <a:xfrm>
            <a:off x="5073650" y="2178050"/>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9288" name="Group 24"/>
          <p:cNvGrpSpPr>
            <a:grpSpLocks/>
          </p:cNvGrpSpPr>
          <p:nvPr/>
        </p:nvGrpSpPr>
        <p:grpSpPr bwMode="auto">
          <a:xfrm>
            <a:off x="4475163" y="2178050"/>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2" name="Group 28"/>
          <p:cNvGrpSpPr>
            <a:grpSpLocks/>
          </p:cNvGrpSpPr>
          <p:nvPr/>
        </p:nvGrpSpPr>
        <p:grpSpPr bwMode="auto">
          <a:xfrm>
            <a:off x="3875088" y="2178050"/>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6" name="Group 32"/>
          <p:cNvGrpSpPr>
            <a:grpSpLocks/>
          </p:cNvGrpSpPr>
          <p:nvPr/>
        </p:nvGrpSpPr>
        <p:grpSpPr bwMode="auto">
          <a:xfrm>
            <a:off x="3275013" y="2178050"/>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779300" name="Group 36"/>
          <p:cNvGrpSpPr>
            <a:grpSpLocks/>
          </p:cNvGrpSpPr>
          <p:nvPr/>
        </p:nvGrpSpPr>
        <p:grpSpPr bwMode="auto">
          <a:xfrm>
            <a:off x="2676525" y="2178050"/>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4" name="Group 40"/>
          <p:cNvGrpSpPr>
            <a:grpSpLocks/>
          </p:cNvGrpSpPr>
          <p:nvPr/>
        </p:nvGrpSpPr>
        <p:grpSpPr bwMode="auto">
          <a:xfrm>
            <a:off x="2076450" y="2178050"/>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8" name="Group 44"/>
          <p:cNvGrpSpPr>
            <a:grpSpLocks/>
          </p:cNvGrpSpPr>
          <p:nvPr/>
        </p:nvGrpSpPr>
        <p:grpSpPr bwMode="auto">
          <a:xfrm>
            <a:off x="1477963" y="2178050"/>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9312" name="Rectangle 48"/>
          <p:cNvSpPr>
            <a:spLocks noChangeArrowheads="1"/>
          </p:cNvSpPr>
          <p:nvPr/>
        </p:nvSpPr>
        <p:spPr bwMode="auto">
          <a:xfrm>
            <a:off x="7470775"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3" name="Rectangle 49"/>
          <p:cNvSpPr>
            <a:spLocks noChangeArrowheads="1"/>
          </p:cNvSpPr>
          <p:nvPr/>
        </p:nvSpPr>
        <p:spPr bwMode="auto">
          <a:xfrm>
            <a:off x="6872288" y="1447800"/>
            <a:ext cx="59848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4" name="Rectangle 50"/>
          <p:cNvSpPr>
            <a:spLocks noChangeArrowheads="1"/>
          </p:cNvSpPr>
          <p:nvPr/>
        </p:nvSpPr>
        <p:spPr bwMode="auto">
          <a:xfrm>
            <a:off x="6272213"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5" name="Rectangle 51"/>
          <p:cNvSpPr>
            <a:spLocks noChangeArrowheads="1"/>
          </p:cNvSpPr>
          <p:nvPr/>
        </p:nvSpPr>
        <p:spPr bwMode="auto">
          <a:xfrm>
            <a:off x="5673725" y="14478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16" name="Rectangle 52"/>
          <p:cNvSpPr>
            <a:spLocks noChangeArrowheads="1"/>
          </p:cNvSpPr>
          <p:nvPr/>
        </p:nvSpPr>
        <p:spPr bwMode="auto">
          <a:xfrm>
            <a:off x="5073650" y="14478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7" name="Rectangle 53"/>
          <p:cNvSpPr>
            <a:spLocks noChangeArrowheads="1"/>
          </p:cNvSpPr>
          <p:nvPr/>
        </p:nvSpPr>
        <p:spPr bwMode="auto">
          <a:xfrm>
            <a:off x="4475163" y="1447800"/>
            <a:ext cx="598487"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8" name="Rectangle 54"/>
          <p:cNvSpPr>
            <a:spLocks noChangeArrowheads="1"/>
          </p:cNvSpPr>
          <p:nvPr/>
        </p:nvSpPr>
        <p:spPr bwMode="auto">
          <a:xfrm>
            <a:off x="3875088"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9" name="Rectangle 55"/>
          <p:cNvSpPr>
            <a:spLocks noChangeArrowheads="1"/>
          </p:cNvSpPr>
          <p:nvPr/>
        </p:nvSpPr>
        <p:spPr bwMode="auto">
          <a:xfrm>
            <a:off x="3275013" y="14478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20" name="Rectangle 56"/>
          <p:cNvSpPr>
            <a:spLocks noChangeArrowheads="1"/>
          </p:cNvSpPr>
          <p:nvPr/>
        </p:nvSpPr>
        <p:spPr bwMode="auto">
          <a:xfrm>
            <a:off x="2676525" y="14478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21" name="Rectangle 57"/>
          <p:cNvSpPr>
            <a:spLocks noChangeArrowheads="1"/>
          </p:cNvSpPr>
          <p:nvPr/>
        </p:nvSpPr>
        <p:spPr bwMode="auto">
          <a:xfrm>
            <a:off x="2076450"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22" name="Rectangle 58"/>
          <p:cNvSpPr>
            <a:spLocks noChangeArrowheads="1"/>
          </p:cNvSpPr>
          <p:nvPr/>
        </p:nvSpPr>
        <p:spPr bwMode="auto">
          <a:xfrm>
            <a:off x="1477963" y="1447800"/>
            <a:ext cx="598487"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51" name="Rectangle 87"/>
          <p:cNvSpPr>
            <a:spLocks noChangeArrowheads="1"/>
          </p:cNvSpPr>
          <p:nvPr/>
        </p:nvSpPr>
        <p:spPr bwMode="auto">
          <a:xfrm>
            <a:off x="8086725" y="1447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779354" name="Group 90"/>
          <p:cNvGrpSpPr>
            <a:grpSpLocks/>
          </p:cNvGrpSpPr>
          <p:nvPr/>
        </p:nvGrpSpPr>
        <p:grpSpPr bwMode="auto">
          <a:xfrm>
            <a:off x="466725" y="1447800"/>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grpSp>
        <p:nvGrpSpPr>
          <p:cNvPr id="38944" name="Group 99"/>
          <p:cNvGrpSpPr>
            <a:grpSpLocks/>
          </p:cNvGrpSpPr>
          <p:nvPr/>
        </p:nvGrpSpPr>
        <p:grpSpPr bwMode="auto">
          <a:xfrm>
            <a:off x="6862763" y="5226050"/>
            <a:ext cx="598488" cy="1476375"/>
            <a:chOff x="4573" y="2190"/>
            <a:chExt cx="377" cy="930"/>
          </a:xfrm>
        </p:grpSpPr>
        <p:sp>
          <p:nvSpPr>
            <p:cNvPr id="39019" name="Rectangle 100"/>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0" name="Rectangle 101"/>
            <p:cNvSpPr>
              <a:spLocks noChangeArrowheads="1"/>
            </p:cNvSpPr>
            <p:nvPr/>
          </p:nvSpPr>
          <p:spPr bwMode="auto">
            <a:xfrm>
              <a:off x="4573" y="250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1" name="Rectangle 102"/>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38947" name="Group 111"/>
          <p:cNvGrpSpPr>
            <a:grpSpLocks/>
          </p:cNvGrpSpPr>
          <p:nvPr/>
        </p:nvGrpSpPr>
        <p:grpSpPr bwMode="auto">
          <a:xfrm>
            <a:off x="5064125" y="5226050"/>
            <a:ext cx="600075" cy="1476375"/>
            <a:chOff x="3440" y="2190"/>
            <a:chExt cx="378" cy="930"/>
          </a:xfrm>
        </p:grpSpPr>
        <p:sp>
          <p:nvSpPr>
            <p:cNvPr id="39010" name="Rectangle 112"/>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1" name="Rectangle 113"/>
            <p:cNvSpPr>
              <a:spLocks noChangeArrowheads="1"/>
            </p:cNvSpPr>
            <p:nvPr/>
          </p:nvSpPr>
          <p:spPr bwMode="auto">
            <a:xfrm>
              <a:off x="344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12" name="Rectangle 114"/>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0" name="Group 123"/>
          <p:cNvGrpSpPr>
            <a:grpSpLocks/>
          </p:cNvGrpSpPr>
          <p:nvPr/>
        </p:nvGrpSpPr>
        <p:grpSpPr bwMode="auto">
          <a:xfrm>
            <a:off x="3265488" y="5226050"/>
            <a:ext cx="600075" cy="1476375"/>
            <a:chOff x="2307" y="2190"/>
            <a:chExt cx="378" cy="930"/>
          </a:xfrm>
        </p:grpSpPr>
        <p:sp>
          <p:nvSpPr>
            <p:cNvPr id="39001" name="Rectangle 124"/>
            <p:cNvSpPr>
              <a:spLocks noChangeArrowheads="1"/>
            </p:cNvSpPr>
            <p:nvPr/>
          </p:nvSpPr>
          <p:spPr bwMode="auto">
            <a:xfrm>
              <a:off x="2307"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02" name="Rectangle 125"/>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3" name="Rectangle 126"/>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1" name="Group 127"/>
          <p:cNvGrpSpPr>
            <a:grpSpLocks/>
          </p:cNvGrpSpPr>
          <p:nvPr/>
        </p:nvGrpSpPr>
        <p:grpSpPr bwMode="auto">
          <a:xfrm>
            <a:off x="2667000" y="5226050"/>
            <a:ext cx="598488" cy="1476375"/>
            <a:chOff x="1930" y="2190"/>
            <a:chExt cx="377" cy="930"/>
          </a:xfrm>
        </p:grpSpPr>
        <p:sp>
          <p:nvSpPr>
            <p:cNvPr id="38998" name="Rectangle 128"/>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99" name="Rectangle 129"/>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0" name="Rectangle 13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2" name="Group 131"/>
          <p:cNvGrpSpPr>
            <a:grpSpLocks/>
          </p:cNvGrpSpPr>
          <p:nvPr/>
        </p:nvGrpSpPr>
        <p:grpSpPr bwMode="auto">
          <a:xfrm>
            <a:off x="2066925" y="5226050"/>
            <a:ext cx="600075" cy="1476375"/>
            <a:chOff x="1552" y="2190"/>
            <a:chExt cx="378" cy="930"/>
          </a:xfrm>
        </p:grpSpPr>
        <p:sp>
          <p:nvSpPr>
            <p:cNvPr id="38995" name="Rectangle 132"/>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6" name="Rectangle 133"/>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97" name="Rectangle 134"/>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3" name="Group 135"/>
          <p:cNvGrpSpPr>
            <a:grpSpLocks/>
          </p:cNvGrpSpPr>
          <p:nvPr/>
        </p:nvGrpSpPr>
        <p:grpSpPr bwMode="auto">
          <a:xfrm>
            <a:off x="1468438" y="5226050"/>
            <a:ext cx="598488" cy="1476375"/>
            <a:chOff x="1117" y="1948"/>
            <a:chExt cx="377" cy="930"/>
          </a:xfrm>
        </p:grpSpPr>
        <p:sp>
          <p:nvSpPr>
            <p:cNvPr id="38992" name="Rectangle 136"/>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3" name="Rectangle 137"/>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4" name="Rectangle 13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38955" name="Rectangle 140"/>
          <p:cNvSpPr>
            <a:spLocks noChangeArrowheads="1"/>
          </p:cNvSpPr>
          <p:nvPr/>
        </p:nvSpPr>
        <p:spPr bwMode="auto">
          <a:xfrm>
            <a:off x="6862763" y="44958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grpSp>
        <p:nvGrpSpPr>
          <p:cNvPr id="3" name="Group 2"/>
          <p:cNvGrpSpPr/>
          <p:nvPr/>
        </p:nvGrpSpPr>
        <p:grpSpPr>
          <a:xfrm>
            <a:off x="5664200" y="4495800"/>
            <a:ext cx="1198563" cy="2206625"/>
            <a:chOff x="5664200" y="4495800"/>
            <a:chExt cx="1198563" cy="2206625"/>
          </a:xfrm>
        </p:grpSpPr>
        <p:grpSp>
          <p:nvGrpSpPr>
            <p:cNvPr id="38945" name="Group 103"/>
            <p:cNvGrpSpPr>
              <a:grpSpLocks/>
            </p:cNvGrpSpPr>
            <p:nvPr/>
          </p:nvGrpSpPr>
          <p:grpSpPr bwMode="auto">
            <a:xfrm>
              <a:off x="6262688" y="5226050"/>
              <a:ext cx="600075" cy="1476375"/>
              <a:chOff x="4195" y="2190"/>
              <a:chExt cx="378" cy="930"/>
            </a:xfrm>
          </p:grpSpPr>
          <p:sp>
            <p:nvSpPr>
              <p:cNvPr id="39016" name="Rectangle 104"/>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7" name="Rectangle 105"/>
              <p:cNvSpPr>
                <a:spLocks noChangeArrowheads="1"/>
              </p:cNvSpPr>
              <p:nvPr/>
            </p:nvSpPr>
            <p:spPr bwMode="auto">
              <a:xfrm>
                <a:off x="4195"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8" name="Rectangle 106"/>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6" name="Group 107"/>
            <p:cNvGrpSpPr>
              <a:grpSpLocks/>
            </p:cNvGrpSpPr>
            <p:nvPr/>
          </p:nvGrpSpPr>
          <p:grpSpPr bwMode="auto">
            <a:xfrm>
              <a:off x="5664200" y="5226050"/>
              <a:ext cx="598488" cy="1476375"/>
              <a:chOff x="3818" y="2190"/>
              <a:chExt cx="377" cy="930"/>
            </a:xfrm>
          </p:grpSpPr>
          <p:sp>
            <p:nvSpPr>
              <p:cNvPr id="39013" name="Rectangle 108"/>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4" name="Rectangle 109"/>
              <p:cNvSpPr>
                <a:spLocks noChangeArrowheads="1"/>
              </p:cNvSpPr>
              <p:nvPr/>
            </p:nvSpPr>
            <p:spPr bwMode="auto">
              <a:xfrm>
                <a:off x="3818" y="250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5" name="Rectangle 110"/>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6" name="Rectangle 141"/>
            <p:cNvSpPr>
              <a:spLocks noChangeArrowheads="1"/>
            </p:cNvSpPr>
            <p:nvPr/>
          </p:nvSpPr>
          <p:spPr bwMode="auto">
            <a:xfrm>
              <a:off x="6262688" y="4495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57" name="Rectangle 142"/>
            <p:cNvSpPr>
              <a:spLocks noChangeArrowheads="1"/>
            </p:cNvSpPr>
            <p:nvPr/>
          </p:nvSpPr>
          <p:spPr bwMode="auto">
            <a:xfrm>
              <a:off x="5664200" y="44958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sp>
        <p:nvSpPr>
          <p:cNvPr id="38958" name="Rectangle 143"/>
          <p:cNvSpPr>
            <a:spLocks noChangeArrowheads="1"/>
          </p:cNvSpPr>
          <p:nvPr/>
        </p:nvSpPr>
        <p:spPr bwMode="auto">
          <a:xfrm>
            <a:off x="5064125" y="44958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grpSp>
        <p:nvGrpSpPr>
          <p:cNvPr id="2" name="Group 1"/>
          <p:cNvGrpSpPr/>
          <p:nvPr/>
        </p:nvGrpSpPr>
        <p:grpSpPr>
          <a:xfrm>
            <a:off x="3865563" y="4495800"/>
            <a:ext cx="1198563" cy="2206625"/>
            <a:chOff x="3865563" y="4495800"/>
            <a:chExt cx="1198563" cy="2206625"/>
          </a:xfrm>
        </p:grpSpPr>
        <p:grpSp>
          <p:nvGrpSpPr>
            <p:cNvPr id="38948" name="Group 115"/>
            <p:cNvGrpSpPr>
              <a:grpSpLocks/>
            </p:cNvGrpSpPr>
            <p:nvPr/>
          </p:nvGrpSpPr>
          <p:grpSpPr bwMode="auto">
            <a:xfrm>
              <a:off x="4465638" y="5226050"/>
              <a:ext cx="598488" cy="1476375"/>
              <a:chOff x="3063" y="2190"/>
              <a:chExt cx="377" cy="930"/>
            </a:xfrm>
          </p:grpSpPr>
          <p:sp>
            <p:nvSpPr>
              <p:cNvPr id="39007" name="Rectangle 116"/>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8" name="Rectangle 117"/>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9" name="Rectangle 118"/>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9" name="Group 119"/>
            <p:cNvGrpSpPr>
              <a:grpSpLocks/>
            </p:cNvGrpSpPr>
            <p:nvPr/>
          </p:nvGrpSpPr>
          <p:grpSpPr bwMode="auto">
            <a:xfrm>
              <a:off x="3865563" y="5226050"/>
              <a:ext cx="600075" cy="1476375"/>
              <a:chOff x="2685" y="2190"/>
              <a:chExt cx="378" cy="930"/>
            </a:xfrm>
          </p:grpSpPr>
          <p:sp>
            <p:nvSpPr>
              <p:cNvPr id="39004" name="Rectangle 120"/>
              <p:cNvSpPr>
                <a:spLocks noChangeArrowheads="1"/>
              </p:cNvSpPr>
              <p:nvPr/>
            </p:nvSpPr>
            <p:spPr bwMode="auto">
              <a:xfrm>
                <a:off x="2685"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5" name="Rectangle 121"/>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6" name="Rectangle 1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9" name="Rectangle 144"/>
            <p:cNvSpPr>
              <a:spLocks noChangeArrowheads="1"/>
            </p:cNvSpPr>
            <p:nvPr/>
          </p:nvSpPr>
          <p:spPr bwMode="auto">
            <a:xfrm>
              <a:off x="4465638" y="44958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0" name="Rectangle 145"/>
            <p:cNvSpPr>
              <a:spLocks noChangeArrowheads="1"/>
            </p:cNvSpPr>
            <p:nvPr/>
          </p:nvSpPr>
          <p:spPr bwMode="auto">
            <a:xfrm>
              <a:off x="3865563" y="4495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38961" name="Rectangle 146"/>
          <p:cNvSpPr>
            <a:spLocks noChangeArrowheads="1"/>
          </p:cNvSpPr>
          <p:nvPr/>
        </p:nvSpPr>
        <p:spPr bwMode="auto">
          <a:xfrm>
            <a:off x="3265488" y="44958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D</a:t>
            </a:r>
          </a:p>
        </p:txBody>
      </p:sp>
      <p:sp>
        <p:nvSpPr>
          <p:cNvPr id="38962" name="Rectangle 147"/>
          <p:cNvSpPr>
            <a:spLocks noChangeArrowheads="1"/>
          </p:cNvSpPr>
          <p:nvPr/>
        </p:nvSpPr>
        <p:spPr bwMode="auto">
          <a:xfrm>
            <a:off x="2667000" y="44958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63" name="Rectangle 148"/>
          <p:cNvSpPr>
            <a:spLocks noChangeArrowheads="1"/>
          </p:cNvSpPr>
          <p:nvPr/>
        </p:nvSpPr>
        <p:spPr bwMode="auto">
          <a:xfrm>
            <a:off x="2066925" y="4495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4" name="Rectangle 149"/>
          <p:cNvSpPr>
            <a:spLocks noChangeArrowheads="1"/>
          </p:cNvSpPr>
          <p:nvPr/>
        </p:nvSpPr>
        <p:spPr bwMode="auto">
          <a:xfrm>
            <a:off x="1468438" y="4495800"/>
            <a:ext cx="598488"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4" name="Group 3"/>
          <p:cNvGrpSpPr/>
          <p:nvPr/>
        </p:nvGrpSpPr>
        <p:grpSpPr>
          <a:xfrm>
            <a:off x="7461250" y="4495800"/>
            <a:ext cx="1216025" cy="2206625"/>
            <a:chOff x="7461250" y="4495800"/>
            <a:chExt cx="1216025" cy="2206625"/>
          </a:xfrm>
        </p:grpSpPr>
        <p:grpSp>
          <p:nvGrpSpPr>
            <p:cNvPr id="38942" name="Group 91"/>
            <p:cNvGrpSpPr>
              <a:grpSpLocks/>
            </p:cNvGrpSpPr>
            <p:nvPr/>
          </p:nvGrpSpPr>
          <p:grpSpPr bwMode="auto">
            <a:xfrm>
              <a:off x="8051800" y="5226050"/>
              <a:ext cx="600075" cy="1476375"/>
              <a:chOff x="4950" y="2190"/>
              <a:chExt cx="378" cy="930"/>
            </a:xfrm>
          </p:grpSpPr>
          <p:sp>
            <p:nvSpPr>
              <p:cNvPr id="39025" name="Rectangle 92"/>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6" name="Rectangle 93"/>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7" name="Rectangle 94"/>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3" name="Group 95"/>
            <p:cNvGrpSpPr>
              <a:grpSpLocks/>
            </p:cNvGrpSpPr>
            <p:nvPr/>
          </p:nvGrpSpPr>
          <p:grpSpPr bwMode="auto">
            <a:xfrm>
              <a:off x="7461250" y="5226050"/>
              <a:ext cx="600075" cy="1476375"/>
              <a:chOff x="4950" y="2190"/>
              <a:chExt cx="378" cy="930"/>
            </a:xfrm>
          </p:grpSpPr>
          <p:sp>
            <p:nvSpPr>
              <p:cNvPr id="39022" name="Rectangle 96"/>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3" name="Rectangle 97"/>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4" name="Rectangle 98"/>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4" name="Rectangle 139"/>
            <p:cNvSpPr>
              <a:spLocks noChangeArrowheads="1"/>
            </p:cNvSpPr>
            <p:nvPr/>
          </p:nvSpPr>
          <p:spPr bwMode="auto">
            <a:xfrm>
              <a:off x="7461250" y="4495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65" name="Rectangle 150"/>
            <p:cNvSpPr>
              <a:spLocks noChangeArrowheads="1"/>
            </p:cNvSpPr>
            <p:nvPr/>
          </p:nvSpPr>
          <p:spPr bwMode="auto">
            <a:xfrm>
              <a:off x="8077200" y="44958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38966" name="Group 151"/>
          <p:cNvGrpSpPr>
            <a:grpSpLocks/>
          </p:cNvGrpSpPr>
          <p:nvPr/>
        </p:nvGrpSpPr>
        <p:grpSpPr bwMode="auto">
          <a:xfrm>
            <a:off x="457200" y="4495800"/>
            <a:ext cx="8204200" cy="2206625"/>
            <a:chOff x="240" y="1440"/>
            <a:chExt cx="5168" cy="1390"/>
          </a:xfrm>
        </p:grpSpPr>
        <p:sp>
          <p:nvSpPr>
            <p:cNvPr id="38967" name="Rectangle 152"/>
            <p:cNvSpPr>
              <a:spLocks noChangeArrowheads="1"/>
            </p:cNvSpPr>
            <p:nvPr/>
          </p:nvSpPr>
          <p:spPr bwMode="auto">
            <a:xfrm>
              <a:off x="240" y="2520"/>
              <a:ext cx="637" cy="310"/>
            </a:xfrm>
            <a:prstGeom prst="rect">
              <a:avLst/>
            </a:prstGeom>
            <a:solidFill>
              <a:schemeClr val="bg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8968" name="Rectangle 153"/>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8969" name="Rectangle 154"/>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8970" name="Rectangle 155"/>
            <p:cNvSpPr>
              <a:spLocks noChangeArrowheads="1"/>
            </p:cNvSpPr>
            <p:nvPr/>
          </p:nvSpPr>
          <p:spPr bwMode="auto">
            <a:xfrm>
              <a:off x="240" y="1460"/>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8971" name="Line 156"/>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72" name="Group 157"/>
            <p:cNvGrpSpPr>
              <a:grpSpLocks/>
            </p:cNvGrpSpPr>
            <p:nvPr/>
          </p:nvGrpSpPr>
          <p:grpSpPr bwMode="auto">
            <a:xfrm>
              <a:off x="240" y="2210"/>
              <a:ext cx="5161" cy="310"/>
              <a:chOff x="240" y="2210"/>
              <a:chExt cx="4790" cy="310"/>
            </a:xfrm>
          </p:grpSpPr>
          <p:sp>
            <p:nvSpPr>
              <p:cNvPr id="38990" name="Line 158"/>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91" name="Line 159"/>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73" name="Line 160"/>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4" name="Line 161"/>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5" name="Line 162"/>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6" name="Line 163"/>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7" name="Line 164"/>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8" name="Line 165"/>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9" name="Line 166"/>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0" name="Line 167"/>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1" name="Line 168"/>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2" name="Line 169"/>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3" name="Line 170"/>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4" name="Line 171"/>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85" name="Group 172"/>
            <p:cNvGrpSpPr>
              <a:grpSpLocks/>
            </p:cNvGrpSpPr>
            <p:nvPr/>
          </p:nvGrpSpPr>
          <p:grpSpPr bwMode="auto">
            <a:xfrm>
              <a:off x="240" y="1440"/>
              <a:ext cx="5160" cy="1390"/>
              <a:chOff x="240" y="1440"/>
              <a:chExt cx="4790" cy="1390"/>
            </a:xfrm>
          </p:grpSpPr>
          <p:sp>
            <p:nvSpPr>
              <p:cNvPr id="38987" name="Line 173"/>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8" name="Line 174"/>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9" name="Line 175"/>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86" name="Line 176"/>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7964723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9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55" grpId="0"/>
      <p:bldP spid="38958" grpId="0"/>
      <p:bldP spid="3896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Graph of Page Faults Versus The Number of Frames</a:t>
            </a:r>
          </a:p>
        </p:txBody>
      </p:sp>
      <p:sp>
        <p:nvSpPr>
          <p:cNvPr id="19459" name="Rectangle 4"/>
          <p:cNvSpPr>
            <a:spLocks noGrp="1" noChangeArrowheads="1"/>
          </p:cNvSpPr>
          <p:nvPr>
            <p:ph type="body" idx="1"/>
          </p:nvPr>
        </p:nvSpPr>
        <p:spPr>
          <a:xfrm>
            <a:off x="158750" y="4167188"/>
            <a:ext cx="8785225" cy="2538412"/>
          </a:xfrm>
        </p:spPr>
        <p:txBody>
          <a:bodyPr>
            <a:noAutofit/>
          </a:bodyPr>
          <a:lstStyle/>
          <a:p>
            <a:pPr>
              <a:lnSpc>
                <a:spcPct val="80000"/>
              </a:lnSpc>
              <a:spcBef>
                <a:spcPct val="20000"/>
              </a:spcBef>
            </a:pPr>
            <a:r>
              <a:rPr lang="en-US" altLang="ko-KR" sz="2800" dirty="0" smtClean="0">
                <a:ea typeface="굴림" panose="020B0600000101010101" pitchFamily="34" charset="-127"/>
              </a:rPr>
              <a:t>One desirable property: When you add memory the miss rate drops</a:t>
            </a:r>
          </a:p>
          <a:p>
            <a:pPr lvl="1">
              <a:lnSpc>
                <a:spcPct val="80000"/>
              </a:lnSpc>
              <a:spcBef>
                <a:spcPct val="20000"/>
              </a:spcBef>
            </a:pPr>
            <a:r>
              <a:rPr lang="en-US" altLang="ko-KR" sz="2400" dirty="0" smtClean="0">
                <a:ea typeface="굴림" panose="020B0600000101010101" pitchFamily="34" charset="-127"/>
              </a:rPr>
              <a:t>Does this always happen?</a:t>
            </a:r>
          </a:p>
          <a:p>
            <a:pPr lvl="1">
              <a:lnSpc>
                <a:spcPct val="80000"/>
              </a:lnSpc>
              <a:spcBef>
                <a:spcPct val="20000"/>
              </a:spcBef>
            </a:pPr>
            <a:r>
              <a:rPr lang="en-US" altLang="ko-KR" sz="2400" dirty="0" smtClean="0">
                <a:ea typeface="굴림" panose="020B0600000101010101" pitchFamily="34" charset="-127"/>
              </a:rPr>
              <a:t>Seems like it should, right?</a:t>
            </a:r>
          </a:p>
          <a:p>
            <a:pPr>
              <a:lnSpc>
                <a:spcPct val="80000"/>
              </a:lnSpc>
              <a:spcBef>
                <a:spcPct val="20000"/>
              </a:spcBef>
            </a:pPr>
            <a:r>
              <a:rPr lang="en-US" altLang="ko-KR" sz="2800" dirty="0" smtClean="0">
                <a:ea typeface="굴림" panose="020B0600000101010101" pitchFamily="34" charset="-127"/>
              </a:rPr>
              <a:t>No: </a:t>
            </a:r>
            <a:r>
              <a:rPr lang="en-US" altLang="ko-KR" sz="2800" dirty="0" err="1">
                <a:ea typeface="굴림" panose="020B0600000101010101" pitchFamily="34" charset="-127"/>
              </a:rPr>
              <a:t>Bélády’s</a:t>
            </a:r>
            <a:r>
              <a:rPr lang="en-US" altLang="ko-KR" sz="2800" dirty="0">
                <a:ea typeface="굴림" panose="020B0600000101010101" pitchFamily="34" charset="-127"/>
              </a:rPr>
              <a:t> </a:t>
            </a:r>
            <a:r>
              <a:rPr lang="en-US" altLang="ko-KR" sz="2800" dirty="0" smtClean="0">
                <a:ea typeface="굴림" panose="020B0600000101010101" pitchFamily="34" charset="-127"/>
              </a:rPr>
              <a:t>anomaly </a:t>
            </a:r>
          </a:p>
          <a:p>
            <a:pPr lvl="1">
              <a:lnSpc>
                <a:spcPct val="80000"/>
              </a:lnSpc>
              <a:spcBef>
                <a:spcPct val="20000"/>
              </a:spcBef>
            </a:pPr>
            <a:r>
              <a:rPr lang="en-US" altLang="ko-KR" sz="2400" dirty="0" smtClean="0">
                <a:ea typeface="굴림" panose="020B0600000101010101" pitchFamily="34" charset="-127"/>
              </a:rPr>
              <a:t>Certain replacement algorithms (FIFO) don’t have this obvious property!</a:t>
            </a:r>
          </a:p>
        </p:txBody>
      </p:sp>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l="493" t="11264" r="1244" b="11610"/>
          <a:stretch>
            <a:fillRect/>
          </a:stretch>
        </p:blipFill>
        <p:spPr bwMode="auto">
          <a:xfrm>
            <a:off x="1624013" y="711200"/>
            <a:ext cx="5646737" cy="3322638"/>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919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152400"/>
            <a:ext cx="8610600" cy="533400"/>
          </a:xfrm>
        </p:spPr>
        <p:txBody>
          <a:bodyPr/>
          <a:lstStyle/>
          <a:p>
            <a:r>
              <a:rPr lang="en-US" altLang="ko-KR" dirty="0" smtClean="0">
                <a:ea typeface="굴림" panose="020B0600000101010101" pitchFamily="34" charset="-127"/>
              </a:rPr>
              <a:t>Adding Memory Doesn’t Always Help Fault Rate</a:t>
            </a:r>
          </a:p>
        </p:txBody>
      </p:sp>
      <p:sp>
        <p:nvSpPr>
          <p:cNvPr id="780291" name="Rectangle 3"/>
          <p:cNvSpPr>
            <a:spLocks noGrp="1" noChangeArrowheads="1"/>
          </p:cNvSpPr>
          <p:nvPr>
            <p:ph type="body" idx="1"/>
          </p:nvPr>
        </p:nvSpPr>
        <p:spPr>
          <a:xfrm>
            <a:off x="152400" y="762000"/>
            <a:ext cx="8839200" cy="6324600"/>
          </a:xfrm>
        </p:spPr>
        <p:txBody>
          <a:bodyPr>
            <a:normAutofit lnSpcReduction="10000"/>
          </a:bodyPr>
          <a:lstStyle/>
          <a:p>
            <a:pPr>
              <a:lnSpc>
                <a:spcPct val="80000"/>
              </a:lnSpc>
              <a:spcBef>
                <a:spcPct val="5000"/>
              </a:spcBef>
            </a:pPr>
            <a:r>
              <a:rPr lang="en-US" altLang="ko-KR" sz="2800" dirty="0" smtClean="0">
                <a:ea typeface="굴림" panose="020B0600000101010101" pitchFamily="34" charset="-127"/>
              </a:rPr>
              <a:t>Does adding memory reduce number of page faults?</a:t>
            </a:r>
          </a:p>
          <a:p>
            <a:pPr lvl="1">
              <a:lnSpc>
                <a:spcPct val="80000"/>
              </a:lnSpc>
              <a:spcBef>
                <a:spcPct val="5000"/>
              </a:spcBef>
            </a:pPr>
            <a:r>
              <a:rPr lang="en-US" altLang="ko-KR" sz="2400" dirty="0" smtClean="0">
                <a:ea typeface="굴림" panose="020B0600000101010101" pitchFamily="34" charset="-127"/>
              </a:rPr>
              <a:t>Yes for LRU and MIN</a:t>
            </a:r>
          </a:p>
          <a:p>
            <a:pPr lvl="1">
              <a:lnSpc>
                <a:spcPct val="80000"/>
              </a:lnSpc>
              <a:spcBef>
                <a:spcPct val="5000"/>
              </a:spcBef>
            </a:pPr>
            <a:r>
              <a:rPr lang="en-US" altLang="ko-KR" sz="2400" dirty="0" smtClean="0">
                <a:ea typeface="굴림" panose="020B0600000101010101" pitchFamily="34" charset="-127"/>
              </a:rPr>
              <a:t>Not necessarily for FIFO!  (Called </a:t>
            </a:r>
            <a:r>
              <a:rPr lang="en-US" altLang="ko-KR" sz="2400" dirty="0" err="1">
                <a:ea typeface="굴림" panose="020B0600000101010101" pitchFamily="34" charset="-127"/>
              </a:rPr>
              <a:t>Bélády’s</a:t>
            </a:r>
            <a:r>
              <a:rPr lang="en-US" altLang="ko-KR" sz="2400" dirty="0">
                <a:ea typeface="굴림" panose="020B0600000101010101" pitchFamily="34" charset="-127"/>
              </a:rPr>
              <a:t> </a:t>
            </a:r>
            <a:r>
              <a:rPr lang="en-US" altLang="ko-KR" sz="2400" dirty="0" smtClean="0">
                <a:ea typeface="굴림" panose="020B0600000101010101" pitchFamily="34" charset="-127"/>
              </a:rPr>
              <a:t>anomaly)</a:t>
            </a: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a:lnSpc>
                <a:spcPct val="80000"/>
              </a:lnSpc>
              <a:spcBef>
                <a:spcPct val="5000"/>
              </a:spcBef>
            </a:pPr>
            <a:endParaRPr lang="en-US" altLang="ko-KR" sz="2800" dirty="0" smtClean="0">
              <a:ea typeface="굴림" panose="020B0600000101010101" pitchFamily="34" charset="-127"/>
            </a:endParaRPr>
          </a:p>
          <a:p>
            <a:pPr>
              <a:lnSpc>
                <a:spcPct val="80000"/>
              </a:lnSpc>
              <a:spcBef>
                <a:spcPct val="5000"/>
              </a:spcBef>
            </a:pPr>
            <a:r>
              <a:rPr lang="en-US" altLang="ko-KR" sz="2800" dirty="0" smtClean="0">
                <a:ea typeface="굴림" panose="020B0600000101010101" pitchFamily="34" charset="-127"/>
              </a:rPr>
              <a:t>After adding memory:</a:t>
            </a:r>
          </a:p>
          <a:p>
            <a:pPr lvl="1">
              <a:lnSpc>
                <a:spcPct val="80000"/>
              </a:lnSpc>
              <a:spcBef>
                <a:spcPct val="5000"/>
              </a:spcBef>
            </a:pPr>
            <a:r>
              <a:rPr lang="en-US" altLang="ko-KR" sz="2400" dirty="0" smtClean="0">
                <a:ea typeface="굴림" panose="020B0600000101010101" pitchFamily="34" charset="-127"/>
              </a:rPr>
              <a:t>With FIFO, contents can be completely different</a:t>
            </a:r>
          </a:p>
          <a:p>
            <a:pPr lvl="1">
              <a:lnSpc>
                <a:spcPct val="80000"/>
              </a:lnSpc>
              <a:spcBef>
                <a:spcPct val="5000"/>
              </a:spcBef>
            </a:pPr>
            <a:r>
              <a:rPr lang="en-US" altLang="ko-KR" sz="2400" dirty="0" smtClean="0">
                <a:ea typeface="굴림" panose="020B0600000101010101" pitchFamily="34" charset="-127"/>
              </a:rPr>
              <a:t>In contrast, with LRU or MIN, contents of memory with X pages are a subset of contents with X+1 Page</a:t>
            </a:r>
          </a:p>
        </p:txBody>
      </p:sp>
      <p:grpSp>
        <p:nvGrpSpPr>
          <p:cNvPr id="780292" name="Group 4"/>
          <p:cNvGrpSpPr>
            <a:grpSpLocks/>
          </p:cNvGrpSpPr>
          <p:nvPr/>
        </p:nvGrpSpPr>
        <p:grpSpPr bwMode="auto">
          <a:xfrm>
            <a:off x="1150938" y="1752600"/>
            <a:ext cx="6864350" cy="1624012"/>
            <a:chOff x="294" y="2786"/>
            <a:chExt cx="5178" cy="1390"/>
          </a:xfrm>
        </p:grpSpPr>
        <p:grpSp>
          <p:nvGrpSpPr>
            <p:cNvPr id="20573" name="Group 5"/>
            <p:cNvGrpSpPr>
              <a:grpSpLocks/>
            </p:cNvGrpSpPr>
            <p:nvPr/>
          </p:nvGrpSpPr>
          <p:grpSpPr bwMode="auto">
            <a:xfrm>
              <a:off x="5078" y="3246"/>
              <a:ext cx="378" cy="930"/>
              <a:chOff x="4950" y="2190"/>
              <a:chExt cx="378" cy="930"/>
            </a:xfrm>
          </p:grpSpPr>
          <p:sp>
            <p:nvSpPr>
              <p:cNvPr id="20656" name="Rectangle 6"/>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7" name="Rectangle 7"/>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8" name="Rectangle 8"/>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4" name="Group 9"/>
            <p:cNvGrpSpPr>
              <a:grpSpLocks/>
            </p:cNvGrpSpPr>
            <p:nvPr/>
          </p:nvGrpSpPr>
          <p:grpSpPr bwMode="auto">
            <a:xfrm>
              <a:off x="4706" y="3246"/>
              <a:ext cx="378" cy="930"/>
              <a:chOff x="4950" y="2190"/>
              <a:chExt cx="378" cy="930"/>
            </a:xfrm>
          </p:grpSpPr>
          <p:sp>
            <p:nvSpPr>
              <p:cNvPr id="20653" name="Rectangle 10"/>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654" name="Rectangle 11"/>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5" name="Rectangle 12"/>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5" name="Group 13"/>
            <p:cNvGrpSpPr>
              <a:grpSpLocks/>
            </p:cNvGrpSpPr>
            <p:nvPr/>
          </p:nvGrpSpPr>
          <p:grpSpPr bwMode="auto">
            <a:xfrm>
              <a:off x="4329" y="3246"/>
              <a:ext cx="377" cy="930"/>
              <a:chOff x="4573" y="2190"/>
              <a:chExt cx="377" cy="930"/>
            </a:xfrm>
          </p:grpSpPr>
          <p:sp>
            <p:nvSpPr>
              <p:cNvPr id="20650" name="Rectangle 14"/>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1" name="Rectangle 15"/>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652" name="Rectangle 16"/>
              <p:cNvSpPr>
                <a:spLocks noChangeArrowheads="1"/>
              </p:cNvSpPr>
              <p:nvPr/>
            </p:nvSpPr>
            <p:spPr bwMode="auto">
              <a:xfrm>
                <a:off x="4573"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6" name="Group 17"/>
            <p:cNvGrpSpPr>
              <a:grpSpLocks/>
            </p:cNvGrpSpPr>
            <p:nvPr/>
          </p:nvGrpSpPr>
          <p:grpSpPr bwMode="auto">
            <a:xfrm>
              <a:off x="3951" y="3246"/>
              <a:ext cx="378" cy="930"/>
              <a:chOff x="4195" y="2190"/>
              <a:chExt cx="378" cy="930"/>
            </a:xfrm>
          </p:grpSpPr>
          <p:sp>
            <p:nvSpPr>
              <p:cNvPr id="20647" name="Rectangle 18"/>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8" name="Rectangle 19"/>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9" name="Rectangle 20"/>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7" name="Group 21"/>
            <p:cNvGrpSpPr>
              <a:grpSpLocks/>
            </p:cNvGrpSpPr>
            <p:nvPr/>
          </p:nvGrpSpPr>
          <p:grpSpPr bwMode="auto">
            <a:xfrm>
              <a:off x="3574" y="3246"/>
              <a:ext cx="377" cy="930"/>
              <a:chOff x="3818" y="2190"/>
              <a:chExt cx="377" cy="930"/>
            </a:xfrm>
          </p:grpSpPr>
          <p:sp>
            <p:nvSpPr>
              <p:cNvPr id="20644" name="Rectangle 22"/>
              <p:cNvSpPr>
                <a:spLocks noChangeArrowheads="1"/>
              </p:cNvSpPr>
              <p:nvPr/>
            </p:nvSpPr>
            <p:spPr bwMode="auto">
              <a:xfrm>
                <a:off x="3818"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5" name="Rectangle 23"/>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6" name="Rectangle 24"/>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8" name="Group 25"/>
            <p:cNvGrpSpPr>
              <a:grpSpLocks/>
            </p:cNvGrpSpPr>
            <p:nvPr/>
          </p:nvGrpSpPr>
          <p:grpSpPr bwMode="auto">
            <a:xfrm>
              <a:off x="3196" y="3246"/>
              <a:ext cx="378" cy="930"/>
              <a:chOff x="3440" y="2190"/>
              <a:chExt cx="378" cy="930"/>
            </a:xfrm>
          </p:grpSpPr>
          <p:sp>
            <p:nvSpPr>
              <p:cNvPr id="20641" name="Rectangle 26"/>
              <p:cNvSpPr>
                <a:spLocks noChangeArrowheads="1"/>
              </p:cNvSpPr>
              <p:nvPr/>
            </p:nvSpPr>
            <p:spPr bwMode="auto">
              <a:xfrm>
                <a:off x="3440"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2" name="Rectangle 27"/>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3" name="Rectangle 28"/>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grpSp>
        <p:grpSp>
          <p:nvGrpSpPr>
            <p:cNvPr id="20579" name="Group 29"/>
            <p:cNvGrpSpPr>
              <a:grpSpLocks/>
            </p:cNvGrpSpPr>
            <p:nvPr/>
          </p:nvGrpSpPr>
          <p:grpSpPr bwMode="auto">
            <a:xfrm>
              <a:off x="2819" y="3246"/>
              <a:ext cx="377" cy="930"/>
              <a:chOff x="3063" y="2190"/>
              <a:chExt cx="377" cy="930"/>
            </a:xfrm>
          </p:grpSpPr>
          <p:sp>
            <p:nvSpPr>
              <p:cNvPr id="20638" name="Rectangle 30"/>
              <p:cNvSpPr>
                <a:spLocks noChangeArrowheads="1"/>
              </p:cNvSpPr>
              <p:nvPr/>
            </p:nvSpPr>
            <p:spPr bwMode="auto">
              <a:xfrm>
                <a:off x="3063"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639" name="Rectangle 31"/>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0" name="Rectangle 32"/>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0" name="Group 33"/>
            <p:cNvGrpSpPr>
              <a:grpSpLocks/>
            </p:cNvGrpSpPr>
            <p:nvPr/>
          </p:nvGrpSpPr>
          <p:grpSpPr bwMode="auto">
            <a:xfrm>
              <a:off x="2441" y="3246"/>
              <a:ext cx="378" cy="930"/>
              <a:chOff x="2685" y="2190"/>
              <a:chExt cx="378" cy="930"/>
            </a:xfrm>
          </p:grpSpPr>
          <p:sp>
            <p:nvSpPr>
              <p:cNvPr id="20635" name="Rectangle 34"/>
              <p:cNvSpPr>
                <a:spLocks noChangeArrowheads="1"/>
              </p:cNvSpPr>
              <p:nvPr/>
            </p:nvSpPr>
            <p:spPr bwMode="auto">
              <a:xfrm>
                <a:off x="2685"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6" name="Rectangle 35"/>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637" name="Rectangle 36"/>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1" name="Group 37"/>
            <p:cNvGrpSpPr>
              <a:grpSpLocks/>
            </p:cNvGrpSpPr>
            <p:nvPr/>
          </p:nvGrpSpPr>
          <p:grpSpPr bwMode="auto">
            <a:xfrm>
              <a:off x="2063" y="3246"/>
              <a:ext cx="378" cy="930"/>
              <a:chOff x="2307" y="2190"/>
              <a:chExt cx="378" cy="930"/>
            </a:xfrm>
          </p:grpSpPr>
          <p:sp>
            <p:nvSpPr>
              <p:cNvPr id="20632" name="Rectangle 38"/>
              <p:cNvSpPr>
                <a:spLocks noChangeArrowheads="1"/>
              </p:cNvSpPr>
              <p:nvPr/>
            </p:nvSpPr>
            <p:spPr bwMode="auto">
              <a:xfrm>
                <a:off x="2307"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3" name="Rectangle 39"/>
              <p:cNvSpPr>
                <a:spLocks noChangeArrowheads="1"/>
              </p:cNvSpPr>
              <p:nvPr/>
            </p:nvSpPr>
            <p:spPr bwMode="auto">
              <a:xfrm>
                <a:off x="2307"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4" name="Rectangle 40"/>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grpSp>
        <p:grpSp>
          <p:nvGrpSpPr>
            <p:cNvPr id="20582" name="Group 41"/>
            <p:cNvGrpSpPr>
              <a:grpSpLocks/>
            </p:cNvGrpSpPr>
            <p:nvPr/>
          </p:nvGrpSpPr>
          <p:grpSpPr bwMode="auto">
            <a:xfrm>
              <a:off x="1686" y="3246"/>
              <a:ext cx="377" cy="930"/>
              <a:chOff x="1930" y="2190"/>
              <a:chExt cx="377" cy="930"/>
            </a:xfrm>
          </p:grpSpPr>
          <p:sp>
            <p:nvSpPr>
              <p:cNvPr id="20629" name="Rectangle 42"/>
              <p:cNvSpPr>
                <a:spLocks noChangeArrowheads="1"/>
              </p:cNvSpPr>
              <p:nvPr/>
            </p:nvSpPr>
            <p:spPr bwMode="auto">
              <a:xfrm>
                <a:off x="1930" y="281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630" name="Rectangle 43"/>
              <p:cNvSpPr>
                <a:spLocks noChangeArrowheads="1"/>
              </p:cNvSpPr>
              <p:nvPr/>
            </p:nvSpPr>
            <p:spPr bwMode="auto">
              <a:xfrm>
                <a:off x="1930"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1" name="Rectangle 44"/>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3" name="Group 45"/>
            <p:cNvGrpSpPr>
              <a:grpSpLocks/>
            </p:cNvGrpSpPr>
            <p:nvPr/>
          </p:nvGrpSpPr>
          <p:grpSpPr bwMode="auto">
            <a:xfrm>
              <a:off x="1308" y="3246"/>
              <a:ext cx="378" cy="930"/>
              <a:chOff x="1552" y="2190"/>
              <a:chExt cx="378" cy="930"/>
            </a:xfrm>
          </p:grpSpPr>
          <p:sp>
            <p:nvSpPr>
              <p:cNvPr id="20626" name="Rectangle 46"/>
              <p:cNvSpPr>
                <a:spLocks noChangeArrowheads="1"/>
              </p:cNvSpPr>
              <p:nvPr/>
            </p:nvSpPr>
            <p:spPr bwMode="auto">
              <a:xfrm>
                <a:off x="1552" y="281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7" name="Rectangle 47"/>
              <p:cNvSpPr>
                <a:spLocks noChangeArrowheads="1"/>
              </p:cNvSpPr>
              <p:nvPr/>
            </p:nvSpPr>
            <p:spPr bwMode="auto">
              <a:xfrm>
                <a:off x="1552"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628" name="Rectangle 48"/>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4" name="Group 49"/>
            <p:cNvGrpSpPr>
              <a:grpSpLocks/>
            </p:cNvGrpSpPr>
            <p:nvPr/>
          </p:nvGrpSpPr>
          <p:grpSpPr bwMode="auto">
            <a:xfrm>
              <a:off x="931" y="3246"/>
              <a:ext cx="377" cy="930"/>
              <a:chOff x="1117" y="1948"/>
              <a:chExt cx="377" cy="930"/>
            </a:xfrm>
          </p:grpSpPr>
          <p:sp>
            <p:nvSpPr>
              <p:cNvPr id="20623" name="Rectangle 50"/>
              <p:cNvSpPr>
                <a:spLocks noChangeArrowheads="1"/>
              </p:cNvSpPr>
              <p:nvPr/>
            </p:nvSpPr>
            <p:spPr bwMode="auto">
              <a:xfrm>
                <a:off x="1117" y="256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4" name="Rectangle 51"/>
              <p:cNvSpPr>
                <a:spLocks noChangeArrowheads="1"/>
              </p:cNvSpPr>
              <p:nvPr/>
            </p:nvSpPr>
            <p:spPr bwMode="auto">
              <a:xfrm>
                <a:off x="1117" y="225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5" name="Rectangle 52"/>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grpSp>
        <p:sp>
          <p:nvSpPr>
            <p:cNvPr id="20585" name="Rectangle 53"/>
            <p:cNvSpPr>
              <a:spLocks noChangeArrowheads="1"/>
            </p:cNvSpPr>
            <p:nvPr/>
          </p:nvSpPr>
          <p:spPr bwMode="auto">
            <a:xfrm>
              <a:off x="4706"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86" name="Rectangle 54"/>
            <p:cNvSpPr>
              <a:spLocks noChangeArrowheads="1"/>
            </p:cNvSpPr>
            <p:nvPr/>
          </p:nvSpPr>
          <p:spPr bwMode="auto">
            <a:xfrm>
              <a:off x="4329"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87" name="Rectangle 55"/>
            <p:cNvSpPr>
              <a:spLocks noChangeArrowheads="1"/>
            </p:cNvSpPr>
            <p:nvPr/>
          </p:nvSpPr>
          <p:spPr bwMode="auto">
            <a:xfrm>
              <a:off x="3951"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88" name="Rectangle 56"/>
            <p:cNvSpPr>
              <a:spLocks noChangeArrowheads="1"/>
            </p:cNvSpPr>
            <p:nvPr/>
          </p:nvSpPr>
          <p:spPr bwMode="auto">
            <a:xfrm>
              <a:off x="3574"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	</a:t>
              </a:r>
            </a:p>
          </p:txBody>
        </p:sp>
        <p:sp>
          <p:nvSpPr>
            <p:cNvPr id="20589" name="Rectangle 57"/>
            <p:cNvSpPr>
              <a:spLocks noChangeArrowheads="1"/>
            </p:cNvSpPr>
            <p:nvPr/>
          </p:nvSpPr>
          <p:spPr bwMode="auto">
            <a:xfrm>
              <a:off x="3196"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90" name="Rectangle 58"/>
            <p:cNvSpPr>
              <a:spLocks noChangeArrowheads="1"/>
            </p:cNvSpPr>
            <p:nvPr/>
          </p:nvSpPr>
          <p:spPr bwMode="auto">
            <a:xfrm>
              <a:off x="2819"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91" name="Rectangle 59"/>
            <p:cNvSpPr>
              <a:spLocks noChangeArrowheads="1"/>
            </p:cNvSpPr>
            <p:nvPr/>
          </p:nvSpPr>
          <p:spPr bwMode="auto">
            <a:xfrm>
              <a:off x="2441"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92" name="Rectangle 60"/>
            <p:cNvSpPr>
              <a:spLocks noChangeArrowheads="1"/>
            </p:cNvSpPr>
            <p:nvPr/>
          </p:nvSpPr>
          <p:spPr bwMode="auto">
            <a:xfrm>
              <a:off x="2063"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93" name="Rectangle 61"/>
            <p:cNvSpPr>
              <a:spLocks noChangeArrowheads="1"/>
            </p:cNvSpPr>
            <p:nvPr/>
          </p:nvSpPr>
          <p:spPr bwMode="auto">
            <a:xfrm>
              <a:off x="1686"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94" name="Rectangle 62"/>
            <p:cNvSpPr>
              <a:spLocks noChangeArrowheads="1"/>
            </p:cNvSpPr>
            <p:nvPr/>
          </p:nvSpPr>
          <p:spPr bwMode="auto">
            <a:xfrm>
              <a:off x="1308"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95" name="Rectangle 63"/>
            <p:cNvSpPr>
              <a:spLocks noChangeArrowheads="1"/>
            </p:cNvSpPr>
            <p:nvPr/>
          </p:nvSpPr>
          <p:spPr bwMode="auto">
            <a:xfrm>
              <a:off x="931" y="2786"/>
              <a:ext cx="37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96" name="Rectangle 64"/>
            <p:cNvSpPr>
              <a:spLocks noChangeArrowheads="1"/>
            </p:cNvSpPr>
            <p:nvPr/>
          </p:nvSpPr>
          <p:spPr bwMode="auto">
            <a:xfrm>
              <a:off x="5094" y="2786"/>
              <a:ext cx="378"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grpSp>
          <p:nvGrpSpPr>
            <p:cNvPr id="20597" name="Group 65"/>
            <p:cNvGrpSpPr>
              <a:grpSpLocks/>
            </p:cNvGrpSpPr>
            <p:nvPr/>
          </p:nvGrpSpPr>
          <p:grpSpPr bwMode="auto">
            <a:xfrm>
              <a:off x="294" y="2786"/>
              <a:ext cx="5168" cy="1390"/>
              <a:chOff x="240" y="1440"/>
              <a:chExt cx="5168" cy="1390"/>
            </a:xfrm>
          </p:grpSpPr>
          <p:sp>
            <p:nvSpPr>
              <p:cNvPr id="20598" name="Rectangle 66"/>
              <p:cNvSpPr>
                <a:spLocks noChangeArrowheads="1"/>
              </p:cNvSpPr>
              <p:nvPr/>
            </p:nvSpPr>
            <p:spPr bwMode="auto">
              <a:xfrm>
                <a:off x="240" y="2520"/>
                <a:ext cx="63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3</a:t>
                </a:r>
              </a:p>
            </p:txBody>
          </p:sp>
          <p:sp>
            <p:nvSpPr>
              <p:cNvPr id="20599" name="Rectangle 67"/>
              <p:cNvSpPr>
                <a:spLocks noChangeArrowheads="1"/>
              </p:cNvSpPr>
              <p:nvPr/>
            </p:nvSpPr>
            <p:spPr bwMode="auto">
              <a:xfrm>
                <a:off x="240" y="2210"/>
                <a:ext cx="63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2</a:t>
                </a:r>
              </a:p>
            </p:txBody>
          </p:sp>
          <p:sp>
            <p:nvSpPr>
              <p:cNvPr id="20600" name="Rectangle 68"/>
              <p:cNvSpPr>
                <a:spLocks noChangeArrowheads="1"/>
              </p:cNvSpPr>
              <p:nvPr/>
            </p:nvSpPr>
            <p:spPr bwMode="auto">
              <a:xfrm>
                <a:off x="240" y="1900"/>
                <a:ext cx="63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1</a:t>
                </a:r>
              </a:p>
            </p:txBody>
          </p:sp>
          <p:sp>
            <p:nvSpPr>
              <p:cNvPr id="20601" name="Rectangle 69"/>
              <p:cNvSpPr>
                <a:spLocks noChangeArrowheads="1"/>
              </p:cNvSpPr>
              <p:nvPr/>
            </p:nvSpPr>
            <p:spPr bwMode="auto">
              <a:xfrm>
                <a:off x="240" y="1440"/>
                <a:ext cx="637" cy="46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70000"/>
                  </a:lnSpc>
                  <a:spcBef>
                    <a:spcPts val="0"/>
                  </a:spcBef>
                </a:pPr>
                <a:r>
                  <a:rPr lang="en-US" altLang="ko-KR" sz="2000" b="0" dirty="0">
                    <a:latin typeface="Gill Sans" charset="0"/>
                    <a:ea typeface="Gill Sans" charset="0"/>
                    <a:cs typeface="Gill Sans" charset="0"/>
                  </a:rPr>
                  <a:t>Ref:</a:t>
                </a:r>
              </a:p>
              <a:p>
                <a:pPr>
                  <a:lnSpc>
                    <a:spcPct val="70000"/>
                  </a:lnSpc>
                  <a:spcBef>
                    <a:spcPts val="0"/>
                  </a:spcBef>
                </a:pPr>
                <a:r>
                  <a:rPr lang="en-US" altLang="ko-KR" sz="2000" b="0" dirty="0">
                    <a:latin typeface="Gill Sans" charset="0"/>
                    <a:ea typeface="Gill Sans" charset="0"/>
                    <a:cs typeface="Gill Sans" charset="0"/>
                  </a:rPr>
                  <a:t>Page:</a:t>
                </a:r>
              </a:p>
            </p:txBody>
          </p:sp>
          <p:sp>
            <p:nvSpPr>
              <p:cNvPr id="20602" name="Line 70"/>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nvGrpSpPr>
              <p:cNvPr id="20603" name="Group 71"/>
              <p:cNvGrpSpPr>
                <a:grpSpLocks/>
              </p:cNvGrpSpPr>
              <p:nvPr/>
            </p:nvGrpSpPr>
            <p:grpSpPr bwMode="auto">
              <a:xfrm>
                <a:off x="240" y="2210"/>
                <a:ext cx="5161" cy="310"/>
                <a:chOff x="240" y="2210"/>
                <a:chExt cx="4790" cy="310"/>
              </a:xfrm>
            </p:grpSpPr>
            <p:sp>
              <p:nvSpPr>
                <p:cNvPr id="20621" name="Line 72"/>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22" name="Line 73"/>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
            <p:nvSpPr>
              <p:cNvPr id="20604" name="Line 74"/>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5" name="Line 75"/>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6" name="Line 76"/>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7" name="Line 77"/>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8" name="Line 78"/>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9" name="Line 79"/>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0" name="Line 80"/>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1" name="Line 81"/>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2" name="Line 82"/>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3" name="Line 83"/>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4" name="Line 84"/>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5" name="Line 85"/>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nvGrpSpPr>
              <p:cNvPr id="20616" name="Group 86"/>
              <p:cNvGrpSpPr>
                <a:grpSpLocks/>
              </p:cNvGrpSpPr>
              <p:nvPr/>
            </p:nvGrpSpPr>
            <p:grpSpPr bwMode="auto">
              <a:xfrm>
                <a:off x="240" y="1440"/>
                <a:ext cx="5160" cy="1390"/>
                <a:chOff x="240" y="1440"/>
                <a:chExt cx="4790" cy="1390"/>
              </a:xfrm>
            </p:grpSpPr>
            <p:sp>
              <p:nvSpPr>
                <p:cNvPr id="20618" name="Line 87"/>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9" name="Line 8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20" name="Line 89"/>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
            <p:nvSpPr>
              <p:cNvPr id="20617" name="Line 90"/>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grpSp>
      <p:grpSp>
        <p:nvGrpSpPr>
          <p:cNvPr id="780491" name="Group 203"/>
          <p:cNvGrpSpPr>
            <a:grpSpLocks/>
          </p:cNvGrpSpPr>
          <p:nvPr/>
        </p:nvGrpSpPr>
        <p:grpSpPr bwMode="auto">
          <a:xfrm>
            <a:off x="1143000" y="3435350"/>
            <a:ext cx="6872288" cy="1989137"/>
            <a:chOff x="282" y="2496"/>
            <a:chExt cx="5184" cy="1702"/>
          </a:xfrm>
        </p:grpSpPr>
        <p:sp>
          <p:nvSpPr>
            <p:cNvPr id="20486" name="Rectangle 196"/>
            <p:cNvSpPr>
              <a:spLocks noChangeArrowheads="1"/>
            </p:cNvSpPr>
            <p:nvPr/>
          </p:nvSpPr>
          <p:spPr bwMode="auto">
            <a:xfrm>
              <a:off x="1296"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7" name="Rectangle 197"/>
            <p:cNvSpPr>
              <a:spLocks noChangeArrowheads="1"/>
            </p:cNvSpPr>
            <p:nvPr/>
          </p:nvSpPr>
          <p:spPr bwMode="auto">
            <a:xfrm>
              <a:off x="919"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8" name="Rectangle 195"/>
            <p:cNvSpPr>
              <a:spLocks noChangeArrowheads="1"/>
            </p:cNvSpPr>
            <p:nvPr/>
          </p:nvSpPr>
          <p:spPr bwMode="auto">
            <a:xfrm>
              <a:off x="1674"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9" name="Rectangle 186"/>
            <p:cNvSpPr>
              <a:spLocks noChangeArrowheads="1"/>
            </p:cNvSpPr>
            <p:nvPr/>
          </p:nvSpPr>
          <p:spPr bwMode="auto">
            <a:xfrm>
              <a:off x="5066"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0" name="Rectangle 187"/>
            <p:cNvSpPr>
              <a:spLocks noChangeArrowheads="1"/>
            </p:cNvSpPr>
            <p:nvPr/>
          </p:nvSpPr>
          <p:spPr bwMode="auto">
            <a:xfrm>
              <a:off x="4694"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1" name="Rectangle 188"/>
            <p:cNvSpPr>
              <a:spLocks noChangeArrowheads="1"/>
            </p:cNvSpPr>
            <p:nvPr/>
          </p:nvSpPr>
          <p:spPr bwMode="auto">
            <a:xfrm>
              <a:off x="4317"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492" name="Rectangle 189"/>
            <p:cNvSpPr>
              <a:spLocks noChangeArrowheads="1"/>
            </p:cNvSpPr>
            <p:nvPr/>
          </p:nvSpPr>
          <p:spPr bwMode="auto">
            <a:xfrm>
              <a:off x="3939"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3" name="Rectangle 190"/>
            <p:cNvSpPr>
              <a:spLocks noChangeArrowheads="1"/>
            </p:cNvSpPr>
            <p:nvPr/>
          </p:nvSpPr>
          <p:spPr bwMode="auto">
            <a:xfrm>
              <a:off x="3562"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4" name="Rectangle 191"/>
            <p:cNvSpPr>
              <a:spLocks noChangeArrowheads="1"/>
            </p:cNvSpPr>
            <p:nvPr/>
          </p:nvSpPr>
          <p:spPr bwMode="auto">
            <a:xfrm>
              <a:off x="3184"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5" name="Rectangle 192"/>
            <p:cNvSpPr>
              <a:spLocks noChangeArrowheads="1"/>
            </p:cNvSpPr>
            <p:nvPr/>
          </p:nvSpPr>
          <p:spPr bwMode="auto">
            <a:xfrm>
              <a:off x="2807" y="3888"/>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6" name="Rectangle 193"/>
            <p:cNvSpPr>
              <a:spLocks noChangeArrowheads="1"/>
            </p:cNvSpPr>
            <p:nvPr/>
          </p:nvSpPr>
          <p:spPr bwMode="auto">
            <a:xfrm>
              <a:off x="2429"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7" name="Rectangle 194"/>
            <p:cNvSpPr>
              <a:spLocks noChangeArrowheads="1"/>
            </p:cNvSpPr>
            <p:nvPr/>
          </p:nvSpPr>
          <p:spPr bwMode="auto">
            <a:xfrm>
              <a:off x="2051" y="3888"/>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498" name="Rectangle 198"/>
            <p:cNvSpPr>
              <a:spLocks noChangeArrowheads="1"/>
            </p:cNvSpPr>
            <p:nvPr/>
          </p:nvSpPr>
          <p:spPr bwMode="auto">
            <a:xfrm>
              <a:off x="282" y="3888"/>
              <a:ext cx="63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4</a:t>
              </a:r>
            </a:p>
          </p:txBody>
        </p:sp>
        <p:sp>
          <p:nvSpPr>
            <p:cNvPr id="20499" name="Rectangle 93"/>
            <p:cNvSpPr>
              <a:spLocks noChangeArrowheads="1"/>
            </p:cNvSpPr>
            <p:nvPr/>
          </p:nvSpPr>
          <p:spPr bwMode="auto">
            <a:xfrm>
              <a:off x="5072"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0" name="Rectangle 94"/>
            <p:cNvSpPr>
              <a:spLocks noChangeArrowheads="1"/>
            </p:cNvSpPr>
            <p:nvPr/>
          </p:nvSpPr>
          <p:spPr bwMode="auto">
            <a:xfrm>
              <a:off x="5072"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01" name="Rectangle 95"/>
            <p:cNvSpPr>
              <a:spLocks noChangeArrowheads="1"/>
            </p:cNvSpPr>
            <p:nvPr/>
          </p:nvSpPr>
          <p:spPr bwMode="auto">
            <a:xfrm>
              <a:off x="5072"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2" name="Rectangle 97"/>
            <p:cNvSpPr>
              <a:spLocks noChangeArrowheads="1"/>
            </p:cNvSpPr>
            <p:nvPr/>
          </p:nvSpPr>
          <p:spPr bwMode="auto">
            <a:xfrm>
              <a:off x="4700"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3" name="Rectangle 98"/>
            <p:cNvSpPr>
              <a:spLocks noChangeArrowheads="1"/>
            </p:cNvSpPr>
            <p:nvPr/>
          </p:nvSpPr>
          <p:spPr bwMode="auto">
            <a:xfrm>
              <a:off x="4700"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4" name="Rectangle 99"/>
            <p:cNvSpPr>
              <a:spLocks noChangeArrowheads="1"/>
            </p:cNvSpPr>
            <p:nvPr/>
          </p:nvSpPr>
          <p:spPr bwMode="auto">
            <a:xfrm>
              <a:off x="4700"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05" name="Rectangle 101"/>
            <p:cNvSpPr>
              <a:spLocks noChangeArrowheads="1"/>
            </p:cNvSpPr>
            <p:nvPr/>
          </p:nvSpPr>
          <p:spPr bwMode="auto">
            <a:xfrm>
              <a:off x="4323"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6" name="Rectangle 102"/>
            <p:cNvSpPr>
              <a:spLocks noChangeArrowheads="1"/>
            </p:cNvSpPr>
            <p:nvPr/>
          </p:nvSpPr>
          <p:spPr bwMode="auto">
            <a:xfrm>
              <a:off x="4323"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7" name="Rectangle 103"/>
            <p:cNvSpPr>
              <a:spLocks noChangeArrowheads="1"/>
            </p:cNvSpPr>
            <p:nvPr/>
          </p:nvSpPr>
          <p:spPr bwMode="auto">
            <a:xfrm>
              <a:off x="4323"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8" name="Rectangle 105"/>
            <p:cNvSpPr>
              <a:spLocks noChangeArrowheads="1"/>
            </p:cNvSpPr>
            <p:nvPr/>
          </p:nvSpPr>
          <p:spPr bwMode="auto">
            <a:xfrm>
              <a:off x="3945"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09" name="Rectangle 106"/>
            <p:cNvSpPr>
              <a:spLocks noChangeArrowheads="1"/>
            </p:cNvSpPr>
            <p:nvPr/>
          </p:nvSpPr>
          <p:spPr bwMode="auto">
            <a:xfrm>
              <a:off x="3945"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0" name="Rectangle 107"/>
            <p:cNvSpPr>
              <a:spLocks noChangeArrowheads="1"/>
            </p:cNvSpPr>
            <p:nvPr/>
          </p:nvSpPr>
          <p:spPr bwMode="auto">
            <a:xfrm>
              <a:off x="3945"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1" name="Rectangle 109"/>
            <p:cNvSpPr>
              <a:spLocks noChangeArrowheads="1"/>
            </p:cNvSpPr>
            <p:nvPr/>
          </p:nvSpPr>
          <p:spPr bwMode="auto">
            <a:xfrm>
              <a:off x="3568"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2" name="Rectangle 110"/>
            <p:cNvSpPr>
              <a:spLocks noChangeArrowheads="1"/>
            </p:cNvSpPr>
            <p:nvPr/>
          </p:nvSpPr>
          <p:spPr bwMode="auto">
            <a:xfrm>
              <a:off x="3568"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13" name="Rectangle 111"/>
            <p:cNvSpPr>
              <a:spLocks noChangeArrowheads="1"/>
            </p:cNvSpPr>
            <p:nvPr/>
          </p:nvSpPr>
          <p:spPr bwMode="auto">
            <a:xfrm>
              <a:off x="3568"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4" name="Rectangle 113"/>
            <p:cNvSpPr>
              <a:spLocks noChangeArrowheads="1"/>
            </p:cNvSpPr>
            <p:nvPr/>
          </p:nvSpPr>
          <p:spPr bwMode="auto">
            <a:xfrm>
              <a:off x="3190"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5" name="Rectangle 114"/>
            <p:cNvSpPr>
              <a:spLocks noChangeArrowheads="1"/>
            </p:cNvSpPr>
            <p:nvPr/>
          </p:nvSpPr>
          <p:spPr bwMode="auto">
            <a:xfrm>
              <a:off x="3190"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6" name="Rectangle 115"/>
            <p:cNvSpPr>
              <a:spLocks noChangeArrowheads="1"/>
            </p:cNvSpPr>
            <p:nvPr/>
          </p:nvSpPr>
          <p:spPr bwMode="auto">
            <a:xfrm>
              <a:off x="3190"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17" name="Rectangle 117"/>
            <p:cNvSpPr>
              <a:spLocks noChangeArrowheads="1"/>
            </p:cNvSpPr>
            <p:nvPr/>
          </p:nvSpPr>
          <p:spPr bwMode="auto">
            <a:xfrm>
              <a:off x="2813"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8" name="Rectangle 118"/>
            <p:cNvSpPr>
              <a:spLocks noChangeArrowheads="1"/>
            </p:cNvSpPr>
            <p:nvPr/>
          </p:nvSpPr>
          <p:spPr bwMode="auto">
            <a:xfrm>
              <a:off x="2813"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9" name="Rectangle 119"/>
            <p:cNvSpPr>
              <a:spLocks noChangeArrowheads="1"/>
            </p:cNvSpPr>
            <p:nvPr/>
          </p:nvSpPr>
          <p:spPr bwMode="auto">
            <a:xfrm>
              <a:off x="2813"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0" name="Rectangle 121"/>
            <p:cNvSpPr>
              <a:spLocks noChangeArrowheads="1"/>
            </p:cNvSpPr>
            <p:nvPr/>
          </p:nvSpPr>
          <p:spPr bwMode="auto">
            <a:xfrm>
              <a:off x="2435"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1" name="Rectangle 122"/>
            <p:cNvSpPr>
              <a:spLocks noChangeArrowheads="1"/>
            </p:cNvSpPr>
            <p:nvPr/>
          </p:nvSpPr>
          <p:spPr bwMode="auto">
            <a:xfrm>
              <a:off x="2435"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2" name="Rectangle 123"/>
            <p:cNvSpPr>
              <a:spLocks noChangeArrowheads="1"/>
            </p:cNvSpPr>
            <p:nvPr/>
          </p:nvSpPr>
          <p:spPr bwMode="auto">
            <a:xfrm>
              <a:off x="2435"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3" name="Rectangle 125"/>
            <p:cNvSpPr>
              <a:spLocks noChangeArrowheads="1"/>
            </p:cNvSpPr>
            <p:nvPr/>
          </p:nvSpPr>
          <p:spPr bwMode="auto">
            <a:xfrm>
              <a:off x="2057"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4" name="Rectangle 126"/>
            <p:cNvSpPr>
              <a:spLocks noChangeArrowheads="1"/>
            </p:cNvSpPr>
            <p:nvPr/>
          </p:nvSpPr>
          <p:spPr bwMode="auto">
            <a:xfrm>
              <a:off x="2057"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5" name="Rectangle 127"/>
            <p:cNvSpPr>
              <a:spLocks noChangeArrowheads="1"/>
            </p:cNvSpPr>
            <p:nvPr/>
          </p:nvSpPr>
          <p:spPr bwMode="auto">
            <a:xfrm>
              <a:off x="2057"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6" name="Rectangle 129"/>
            <p:cNvSpPr>
              <a:spLocks noChangeArrowheads="1"/>
            </p:cNvSpPr>
            <p:nvPr/>
          </p:nvSpPr>
          <p:spPr bwMode="auto">
            <a:xfrm>
              <a:off x="1680"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27" name="Rectangle 130"/>
            <p:cNvSpPr>
              <a:spLocks noChangeArrowheads="1"/>
            </p:cNvSpPr>
            <p:nvPr/>
          </p:nvSpPr>
          <p:spPr bwMode="auto">
            <a:xfrm>
              <a:off x="1680"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8" name="Rectangle 131"/>
            <p:cNvSpPr>
              <a:spLocks noChangeArrowheads="1"/>
            </p:cNvSpPr>
            <p:nvPr/>
          </p:nvSpPr>
          <p:spPr bwMode="auto">
            <a:xfrm>
              <a:off x="1680"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9" name="Rectangle 133"/>
            <p:cNvSpPr>
              <a:spLocks noChangeArrowheads="1"/>
            </p:cNvSpPr>
            <p:nvPr/>
          </p:nvSpPr>
          <p:spPr bwMode="auto">
            <a:xfrm>
              <a:off x="1302" y="357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0" name="Rectangle 134"/>
            <p:cNvSpPr>
              <a:spLocks noChangeArrowheads="1"/>
            </p:cNvSpPr>
            <p:nvPr/>
          </p:nvSpPr>
          <p:spPr bwMode="auto">
            <a:xfrm>
              <a:off x="1302" y="326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31" name="Rectangle 135"/>
            <p:cNvSpPr>
              <a:spLocks noChangeArrowheads="1"/>
            </p:cNvSpPr>
            <p:nvPr/>
          </p:nvSpPr>
          <p:spPr bwMode="auto">
            <a:xfrm>
              <a:off x="1302" y="2956"/>
              <a:ext cx="378"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2" name="Rectangle 137"/>
            <p:cNvSpPr>
              <a:spLocks noChangeArrowheads="1"/>
            </p:cNvSpPr>
            <p:nvPr/>
          </p:nvSpPr>
          <p:spPr bwMode="auto">
            <a:xfrm>
              <a:off x="925" y="357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3" name="Rectangle 138"/>
            <p:cNvSpPr>
              <a:spLocks noChangeArrowheads="1"/>
            </p:cNvSpPr>
            <p:nvPr/>
          </p:nvSpPr>
          <p:spPr bwMode="auto">
            <a:xfrm>
              <a:off x="925" y="326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4" name="Rectangle 139"/>
            <p:cNvSpPr>
              <a:spLocks noChangeArrowheads="1"/>
            </p:cNvSpPr>
            <p:nvPr/>
          </p:nvSpPr>
          <p:spPr bwMode="auto">
            <a:xfrm>
              <a:off x="925" y="2956"/>
              <a:ext cx="37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35" name="Rectangle 140"/>
            <p:cNvSpPr>
              <a:spLocks noChangeArrowheads="1"/>
            </p:cNvSpPr>
            <p:nvPr/>
          </p:nvSpPr>
          <p:spPr bwMode="auto">
            <a:xfrm>
              <a:off x="4700"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36" name="Rectangle 141"/>
            <p:cNvSpPr>
              <a:spLocks noChangeArrowheads="1"/>
            </p:cNvSpPr>
            <p:nvPr/>
          </p:nvSpPr>
          <p:spPr bwMode="auto">
            <a:xfrm>
              <a:off x="4323"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37" name="Rectangle 142"/>
            <p:cNvSpPr>
              <a:spLocks noChangeArrowheads="1"/>
            </p:cNvSpPr>
            <p:nvPr/>
          </p:nvSpPr>
          <p:spPr bwMode="auto">
            <a:xfrm>
              <a:off x="3945"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38" name="Rectangle 143"/>
            <p:cNvSpPr>
              <a:spLocks noChangeArrowheads="1"/>
            </p:cNvSpPr>
            <p:nvPr/>
          </p:nvSpPr>
          <p:spPr bwMode="auto">
            <a:xfrm>
              <a:off x="3568"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39" name="Rectangle 144"/>
            <p:cNvSpPr>
              <a:spLocks noChangeArrowheads="1"/>
            </p:cNvSpPr>
            <p:nvPr/>
          </p:nvSpPr>
          <p:spPr bwMode="auto">
            <a:xfrm>
              <a:off x="3190"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40" name="Rectangle 145"/>
            <p:cNvSpPr>
              <a:spLocks noChangeArrowheads="1"/>
            </p:cNvSpPr>
            <p:nvPr/>
          </p:nvSpPr>
          <p:spPr bwMode="auto">
            <a:xfrm>
              <a:off x="2813"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41" name="Rectangle 146"/>
            <p:cNvSpPr>
              <a:spLocks noChangeArrowheads="1"/>
            </p:cNvSpPr>
            <p:nvPr/>
          </p:nvSpPr>
          <p:spPr bwMode="auto">
            <a:xfrm>
              <a:off x="2435"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42" name="Rectangle 147"/>
            <p:cNvSpPr>
              <a:spLocks noChangeArrowheads="1"/>
            </p:cNvSpPr>
            <p:nvPr/>
          </p:nvSpPr>
          <p:spPr bwMode="auto">
            <a:xfrm>
              <a:off x="2057"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43" name="Rectangle 148"/>
            <p:cNvSpPr>
              <a:spLocks noChangeArrowheads="1"/>
            </p:cNvSpPr>
            <p:nvPr/>
          </p:nvSpPr>
          <p:spPr bwMode="auto">
            <a:xfrm>
              <a:off x="1680"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44" name="Rectangle 149"/>
            <p:cNvSpPr>
              <a:spLocks noChangeArrowheads="1"/>
            </p:cNvSpPr>
            <p:nvPr/>
          </p:nvSpPr>
          <p:spPr bwMode="auto">
            <a:xfrm>
              <a:off x="1302"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45" name="Rectangle 150"/>
            <p:cNvSpPr>
              <a:spLocks noChangeArrowheads="1"/>
            </p:cNvSpPr>
            <p:nvPr/>
          </p:nvSpPr>
          <p:spPr bwMode="auto">
            <a:xfrm>
              <a:off x="925" y="2496"/>
              <a:ext cx="37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46" name="Rectangle 151"/>
            <p:cNvSpPr>
              <a:spLocks noChangeArrowheads="1"/>
            </p:cNvSpPr>
            <p:nvPr/>
          </p:nvSpPr>
          <p:spPr bwMode="auto">
            <a:xfrm>
              <a:off x="5088" y="2496"/>
              <a:ext cx="378"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47" name="Rectangle 153"/>
            <p:cNvSpPr>
              <a:spLocks noChangeArrowheads="1"/>
            </p:cNvSpPr>
            <p:nvPr/>
          </p:nvSpPr>
          <p:spPr bwMode="auto">
            <a:xfrm>
              <a:off x="288" y="3576"/>
              <a:ext cx="63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3</a:t>
              </a:r>
            </a:p>
          </p:txBody>
        </p:sp>
        <p:sp>
          <p:nvSpPr>
            <p:cNvPr id="20548" name="Rectangle 154"/>
            <p:cNvSpPr>
              <a:spLocks noChangeArrowheads="1"/>
            </p:cNvSpPr>
            <p:nvPr/>
          </p:nvSpPr>
          <p:spPr bwMode="auto">
            <a:xfrm>
              <a:off x="288" y="3266"/>
              <a:ext cx="63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2</a:t>
              </a:r>
            </a:p>
          </p:txBody>
        </p:sp>
        <p:sp>
          <p:nvSpPr>
            <p:cNvPr id="20549" name="Rectangle 155"/>
            <p:cNvSpPr>
              <a:spLocks noChangeArrowheads="1"/>
            </p:cNvSpPr>
            <p:nvPr/>
          </p:nvSpPr>
          <p:spPr bwMode="auto">
            <a:xfrm>
              <a:off x="288" y="2956"/>
              <a:ext cx="637" cy="31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1</a:t>
              </a:r>
            </a:p>
          </p:txBody>
        </p:sp>
        <p:sp>
          <p:nvSpPr>
            <p:cNvPr id="20550" name="Rectangle 156"/>
            <p:cNvSpPr>
              <a:spLocks noChangeArrowheads="1"/>
            </p:cNvSpPr>
            <p:nvPr/>
          </p:nvSpPr>
          <p:spPr bwMode="auto">
            <a:xfrm>
              <a:off x="288" y="2496"/>
              <a:ext cx="637" cy="460"/>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70000"/>
                </a:lnSpc>
                <a:spcBef>
                  <a:spcPts val="0"/>
                </a:spcBef>
              </a:pPr>
              <a:r>
                <a:rPr lang="en-US" altLang="ko-KR" sz="2000" b="0" dirty="0">
                  <a:latin typeface="Gill Sans" charset="0"/>
                  <a:ea typeface="Gill Sans" charset="0"/>
                  <a:cs typeface="Gill Sans" charset="0"/>
                </a:rPr>
                <a:t>Ref:</a:t>
              </a:r>
            </a:p>
            <a:p>
              <a:pPr>
                <a:lnSpc>
                  <a:spcPct val="70000"/>
                </a:lnSpc>
                <a:spcBef>
                  <a:spcPts val="0"/>
                </a:spcBef>
              </a:pPr>
              <a:r>
                <a:rPr lang="en-US" altLang="ko-KR" sz="2000" b="0" dirty="0">
                  <a:latin typeface="Gill Sans" charset="0"/>
                  <a:ea typeface="Gill Sans" charset="0"/>
                  <a:cs typeface="Gill Sans" charset="0"/>
                </a:rPr>
                <a:t>Page:</a:t>
              </a:r>
            </a:p>
          </p:txBody>
        </p:sp>
        <p:sp>
          <p:nvSpPr>
            <p:cNvPr id="20551" name="Line 157"/>
            <p:cNvSpPr>
              <a:spLocks noChangeShapeType="1"/>
            </p:cNvSpPr>
            <p:nvPr/>
          </p:nvSpPr>
          <p:spPr bwMode="auto">
            <a:xfrm>
              <a:off x="288" y="2956"/>
              <a:ext cx="5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2" name="Line 159"/>
            <p:cNvSpPr>
              <a:spLocks noChangeShapeType="1"/>
            </p:cNvSpPr>
            <p:nvPr/>
          </p:nvSpPr>
          <p:spPr bwMode="auto">
            <a:xfrm>
              <a:off x="288" y="3266"/>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3" name="Line 160"/>
            <p:cNvSpPr>
              <a:spLocks noChangeShapeType="1"/>
            </p:cNvSpPr>
            <p:nvPr/>
          </p:nvSpPr>
          <p:spPr bwMode="auto">
            <a:xfrm>
              <a:off x="288" y="3576"/>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4" name="Line 162"/>
            <p:cNvSpPr>
              <a:spLocks noChangeShapeType="1"/>
            </p:cNvSpPr>
            <p:nvPr/>
          </p:nvSpPr>
          <p:spPr bwMode="auto">
            <a:xfrm>
              <a:off x="925" y="2496"/>
              <a:ext cx="0" cy="16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5" name="Line 174"/>
            <p:cNvSpPr>
              <a:spLocks noChangeShapeType="1"/>
            </p:cNvSpPr>
            <p:nvPr/>
          </p:nvSpPr>
          <p:spPr bwMode="auto">
            <a:xfrm>
              <a:off x="288" y="2496"/>
              <a:ext cx="516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6" name="Line 175"/>
            <p:cNvSpPr>
              <a:spLocks noChangeShapeType="1"/>
            </p:cNvSpPr>
            <p:nvPr/>
          </p:nvSpPr>
          <p:spPr bwMode="auto">
            <a:xfrm>
              <a:off x="288" y="4176"/>
              <a:ext cx="516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7" name="Line 176"/>
            <p:cNvSpPr>
              <a:spLocks noChangeShapeType="1"/>
            </p:cNvSpPr>
            <p:nvPr/>
          </p:nvSpPr>
          <p:spPr bwMode="auto">
            <a:xfrm>
              <a:off x="5448" y="2496"/>
              <a:ext cx="0" cy="16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8" name="Line 163"/>
            <p:cNvSpPr>
              <a:spLocks noChangeShapeType="1"/>
            </p:cNvSpPr>
            <p:nvPr/>
          </p:nvSpPr>
          <p:spPr bwMode="auto">
            <a:xfrm>
              <a:off x="1302"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9" name="Line 164"/>
            <p:cNvSpPr>
              <a:spLocks noChangeShapeType="1"/>
            </p:cNvSpPr>
            <p:nvPr/>
          </p:nvSpPr>
          <p:spPr bwMode="auto">
            <a:xfrm>
              <a:off x="168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0" name="Line 165"/>
            <p:cNvSpPr>
              <a:spLocks noChangeShapeType="1"/>
            </p:cNvSpPr>
            <p:nvPr/>
          </p:nvSpPr>
          <p:spPr bwMode="auto">
            <a:xfrm>
              <a:off x="2057"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1" name="Line 166"/>
            <p:cNvSpPr>
              <a:spLocks noChangeShapeType="1"/>
            </p:cNvSpPr>
            <p:nvPr/>
          </p:nvSpPr>
          <p:spPr bwMode="auto">
            <a:xfrm>
              <a:off x="2435"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2" name="Line 167"/>
            <p:cNvSpPr>
              <a:spLocks noChangeShapeType="1"/>
            </p:cNvSpPr>
            <p:nvPr/>
          </p:nvSpPr>
          <p:spPr bwMode="auto">
            <a:xfrm>
              <a:off x="2813"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3" name="Line 168"/>
            <p:cNvSpPr>
              <a:spLocks noChangeShapeType="1"/>
            </p:cNvSpPr>
            <p:nvPr/>
          </p:nvSpPr>
          <p:spPr bwMode="auto">
            <a:xfrm>
              <a:off x="319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4" name="Line 169"/>
            <p:cNvSpPr>
              <a:spLocks noChangeShapeType="1"/>
            </p:cNvSpPr>
            <p:nvPr/>
          </p:nvSpPr>
          <p:spPr bwMode="auto">
            <a:xfrm>
              <a:off x="3568"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5" name="Line 170"/>
            <p:cNvSpPr>
              <a:spLocks noChangeShapeType="1"/>
            </p:cNvSpPr>
            <p:nvPr/>
          </p:nvSpPr>
          <p:spPr bwMode="auto">
            <a:xfrm>
              <a:off x="3945"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6" name="Line 171"/>
            <p:cNvSpPr>
              <a:spLocks noChangeShapeType="1"/>
            </p:cNvSpPr>
            <p:nvPr/>
          </p:nvSpPr>
          <p:spPr bwMode="auto">
            <a:xfrm>
              <a:off x="4323"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7" name="Line 172"/>
            <p:cNvSpPr>
              <a:spLocks noChangeShapeType="1"/>
            </p:cNvSpPr>
            <p:nvPr/>
          </p:nvSpPr>
          <p:spPr bwMode="auto">
            <a:xfrm>
              <a:off x="470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8" name="Line 177"/>
            <p:cNvSpPr>
              <a:spLocks noChangeShapeType="1"/>
            </p:cNvSpPr>
            <p:nvPr/>
          </p:nvSpPr>
          <p:spPr bwMode="auto">
            <a:xfrm>
              <a:off x="5072"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9" name="Line 184"/>
            <p:cNvSpPr>
              <a:spLocks noChangeShapeType="1"/>
            </p:cNvSpPr>
            <p:nvPr/>
          </p:nvSpPr>
          <p:spPr bwMode="auto">
            <a:xfrm>
              <a:off x="303" y="3881"/>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0" name="Line 199"/>
            <p:cNvSpPr>
              <a:spLocks noChangeShapeType="1"/>
            </p:cNvSpPr>
            <p:nvPr/>
          </p:nvSpPr>
          <p:spPr bwMode="auto">
            <a:xfrm>
              <a:off x="282" y="3888"/>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1" name="Line 161"/>
            <p:cNvSpPr>
              <a:spLocks noChangeShapeType="1"/>
            </p:cNvSpPr>
            <p:nvPr/>
          </p:nvSpPr>
          <p:spPr bwMode="auto">
            <a:xfrm>
              <a:off x="288" y="2496"/>
              <a:ext cx="0" cy="16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2" name="Line 200"/>
            <p:cNvSpPr>
              <a:spLocks noChangeShapeType="1"/>
            </p:cNvSpPr>
            <p:nvPr/>
          </p:nvSpPr>
          <p:spPr bwMode="auto">
            <a:xfrm>
              <a:off x="297" y="4193"/>
              <a:ext cx="51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24204860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80292"/>
                                        </p:tgtEl>
                                        <p:attrNameLst>
                                          <p:attrName>style.visibility</p:attrName>
                                        </p:attrNameLst>
                                      </p:cBhvr>
                                      <p:to>
                                        <p:strVal val="visible"/>
                                      </p:to>
                                    </p:set>
                                    <p:anim calcmode="lin" valueType="num">
                                      <p:cBhvr additive="base">
                                        <p:cTn id="19" dur="500" fill="hold"/>
                                        <p:tgtEl>
                                          <p:spTgt spid="780292"/>
                                        </p:tgtEl>
                                        <p:attrNameLst>
                                          <p:attrName>ppt_x</p:attrName>
                                        </p:attrNameLst>
                                      </p:cBhvr>
                                      <p:tavLst>
                                        <p:tav tm="0">
                                          <p:val>
                                            <p:strVal val="1+#ppt_w/2"/>
                                          </p:val>
                                        </p:tav>
                                        <p:tav tm="100000">
                                          <p:val>
                                            <p:strVal val="#ppt_x"/>
                                          </p:val>
                                        </p:tav>
                                      </p:tavLst>
                                    </p:anim>
                                    <p:anim calcmode="lin" valueType="num">
                                      <p:cBhvr additive="base">
                                        <p:cTn id="20" dur="500" fill="hold"/>
                                        <p:tgtEl>
                                          <p:spTgt spid="78029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780491"/>
                                        </p:tgtEl>
                                        <p:attrNameLst>
                                          <p:attrName>style.visibility</p:attrName>
                                        </p:attrNameLst>
                                      </p:cBhvr>
                                      <p:to>
                                        <p:strVal val="visible"/>
                                      </p:to>
                                    </p:set>
                                    <p:anim calcmode="lin" valueType="num">
                                      <p:cBhvr additive="base">
                                        <p:cTn id="25" dur="500" fill="hold"/>
                                        <p:tgtEl>
                                          <p:spTgt spid="780491"/>
                                        </p:tgtEl>
                                        <p:attrNameLst>
                                          <p:attrName>ppt_x</p:attrName>
                                        </p:attrNameLst>
                                      </p:cBhvr>
                                      <p:tavLst>
                                        <p:tav tm="0">
                                          <p:val>
                                            <p:strVal val="1+#ppt_w/2"/>
                                          </p:val>
                                        </p:tav>
                                        <p:tav tm="100000">
                                          <p:val>
                                            <p:strVal val="#ppt_x"/>
                                          </p:val>
                                        </p:tav>
                                      </p:tavLst>
                                    </p:anim>
                                    <p:anim calcmode="lin" valueType="num">
                                      <p:cBhvr additive="base">
                                        <p:cTn id="26" dur="500" fill="hold"/>
                                        <p:tgtEl>
                                          <p:spTgt spid="78049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0291">
                                            <p:txEl>
                                              <p:pRg st="17" end="1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0291">
                                            <p:txEl>
                                              <p:pRg st="18" end="1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0291">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Implementing LRU</a:t>
            </a:r>
          </a:p>
        </p:txBody>
      </p:sp>
      <p:sp>
        <p:nvSpPr>
          <p:cNvPr id="781315" name="Rectangle 3"/>
          <p:cNvSpPr>
            <a:spLocks noGrp="1" noChangeArrowheads="1"/>
          </p:cNvSpPr>
          <p:nvPr>
            <p:ph type="body" idx="1"/>
          </p:nvPr>
        </p:nvSpPr>
        <p:spPr>
          <a:xfrm>
            <a:off x="228600" y="685800"/>
            <a:ext cx="9067800" cy="6096000"/>
          </a:xfrm>
        </p:spPr>
        <p:txBody>
          <a:bodyPr>
            <a:normAutofit/>
          </a:bodyPr>
          <a:lstStyle/>
          <a:p>
            <a:pPr>
              <a:lnSpc>
                <a:spcPct val="80000"/>
              </a:lnSpc>
              <a:spcBef>
                <a:spcPct val="10000"/>
              </a:spcBef>
              <a:tabLst>
                <a:tab pos="3030538" algn="l"/>
              </a:tabLst>
            </a:pPr>
            <a:r>
              <a:rPr lang="en-US" altLang="ko-KR" dirty="0" smtClean="0">
                <a:ea typeface="굴림" panose="020B0600000101010101" pitchFamily="34" charset="-127"/>
              </a:rPr>
              <a:t>Perfect:</a:t>
            </a:r>
          </a:p>
          <a:p>
            <a:pPr lvl="1">
              <a:lnSpc>
                <a:spcPct val="80000"/>
              </a:lnSpc>
              <a:spcBef>
                <a:spcPct val="10000"/>
              </a:spcBef>
              <a:tabLst>
                <a:tab pos="3030538" algn="l"/>
              </a:tabLst>
            </a:pPr>
            <a:r>
              <a:rPr lang="en-US" altLang="ko-KR" dirty="0" smtClean="0">
                <a:ea typeface="굴림" panose="020B0600000101010101" pitchFamily="34" charset="-127"/>
              </a:rPr>
              <a:t>Timestamp page on each reference</a:t>
            </a:r>
          </a:p>
          <a:p>
            <a:pPr lvl="1">
              <a:lnSpc>
                <a:spcPct val="80000"/>
              </a:lnSpc>
              <a:spcBef>
                <a:spcPct val="10000"/>
              </a:spcBef>
              <a:tabLst>
                <a:tab pos="3030538" algn="l"/>
              </a:tabLst>
            </a:pPr>
            <a:r>
              <a:rPr lang="en-US" altLang="ko-KR" dirty="0" smtClean="0">
                <a:ea typeface="굴림" panose="020B0600000101010101" pitchFamily="34" charset="-127"/>
              </a:rPr>
              <a:t>Keep list of pages ordered by time of reference</a:t>
            </a:r>
          </a:p>
          <a:p>
            <a:pPr lvl="1">
              <a:lnSpc>
                <a:spcPct val="80000"/>
              </a:lnSpc>
              <a:spcBef>
                <a:spcPct val="10000"/>
              </a:spcBef>
              <a:tabLst>
                <a:tab pos="3030538" algn="l"/>
              </a:tabLst>
            </a:pPr>
            <a:r>
              <a:rPr lang="en-US" altLang="ko-KR" dirty="0" smtClean="0">
                <a:ea typeface="굴림" panose="020B0600000101010101" pitchFamily="34" charset="-127"/>
              </a:rPr>
              <a:t>Too expensive to implement in reality for many reasons</a:t>
            </a:r>
          </a:p>
          <a:p>
            <a:pPr>
              <a:lnSpc>
                <a:spcPct val="80000"/>
              </a:lnSpc>
              <a:spcBef>
                <a:spcPct val="10000"/>
              </a:spcBef>
              <a:tabLst>
                <a:tab pos="3030538" algn="l"/>
              </a:tabLst>
            </a:pPr>
            <a:r>
              <a:rPr lang="en-US" altLang="ko-KR" dirty="0" smtClean="0">
                <a:solidFill>
                  <a:schemeClr val="hlink"/>
                </a:solidFill>
                <a:ea typeface="굴림" panose="020B0600000101010101" pitchFamily="34" charset="-127"/>
              </a:rPr>
              <a:t>Clock Algorithm:</a:t>
            </a:r>
            <a:r>
              <a:rPr lang="en-US" altLang="ko-KR" dirty="0" smtClean="0">
                <a:ea typeface="굴림" panose="020B0600000101010101" pitchFamily="34" charset="-127"/>
              </a:rPr>
              <a:t> Arrange physical pages in circle with single clock hand</a:t>
            </a:r>
          </a:p>
          <a:p>
            <a:pPr lvl="1">
              <a:lnSpc>
                <a:spcPct val="80000"/>
              </a:lnSpc>
              <a:spcBef>
                <a:spcPct val="10000"/>
              </a:spcBef>
              <a:tabLst>
                <a:tab pos="3030538" algn="l"/>
              </a:tabLst>
            </a:pPr>
            <a:r>
              <a:rPr lang="en-US" altLang="ko-KR" dirty="0" smtClean="0">
                <a:ea typeface="굴림" panose="020B0600000101010101" pitchFamily="34" charset="-127"/>
              </a:rPr>
              <a:t>Approximate LRU (</a:t>
            </a:r>
            <a:r>
              <a:rPr lang="en-US" altLang="ko-KR" i="1" dirty="0" smtClean="0">
                <a:ea typeface="굴림" panose="020B0600000101010101" pitchFamily="34" charset="-127"/>
              </a:rPr>
              <a:t>approximation to approximation to MIN</a:t>
            </a:r>
            <a:r>
              <a:rPr lang="en-US" altLang="ko-KR" dirty="0" smtClean="0">
                <a:ea typeface="굴림" panose="020B0600000101010101" pitchFamily="34" charset="-127"/>
              </a:rPr>
              <a:t>)</a:t>
            </a:r>
          </a:p>
          <a:p>
            <a:pPr lvl="1">
              <a:lnSpc>
                <a:spcPct val="80000"/>
              </a:lnSpc>
              <a:spcBef>
                <a:spcPct val="10000"/>
              </a:spcBef>
              <a:tabLst>
                <a:tab pos="3030538" algn="l"/>
              </a:tabLst>
            </a:pPr>
            <a:r>
              <a:rPr lang="en-US" altLang="ko-KR" dirty="0" smtClean="0">
                <a:ea typeface="굴림" panose="020B0600000101010101" pitchFamily="34" charset="-127"/>
              </a:rPr>
              <a:t>Replace </a:t>
            </a:r>
            <a:r>
              <a:rPr lang="en-US" altLang="ko-KR" dirty="0" smtClean="0">
                <a:solidFill>
                  <a:schemeClr val="hlink"/>
                </a:solidFill>
                <a:ea typeface="굴림" panose="020B0600000101010101" pitchFamily="34" charset="-127"/>
              </a:rPr>
              <a:t>an</a:t>
            </a:r>
            <a:r>
              <a:rPr lang="en-US" altLang="ko-KR" dirty="0" smtClean="0">
                <a:ea typeface="굴림" panose="020B0600000101010101" pitchFamily="34" charset="-127"/>
              </a:rPr>
              <a:t> old page, not </a:t>
            </a:r>
            <a:r>
              <a:rPr lang="en-US" altLang="ko-KR" dirty="0" smtClean="0">
                <a:solidFill>
                  <a:schemeClr val="hlink"/>
                </a:solidFill>
                <a:ea typeface="굴림" panose="020B0600000101010101" pitchFamily="34" charset="-127"/>
              </a:rPr>
              <a:t>the oldest</a:t>
            </a:r>
            <a:r>
              <a:rPr lang="en-US" altLang="ko-KR" dirty="0" smtClean="0">
                <a:ea typeface="굴림" panose="020B0600000101010101" pitchFamily="34" charset="-127"/>
              </a:rPr>
              <a:t> page</a:t>
            </a:r>
          </a:p>
          <a:p>
            <a:pPr>
              <a:lnSpc>
                <a:spcPct val="80000"/>
              </a:lnSpc>
              <a:spcBef>
                <a:spcPct val="10000"/>
              </a:spcBef>
              <a:tabLst>
                <a:tab pos="3030538" algn="l"/>
              </a:tabLst>
            </a:pPr>
            <a:r>
              <a:rPr lang="en-US" altLang="ko-KR" dirty="0" smtClean="0">
                <a:ea typeface="굴림" panose="020B0600000101010101" pitchFamily="34" charset="-127"/>
              </a:rPr>
              <a:t>Details:</a:t>
            </a:r>
          </a:p>
          <a:p>
            <a:pPr lvl="1">
              <a:lnSpc>
                <a:spcPct val="80000"/>
              </a:lnSpc>
              <a:spcBef>
                <a:spcPct val="10000"/>
              </a:spcBef>
              <a:tabLst>
                <a:tab pos="3030538" algn="l"/>
              </a:tabLst>
            </a:pPr>
            <a:r>
              <a:rPr lang="en-US" altLang="ko-KR" dirty="0" smtClean="0">
                <a:ea typeface="굴림" panose="020B0600000101010101" pitchFamily="34" charset="-127"/>
              </a:rPr>
              <a:t>Hardware “use” bit per physical page:</a:t>
            </a:r>
          </a:p>
          <a:p>
            <a:pPr lvl="2">
              <a:lnSpc>
                <a:spcPct val="80000"/>
              </a:lnSpc>
              <a:spcBef>
                <a:spcPct val="10000"/>
              </a:spcBef>
              <a:tabLst>
                <a:tab pos="3030538" algn="l"/>
              </a:tabLst>
            </a:pPr>
            <a:r>
              <a:rPr lang="en-US" altLang="ko-KR" dirty="0" smtClean="0">
                <a:ea typeface="굴림" panose="020B0600000101010101" pitchFamily="34" charset="-127"/>
              </a:rPr>
              <a:t>Hardware sets use bit on each reference</a:t>
            </a:r>
          </a:p>
          <a:p>
            <a:pPr lvl="2">
              <a:lnSpc>
                <a:spcPct val="80000"/>
              </a:lnSpc>
              <a:spcBef>
                <a:spcPct val="10000"/>
              </a:spcBef>
              <a:tabLst>
                <a:tab pos="3030538" algn="l"/>
              </a:tabLst>
            </a:pPr>
            <a:r>
              <a:rPr lang="en-US" altLang="ko-KR" dirty="0" smtClean="0">
                <a:ea typeface="굴림" panose="020B0600000101010101" pitchFamily="34" charset="-127"/>
              </a:rPr>
              <a:t>If use bit isn’t set, means not referenced in a long time</a:t>
            </a:r>
          </a:p>
          <a:p>
            <a:pPr lvl="2">
              <a:lnSpc>
                <a:spcPct val="80000"/>
              </a:lnSpc>
              <a:spcBef>
                <a:spcPct val="10000"/>
              </a:spcBef>
              <a:tabLst>
                <a:tab pos="3030538" algn="l"/>
              </a:tabLst>
            </a:pPr>
            <a:r>
              <a:rPr lang="en-US" altLang="ko-KR" dirty="0" smtClean="0">
                <a:ea typeface="굴림" panose="020B0600000101010101" pitchFamily="34" charset="-127"/>
              </a:rPr>
              <a:t>Some hardware sets use bit in the TLB; you have to copy this back to page table entry when TLB entry gets replaced</a:t>
            </a:r>
          </a:p>
          <a:p>
            <a:pPr lvl="1">
              <a:lnSpc>
                <a:spcPct val="80000"/>
              </a:lnSpc>
              <a:spcBef>
                <a:spcPct val="10000"/>
              </a:spcBef>
              <a:tabLst>
                <a:tab pos="3030538" algn="l"/>
              </a:tabLst>
            </a:pPr>
            <a:r>
              <a:rPr lang="en-US" altLang="ko-KR" dirty="0" smtClean="0">
                <a:ea typeface="굴림" panose="020B0600000101010101" pitchFamily="34" charset="-127"/>
              </a:rPr>
              <a:t>On page fault:</a:t>
            </a:r>
          </a:p>
          <a:p>
            <a:pPr lvl="2">
              <a:lnSpc>
                <a:spcPct val="80000"/>
              </a:lnSpc>
              <a:spcBef>
                <a:spcPct val="10000"/>
              </a:spcBef>
              <a:tabLst>
                <a:tab pos="3030538" algn="l"/>
              </a:tabLst>
            </a:pPr>
            <a:r>
              <a:rPr lang="en-US" altLang="ko-KR" dirty="0" smtClean="0">
                <a:ea typeface="굴림" panose="020B0600000101010101" pitchFamily="34" charset="-127"/>
              </a:rPr>
              <a:t>Advance clock hand (not real time)</a:t>
            </a:r>
          </a:p>
          <a:p>
            <a:pPr lvl="2">
              <a:lnSpc>
                <a:spcPct val="80000"/>
              </a:lnSpc>
              <a:spcBef>
                <a:spcPct val="10000"/>
              </a:spcBef>
              <a:tabLst>
                <a:tab pos="3030538" algn="l"/>
              </a:tabLst>
            </a:pPr>
            <a:r>
              <a:rPr lang="en-US" altLang="ko-KR" dirty="0" smtClean="0">
                <a:ea typeface="굴림" panose="020B0600000101010101" pitchFamily="34" charset="-127"/>
              </a:rPr>
              <a:t>Check use bit: 	1</a:t>
            </a:r>
            <a:r>
              <a:rPr lang="en-US" altLang="ko-KR" dirty="0" smtClean="0">
                <a:ea typeface="굴림" panose="020B0600000101010101" pitchFamily="34" charset="-127"/>
                <a:sym typeface="Symbol" panose="05050102010706020507" pitchFamily="18" charset="2"/>
              </a:rPr>
              <a:t>used recently; clear and leave alone</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0selected candidate for replacement</a:t>
            </a:r>
          </a:p>
          <a:p>
            <a:pPr lvl="1">
              <a:lnSpc>
                <a:spcPct val="80000"/>
              </a:lnSpc>
              <a:spcBef>
                <a:spcPct val="10000"/>
              </a:spcBef>
              <a:tabLst>
                <a:tab pos="3030538" algn="l"/>
              </a:tabLst>
            </a:pPr>
            <a:r>
              <a:rPr lang="en-US" altLang="ko-KR" dirty="0" smtClean="0">
                <a:ea typeface="굴림" panose="020B0600000101010101" pitchFamily="34" charset="-127"/>
                <a:sym typeface="Symbol" panose="05050102010706020507" pitchFamily="18" charset="2"/>
              </a:rPr>
              <a:t>Will always find a page or loop forever?</a:t>
            </a:r>
          </a:p>
          <a:p>
            <a:pPr lvl="2">
              <a:lnSpc>
                <a:spcPct val="80000"/>
              </a:lnSpc>
              <a:spcBef>
                <a:spcPct val="10000"/>
              </a:spcBef>
              <a:tabLst>
                <a:tab pos="3030538" algn="l"/>
              </a:tabLst>
            </a:pPr>
            <a:r>
              <a:rPr lang="en-US" altLang="ko-KR" dirty="0" smtClean="0">
                <a:ea typeface="굴림" panose="020B0600000101010101" pitchFamily="34" charset="-127"/>
              </a:rPr>
              <a:t>Even if all use bits set, will eventually loop around </a:t>
            </a:r>
            <a:r>
              <a:rPr lang="en-US" altLang="ko-KR" dirty="0" smtClean="0">
                <a:ea typeface="굴림" panose="020B0600000101010101" pitchFamily="34" charset="-127"/>
                <a:sym typeface="Symbol" panose="05050102010706020507" pitchFamily="18" charset="2"/>
              </a:rPr>
              <a:t> FIFO</a:t>
            </a:r>
          </a:p>
          <a:p>
            <a:pPr>
              <a:lnSpc>
                <a:spcPct val="80000"/>
              </a:lnSpc>
              <a:spcBef>
                <a:spcPct val="10000"/>
              </a:spcBef>
              <a:tabLst>
                <a:tab pos="3030538" algn="l"/>
              </a:tabLst>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04027304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1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1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1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131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131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13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131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1315">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131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131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1315">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1315">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81315">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1315">
                                            <p:txEl>
                                              <p:pRg st="13" end="1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81315">
                                            <p:txEl>
                                              <p:pRg st="14" end="14"/>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81315">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8131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12938" y="228600"/>
            <a:ext cx="5476875" cy="379413"/>
          </a:xfrm>
          <a:noFill/>
        </p:spPr>
        <p:txBody>
          <a:bodyPr wrap="none" lIns="63500" tIns="25400" rIns="63500" bIns="25400" anchor="t">
            <a:spAutoFit/>
          </a:bodyPr>
          <a:lstStyle/>
          <a:p>
            <a:r>
              <a:rPr lang="en-US" altLang="ko-KR" smtClean="0">
                <a:ea typeface="굴림" panose="020B0600000101010101" pitchFamily="34" charset="-127"/>
              </a:rPr>
              <a:t>Clock Algorithm: Not Recently Used</a:t>
            </a:r>
          </a:p>
        </p:txBody>
      </p:sp>
      <p:sp>
        <p:nvSpPr>
          <p:cNvPr id="22531" name="Oval 4"/>
          <p:cNvSpPr>
            <a:spLocks noChangeArrowheads="1"/>
          </p:cNvSpPr>
          <p:nvPr/>
        </p:nvSpPr>
        <p:spPr bwMode="auto">
          <a:xfrm>
            <a:off x="1371600" y="762000"/>
            <a:ext cx="2971800" cy="2895600"/>
          </a:xfrm>
          <a:prstGeom prst="ellipse">
            <a:avLst/>
          </a:prstGeom>
          <a:noFill/>
          <a:ln w="7620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Set of all pages</a:t>
            </a:r>
          </a:p>
          <a:p>
            <a:pPr>
              <a:lnSpc>
                <a:spcPct val="100000"/>
              </a:lnSpc>
              <a:spcBef>
                <a:spcPct val="0"/>
              </a:spcBef>
              <a:buSzTx/>
            </a:pPr>
            <a:r>
              <a:rPr lang="en-US" altLang="ko-KR" sz="2400" b="0">
                <a:latin typeface="Arial" panose="020B0604020202020204" pitchFamily="34" charset="0"/>
                <a:ea typeface="굴림" panose="020B0600000101010101" pitchFamily="34" charset="-127"/>
              </a:rPr>
              <a:t>in Memory</a:t>
            </a:r>
          </a:p>
        </p:txBody>
      </p:sp>
      <p:sp>
        <p:nvSpPr>
          <p:cNvPr id="22532" name="Line 5"/>
          <p:cNvSpPr>
            <a:spLocks noChangeShapeType="1"/>
          </p:cNvSpPr>
          <p:nvPr/>
        </p:nvSpPr>
        <p:spPr bwMode="auto">
          <a:xfrm flipH="1">
            <a:off x="4038600" y="990600"/>
            <a:ext cx="609600" cy="45720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22533" name="Text Box 7"/>
          <p:cNvSpPr txBox="1">
            <a:spLocks noChangeArrowheads="1"/>
          </p:cNvSpPr>
          <p:nvPr/>
        </p:nvSpPr>
        <p:spPr bwMode="auto">
          <a:xfrm>
            <a:off x="4572000" y="762000"/>
            <a:ext cx="4572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a:solidFill>
                  <a:schemeClr val="accent1"/>
                </a:solidFill>
                <a:latin typeface="Gill Sans" charset="0"/>
                <a:ea typeface="Gill Sans" charset="0"/>
                <a:cs typeface="Gill Sans" charset="0"/>
              </a:rPr>
              <a:t>Single Clock Hand:</a:t>
            </a:r>
          </a:p>
          <a:p>
            <a:pPr lvl="1" algn="l">
              <a:lnSpc>
                <a:spcPct val="100000"/>
              </a:lnSpc>
              <a:spcBef>
                <a:spcPct val="0"/>
              </a:spcBef>
              <a:buSzTx/>
            </a:pPr>
            <a:r>
              <a:rPr lang="en-US" altLang="ko-KR" b="0" dirty="0">
                <a:latin typeface="Gill Sans" charset="0"/>
                <a:ea typeface="Gill Sans" charset="0"/>
                <a:cs typeface="Gill Sans" charset="0"/>
              </a:rPr>
              <a:t>Advances only on page fault!</a:t>
            </a:r>
          </a:p>
          <a:p>
            <a:pPr lvl="1" algn="l">
              <a:lnSpc>
                <a:spcPct val="100000"/>
              </a:lnSpc>
              <a:spcBef>
                <a:spcPct val="0"/>
              </a:spcBef>
              <a:buSzTx/>
            </a:pPr>
            <a:r>
              <a:rPr lang="en-US" altLang="ko-KR" b="0" dirty="0">
                <a:latin typeface="Gill Sans" charset="0"/>
                <a:ea typeface="Gill Sans" charset="0"/>
                <a:cs typeface="Gill Sans" charset="0"/>
              </a:rPr>
              <a:t>Check for pages not used recently</a:t>
            </a:r>
          </a:p>
          <a:p>
            <a:pPr lvl="1" algn="l">
              <a:lnSpc>
                <a:spcPct val="100000"/>
              </a:lnSpc>
              <a:spcBef>
                <a:spcPct val="0"/>
              </a:spcBef>
              <a:buSzTx/>
            </a:pPr>
            <a:r>
              <a:rPr lang="en-US" altLang="ko-KR" b="0" dirty="0">
                <a:latin typeface="Gill Sans" charset="0"/>
                <a:ea typeface="Gill Sans" charset="0"/>
                <a:cs typeface="Gill Sans" charset="0"/>
              </a:rPr>
              <a:t>Mark pages as not used recently</a:t>
            </a:r>
          </a:p>
        </p:txBody>
      </p:sp>
      <p:sp>
        <p:nvSpPr>
          <p:cNvPr id="22534" name="Arc 9"/>
          <p:cNvSpPr>
            <a:spLocks/>
          </p:cNvSpPr>
          <p:nvPr/>
        </p:nvSpPr>
        <p:spPr bwMode="auto">
          <a:xfrm rot="-230429">
            <a:off x="4114800" y="1371600"/>
            <a:ext cx="533400" cy="1371600"/>
          </a:xfrm>
          <a:custGeom>
            <a:avLst/>
            <a:gdLst>
              <a:gd name="T0" fmla="*/ 335647 w 21600"/>
              <a:gd name="T1" fmla="*/ 0 h 29328"/>
              <a:gd name="T2" fmla="*/ 434301 w 21600"/>
              <a:gd name="T3" fmla="*/ 1371600 h 29328"/>
              <a:gd name="T4" fmla="*/ 0 w 21600"/>
              <a:gd name="T5" fmla="*/ 785088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782351" name="Rectangle 15"/>
          <p:cNvSpPr>
            <a:spLocks noGrp="1" noChangeArrowheads="1"/>
          </p:cNvSpPr>
          <p:nvPr>
            <p:ph type="body" idx="1"/>
          </p:nvPr>
        </p:nvSpPr>
        <p:spPr>
          <a:xfrm>
            <a:off x="76200" y="3733800"/>
            <a:ext cx="8915400" cy="2971800"/>
          </a:xfrm>
        </p:spPr>
        <p:txBody>
          <a:bodyPr>
            <a:normAutofit/>
          </a:bodyPr>
          <a:lstStyle/>
          <a:p>
            <a:pPr>
              <a:lnSpc>
                <a:spcPct val="80000"/>
              </a:lnSpc>
              <a:spcBef>
                <a:spcPct val="20000"/>
              </a:spcBef>
            </a:pPr>
            <a:r>
              <a:rPr lang="en-US" altLang="ko-KR" smtClean="0">
                <a:ea typeface="굴림" panose="020B0600000101010101" pitchFamily="34" charset="-127"/>
              </a:rPr>
              <a:t>What if hand moving slowly?</a:t>
            </a:r>
          </a:p>
          <a:p>
            <a:pPr lvl="1">
              <a:lnSpc>
                <a:spcPct val="80000"/>
              </a:lnSpc>
              <a:spcBef>
                <a:spcPct val="20000"/>
              </a:spcBef>
            </a:pPr>
            <a:r>
              <a:rPr lang="en-US" altLang="ko-KR" smtClean="0">
                <a:ea typeface="굴림" panose="020B0600000101010101" pitchFamily="34" charset="-127"/>
              </a:rPr>
              <a:t>Good sign or bad sign?</a:t>
            </a:r>
          </a:p>
          <a:p>
            <a:pPr lvl="2">
              <a:lnSpc>
                <a:spcPct val="80000"/>
              </a:lnSpc>
              <a:spcBef>
                <a:spcPct val="20000"/>
              </a:spcBef>
            </a:pPr>
            <a:r>
              <a:rPr lang="en-US" altLang="ko-KR" smtClean="0">
                <a:ea typeface="굴림" panose="020B0600000101010101" pitchFamily="34" charset="-127"/>
              </a:rPr>
              <a:t>Not many page faults and/or find page quickly</a:t>
            </a:r>
          </a:p>
          <a:p>
            <a:pPr>
              <a:lnSpc>
                <a:spcPct val="80000"/>
              </a:lnSpc>
              <a:spcBef>
                <a:spcPct val="20000"/>
              </a:spcBef>
            </a:pPr>
            <a:r>
              <a:rPr lang="en-US" altLang="ko-KR" smtClean="0">
                <a:ea typeface="굴림" panose="020B0600000101010101" pitchFamily="34" charset="-127"/>
              </a:rPr>
              <a:t>What if hand is moving quickly?</a:t>
            </a:r>
          </a:p>
          <a:p>
            <a:pPr lvl="1">
              <a:lnSpc>
                <a:spcPct val="80000"/>
              </a:lnSpc>
              <a:spcBef>
                <a:spcPct val="20000"/>
              </a:spcBef>
            </a:pPr>
            <a:r>
              <a:rPr lang="en-US" altLang="ko-KR" smtClean="0">
                <a:ea typeface="굴림" panose="020B0600000101010101" pitchFamily="34" charset="-127"/>
              </a:rPr>
              <a:t>Lots of page faults and/or lots of reference bits set</a:t>
            </a:r>
          </a:p>
          <a:p>
            <a:pPr>
              <a:lnSpc>
                <a:spcPct val="80000"/>
              </a:lnSpc>
              <a:spcBef>
                <a:spcPct val="20000"/>
              </a:spcBef>
            </a:pPr>
            <a:r>
              <a:rPr lang="en-US" altLang="ko-KR" smtClean="0">
                <a:ea typeface="굴림" panose="020B0600000101010101" pitchFamily="34" charset="-127"/>
              </a:rPr>
              <a:t>One way to view clock algorithm: </a:t>
            </a:r>
          </a:p>
          <a:p>
            <a:pPr lvl="1">
              <a:lnSpc>
                <a:spcPct val="80000"/>
              </a:lnSpc>
              <a:spcBef>
                <a:spcPct val="20000"/>
              </a:spcBef>
            </a:pPr>
            <a:r>
              <a:rPr lang="en-US" altLang="ko-KR" smtClean="0">
                <a:ea typeface="굴림" panose="020B0600000101010101" pitchFamily="34" charset="-127"/>
              </a:rPr>
              <a:t>Crude partitioning of pages into two groups: young and old</a:t>
            </a:r>
          </a:p>
          <a:p>
            <a:pPr lvl="1">
              <a:lnSpc>
                <a:spcPct val="80000"/>
              </a:lnSpc>
              <a:spcBef>
                <a:spcPct val="20000"/>
              </a:spcBef>
            </a:pPr>
            <a:r>
              <a:rPr lang="en-US" altLang="ko-KR" smtClean="0">
                <a:ea typeface="굴림" panose="020B0600000101010101" pitchFamily="34" charset="-127"/>
              </a:rPr>
              <a:t>Why not partition into more than 2 groups?</a:t>
            </a:r>
          </a:p>
        </p:txBody>
      </p:sp>
      <p:pic>
        <p:nvPicPr>
          <p:cNvPr id="22536"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286000"/>
            <a:ext cx="1356102" cy="13335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35236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5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235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235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235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23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5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smtClean="0">
                <a:ea typeface="굴림" panose="020B0600000101010101" pitchFamily="34" charset="-127"/>
              </a:rPr>
              <a:t>N</a:t>
            </a:r>
            <a:r>
              <a:rPr lang="en-US" altLang="ko-KR" baseline="30000" smtClean="0">
                <a:ea typeface="굴림" panose="020B0600000101010101" pitchFamily="34" charset="-127"/>
              </a:rPr>
              <a:t>th</a:t>
            </a:r>
            <a:r>
              <a:rPr lang="en-US" altLang="ko-KR" smtClean="0">
                <a:ea typeface="굴림" panose="020B0600000101010101" pitchFamily="34" charset="-127"/>
              </a:rPr>
              <a:t> Chance version of Clock Algorithm</a:t>
            </a:r>
          </a:p>
        </p:txBody>
      </p:sp>
      <p:sp>
        <p:nvSpPr>
          <p:cNvPr id="784387" name="Rectangle 3"/>
          <p:cNvSpPr>
            <a:spLocks noGrp="1" noChangeArrowheads="1"/>
          </p:cNvSpPr>
          <p:nvPr>
            <p:ph type="body" idx="1"/>
          </p:nvPr>
        </p:nvSpPr>
        <p:spPr>
          <a:xfrm>
            <a:off x="304800" y="685800"/>
            <a:ext cx="8686800" cy="6019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N</a:t>
            </a:r>
            <a:r>
              <a:rPr lang="en-US" altLang="ko-KR" baseline="30000" dirty="0" smtClean="0">
                <a:solidFill>
                  <a:schemeClr val="hlink"/>
                </a:solidFill>
                <a:ea typeface="굴림" panose="020B0600000101010101" pitchFamily="34" charset="-127"/>
              </a:rPr>
              <a:t>th</a:t>
            </a:r>
            <a:r>
              <a:rPr lang="en-US" altLang="ko-KR" dirty="0" smtClean="0">
                <a:solidFill>
                  <a:schemeClr val="hlink"/>
                </a:solidFill>
                <a:ea typeface="굴림" panose="020B0600000101010101" pitchFamily="34" charset="-127"/>
              </a:rPr>
              <a:t> chance algorithm:</a:t>
            </a:r>
            <a:r>
              <a:rPr lang="en-US" altLang="ko-KR" dirty="0" smtClean="0">
                <a:ea typeface="굴림" panose="020B0600000101010101" pitchFamily="34" charset="-127"/>
              </a:rPr>
              <a:t> Give page N chances</a:t>
            </a:r>
          </a:p>
          <a:p>
            <a:pPr lvl="1">
              <a:lnSpc>
                <a:spcPct val="80000"/>
              </a:lnSpc>
              <a:spcBef>
                <a:spcPct val="20000"/>
              </a:spcBef>
            </a:pPr>
            <a:r>
              <a:rPr lang="en-US" altLang="ko-KR" dirty="0" smtClean="0">
                <a:ea typeface="굴림" panose="020B0600000101010101" pitchFamily="34" charset="-127"/>
              </a:rPr>
              <a:t>OS keeps counter per page: # sweeps</a:t>
            </a:r>
          </a:p>
          <a:p>
            <a:pPr lvl="1">
              <a:lnSpc>
                <a:spcPct val="80000"/>
              </a:lnSpc>
              <a:spcBef>
                <a:spcPct val="20000"/>
              </a:spcBef>
            </a:pPr>
            <a:r>
              <a:rPr lang="en-US" altLang="ko-KR" dirty="0" smtClean="0">
                <a:ea typeface="굴림" panose="020B0600000101010101" pitchFamily="34" charset="-127"/>
              </a:rPr>
              <a:t>On page fault, OS checks use bit:</a:t>
            </a:r>
          </a:p>
          <a:p>
            <a:pPr lvl="2">
              <a:lnSpc>
                <a:spcPct val="80000"/>
              </a:lnSpc>
              <a:spcBef>
                <a:spcPct val="20000"/>
              </a:spcBef>
            </a:pPr>
            <a:r>
              <a:rPr lang="en-US" altLang="ko-KR" dirty="0" smtClean="0">
                <a:ea typeface="굴림" panose="020B0600000101010101" pitchFamily="34" charset="-127"/>
              </a:rPr>
              <a:t>1</a:t>
            </a:r>
            <a:r>
              <a:rPr lang="en-US" altLang="ko-KR" dirty="0">
                <a:ea typeface="굴림" panose="020B0600000101010101" pitchFamily="34" charset="-127"/>
                <a:sym typeface="Symbol" panose="05050102010706020507" pitchFamily="18" charset="2"/>
              </a:rPr>
              <a:t>  </a:t>
            </a:r>
            <a:r>
              <a:rPr lang="en-US" altLang="ko-KR" dirty="0" smtClean="0">
                <a:ea typeface="굴림" panose="020B0600000101010101" pitchFamily="34" charset="-127"/>
                <a:sym typeface="Symbol" panose="05050102010706020507" pitchFamily="18" charset="2"/>
              </a:rPr>
              <a:t>clear use and also clear counter (used in last sweep)</a:t>
            </a:r>
          </a:p>
          <a:p>
            <a:pPr lvl="2">
              <a:lnSpc>
                <a:spcPct val="80000"/>
              </a:lnSpc>
              <a:spcBef>
                <a:spcPct val="20000"/>
              </a:spcBef>
            </a:pPr>
            <a:r>
              <a:rPr lang="en-US" altLang="ko-KR" dirty="0">
                <a:ea typeface="굴림" panose="020B0600000101010101" pitchFamily="34" charset="-127"/>
                <a:sym typeface="Symbol" panose="05050102010706020507" pitchFamily="18" charset="2"/>
              </a:rPr>
              <a:t>0  </a:t>
            </a:r>
            <a:r>
              <a:rPr lang="en-US" altLang="ko-KR" dirty="0" smtClean="0">
                <a:ea typeface="굴림" panose="020B0600000101010101" pitchFamily="34" charset="-127"/>
                <a:sym typeface="Symbol" panose="05050102010706020507" pitchFamily="18" charset="2"/>
              </a:rPr>
              <a:t>increment counter; if count=N, replace page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Means that clock hand has to sweep by N times without page being used before page is replaced</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How do we pick 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Why pick large N? Better approximation to LRU</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If N ~ 1K, really good approximation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Why pick small N? More efficient</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Otherwise might have to look a long way to find free page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What about dirty pages?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Takes extra overhead to replace a dirty page, so give dirty pages an extra chance before replacing?</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Common approach:</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Clean pages, use N=1</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Dirty pages, use N=2 (and write back to disk when N=1)</a:t>
            </a:r>
          </a:p>
        </p:txBody>
      </p:sp>
    </p:spTree>
    <p:extLst>
      <p:ext uri="{BB962C8B-B14F-4D97-AF65-F5344CB8AC3E}">
        <p14:creationId xmlns:p14="http://schemas.microsoft.com/office/powerpoint/2010/main" val="269923183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4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4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4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4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4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4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4387">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4387">
                                            <p:txEl>
                                              <p:pRg st="8" end="8"/>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4387">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4387">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84387">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84387">
                                            <p:txEl>
                                              <p:pRg st="12" end="1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84387">
                                            <p:txEl>
                                              <p:pRg st="13" end="1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84387">
                                            <p:txEl>
                                              <p:pRg st="14" end="1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438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Clock Algorithms: Details</a:t>
            </a:r>
          </a:p>
        </p:txBody>
      </p:sp>
      <p:sp>
        <p:nvSpPr>
          <p:cNvPr id="785411" name="Rectangle 3"/>
          <p:cNvSpPr>
            <a:spLocks noGrp="1" noChangeArrowheads="1"/>
          </p:cNvSpPr>
          <p:nvPr>
            <p:ph type="body" idx="1"/>
          </p:nvPr>
        </p:nvSpPr>
        <p:spPr>
          <a:xfrm>
            <a:off x="304800" y="685800"/>
            <a:ext cx="8686800" cy="5638800"/>
          </a:xfrm>
        </p:spPr>
        <p:txBody>
          <a:bodyPr>
            <a:normAutofit/>
          </a:bodyPr>
          <a:lstStyle/>
          <a:p>
            <a:r>
              <a:rPr lang="en-US" altLang="ko-KR" dirty="0" smtClean="0">
                <a:ea typeface="굴림" panose="020B0600000101010101" pitchFamily="34" charset="-127"/>
              </a:rPr>
              <a:t>Which bits of a PTE entry are useful to us?</a:t>
            </a:r>
          </a:p>
          <a:p>
            <a:pPr lvl="1"/>
            <a:r>
              <a:rPr lang="en-US" altLang="ko-KR" dirty="0" smtClean="0">
                <a:solidFill>
                  <a:schemeClr val="hlink"/>
                </a:solidFill>
                <a:ea typeface="굴림" panose="020B0600000101010101" pitchFamily="34" charset="-127"/>
              </a:rPr>
              <a:t>Use:</a:t>
            </a:r>
            <a:r>
              <a:rPr lang="en-US" altLang="ko-KR" dirty="0" smtClean="0">
                <a:ea typeface="굴림" panose="020B0600000101010101" pitchFamily="34" charset="-127"/>
              </a:rPr>
              <a:t> Set when page is referenced; cleared by clock algorithm</a:t>
            </a:r>
          </a:p>
          <a:p>
            <a:pPr lvl="1"/>
            <a:r>
              <a:rPr lang="en-US" altLang="ko-KR" dirty="0" smtClean="0">
                <a:solidFill>
                  <a:schemeClr val="hlink"/>
                </a:solidFill>
                <a:ea typeface="굴림" panose="020B0600000101010101" pitchFamily="34" charset="-127"/>
              </a:rPr>
              <a:t>Modified:</a:t>
            </a:r>
            <a:r>
              <a:rPr lang="en-US" altLang="ko-KR" dirty="0" smtClean="0">
                <a:ea typeface="굴림" panose="020B0600000101010101" pitchFamily="34" charset="-127"/>
              </a:rPr>
              <a:t> set when page is modified, cleared when page written to disk</a:t>
            </a:r>
          </a:p>
          <a:p>
            <a:pPr lvl="1"/>
            <a:r>
              <a:rPr lang="en-US" altLang="ko-KR" dirty="0" smtClean="0">
                <a:solidFill>
                  <a:schemeClr val="hlink"/>
                </a:solidFill>
                <a:ea typeface="굴림" panose="020B0600000101010101" pitchFamily="34" charset="-127"/>
              </a:rPr>
              <a:t>Valid:</a:t>
            </a:r>
            <a:r>
              <a:rPr lang="en-US" altLang="ko-KR" dirty="0" smtClean="0">
                <a:ea typeface="굴림" panose="020B0600000101010101" pitchFamily="34" charset="-127"/>
              </a:rPr>
              <a:t> ok for program to reference this page</a:t>
            </a:r>
          </a:p>
          <a:p>
            <a:pPr lvl="1"/>
            <a:r>
              <a:rPr lang="en-US" altLang="ko-KR" dirty="0" smtClean="0">
                <a:solidFill>
                  <a:schemeClr val="hlink"/>
                </a:solidFill>
                <a:ea typeface="굴림" panose="020B0600000101010101" pitchFamily="34" charset="-127"/>
              </a:rPr>
              <a:t>Read-only:</a:t>
            </a:r>
            <a:r>
              <a:rPr lang="en-US" altLang="ko-KR" dirty="0" smtClean="0">
                <a:ea typeface="굴림" panose="020B0600000101010101" pitchFamily="34" charset="-127"/>
              </a:rPr>
              <a:t> ok for program to read page, but not modify</a:t>
            </a:r>
          </a:p>
          <a:p>
            <a:pPr lvl="2"/>
            <a:r>
              <a:rPr lang="en-US" altLang="ko-KR" dirty="0" smtClean="0">
                <a:ea typeface="굴림" panose="020B0600000101010101" pitchFamily="34" charset="-127"/>
              </a:rPr>
              <a:t>For example for catching modifications to code pages!</a:t>
            </a:r>
          </a:p>
          <a:p>
            <a:r>
              <a:rPr lang="en-US" altLang="ko-KR" dirty="0" smtClean="0">
                <a:ea typeface="굴림" panose="020B0600000101010101" pitchFamily="34" charset="-127"/>
              </a:rPr>
              <a:t>Do we really need hardware-supported “modified” bit?</a:t>
            </a:r>
          </a:p>
          <a:p>
            <a:pPr lvl="1"/>
            <a:r>
              <a:rPr lang="en-US" altLang="ko-KR" dirty="0" smtClean="0">
                <a:ea typeface="굴림" panose="020B0600000101010101" pitchFamily="34" charset="-127"/>
              </a:rPr>
              <a:t>No.  Can emulate it (BSD Unix) using read-only bit</a:t>
            </a:r>
          </a:p>
          <a:p>
            <a:pPr lvl="2"/>
            <a:r>
              <a:rPr lang="en-US" altLang="ko-KR" dirty="0" smtClean="0">
                <a:ea typeface="굴림" panose="020B0600000101010101" pitchFamily="34" charset="-127"/>
              </a:rPr>
              <a:t>Initially, mark all pages as read-only, even data pages</a:t>
            </a:r>
          </a:p>
          <a:p>
            <a:pPr lvl="2"/>
            <a:r>
              <a:rPr lang="en-US" altLang="ko-KR" dirty="0" smtClean="0">
                <a:ea typeface="굴림" panose="020B0600000101010101" pitchFamily="34" charset="-127"/>
              </a:rPr>
              <a:t>On write, trap to OS. OS sets software “modified” bit, and marks page as read-write.</a:t>
            </a:r>
          </a:p>
          <a:p>
            <a:pPr lvl="2"/>
            <a:r>
              <a:rPr lang="en-US" altLang="ko-KR" dirty="0" smtClean="0">
                <a:ea typeface="굴림" panose="020B0600000101010101" pitchFamily="34" charset="-127"/>
              </a:rPr>
              <a:t>Whenever page comes back in from disk, mark read-only</a:t>
            </a:r>
          </a:p>
        </p:txBody>
      </p:sp>
    </p:spTree>
    <p:extLst>
      <p:ext uri="{BB962C8B-B14F-4D97-AF65-F5344CB8AC3E}">
        <p14:creationId xmlns:p14="http://schemas.microsoft.com/office/powerpoint/2010/main" val="414315114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5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5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5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5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5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541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541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541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541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541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5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smtClean="0">
                <a:ea typeface="굴림" panose="020B0600000101010101" pitchFamily="34" charset="-127"/>
              </a:rPr>
              <a:t>Clock Algorithms Details (continued)</a:t>
            </a:r>
          </a:p>
        </p:txBody>
      </p:sp>
      <p:sp>
        <p:nvSpPr>
          <p:cNvPr id="788483" name="Rectangle 3"/>
          <p:cNvSpPr>
            <a:spLocks noGrp="1" noChangeArrowheads="1"/>
          </p:cNvSpPr>
          <p:nvPr>
            <p:ph type="body" idx="1"/>
          </p:nvPr>
        </p:nvSpPr>
        <p:spPr>
          <a:xfrm>
            <a:off x="152400" y="762000"/>
            <a:ext cx="8686800" cy="5791200"/>
          </a:xfrm>
        </p:spPr>
        <p:txBody>
          <a:bodyPr/>
          <a:lstStyle/>
          <a:p>
            <a:pPr>
              <a:lnSpc>
                <a:spcPct val="80000"/>
              </a:lnSpc>
            </a:pPr>
            <a:r>
              <a:rPr lang="en-US" altLang="ko-KR" smtClean="0">
                <a:ea typeface="굴림" panose="020B0600000101010101" pitchFamily="34" charset="-127"/>
              </a:rPr>
              <a:t>Do we really need a hardware-supported “use” bit?</a:t>
            </a:r>
          </a:p>
          <a:p>
            <a:pPr lvl="1">
              <a:lnSpc>
                <a:spcPct val="80000"/>
              </a:lnSpc>
            </a:pPr>
            <a:r>
              <a:rPr lang="en-US" altLang="ko-KR" smtClean="0">
                <a:ea typeface="굴림" panose="020B0600000101010101" pitchFamily="34" charset="-127"/>
              </a:rPr>
              <a:t>No. Can emulate it similar to above:</a:t>
            </a:r>
          </a:p>
          <a:p>
            <a:pPr lvl="2">
              <a:lnSpc>
                <a:spcPct val="80000"/>
              </a:lnSpc>
            </a:pPr>
            <a:r>
              <a:rPr lang="en-US" altLang="ko-KR" smtClean="0">
                <a:ea typeface="굴림" panose="020B0600000101010101" pitchFamily="34" charset="-127"/>
              </a:rPr>
              <a:t>Mark all pages as invalid, even if in memory</a:t>
            </a:r>
          </a:p>
          <a:p>
            <a:pPr lvl="2">
              <a:lnSpc>
                <a:spcPct val="80000"/>
              </a:lnSpc>
            </a:pPr>
            <a:r>
              <a:rPr lang="en-US" altLang="ko-KR" smtClean="0">
                <a:ea typeface="굴림" panose="020B0600000101010101" pitchFamily="34" charset="-127"/>
              </a:rPr>
              <a:t>On read to invalid page, trap to OS</a:t>
            </a:r>
          </a:p>
          <a:p>
            <a:pPr lvl="2">
              <a:lnSpc>
                <a:spcPct val="80000"/>
              </a:lnSpc>
            </a:pPr>
            <a:r>
              <a:rPr lang="en-US" altLang="ko-KR" smtClean="0">
                <a:ea typeface="굴림" panose="020B0600000101010101" pitchFamily="34" charset="-127"/>
              </a:rPr>
              <a:t>OS sets use bit, and marks page read-only</a:t>
            </a:r>
          </a:p>
          <a:p>
            <a:pPr lvl="1">
              <a:lnSpc>
                <a:spcPct val="80000"/>
              </a:lnSpc>
            </a:pPr>
            <a:r>
              <a:rPr lang="en-US" altLang="ko-KR" smtClean="0">
                <a:ea typeface="굴림" panose="020B0600000101010101" pitchFamily="34" charset="-127"/>
              </a:rPr>
              <a:t>Get modified bit in same way as previous:</a:t>
            </a:r>
          </a:p>
          <a:p>
            <a:pPr lvl="2">
              <a:lnSpc>
                <a:spcPct val="80000"/>
              </a:lnSpc>
            </a:pPr>
            <a:r>
              <a:rPr lang="en-US" altLang="ko-KR" smtClean="0">
                <a:ea typeface="굴림" panose="020B0600000101010101" pitchFamily="34" charset="-127"/>
              </a:rPr>
              <a:t>On write, trap to OS (either invalid or read-only)</a:t>
            </a:r>
          </a:p>
          <a:p>
            <a:pPr lvl="2">
              <a:lnSpc>
                <a:spcPct val="80000"/>
              </a:lnSpc>
            </a:pPr>
            <a:r>
              <a:rPr lang="en-US" altLang="ko-KR" smtClean="0">
                <a:ea typeface="굴림" panose="020B0600000101010101" pitchFamily="34" charset="-127"/>
              </a:rPr>
              <a:t>Set use and modified bits, mark page read-write</a:t>
            </a:r>
          </a:p>
          <a:p>
            <a:pPr lvl="1">
              <a:lnSpc>
                <a:spcPct val="80000"/>
              </a:lnSpc>
            </a:pPr>
            <a:r>
              <a:rPr lang="en-US" altLang="ko-KR" smtClean="0">
                <a:ea typeface="굴림" panose="020B0600000101010101" pitchFamily="34" charset="-127"/>
              </a:rPr>
              <a:t>When clock hand passes by, reset use and modified bits and mark page as invalid again </a:t>
            </a:r>
          </a:p>
          <a:p>
            <a:pPr>
              <a:lnSpc>
                <a:spcPct val="80000"/>
              </a:lnSpc>
            </a:pPr>
            <a:r>
              <a:rPr lang="en-US" altLang="ko-KR" smtClean="0">
                <a:ea typeface="굴림" panose="020B0600000101010101" pitchFamily="34" charset="-127"/>
              </a:rPr>
              <a:t>Remember, however, that clock is just an approximation of LRU</a:t>
            </a:r>
          </a:p>
          <a:p>
            <a:pPr lvl="1">
              <a:lnSpc>
                <a:spcPct val="80000"/>
              </a:lnSpc>
            </a:pPr>
            <a:r>
              <a:rPr lang="en-US" altLang="ko-KR" smtClean="0">
                <a:ea typeface="굴림" panose="020B0600000101010101" pitchFamily="34" charset="-127"/>
              </a:rPr>
              <a:t>Can we do a better approximation, given that we have to take page faults on some reads and writes to collect use information?</a:t>
            </a:r>
          </a:p>
          <a:p>
            <a:pPr lvl="1">
              <a:lnSpc>
                <a:spcPct val="80000"/>
              </a:lnSpc>
            </a:pPr>
            <a:r>
              <a:rPr lang="en-US" altLang="ko-KR" smtClean="0">
                <a:ea typeface="굴림" panose="020B0600000101010101" pitchFamily="34" charset="-127"/>
              </a:rPr>
              <a:t>Need to identify an old page, not oldest page!</a:t>
            </a:r>
          </a:p>
          <a:p>
            <a:pPr lvl="1">
              <a:lnSpc>
                <a:spcPct val="80000"/>
              </a:lnSpc>
            </a:pPr>
            <a:r>
              <a:rPr lang="en-US" altLang="ko-KR" smtClean="0">
                <a:ea typeface="굴림" panose="020B0600000101010101" pitchFamily="34" charset="-127"/>
              </a:rPr>
              <a:t>Answer: second chance list</a:t>
            </a:r>
          </a:p>
        </p:txBody>
      </p:sp>
    </p:spTree>
    <p:extLst>
      <p:ext uri="{BB962C8B-B14F-4D97-AF65-F5344CB8AC3E}">
        <p14:creationId xmlns:p14="http://schemas.microsoft.com/office/powerpoint/2010/main" val="366510207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8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8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848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848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8848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848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848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848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848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848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8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52400"/>
            <a:ext cx="8382000" cy="533400"/>
          </a:xfrm>
        </p:spPr>
        <p:txBody>
          <a:bodyPr/>
          <a:lstStyle/>
          <a:p>
            <a:r>
              <a:rPr lang="en-US" altLang="ko-KR" smtClean="0">
                <a:ea typeface="굴림" panose="020B0600000101010101" pitchFamily="34" charset="-127"/>
              </a:rPr>
              <a:t>Second-Chance List Algorithm (VAX/VMS)</a:t>
            </a:r>
          </a:p>
        </p:txBody>
      </p:sp>
      <p:sp>
        <p:nvSpPr>
          <p:cNvPr id="789507" name="Rectangle 3"/>
          <p:cNvSpPr>
            <a:spLocks noGrp="1" noChangeArrowheads="1"/>
          </p:cNvSpPr>
          <p:nvPr>
            <p:ph type="body" idx="1"/>
          </p:nvPr>
        </p:nvSpPr>
        <p:spPr>
          <a:xfrm>
            <a:off x="228600" y="3810000"/>
            <a:ext cx="8915400" cy="3048000"/>
          </a:xfrm>
        </p:spPr>
        <p:txBody>
          <a:bodyPr>
            <a:normAutofit/>
          </a:bodyPr>
          <a:lstStyle/>
          <a:p>
            <a:pPr>
              <a:lnSpc>
                <a:spcPct val="80000"/>
              </a:lnSpc>
              <a:spcBef>
                <a:spcPct val="15000"/>
              </a:spcBef>
            </a:pPr>
            <a:r>
              <a:rPr lang="en-US" altLang="ko-KR" sz="2800" dirty="0" smtClean="0">
                <a:ea typeface="굴림" panose="020B0600000101010101" pitchFamily="34" charset="-127"/>
              </a:rPr>
              <a:t>Split memory in two: Active list (RW), SC list (Invalid)</a:t>
            </a:r>
          </a:p>
          <a:p>
            <a:pPr>
              <a:lnSpc>
                <a:spcPct val="80000"/>
              </a:lnSpc>
              <a:spcBef>
                <a:spcPct val="15000"/>
              </a:spcBef>
            </a:pPr>
            <a:r>
              <a:rPr lang="en-US" altLang="ko-KR" sz="2800" dirty="0" smtClean="0">
                <a:ea typeface="굴림" panose="020B0600000101010101" pitchFamily="34" charset="-127"/>
              </a:rPr>
              <a:t>Access pages in Active list at full speed</a:t>
            </a:r>
          </a:p>
          <a:p>
            <a:pPr>
              <a:lnSpc>
                <a:spcPct val="80000"/>
              </a:lnSpc>
              <a:spcBef>
                <a:spcPct val="15000"/>
              </a:spcBef>
            </a:pPr>
            <a:r>
              <a:rPr lang="en-US" altLang="ko-KR" sz="2800" dirty="0" smtClean="0">
                <a:ea typeface="굴림" panose="020B0600000101010101" pitchFamily="34" charset="-127"/>
              </a:rPr>
              <a:t>Otherwise, Page Fault</a:t>
            </a:r>
          </a:p>
          <a:p>
            <a:pPr lvl="1">
              <a:lnSpc>
                <a:spcPct val="80000"/>
              </a:lnSpc>
              <a:spcBef>
                <a:spcPct val="15000"/>
              </a:spcBef>
            </a:pPr>
            <a:r>
              <a:rPr lang="en-US" altLang="ko-KR" sz="2400" dirty="0" smtClean="0">
                <a:ea typeface="굴림" panose="020B0600000101010101" pitchFamily="34" charset="-127"/>
              </a:rPr>
              <a:t>Always move overflow page from end of Active list to front of Second-chance list (SC) and mark invalid</a:t>
            </a:r>
          </a:p>
          <a:p>
            <a:pPr lvl="1">
              <a:lnSpc>
                <a:spcPct val="80000"/>
              </a:lnSpc>
              <a:spcBef>
                <a:spcPct val="15000"/>
              </a:spcBef>
            </a:pPr>
            <a:r>
              <a:rPr lang="en-US" altLang="ko-KR" sz="2400" dirty="0" smtClean="0">
                <a:ea typeface="굴림" panose="020B0600000101010101" pitchFamily="34" charset="-127"/>
              </a:rPr>
              <a:t>Desired Page On SC List: move to front of Active list, mark RW</a:t>
            </a:r>
          </a:p>
          <a:p>
            <a:pPr lvl="1">
              <a:lnSpc>
                <a:spcPct val="80000"/>
              </a:lnSpc>
              <a:spcBef>
                <a:spcPct val="15000"/>
              </a:spcBef>
            </a:pPr>
            <a:r>
              <a:rPr lang="en-US" altLang="ko-KR" sz="2400" dirty="0" smtClean="0">
                <a:ea typeface="굴림" panose="020B0600000101010101" pitchFamily="34" charset="-127"/>
              </a:rPr>
              <a:t>Not on SC list: page in to front of Active list, mark RW; page out LRU victim at end of SC list</a:t>
            </a:r>
          </a:p>
        </p:txBody>
      </p:sp>
      <p:grpSp>
        <p:nvGrpSpPr>
          <p:cNvPr id="789537" name="Group 33"/>
          <p:cNvGrpSpPr>
            <a:grpSpLocks/>
          </p:cNvGrpSpPr>
          <p:nvPr/>
        </p:nvGrpSpPr>
        <p:grpSpPr bwMode="auto">
          <a:xfrm>
            <a:off x="685800" y="730250"/>
            <a:ext cx="7664451" cy="2225675"/>
            <a:chOff x="432" y="384"/>
            <a:chExt cx="4828" cy="1402"/>
          </a:xfrm>
        </p:grpSpPr>
        <p:sp>
          <p:nvSpPr>
            <p:cNvPr id="26643" name="Rectangle 5"/>
            <p:cNvSpPr>
              <a:spLocks noChangeArrowheads="1"/>
            </p:cNvSpPr>
            <p:nvPr/>
          </p:nvSpPr>
          <p:spPr bwMode="auto">
            <a:xfrm>
              <a:off x="1772" y="384"/>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4" name="Rectangle 6"/>
            <p:cNvSpPr>
              <a:spLocks noChangeArrowheads="1"/>
            </p:cNvSpPr>
            <p:nvPr/>
          </p:nvSpPr>
          <p:spPr bwMode="auto">
            <a:xfrm>
              <a:off x="1772" y="720"/>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5" name="Rectangle 7"/>
            <p:cNvSpPr>
              <a:spLocks noChangeArrowheads="1"/>
            </p:cNvSpPr>
            <p:nvPr/>
          </p:nvSpPr>
          <p:spPr bwMode="auto">
            <a:xfrm>
              <a:off x="1772" y="1056"/>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6" name="Rectangle 8"/>
            <p:cNvSpPr>
              <a:spLocks noChangeArrowheads="1"/>
            </p:cNvSpPr>
            <p:nvPr/>
          </p:nvSpPr>
          <p:spPr bwMode="auto">
            <a:xfrm>
              <a:off x="1772" y="1392"/>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7" name="Rectangle 10"/>
            <p:cNvSpPr>
              <a:spLocks noChangeArrowheads="1"/>
            </p:cNvSpPr>
            <p:nvPr/>
          </p:nvSpPr>
          <p:spPr bwMode="auto">
            <a:xfrm>
              <a:off x="3164" y="384"/>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8" name="Rectangle 11"/>
            <p:cNvSpPr>
              <a:spLocks noChangeArrowheads="1"/>
            </p:cNvSpPr>
            <p:nvPr/>
          </p:nvSpPr>
          <p:spPr bwMode="auto">
            <a:xfrm>
              <a:off x="3164" y="720"/>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9" name="Rectangle 12"/>
            <p:cNvSpPr>
              <a:spLocks noChangeArrowheads="1"/>
            </p:cNvSpPr>
            <p:nvPr/>
          </p:nvSpPr>
          <p:spPr bwMode="auto">
            <a:xfrm>
              <a:off x="3164" y="1056"/>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0" name="Rectangle 13"/>
            <p:cNvSpPr>
              <a:spLocks noChangeArrowheads="1"/>
            </p:cNvSpPr>
            <p:nvPr/>
          </p:nvSpPr>
          <p:spPr bwMode="auto">
            <a:xfrm>
              <a:off x="3164" y="1392"/>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1" name="Text Box 14"/>
            <p:cNvSpPr txBox="1">
              <a:spLocks noChangeArrowheads="1"/>
            </p:cNvSpPr>
            <p:nvPr/>
          </p:nvSpPr>
          <p:spPr bwMode="auto">
            <a:xfrm>
              <a:off x="432" y="624"/>
              <a:ext cx="1222" cy="11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Directly</a:t>
              </a:r>
            </a:p>
            <a:p>
              <a:r>
                <a:rPr lang="en-US" altLang="ko-KR" sz="2400" b="0" dirty="0">
                  <a:solidFill>
                    <a:schemeClr val="hlink"/>
                  </a:solidFill>
                  <a:latin typeface="Gill Sans" charset="0"/>
                  <a:ea typeface="Gill Sans" charset="0"/>
                  <a:cs typeface="Gill Sans" charset="0"/>
                </a:rPr>
                <a:t>Mapped Pages</a:t>
              </a:r>
            </a:p>
            <a:p>
              <a:endParaRPr lang="en-US" altLang="ko-KR" sz="18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RW</a:t>
              </a:r>
            </a:p>
            <a:p>
              <a:r>
                <a:rPr lang="en-US" altLang="ko-KR" sz="2400" b="0" dirty="0">
                  <a:solidFill>
                    <a:schemeClr val="hlink"/>
                  </a:solidFill>
                  <a:latin typeface="Gill Sans" charset="0"/>
                  <a:ea typeface="Gill Sans" charset="0"/>
                  <a:cs typeface="Gill Sans" charset="0"/>
                </a:rPr>
                <a:t>List: FIFO</a:t>
              </a:r>
            </a:p>
          </p:txBody>
        </p:sp>
        <p:sp>
          <p:nvSpPr>
            <p:cNvPr id="26652" name="Text Box 15"/>
            <p:cNvSpPr txBox="1">
              <a:spLocks noChangeArrowheads="1"/>
            </p:cNvSpPr>
            <p:nvPr/>
          </p:nvSpPr>
          <p:spPr bwMode="auto">
            <a:xfrm>
              <a:off x="3984" y="624"/>
              <a:ext cx="1276" cy="114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Second </a:t>
              </a:r>
            </a:p>
            <a:p>
              <a:r>
                <a:rPr lang="en-US" altLang="ko-KR" sz="2400" b="0" dirty="0">
                  <a:solidFill>
                    <a:schemeClr val="hlink"/>
                  </a:solidFill>
                  <a:latin typeface="Gill Sans" charset="0"/>
                  <a:ea typeface="Gill Sans" charset="0"/>
                  <a:cs typeface="Gill Sans" charset="0"/>
                </a:rPr>
                <a:t>Chance List</a:t>
              </a:r>
            </a:p>
            <a:p>
              <a:endParaRPr lang="en-US" altLang="ko-KR" sz="16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Invalid</a:t>
              </a:r>
            </a:p>
            <a:p>
              <a:r>
                <a:rPr lang="en-US" altLang="ko-KR" sz="2400" b="0" dirty="0">
                  <a:solidFill>
                    <a:schemeClr val="hlink"/>
                  </a:solidFill>
                  <a:latin typeface="Gill Sans" charset="0"/>
                  <a:ea typeface="Gill Sans" charset="0"/>
                  <a:cs typeface="Gill Sans" charset="0"/>
                </a:rPr>
                <a:t>List: LRU</a:t>
              </a:r>
            </a:p>
          </p:txBody>
        </p:sp>
      </p:grpSp>
      <p:grpSp>
        <p:nvGrpSpPr>
          <p:cNvPr id="789535" name="Group 31"/>
          <p:cNvGrpSpPr>
            <a:grpSpLocks/>
          </p:cNvGrpSpPr>
          <p:nvPr/>
        </p:nvGrpSpPr>
        <p:grpSpPr bwMode="auto">
          <a:xfrm>
            <a:off x="5822951" y="730251"/>
            <a:ext cx="2744788" cy="458788"/>
            <a:chOff x="3668" y="384"/>
            <a:chExt cx="1729" cy="289"/>
          </a:xfrm>
        </p:grpSpPr>
        <p:sp>
          <p:nvSpPr>
            <p:cNvPr id="26641" name="Line 18"/>
            <p:cNvSpPr>
              <a:spLocks noChangeShapeType="1"/>
            </p:cNvSpPr>
            <p:nvPr/>
          </p:nvSpPr>
          <p:spPr bwMode="auto">
            <a:xfrm>
              <a:off x="3668" y="480"/>
              <a:ext cx="7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2" name="Text Box 19"/>
            <p:cNvSpPr txBox="1">
              <a:spLocks noChangeArrowheads="1"/>
            </p:cNvSpPr>
            <p:nvPr/>
          </p:nvSpPr>
          <p:spPr bwMode="auto">
            <a:xfrm>
              <a:off x="4416" y="384"/>
              <a:ext cx="981"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LRU victim</a:t>
              </a:r>
            </a:p>
          </p:txBody>
        </p:sp>
      </p:grpSp>
      <p:grpSp>
        <p:nvGrpSpPr>
          <p:cNvPr id="789534" name="Group 30"/>
          <p:cNvGrpSpPr>
            <a:grpSpLocks/>
          </p:cNvGrpSpPr>
          <p:nvPr/>
        </p:nvGrpSpPr>
        <p:grpSpPr bwMode="auto">
          <a:xfrm>
            <a:off x="603250" y="2905125"/>
            <a:ext cx="2139950" cy="828675"/>
            <a:chOff x="380" y="1754"/>
            <a:chExt cx="1348" cy="522"/>
          </a:xfrm>
        </p:grpSpPr>
        <p:sp>
          <p:nvSpPr>
            <p:cNvPr id="26639" name="Line 22"/>
            <p:cNvSpPr>
              <a:spLocks noChangeShapeType="1"/>
            </p:cNvSpPr>
            <p:nvPr/>
          </p:nvSpPr>
          <p:spPr bwMode="auto">
            <a:xfrm>
              <a:off x="1104" y="1968"/>
              <a:ext cx="62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0" name="Text Box 23"/>
            <p:cNvSpPr txBox="1">
              <a:spLocks noChangeArrowheads="1"/>
            </p:cNvSpPr>
            <p:nvPr/>
          </p:nvSpPr>
          <p:spPr bwMode="auto">
            <a:xfrm>
              <a:off x="380" y="1754"/>
              <a:ext cx="897" cy="52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Page-in</a:t>
              </a:r>
            </a:p>
            <a:p>
              <a:pPr>
                <a:spcBef>
                  <a:spcPct val="0"/>
                </a:spcBef>
              </a:pPr>
              <a:r>
                <a:rPr lang="en-US" altLang="ko-KR" sz="2400" b="0" dirty="0">
                  <a:latin typeface="Gill Sans" charset="0"/>
                  <a:ea typeface="Gill Sans" charset="0"/>
                  <a:cs typeface="Gill Sans" charset="0"/>
                </a:rPr>
                <a:t>From disk</a:t>
              </a:r>
            </a:p>
          </p:txBody>
        </p:sp>
      </p:grpSp>
      <p:grpSp>
        <p:nvGrpSpPr>
          <p:cNvPr id="789533" name="Group 29"/>
          <p:cNvGrpSpPr>
            <a:grpSpLocks/>
          </p:cNvGrpSpPr>
          <p:nvPr/>
        </p:nvGrpSpPr>
        <p:grpSpPr bwMode="auto">
          <a:xfrm>
            <a:off x="2743200" y="1492250"/>
            <a:ext cx="2279650" cy="2124075"/>
            <a:chOff x="1728" y="864"/>
            <a:chExt cx="1436" cy="1338"/>
          </a:xfrm>
        </p:grpSpPr>
        <p:sp>
          <p:nvSpPr>
            <p:cNvPr id="26636" name="Line 16"/>
            <p:cNvSpPr>
              <a:spLocks noChangeShapeType="1"/>
            </p:cNvSpPr>
            <p:nvPr/>
          </p:nvSpPr>
          <p:spPr bwMode="auto">
            <a:xfrm flipH="1">
              <a:off x="2204" y="864"/>
              <a:ext cx="960" cy="91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7" name="Text Box 20"/>
            <p:cNvSpPr txBox="1">
              <a:spLocks noChangeArrowheads="1"/>
            </p:cNvSpPr>
            <p:nvPr/>
          </p:nvSpPr>
          <p:spPr bwMode="auto">
            <a:xfrm>
              <a:off x="1728" y="1680"/>
              <a:ext cx="1152" cy="52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smtClean="0">
                  <a:latin typeface="Gill Sans" charset="0"/>
                  <a:ea typeface="Gill Sans" charset="0"/>
                  <a:cs typeface="Gill Sans" charset="0"/>
                </a:rPr>
                <a:t>Active Pages</a:t>
              </a:r>
              <a:endParaRPr lang="en-US" altLang="ko-KR" sz="2400" b="0" dirty="0">
                <a:latin typeface="Gill Sans" charset="0"/>
                <a:ea typeface="Gill Sans" charset="0"/>
                <a:cs typeface="Gill Sans" charset="0"/>
              </a:endParaRPr>
            </a:p>
          </p:txBody>
        </p:sp>
        <p:sp>
          <p:nvSpPr>
            <p:cNvPr id="26638" name="Text Box 24"/>
            <p:cNvSpPr txBox="1">
              <a:spLocks noChangeArrowheads="1"/>
            </p:cNvSpPr>
            <p:nvPr/>
          </p:nvSpPr>
          <p:spPr bwMode="auto">
            <a:xfrm rot="19063843">
              <a:off x="2247" y="1160"/>
              <a:ext cx="656"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Access</a:t>
              </a:r>
            </a:p>
          </p:txBody>
        </p:sp>
      </p:grpSp>
      <p:grpSp>
        <p:nvGrpSpPr>
          <p:cNvPr id="789532" name="Group 28"/>
          <p:cNvGrpSpPr>
            <a:grpSpLocks/>
          </p:cNvGrpSpPr>
          <p:nvPr/>
        </p:nvGrpSpPr>
        <p:grpSpPr bwMode="auto">
          <a:xfrm>
            <a:off x="3651251" y="608013"/>
            <a:ext cx="2978151" cy="3055938"/>
            <a:chOff x="2300" y="307"/>
            <a:chExt cx="1876" cy="1925"/>
          </a:xfrm>
        </p:grpSpPr>
        <p:sp>
          <p:nvSpPr>
            <p:cNvPr id="26633" name="Line 17"/>
            <p:cNvSpPr>
              <a:spLocks noChangeShapeType="1"/>
            </p:cNvSpPr>
            <p:nvPr/>
          </p:nvSpPr>
          <p:spPr bwMode="auto">
            <a:xfrm>
              <a:off x="2300" y="480"/>
              <a:ext cx="1060" cy="12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4" name="Text Box 21"/>
            <p:cNvSpPr txBox="1">
              <a:spLocks noChangeArrowheads="1"/>
            </p:cNvSpPr>
            <p:nvPr/>
          </p:nvSpPr>
          <p:spPr bwMode="auto">
            <a:xfrm>
              <a:off x="3107" y="1710"/>
              <a:ext cx="1069" cy="52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smtClean="0">
                  <a:latin typeface="Gill Sans" charset="0"/>
                  <a:ea typeface="Gill Sans" charset="0"/>
                  <a:cs typeface="Gill Sans" charset="0"/>
                </a:rPr>
                <a:t>SC Victims</a:t>
              </a:r>
              <a:endParaRPr lang="en-US" altLang="ko-KR" sz="2400" b="0" dirty="0">
                <a:latin typeface="Gill Sans" charset="0"/>
                <a:ea typeface="Gill Sans" charset="0"/>
                <a:cs typeface="Gill Sans" charset="0"/>
              </a:endParaRPr>
            </a:p>
          </p:txBody>
        </p:sp>
        <p:sp>
          <p:nvSpPr>
            <p:cNvPr id="26635" name="Text Box 25"/>
            <p:cNvSpPr txBox="1">
              <a:spLocks noChangeArrowheads="1"/>
            </p:cNvSpPr>
            <p:nvPr/>
          </p:nvSpPr>
          <p:spPr bwMode="auto">
            <a:xfrm rot="2931928">
              <a:off x="2218" y="593"/>
              <a:ext cx="861"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Overflow</a:t>
              </a:r>
            </a:p>
          </p:txBody>
        </p:sp>
      </p:grpSp>
    </p:spTree>
    <p:extLst>
      <p:ext uri="{BB962C8B-B14F-4D97-AF65-F5344CB8AC3E}">
        <p14:creationId xmlns:p14="http://schemas.microsoft.com/office/powerpoint/2010/main" val="21096730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9507">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89537"/>
                                        </p:tgtEl>
                                        <p:attrNameLst>
                                          <p:attrName>style.visibility</p:attrName>
                                        </p:attrNameLst>
                                      </p:cBhvr>
                                      <p:to>
                                        <p:strVal val="visible"/>
                                      </p:to>
                                    </p:set>
                                    <p:anim calcmode="lin" valueType="num">
                                      <p:cBhvr additive="base">
                                        <p:cTn id="9" dur="500" fill="hold"/>
                                        <p:tgtEl>
                                          <p:spTgt spid="789537"/>
                                        </p:tgtEl>
                                        <p:attrNameLst>
                                          <p:attrName>ppt_x</p:attrName>
                                        </p:attrNameLst>
                                      </p:cBhvr>
                                      <p:tavLst>
                                        <p:tav tm="0">
                                          <p:val>
                                            <p:strVal val="1+#ppt_w/2"/>
                                          </p:val>
                                        </p:tav>
                                        <p:tav tm="100000">
                                          <p:val>
                                            <p:strVal val="#ppt_x"/>
                                          </p:val>
                                        </p:tav>
                                      </p:tavLst>
                                    </p:anim>
                                    <p:anim calcmode="lin" valueType="num">
                                      <p:cBhvr additive="base">
                                        <p:cTn id="10" dur="500" fill="hold"/>
                                        <p:tgtEl>
                                          <p:spTgt spid="78953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950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950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9507">
                                            <p:txEl>
                                              <p:pRg st="3" end="3"/>
                                            </p:txEl>
                                          </p:spTgt>
                                        </p:tgtEl>
                                        <p:attrNameLst>
                                          <p:attrName>style.visibility</p:attrName>
                                        </p:attrNameLst>
                                      </p:cBhvr>
                                      <p:to>
                                        <p:strVal val="visible"/>
                                      </p:to>
                                    </p:set>
                                  </p:childTnLst>
                                </p:cTn>
                              </p:par>
                              <p:par>
                                <p:cTn id="23" presetID="22" presetClass="entr" presetSubtype="1" fill="hold" nodeType="withEffect">
                                  <p:stCondLst>
                                    <p:cond delay="0"/>
                                  </p:stCondLst>
                                  <p:childTnLst>
                                    <p:set>
                                      <p:cBhvr>
                                        <p:cTn id="24" dur="1" fill="hold">
                                          <p:stCondLst>
                                            <p:cond delay="0"/>
                                          </p:stCondLst>
                                        </p:cTn>
                                        <p:tgtEl>
                                          <p:spTgt spid="789532"/>
                                        </p:tgtEl>
                                        <p:attrNameLst>
                                          <p:attrName>style.visibility</p:attrName>
                                        </p:attrNameLst>
                                      </p:cBhvr>
                                      <p:to>
                                        <p:strVal val="visible"/>
                                      </p:to>
                                    </p:set>
                                    <p:animEffect transition="in" filter="wipe(up)">
                                      <p:cBhvr>
                                        <p:cTn id="25" dur="500"/>
                                        <p:tgtEl>
                                          <p:spTgt spid="78953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89507">
                                            <p:txEl>
                                              <p:pRg st="4" end="4"/>
                                            </p:txEl>
                                          </p:spTgt>
                                        </p:tgtEl>
                                        <p:attrNameLst>
                                          <p:attrName>style.visibility</p:attrName>
                                        </p:attrNameLst>
                                      </p:cBhvr>
                                      <p:to>
                                        <p:strVal val="visible"/>
                                      </p:to>
                                    </p:set>
                                  </p:childTnLst>
                                </p:cTn>
                              </p:par>
                              <p:par>
                                <p:cTn id="30" presetID="22" presetClass="entr" presetSubtype="1" fill="hold" nodeType="withEffect">
                                  <p:stCondLst>
                                    <p:cond delay="0"/>
                                  </p:stCondLst>
                                  <p:childTnLst>
                                    <p:set>
                                      <p:cBhvr>
                                        <p:cTn id="31" dur="1" fill="hold">
                                          <p:stCondLst>
                                            <p:cond delay="0"/>
                                          </p:stCondLst>
                                        </p:cTn>
                                        <p:tgtEl>
                                          <p:spTgt spid="789533"/>
                                        </p:tgtEl>
                                        <p:attrNameLst>
                                          <p:attrName>style.visibility</p:attrName>
                                        </p:attrNameLst>
                                      </p:cBhvr>
                                      <p:to>
                                        <p:strVal val="visible"/>
                                      </p:to>
                                    </p:set>
                                    <p:animEffect transition="in" filter="wipe(up)">
                                      <p:cBhvr>
                                        <p:cTn id="32" dur="500"/>
                                        <p:tgtEl>
                                          <p:spTgt spid="7895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89507">
                                            <p:txEl>
                                              <p:pRg st="5" end="5"/>
                                            </p:txEl>
                                          </p:spTgt>
                                        </p:tgtEl>
                                        <p:attrNameLst>
                                          <p:attrName>style.visibility</p:attrName>
                                        </p:attrNameLst>
                                      </p:cBhvr>
                                      <p:to>
                                        <p:strVal val="visible"/>
                                      </p:to>
                                    </p:set>
                                  </p:childTnLst>
                                </p:cTn>
                              </p:par>
                            </p:childTnLst>
                          </p:cTn>
                        </p:par>
                        <p:par>
                          <p:cTn id="37" fill="hold" nodeType="afterGroup">
                            <p:stCondLst>
                              <p:cond delay="0"/>
                            </p:stCondLst>
                            <p:childTnLst>
                              <p:par>
                                <p:cTn id="38" presetID="22" presetClass="entr" presetSubtype="8" fill="hold" nodeType="afterEffect">
                                  <p:stCondLst>
                                    <p:cond delay="0"/>
                                  </p:stCondLst>
                                  <p:childTnLst>
                                    <p:set>
                                      <p:cBhvr>
                                        <p:cTn id="39" dur="1" fill="hold">
                                          <p:stCondLst>
                                            <p:cond delay="0"/>
                                          </p:stCondLst>
                                        </p:cTn>
                                        <p:tgtEl>
                                          <p:spTgt spid="789534"/>
                                        </p:tgtEl>
                                        <p:attrNameLst>
                                          <p:attrName>style.visibility</p:attrName>
                                        </p:attrNameLst>
                                      </p:cBhvr>
                                      <p:to>
                                        <p:strVal val="visible"/>
                                      </p:to>
                                    </p:set>
                                    <p:animEffect transition="in" filter="wipe(left)">
                                      <p:cBhvr>
                                        <p:cTn id="40" dur="500"/>
                                        <p:tgtEl>
                                          <p:spTgt spid="789534"/>
                                        </p:tgtEl>
                                      </p:cBhvr>
                                    </p:animEffect>
                                  </p:childTnLst>
                                </p:cTn>
                              </p:par>
                            </p:childTnLst>
                          </p:cTn>
                        </p:par>
                        <p:par>
                          <p:cTn id="41" fill="hold" nodeType="afterGroup">
                            <p:stCondLst>
                              <p:cond delay="500"/>
                            </p:stCondLst>
                            <p:childTnLst>
                              <p:par>
                                <p:cTn id="42" presetID="22" presetClass="entr" presetSubtype="8" fill="hold" nodeType="afterEffect">
                                  <p:stCondLst>
                                    <p:cond delay="0"/>
                                  </p:stCondLst>
                                  <p:childTnLst>
                                    <p:set>
                                      <p:cBhvr>
                                        <p:cTn id="43" dur="1" fill="hold">
                                          <p:stCondLst>
                                            <p:cond delay="0"/>
                                          </p:stCondLst>
                                        </p:cTn>
                                        <p:tgtEl>
                                          <p:spTgt spid="789535"/>
                                        </p:tgtEl>
                                        <p:attrNameLst>
                                          <p:attrName>style.visibility</p:attrName>
                                        </p:attrNameLst>
                                      </p:cBhvr>
                                      <p:to>
                                        <p:strVal val="visible"/>
                                      </p:to>
                                    </p:set>
                                    <p:animEffect transition="in" filter="wipe(left)">
                                      <p:cBhvr>
                                        <p:cTn id="44" dur="500"/>
                                        <p:tgtEl>
                                          <p:spTgt spid="789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52400" y="152400"/>
            <a:ext cx="8991600" cy="533400"/>
          </a:xfrm>
        </p:spPr>
        <p:txBody>
          <a:bodyPr/>
          <a:lstStyle/>
          <a:p>
            <a:r>
              <a:rPr lang="en-US" altLang="ko-KR" dirty="0" smtClean="0"/>
              <a:t>Management &amp; Access to the Memory Hierarchy</a:t>
            </a:r>
            <a:endParaRPr lang="en-US" altLang="ko-KR" dirty="0"/>
          </a:p>
        </p:txBody>
      </p:sp>
      <p:sp>
        <p:nvSpPr>
          <p:cNvPr id="12292" name="Rectangle 16"/>
          <p:cNvSpPr>
            <a:spLocks noChangeArrowheads="1"/>
          </p:cNvSpPr>
          <p:nvPr/>
        </p:nvSpPr>
        <p:spPr bwMode="auto">
          <a:xfrm>
            <a:off x="3421063" y="330041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299404" y="377904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19200" y="2116141"/>
            <a:ext cx="2019300" cy="12858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7" name="Rectangle 6"/>
          <p:cNvSpPr>
            <a:spLocks noChangeArrowheads="1"/>
          </p:cNvSpPr>
          <p:nvPr/>
        </p:nvSpPr>
        <p:spPr bwMode="auto">
          <a:xfrm>
            <a:off x="1219200" y="3489328"/>
            <a:ext cx="2019300" cy="12985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9" name="Rectangle 8"/>
          <p:cNvSpPr>
            <a:spLocks noChangeArrowheads="1"/>
          </p:cNvSpPr>
          <p:nvPr/>
        </p:nvSpPr>
        <p:spPr bwMode="auto">
          <a:xfrm>
            <a:off x="7010400" y="180657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066800" y="1703391"/>
            <a:ext cx="3043238" cy="31940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755775" y="1722441"/>
            <a:ext cx="1185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227263" y="1806578"/>
            <a:ext cx="4783137" cy="1971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338638" y="290830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1944688" y="5543554"/>
            <a:ext cx="296857"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a:t>
            </a:r>
          </a:p>
        </p:txBody>
      </p:sp>
      <p:sp>
        <p:nvSpPr>
          <p:cNvPr id="25616" name="Rectangle 23"/>
          <p:cNvSpPr>
            <a:spLocks noChangeArrowheads="1"/>
          </p:cNvSpPr>
          <p:nvPr/>
        </p:nvSpPr>
        <p:spPr bwMode="auto">
          <a:xfrm>
            <a:off x="7167563" y="5449891"/>
            <a:ext cx="13081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22250" y="5556254"/>
            <a:ext cx="1299936"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Speed (ns):</a:t>
            </a:r>
          </a:p>
        </p:txBody>
      </p:sp>
      <p:sp>
        <p:nvSpPr>
          <p:cNvPr id="25618" name="Rectangle 25"/>
          <p:cNvSpPr>
            <a:spLocks noChangeArrowheads="1"/>
          </p:cNvSpPr>
          <p:nvPr/>
        </p:nvSpPr>
        <p:spPr bwMode="auto">
          <a:xfrm>
            <a:off x="3368675" y="5535616"/>
            <a:ext cx="707526"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10-30</a:t>
            </a:r>
          </a:p>
        </p:txBody>
      </p:sp>
      <p:sp>
        <p:nvSpPr>
          <p:cNvPr id="25619" name="Rectangle 26"/>
          <p:cNvSpPr>
            <a:spLocks noChangeArrowheads="1"/>
          </p:cNvSpPr>
          <p:nvPr/>
        </p:nvSpPr>
        <p:spPr bwMode="auto">
          <a:xfrm>
            <a:off x="4522788" y="5543554"/>
            <a:ext cx="561975"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a:t>
            </a:r>
          </a:p>
        </p:txBody>
      </p:sp>
      <p:sp>
        <p:nvSpPr>
          <p:cNvPr id="25620" name="Rectangle 27"/>
          <p:cNvSpPr>
            <a:spLocks noChangeArrowheads="1"/>
          </p:cNvSpPr>
          <p:nvPr/>
        </p:nvSpPr>
        <p:spPr bwMode="auto">
          <a:xfrm>
            <a:off x="1117624" y="5908899"/>
            <a:ext cx="787376"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100Bs</a:t>
            </a:r>
          </a:p>
        </p:txBody>
      </p:sp>
      <p:sp>
        <p:nvSpPr>
          <p:cNvPr id="25621" name="Rectangle 29"/>
          <p:cNvSpPr>
            <a:spLocks noChangeArrowheads="1"/>
          </p:cNvSpPr>
          <p:nvPr/>
        </p:nvSpPr>
        <p:spPr bwMode="auto">
          <a:xfrm>
            <a:off x="-76200" y="5912411"/>
            <a:ext cx="1391307"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Size (bytes):</a:t>
            </a:r>
          </a:p>
        </p:txBody>
      </p:sp>
      <p:sp>
        <p:nvSpPr>
          <p:cNvPr id="25622" name="Rectangle 30"/>
          <p:cNvSpPr>
            <a:spLocks noChangeArrowheads="1"/>
          </p:cNvSpPr>
          <p:nvPr/>
        </p:nvSpPr>
        <p:spPr bwMode="auto">
          <a:xfrm>
            <a:off x="3522663" y="5888262"/>
            <a:ext cx="61876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MBs</a:t>
            </a:r>
          </a:p>
        </p:txBody>
      </p:sp>
      <p:sp>
        <p:nvSpPr>
          <p:cNvPr id="25623" name="Rectangle 31"/>
          <p:cNvSpPr>
            <a:spLocks noChangeArrowheads="1"/>
          </p:cNvSpPr>
          <p:nvPr/>
        </p:nvSpPr>
        <p:spPr bwMode="auto">
          <a:xfrm>
            <a:off x="4581525" y="5873974"/>
            <a:ext cx="752475"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altLang="ko-KR" sz="1600">
                <a:latin typeface="Helvetica" charset="0"/>
              </a:rPr>
              <a:t>GBs</a:t>
            </a:r>
          </a:p>
        </p:txBody>
      </p:sp>
      <p:sp>
        <p:nvSpPr>
          <p:cNvPr id="25624" name="Rectangle 36"/>
          <p:cNvSpPr>
            <a:spLocks noChangeArrowheads="1"/>
          </p:cNvSpPr>
          <p:nvPr/>
        </p:nvSpPr>
        <p:spPr bwMode="auto">
          <a:xfrm>
            <a:off x="7391400" y="5832699"/>
            <a:ext cx="570369"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TBs</a:t>
            </a:r>
          </a:p>
        </p:txBody>
      </p:sp>
      <p:sp>
        <p:nvSpPr>
          <p:cNvPr id="34" name="Rectangle 14"/>
          <p:cNvSpPr>
            <a:spLocks noChangeArrowheads="1"/>
          </p:cNvSpPr>
          <p:nvPr/>
        </p:nvSpPr>
        <p:spPr bwMode="auto">
          <a:xfrm>
            <a:off x="1299404" y="241323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1928813" y="241323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1930400" y="377904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11438" y="361259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08263" y="220130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347788" y="5543554"/>
            <a:ext cx="467978"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0.3</a:t>
            </a:r>
          </a:p>
        </p:txBody>
      </p:sp>
      <p:sp>
        <p:nvSpPr>
          <p:cNvPr id="25631" name="Rectangle 22"/>
          <p:cNvSpPr>
            <a:spLocks noChangeArrowheads="1"/>
          </p:cNvSpPr>
          <p:nvPr/>
        </p:nvSpPr>
        <p:spPr bwMode="auto">
          <a:xfrm>
            <a:off x="2681288" y="5543554"/>
            <a:ext cx="296857"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3</a:t>
            </a:r>
          </a:p>
        </p:txBody>
      </p:sp>
      <p:sp>
        <p:nvSpPr>
          <p:cNvPr id="25632" name="Rectangle 27"/>
          <p:cNvSpPr>
            <a:spLocks noChangeArrowheads="1"/>
          </p:cNvSpPr>
          <p:nvPr/>
        </p:nvSpPr>
        <p:spPr bwMode="auto">
          <a:xfrm>
            <a:off x="1828800" y="5908899"/>
            <a:ext cx="787376"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10kBs</a:t>
            </a:r>
          </a:p>
        </p:txBody>
      </p:sp>
      <p:sp>
        <p:nvSpPr>
          <p:cNvPr id="25633" name="Rectangle 27"/>
          <p:cNvSpPr>
            <a:spLocks noChangeArrowheads="1"/>
          </p:cNvSpPr>
          <p:nvPr/>
        </p:nvSpPr>
        <p:spPr bwMode="auto">
          <a:xfrm>
            <a:off x="2559050" y="5891437"/>
            <a:ext cx="90149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100kBs</a:t>
            </a:r>
          </a:p>
        </p:txBody>
      </p:sp>
      <p:sp>
        <p:nvSpPr>
          <p:cNvPr id="25634" name="Rectangle 8"/>
          <p:cNvSpPr>
            <a:spLocks noChangeArrowheads="1"/>
          </p:cNvSpPr>
          <p:nvPr/>
        </p:nvSpPr>
        <p:spPr bwMode="auto">
          <a:xfrm>
            <a:off x="5562600" y="240506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15000" y="5449891"/>
            <a:ext cx="10668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743575" y="5873974"/>
            <a:ext cx="962025"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100GBs</a:t>
            </a:r>
          </a:p>
        </p:txBody>
      </p:sp>
      <p:grpSp>
        <p:nvGrpSpPr>
          <p:cNvPr id="11" name="Group 10"/>
          <p:cNvGrpSpPr/>
          <p:nvPr/>
        </p:nvGrpSpPr>
        <p:grpSpPr>
          <a:xfrm>
            <a:off x="1885616" y="914400"/>
            <a:ext cx="2381584" cy="5315932"/>
            <a:chOff x="975018" y="1116009"/>
            <a:chExt cx="3335587" cy="5315932"/>
          </a:xfrm>
        </p:grpSpPr>
        <p:sp>
          <p:nvSpPr>
            <p:cNvPr id="6" name="Rectangle 5"/>
            <p:cNvSpPr/>
            <p:nvPr/>
          </p:nvSpPr>
          <p:spPr>
            <a:xfrm>
              <a:off x="975018" y="1116009"/>
              <a:ext cx="3335587"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429062" y="1128852"/>
              <a:ext cx="2337625" cy="830997"/>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Managed in </a:t>
              </a:r>
              <a:br>
                <a:rPr lang="en-US" sz="2400" b="0" dirty="0" smtClean="0">
                  <a:solidFill>
                    <a:schemeClr val="accent2"/>
                  </a:solidFill>
                  <a:latin typeface="Gill Sans" charset="0"/>
                  <a:ea typeface="Gill Sans" charset="0"/>
                  <a:cs typeface="Gill Sans" charset="0"/>
                </a:rPr>
              </a:br>
              <a:r>
                <a:rPr lang="en-US" sz="2400" b="0" dirty="0" smtClean="0">
                  <a:solidFill>
                    <a:schemeClr val="accent2"/>
                  </a:solidFill>
                  <a:latin typeface="Gill Sans" charset="0"/>
                  <a:ea typeface="Gill Sans" charset="0"/>
                  <a:cs typeface="Gill Sans" charset="0"/>
                </a:rPr>
                <a:t>Hardware</a:t>
              </a:r>
              <a:endParaRPr lang="en-US" sz="2400" b="0" dirty="0">
                <a:solidFill>
                  <a:schemeClr val="accent2"/>
                </a:solidFill>
                <a:latin typeface="Gill Sans" charset="0"/>
                <a:ea typeface="Gill Sans" charset="0"/>
                <a:cs typeface="Gill Sans" charset="0"/>
              </a:endParaRPr>
            </a:p>
          </p:txBody>
        </p:sp>
      </p:grpSp>
      <p:grpSp>
        <p:nvGrpSpPr>
          <p:cNvPr id="12" name="Group 11"/>
          <p:cNvGrpSpPr/>
          <p:nvPr/>
        </p:nvGrpSpPr>
        <p:grpSpPr>
          <a:xfrm>
            <a:off x="4315368" y="914400"/>
            <a:ext cx="4137025" cy="5315932"/>
            <a:chOff x="4414838" y="1107059"/>
            <a:chExt cx="4137025" cy="5315932"/>
          </a:xfrm>
        </p:grpSpPr>
        <p:sp>
          <p:nvSpPr>
            <p:cNvPr id="44" name="Rectangle 43"/>
            <p:cNvSpPr/>
            <p:nvPr/>
          </p:nvSpPr>
          <p:spPr>
            <a:xfrm>
              <a:off x="4414838" y="1107059"/>
              <a:ext cx="4137025"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473660" y="1269639"/>
              <a:ext cx="3984617" cy="523220"/>
            </a:xfrm>
            <a:prstGeom prst="rect">
              <a:avLst/>
            </a:prstGeom>
            <a:noFill/>
          </p:spPr>
          <p:txBody>
            <a:bodyPr wrap="none" rtlCol="0">
              <a:spAutoFit/>
            </a:bodyPr>
            <a:lstStyle/>
            <a:p>
              <a:r>
                <a:rPr lang="en-US" sz="2800" b="0" dirty="0" smtClean="0">
                  <a:solidFill>
                    <a:schemeClr val="accent2"/>
                  </a:solidFill>
                  <a:latin typeface="Gill Sans" charset="0"/>
                  <a:ea typeface="Gill Sans" charset="0"/>
                  <a:cs typeface="Gill Sans" charset="0"/>
                </a:rPr>
                <a:t>Managed in Software - OS</a:t>
              </a:r>
              <a:endParaRPr lang="en-US" sz="2800" b="0" dirty="0">
                <a:solidFill>
                  <a:schemeClr val="accent2"/>
                </a:solidFill>
                <a:latin typeface="Gill Sans" charset="0"/>
                <a:ea typeface="Gill Sans" charset="0"/>
                <a:cs typeface="Gill Sans" charset="0"/>
              </a:endParaRPr>
            </a:p>
          </p:txBody>
        </p:sp>
      </p:grpSp>
      <p:sp>
        <p:nvSpPr>
          <p:cNvPr id="8" name="Rectangle 7"/>
          <p:cNvSpPr/>
          <p:nvPr/>
        </p:nvSpPr>
        <p:spPr>
          <a:xfrm>
            <a:off x="4776539" y="296177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8" name="Rectangle 47"/>
          <p:cNvSpPr/>
          <p:nvPr/>
        </p:nvSpPr>
        <p:spPr>
          <a:xfrm>
            <a:off x="7167563" y="2119200"/>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9" name="Rectangle 48"/>
          <p:cNvSpPr/>
          <p:nvPr/>
        </p:nvSpPr>
        <p:spPr>
          <a:xfrm>
            <a:off x="7357405" y="241323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0" name="Rectangle 49"/>
          <p:cNvSpPr/>
          <p:nvPr/>
        </p:nvSpPr>
        <p:spPr>
          <a:xfrm>
            <a:off x="6211731" y="251881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5" name="Rectangle 54"/>
          <p:cNvSpPr/>
          <p:nvPr/>
        </p:nvSpPr>
        <p:spPr>
          <a:xfrm>
            <a:off x="1224548" y="2008191"/>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sp>
        <p:nvSpPr>
          <p:cNvPr id="56" name="Rectangle 55"/>
          <p:cNvSpPr/>
          <p:nvPr/>
        </p:nvSpPr>
        <p:spPr>
          <a:xfrm>
            <a:off x="1224548" y="3390903"/>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grpSp>
        <p:nvGrpSpPr>
          <p:cNvPr id="15" name="Group 14"/>
          <p:cNvGrpSpPr/>
          <p:nvPr/>
        </p:nvGrpSpPr>
        <p:grpSpPr>
          <a:xfrm>
            <a:off x="887058" y="914400"/>
            <a:ext cx="927896" cy="5315932"/>
            <a:chOff x="963258" y="1116009"/>
            <a:chExt cx="927896" cy="5315932"/>
          </a:xfrm>
        </p:grpSpPr>
        <p:sp>
          <p:nvSpPr>
            <p:cNvPr id="58" name="Rectangle 57"/>
            <p:cNvSpPr/>
            <p:nvPr/>
          </p:nvSpPr>
          <p:spPr>
            <a:xfrm>
              <a:off x="963258" y="1116009"/>
              <a:ext cx="927896"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4" name="TextBox 13"/>
            <p:cNvSpPr txBox="1"/>
            <p:nvPr/>
          </p:nvSpPr>
          <p:spPr>
            <a:xfrm>
              <a:off x="1338659" y="1347894"/>
              <a:ext cx="413941" cy="523220"/>
            </a:xfrm>
            <a:prstGeom prst="rect">
              <a:avLst/>
            </a:prstGeom>
            <a:noFill/>
          </p:spPr>
          <p:txBody>
            <a:bodyPr wrap="square" rtlCol="0">
              <a:spAutoFit/>
            </a:bodyPr>
            <a:lstStyle/>
            <a:p>
              <a:pPr algn="ctr"/>
              <a:r>
                <a:rPr lang="en-US" sz="2800" b="0" dirty="0" smtClean="0">
                  <a:solidFill>
                    <a:srgbClr val="00B050"/>
                  </a:solidFill>
                  <a:latin typeface="Gill Sans" charset="0"/>
                  <a:ea typeface="Gill Sans" charset="0"/>
                  <a:cs typeface="Gill Sans" charset="0"/>
                </a:rPr>
                <a:t>?</a:t>
              </a:r>
              <a:endParaRPr lang="en-US" sz="2400" b="0" dirty="0">
                <a:solidFill>
                  <a:srgbClr val="00B050"/>
                </a:solidFill>
                <a:latin typeface="Gill Sans" charset="0"/>
                <a:ea typeface="Gill Sans" charset="0"/>
                <a:cs typeface="Gill Sans" charset="0"/>
              </a:endParaRPr>
            </a:p>
          </p:txBody>
        </p:sp>
      </p:grpSp>
      <p:grpSp>
        <p:nvGrpSpPr>
          <p:cNvPr id="10" name="Group 9"/>
          <p:cNvGrpSpPr/>
          <p:nvPr/>
        </p:nvGrpSpPr>
        <p:grpSpPr>
          <a:xfrm>
            <a:off x="1514642" y="4903791"/>
            <a:ext cx="3261897" cy="675135"/>
            <a:chOff x="1590842" y="5330020"/>
            <a:chExt cx="3261897" cy="675135"/>
          </a:xfrm>
        </p:grpSpPr>
        <p:sp>
          <p:nvSpPr>
            <p:cNvPr id="9" name="Left-Right Arrow 8"/>
            <p:cNvSpPr/>
            <p:nvPr/>
          </p:nvSpPr>
          <p:spPr>
            <a:xfrm>
              <a:off x="1590842" y="5330020"/>
              <a:ext cx="3261897" cy="308780"/>
            </a:xfrm>
            <a:prstGeom prst="leftRightArrow">
              <a:avLst/>
            </a:prstGeom>
            <a:solidFill>
              <a:srgbClr val="9537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latin typeface="Gill Sans Light"/>
                <a:cs typeface="Gill Sans Light"/>
              </a:endParaRPr>
            </a:p>
          </p:txBody>
        </p:sp>
        <p:sp>
          <p:nvSpPr>
            <p:cNvPr id="51" name="TextBox 50"/>
            <p:cNvSpPr txBox="1"/>
            <p:nvPr/>
          </p:nvSpPr>
          <p:spPr>
            <a:xfrm>
              <a:off x="1722914" y="5543490"/>
              <a:ext cx="2985561" cy="461665"/>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Accessed in Hardware</a:t>
              </a:r>
              <a:endParaRPr lang="en-US" sz="2400" b="0" dirty="0">
                <a:solidFill>
                  <a:schemeClr val="accent2"/>
                </a:solidFill>
                <a:latin typeface="Gill Sans" charset="0"/>
                <a:ea typeface="Gill Sans" charset="0"/>
                <a:cs typeface="Gill Sans" charset="0"/>
              </a:endParaRPr>
            </a:p>
          </p:txBody>
        </p:sp>
      </p:grpSp>
    </p:spTree>
    <p:extLst>
      <p:ext uri="{BB962C8B-B14F-4D97-AF65-F5344CB8AC3E}">
        <p14:creationId xmlns:p14="http://schemas.microsoft.com/office/powerpoint/2010/main" val="3495118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smtClean="0">
                <a:ea typeface="굴림" panose="020B0600000101010101" pitchFamily="34" charset="-127"/>
              </a:rPr>
              <a:t>Second-Chance List Algorithm (con’t)</a:t>
            </a:r>
          </a:p>
        </p:txBody>
      </p:sp>
      <p:sp>
        <p:nvSpPr>
          <p:cNvPr id="27651" name="Rectangle 3"/>
          <p:cNvSpPr>
            <a:spLocks noGrp="1" noChangeArrowheads="1"/>
          </p:cNvSpPr>
          <p:nvPr>
            <p:ph type="body" idx="1"/>
          </p:nvPr>
        </p:nvSpPr>
        <p:spPr>
          <a:xfrm>
            <a:off x="304800" y="685800"/>
            <a:ext cx="8610600" cy="5867400"/>
          </a:xfrm>
        </p:spPr>
        <p:txBody>
          <a:bodyPr/>
          <a:lstStyle/>
          <a:p>
            <a:pPr>
              <a:lnSpc>
                <a:spcPct val="80000"/>
              </a:lnSpc>
            </a:pPr>
            <a:r>
              <a:rPr lang="en-US" altLang="ko-KR" dirty="0" smtClean="0">
                <a:ea typeface="굴림" panose="020B0600000101010101" pitchFamily="34" charset="-127"/>
              </a:rPr>
              <a:t>How many pages for second chance list?</a:t>
            </a:r>
          </a:p>
          <a:p>
            <a:pPr lvl="1">
              <a:lnSpc>
                <a:spcPct val="80000"/>
              </a:lnSpc>
            </a:pPr>
            <a:r>
              <a:rPr lang="en-US" altLang="ko-KR" dirty="0" smtClean="0">
                <a:ea typeface="굴림" panose="020B0600000101010101" pitchFamily="34" charset="-127"/>
              </a:rPr>
              <a:t>If 0 </a:t>
            </a:r>
            <a:r>
              <a:rPr lang="en-US" altLang="ko-KR" dirty="0" smtClean="0">
                <a:ea typeface="굴림" panose="020B0600000101010101" pitchFamily="34" charset="-127"/>
                <a:sym typeface="Symbol" panose="05050102010706020507" pitchFamily="18" charset="2"/>
              </a:rPr>
              <a:t> FIFO</a:t>
            </a:r>
          </a:p>
          <a:p>
            <a:pPr lvl="1">
              <a:lnSpc>
                <a:spcPct val="80000"/>
              </a:lnSpc>
            </a:pPr>
            <a:r>
              <a:rPr lang="en-US" altLang="ko-KR" dirty="0" smtClean="0">
                <a:ea typeface="굴림" panose="020B0600000101010101" pitchFamily="34" charset="-127"/>
                <a:sym typeface="Symbol" panose="05050102010706020507" pitchFamily="18" charset="2"/>
              </a:rPr>
              <a:t>If all  LRU, but page fault on every page reference</a:t>
            </a:r>
          </a:p>
          <a:p>
            <a:pPr>
              <a:lnSpc>
                <a:spcPct val="80000"/>
              </a:lnSpc>
            </a:pPr>
            <a:r>
              <a:rPr lang="en-US" altLang="ko-KR" dirty="0" smtClean="0">
                <a:ea typeface="굴림" panose="020B0600000101010101" pitchFamily="34" charset="-127"/>
                <a:sym typeface="Symbol" panose="05050102010706020507" pitchFamily="18" charset="2"/>
              </a:rPr>
              <a:t>Pick intermediate value.  Result is:</a:t>
            </a:r>
          </a:p>
          <a:p>
            <a:pPr lvl="1">
              <a:lnSpc>
                <a:spcPct val="80000"/>
              </a:lnSpc>
            </a:pPr>
            <a:r>
              <a:rPr lang="en-US" altLang="ko-KR" dirty="0" smtClean="0">
                <a:ea typeface="굴림" panose="020B0600000101010101" pitchFamily="34" charset="-127"/>
                <a:sym typeface="Symbol" panose="05050102010706020507" pitchFamily="18" charset="2"/>
              </a:rPr>
              <a:t>Pro: Few disk accesses (page only goes to disk if unused for a long time) </a:t>
            </a:r>
          </a:p>
          <a:p>
            <a:pPr lvl="1">
              <a:lnSpc>
                <a:spcPct val="80000"/>
              </a:lnSpc>
            </a:pPr>
            <a:r>
              <a:rPr lang="en-US" altLang="ko-KR" dirty="0" smtClean="0">
                <a:ea typeface="굴림" panose="020B0600000101010101" pitchFamily="34" charset="-127"/>
                <a:sym typeface="Symbol" panose="05050102010706020507" pitchFamily="18" charset="2"/>
              </a:rPr>
              <a:t>Con: Increased overhead trapping to OS (software / hardware tradeoff)</a:t>
            </a:r>
          </a:p>
          <a:p>
            <a:pPr>
              <a:lnSpc>
                <a:spcPct val="80000"/>
              </a:lnSpc>
            </a:pPr>
            <a:r>
              <a:rPr lang="en-US" altLang="ko-KR" dirty="0" smtClean="0">
                <a:ea typeface="굴림" panose="020B0600000101010101" pitchFamily="34" charset="-127"/>
                <a:sym typeface="Symbol" panose="05050102010706020507" pitchFamily="18" charset="2"/>
              </a:rPr>
              <a:t>With page translation, we can adapt to any kind of access the program makes</a:t>
            </a:r>
          </a:p>
          <a:p>
            <a:pPr lvl="1">
              <a:lnSpc>
                <a:spcPct val="80000"/>
              </a:lnSpc>
            </a:pPr>
            <a:r>
              <a:rPr lang="en-US" altLang="ko-KR" dirty="0" smtClean="0">
                <a:ea typeface="굴림" panose="020B0600000101010101" pitchFamily="34" charset="-127"/>
                <a:sym typeface="Symbol" panose="05050102010706020507" pitchFamily="18" charset="2"/>
              </a:rPr>
              <a:t>Later, we will show how to use page translation / protection to share memory between threads on widely separated machines</a:t>
            </a:r>
          </a:p>
          <a:p>
            <a:pPr>
              <a:lnSpc>
                <a:spcPct val="80000"/>
              </a:lnSpc>
            </a:pPr>
            <a:r>
              <a:rPr lang="en-US" altLang="ko-KR" dirty="0" smtClean="0">
                <a:ea typeface="굴림" panose="020B0600000101010101" pitchFamily="34" charset="-127"/>
                <a:sym typeface="Symbol" panose="05050102010706020507" pitchFamily="18" charset="2"/>
              </a:rPr>
              <a:t>Question: why didn’t VAX include “use” bit?</a:t>
            </a:r>
          </a:p>
          <a:p>
            <a:pPr lvl="1">
              <a:lnSpc>
                <a:spcPct val="80000"/>
              </a:lnSpc>
            </a:pPr>
            <a:r>
              <a:rPr lang="en-US" altLang="ko-KR" dirty="0" err="1" smtClean="0">
                <a:ea typeface="굴림" panose="020B0600000101010101" pitchFamily="34" charset="-127"/>
                <a:sym typeface="Symbol" panose="05050102010706020507" pitchFamily="18" charset="2"/>
              </a:rPr>
              <a:t>Strecker</a:t>
            </a:r>
            <a:r>
              <a:rPr lang="en-US" altLang="ko-KR" dirty="0" smtClean="0">
                <a:ea typeface="굴림" panose="020B0600000101010101" pitchFamily="34" charset="-127"/>
                <a:sym typeface="Symbol" panose="05050102010706020507" pitchFamily="18" charset="2"/>
              </a:rPr>
              <a:t> (architect) asked OS people, they said they didn’t need it, so didn’t implement it</a:t>
            </a:r>
          </a:p>
          <a:p>
            <a:pPr lvl="1">
              <a:lnSpc>
                <a:spcPct val="80000"/>
              </a:lnSpc>
            </a:pPr>
            <a:r>
              <a:rPr lang="en-US" altLang="ko-KR" dirty="0" smtClean="0">
                <a:ea typeface="굴림" panose="020B0600000101010101" pitchFamily="34" charset="-127"/>
                <a:sym typeface="Symbol" panose="05050102010706020507" pitchFamily="18" charset="2"/>
              </a:rPr>
              <a:t>He later got blamed, but VAX did OK anyway</a:t>
            </a:r>
          </a:p>
        </p:txBody>
      </p:sp>
    </p:spTree>
    <p:extLst>
      <p:ext uri="{BB962C8B-B14F-4D97-AF65-F5344CB8AC3E}">
        <p14:creationId xmlns:p14="http://schemas.microsoft.com/office/powerpoint/2010/main" val="58305530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65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651">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16363" y="228600"/>
            <a:ext cx="1474787" cy="379413"/>
          </a:xfrm>
          <a:noFill/>
        </p:spPr>
        <p:txBody>
          <a:bodyPr wrap="none" lIns="63500" tIns="25400" rIns="63500" bIns="25400" anchor="t">
            <a:spAutoFit/>
          </a:bodyPr>
          <a:lstStyle/>
          <a:p>
            <a:r>
              <a:rPr lang="en-US" altLang="ko-KR" smtClean="0">
                <a:ea typeface="굴림" panose="020B0600000101010101" pitchFamily="34" charset="-127"/>
              </a:rPr>
              <a:t>Free List</a:t>
            </a:r>
          </a:p>
        </p:txBody>
      </p:sp>
      <p:sp>
        <p:nvSpPr>
          <p:cNvPr id="793607" name="Rectangle 7"/>
          <p:cNvSpPr>
            <a:spLocks noGrp="1" noChangeArrowheads="1"/>
          </p:cNvSpPr>
          <p:nvPr>
            <p:ph type="body" idx="1"/>
          </p:nvPr>
        </p:nvSpPr>
        <p:spPr>
          <a:xfrm>
            <a:off x="76200" y="3962400"/>
            <a:ext cx="8915400" cy="2819400"/>
          </a:xfrm>
        </p:spPr>
        <p:txBody>
          <a:bodyPr/>
          <a:lstStyle/>
          <a:p>
            <a:pPr>
              <a:lnSpc>
                <a:spcPct val="80000"/>
              </a:lnSpc>
              <a:spcBef>
                <a:spcPct val="10000"/>
              </a:spcBef>
            </a:pPr>
            <a:r>
              <a:rPr lang="en-US" altLang="ko-KR" dirty="0" smtClean="0">
                <a:ea typeface="굴림" panose="020B0600000101010101" pitchFamily="34" charset="-127"/>
              </a:rPr>
              <a:t>Keep set of free pages ready for use in demand paging</a:t>
            </a:r>
          </a:p>
          <a:p>
            <a:pPr lvl="1">
              <a:lnSpc>
                <a:spcPct val="80000"/>
              </a:lnSpc>
              <a:spcBef>
                <a:spcPct val="10000"/>
              </a:spcBef>
            </a:pPr>
            <a:r>
              <a:rPr lang="en-US" altLang="ko-KR" dirty="0" err="1" smtClean="0">
                <a:ea typeface="굴림" panose="020B0600000101010101" pitchFamily="34" charset="-127"/>
              </a:rPr>
              <a:t>Freelist</a:t>
            </a:r>
            <a:r>
              <a:rPr lang="en-US" altLang="ko-KR" dirty="0" smtClean="0">
                <a:ea typeface="굴림" panose="020B0600000101010101" pitchFamily="34" charset="-127"/>
              </a:rPr>
              <a:t> filled in background by Clock algorithm or other technique (“</a:t>
            </a:r>
            <a:r>
              <a:rPr lang="en-US" altLang="ko-KR" dirty="0" err="1" smtClean="0">
                <a:ea typeface="굴림" panose="020B0600000101010101" pitchFamily="34" charset="-127"/>
              </a:rPr>
              <a:t>Pageout</a:t>
            </a:r>
            <a:r>
              <a:rPr lang="en-US" altLang="ko-KR" dirty="0" smtClean="0">
                <a:ea typeface="굴림" panose="020B0600000101010101" pitchFamily="34" charset="-127"/>
              </a:rPr>
              <a:t> demon”)</a:t>
            </a:r>
          </a:p>
          <a:p>
            <a:pPr lvl="1">
              <a:lnSpc>
                <a:spcPct val="80000"/>
              </a:lnSpc>
              <a:spcBef>
                <a:spcPct val="10000"/>
              </a:spcBef>
            </a:pPr>
            <a:r>
              <a:rPr lang="en-US" altLang="ko-KR" dirty="0" smtClean="0">
                <a:ea typeface="굴림" panose="020B0600000101010101" pitchFamily="34" charset="-127"/>
              </a:rPr>
              <a:t>Dirty pages start copying back to disk when enter list</a:t>
            </a:r>
          </a:p>
          <a:p>
            <a:pPr>
              <a:lnSpc>
                <a:spcPct val="80000"/>
              </a:lnSpc>
              <a:spcBef>
                <a:spcPct val="10000"/>
              </a:spcBef>
            </a:pPr>
            <a:r>
              <a:rPr lang="en-US" altLang="ko-KR" dirty="0" smtClean="0">
                <a:ea typeface="굴림" panose="020B0600000101010101" pitchFamily="34" charset="-127"/>
              </a:rPr>
              <a:t>Like VAX second-chance list</a:t>
            </a:r>
          </a:p>
          <a:p>
            <a:pPr lvl="1">
              <a:lnSpc>
                <a:spcPct val="80000"/>
              </a:lnSpc>
              <a:spcBef>
                <a:spcPct val="10000"/>
              </a:spcBef>
            </a:pPr>
            <a:r>
              <a:rPr lang="en-US" altLang="ko-KR" dirty="0" smtClean="0">
                <a:ea typeface="굴림" panose="020B0600000101010101" pitchFamily="34" charset="-127"/>
              </a:rPr>
              <a:t>If page needed before reused, just return to active set</a:t>
            </a:r>
          </a:p>
          <a:p>
            <a:pPr>
              <a:lnSpc>
                <a:spcPct val="80000"/>
              </a:lnSpc>
              <a:spcBef>
                <a:spcPct val="10000"/>
              </a:spcBef>
            </a:pPr>
            <a:r>
              <a:rPr lang="en-US" altLang="ko-KR" dirty="0" smtClean="0">
                <a:ea typeface="굴림" panose="020B0600000101010101" pitchFamily="34" charset="-127"/>
              </a:rPr>
              <a:t>Advantage: </a:t>
            </a:r>
            <a:r>
              <a:rPr lang="en-US" altLang="ko-KR" dirty="0" smtClean="0">
                <a:ea typeface="굴림" panose="020B0600000101010101" pitchFamily="34" charset="-127"/>
              </a:rPr>
              <a:t>faster </a:t>
            </a:r>
            <a:r>
              <a:rPr lang="en-US" altLang="ko-KR" dirty="0" smtClean="0">
                <a:ea typeface="굴림" panose="020B0600000101010101" pitchFamily="34" charset="-127"/>
              </a:rPr>
              <a:t>for page fault</a:t>
            </a:r>
          </a:p>
          <a:p>
            <a:pPr lvl="1">
              <a:lnSpc>
                <a:spcPct val="80000"/>
              </a:lnSpc>
              <a:spcBef>
                <a:spcPct val="10000"/>
              </a:spcBef>
            </a:pPr>
            <a:r>
              <a:rPr lang="en-US" altLang="ko-KR" dirty="0" smtClean="0">
                <a:ea typeface="굴림" panose="020B0600000101010101" pitchFamily="34" charset="-127"/>
              </a:rPr>
              <a:t>Can always use page (or pages) immediately on fault</a:t>
            </a:r>
          </a:p>
        </p:txBody>
      </p:sp>
      <p:grpSp>
        <p:nvGrpSpPr>
          <p:cNvPr id="28676" name="Group 203"/>
          <p:cNvGrpSpPr>
            <a:grpSpLocks/>
          </p:cNvGrpSpPr>
          <p:nvPr/>
        </p:nvGrpSpPr>
        <p:grpSpPr bwMode="auto">
          <a:xfrm>
            <a:off x="855663" y="818761"/>
            <a:ext cx="8288669" cy="3087711"/>
            <a:chOff x="432" y="432"/>
            <a:chExt cx="5569" cy="2075"/>
          </a:xfrm>
        </p:grpSpPr>
        <p:sp>
          <p:nvSpPr>
            <p:cNvPr id="28677" name="Oval 3"/>
            <p:cNvSpPr>
              <a:spLocks noChangeArrowheads="1"/>
            </p:cNvSpPr>
            <p:nvPr/>
          </p:nvSpPr>
          <p:spPr bwMode="auto">
            <a:xfrm>
              <a:off x="432" y="432"/>
              <a:ext cx="1872" cy="1824"/>
            </a:xfrm>
            <a:prstGeom prst="ellipse">
              <a:avLst/>
            </a:prstGeom>
            <a:noFill/>
            <a:ln w="7620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000" b="0" dirty="0">
                  <a:latin typeface="Arial"/>
                  <a:ea typeface="굴림" panose="020B0600000101010101" pitchFamily="34" charset="-127"/>
                  <a:cs typeface="Arial"/>
                </a:rPr>
                <a:t>Set of all pages</a:t>
              </a:r>
            </a:p>
            <a:p>
              <a:pPr>
                <a:lnSpc>
                  <a:spcPct val="100000"/>
                </a:lnSpc>
                <a:spcBef>
                  <a:spcPct val="0"/>
                </a:spcBef>
                <a:buSzTx/>
              </a:pPr>
              <a:r>
                <a:rPr lang="en-US" altLang="ko-KR" sz="2000" b="0" dirty="0">
                  <a:latin typeface="Arial"/>
                  <a:ea typeface="굴림" panose="020B0600000101010101" pitchFamily="34" charset="-127"/>
                  <a:cs typeface="Arial"/>
                </a:rPr>
                <a:t>in Memory</a:t>
              </a:r>
            </a:p>
          </p:txBody>
        </p:sp>
        <p:sp>
          <p:nvSpPr>
            <p:cNvPr id="28678" name="Line 4"/>
            <p:cNvSpPr>
              <a:spLocks noChangeShapeType="1"/>
            </p:cNvSpPr>
            <p:nvPr/>
          </p:nvSpPr>
          <p:spPr bwMode="auto">
            <a:xfrm flipH="1">
              <a:off x="2112" y="576"/>
              <a:ext cx="384" cy="288"/>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latin typeface="Gill Sans Light"/>
                <a:cs typeface="Gill Sans Light"/>
              </a:endParaRPr>
            </a:p>
          </p:txBody>
        </p:sp>
        <p:sp>
          <p:nvSpPr>
            <p:cNvPr id="28679" name="Text Box 5"/>
            <p:cNvSpPr txBox="1">
              <a:spLocks noChangeArrowheads="1"/>
            </p:cNvSpPr>
            <p:nvPr/>
          </p:nvSpPr>
          <p:spPr bwMode="auto">
            <a:xfrm>
              <a:off x="2496" y="432"/>
              <a:ext cx="3505" cy="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sz="2000" b="0" dirty="0">
                  <a:solidFill>
                    <a:schemeClr val="accent1"/>
                  </a:solidFill>
                  <a:latin typeface="Gill Sans" charset="0"/>
                  <a:ea typeface="Gill Sans" charset="0"/>
                  <a:cs typeface="Gill Sans" charset="0"/>
                </a:rPr>
                <a:t>Single Clock </a:t>
              </a:r>
              <a:r>
                <a:rPr lang="en-US" altLang="ko-KR" sz="2000" b="0" dirty="0" smtClean="0">
                  <a:solidFill>
                    <a:schemeClr val="accent1"/>
                  </a:solidFill>
                  <a:latin typeface="Gill Sans" charset="0"/>
                  <a:ea typeface="Gill Sans" charset="0"/>
                  <a:cs typeface="Gill Sans" charset="0"/>
                </a:rPr>
                <a:t>Hand:  </a:t>
              </a:r>
              <a:r>
                <a:rPr lang="en-US" altLang="ko-KR" sz="2000" b="0" dirty="0" smtClean="0">
                  <a:latin typeface="Gill Sans" charset="0"/>
                  <a:ea typeface="Gill Sans" charset="0"/>
                  <a:cs typeface="Gill Sans" charset="0"/>
                </a:rPr>
                <a:t>Advances </a:t>
              </a:r>
              <a:r>
                <a:rPr lang="en-US" altLang="ko-KR" sz="2000" b="0" dirty="0">
                  <a:latin typeface="Gill Sans" charset="0"/>
                  <a:ea typeface="Gill Sans" charset="0"/>
                  <a:cs typeface="Gill Sans" charset="0"/>
                </a:rPr>
                <a:t>as needed to keep </a:t>
              </a:r>
              <a:r>
                <a:rPr lang="en-US" altLang="ko-KR" sz="2000" b="0" dirty="0" err="1">
                  <a:latin typeface="Gill Sans" charset="0"/>
                  <a:ea typeface="Gill Sans" charset="0"/>
                  <a:cs typeface="Gill Sans" charset="0"/>
                </a:rPr>
                <a:t>freelist</a:t>
              </a:r>
              <a:r>
                <a:rPr lang="en-US" altLang="ko-KR" sz="2000" b="0" dirty="0">
                  <a:latin typeface="Gill Sans" charset="0"/>
                  <a:ea typeface="Gill Sans" charset="0"/>
                  <a:cs typeface="Gill Sans" charset="0"/>
                </a:rPr>
                <a:t> full (“background”</a:t>
              </a:r>
              <a:r>
                <a:rPr lang="en-US" altLang="ko-KR" sz="2000" b="0" dirty="0" smtClean="0">
                  <a:latin typeface="Gill Sans" charset="0"/>
                  <a:ea typeface="Gill Sans" charset="0"/>
                  <a:cs typeface="Gill Sans" charset="0"/>
                </a:rPr>
                <a:t>)</a:t>
              </a:r>
              <a:endParaRPr lang="en-US" altLang="ko-KR" sz="2000" b="0" dirty="0">
                <a:latin typeface="Gill Sans" charset="0"/>
                <a:ea typeface="Gill Sans" charset="0"/>
                <a:cs typeface="Gill Sans" charset="0"/>
              </a:endParaRPr>
            </a:p>
          </p:txBody>
        </p:sp>
        <p:sp>
          <p:nvSpPr>
            <p:cNvPr id="28680" name="Arc 6"/>
            <p:cNvSpPr>
              <a:spLocks/>
            </p:cNvSpPr>
            <p:nvPr/>
          </p:nvSpPr>
          <p:spPr bwMode="auto">
            <a:xfrm rot="646489">
              <a:off x="2160" y="1008"/>
              <a:ext cx="336" cy="864"/>
            </a:xfrm>
            <a:custGeom>
              <a:avLst/>
              <a:gdLst>
                <a:gd name="T0" fmla="*/ 211 w 21600"/>
                <a:gd name="T1" fmla="*/ 0 h 29328"/>
                <a:gd name="T2" fmla="*/ 274 w 21600"/>
                <a:gd name="T3" fmla="*/ 864 h 29328"/>
                <a:gd name="T4" fmla="*/ 0 w 21600"/>
                <a:gd name="T5" fmla="*/ 495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latin typeface="Gill Sans Light"/>
                <a:cs typeface="Gill Sans Light"/>
              </a:endParaRPr>
            </a:p>
          </p:txBody>
        </p:sp>
        <p:sp>
          <p:nvSpPr>
            <p:cNvPr id="28681" name="Line 10"/>
            <p:cNvSpPr>
              <a:spLocks noChangeShapeType="1"/>
            </p:cNvSpPr>
            <p:nvPr/>
          </p:nvSpPr>
          <p:spPr bwMode="auto">
            <a:xfrm>
              <a:off x="2256" y="864"/>
              <a:ext cx="816" cy="2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grpSp>
          <p:nvGrpSpPr>
            <p:cNvPr id="28682" name="Group 18"/>
            <p:cNvGrpSpPr>
              <a:grpSpLocks/>
            </p:cNvGrpSpPr>
            <p:nvPr/>
          </p:nvGrpSpPr>
          <p:grpSpPr bwMode="auto">
            <a:xfrm>
              <a:off x="3120" y="1056"/>
              <a:ext cx="672" cy="1344"/>
              <a:chOff x="3600" y="1536"/>
              <a:chExt cx="768" cy="1536"/>
            </a:xfrm>
          </p:grpSpPr>
          <p:sp>
            <p:nvSpPr>
              <p:cNvPr id="28688" name="Rectangle 9"/>
              <p:cNvSpPr>
                <a:spLocks noChangeArrowheads="1"/>
              </p:cNvSpPr>
              <p:nvPr/>
            </p:nvSpPr>
            <p:spPr bwMode="auto">
              <a:xfrm>
                <a:off x="3600" y="1536"/>
                <a:ext cx="768" cy="153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000">
                  <a:latin typeface="Gill Sans Light"/>
                  <a:ea typeface="굴림" panose="020B0600000101010101" pitchFamily="34" charset="-127"/>
                  <a:cs typeface="Gill Sans Light"/>
                </a:endParaRPr>
              </a:p>
            </p:txBody>
          </p:sp>
          <p:sp>
            <p:nvSpPr>
              <p:cNvPr id="28689" name="Rectangle 11"/>
              <p:cNvSpPr>
                <a:spLocks noChangeArrowheads="1"/>
              </p:cNvSpPr>
              <p:nvPr/>
            </p:nvSpPr>
            <p:spPr bwMode="auto">
              <a:xfrm>
                <a:off x="3600" y="1536"/>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90000"/>
                  </a:lnSpc>
                </a:pPr>
                <a:r>
                  <a:rPr lang="en-US" altLang="ko-KR" sz="2000" b="0">
                    <a:latin typeface="Gill Sans" charset="0"/>
                    <a:ea typeface="Gill Sans" charset="0"/>
                    <a:cs typeface="Gill Sans" charset="0"/>
                  </a:rPr>
                  <a:t>D</a:t>
                </a:r>
              </a:p>
            </p:txBody>
          </p:sp>
          <p:sp>
            <p:nvSpPr>
              <p:cNvPr id="28690" name="Rectangle 12"/>
              <p:cNvSpPr>
                <a:spLocks noChangeArrowheads="1"/>
              </p:cNvSpPr>
              <p:nvPr/>
            </p:nvSpPr>
            <p:spPr bwMode="auto">
              <a:xfrm>
                <a:off x="3600" y="172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1" name="Rectangle 13"/>
              <p:cNvSpPr>
                <a:spLocks noChangeArrowheads="1"/>
              </p:cNvSpPr>
              <p:nvPr/>
            </p:nvSpPr>
            <p:spPr bwMode="auto">
              <a:xfrm>
                <a:off x="3600" y="1920"/>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2" name="Rectangle 14"/>
              <p:cNvSpPr>
                <a:spLocks noChangeArrowheads="1"/>
              </p:cNvSpPr>
              <p:nvPr/>
            </p:nvSpPr>
            <p:spPr bwMode="auto">
              <a:xfrm>
                <a:off x="3600" y="2112"/>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90000"/>
                  </a:lnSpc>
                </a:pPr>
                <a:r>
                  <a:rPr lang="en-US" altLang="ko-KR" sz="2000" b="0">
                    <a:latin typeface="Gill Sans" charset="0"/>
                    <a:ea typeface="Gill Sans" charset="0"/>
                    <a:cs typeface="Gill Sans" charset="0"/>
                  </a:rPr>
                  <a:t>D</a:t>
                </a:r>
              </a:p>
            </p:txBody>
          </p:sp>
          <p:sp>
            <p:nvSpPr>
              <p:cNvPr id="28693" name="Rectangle 15"/>
              <p:cNvSpPr>
                <a:spLocks noChangeArrowheads="1"/>
              </p:cNvSpPr>
              <p:nvPr/>
            </p:nvSpPr>
            <p:spPr bwMode="auto">
              <a:xfrm>
                <a:off x="3600" y="2304"/>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4" name="Rectangle 16"/>
              <p:cNvSpPr>
                <a:spLocks noChangeArrowheads="1"/>
              </p:cNvSpPr>
              <p:nvPr/>
            </p:nvSpPr>
            <p:spPr bwMode="auto">
              <a:xfrm>
                <a:off x="3600" y="2496"/>
                <a:ext cx="768" cy="192"/>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000">
                  <a:latin typeface="Gill Sans Light"/>
                  <a:ea typeface="굴림" panose="020B0600000101010101" pitchFamily="34" charset="-127"/>
                  <a:cs typeface="Gill Sans Light"/>
                </a:endParaRPr>
              </a:p>
            </p:txBody>
          </p:sp>
          <p:sp>
            <p:nvSpPr>
              <p:cNvPr id="28695" name="Rectangle 17"/>
              <p:cNvSpPr>
                <a:spLocks noChangeArrowheads="1"/>
              </p:cNvSpPr>
              <p:nvPr/>
            </p:nvSpPr>
            <p:spPr bwMode="auto">
              <a:xfrm>
                <a:off x="3600" y="268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grpSp>
        <p:sp>
          <p:nvSpPr>
            <p:cNvPr id="28683" name="Line 19"/>
            <p:cNvSpPr>
              <a:spLocks noChangeShapeType="1"/>
            </p:cNvSpPr>
            <p:nvPr/>
          </p:nvSpPr>
          <p:spPr bwMode="auto">
            <a:xfrm flipV="1">
              <a:off x="3792" y="2289"/>
              <a:ext cx="622" cy="1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4" name="Line 200"/>
            <p:cNvSpPr>
              <a:spLocks noChangeShapeType="1"/>
            </p:cNvSpPr>
            <p:nvPr/>
          </p:nvSpPr>
          <p:spPr bwMode="auto">
            <a:xfrm>
              <a:off x="3792" y="1104"/>
              <a:ext cx="826" cy="30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5" name="Line 201"/>
            <p:cNvSpPr>
              <a:spLocks noChangeShapeType="1"/>
            </p:cNvSpPr>
            <p:nvPr/>
          </p:nvSpPr>
          <p:spPr bwMode="auto">
            <a:xfrm>
              <a:off x="3792" y="1632"/>
              <a:ext cx="826" cy="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6" name="Text Box 202"/>
            <p:cNvSpPr txBox="1">
              <a:spLocks noChangeArrowheads="1"/>
            </p:cNvSpPr>
            <p:nvPr/>
          </p:nvSpPr>
          <p:spPr bwMode="auto">
            <a:xfrm>
              <a:off x="4415" y="2033"/>
              <a:ext cx="1099" cy="47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b="0" dirty="0">
                  <a:latin typeface="Gill Sans" charset="0"/>
                  <a:ea typeface="Gill Sans" charset="0"/>
                  <a:cs typeface="Gill Sans" charset="0"/>
                </a:rPr>
                <a:t>Free Pages</a:t>
              </a:r>
            </a:p>
            <a:p>
              <a:r>
                <a:rPr lang="en-US" altLang="ko-KR" sz="2000" b="0" dirty="0">
                  <a:latin typeface="Gill Sans" charset="0"/>
                  <a:ea typeface="Gill Sans" charset="0"/>
                  <a:cs typeface="Gill Sans" charset="0"/>
                </a:rPr>
                <a:t>For Processes</a:t>
              </a:r>
            </a:p>
          </p:txBody>
        </p:sp>
        <p:pic>
          <p:nvPicPr>
            <p:cNvPr id="28687" name="Picture 19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99" y="1094"/>
              <a:ext cx="1092" cy="109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6433320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36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36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36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36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36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36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36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914400"/>
            <a:ext cx="8534400" cy="5791200"/>
          </a:xfrm>
        </p:spPr>
        <p:txBody>
          <a:bodyPr>
            <a:normAutofit/>
          </a:bodyPr>
          <a:lstStyle/>
          <a:p>
            <a:r>
              <a:rPr lang="en-US" sz="2800" dirty="0" smtClean="0"/>
              <a:t>Midterm </a:t>
            </a:r>
            <a:r>
              <a:rPr lang="en-US" sz="2800" dirty="0"/>
              <a:t>2</a:t>
            </a:r>
            <a:r>
              <a:rPr lang="en-US" sz="2800" dirty="0" smtClean="0"/>
              <a:t> coming up on </a:t>
            </a:r>
            <a:r>
              <a:rPr lang="en-US" sz="2800" dirty="0" smtClean="0">
                <a:solidFill>
                  <a:srgbClr val="FF0000"/>
                </a:solidFill>
                <a:latin typeface="Gill Sans" charset="0"/>
                <a:ea typeface="Gill Sans" charset="0"/>
                <a:cs typeface="Gill Sans" charset="0"/>
              </a:rPr>
              <a:t>Mon</a:t>
            </a:r>
            <a:r>
              <a:rPr lang="en-US" sz="2800" dirty="0" smtClean="0">
                <a:solidFill>
                  <a:srgbClr val="FF0000"/>
                </a:solidFill>
                <a:latin typeface="Gill Sans" charset="0"/>
                <a:ea typeface="Gill Sans" charset="0"/>
                <a:cs typeface="Gill Sans" charset="0"/>
              </a:rPr>
              <a:t> </a:t>
            </a:r>
            <a:r>
              <a:rPr lang="en-US" sz="2800" dirty="0" smtClean="0">
                <a:solidFill>
                  <a:srgbClr val="FF0000"/>
                </a:solidFill>
                <a:latin typeface="Gill Sans" charset="0"/>
                <a:ea typeface="Gill Sans" charset="0"/>
                <a:cs typeface="Gill Sans" charset="0"/>
              </a:rPr>
              <a:t>10/23 6:</a:t>
            </a:r>
            <a:r>
              <a:rPr lang="en-US" sz="2800" dirty="0">
                <a:solidFill>
                  <a:srgbClr val="FF0000"/>
                </a:solidFill>
                <a:latin typeface="Gill Sans" charset="0"/>
                <a:ea typeface="Gill Sans" charset="0"/>
                <a:cs typeface="Gill Sans" charset="0"/>
              </a:rPr>
              <a:t>3</a:t>
            </a:r>
            <a:r>
              <a:rPr lang="en-US" sz="2800" dirty="0" smtClean="0">
                <a:solidFill>
                  <a:srgbClr val="FF0000"/>
                </a:solidFill>
                <a:latin typeface="Gill Sans" charset="0"/>
                <a:ea typeface="Gill Sans" charset="0"/>
                <a:cs typeface="Gill Sans" charset="0"/>
              </a:rPr>
              <a:t>0-8:</a:t>
            </a:r>
            <a:r>
              <a:rPr lang="en-US" sz="2800" dirty="0">
                <a:solidFill>
                  <a:srgbClr val="FF0000"/>
                </a:solidFill>
                <a:latin typeface="Gill Sans" charset="0"/>
                <a:ea typeface="Gill Sans" charset="0"/>
                <a:cs typeface="Gill Sans" charset="0"/>
              </a:rPr>
              <a:t>0</a:t>
            </a:r>
            <a:r>
              <a:rPr lang="en-US" sz="2800" dirty="0" smtClean="0">
                <a:solidFill>
                  <a:srgbClr val="FF0000"/>
                </a:solidFill>
                <a:latin typeface="Gill Sans" charset="0"/>
                <a:ea typeface="Gill Sans" charset="0"/>
                <a:cs typeface="Gill Sans" charset="0"/>
              </a:rPr>
              <a:t>0PM</a:t>
            </a:r>
          </a:p>
          <a:p>
            <a:pPr lvl="1"/>
            <a:r>
              <a:rPr lang="en-US" sz="2400" dirty="0" smtClean="0"/>
              <a:t>All topics up to and including Lecture 16 </a:t>
            </a:r>
          </a:p>
          <a:p>
            <a:pPr lvl="2"/>
            <a:r>
              <a:rPr lang="en-US" sz="2400" dirty="0" smtClean="0"/>
              <a:t>Focus will be on Lectures 10 – 16 and associated readings</a:t>
            </a:r>
          </a:p>
          <a:p>
            <a:pPr lvl="2"/>
            <a:r>
              <a:rPr lang="en-US" sz="2400" dirty="0" smtClean="0"/>
              <a:t>Projects 1 and 2</a:t>
            </a:r>
          </a:p>
          <a:p>
            <a:pPr lvl="2"/>
            <a:r>
              <a:rPr lang="en-US" sz="2400" dirty="0" smtClean="0"/>
              <a:t>Homework 0 – 2  </a:t>
            </a:r>
          </a:p>
          <a:p>
            <a:pPr lvl="1"/>
            <a:r>
              <a:rPr lang="en-US" sz="2400" dirty="0" smtClean="0"/>
              <a:t>Closed book</a:t>
            </a:r>
          </a:p>
          <a:p>
            <a:pPr lvl="1"/>
            <a:r>
              <a:rPr lang="en-US" sz="2400" dirty="0" smtClean="0"/>
              <a:t>2 pages hand-written notes both sides</a:t>
            </a:r>
          </a:p>
          <a:p>
            <a:pPr lvl="1"/>
            <a:r>
              <a:rPr lang="en-US" sz="2400" dirty="0" smtClean="0"/>
              <a:t>Room assignment</a:t>
            </a:r>
          </a:p>
          <a:p>
            <a:pPr lvl="2"/>
            <a:r>
              <a:rPr lang="en-US" dirty="0" smtClean="0"/>
              <a:t>Li </a:t>
            </a:r>
            <a:r>
              <a:rPr lang="en-US" dirty="0" err="1" smtClean="0"/>
              <a:t>Ka</a:t>
            </a:r>
            <a:r>
              <a:rPr lang="en-US" dirty="0" smtClean="0"/>
              <a:t> </a:t>
            </a:r>
            <a:r>
              <a:rPr lang="en-US" dirty="0" err="1" smtClean="0"/>
              <a:t>Shing</a:t>
            </a:r>
            <a:r>
              <a:rPr lang="en-US" dirty="0" smtClean="0"/>
              <a:t>, GPB 100, </a:t>
            </a:r>
            <a:r>
              <a:rPr lang="en-US" dirty="0" err="1" smtClean="0"/>
              <a:t>Kreober</a:t>
            </a:r>
            <a:r>
              <a:rPr lang="en-US" dirty="0" smtClean="0"/>
              <a:t> </a:t>
            </a:r>
            <a:r>
              <a:rPr lang="en-US" dirty="0" smtClean="0"/>
              <a:t>160</a:t>
            </a:r>
          </a:p>
          <a:p>
            <a:pPr lvl="2"/>
            <a:endParaRPr lang="en-US" sz="2400" dirty="0"/>
          </a:p>
          <a:p>
            <a:r>
              <a:rPr lang="en-US" sz="2600" dirty="0" smtClean="0"/>
              <a:t>Out </a:t>
            </a:r>
            <a:r>
              <a:rPr lang="en-US" sz="2600" dirty="0" smtClean="0"/>
              <a:t>on Wednesday (10/19) in Washington, DC</a:t>
            </a:r>
          </a:p>
          <a:p>
            <a:pPr lvl="1"/>
            <a:r>
              <a:rPr lang="en-US" sz="2400" dirty="0" smtClean="0"/>
              <a:t>No office hour</a:t>
            </a:r>
          </a:p>
          <a:p>
            <a:pPr lvl="1"/>
            <a:r>
              <a:rPr lang="en-US" sz="2400" dirty="0" err="1" smtClean="0"/>
              <a:t>Neeraja</a:t>
            </a:r>
            <a:r>
              <a:rPr lang="en-US" sz="2400" dirty="0" smtClean="0"/>
              <a:t> </a:t>
            </a:r>
            <a:r>
              <a:rPr lang="en-US" sz="2400" dirty="0" smtClean="0"/>
              <a:t>will start/teach the </a:t>
            </a:r>
            <a:r>
              <a:rPr lang="en-US" sz="2400" dirty="0" smtClean="0"/>
              <a:t>lecture</a:t>
            </a:r>
            <a:endParaRPr lang="en-US" sz="2600" dirty="0" smtClean="0"/>
          </a:p>
          <a:p>
            <a:pPr lvl="1"/>
            <a:endParaRPr lang="en-US" sz="2400" dirty="0" smtClean="0"/>
          </a:p>
          <a:p>
            <a:pPr lvl="1"/>
            <a:endParaRPr lang="en-US" sz="2400" dirty="0"/>
          </a:p>
        </p:txBody>
      </p:sp>
    </p:spTree>
    <p:extLst>
      <p:ext uri="{BB962C8B-B14F-4D97-AF65-F5344CB8AC3E}">
        <p14:creationId xmlns:p14="http://schemas.microsoft.com/office/powerpoint/2010/main" val="6721685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07568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Demand Paging (more details) </a:t>
            </a:r>
          </a:p>
        </p:txBody>
      </p:sp>
      <p:sp>
        <p:nvSpPr>
          <p:cNvPr id="792579" name="Rectangle 3"/>
          <p:cNvSpPr>
            <a:spLocks noGrp="1" noChangeArrowheads="1"/>
          </p:cNvSpPr>
          <p:nvPr>
            <p:ph type="body" idx="1"/>
          </p:nvPr>
        </p:nvSpPr>
        <p:spPr>
          <a:xfrm>
            <a:off x="228600" y="762000"/>
            <a:ext cx="8739188" cy="5715000"/>
          </a:xfrm>
        </p:spPr>
        <p:txBody>
          <a:bodyPr>
            <a:normAutofit/>
          </a:bodyPr>
          <a:lstStyle/>
          <a:p>
            <a:r>
              <a:rPr lang="en-US" altLang="ko-KR" sz="2800" dirty="0" smtClean="0">
                <a:ea typeface="굴림" panose="020B0600000101010101" pitchFamily="34" charset="-127"/>
              </a:rPr>
              <a:t>Does software-loaded TLB need use bit? </a:t>
            </a:r>
            <a:br>
              <a:rPr lang="en-US" altLang="ko-KR" sz="2800" dirty="0" smtClean="0">
                <a:ea typeface="굴림" panose="020B0600000101010101" pitchFamily="34" charset="-127"/>
              </a:rPr>
            </a:br>
            <a:r>
              <a:rPr lang="en-US" altLang="ko-KR" sz="2800" dirty="0" smtClean="0">
                <a:ea typeface="굴림" panose="020B0600000101010101" pitchFamily="34" charset="-127"/>
              </a:rPr>
              <a:t>Two Options:</a:t>
            </a:r>
          </a:p>
          <a:p>
            <a:pPr lvl="1"/>
            <a:r>
              <a:rPr lang="en-US" altLang="ko-KR" sz="2400" dirty="0" smtClean="0">
                <a:ea typeface="굴림" panose="020B0600000101010101" pitchFamily="34" charset="-127"/>
              </a:rPr>
              <a:t>Hardware sets use bit in TLB; when TLB entry is replaced, software copies use bit back to page table</a:t>
            </a:r>
          </a:p>
          <a:p>
            <a:pPr lvl="1"/>
            <a:r>
              <a:rPr lang="en-US" altLang="ko-KR" sz="2400" dirty="0" smtClean="0">
                <a:ea typeface="굴림" panose="020B0600000101010101" pitchFamily="34" charset="-127"/>
              </a:rPr>
              <a:t>Software manages TLB entries as FIFO list; everything not in TLB is Second-Chance list, managed as strict LRU</a:t>
            </a:r>
          </a:p>
          <a:p>
            <a:r>
              <a:rPr lang="en-US" altLang="ko-KR" sz="2800" dirty="0" smtClean="0">
                <a:ea typeface="굴림" panose="020B0600000101010101" pitchFamily="34" charset="-127"/>
              </a:rPr>
              <a:t>Core Map</a:t>
            </a:r>
          </a:p>
          <a:p>
            <a:pPr lvl="1"/>
            <a:r>
              <a:rPr lang="en-US" altLang="ko-KR" sz="2400" dirty="0" smtClean="0">
                <a:ea typeface="굴림" panose="020B0600000101010101" pitchFamily="34" charset="-127"/>
              </a:rPr>
              <a:t>Page tables map virtual page </a:t>
            </a:r>
            <a:r>
              <a:rPr lang="en-US" altLang="ko-KR" sz="2400" dirty="0" smtClean="0">
                <a:ea typeface="굴림" panose="020B0600000101010101" pitchFamily="34" charset="-127"/>
                <a:sym typeface="Symbol" panose="05050102010706020507" pitchFamily="18" charset="2"/>
              </a:rPr>
              <a:t> physical page </a:t>
            </a:r>
          </a:p>
          <a:p>
            <a:pPr lvl="1"/>
            <a:r>
              <a:rPr lang="en-US" altLang="ko-KR" sz="2400" dirty="0" smtClean="0">
                <a:ea typeface="굴림" panose="020B0600000101010101" pitchFamily="34" charset="-127"/>
                <a:sym typeface="Symbol" panose="05050102010706020507" pitchFamily="18" charset="2"/>
              </a:rPr>
              <a:t>Do we need a reverse mapping (i.e. physical page  virtual page)?</a:t>
            </a:r>
          </a:p>
          <a:p>
            <a:pPr lvl="2"/>
            <a:r>
              <a:rPr lang="en-US" altLang="ko-KR" sz="2400" dirty="0" smtClean="0">
                <a:ea typeface="굴림" panose="020B0600000101010101" pitchFamily="34" charset="-127"/>
                <a:sym typeface="Symbol" panose="05050102010706020507" pitchFamily="18" charset="2"/>
              </a:rPr>
              <a:t>Yes. Clock algorithm runs through page frames. If sharing, then multiple virtual-pages per physical page</a:t>
            </a:r>
          </a:p>
          <a:p>
            <a:pPr lvl="2"/>
            <a:r>
              <a:rPr lang="en-US" altLang="ko-KR" sz="2400" dirty="0" smtClean="0">
                <a:ea typeface="굴림" panose="020B0600000101010101" pitchFamily="34" charset="-127"/>
                <a:sym typeface="Symbol" panose="05050102010706020507" pitchFamily="18" charset="2"/>
              </a:rPr>
              <a:t>Can’t push page out to disk without invalidating all PTEs</a:t>
            </a:r>
          </a:p>
        </p:txBody>
      </p:sp>
    </p:spTree>
    <p:extLst>
      <p:ext uri="{BB962C8B-B14F-4D97-AF65-F5344CB8AC3E}">
        <p14:creationId xmlns:p14="http://schemas.microsoft.com/office/powerpoint/2010/main" val="17039935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2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2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25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257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257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92579">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2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7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533400"/>
          </a:xfrm>
        </p:spPr>
        <p:txBody>
          <a:bodyPr/>
          <a:lstStyle/>
          <a:p>
            <a:r>
              <a:rPr lang="en-US" altLang="ko-KR" smtClean="0">
                <a:ea typeface="굴림" panose="020B0600000101010101" pitchFamily="34" charset="-127"/>
              </a:rPr>
              <a:t>Allocation of Page Frames (Memory Pages)</a:t>
            </a:r>
          </a:p>
        </p:txBody>
      </p:sp>
      <p:sp>
        <p:nvSpPr>
          <p:cNvPr id="817155" name="Rectangle 3"/>
          <p:cNvSpPr>
            <a:spLocks noGrp="1" noChangeArrowheads="1"/>
          </p:cNvSpPr>
          <p:nvPr>
            <p:ph type="body" idx="1"/>
          </p:nvPr>
        </p:nvSpPr>
        <p:spPr>
          <a:xfrm>
            <a:off x="52388" y="660400"/>
            <a:ext cx="8967787" cy="5943600"/>
          </a:xfrm>
        </p:spPr>
        <p:txBody>
          <a:bodyPr>
            <a:normAutofit/>
          </a:bodyPr>
          <a:lstStyle/>
          <a:p>
            <a:pPr>
              <a:lnSpc>
                <a:spcPct val="80000"/>
              </a:lnSpc>
              <a:spcBef>
                <a:spcPct val="15000"/>
              </a:spcBef>
            </a:pPr>
            <a:r>
              <a:rPr lang="en-US" altLang="ko-KR" sz="2800" dirty="0" smtClean="0">
                <a:ea typeface="굴림" panose="020B0600000101010101" pitchFamily="34" charset="-127"/>
              </a:rPr>
              <a:t>How do we allocate memory among different processes?</a:t>
            </a:r>
          </a:p>
          <a:p>
            <a:pPr lvl="1">
              <a:lnSpc>
                <a:spcPct val="80000"/>
              </a:lnSpc>
              <a:spcBef>
                <a:spcPct val="15000"/>
              </a:spcBef>
            </a:pPr>
            <a:r>
              <a:rPr lang="en-US" altLang="ko-KR" sz="2400" dirty="0" smtClean="0">
                <a:ea typeface="굴림" panose="020B0600000101010101" pitchFamily="34" charset="-127"/>
              </a:rPr>
              <a:t>Does every process get the same fraction of memory?  Different fractions?</a:t>
            </a:r>
          </a:p>
          <a:p>
            <a:pPr lvl="1">
              <a:lnSpc>
                <a:spcPct val="80000"/>
              </a:lnSpc>
              <a:spcBef>
                <a:spcPct val="15000"/>
              </a:spcBef>
            </a:pPr>
            <a:r>
              <a:rPr lang="en-US" altLang="ko-KR" sz="2400" dirty="0" smtClean="0">
                <a:ea typeface="굴림" panose="020B0600000101010101" pitchFamily="34" charset="-127"/>
              </a:rPr>
              <a:t>Should we completely swap some processes out of memory?</a:t>
            </a:r>
          </a:p>
          <a:p>
            <a:pPr>
              <a:lnSpc>
                <a:spcPct val="80000"/>
              </a:lnSpc>
              <a:spcBef>
                <a:spcPct val="15000"/>
              </a:spcBef>
            </a:pPr>
            <a:r>
              <a:rPr lang="en-US" altLang="ko-KR" sz="2800" dirty="0" smtClean="0">
                <a:ea typeface="굴림" panose="020B0600000101010101" pitchFamily="34" charset="-127"/>
              </a:rPr>
              <a:t>Each process needs </a:t>
            </a:r>
            <a:r>
              <a:rPr lang="en-US" altLang="ko-KR" sz="2800" i="1" dirty="0" smtClean="0">
                <a:ea typeface="굴림" panose="020B0600000101010101" pitchFamily="34" charset="-127"/>
              </a:rPr>
              <a:t>minimum</a:t>
            </a:r>
            <a:r>
              <a:rPr lang="en-US" altLang="ko-KR" sz="2800" dirty="0" smtClean="0">
                <a:ea typeface="굴림" panose="020B0600000101010101" pitchFamily="34" charset="-127"/>
              </a:rPr>
              <a:t> number of pages</a:t>
            </a:r>
          </a:p>
          <a:p>
            <a:pPr lvl="1">
              <a:lnSpc>
                <a:spcPct val="80000"/>
              </a:lnSpc>
              <a:spcBef>
                <a:spcPct val="15000"/>
              </a:spcBef>
            </a:pPr>
            <a:r>
              <a:rPr lang="en-US" altLang="ko-KR" sz="2400" dirty="0" smtClean="0">
                <a:ea typeface="굴림" panose="020B0600000101010101" pitchFamily="34" charset="-127"/>
              </a:rPr>
              <a:t>Want to make sure that all processes </a:t>
            </a:r>
            <a:r>
              <a:rPr lang="en-US" altLang="ko-KR" sz="2400" dirty="0" smtClean="0">
                <a:solidFill>
                  <a:schemeClr val="hlink"/>
                </a:solidFill>
                <a:ea typeface="굴림" panose="020B0600000101010101" pitchFamily="34" charset="-127"/>
              </a:rPr>
              <a:t>that are loaded into memory</a:t>
            </a:r>
            <a:r>
              <a:rPr lang="en-US" altLang="ko-KR" sz="2400" dirty="0" smtClean="0">
                <a:ea typeface="굴림" panose="020B0600000101010101" pitchFamily="34" charset="-127"/>
              </a:rPr>
              <a:t> can make forward progress</a:t>
            </a:r>
          </a:p>
          <a:p>
            <a:pPr lvl="1">
              <a:lnSpc>
                <a:spcPct val="80000"/>
              </a:lnSpc>
              <a:spcBef>
                <a:spcPct val="15000"/>
              </a:spcBef>
            </a:pPr>
            <a:r>
              <a:rPr lang="en-US" altLang="ko-KR" sz="2400" dirty="0" smtClean="0">
                <a:ea typeface="굴림" panose="020B0600000101010101" pitchFamily="34" charset="-127"/>
              </a:rPr>
              <a:t>Example:  IBM 370 – 6 pages to handle SS MOVE instruction:</a:t>
            </a:r>
          </a:p>
          <a:p>
            <a:pPr lvl="2">
              <a:lnSpc>
                <a:spcPct val="80000"/>
              </a:lnSpc>
              <a:spcBef>
                <a:spcPct val="15000"/>
              </a:spcBef>
            </a:pPr>
            <a:r>
              <a:rPr lang="en-US" altLang="ko-KR" sz="2400" dirty="0" smtClean="0">
                <a:ea typeface="굴림" panose="020B0600000101010101" pitchFamily="34" charset="-127"/>
              </a:rPr>
              <a:t>instruction is 6 bytes, might span 2 pages</a:t>
            </a:r>
          </a:p>
          <a:p>
            <a:pPr lvl="2">
              <a:lnSpc>
                <a:spcPct val="80000"/>
              </a:lnSpc>
              <a:spcBef>
                <a:spcPct val="15000"/>
              </a:spcBef>
            </a:pPr>
            <a:r>
              <a:rPr lang="en-US" altLang="ko-KR" sz="2400" dirty="0" smtClean="0">
                <a:ea typeface="굴림" panose="020B0600000101010101" pitchFamily="34" charset="-127"/>
              </a:rPr>
              <a:t>2 pages to handle </a:t>
            </a:r>
            <a:r>
              <a:rPr lang="en-US" altLang="ko-KR" sz="2400" i="1" dirty="0" smtClean="0">
                <a:ea typeface="굴림" panose="020B0600000101010101" pitchFamily="34" charset="-127"/>
              </a:rPr>
              <a:t>from</a:t>
            </a:r>
          </a:p>
          <a:p>
            <a:pPr lvl="2">
              <a:lnSpc>
                <a:spcPct val="80000"/>
              </a:lnSpc>
              <a:spcBef>
                <a:spcPct val="15000"/>
              </a:spcBef>
            </a:pPr>
            <a:r>
              <a:rPr lang="en-US" altLang="ko-KR" sz="2400" dirty="0" smtClean="0">
                <a:ea typeface="굴림" panose="020B0600000101010101" pitchFamily="34" charset="-127"/>
              </a:rPr>
              <a:t>2 pages to handle </a:t>
            </a:r>
            <a:r>
              <a:rPr lang="en-US" altLang="ko-KR" sz="2400" i="1" dirty="0" smtClean="0">
                <a:ea typeface="굴림" panose="020B0600000101010101" pitchFamily="34" charset="-127"/>
              </a:rPr>
              <a:t>to</a:t>
            </a:r>
          </a:p>
          <a:p>
            <a:r>
              <a:rPr lang="en-US" altLang="ko-KR" sz="2800" dirty="0" smtClean="0">
                <a:ea typeface="굴림" panose="020B0600000101010101" pitchFamily="34" charset="-127"/>
              </a:rPr>
              <a:t>Possible Replacement Scopes:</a:t>
            </a:r>
          </a:p>
          <a:p>
            <a:pPr lvl="1"/>
            <a:r>
              <a:rPr lang="en-US" altLang="ko-KR" sz="2400" dirty="0" smtClean="0">
                <a:solidFill>
                  <a:schemeClr val="hlink"/>
                </a:solidFill>
                <a:ea typeface="굴림" panose="020B0600000101010101" pitchFamily="34" charset="-127"/>
              </a:rPr>
              <a:t>Global replacement</a:t>
            </a:r>
            <a:r>
              <a:rPr lang="en-US" altLang="ko-KR" sz="2400" dirty="0" smtClean="0">
                <a:ea typeface="굴림" panose="020B0600000101010101" pitchFamily="34" charset="-127"/>
              </a:rPr>
              <a:t> – process selects replacement frame from set of all frames; one process can take a frame from another</a:t>
            </a:r>
          </a:p>
          <a:p>
            <a:pPr lvl="1"/>
            <a:r>
              <a:rPr lang="en-US" altLang="ko-KR" sz="2400" dirty="0" smtClean="0">
                <a:solidFill>
                  <a:schemeClr val="hlink"/>
                </a:solidFill>
                <a:ea typeface="굴림" panose="020B0600000101010101" pitchFamily="34" charset="-127"/>
              </a:rPr>
              <a:t>Local replacement</a:t>
            </a:r>
            <a:r>
              <a:rPr lang="en-US" altLang="ko-KR" sz="2400" dirty="0" smtClean="0">
                <a:ea typeface="굴림" panose="020B0600000101010101" pitchFamily="34" charset="-127"/>
              </a:rPr>
              <a:t> – each process selects from only its own set of allocated frames</a:t>
            </a:r>
          </a:p>
        </p:txBody>
      </p:sp>
    </p:spTree>
    <p:extLst>
      <p:ext uri="{BB962C8B-B14F-4D97-AF65-F5344CB8AC3E}">
        <p14:creationId xmlns:p14="http://schemas.microsoft.com/office/powerpoint/2010/main" val="488954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7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7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7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7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7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715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715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715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7155">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7155">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17155">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71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715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6"/>
          <p:cNvSpPr>
            <a:spLocks noGrp="1" noChangeArrowheads="1"/>
          </p:cNvSpPr>
          <p:nvPr>
            <p:ph type="title"/>
          </p:nvPr>
        </p:nvSpPr>
        <p:spPr/>
        <p:txBody>
          <a:bodyPr/>
          <a:lstStyle/>
          <a:p>
            <a:r>
              <a:rPr lang="en-US" altLang="ko-KR" smtClean="0">
                <a:ea typeface="굴림" panose="020B0600000101010101" pitchFamily="34" charset="-127"/>
              </a:rPr>
              <a:t>Fixed/Priority Allocation</a:t>
            </a:r>
          </a:p>
        </p:txBody>
      </p:sp>
      <p:sp>
        <p:nvSpPr>
          <p:cNvPr id="818193" name="Rectangle 17"/>
          <p:cNvSpPr>
            <a:spLocks noGrp="1" noChangeArrowheads="1"/>
          </p:cNvSpPr>
          <p:nvPr>
            <p:ph type="body" idx="1"/>
          </p:nvPr>
        </p:nvSpPr>
        <p:spPr>
          <a:xfrm>
            <a:off x="0" y="685800"/>
            <a:ext cx="9144000" cy="6172200"/>
          </a:xfrm>
        </p:spPr>
        <p:txBody>
          <a:bodyPr>
            <a:normAutofit/>
          </a:bodyPr>
          <a:lstStyle/>
          <a:p>
            <a:pPr>
              <a:lnSpc>
                <a:spcPct val="80000"/>
              </a:lnSpc>
              <a:spcBef>
                <a:spcPct val="10000"/>
              </a:spcBef>
            </a:pPr>
            <a:r>
              <a:rPr lang="en-US" altLang="ko-KR" sz="2800" dirty="0" smtClean="0">
                <a:solidFill>
                  <a:schemeClr val="hlink"/>
                </a:solidFill>
                <a:ea typeface="굴림" panose="020B0600000101010101" pitchFamily="34" charset="-127"/>
              </a:rPr>
              <a:t>Equal allocation</a:t>
            </a:r>
            <a:r>
              <a:rPr lang="en-US" altLang="ko-KR" sz="2800" dirty="0" smtClean="0">
                <a:ea typeface="굴림" panose="020B0600000101010101" pitchFamily="34" charset="-127"/>
              </a:rPr>
              <a:t> (Fixed Scheme): </a:t>
            </a:r>
          </a:p>
          <a:p>
            <a:pPr lvl="1">
              <a:lnSpc>
                <a:spcPct val="80000"/>
              </a:lnSpc>
              <a:spcBef>
                <a:spcPct val="10000"/>
              </a:spcBef>
            </a:pPr>
            <a:r>
              <a:rPr lang="en-US" altLang="ko-KR" sz="2400" dirty="0" smtClean="0">
                <a:ea typeface="굴림" panose="020B0600000101010101" pitchFamily="34" charset="-127"/>
              </a:rPr>
              <a:t>Every process gets same amount of memory</a:t>
            </a:r>
          </a:p>
          <a:p>
            <a:pPr lvl="1">
              <a:lnSpc>
                <a:spcPct val="80000"/>
              </a:lnSpc>
              <a:spcBef>
                <a:spcPct val="10000"/>
              </a:spcBef>
            </a:pPr>
            <a:r>
              <a:rPr lang="en-US" altLang="ko-KR" sz="2400" dirty="0" smtClean="0">
                <a:ea typeface="굴림" panose="020B0600000101010101" pitchFamily="34" charset="-127"/>
              </a:rPr>
              <a:t>Example: 100 frames, 5 processes</a:t>
            </a:r>
            <a:r>
              <a:rPr lang="en-US" altLang="ko-KR" sz="2400" dirty="0">
                <a:ea typeface="굴림" panose="020B0600000101010101" pitchFamily="34" charset="-127"/>
                <a:sym typeface="Symbol" panose="05050102010706020507" pitchFamily="18" charset="2"/>
              </a:rPr>
              <a:t>  </a:t>
            </a:r>
            <a:r>
              <a:rPr lang="en-US" altLang="ko-KR" sz="2400" dirty="0" smtClean="0">
                <a:ea typeface="굴림" panose="020B0600000101010101" pitchFamily="34" charset="-127"/>
              </a:rPr>
              <a:t>process gets 20 frames</a:t>
            </a:r>
          </a:p>
          <a:p>
            <a:pPr>
              <a:lnSpc>
                <a:spcPct val="80000"/>
              </a:lnSpc>
              <a:spcBef>
                <a:spcPct val="10000"/>
              </a:spcBef>
            </a:pPr>
            <a:r>
              <a:rPr lang="en-US" altLang="ko-KR" sz="2800" dirty="0" smtClean="0">
                <a:solidFill>
                  <a:schemeClr val="hlink"/>
                </a:solidFill>
                <a:ea typeface="굴림" panose="020B0600000101010101" pitchFamily="34" charset="-127"/>
              </a:rPr>
              <a:t>Proportional allocation</a:t>
            </a:r>
            <a:r>
              <a:rPr lang="en-US" altLang="ko-KR" sz="2800" dirty="0" smtClean="0">
                <a:ea typeface="굴림" panose="020B0600000101010101" pitchFamily="34" charset="-127"/>
              </a:rPr>
              <a:t> (Fixed Scheme)</a:t>
            </a:r>
          </a:p>
          <a:p>
            <a:pPr lvl="1">
              <a:lnSpc>
                <a:spcPct val="80000"/>
              </a:lnSpc>
              <a:spcBef>
                <a:spcPct val="10000"/>
              </a:spcBef>
            </a:pPr>
            <a:r>
              <a:rPr lang="en-US" altLang="ko-KR" sz="2400" dirty="0" smtClean="0">
                <a:ea typeface="굴림" panose="020B0600000101010101" pitchFamily="34" charset="-127"/>
              </a:rPr>
              <a:t>Allocate according to the size of process</a:t>
            </a:r>
          </a:p>
          <a:p>
            <a:pPr lvl="1">
              <a:lnSpc>
                <a:spcPct val="80000"/>
              </a:lnSpc>
              <a:spcBef>
                <a:spcPct val="10000"/>
              </a:spcBef>
            </a:pPr>
            <a:r>
              <a:rPr lang="en-US" altLang="ko-KR" sz="2400" dirty="0" smtClean="0">
                <a:ea typeface="굴림" panose="020B0600000101010101" pitchFamily="34" charset="-127"/>
              </a:rPr>
              <a:t>Computation proceeds as follows:</a:t>
            </a:r>
          </a:p>
          <a:p>
            <a:pPr lvl="1">
              <a:lnSpc>
                <a:spcPct val="80000"/>
              </a:lnSpc>
              <a:spcBef>
                <a:spcPct val="10000"/>
              </a:spcBef>
              <a:buFontTx/>
              <a:buNone/>
            </a:pPr>
            <a:r>
              <a:rPr lang="en-US" altLang="ko-KR" sz="2400" i="1" dirty="0" smtClean="0">
                <a:ea typeface="굴림" panose="020B0600000101010101" pitchFamily="34" charset="-127"/>
              </a:rPr>
              <a:t>		</a:t>
            </a:r>
            <a:r>
              <a:rPr lang="en-US" altLang="ko-KR" sz="2400" i="1" dirty="0" err="1" smtClean="0">
                <a:ea typeface="굴림" panose="020B0600000101010101" pitchFamily="34" charset="-127"/>
              </a:rPr>
              <a:t>s</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 size of process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and </a:t>
            </a:r>
            <a:r>
              <a:rPr lang="en-US" altLang="ko-KR" sz="2400" i="1" dirty="0" smtClean="0">
                <a:ea typeface="굴림" panose="020B0600000101010101" pitchFamily="34" charset="-127"/>
              </a:rPr>
              <a:t>S</a:t>
            </a:r>
            <a:r>
              <a:rPr lang="en-US" altLang="ko-KR" sz="2400" dirty="0" smtClean="0">
                <a:ea typeface="굴림" panose="020B0600000101010101" pitchFamily="34" charset="-127"/>
              </a:rPr>
              <a:t> = </a:t>
            </a:r>
            <a:r>
              <a:rPr lang="en-US" altLang="ko-KR" sz="2400" dirty="0" smtClean="0">
                <a:ea typeface="굴림" panose="020B0600000101010101" pitchFamily="34" charset="-127"/>
                <a:sym typeface="Symbol" panose="05050102010706020507" pitchFamily="18" charset="2"/>
              </a:rPr>
              <a:t></a:t>
            </a:r>
            <a:r>
              <a:rPr lang="en-US" altLang="ko-KR" sz="2400" i="1" dirty="0" err="1" smtClean="0">
                <a:ea typeface="굴림" panose="020B0600000101010101" pitchFamily="34" charset="-127"/>
              </a:rPr>
              <a:t>s</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a:t>
            </a:r>
          </a:p>
          <a:p>
            <a:pPr lvl="1">
              <a:lnSpc>
                <a:spcPct val="80000"/>
              </a:lnSpc>
              <a:spcBef>
                <a:spcPct val="10000"/>
              </a:spcBef>
              <a:buFontTx/>
              <a:buNone/>
            </a:pPr>
            <a:r>
              <a:rPr lang="en-US" altLang="ko-KR" sz="2400" dirty="0" smtClean="0">
                <a:ea typeface="굴림" panose="020B0600000101010101" pitchFamily="34" charset="-127"/>
              </a:rPr>
              <a:t>		</a:t>
            </a:r>
            <a:r>
              <a:rPr lang="en-US" altLang="ko-KR" sz="2400" i="1" dirty="0" smtClean="0">
                <a:ea typeface="굴림" panose="020B0600000101010101" pitchFamily="34" charset="-127"/>
              </a:rPr>
              <a:t>m</a:t>
            </a:r>
            <a:r>
              <a:rPr lang="en-US" altLang="ko-KR" sz="2400" dirty="0" smtClean="0">
                <a:ea typeface="굴림" panose="020B0600000101010101" pitchFamily="34" charset="-127"/>
              </a:rPr>
              <a:t> = total number of frames</a:t>
            </a:r>
            <a:br>
              <a:rPr lang="en-US" altLang="ko-KR" sz="2400" dirty="0" smtClean="0">
                <a:ea typeface="굴림" panose="020B0600000101010101" pitchFamily="34" charset="-127"/>
              </a:rPr>
            </a:br>
            <a:endParaRPr lang="en-US" altLang="ko-KR" sz="2400" dirty="0" smtClean="0">
              <a:ea typeface="굴림" panose="020B0600000101010101" pitchFamily="34" charset="-127"/>
            </a:endParaRPr>
          </a:p>
          <a:p>
            <a:pPr lvl="1">
              <a:lnSpc>
                <a:spcPct val="80000"/>
              </a:lnSpc>
              <a:spcBef>
                <a:spcPct val="10000"/>
              </a:spcBef>
              <a:buFontTx/>
              <a:buNone/>
            </a:pPr>
            <a:r>
              <a:rPr lang="en-US" altLang="ko-KR" sz="2400" dirty="0" smtClean="0">
                <a:ea typeface="굴림" panose="020B0600000101010101" pitchFamily="34" charset="-127"/>
              </a:rPr>
              <a:t>		</a:t>
            </a:r>
            <a:r>
              <a:rPr lang="en-US" altLang="ko-KR" sz="2400" i="1" dirty="0" err="1" smtClean="0">
                <a:ea typeface="굴림" panose="020B0600000101010101" pitchFamily="34" charset="-127"/>
              </a:rPr>
              <a:t>a</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 allocation for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 </a:t>
            </a:r>
          </a:p>
          <a:p>
            <a:pPr lvl="1">
              <a:lnSpc>
                <a:spcPct val="80000"/>
              </a:lnSpc>
              <a:spcBef>
                <a:spcPct val="10000"/>
              </a:spcBef>
            </a:pPr>
            <a:endParaRPr lang="en-US" altLang="ko-KR" sz="1400" dirty="0" smtClean="0">
              <a:ea typeface="굴림" panose="020B0600000101010101" pitchFamily="34" charset="-127"/>
            </a:endParaRPr>
          </a:p>
          <a:p>
            <a:pPr>
              <a:lnSpc>
                <a:spcPct val="80000"/>
              </a:lnSpc>
              <a:spcBef>
                <a:spcPct val="10000"/>
              </a:spcBef>
            </a:pPr>
            <a:r>
              <a:rPr lang="en-US" altLang="ko-KR" sz="2800" dirty="0" smtClean="0">
                <a:solidFill>
                  <a:schemeClr val="hlink"/>
                </a:solidFill>
                <a:ea typeface="굴림" panose="020B0600000101010101" pitchFamily="34" charset="-127"/>
              </a:rPr>
              <a:t>Priority Allocation:</a:t>
            </a:r>
          </a:p>
          <a:p>
            <a:pPr lvl="1">
              <a:lnSpc>
                <a:spcPct val="80000"/>
              </a:lnSpc>
              <a:spcBef>
                <a:spcPct val="10000"/>
              </a:spcBef>
            </a:pPr>
            <a:r>
              <a:rPr lang="en-US" altLang="ko-KR" sz="2400" dirty="0" smtClean="0">
                <a:ea typeface="굴림" panose="020B0600000101010101" pitchFamily="34" charset="-127"/>
              </a:rPr>
              <a:t>Proportional scheme using priorities rather than size</a:t>
            </a:r>
          </a:p>
          <a:p>
            <a:pPr lvl="2">
              <a:lnSpc>
                <a:spcPct val="80000"/>
              </a:lnSpc>
              <a:spcBef>
                <a:spcPct val="10000"/>
              </a:spcBef>
            </a:pPr>
            <a:r>
              <a:rPr lang="en-US" altLang="ko-KR" sz="2400" dirty="0" smtClean="0">
                <a:ea typeface="굴림" panose="020B0600000101010101" pitchFamily="34" charset="-127"/>
              </a:rPr>
              <a:t>Same type of computation as previous scheme</a:t>
            </a:r>
          </a:p>
          <a:p>
            <a:pPr lvl="1">
              <a:lnSpc>
                <a:spcPct val="80000"/>
              </a:lnSpc>
              <a:spcBef>
                <a:spcPct val="10000"/>
              </a:spcBef>
            </a:pPr>
            <a:r>
              <a:rPr lang="en-US" altLang="ko-KR" sz="2400" dirty="0" smtClean="0">
                <a:ea typeface="굴림" panose="020B0600000101010101" pitchFamily="34" charset="-127"/>
              </a:rPr>
              <a:t>Possible behavior: If process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generates a page fault, select for replacement a frame from a process with lower priority number</a:t>
            </a:r>
          </a:p>
          <a:p>
            <a:pPr>
              <a:lnSpc>
                <a:spcPct val="80000"/>
              </a:lnSpc>
              <a:spcBef>
                <a:spcPct val="10000"/>
              </a:spcBef>
            </a:pPr>
            <a:r>
              <a:rPr lang="en-US" altLang="ko-KR" sz="2800" dirty="0" smtClean="0">
                <a:ea typeface="굴림" panose="020B0600000101010101" pitchFamily="34" charset="-127"/>
              </a:rPr>
              <a:t>Perhaps we should use an adaptive scheme instead???</a:t>
            </a:r>
          </a:p>
          <a:p>
            <a:pPr lvl="1">
              <a:lnSpc>
                <a:spcPct val="80000"/>
              </a:lnSpc>
              <a:spcBef>
                <a:spcPct val="10000"/>
              </a:spcBef>
            </a:pPr>
            <a:r>
              <a:rPr lang="en-US" altLang="ko-KR" sz="2400" dirty="0" smtClean="0">
                <a:ea typeface="굴림" panose="020B0600000101010101" pitchFamily="34" charset="-127"/>
              </a:rPr>
              <a:t>What if some application just needs more memory?</a:t>
            </a:r>
          </a:p>
        </p:txBody>
      </p:sp>
      <p:graphicFrame>
        <p:nvGraphicFramePr>
          <p:cNvPr id="818180" name="Object 4"/>
          <p:cNvGraphicFramePr>
            <a:graphicFrameLocks noChangeAspect="1"/>
          </p:cNvGraphicFramePr>
          <p:nvPr>
            <p:extLst>
              <p:ext uri="{D42A27DB-BD31-4B8C-83A1-F6EECF244321}">
                <p14:modId xmlns:p14="http://schemas.microsoft.com/office/powerpoint/2010/main" val="1216365912"/>
              </p:ext>
            </p:extLst>
          </p:nvPr>
        </p:nvGraphicFramePr>
        <p:xfrm>
          <a:off x="3686175" y="3429000"/>
          <a:ext cx="885825" cy="858838"/>
        </p:xfrm>
        <a:graphic>
          <a:graphicData uri="http://schemas.openxmlformats.org/presentationml/2006/ole">
            <mc:AlternateContent xmlns:mc="http://schemas.openxmlformats.org/markup-compatibility/2006">
              <mc:Choice xmlns:v="urn:schemas-microsoft-com:vml" Requires="v">
                <p:oleObj spid="_x0000_s1094" name="Equation" r:id="rId4" imgW="406048" imgH="393359" progId="Equation.3">
                  <p:embed/>
                </p:oleObj>
              </mc:Choice>
              <mc:Fallback>
                <p:oleObj name="Equation" r:id="rId4" imgW="406048"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6175" y="3429000"/>
                        <a:ext cx="885825"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21212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81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819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819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819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819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819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819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819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819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1818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819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1819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1819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8193">
                                            <p:txEl>
                                              <p:pRg st="13" end="1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819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819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819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anose="020B0600000101010101" pitchFamily="34" charset="-127"/>
              </a:rPr>
              <a:t>Page-Fault Frequency Allocation</a:t>
            </a:r>
          </a:p>
        </p:txBody>
      </p:sp>
      <p:sp>
        <p:nvSpPr>
          <p:cNvPr id="815107" name="Rectangle 3"/>
          <p:cNvSpPr>
            <a:spLocks noGrp="1" noChangeArrowheads="1"/>
          </p:cNvSpPr>
          <p:nvPr>
            <p:ph type="body" idx="1"/>
          </p:nvPr>
        </p:nvSpPr>
        <p:spPr>
          <a:xfrm>
            <a:off x="228600" y="762000"/>
            <a:ext cx="8610600" cy="5638800"/>
          </a:xfrm>
        </p:spPr>
        <p:txBody>
          <a:bodyPr>
            <a:noAutofit/>
          </a:bodyPr>
          <a:lstStyle/>
          <a:p>
            <a:pPr>
              <a:lnSpc>
                <a:spcPct val="80000"/>
              </a:lnSpc>
            </a:pPr>
            <a:r>
              <a:rPr lang="en-US" altLang="ko-KR" sz="2800" dirty="0" smtClean="0">
                <a:ea typeface="굴림" panose="020B0600000101010101" pitchFamily="34" charset="-127"/>
              </a:rPr>
              <a:t>Can we reduce Capacity misses by dynamically changing the number of pages/application?</a:t>
            </a: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r>
              <a:rPr lang="en-US" altLang="ko-KR" sz="2800" dirty="0" smtClean="0">
                <a:ea typeface="굴림" panose="020B0600000101010101" pitchFamily="34" charset="-127"/>
              </a:rPr>
              <a:t>Establish “acceptable” page-fault rate</a:t>
            </a:r>
          </a:p>
          <a:p>
            <a:pPr lvl="1">
              <a:lnSpc>
                <a:spcPct val="80000"/>
              </a:lnSpc>
            </a:pPr>
            <a:r>
              <a:rPr lang="en-US" altLang="ko-KR" sz="2400" dirty="0" smtClean="0">
                <a:ea typeface="굴림" panose="020B0600000101010101" pitchFamily="34" charset="-127"/>
              </a:rPr>
              <a:t>If actual rate too low, process loses frame</a:t>
            </a:r>
          </a:p>
          <a:p>
            <a:pPr lvl="1">
              <a:lnSpc>
                <a:spcPct val="80000"/>
              </a:lnSpc>
            </a:pPr>
            <a:r>
              <a:rPr lang="en-US" altLang="ko-KR" sz="2400" dirty="0" smtClean="0">
                <a:ea typeface="굴림" panose="020B0600000101010101" pitchFamily="34" charset="-127"/>
              </a:rPr>
              <a:t>If actual rate too high, process gains frame</a:t>
            </a:r>
          </a:p>
          <a:p>
            <a:pPr>
              <a:lnSpc>
                <a:spcPct val="80000"/>
              </a:lnSpc>
            </a:pPr>
            <a:r>
              <a:rPr lang="en-US" altLang="ko-KR" sz="2800" dirty="0" smtClean="0">
                <a:ea typeface="굴림" panose="020B0600000101010101" pitchFamily="34" charset="-127"/>
              </a:rPr>
              <a:t>Question: What if we just don’t have enough memory?</a:t>
            </a:r>
          </a:p>
        </p:txBody>
      </p:sp>
      <p:pic>
        <p:nvPicPr>
          <p:cNvPr id="815108" name="Picture 4"/>
          <p:cNvPicPr>
            <a:picLocks noChangeAspect="1" noChangeArrowheads="1"/>
          </p:cNvPicPr>
          <p:nvPr/>
        </p:nvPicPr>
        <p:blipFill>
          <a:blip r:embed="rId3">
            <a:extLst>
              <a:ext uri="{28A0092B-C50C-407E-A947-70E740481C1C}">
                <a14:useLocalDpi xmlns:a14="http://schemas.microsoft.com/office/drawing/2010/main" val="0"/>
              </a:ext>
            </a:extLst>
          </a:blip>
          <a:srcRect l="900" t="16351" r="1137" b="16667"/>
          <a:stretch>
            <a:fillRect/>
          </a:stretch>
        </p:blipFill>
        <p:spPr bwMode="auto">
          <a:xfrm>
            <a:off x="1371600" y="1630362"/>
            <a:ext cx="5886450" cy="3017838"/>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9876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5107">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5107">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5107">
                                            <p:txEl>
                                              <p:pRg st="10" end="10"/>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815108"/>
                                        </p:tgtEl>
                                        <p:attrNameLst>
                                          <p:attrName>style.visibility</p:attrName>
                                        </p:attrNameLst>
                                      </p:cBhvr>
                                      <p:to>
                                        <p:strVal val="visible"/>
                                      </p:to>
                                    </p:set>
                                    <p:anim calcmode="lin" valueType="num">
                                      <p:cBhvr additive="base">
                                        <p:cTn id="17" dur="500" fill="hold"/>
                                        <p:tgtEl>
                                          <p:spTgt spid="815108"/>
                                        </p:tgtEl>
                                        <p:attrNameLst>
                                          <p:attrName>ppt_x</p:attrName>
                                        </p:attrNameLst>
                                      </p:cBhvr>
                                      <p:tavLst>
                                        <p:tav tm="0">
                                          <p:val>
                                            <p:strVal val="1+#ppt_w/2"/>
                                          </p:val>
                                        </p:tav>
                                        <p:tav tm="100000">
                                          <p:val>
                                            <p:strVal val="#ppt_x"/>
                                          </p:val>
                                        </p:tav>
                                      </p:tavLst>
                                    </p:anim>
                                    <p:anim calcmode="lin" valueType="num">
                                      <p:cBhvr additive="base">
                                        <p:cTn id="18" dur="500" fill="hold"/>
                                        <p:tgtEl>
                                          <p:spTgt spid="81510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51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smtClean="0">
                <a:ea typeface="굴림" panose="020B0600000101010101" pitchFamily="34" charset="-127"/>
              </a:rPr>
              <a:t>Thrashing</a:t>
            </a:r>
          </a:p>
        </p:txBody>
      </p:sp>
      <p:sp>
        <p:nvSpPr>
          <p:cNvPr id="816131" name="Rectangle 3"/>
          <p:cNvSpPr>
            <a:spLocks noGrp="1" noChangeArrowheads="1"/>
          </p:cNvSpPr>
          <p:nvPr>
            <p:ph type="body" idx="1"/>
          </p:nvPr>
        </p:nvSpPr>
        <p:spPr>
          <a:xfrm>
            <a:off x="152400" y="3581400"/>
            <a:ext cx="8839200" cy="3124200"/>
          </a:xfrm>
        </p:spPr>
        <p:txBody>
          <a:bodyPr>
            <a:normAutofit/>
          </a:bodyPr>
          <a:lstStyle/>
          <a:p>
            <a:pPr>
              <a:lnSpc>
                <a:spcPct val="80000"/>
              </a:lnSpc>
              <a:spcBef>
                <a:spcPct val="20000"/>
              </a:spcBef>
            </a:pPr>
            <a:r>
              <a:rPr lang="en-US" altLang="ko-KR" sz="2800" smtClean="0">
                <a:ea typeface="굴림" panose="020B0600000101010101" pitchFamily="34" charset="-127"/>
              </a:rPr>
              <a:t>If a process does not have “enough” pages, the page-fault rate is very high.  </a:t>
            </a:r>
            <a:r>
              <a:rPr lang="en-US" altLang="ko-KR" sz="2800" dirty="0" smtClean="0">
                <a:ea typeface="굴림" panose="020B0600000101010101" pitchFamily="34" charset="-127"/>
              </a:rPr>
              <a:t>This leads to:</a:t>
            </a:r>
          </a:p>
          <a:p>
            <a:pPr lvl="1">
              <a:lnSpc>
                <a:spcPct val="80000"/>
              </a:lnSpc>
              <a:spcBef>
                <a:spcPct val="20000"/>
              </a:spcBef>
            </a:pPr>
            <a:r>
              <a:rPr lang="en-US" altLang="ko-KR" sz="2400" dirty="0" smtClean="0">
                <a:ea typeface="굴림" panose="020B0600000101010101" pitchFamily="34" charset="-127"/>
              </a:rPr>
              <a:t>low CPU utilization</a:t>
            </a:r>
          </a:p>
          <a:p>
            <a:pPr lvl="1">
              <a:lnSpc>
                <a:spcPct val="80000"/>
              </a:lnSpc>
              <a:spcBef>
                <a:spcPct val="20000"/>
              </a:spcBef>
            </a:pPr>
            <a:r>
              <a:rPr lang="en-US" altLang="ko-KR" sz="2400" dirty="0" smtClean="0">
                <a:ea typeface="굴림" panose="020B0600000101010101" pitchFamily="34" charset="-127"/>
              </a:rPr>
              <a:t>operating system spends most of its time swapping to disk</a:t>
            </a:r>
          </a:p>
          <a:p>
            <a:pPr>
              <a:lnSpc>
                <a:spcPct val="80000"/>
              </a:lnSpc>
              <a:spcBef>
                <a:spcPct val="20000"/>
              </a:spcBef>
            </a:pPr>
            <a:r>
              <a:rPr lang="en-US" altLang="ko-KR" sz="2800" dirty="0" smtClean="0">
                <a:solidFill>
                  <a:schemeClr val="hlink"/>
                </a:solidFill>
                <a:ea typeface="굴림" panose="020B0600000101010101" pitchFamily="34" charset="-127"/>
              </a:rPr>
              <a:t>Thrashing </a:t>
            </a:r>
            <a:r>
              <a:rPr lang="en-US" altLang="ko-KR" sz="2800" dirty="0" smtClean="0">
                <a:ea typeface="굴림" panose="020B0600000101010101" pitchFamily="34" charset="-127"/>
                <a:sym typeface="Symbol" panose="05050102010706020507" pitchFamily="18" charset="2"/>
              </a:rPr>
              <a:t> a process is busy swapping pages in and out</a:t>
            </a:r>
          </a:p>
          <a:p>
            <a:pPr>
              <a:lnSpc>
                <a:spcPct val="80000"/>
              </a:lnSpc>
              <a:spcBef>
                <a:spcPct val="20000"/>
              </a:spcBef>
            </a:pPr>
            <a:r>
              <a:rPr lang="en-US" altLang="ko-KR" sz="2800" dirty="0" smtClean="0">
                <a:ea typeface="굴림" panose="020B0600000101010101" pitchFamily="34" charset="-127"/>
                <a:sym typeface="Symbol" panose="05050102010706020507" pitchFamily="18" charset="2"/>
              </a:rPr>
              <a:t>Questions:</a:t>
            </a:r>
          </a:p>
          <a:p>
            <a:pPr lvl="1">
              <a:lnSpc>
                <a:spcPct val="80000"/>
              </a:lnSpc>
              <a:spcBef>
                <a:spcPct val="20000"/>
              </a:spcBef>
            </a:pPr>
            <a:r>
              <a:rPr lang="en-US" altLang="ko-KR" sz="2400" dirty="0" smtClean="0">
                <a:ea typeface="굴림" panose="020B0600000101010101" pitchFamily="34" charset="-127"/>
              </a:rPr>
              <a:t>How do we detect Thrashing?</a:t>
            </a:r>
          </a:p>
          <a:p>
            <a:pPr lvl="1">
              <a:lnSpc>
                <a:spcPct val="80000"/>
              </a:lnSpc>
              <a:spcBef>
                <a:spcPct val="20000"/>
              </a:spcBef>
            </a:pPr>
            <a:r>
              <a:rPr lang="en-US" altLang="ko-KR" sz="2400" dirty="0" smtClean="0">
                <a:ea typeface="굴림" panose="020B0600000101010101" pitchFamily="34" charset="-127"/>
              </a:rPr>
              <a:t>What is best response to Thrashing?</a:t>
            </a:r>
          </a:p>
        </p:txBody>
      </p:sp>
      <p:pic>
        <p:nvPicPr>
          <p:cNvPr id="816132" name="Picture 4"/>
          <p:cNvPicPr>
            <a:picLocks noChangeAspect="1" noChangeArrowheads="1"/>
          </p:cNvPicPr>
          <p:nvPr/>
        </p:nvPicPr>
        <p:blipFill>
          <a:blip r:embed="rId3">
            <a:extLst>
              <a:ext uri="{28A0092B-C50C-407E-A947-70E740481C1C}">
                <a14:useLocalDpi xmlns:a14="http://schemas.microsoft.com/office/drawing/2010/main" val="0"/>
              </a:ext>
            </a:extLst>
          </a:blip>
          <a:srcRect l="417" t="12083" r="856" b="12083"/>
          <a:stretch>
            <a:fillRect/>
          </a:stretch>
        </p:blipFill>
        <p:spPr bwMode="auto">
          <a:xfrm>
            <a:off x="2514600" y="762000"/>
            <a:ext cx="4667250" cy="26892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8681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6131">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6132"/>
                                        </p:tgtEl>
                                        <p:attrNameLst>
                                          <p:attrName>style.visibility</p:attrName>
                                        </p:attrNameLst>
                                      </p:cBhvr>
                                      <p:to>
                                        <p:strVal val="visible"/>
                                      </p:to>
                                    </p:set>
                                    <p:anim calcmode="lin" valueType="num">
                                      <p:cBhvr additive="base">
                                        <p:cTn id="9" dur="500" fill="hold"/>
                                        <p:tgtEl>
                                          <p:spTgt spid="816132"/>
                                        </p:tgtEl>
                                        <p:attrNameLst>
                                          <p:attrName>ppt_x</p:attrName>
                                        </p:attrNameLst>
                                      </p:cBhvr>
                                      <p:tavLst>
                                        <p:tav tm="0">
                                          <p:val>
                                            <p:strVal val="1+#ppt_w/2"/>
                                          </p:val>
                                        </p:tav>
                                        <p:tav tm="100000">
                                          <p:val>
                                            <p:strVal val="#ppt_x"/>
                                          </p:val>
                                        </p:tav>
                                      </p:tavLst>
                                    </p:anim>
                                    <p:anim calcmode="lin" valueType="num">
                                      <p:cBhvr additive="base">
                                        <p:cTn id="10" dur="500" fill="hold"/>
                                        <p:tgtEl>
                                          <p:spTgt spid="816132"/>
                                        </p:tgtEl>
                                        <p:attrNameLst>
                                          <p:attrName>ppt_y</p:attrName>
                                        </p:attrNameLst>
                                      </p:cBhvr>
                                      <p:tavLst>
                                        <p:tav tm="0">
                                          <p:val>
                                            <p:strVal val="#ppt_y"/>
                                          </p:val>
                                        </p:tav>
                                        <p:tav tm="100000">
                                          <p:val>
                                            <p:strVal val="#ppt_y"/>
                                          </p:val>
                                        </p:tav>
                                      </p:tavLst>
                                    </p:anim>
                                  </p:childTnLst>
                                </p:cTn>
                              </p:par>
                              <p:par>
                                <p:cTn id="11" presetID="1" presetClass="entr" presetSubtype="0" fill="hold" grpId="0" nodeType="withEffect">
                                  <p:stCondLst>
                                    <p:cond delay="0"/>
                                  </p:stCondLst>
                                  <p:childTnLst>
                                    <p:set>
                                      <p:cBhvr>
                                        <p:cTn id="12" dur="1" fill="hold">
                                          <p:stCondLst>
                                            <p:cond delay="0"/>
                                          </p:stCondLst>
                                        </p:cTn>
                                        <p:tgtEl>
                                          <p:spTgt spid="816131">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6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6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613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613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6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3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5" name="Rectangle 7"/>
          <p:cNvSpPr>
            <a:spLocks noGrp="1" noChangeArrowheads="1"/>
          </p:cNvSpPr>
          <p:nvPr>
            <p:ph type="body" idx="1"/>
          </p:nvPr>
        </p:nvSpPr>
        <p:spPr>
          <a:xfrm>
            <a:off x="76200" y="914400"/>
            <a:ext cx="4419600" cy="5562600"/>
          </a:xfrm>
        </p:spPr>
        <p:txBody>
          <a:bodyPr>
            <a:normAutofit/>
          </a:bodyPr>
          <a:lstStyle/>
          <a:p>
            <a:r>
              <a:rPr lang="en-US" altLang="ko-KR" sz="2800" dirty="0" smtClean="0">
                <a:ea typeface="굴림" panose="020B0600000101010101" pitchFamily="34" charset="-127"/>
              </a:rPr>
              <a:t>Program Memory Access Patterns have temporal and spatial locality</a:t>
            </a:r>
          </a:p>
          <a:p>
            <a:pPr lvl="1"/>
            <a:r>
              <a:rPr lang="en-US" altLang="ko-KR" sz="2400" dirty="0" smtClean="0">
                <a:ea typeface="굴림" panose="020B0600000101010101" pitchFamily="34" charset="-127"/>
              </a:rPr>
              <a:t>Group of Pages accessed along a given time slice called the “Working Set”</a:t>
            </a:r>
          </a:p>
          <a:p>
            <a:pPr lvl="1"/>
            <a:r>
              <a:rPr lang="en-US" altLang="ko-KR" sz="2400" dirty="0" smtClean="0">
                <a:ea typeface="굴림" panose="020B0600000101010101" pitchFamily="34" charset="-127"/>
              </a:rPr>
              <a:t>Working Set defines minimum number of pages needed for process to behave well</a:t>
            </a:r>
          </a:p>
          <a:p>
            <a:r>
              <a:rPr lang="en-US" altLang="ko-KR" sz="2800" dirty="0" smtClean="0">
                <a:ea typeface="굴림" panose="020B0600000101010101" pitchFamily="34" charset="-127"/>
              </a:rPr>
              <a:t>Not enough memory for Working Set </a:t>
            </a:r>
            <a:r>
              <a:rPr lang="en-US" altLang="ko-KR" sz="2800" dirty="0" smtClean="0">
                <a:ea typeface="굴림" panose="020B0600000101010101" pitchFamily="34" charset="-127"/>
                <a:sym typeface="Symbol" panose="05050102010706020507" pitchFamily="18" charset="2"/>
              </a:rPr>
              <a:t> Thrashing</a:t>
            </a:r>
          </a:p>
          <a:p>
            <a:pPr lvl="1"/>
            <a:r>
              <a:rPr lang="en-US" altLang="ko-KR" sz="2400" dirty="0" smtClean="0">
                <a:ea typeface="굴림" panose="020B0600000101010101" pitchFamily="34" charset="-127"/>
                <a:sym typeface="Symbol" panose="05050102010706020507" pitchFamily="18" charset="2"/>
              </a:rPr>
              <a:t>Better to swap out process?</a:t>
            </a:r>
          </a:p>
          <a:p>
            <a:pPr lvl="1"/>
            <a:endParaRPr lang="ko-KR" altLang="en-US" sz="2400" dirty="0" smtClean="0">
              <a:ea typeface="굴림" panose="020B0600000101010101" pitchFamily="34" charset="-127"/>
            </a:endParaRPr>
          </a:p>
        </p:txBody>
      </p:sp>
      <p:sp>
        <p:nvSpPr>
          <p:cNvPr id="811013" name="AutoShape 5"/>
          <p:cNvSpPr>
            <a:spLocks noChangeArrowheads="1"/>
          </p:cNvSpPr>
          <p:nvPr/>
        </p:nvSpPr>
        <p:spPr bwMode="auto">
          <a:xfrm>
            <a:off x="-304800" y="838200"/>
            <a:ext cx="228600" cy="5029200"/>
          </a:xfrm>
          <a:prstGeom prst="roundRect">
            <a:avLst>
              <a:gd name="adj" fmla="val 16667"/>
            </a:avLst>
          </a:prstGeom>
          <a:solidFill>
            <a:schemeClr val="accent1">
              <a:lumMod val="60000"/>
              <a:lumOff val="40000"/>
            </a:schemeClr>
          </a:solidFill>
          <a:ln w="38100" algn="ctr">
            <a:solidFill>
              <a:schemeClr val="tx1"/>
            </a:solidFill>
            <a:round/>
            <a:headEnd/>
            <a:tailEnd/>
          </a:ln>
          <a:effectLs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9460" name="Rectangle 2"/>
          <p:cNvSpPr>
            <a:spLocks noGrp="1" noChangeArrowheads="1"/>
          </p:cNvSpPr>
          <p:nvPr>
            <p:ph type="title"/>
          </p:nvPr>
        </p:nvSpPr>
        <p:spPr/>
        <p:txBody>
          <a:bodyPr/>
          <a:lstStyle/>
          <a:p>
            <a:r>
              <a:rPr lang="en-US" altLang="ko-KR" smtClean="0">
                <a:ea typeface="굴림" panose="020B0600000101010101" pitchFamily="34" charset="-127"/>
              </a:rPr>
              <a:t>Locality In A Memory-Reference Pattern</a:t>
            </a:r>
          </a:p>
        </p:txBody>
      </p:sp>
      <p:pic>
        <p:nvPicPr>
          <p:cNvPr id="81101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1249" t="659" r="21251" b="1007"/>
          <a:stretch>
            <a:fillRect/>
          </a:stretch>
        </p:blipFill>
        <p:spPr bwMode="auto">
          <a:xfrm>
            <a:off x="4572000" y="762000"/>
            <a:ext cx="4406900" cy="5329238"/>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617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1015">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1011"/>
                                        </p:tgtEl>
                                        <p:attrNameLst>
                                          <p:attrName>style.visibility</p:attrName>
                                        </p:attrNameLst>
                                      </p:cBhvr>
                                      <p:to>
                                        <p:strVal val="visible"/>
                                      </p:to>
                                    </p:set>
                                    <p:anim calcmode="lin" valueType="num">
                                      <p:cBhvr additive="base">
                                        <p:cTn id="9" dur="500" fill="hold"/>
                                        <p:tgtEl>
                                          <p:spTgt spid="811011"/>
                                        </p:tgtEl>
                                        <p:attrNameLst>
                                          <p:attrName>ppt_x</p:attrName>
                                        </p:attrNameLst>
                                      </p:cBhvr>
                                      <p:tavLst>
                                        <p:tav tm="0">
                                          <p:val>
                                            <p:strVal val="1+#ppt_w/2"/>
                                          </p:val>
                                        </p:tav>
                                        <p:tav tm="100000">
                                          <p:val>
                                            <p:strVal val="#ppt_x"/>
                                          </p:val>
                                        </p:tav>
                                      </p:tavLst>
                                    </p:anim>
                                    <p:anim calcmode="lin" valueType="num">
                                      <p:cBhvr additive="base">
                                        <p:cTn id="10" dur="500" fill="hold"/>
                                        <p:tgtEl>
                                          <p:spTgt spid="811011"/>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1015">
                                            <p:txEl>
                                              <p:pRg st="1" end="1"/>
                                            </p:txEl>
                                          </p:spTgt>
                                        </p:tgtEl>
                                        <p:attrNameLst>
                                          <p:attrName>style.visibility</p:attrName>
                                        </p:attrNameLst>
                                      </p:cBhvr>
                                      <p:to>
                                        <p:strVal val="visible"/>
                                      </p:to>
                                    </p:set>
                                  </p:childTnLst>
                                </p:cTn>
                              </p:par>
                              <p:par>
                                <p:cTn id="15" presetID="63" presetClass="path" presetSubtype="0" accel="50000" decel="50000" fill="hold" grpId="0" nodeType="withEffect">
                                  <p:stCondLst>
                                    <p:cond delay="0"/>
                                  </p:stCondLst>
                                  <p:childTnLst>
                                    <p:animMotion origin="layout" path="M 0.61225 3.36725E-6 L 0.92093 -0.00139 " pathEditMode="fixed" rAng="0" ptsTypes="AA">
                                      <p:cBhvr>
                                        <p:cTn id="16" dur="3000" fill="hold"/>
                                        <p:tgtEl>
                                          <p:spTgt spid="811013"/>
                                        </p:tgtEl>
                                        <p:attrNameLst>
                                          <p:attrName>ppt_x</p:attrName>
                                          <p:attrName>ppt_y</p:attrName>
                                        </p:attrNameLst>
                                      </p:cBhvr>
                                      <p:rCtr x="15434" y="-69"/>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1015">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1015">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10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1015" grpId="0" build="p"/>
      <p:bldP spid="8110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Some following questions</a:t>
            </a:r>
            <a:endParaRPr lang="en-US" dirty="0"/>
          </a:p>
        </p:txBody>
      </p:sp>
      <p:sp>
        <p:nvSpPr>
          <p:cNvPr id="3" name="Content Placeholder 2"/>
          <p:cNvSpPr>
            <a:spLocks noGrp="1"/>
          </p:cNvSpPr>
          <p:nvPr>
            <p:ph idx="1"/>
          </p:nvPr>
        </p:nvSpPr>
        <p:spPr>
          <a:xfrm>
            <a:off x="609600" y="914400"/>
            <a:ext cx="7924800" cy="5638800"/>
          </a:xfrm>
        </p:spPr>
        <p:txBody>
          <a:bodyPr>
            <a:normAutofit/>
          </a:bodyPr>
          <a:lstStyle/>
          <a:p>
            <a:r>
              <a:rPr lang="en-US" dirty="0" smtClean="0"/>
              <a:t>During a page fault, where does the OS get a free frame?</a:t>
            </a:r>
          </a:p>
          <a:p>
            <a:pPr lvl="1"/>
            <a:r>
              <a:rPr lang="en-US" dirty="0" smtClean="0"/>
              <a:t>Keeps a free list</a:t>
            </a:r>
          </a:p>
          <a:p>
            <a:pPr lvl="1"/>
            <a:r>
              <a:rPr lang="en-US" dirty="0" smtClean="0"/>
              <a:t>Unix runs a “reaper” if memory gets too </a:t>
            </a:r>
            <a:r>
              <a:rPr lang="en-US" dirty="0" smtClean="0"/>
              <a:t>full</a:t>
            </a:r>
          </a:p>
          <a:p>
            <a:pPr lvl="2"/>
            <a:r>
              <a:rPr lang="en-US" dirty="0" smtClean="0"/>
              <a:t>Schedule dirty pages to be written back on disk</a:t>
            </a:r>
          </a:p>
          <a:p>
            <a:pPr lvl="2"/>
            <a:r>
              <a:rPr lang="en-US" dirty="0" smtClean="0"/>
              <a:t>Zero (clean) pages </a:t>
            </a:r>
            <a:r>
              <a:rPr lang="en-US" dirty="0"/>
              <a:t>which haven’t been accessed in a while</a:t>
            </a:r>
            <a:endParaRPr lang="en-US" dirty="0" smtClean="0"/>
          </a:p>
          <a:p>
            <a:pPr lvl="1"/>
            <a:r>
              <a:rPr lang="en-US" dirty="0" smtClean="0"/>
              <a:t>As a last resort, evict a dirty page first</a:t>
            </a:r>
          </a:p>
          <a:p>
            <a:pPr lvl="1"/>
            <a:endParaRPr lang="en-US" dirty="0"/>
          </a:p>
          <a:p>
            <a:r>
              <a:rPr lang="en-US" dirty="0" smtClean="0"/>
              <a:t>How can we organize these mechanisms?</a:t>
            </a:r>
          </a:p>
          <a:p>
            <a:pPr lvl="1"/>
            <a:r>
              <a:rPr lang="en-US" dirty="0" smtClean="0"/>
              <a:t>Work on the replacement policy</a:t>
            </a:r>
          </a:p>
          <a:p>
            <a:pPr lvl="1"/>
            <a:endParaRPr lang="en-US" dirty="0" smtClean="0"/>
          </a:p>
          <a:p>
            <a:r>
              <a:rPr lang="en-US" dirty="0" smtClean="0"/>
              <a:t>How many page frames/process?</a:t>
            </a:r>
            <a:endParaRPr lang="en-US" dirty="0"/>
          </a:p>
          <a:p>
            <a:pPr lvl="1"/>
            <a:r>
              <a:rPr lang="en-US" dirty="0"/>
              <a:t>Like thread scheduling, need to “schedule” memory </a:t>
            </a:r>
            <a:r>
              <a:rPr lang="en-US" dirty="0" smtClean="0"/>
              <a:t>resources:</a:t>
            </a:r>
            <a:endParaRPr lang="en-US" dirty="0"/>
          </a:p>
          <a:p>
            <a:pPr lvl="2"/>
            <a:r>
              <a:rPr lang="en-US" dirty="0" smtClean="0"/>
              <a:t>Utilization</a:t>
            </a:r>
            <a:r>
              <a:rPr lang="en-US" dirty="0"/>
              <a:t>?  </a:t>
            </a:r>
            <a:r>
              <a:rPr lang="en-US" dirty="0" smtClean="0"/>
              <a:t>fairness</a:t>
            </a:r>
            <a:r>
              <a:rPr lang="en-US" dirty="0"/>
              <a:t>? </a:t>
            </a:r>
            <a:r>
              <a:rPr lang="en-US" dirty="0" smtClean="0"/>
              <a:t>priority</a:t>
            </a:r>
            <a:r>
              <a:rPr lang="en-US" dirty="0"/>
              <a:t>?</a:t>
            </a:r>
          </a:p>
          <a:p>
            <a:pPr lvl="1"/>
            <a:r>
              <a:rPr lang="en-US" dirty="0"/>
              <a:t>A</a:t>
            </a:r>
            <a:r>
              <a:rPr lang="en-US" dirty="0" smtClean="0"/>
              <a:t>llocation </a:t>
            </a:r>
            <a:r>
              <a:rPr lang="en-US" dirty="0"/>
              <a:t>of disk paging </a:t>
            </a:r>
            <a:r>
              <a:rPr lang="en-US" dirty="0" smtClean="0"/>
              <a:t>bandwidth</a:t>
            </a:r>
            <a:endParaRPr lang="en-US" dirty="0"/>
          </a:p>
        </p:txBody>
      </p:sp>
    </p:spTree>
    <p:extLst>
      <p:ext uri="{BB962C8B-B14F-4D97-AF65-F5344CB8AC3E}">
        <p14:creationId xmlns:p14="http://schemas.microsoft.com/office/powerpoint/2010/main" val="132243905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ko-KR" smtClean="0">
                <a:ea typeface="굴림" panose="020B0600000101010101" pitchFamily="34" charset="-127"/>
              </a:rPr>
              <a:t>Working-Set Model</a:t>
            </a:r>
          </a:p>
        </p:txBody>
      </p:sp>
      <p:sp>
        <p:nvSpPr>
          <p:cNvPr id="20483" name="Rectangle 3"/>
          <p:cNvSpPr>
            <a:spLocks noGrp="1" noChangeArrowheads="1"/>
          </p:cNvSpPr>
          <p:nvPr>
            <p:ph type="body" idx="1"/>
          </p:nvPr>
        </p:nvSpPr>
        <p:spPr>
          <a:xfrm>
            <a:off x="152400" y="2362200"/>
            <a:ext cx="8866188" cy="4191000"/>
          </a:xfrm>
        </p:spPr>
        <p:txBody>
          <a:bodyPr>
            <a:normAutofit lnSpcReduction="10000"/>
          </a:bodyPr>
          <a:lstStyle/>
          <a:p>
            <a:pPr>
              <a:lnSpc>
                <a:spcPct val="80000"/>
              </a:lnSpc>
              <a:spcBef>
                <a:spcPct val="20000"/>
              </a:spcBef>
            </a:pPr>
            <a:r>
              <a:rPr lang="ko-KR" altLang="en-US" sz="2800" dirty="0" smtClean="0">
                <a:ea typeface="굴림" panose="020B0600000101010101" pitchFamily="34" charset="-127"/>
                <a:sym typeface="Symbol" panose="05050102010706020507" pitchFamily="18" charset="2"/>
              </a:rPr>
              <a:t>  </a:t>
            </a:r>
            <a:r>
              <a:rPr lang="en-US" altLang="ko-KR" sz="2800" dirty="0" smtClean="0">
                <a:ea typeface="굴림" panose="020B0600000101010101" pitchFamily="34" charset="-127"/>
                <a:sym typeface="Symbol" panose="05050102010706020507" pitchFamily="18" charset="2"/>
              </a:rPr>
              <a:t>working-set window  fixed number of page references </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Example:  10,000 instructions</a:t>
            </a:r>
          </a:p>
          <a:p>
            <a:pPr>
              <a:lnSpc>
                <a:spcPct val="80000"/>
              </a:lnSpc>
              <a:spcBef>
                <a:spcPct val="20000"/>
              </a:spcBef>
            </a:pPr>
            <a:r>
              <a:rPr lang="en-US" altLang="ko-KR" sz="2800" i="1" dirty="0" err="1" smtClean="0">
                <a:ea typeface="굴림" panose="020B0600000101010101" pitchFamily="34" charset="-127"/>
                <a:sym typeface="Symbol" panose="05050102010706020507" pitchFamily="18" charset="2"/>
              </a:rPr>
              <a:t>WS</a:t>
            </a:r>
            <a:r>
              <a:rPr lang="en-US" altLang="ko-KR" sz="2800" i="1" baseline="-25000" dirty="0" err="1"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(working set of Process </a:t>
            </a:r>
            <a:r>
              <a:rPr lang="en-US" altLang="ko-KR" sz="2800" i="1" dirty="0" smtClean="0">
                <a:ea typeface="굴림" panose="020B0600000101010101" pitchFamily="34" charset="-127"/>
                <a:sym typeface="Symbol" panose="05050102010706020507" pitchFamily="18" charset="2"/>
              </a:rPr>
              <a:t>P</a:t>
            </a:r>
            <a:r>
              <a:rPr lang="en-US" altLang="ko-KR" sz="2800" i="1" baseline="-25000" dirty="0"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 total set of pages referenced in the most recent  (varies in time)</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too small will not encompass entire locality</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too large will encompass several localities</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   will encompass entire program</a:t>
            </a:r>
          </a:p>
          <a:p>
            <a:pPr>
              <a:lnSpc>
                <a:spcPct val="80000"/>
              </a:lnSpc>
              <a:spcBef>
                <a:spcPct val="20000"/>
              </a:spcBef>
            </a:pPr>
            <a:r>
              <a:rPr lang="en-US" altLang="ko-KR" sz="2800" i="1" dirty="0" smtClean="0">
                <a:ea typeface="굴림" panose="020B0600000101010101" pitchFamily="34" charset="-127"/>
                <a:sym typeface="Symbol" panose="05050102010706020507" pitchFamily="18" charset="2"/>
              </a:rPr>
              <a:t>D</a:t>
            </a:r>
            <a:r>
              <a:rPr lang="en-US" altLang="ko-KR" sz="2800" dirty="0" smtClean="0">
                <a:ea typeface="굴림" panose="020B0600000101010101" pitchFamily="34" charset="-127"/>
                <a:sym typeface="Symbol" panose="05050102010706020507" pitchFamily="18" charset="2"/>
              </a:rPr>
              <a:t> = |</a:t>
            </a:r>
            <a:r>
              <a:rPr lang="en-US" altLang="ko-KR" sz="2800" i="1" dirty="0" err="1" smtClean="0">
                <a:ea typeface="굴림" panose="020B0600000101010101" pitchFamily="34" charset="-127"/>
                <a:sym typeface="Symbol" panose="05050102010706020507" pitchFamily="18" charset="2"/>
              </a:rPr>
              <a:t>WS</a:t>
            </a:r>
            <a:r>
              <a:rPr lang="en-US" altLang="ko-KR" sz="2800" i="1" baseline="-25000" dirty="0" err="1"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 total demand frames </a:t>
            </a:r>
          </a:p>
          <a:p>
            <a:pPr>
              <a:lnSpc>
                <a:spcPct val="80000"/>
              </a:lnSpc>
              <a:spcBef>
                <a:spcPct val="20000"/>
              </a:spcBef>
            </a:pPr>
            <a:r>
              <a:rPr lang="en-US" altLang="ko-KR" sz="2800" dirty="0" smtClean="0">
                <a:ea typeface="굴림" panose="020B0600000101010101" pitchFamily="34" charset="-127"/>
                <a:sym typeface="Symbol" panose="05050102010706020507" pitchFamily="18" charset="2"/>
              </a:rPr>
              <a:t>if </a:t>
            </a:r>
            <a:r>
              <a:rPr lang="en-US" altLang="ko-KR" sz="2800" i="1" dirty="0" smtClean="0">
                <a:ea typeface="굴림" panose="020B0600000101010101" pitchFamily="34" charset="-127"/>
                <a:sym typeface="Symbol" panose="05050102010706020507" pitchFamily="18" charset="2"/>
              </a:rPr>
              <a:t>D</a:t>
            </a:r>
            <a:r>
              <a:rPr lang="en-US" altLang="ko-KR" sz="2800" dirty="0" smtClean="0">
                <a:ea typeface="굴림" panose="020B0600000101010101" pitchFamily="34" charset="-127"/>
                <a:sym typeface="Symbol" panose="05050102010706020507" pitchFamily="18" charset="2"/>
              </a:rPr>
              <a:t> &gt; </a:t>
            </a:r>
            <a:r>
              <a:rPr lang="en-US" altLang="ko-KR" sz="2800" i="1" dirty="0" smtClean="0">
                <a:ea typeface="굴림" panose="020B0600000101010101" pitchFamily="34" charset="-127"/>
                <a:sym typeface="Symbol" panose="05050102010706020507" pitchFamily="18" charset="2"/>
              </a:rPr>
              <a:t>m</a:t>
            </a:r>
            <a:r>
              <a:rPr lang="en-US" altLang="ko-KR" sz="2800" dirty="0" smtClean="0">
                <a:ea typeface="굴림" panose="020B0600000101010101" pitchFamily="34" charset="-127"/>
                <a:sym typeface="Symbol" panose="05050102010706020507" pitchFamily="18" charset="2"/>
              </a:rPr>
              <a:t>  Thrashing</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Policy: if </a:t>
            </a:r>
            <a:r>
              <a:rPr lang="en-US" altLang="ko-KR" sz="2400" i="1" dirty="0" smtClean="0">
                <a:ea typeface="굴림" panose="020B0600000101010101" pitchFamily="34" charset="-127"/>
                <a:sym typeface="Symbol" panose="05050102010706020507" pitchFamily="18" charset="2"/>
              </a:rPr>
              <a:t>D</a:t>
            </a:r>
            <a:r>
              <a:rPr lang="en-US" altLang="ko-KR" sz="2400" dirty="0" smtClean="0">
                <a:ea typeface="굴림" panose="020B0600000101010101" pitchFamily="34" charset="-127"/>
                <a:sym typeface="Symbol" panose="05050102010706020507" pitchFamily="18" charset="2"/>
              </a:rPr>
              <a:t> &gt; m, then suspend/swap out processes</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This can improve overall system behavior by a lot!</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l="452" t="34947" r="688" b="35550"/>
          <a:stretch>
            <a:fillRect/>
          </a:stretch>
        </p:blipFill>
        <p:spPr bwMode="auto">
          <a:xfrm>
            <a:off x="914400" y="685800"/>
            <a:ext cx="7426325" cy="1662113"/>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9811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What about Compulsory Misses?</a:t>
            </a:r>
          </a:p>
        </p:txBody>
      </p:sp>
      <p:sp>
        <p:nvSpPr>
          <p:cNvPr id="21507" name="Rectangle 3"/>
          <p:cNvSpPr>
            <a:spLocks noGrp="1" noChangeArrowheads="1"/>
          </p:cNvSpPr>
          <p:nvPr>
            <p:ph type="body" idx="1"/>
          </p:nvPr>
        </p:nvSpPr>
        <p:spPr>
          <a:xfrm>
            <a:off x="304800" y="914400"/>
            <a:ext cx="8610600" cy="5715000"/>
          </a:xfrm>
        </p:spPr>
        <p:txBody>
          <a:bodyPr>
            <a:noAutofit/>
          </a:bodyPr>
          <a:lstStyle/>
          <a:p>
            <a:r>
              <a:rPr lang="en-US" altLang="ko-KR" sz="2800" dirty="0" smtClean="0">
                <a:ea typeface="굴림" panose="020B0600000101010101" pitchFamily="34" charset="-127"/>
              </a:rPr>
              <a:t>Recall that compulsory misses are misses that occur the first time that a page is seen	</a:t>
            </a:r>
          </a:p>
          <a:p>
            <a:pPr lvl="1"/>
            <a:r>
              <a:rPr lang="en-US" altLang="ko-KR" sz="2400" dirty="0" smtClean="0">
                <a:ea typeface="굴림" panose="020B0600000101010101" pitchFamily="34" charset="-127"/>
              </a:rPr>
              <a:t>Pages that are touched for the first time</a:t>
            </a:r>
          </a:p>
          <a:p>
            <a:pPr lvl="1"/>
            <a:r>
              <a:rPr lang="en-US" altLang="ko-KR" sz="2400" dirty="0" smtClean="0">
                <a:ea typeface="굴림" panose="020B0600000101010101" pitchFamily="34" charset="-127"/>
              </a:rPr>
              <a:t>Pages that are touched after process is swapped out/swapped back in</a:t>
            </a:r>
          </a:p>
          <a:p>
            <a:r>
              <a:rPr lang="en-US" altLang="ko-KR" sz="2800" dirty="0" smtClean="0">
                <a:solidFill>
                  <a:schemeClr val="hlink"/>
                </a:solidFill>
                <a:ea typeface="굴림" panose="020B0600000101010101" pitchFamily="34" charset="-127"/>
              </a:rPr>
              <a:t>Clustering:</a:t>
            </a:r>
          </a:p>
          <a:p>
            <a:pPr lvl="1"/>
            <a:r>
              <a:rPr lang="en-US" altLang="ko-KR" sz="2400" dirty="0" smtClean="0">
                <a:ea typeface="굴림" panose="020B0600000101010101" pitchFamily="34" charset="-127"/>
              </a:rPr>
              <a:t>On a page-fault, bring in multiple pages “around” the faulting page</a:t>
            </a:r>
          </a:p>
          <a:p>
            <a:pPr lvl="1"/>
            <a:r>
              <a:rPr lang="en-US" altLang="ko-KR" sz="2400" dirty="0" smtClean="0">
                <a:ea typeface="굴림" panose="020B0600000101010101" pitchFamily="34" charset="-127"/>
              </a:rPr>
              <a:t>Since efficiency of disk reads increases with sequential reads, makes sense to read several sequential pages</a:t>
            </a:r>
          </a:p>
          <a:p>
            <a:r>
              <a:rPr lang="en-US" altLang="ko-KR" sz="2800" dirty="0" smtClean="0">
                <a:solidFill>
                  <a:schemeClr val="hlink"/>
                </a:solidFill>
                <a:ea typeface="굴림" panose="020B0600000101010101" pitchFamily="34" charset="-127"/>
              </a:rPr>
              <a:t>Working Set Tracking:</a:t>
            </a:r>
          </a:p>
          <a:p>
            <a:pPr lvl="1"/>
            <a:r>
              <a:rPr lang="en-US" altLang="ko-KR" sz="2400" dirty="0" smtClean="0">
                <a:ea typeface="굴림" panose="020B0600000101010101" pitchFamily="34" charset="-127"/>
              </a:rPr>
              <a:t>Use algorithm to try to track working set of application</a:t>
            </a:r>
          </a:p>
          <a:p>
            <a:pPr lvl="1"/>
            <a:r>
              <a:rPr lang="en-US" altLang="ko-KR" sz="2400" dirty="0" smtClean="0">
                <a:ea typeface="굴림" panose="020B0600000101010101" pitchFamily="34" charset="-127"/>
              </a:rPr>
              <a:t>When swapping process back in, swap in working set</a:t>
            </a:r>
          </a:p>
        </p:txBody>
      </p:sp>
    </p:spTree>
    <p:extLst>
      <p:ext uri="{BB962C8B-B14F-4D97-AF65-F5344CB8AC3E}">
        <p14:creationId xmlns:p14="http://schemas.microsoft.com/office/powerpoint/2010/main" val="13556325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r>
              <a:rPr lang="en-US" dirty="0" smtClean="0"/>
              <a:t>Reverse Page Mapping (Sometimes called “</a:t>
            </a:r>
            <a:r>
              <a:rPr lang="en-US" dirty="0" err="1" smtClean="0"/>
              <a:t>Coremap</a:t>
            </a:r>
            <a:r>
              <a:rPr lang="en-US" dirty="0" smtClean="0"/>
              <a:t>”)</a:t>
            </a:r>
            <a:endParaRPr lang="en-US" dirty="0"/>
          </a:p>
        </p:txBody>
      </p:sp>
      <p:sp>
        <p:nvSpPr>
          <p:cNvPr id="3" name="Content Placeholder 2"/>
          <p:cNvSpPr>
            <a:spLocks noGrp="1"/>
          </p:cNvSpPr>
          <p:nvPr>
            <p:ph idx="1"/>
          </p:nvPr>
        </p:nvSpPr>
        <p:spPr>
          <a:xfrm>
            <a:off x="304800" y="838200"/>
            <a:ext cx="8458200" cy="5486400"/>
          </a:xfrm>
        </p:spPr>
        <p:txBody>
          <a:bodyPr>
            <a:normAutofit lnSpcReduction="10000"/>
          </a:bodyPr>
          <a:lstStyle/>
          <a:p>
            <a:r>
              <a:rPr lang="en-US" dirty="0" smtClean="0"/>
              <a:t>Physical page frames often shared by many different address spaces/page tables</a:t>
            </a:r>
          </a:p>
          <a:p>
            <a:pPr lvl="1"/>
            <a:r>
              <a:rPr lang="en-US" dirty="0" smtClean="0"/>
              <a:t>All children forked from given process</a:t>
            </a:r>
          </a:p>
          <a:p>
            <a:pPr lvl="1"/>
            <a:r>
              <a:rPr lang="en-US" dirty="0" smtClean="0"/>
              <a:t>Shared memory pages between processes</a:t>
            </a:r>
          </a:p>
          <a:p>
            <a:r>
              <a:rPr lang="en-US" dirty="0" smtClean="0"/>
              <a:t>Whatever reverse mapping mechanism that is in place must be very fast</a:t>
            </a:r>
          </a:p>
          <a:p>
            <a:pPr lvl="1"/>
            <a:r>
              <a:rPr lang="en-US" dirty="0" smtClean="0"/>
              <a:t>Must hunt down all page tables pointing at given page frame when freeing a page</a:t>
            </a:r>
          </a:p>
          <a:p>
            <a:pPr lvl="1"/>
            <a:r>
              <a:rPr lang="en-US" dirty="0" smtClean="0"/>
              <a:t>Must hunt down all PTEs when seeing if pages “active”</a:t>
            </a:r>
          </a:p>
          <a:p>
            <a:r>
              <a:rPr lang="en-US" dirty="0" smtClean="0"/>
              <a:t>Implementation options:</a:t>
            </a:r>
          </a:p>
          <a:p>
            <a:pPr lvl="1"/>
            <a:r>
              <a:rPr lang="en-US" dirty="0" smtClean="0"/>
              <a:t>For every page descriptor, keep linked list of page table entries that point to it</a:t>
            </a:r>
          </a:p>
          <a:p>
            <a:pPr lvl="2"/>
            <a:r>
              <a:rPr lang="en-US" dirty="0" smtClean="0"/>
              <a:t>Management nightmare – expensive</a:t>
            </a:r>
          </a:p>
          <a:p>
            <a:pPr lvl="1"/>
            <a:r>
              <a:rPr lang="en-US" dirty="0" smtClean="0"/>
              <a:t>Linux 2.6: Object-based reverse mapping</a:t>
            </a:r>
          </a:p>
          <a:p>
            <a:pPr lvl="2"/>
            <a:r>
              <a:rPr lang="en-US" dirty="0" smtClean="0"/>
              <a:t>Link together memory region descriptors instead (much coarser granularity)</a:t>
            </a:r>
          </a:p>
          <a:p>
            <a:pPr lvl="1"/>
            <a:endParaRPr lang="en-US" dirty="0"/>
          </a:p>
        </p:txBody>
      </p:sp>
    </p:spTree>
    <p:extLst>
      <p:ext uri="{BB962C8B-B14F-4D97-AF65-F5344CB8AC3E}">
        <p14:creationId xmlns:p14="http://schemas.microsoft.com/office/powerpoint/2010/main" val="26756120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Memory Details?</a:t>
            </a:r>
            <a:endParaRPr lang="en-US" dirty="0"/>
          </a:p>
        </p:txBody>
      </p:sp>
      <p:sp>
        <p:nvSpPr>
          <p:cNvPr id="3" name="Content Placeholder 2"/>
          <p:cNvSpPr>
            <a:spLocks noGrp="1"/>
          </p:cNvSpPr>
          <p:nvPr>
            <p:ph idx="1"/>
          </p:nvPr>
        </p:nvSpPr>
        <p:spPr>
          <a:xfrm>
            <a:off x="0" y="838200"/>
            <a:ext cx="9144000" cy="5715000"/>
          </a:xfrm>
        </p:spPr>
        <p:txBody>
          <a:bodyPr>
            <a:normAutofit lnSpcReduction="10000"/>
          </a:bodyPr>
          <a:lstStyle/>
          <a:p>
            <a:r>
              <a:rPr lang="en-US" dirty="0" smtClean="0"/>
              <a:t>Memory management in Linux considerably more complex that the previous indications</a:t>
            </a:r>
          </a:p>
          <a:p>
            <a:r>
              <a:rPr lang="en-US" dirty="0" smtClean="0"/>
              <a:t>Memory Zones: physical memory categories</a:t>
            </a:r>
          </a:p>
          <a:p>
            <a:pPr lvl="1"/>
            <a:r>
              <a:rPr lang="en-US" dirty="0" smtClean="0"/>
              <a:t>ZONE_DMA: &lt; 16MB memory, </a:t>
            </a:r>
            <a:r>
              <a:rPr lang="en-US" dirty="0" err="1" smtClean="0"/>
              <a:t>DMAable</a:t>
            </a:r>
            <a:r>
              <a:rPr lang="en-US" dirty="0" smtClean="0"/>
              <a:t> on ISA bus</a:t>
            </a:r>
          </a:p>
          <a:p>
            <a:pPr lvl="1"/>
            <a:r>
              <a:rPr lang="en-US" dirty="0" smtClean="0"/>
              <a:t>ZONE_NORMAL: 16MB </a:t>
            </a:r>
            <a:r>
              <a:rPr lang="en-US" altLang="ko-KR" sz="2000" dirty="0">
                <a:ea typeface="굴림" panose="020B0600000101010101" pitchFamily="34" charset="-127"/>
                <a:sym typeface="Symbol" panose="05050102010706020507" pitchFamily="18" charset="2"/>
              </a:rPr>
              <a:t> </a:t>
            </a:r>
            <a:r>
              <a:rPr lang="en-US" dirty="0" smtClean="0"/>
              <a:t>896MB (mapped at 0xC0000000)</a:t>
            </a:r>
          </a:p>
          <a:p>
            <a:pPr lvl="1"/>
            <a:r>
              <a:rPr lang="en-US" dirty="0" smtClean="0"/>
              <a:t>ZONE_HIGHMEM: Everything else (&gt; 896MB)</a:t>
            </a:r>
          </a:p>
          <a:p>
            <a:r>
              <a:rPr lang="en-US" dirty="0" smtClean="0"/>
              <a:t>Each zone has 1 </a:t>
            </a:r>
            <a:r>
              <a:rPr lang="en-US" dirty="0" err="1" smtClean="0"/>
              <a:t>freelist</a:t>
            </a:r>
            <a:r>
              <a:rPr lang="en-US" dirty="0" smtClean="0"/>
              <a:t>, 2 LRU lists (Active/Inactive)</a:t>
            </a:r>
          </a:p>
          <a:p>
            <a:r>
              <a:rPr lang="en-US" dirty="0"/>
              <a:t>Many different types of allocation</a:t>
            </a:r>
          </a:p>
          <a:p>
            <a:pPr lvl="1"/>
            <a:r>
              <a:rPr lang="en-US" dirty="0"/>
              <a:t>SLAB allocators, per-page allocators, mapped/unmapped</a:t>
            </a:r>
          </a:p>
          <a:p>
            <a:r>
              <a:rPr lang="en-US" dirty="0" smtClean="0"/>
              <a:t>Many different types of allocated memory:</a:t>
            </a:r>
          </a:p>
          <a:p>
            <a:pPr lvl="1"/>
            <a:r>
              <a:rPr lang="en-US" dirty="0" smtClean="0"/>
              <a:t>Anonymous memory (not backed by a file, heap/stack)</a:t>
            </a:r>
          </a:p>
          <a:p>
            <a:pPr lvl="1"/>
            <a:r>
              <a:rPr lang="en-US" dirty="0" smtClean="0"/>
              <a:t>Mapped memory (backed by a file)</a:t>
            </a:r>
          </a:p>
          <a:p>
            <a:r>
              <a:rPr lang="en-US" dirty="0" smtClean="0"/>
              <a:t>Allocation priorities</a:t>
            </a:r>
          </a:p>
          <a:p>
            <a:pPr lvl="1"/>
            <a:r>
              <a:rPr lang="en-US" dirty="0" smtClean="0"/>
              <a:t>Is blocking allowed/</a:t>
            </a:r>
            <a:r>
              <a:rPr lang="en-US" dirty="0" err="1" smtClean="0"/>
              <a:t>etc</a:t>
            </a:r>
            <a:endParaRPr lang="en-US" dirty="0"/>
          </a:p>
        </p:txBody>
      </p:sp>
    </p:spTree>
    <p:extLst>
      <p:ext uri="{BB962C8B-B14F-4D97-AF65-F5344CB8AC3E}">
        <p14:creationId xmlns:p14="http://schemas.microsoft.com/office/powerpoint/2010/main" val="40491367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Linux Virtual memory map</a:t>
            </a:r>
            <a:endParaRPr lang="en-US" dirty="0"/>
          </a:p>
        </p:txBody>
      </p:sp>
      <p:sp>
        <p:nvSpPr>
          <p:cNvPr id="4" name="Rectangle 3"/>
          <p:cNvSpPr/>
          <p:nvPr/>
        </p:nvSpPr>
        <p:spPr bwMode="auto">
          <a:xfrm>
            <a:off x="2376774" y="1251466"/>
            <a:ext cx="1447800" cy="11430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Kernel</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5" name="Rectangle 4"/>
          <p:cNvSpPr/>
          <p:nvPr/>
        </p:nvSpPr>
        <p:spPr bwMode="auto">
          <a:xfrm>
            <a:off x="7391400" y="2546866"/>
            <a:ext cx="1447800" cy="1600200"/>
          </a:xfrm>
          <a:prstGeom prst="rect">
            <a:avLst/>
          </a:prstGeom>
          <a:solidFill>
            <a:schemeClr val="bg2">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Empty</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latin typeface="Gill Sans" charset="0"/>
                <a:ea typeface="Gill Sans" charset="0"/>
                <a:cs typeface="Gill Sans" charset="0"/>
              </a:rPr>
              <a:t>Space</a:t>
            </a:r>
            <a:endParaRPr kumimoji="0" lang="en-US" sz="2000" b="0" u="none" strike="noStrike" cap="none" normalizeH="0" baseline="0" dirty="0" smtClean="0">
              <a:ln>
                <a:noFill/>
              </a:ln>
              <a:solidFill>
                <a:schemeClr val="tx1"/>
              </a:solidFill>
              <a:effectLst/>
              <a:latin typeface="Gill Sans" charset="0"/>
              <a:ea typeface="Gill Sans" charset="0"/>
              <a:cs typeface="Gill Sans" charset="0"/>
            </a:endParaRPr>
          </a:p>
        </p:txBody>
      </p:sp>
      <p:sp>
        <p:nvSpPr>
          <p:cNvPr id="6" name="Rectangle 5"/>
          <p:cNvSpPr/>
          <p:nvPr/>
        </p:nvSpPr>
        <p:spPr bwMode="auto">
          <a:xfrm>
            <a:off x="2376774" y="2394466"/>
            <a:ext cx="1447800" cy="31242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User</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8" name="Rectangle 7"/>
          <p:cNvSpPr/>
          <p:nvPr/>
        </p:nvSpPr>
        <p:spPr bwMode="auto">
          <a:xfrm>
            <a:off x="7391400" y="4147066"/>
            <a:ext cx="1447800" cy="13716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u="none" strike="noStrike" cap="none" normalizeH="0" baseline="0" smtClean="0">
              <a:ln>
                <a:noFill/>
              </a:ln>
              <a:solidFill>
                <a:schemeClr val="tx1"/>
              </a:solidFill>
              <a:effectLst/>
              <a:latin typeface="Gill Sans" charset="0"/>
              <a:ea typeface="Gill Sans" charset="0"/>
              <a:cs typeface="Gill Sans" charset="0"/>
            </a:endParaRPr>
          </a:p>
        </p:txBody>
      </p:sp>
      <p:sp>
        <p:nvSpPr>
          <p:cNvPr id="9" name="Rectangle 8"/>
          <p:cNvSpPr/>
          <p:nvPr/>
        </p:nvSpPr>
        <p:spPr bwMode="auto">
          <a:xfrm>
            <a:off x="7391400" y="4147066"/>
            <a:ext cx="1447800" cy="13716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User</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latin typeface="Gill Sans" charset="0"/>
                <a:ea typeface="Gill Sans" charset="0"/>
                <a:cs typeface="Gill Sans" charset="0"/>
              </a:rPr>
              <a:t>Addresses</a:t>
            </a:r>
            <a:endParaRPr kumimoji="0" lang="en-US" sz="2000" b="0" u="none" strike="noStrike" cap="none" normalizeH="0" baseline="0" dirty="0" smtClean="0">
              <a:ln>
                <a:noFill/>
              </a:ln>
              <a:solidFill>
                <a:schemeClr val="tx1"/>
              </a:solidFill>
              <a:effectLst/>
              <a:latin typeface="Gill Sans" charset="0"/>
              <a:ea typeface="Gill Sans" charset="0"/>
              <a:cs typeface="Gill Sans" charset="0"/>
            </a:endParaRPr>
          </a:p>
        </p:txBody>
      </p:sp>
      <p:sp>
        <p:nvSpPr>
          <p:cNvPr id="10" name="Rectangle 9"/>
          <p:cNvSpPr/>
          <p:nvPr/>
        </p:nvSpPr>
        <p:spPr bwMode="auto">
          <a:xfrm>
            <a:off x="7391400" y="1175266"/>
            <a:ext cx="1447800" cy="13716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Kernel</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11" name="TextBox 10"/>
          <p:cNvSpPr txBox="1"/>
          <p:nvPr/>
        </p:nvSpPr>
        <p:spPr>
          <a:xfrm>
            <a:off x="700374" y="5346700"/>
            <a:ext cx="146706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0x00000000</a:t>
            </a:r>
            <a:endParaRPr lang="en-US" sz="2000" b="0" dirty="0">
              <a:latin typeface="Gill Sans" charset="0"/>
              <a:ea typeface="Gill Sans" charset="0"/>
              <a:cs typeface="Gill Sans" charset="0"/>
            </a:endParaRPr>
          </a:p>
        </p:txBody>
      </p:sp>
      <p:sp>
        <p:nvSpPr>
          <p:cNvPr id="12" name="TextBox 11"/>
          <p:cNvSpPr txBox="1"/>
          <p:nvPr/>
        </p:nvSpPr>
        <p:spPr>
          <a:xfrm>
            <a:off x="738474" y="2221468"/>
            <a:ext cx="15070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0xC0000000</a:t>
            </a:r>
            <a:endParaRPr lang="en-US" sz="2000" b="0" dirty="0">
              <a:latin typeface="Gill Sans" charset="0"/>
              <a:ea typeface="Gill Sans" charset="0"/>
              <a:cs typeface="Gill Sans" charset="0"/>
            </a:endParaRPr>
          </a:p>
        </p:txBody>
      </p:sp>
      <p:sp>
        <p:nvSpPr>
          <p:cNvPr id="13" name="TextBox 12"/>
          <p:cNvSpPr txBox="1"/>
          <p:nvPr/>
        </p:nvSpPr>
        <p:spPr>
          <a:xfrm>
            <a:off x="763874" y="1175266"/>
            <a:ext cx="140294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0xFFFFFFFF</a:t>
            </a:r>
            <a:endParaRPr lang="en-US" sz="2000" b="0" dirty="0">
              <a:latin typeface="Gill Sans" charset="0"/>
              <a:ea typeface="Gill Sans" charset="0"/>
              <a:cs typeface="Gill Sans" charset="0"/>
            </a:endParaRPr>
          </a:p>
        </p:txBody>
      </p:sp>
      <p:sp>
        <p:nvSpPr>
          <p:cNvPr id="14" name="TextBox 13"/>
          <p:cNvSpPr txBox="1"/>
          <p:nvPr/>
        </p:nvSpPr>
        <p:spPr>
          <a:xfrm>
            <a:off x="4724400" y="5334000"/>
            <a:ext cx="249299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0x0000000000000000</a:t>
            </a:r>
            <a:endParaRPr lang="en-US" sz="2000" b="0" dirty="0">
              <a:latin typeface="Gill Sans" charset="0"/>
              <a:ea typeface="Gill Sans" charset="0"/>
              <a:cs typeface="Gill Sans" charset="0"/>
            </a:endParaRPr>
          </a:p>
        </p:txBody>
      </p:sp>
      <p:sp>
        <p:nvSpPr>
          <p:cNvPr id="15" name="TextBox 14"/>
          <p:cNvSpPr txBox="1"/>
          <p:nvPr/>
        </p:nvSpPr>
        <p:spPr>
          <a:xfrm>
            <a:off x="4724400" y="3956566"/>
            <a:ext cx="2404826"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0x00007FFFFFFFFFFF</a:t>
            </a:r>
            <a:endParaRPr lang="en-US" sz="2000" b="0" dirty="0">
              <a:latin typeface="Gill Sans" charset="0"/>
              <a:ea typeface="Gill Sans" charset="0"/>
              <a:cs typeface="Gill Sans" charset="0"/>
            </a:endParaRPr>
          </a:p>
        </p:txBody>
      </p:sp>
      <p:sp>
        <p:nvSpPr>
          <p:cNvPr id="16" name="TextBox 15"/>
          <p:cNvSpPr txBox="1"/>
          <p:nvPr/>
        </p:nvSpPr>
        <p:spPr>
          <a:xfrm>
            <a:off x="4677319" y="2407166"/>
            <a:ext cx="246093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0xFFFF800000000000</a:t>
            </a:r>
            <a:endParaRPr lang="en-US" sz="2000" b="0" dirty="0">
              <a:latin typeface="Gill Sans" charset="0"/>
              <a:ea typeface="Gill Sans" charset="0"/>
              <a:cs typeface="Gill Sans" charset="0"/>
            </a:endParaRPr>
          </a:p>
        </p:txBody>
      </p:sp>
      <p:sp>
        <p:nvSpPr>
          <p:cNvPr id="17" name="TextBox 16"/>
          <p:cNvSpPr txBox="1"/>
          <p:nvPr/>
        </p:nvSpPr>
        <p:spPr>
          <a:xfrm>
            <a:off x="4651919" y="1066800"/>
            <a:ext cx="236475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0xFFFFFFFFFFFFFFFF</a:t>
            </a:r>
            <a:endParaRPr lang="en-US" sz="2000" b="0" dirty="0">
              <a:latin typeface="Gill Sans" charset="0"/>
              <a:ea typeface="Gill Sans" charset="0"/>
              <a:cs typeface="Gill Sans" charset="0"/>
            </a:endParaRPr>
          </a:p>
        </p:txBody>
      </p:sp>
      <p:sp>
        <p:nvSpPr>
          <p:cNvPr id="23" name="Up-Down Arrow 22"/>
          <p:cNvSpPr/>
          <p:nvPr/>
        </p:nvSpPr>
        <p:spPr bwMode="auto">
          <a:xfrm>
            <a:off x="319374" y="2546866"/>
            <a:ext cx="609600" cy="3048000"/>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3GB Total</a:t>
            </a:r>
          </a:p>
        </p:txBody>
      </p:sp>
      <p:sp>
        <p:nvSpPr>
          <p:cNvPr id="25" name="Up-Down Arrow 24"/>
          <p:cNvSpPr/>
          <p:nvPr/>
        </p:nvSpPr>
        <p:spPr bwMode="auto">
          <a:xfrm>
            <a:off x="4218245" y="4141231"/>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128TiB</a:t>
            </a:r>
          </a:p>
        </p:txBody>
      </p:sp>
      <p:sp>
        <p:nvSpPr>
          <p:cNvPr id="26" name="Up-Down Arrow 25"/>
          <p:cNvSpPr/>
          <p:nvPr/>
        </p:nvSpPr>
        <p:spPr bwMode="auto">
          <a:xfrm>
            <a:off x="304800" y="1251466"/>
            <a:ext cx="609600" cy="1195684"/>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latin typeface="Gill Sans" charset="0"/>
                <a:ea typeface="Gill Sans" charset="0"/>
                <a:cs typeface="Gill Sans" charset="0"/>
              </a:rPr>
              <a:t>1</a:t>
            </a:r>
            <a:r>
              <a:rPr kumimoji="0" lang="en-US" sz="2000" b="0" u="none" strike="noStrike" cap="none" normalizeH="0" baseline="0" dirty="0" smtClean="0">
                <a:ln>
                  <a:noFill/>
                </a:ln>
                <a:solidFill>
                  <a:schemeClr val="tx1"/>
                </a:solidFill>
                <a:effectLst/>
                <a:latin typeface="Gill Sans" charset="0"/>
                <a:ea typeface="Gill Sans" charset="0"/>
                <a:cs typeface="Gill Sans" charset="0"/>
              </a:rPr>
              <a:t>GB</a:t>
            </a:r>
          </a:p>
        </p:txBody>
      </p:sp>
      <p:sp>
        <p:nvSpPr>
          <p:cNvPr id="27" name="Up-Down Arrow 26"/>
          <p:cNvSpPr/>
          <p:nvPr/>
        </p:nvSpPr>
        <p:spPr bwMode="auto">
          <a:xfrm>
            <a:off x="4218245" y="1217315"/>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128TiB</a:t>
            </a:r>
          </a:p>
        </p:txBody>
      </p:sp>
      <p:sp>
        <p:nvSpPr>
          <p:cNvPr id="28" name="TextBox 27"/>
          <p:cNvSpPr txBox="1"/>
          <p:nvPr/>
        </p:nvSpPr>
        <p:spPr>
          <a:xfrm>
            <a:off x="1143000" y="1600200"/>
            <a:ext cx="980397" cy="707886"/>
          </a:xfrm>
          <a:prstGeom prst="rect">
            <a:avLst/>
          </a:prstGeom>
          <a:noFill/>
        </p:spPr>
        <p:txBody>
          <a:bodyPr wrap="none" rtlCol="0">
            <a:spAutoFit/>
          </a:bodyPr>
          <a:lstStyle/>
          <a:p>
            <a:r>
              <a:rPr lang="en-US" sz="2000" b="0" dirty="0" smtClean="0">
                <a:latin typeface="Gill Sans" charset="0"/>
                <a:ea typeface="Gill Sans" charset="0"/>
                <a:cs typeface="Gill Sans" charset="0"/>
              </a:rPr>
              <a:t>896MB</a:t>
            </a:r>
            <a:br>
              <a:rPr lang="en-US" sz="2000" b="0" dirty="0" smtClean="0">
                <a:latin typeface="Gill Sans" charset="0"/>
                <a:ea typeface="Gill Sans" charset="0"/>
                <a:cs typeface="Gill Sans" charset="0"/>
              </a:rPr>
            </a:br>
            <a:r>
              <a:rPr lang="en-US" sz="2000" b="0" dirty="0" smtClean="0">
                <a:latin typeface="Gill Sans" charset="0"/>
                <a:ea typeface="Gill Sans" charset="0"/>
                <a:cs typeface="Gill Sans" charset="0"/>
              </a:rPr>
              <a:t>Physical</a:t>
            </a:r>
            <a:endParaRPr lang="en-US" sz="2000" b="0" dirty="0">
              <a:latin typeface="Gill Sans" charset="0"/>
              <a:ea typeface="Gill Sans" charset="0"/>
              <a:cs typeface="Gill Sans" charset="0"/>
            </a:endParaRPr>
          </a:p>
        </p:txBody>
      </p:sp>
      <p:sp>
        <p:nvSpPr>
          <p:cNvPr id="29" name="TextBox 28"/>
          <p:cNvSpPr txBox="1"/>
          <p:nvPr/>
        </p:nvSpPr>
        <p:spPr>
          <a:xfrm>
            <a:off x="5998602" y="1766489"/>
            <a:ext cx="980397" cy="707886"/>
          </a:xfrm>
          <a:prstGeom prst="rect">
            <a:avLst/>
          </a:prstGeom>
          <a:noFill/>
        </p:spPr>
        <p:txBody>
          <a:bodyPr wrap="none" rtlCol="0">
            <a:spAutoFit/>
          </a:bodyPr>
          <a:lstStyle/>
          <a:p>
            <a:r>
              <a:rPr lang="en-US" sz="2000" b="0" dirty="0" smtClean="0">
                <a:latin typeface="Gill Sans" charset="0"/>
                <a:ea typeface="Gill Sans" charset="0"/>
                <a:cs typeface="Gill Sans" charset="0"/>
              </a:rPr>
              <a:t>64 </a:t>
            </a:r>
            <a:r>
              <a:rPr lang="en-US" sz="2000" b="0" dirty="0" err="1" smtClean="0">
                <a:latin typeface="Gill Sans" charset="0"/>
                <a:ea typeface="Gill Sans" charset="0"/>
                <a:cs typeface="Gill Sans" charset="0"/>
              </a:rPr>
              <a:t>TiB</a:t>
            </a:r>
            <a:r>
              <a:rPr lang="en-US" sz="2000" b="0" dirty="0" smtClean="0">
                <a:latin typeface="Gill Sans" charset="0"/>
                <a:ea typeface="Gill Sans" charset="0"/>
                <a:cs typeface="Gill Sans" charset="0"/>
              </a:rPr>
              <a:t/>
            </a:r>
            <a:br>
              <a:rPr lang="en-US" sz="2000" b="0" dirty="0" smtClean="0">
                <a:latin typeface="Gill Sans" charset="0"/>
                <a:ea typeface="Gill Sans" charset="0"/>
                <a:cs typeface="Gill Sans" charset="0"/>
              </a:rPr>
            </a:br>
            <a:r>
              <a:rPr lang="en-US" sz="2000" b="0" dirty="0" smtClean="0">
                <a:latin typeface="Gill Sans" charset="0"/>
                <a:ea typeface="Gill Sans" charset="0"/>
                <a:cs typeface="Gill Sans" charset="0"/>
              </a:rPr>
              <a:t>Physical</a:t>
            </a:r>
            <a:endParaRPr lang="en-US" sz="2000" b="0" dirty="0">
              <a:latin typeface="Gill Sans" charset="0"/>
              <a:ea typeface="Gill Sans" charset="0"/>
              <a:cs typeface="Gill Sans" charset="0"/>
            </a:endParaRPr>
          </a:p>
        </p:txBody>
      </p:sp>
      <p:sp>
        <p:nvSpPr>
          <p:cNvPr id="30" name="TextBox 29"/>
          <p:cNvSpPr txBox="1"/>
          <p:nvPr/>
        </p:nvSpPr>
        <p:spPr>
          <a:xfrm>
            <a:off x="331077" y="5943600"/>
            <a:ext cx="3093667" cy="400110"/>
          </a:xfrm>
          <a:prstGeom prst="rect">
            <a:avLst/>
          </a:prstGeom>
          <a:noFill/>
        </p:spPr>
        <p:txBody>
          <a:bodyPr wrap="none" rtlCol="0">
            <a:spAutoFit/>
          </a:bodyPr>
          <a:lstStyle/>
          <a:p>
            <a:r>
              <a:rPr lang="en-US" sz="2000" b="0" dirty="0" smtClean="0">
                <a:latin typeface="Gill Sans" charset="0"/>
                <a:ea typeface="Gill Sans" charset="0"/>
                <a:cs typeface="Gill Sans" charset="0"/>
              </a:rPr>
              <a:t>32-Bit Virtual Address Space</a:t>
            </a:r>
            <a:endParaRPr lang="en-US" sz="2000" b="0" dirty="0">
              <a:latin typeface="Gill Sans" charset="0"/>
              <a:ea typeface="Gill Sans" charset="0"/>
              <a:cs typeface="Gill Sans" charset="0"/>
            </a:endParaRPr>
          </a:p>
        </p:txBody>
      </p:sp>
      <p:sp>
        <p:nvSpPr>
          <p:cNvPr id="33" name="TextBox 32"/>
          <p:cNvSpPr txBox="1"/>
          <p:nvPr/>
        </p:nvSpPr>
        <p:spPr>
          <a:xfrm>
            <a:off x="4827845" y="5943600"/>
            <a:ext cx="3093667" cy="400110"/>
          </a:xfrm>
          <a:prstGeom prst="rect">
            <a:avLst/>
          </a:prstGeom>
          <a:noFill/>
        </p:spPr>
        <p:txBody>
          <a:bodyPr wrap="none" rtlCol="0">
            <a:spAutoFit/>
          </a:bodyPr>
          <a:lstStyle/>
          <a:p>
            <a:r>
              <a:rPr lang="en-US" sz="2000" b="0" dirty="0" smtClean="0">
                <a:latin typeface="Gill Sans" charset="0"/>
                <a:ea typeface="Gill Sans" charset="0"/>
                <a:cs typeface="Gill Sans" charset="0"/>
              </a:rPr>
              <a:t>64-Bit Virtual Address Space</a:t>
            </a:r>
            <a:endParaRPr lang="en-US" sz="2000" b="0" dirty="0">
              <a:latin typeface="Gill Sans" charset="0"/>
              <a:ea typeface="Gill Sans" charset="0"/>
              <a:cs typeface="Gill Sans" charset="0"/>
            </a:endParaRPr>
          </a:p>
        </p:txBody>
      </p:sp>
      <p:sp>
        <p:nvSpPr>
          <p:cNvPr id="34" name="TextBox 33"/>
          <p:cNvSpPr txBox="1"/>
          <p:nvPr/>
        </p:nvSpPr>
        <p:spPr>
          <a:xfrm>
            <a:off x="5027165" y="3124200"/>
            <a:ext cx="2002471" cy="400110"/>
          </a:xfrm>
          <a:prstGeom prst="rect">
            <a:avLst/>
          </a:prstGeom>
          <a:noFill/>
        </p:spPr>
        <p:txBody>
          <a:bodyPr wrap="none" rtlCol="0">
            <a:spAutoFit/>
          </a:bodyPr>
          <a:lstStyle/>
          <a:p>
            <a:r>
              <a:rPr lang="en-US" sz="2000" b="0" dirty="0" smtClean="0">
                <a:latin typeface="Gill Sans" charset="0"/>
                <a:ea typeface="Gill Sans" charset="0"/>
                <a:cs typeface="Gill Sans" charset="0"/>
              </a:rPr>
              <a:t>“Canonical Hole”</a:t>
            </a:r>
            <a:endParaRPr lang="en-US" sz="2000" b="0" dirty="0">
              <a:latin typeface="Gill Sans" charset="0"/>
              <a:ea typeface="Gill Sans" charset="0"/>
              <a:cs typeface="Gill Sans" charset="0"/>
            </a:endParaRPr>
          </a:p>
        </p:txBody>
      </p:sp>
    </p:spTree>
    <p:extLst>
      <p:ext uri="{BB962C8B-B14F-4D97-AF65-F5344CB8AC3E}">
        <p14:creationId xmlns:p14="http://schemas.microsoft.com/office/powerpoint/2010/main" val="38929815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dirty="0" smtClean="0">
                <a:ea typeface="굴림" panose="020B0600000101010101" pitchFamily="34" charset="-127"/>
              </a:rPr>
              <a:t>Summary</a:t>
            </a:r>
          </a:p>
        </p:txBody>
      </p:sp>
      <p:sp>
        <p:nvSpPr>
          <p:cNvPr id="30723" name="Rectangle 3"/>
          <p:cNvSpPr>
            <a:spLocks noGrp="1" noChangeArrowheads="1"/>
          </p:cNvSpPr>
          <p:nvPr>
            <p:ph type="body" idx="1"/>
          </p:nvPr>
        </p:nvSpPr>
        <p:spPr>
          <a:xfrm>
            <a:off x="152400" y="685800"/>
            <a:ext cx="8915400" cy="6172200"/>
          </a:xfrm>
        </p:spPr>
        <p:txBody>
          <a:bodyPr>
            <a:normAutofit/>
          </a:bodyPr>
          <a:lstStyle/>
          <a:p>
            <a:pPr>
              <a:lnSpc>
                <a:spcPct val="80000"/>
              </a:lnSpc>
              <a:spcBef>
                <a:spcPct val="5000"/>
              </a:spcBef>
            </a:pPr>
            <a:r>
              <a:rPr lang="en-US" altLang="ko-KR" dirty="0" smtClean="0">
                <a:ea typeface="굴림" panose="020B0600000101010101" pitchFamily="34" charset="-127"/>
                <a:sym typeface="Symbol" panose="05050102010706020507" pitchFamily="18" charset="2"/>
              </a:rPr>
              <a:t>Replacement policies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FIFO: Place pages on queue, replace page at end</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MIN: Replace page that will be used farthest in future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LRU: Replace page used farthest in past </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Clock Algorithm: Approximation to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Arrange all pages in circular list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Sweep through them, marking as not “in use”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If page not “in use” for one pass, than can replace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N</a:t>
            </a:r>
            <a:r>
              <a:rPr lang="en-US" altLang="ko-KR" baseline="30000" dirty="0" smtClean="0">
                <a:ea typeface="굴림" panose="020B0600000101010101" pitchFamily="34" charset="-127"/>
                <a:sym typeface="Symbol" panose="05050102010706020507" pitchFamily="18" charset="2"/>
              </a:rPr>
              <a:t>th</a:t>
            </a:r>
            <a:r>
              <a:rPr lang="en-US" altLang="ko-KR" dirty="0" smtClean="0">
                <a:ea typeface="굴림" panose="020B0600000101010101" pitchFamily="34" charset="-127"/>
                <a:sym typeface="Symbol" panose="05050102010706020507" pitchFamily="18" charset="2"/>
              </a:rPr>
              <a:t>-chance clock algorithm: Another approximate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Give pages multiple passes of clock hand before replacing</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Second-Chance List algorithm: Yet another approximate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Divide pages into two groups, one of which is truly LRU and managed on page faults.</a:t>
            </a:r>
          </a:p>
          <a:p>
            <a:pPr>
              <a:lnSpc>
                <a:spcPct val="80000"/>
              </a:lnSpc>
              <a:spcBef>
                <a:spcPct val="10000"/>
              </a:spcBef>
            </a:pPr>
            <a:r>
              <a:rPr lang="en-US" altLang="ko-KR" dirty="0">
                <a:ea typeface="굴림" panose="020B0600000101010101" pitchFamily="34" charset="-127"/>
                <a:sym typeface="Symbol" panose="05050102010706020507" pitchFamily="18" charset="2"/>
              </a:rPr>
              <a:t>Working Set:</a:t>
            </a:r>
          </a:p>
          <a:p>
            <a:pPr lvl="1">
              <a:lnSpc>
                <a:spcPct val="80000"/>
              </a:lnSpc>
              <a:spcBef>
                <a:spcPct val="10000"/>
              </a:spcBef>
            </a:pPr>
            <a:r>
              <a:rPr lang="en-US" altLang="ko-KR" dirty="0">
                <a:ea typeface="굴림" panose="020B0600000101010101" pitchFamily="34" charset="-127"/>
                <a:sym typeface="Symbol" panose="05050102010706020507" pitchFamily="18" charset="2"/>
              </a:rPr>
              <a:t>Set of pages touched by a process recently</a:t>
            </a:r>
          </a:p>
          <a:p>
            <a:pPr>
              <a:lnSpc>
                <a:spcPct val="80000"/>
              </a:lnSpc>
              <a:spcBef>
                <a:spcPct val="10000"/>
              </a:spcBef>
            </a:pPr>
            <a:r>
              <a:rPr lang="en-US" altLang="ko-KR" dirty="0">
                <a:ea typeface="굴림" panose="020B0600000101010101" pitchFamily="34" charset="-127"/>
              </a:rPr>
              <a:t>Thrashing:</a:t>
            </a:r>
            <a:r>
              <a:rPr lang="en-US" altLang="ko-KR" dirty="0">
                <a:ea typeface="굴림" panose="020B0600000101010101" pitchFamily="34" charset="-127"/>
                <a:sym typeface="Symbol" panose="05050102010706020507" pitchFamily="18" charset="2"/>
              </a:rPr>
              <a:t> a process is busy swapping pages in and out</a:t>
            </a:r>
          </a:p>
          <a:p>
            <a:pPr lvl="1">
              <a:lnSpc>
                <a:spcPct val="80000"/>
              </a:lnSpc>
              <a:spcBef>
                <a:spcPct val="10000"/>
              </a:spcBef>
            </a:pPr>
            <a:r>
              <a:rPr lang="en-US" altLang="ko-KR" dirty="0">
                <a:ea typeface="굴림" panose="020B0600000101010101" pitchFamily="34" charset="-127"/>
                <a:sym typeface="Symbol" panose="05050102010706020507" pitchFamily="18" charset="2"/>
              </a:rPr>
              <a:t>Process will thrash if working set doesn’t fit in memory</a:t>
            </a:r>
          </a:p>
          <a:p>
            <a:pPr lvl="1">
              <a:lnSpc>
                <a:spcPct val="80000"/>
              </a:lnSpc>
              <a:spcBef>
                <a:spcPct val="10000"/>
              </a:spcBef>
            </a:pPr>
            <a:r>
              <a:rPr lang="en-US" altLang="ko-KR" dirty="0">
                <a:ea typeface="굴림" panose="020B0600000101010101" pitchFamily="34" charset="-127"/>
                <a:sym typeface="Symbol" panose="05050102010706020507" pitchFamily="18" charset="2"/>
              </a:rPr>
              <a:t>Need to swap out a process</a:t>
            </a:r>
          </a:p>
          <a:p>
            <a:pPr marL="0" indent="0">
              <a:lnSpc>
                <a:spcPct val="80000"/>
              </a:lnSpc>
              <a:spcBef>
                <a:spcPct val="20000"/>
              </a:spcBef>
              <a:buNone/>
            </a:pPr>
            <a:endParaRPr lang="en-US" altLang="ko-KR" dirty="0"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27129656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72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2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72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723">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072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Map (Details)</a:t>
            </a:r>
            <a:endParaRPr lang="en-US" dirty="0"/>
          </a:p>
        </p:txBody>
      </p:sp>
      <p:sp>
        <p:nvSpPr>
          <p:cNvPr id="3" name="Content Placeholder 2"/>
          <p:cNvSpPr>
            <a:spLocks noGrp="1"/>
          </p:cNvSpPr>
          <p:nvPr>
            <p:ph idx="1"/>
          </p:nvPr>
        </p:nvSpPr>
        <p:spPr>
          <a:xfrm>
            <a:off x="0" y="838200"/>
            <a:ext cx="9144000" cy="5867400"/>
          </a:xfrm>
        </p:spPr>
        <p:txBody>
          <a:bodyPr>
            <a:normAutofit lnSpcReduction="10000"/>
          </a:bodyPr>
          <a:lstStyle/>
          <a:p>
            <a:r>
              <a:rPr lang="en-US" dirty="0" smtClean="0"/>
              <a:t>Kernel memory not generally visible to user</a:t>
            </a:r>
          </a:p>
          <a:p>
            <a:pPr lvl="1"/>
            <a:r>
              <a:rPr lang="en-US" dirty="0" smtClean="0"/>
              <a:t>Exception: special VDSO </a:t>
            </a:r>
            <a:r>
              <a:rPr lang="en-US" dirty="0"/>
              <a:t>(virtual dynamically linked shared objects</a:t>
            </a:r>
            <a:r>
              <a:rPr lang="en-US" dirty="0" smtClean="0"/>
              <a:t>) facility that maps kernel code into user space to aid in system calls (and to provide certain actual system calls such as </a:t>
            </a:r>
            <a:r>
              <a:rPr lang="en-US" dirty="0" err="1" smtClean="0">
                <a:latin typeface="Consolas"/>
                <a:cs typeface="Consolas"/>
              </a:rPr>
              <a:t>gettimeofday</a:t>
            </a:r>
            <a:r>
              <a:rPr lang="en-US" dirty="0" smtClean="0">
                <a:latin typeface="Consolas"/>
                <a:cs typeface="Consolas"/>
              </a:rPr>
              <a:t>()</a:t>
            </a:r>
            <a:r>
              <a:rPr lang="en-US" dirty="0" smtClean="0"/>
              <a:t>)</a:t>
            </a:r>
            <a:endParaRPr lang="en-US" dirty="0" smtClean="0">
              <a:latin typeface="Consolas"/>
              <a:cs typeface="Consolas"/>
            </a:endParaRPr>
          </a:p>
          <a:p>
            <a:r>
              <a:rPr lang="en-US" dirty="0" smtClean="0"/>
              <a:t>Every physical page described by a “page” structure</a:t>
            </a:r>
          </a:p>
          <a:p>
            <a:pPr lvl="1"/>
            <a:r>
              <a:rPr lang="en-US" dirty="0" smtClean="0"/>
              <a:t>Collected together in lower physical memory</a:t>
            </a:r>
          </a:p>
          <a:p>
            <a:pPr lvl="1"/>
            <a:r>
              <a:rPr lang="en-US" dirty="0" smtClean="0"/>
              <a:t>Can be accessed in kernel virtual space</a:t>
            </a:r>
          </a:p>
          <a:p>
            <a:pPr lvl="1"/>
            <a:r>
              <a:rPr lang="en-US" dirty="0" smtClean="0"/>
              <a:t>Linked together in various “LRU” lists</a:t>
            </a:r>
          </a:p>
          <a:p>
            <a:r>
              <a:rPr lang="en-US" dirty="0" smtClean="0"/>
              <a:t>For 32-bit virtual memory architectures:</a:t>
            </a:r>
          </a:p>
          <a:p>
            <a:pPr lvl="1"/>
            <a:r>
              <a:rPr lang="en-US" dirty="0" smtClean="0"/>
              <a:t>When physical memory &lt; 896MB</a:t>
            </a:r>
          </a:p>
          <a:p>
            <a:pPr lvl="2"/>
            <a:r>
              <a:rPr lang="en-US" dirty="0" smtClean="0"/>
              <a:t>All physical memory mapped at 0xC0000000</a:t>
            </a:r>
          </a:p>
          <a:p>
            <a:pPr lvl="1"/>
            <a:r>
              <a:rPr lang="en-US" dirty="0" smtClean="0"/>
              <a:t>When physical memory &gt;= 896MB</a:t>
            </a:r>
          </a:p>
          <a:p>
            <a:pPr lvl="2"/>
            <a:r>
              <a:rPr lang="en-US" dirty="0" smtClean="0"/>
              <a:t>Not all physical memory mapped in kernel space all the time</a:t>
            </a:r>
          </a:p>
          <a:p>
            <a:pPr lvl="2"/>
            <a:r>
              <a:rPr lang="en-US" dirty="0" smtClean="0"/>
              <a:t>Can be temporarily mapped with addresses &gt; 0xCC000000</a:t>
            </a:r>
          </a:p>
          <a:p>
            <a:r>
              <a:rPr lang="en-US" dirty="0" smtClean="0"/>
              <a:t>For 64-bit virtual memory architectures:</a:t>
            </a:r>
          </a:p>
          <a:p>
            <a:pPr lvl="1"/>
            <a:r>
              <a:rPr lang="en-US" dirty="0" smtClean="0"/>
              <a:t>All physical memory mapped above 0xFFFF800000000000</a:t>
            </a:r>
            <a:endParaRPr lang="en-US" dirty="0"/>
          </a:p>
        </p:txBody>
      </p:sp>
    </p:spTree>
    <p:extLst>
      <p:ext uri="{BB962C8B-B14F-4D97-AF65-F5344CB8AC3E}">
        <p14:creationId xmlns:p14="http://schemas.microsoft.com/office/powerpoint/2010/main" val="19400168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dirty="0" smtClean="0">
                <a:ea typeface="굴림" panose="020B0600000101010101" pitchFamily="34" charset="-127"/>
              </a:rPr>
              <a:t>Demand Paging Cost Model</a:t>
            </a:r>
          </a:p>
        </p:txBody>
      </p:sp>
      <p:sp>
        <p:nvSpPr>
          <p:cNvPr id="795651" name="Rectangle 3"/>
          <p:cNvSpPr>
            <a:spLocks noGrp="1" noChangeArrowheads="1"/>
          </p:cNvSpPr>
          <p:nvPr>
            <p:ph type="body" idx="1"/>
          </p:nvPr>
        </p:nvSpPr>
        <p:spPr>
          <a:xfrm>
            <a:off x="152400" y="685800"/>
            <a:ext cx="8686800" cy="5943600"/>
          </a:xfrm>
        </p:spPr>
        <p:txBody>
          <a:bodyPr/>
          <a:lstStyle/>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Since Demand Paging like caching, can compute average access time! (“Effective Access Time”)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EAT = Hit Rate x Hit Time + Miss Rate x Miss Time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EAT = Hit Time + Miss Rate x Miss Penalty</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Example: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Memory access time = 200 nanoseconds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Average page-fault service time = 8 milliseconds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Suppose p = Probability of miss, 1-p = Probably of hit</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Then, we can compute EAT as follows:</a:t>
            </a:r>
          </a:p>
          <a:p>
            <a:pPr marL="342900" indent="-342900">
              <a:lnSpc>
                <a:spcPct val="80000"/>
              </a:lnSpc>
              <a:spcBef>
                <a:spcPct val="20000"/>
              </a:spcBef>
              <a:buFontTx/>
              <a:buNone/>
              <a:tabLst>
                <a:tab pos="914400" algn="l"/>
                <a:tab pos="1828800" algn="l"/>
              </a:tabLst>
            </a:pPr>
            <a:r>
              <a:rPr lang="en-US" altLang="ko-KR" dirty="0" smtClean="0">
                <a:ea typeface="굴림" panose="020B0600000101010101" pitchFamily="34" charset="-127"/>
              </a:rPr>
              <a:t>		EAT 	= 200ns + p x 8 </a:t>
            </a:r>
            <a:r>
              <a:rPr lang="en-US" altLang="ko-KR" dirty="0" err="1" smtClean="0">
                <a:ea typeface="굴림" panose="020B0600000101010101" pitchFamily="34" charset="-127"/>
              </a:rPr>
              <a:t>ms</a:t>
            </a:r>
            <a:endParaRPr lang="en-US" altLang="ko-KR" dirty="0" smtClean="0">
              <a:ea typeface="굴림" panose="020B0600000101010101" pitchFamily="34" charset="-127"/>
            </a:endParaRPr>
          </a:p>
          <a:p>
            <a:pPr marL="342900" indent="-342900">
              <a:lnSpc>
                <a:spcPct val="80000"/>
              </a:lnSpc>
              <a:spcBef>
                <a:spcPct val="20000"/>
              </a:spcBef>
              <a:buFontTx/>
              <a:buNone/>
              <a:tabLst>
                <a:tab pos="914400" algn="l"/>
                <a:tab pos="1828800" algn="l"/>
              </a:tabLst>
            </a:pPr>
            <a:r>
              <a:rPr lang="en-US" altLang="ko-KR" dirty="0" smtClean="0">
                <a:ea typeface="굴림" panose="020B0600000101010101" pitchFamily="34" charset="-127"/>
              </a:rPr>
              <a:t>	        	= 200ns + p x 8,000,000ns</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If one access out of 1,000 causes a page fault, then EAT = 8.2 </a:t>
            </a:r>
            <a:r>
              <a:rPr lang="el-GR" altLang="en-US" dirty="0" smtClean="0"/>
              <a:t>μ</a:t>
            </a:r>
            <a:r>
              <a:rPr lang="en-US" altLang="ko-KR" dirty="0" smtClean="0">
                <a:ea typeface="굴림" panose="020B0600000101010101" pitchFamily="34" charset="-127"/>
              </a:rPr>
              <a:t>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This is a slowdown by a factor of 40!</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What if want slowdown by less than 10%?</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200ns x 1.1 &lt; EAT </a:t>
            </a:r>
            <a:r>
              <a:rPr lang="en-US" altLang="ko-KR" dirty="0" smtClean="0">
                <a:ea typeface="굴림" panose="020B0600000101010101" pitchFamily="34" charset="-127"/>
                <a:sym typeface="Symbol" panose="05050102010706020507" pitchFamily="18" charset="2"/>
              </a:rPr>
              <a:t> p &lt; 2.5 x 10</a:t>
            </a:r>
            <a:r>
              <a:rPr lang="en-US" altLang="ko-KR" baseline="30000" dirty="0" smtClean="0">
                <a:ea typeface="굴림" panose="020B0600000101010101" pitchFamily="34" charset="-127"/>
                <a:sym typeface="Symbol" panose="05050102010706020507" pitchFamily="18" charset="2"/>
              </a:rPr>
              <a:t>-6</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sym typeface="Symbol" panose="05050102010706020507" pitchFamily="18" charset="2"/>
              </a:rPr>
              <a:t>This is about 1 page fault in </a:t>
            </a:r>
            <a:r>
              <a:rPr lang="en-US" altLang="ko-KR" dirty="0" smtClean="0">
                <a:ea typeface="굴림" panose="020B0600000101010101" pitchFamily="34" charset="-127"/>
                <a:sym typeface="Symbol" panose="05050102010706020507" pitchFamily="18" charset="2"/>
              </a:rPr>
              <a:t>400,000</a:t>
            </a:r>
            <a:r>
              <a:rPr lang="en-US" altLang="ko-KR" dirty="0" smtClean="0">
                <a:ea typeface="굴림" panose="020B0600000101010101" pitchFamily="34" charset="-127"/>
                <a:sym typeface="Symbol" panose="05050102010706020507" pitchFamily="18" charset="2"/>
              </a:rPr>
              <a:t>!</a:t>
            </a:r>
          </a:p>
        </p:txBody>
      </p:sp>
    </p:spTree>
    <p:extLst>
      <p:ext uri="{BB962C8B-B14F-4D97-AF65-F5344CB8AC3E}">
        <p14:creationId xmlns:p14="http://schemas.microsoft.com/office/powerpoint/2010/main" val="2296330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5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5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5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5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5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56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565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56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565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5651">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95651">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5651">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5651">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5651">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565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Factors Lead to Misses?</a:t>
            </a:r>
          </a:p>
        </p:txBody>
      </p:sp>
      <p:sp>
        <p:nvSpPr>
          <p:cNvPr id="796675" name="Rectangle 3"/>
          <p:cNvSpPr>
            <a:spLocks noGrp="1" noChangeArrowheads="1"/>
          </p:cNvSpPr>
          <p:nvPr>
            <p:ph type="body" idx="1"/>
          </p:nvPr>
        </p:nvSpPr>
        <p:spPr>
          <a:xfrm>
            <a:off x="152400" y="685800"/>
            <a:ext cx="8610600" cy="6019800"/>
          </a:xfrm>
        </p:spPr>
        <p:txBody>
          <a:bodyPr/>
          <a:lstStyle/>
          <a:p>
            <a:pPr>
              <a:lnSpc>
                <a:spcPct val="80000"/>
              </a:lnSpc>
              <a:spcBef>
                <a:spcPct val="20000"/>
              </a:spcBef>
            </a:pPr>
            <a:r>
              <a:rPr lang="en-US" altLang="ko-KR" dirty="0" smtClean="0">
                <a:solidFill>
                  <a:schemeClr val="hlink"/>
                </a:solidFill>
                <a:ea typeface="굴림" panose="020B0600000101010101" pitchFamily="34" charset="-127"/>
              </a:rPr>
              <a:t>Compulsory Misses: </a:t>
            </a:r>
          </a:p>
          <a:p>
            <a:pPr lvl="1">
              <a:lnSpc>
                <a:spcPct val="80000"/>
              </a:lnSpc>
              <a:spcBef>
                <a:spcPct val="20000"/>
              </a:spcBef>
            </a:pPr>
            <a:r>
              <a:rPr lang="en-US" altLang="ko-KR" dirty="0" smtClean="0">
                <a:ea typeface="굴림" panose="020B0600000101010101" pitchFamily="34" charset="-127"/>
              </a:rPr>
              <a:t>Pages that have never been paged into memory before</a:t>
            </a:r>
          </a:p>
          <a:p>
            <a:pPr lvl="1">
              <a:lnSpc>
                <a:spcPct val="80000"/>
              </a:lnSpc>
              <a:spcBef>
                <a:spcPct val="20000"/>
              </a:spcBef>
            </a:pPr>
            <a:r>
              <a:rPr lang="en-US" altLang="ko-KR" dirty="0" smtClean="0">
                <a:ea typeface="굴림" panose="020B0600000101010101" pitchFamily="34" charset="-127"/>
              </a:rPr>
              <a:t>How might we remove these misses?</a:t>
            </a:r>
          </a:p>
          <a:p>
            <a:pPr lvl="2">
              <a:lnSpc>
                <a:spcPct val="80000"/>
              </a:lnSpc>
              <a:spcBef>
                <a:spcPct val="20000"/>
              </a:spcBef>
            </a:pPr>
            <a:r>
              <a:rPr lang="en-US" altLang="ko-KR" dirty="0" smtClean="0">
                <a:ea typeface="굴림" panose="020B0600000101010101" pitchFamily="34" charset="-127"/>
              </a:rPr>
              <a:t>Prefetching: loading them into memory before needed</a:t>
            </a:r>
          </a:p>
          <a:p>
            <a:pPr lvl="2">
              <a:lnSpc>
                <a:spcPct val="80000"/>
              </a:lnSpc>
              <a:spcBef>
                <a:spcPct val="20000"/>
              </a:spcBef>
            </a:pPr>
            <a:r>
              <a:rPr lang="en-US" altLang="ko-KR" dirty="0" smtClean="0">
                <a:ea typeface="굴림" panose="020B0600000101010101" pitchFamily="34" charset="-127"/>
              </a:rPr>
              <a:t>Need to predict future somehow!  More later</a:t>
            </a:r>
          </a:p>
          <a:p>
            <a:pPr>
              <a:lnSpc>
                <a:spcPct val="80000"/>
              </a:lnSpc>
              <a:spcBef>
                <a:spcPct val="20000"/>
              </a:spcBef>
            </a:pPr>
            <a:r>
              <a:rPr lang="en-US" altLang="ko-KR" dirty="0" smtClean="0">
                <a:solidFill>
                  <a:schemeClr val="hlink"/>
                </a:solidFill>
                <a:ea typeface="굴림" panose="020B0600000101010101" pitchFamily="34" charset="-127"/>
              </a:rPr>
              <a:t>Capacity Misses:</a:t>
            </a:r>
          </a:p>
          <a:p>
            <a:pPr lvl="1">
              <a:lnSpc>
                <a:spcPct val="80000"/>
              </a:lnSpc>
              <a:spcBef>
                <a:spcPct val="20000"/>
              </a:spcBef>
            </a:pPr>
            <a:r>
              <a:rPr lang="en-US" altLang="ko-KR" dirty="0" smtClean="0">
                <a:ea typeface="굴림" panose="020B0600000101010101" pitchFamily="34" charset="-127"/>
              </a:rPr>
              <a:t>Not enough memory. Must somehow increase </a:t>
            </a:r>
            <a:r>
              <a:rPr lang="en-US" altLang="ko-KR" dirty="0" smtClean="0">
                <a:ea typeface="굴림" panose="020B0600000101010101" pitchFamily="34" charset="-127"/>
              </a:rPr>
              <a:t>available memory size</a:t>
            </a:r>
            <a:r>
              <a:rPr lang="en-US" altLang="ko-KR" dirty="0" smtClean="0">
                <a:ea typeface="굴림" panose="020B0600000101010101" pitchFamily="34" charset="-127"/>
              </a:rPr>
              <a:t>.</a:t>
            </a:r>
          </a:p>
          <a:p>
            <a:pPr lvl="1">
              <a:lnSpc>
                <a:spcPct val="80000"/>
              </a:lnSpc>
              <a:spcBef>
                <a:spcPct val="20000"/>
              </a:spcBef>
            </a:pPr>
            <a:r>
              <a:rPr lang="en-US" altLang="ko-KR" dirty="0" smtClean="0">
                <a:ea typeface="굴림" panose="020B0600000101010101" pitchFamily="34" charset="-127"/>
              </a:rPr>
              <a:t>Can we do this?</a:t>
            </a:r>
          </a:p>
          <a:p>
            <a:pPr lvl="2">
              <a:lnSpc>
                <a:spcPct val="80000"/>
              </a:lnSpc>
              <a:spcBef>
                <a:spcPct val="20000"/>
              </a:spcBef>
            </a:pPr>
            <a:r>
              <a:rPr lang="en-US" altLang="ko-KR" dirty="0" smtClean="0">
                <a:ea typeface="굴림" panose="020B0600000101010101" pitchFamily="34" charset="-127"/>
              </a:rPr>
              <a:t>One option: Increase amount of DRAM (not quick fix!)</a:t>
            </a:r>
          </a:p>
          <a:p>
            <a:pPr lvl="2">
              <a:lnSpc>
                <a:spcPct val="80000"/>
              </a:lnSpc>
              <a:spcBef>
                <a:spcPct val="20000"/>
              </a:spcBef>
            </a:pPr>
            <a:r>
              <a:rPr lang="en-US" altLang="ko-KR" dirty="0" smtClean="0">
                <a:ea typeface="굴림" panose="020B0600000101010101" pitchFamily="34" charset="-127"/>
              </a:rPr>
              <a:t>Another option:  If multiple processes in memory: adjust percentage of memory allocated to each one!</a:t>
            </a:r>
          </a:p>
          <a:p>
            <a:pPr>
              <a:lnSpc>
                <a:spcPct val="80000"/>
              </a:lnSpc>
              <a:spcBef>
                <a:spcPct val="20000"/>
              </a:spcBef>
            </a:pPr>
            <a:r>
              <a:rPr lang="en-US" altLang="ko-KR" dirty="0" smtClean="0">
                <a:solidFill>
                  <a:schemeClr val="hlink"/>
                </a:solidFill>
                <a:ea typeface="굴림" panose="020B0600000101010101" pitchFamily="34" charset="-127"/>
              </a:rPr>
              <a:t>Conflict Misses:</a:t>
            </a:r>
          </a:p>
          <a:p>
            <a:pPr lvl="1">
              <a:lnSpc>
                <a:spcPct val="80000"/>
              </a:lnSpc>
              <a:spcBef>
                <a:spcPct val="20000"/>
              </a:spcBef>
            </a:pPr>
            <a:r>
              <a:rPr lang="en-US" altLang="ko-KR" dirty="0" smtClean="0">
                <a:ea typeface="굴림" panose="020B0600000101010101" pitchFamily="34" charset="-127"/>
              </a:rPr>
              <a:t>Technically, conflict misses don’t exist in virtual memory, since it is a “fully-associative” cache</a:t>
            </a:r>
          </a:p>
          <a:p>
            <a:pPr>
              <a:lnSpc>
                <a:spcPct val="80000"/>
              </a:lnSpc>
              <a:spcBef>
                <a:spcPct val="20000"/>
              </a:spcBef>
            </a:pPr>
            <a:r>
              <a:rPr lang="en-US" altLang="ko-KR" dirty="0" smtClean="0">
                <a:solidFill>
                  <a:schemeClr val="hlink"/>
                </a:solidFill>
                <a:ea typeface="굴림" panose="020B0600000101010101" pitchFamily="34" charset="-127"/>
              </a:rPr>
              <a:t>Policy Misses:</a:t>
            </a:r>
          </a:p>
          <a:p>
            <a:pPr lvl="1">
              <a:lnSpc>
                <a:spcPct val="80000"/>
              </a:lnSpc>
              <a:spcBef>
                <a:spcPct val="20000"/>
              </a:spcBef>
            </a:pPr>
            <a:r>
              <a:rPr lang="en-US" altLang="ko-KR" dirty="0" smtClean="0">
                <a:ea typeface="굴림" panose="020B0600000101010101" pitchFamily="34" charset="-127"/>
              </a:rPr>
              <a:t>Caused when pages were in memory, but kicked out prematurely because of the replacement policy</a:t>
            </a:r>
          </a:p>
          <a:p>
            <a:pPr lvl="1">
              <a:lnSpc>
                <a:spcPct val="80000"/>
              </a:lnSpc>
              <a:spcBef>
                <a:spcPct val="20000"/>
              </a:spcBef>
            </a:pPr>
            <a:r>
              <a:rPr lang="en-US" altLang="ko-KR" dirty="0" smtClean="0">
                <a:ea typeface="굴림" panose="020B0600000101010101" pitchFamily="34" charset="-127"/>
              </a:rPr>
              <a:t>How to fix? Better replacement policy</a:t>
            </a:r>
          </a:p>
        </p:txBody>
      </p:sp>
    </p:spTree>
    <p:extLst>
      <p:ext uri="{BB962C8B-B14F-4D97-AF65-F5344CB8AC3E}">
        <p14:creationId xmlns:p14="http://schemas.microsoft.com/office/powerpoint/2010/main" val="346446130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66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66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66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667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667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66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667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667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6675">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6675">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6675">
                                            <p:txEl>
                                              <p:pRg st="11" end="11"/>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96675">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6675">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9667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Page Replacement Policies</a:t>
            </a:r>
          </a:p>
        </p:txBody>
      </p:sp>
      <p:sp>
        <p:nvSpPr>
          <p:cNvPr id="773123" name="Rectangle 3"/>
          <p:cNvSpPr>
            <a:spLocks noGrp="1" noChangeArrowheads="1"/>
          </p:cNvSpPr>
          <p:nvPr>
            <p:ph type="body" idx="1"/>
          </p:nvPr>
        </p:nvSpPr>
        <p:spPr>
          <a:xfrm>
            <a:off x="228600" y="685800"/>
            <a:ext cx="8915400" cy="6019800"/>
          </a:xfrm>
        </p:spPr>
        <p:txBody>
          <a:bodyPr>
            <a:noAutofit/>
          </a:bodyPr>
          <a:lstStyle/>
          <a:p>
            <a:pPr>
              <a:lnSpc>
                <a:spcPct val="80000"/>
              </a:lnSpc>
              <a:spcBef>
                <a:spcPct val="10000"/>
              </a:spcBef>
            </a:pPr>
            <a:r>
              <a:rPr lang="en-US" altLang="ko-KR" sz="2800" dirty="0" smtClean="0">
                <a:ea typeface="굴림" panose="020B0600000101010101" pitchFamily="34" charset="-127"/>
              </a:rPr>
              <a:t>Why do we care about Replacement Policy?	</a:t>
            </a:r>
          </a:p>
          <a:p>
            <a:pPr lvl="1">
              <a:lnSpc>
                <a:spcPct val="80000"/>
              </a:lnSpc>
              <a:spcBef>
                <a:spcPct val="10000"/>
              </a:spcBef>
            </a:pPr>
            <a:r>
              <a:rPr lang="en-US" altLang="ko-KR" sz="2400" dirty="0" smtClean="0">
                <a:ea typeface="굴림" panose="020B0600000101010101" pitchFamily="34" charset="-127"/>
              </a:rPr>
              <a:t>Replacement is an issue with any cache</a:t>
            </a:r>
          </a:p>
          <a:p>
            <a:pPr lvl="1">
              <a:lnSpc>
                <a:spcPct val="80000"/>
              </a:lnSpc>
              <a:spcBef>
                <a:spcPct val="10000"/>
              </a:spcBef>
            </a:pPr>
            <a:r>
              <a:rPr lang="en-US" altLang="ko-KR" sz="2400" dirty="0" smtClean="0">
                <a:ea typeface="굴림" panose="020B0600000101010101" pitchFamily="34" charset="-127"/>
              </a:rPr>
              <a:t>Particularly important with pages</a:t>
            </a:r>
          </a:p>
          <a:p>
            <a:pPr lvl="2">
              <a:lnSpc>
                <a:spcPct val="80000"/>
              </a:lnSpc>
              <a:spcBef>
                <a:spcPct val="10000"/>
              </a:spcBef>
            </a:pPr>
            <a:r>
              <a:rPr lang="en-US" altLang="ko-KR" sz="2400" dirty="0" smtClean="0">
                <a:ea typeface="굴림" panose="020B0600000101010101" pitchFamily="34" charset="-127"/>
              </a:rPr>
              <a:t>The cost of being wrong is high: must go to disk</a:t>
            </a:r>
          </a:p>
          <a:p>
            <a:pPr lvl="2">
              <a:lnSpc>
                <a:spcPct val="80000"/>
              </a:lnSpc>
              <a:spcBef>
                <a:spcPct val="10000"/>
              </a:spcBef>
            </a:pPr>
            <a:r>
              <a:rPr lang="en-US" altLang="ko-KR" sz="2400" dirty="0" smtClean="0">
                <a:ea typeface="굴림" panose="020B0600000101010101" pitchFamily="34" charset="-127"/>
              </a:rPr>
              <a:t>Must keep important pages in memory, not toss them out</a:t>
            </a:r>
          </a:p>
          <a:p>
            <a:pPr>
              <a:lnSpc>
                <a:spcPct val="80000"/>
              </a:lnSpc>
              <a:spcBef>
                <a:spcPct val="10000"/>
              </a:spcBef>
            </a:pPr>
            <a:r>
              <a:rPr lang="en-US" altLang="ko-KR" sz="2800" dirty="0" smtClean="0">
                <a:solidFill>
                  <a:schemeClr val="hlink"/>
                </a:solidFill>
                <a:ea typeface="굴림" panose="020B0600000101010101" pitchFamily="34" charset="-127"/>
              </a:rPr>
              <a:t>FIFO (First In, First Out)</a:t>
            </a:r>
          </a:p>
          <a:p>
            <a:pPr lvl="1">
              <a:lnSpc>
                <a:spcPct val="80000"/>
              </a:lnSpc>
              <a:spcBef>
                <a:spcPct val="10000"/>
              </a:spcBef>
            </a:pPr>
            <a:r>
              <a:rPr lang="en-US" altLang="ko-KR" sz="2400" dirty="0" smtClean="0">
                <a:ea typeface="굴림" panose="020B0600000101010101" pitchFamily="34" charset="-127"/>
              </a:rPr>
              <a:t>Throw out oldest page.  Be fair – let every page live in memory for same amount of time.</a:t>
            </a:r>
          </a:p>
          <a:p>
            <a:pPr lvl="1">
              <a:lnSpc>
                <a:spcPct val="80000"/>
              </a:lnSpc>
              <a:spcBef>
                <a:spcPct val="10000"/>
              </a:spcBef>
            </a:pPr>
            <a:r>
              <a:rPr lang="en-US" altLang="ko-KR" sz="2400" dirty="0" smtClean="0">
                <a:ea typeface="굴림" panose="020B0600000101010101" pitchFamily="34" charset="-127"/>
              </a:rPr>
              <a:t>Bad</a:t>
            </a:r>
            <a:r>
              <a:rPr lang="en-US" altLang="ko-KR" sz="2400" dirty="0">
                <a:ea typeface="굴림" panose="020B0600000101010101" pitchFamily="34" charset="-127"/>
              </a:rPr>
              <a:t> </a:t>
            </a:r>
            <a:r>
              <a:rPr lang="en-US" altLang="ko-KR" sz="2400" dirty="0" smtClean="0">
                <a:ea typeface="굴림" panose="020B0600000101010101" pitchFamily="34" charset="-127"/>
              </a:rPr>
              <a:t>– throws out heavily used pages instead of infrequently used</a:t>
            </a:r>
          </a:p>
          <a:p>
            <a:pPr>
              <a:lnSpc>
                <a:spcPct val="80000"/>
              </a:lnSpc>
              <a:spcBef>
                <a:spcPct val="10000"/>
              </a:spcBef>
            </a:pPr>
            <a:r>
              <a:rPr lang="en-US" altLang="ko-KR" sz="2800" dirty="0" smtClean="0">
                <a:solidFill>
                  <a:schemeClr val="hlink"/>
                </a:solidFill>
                <a:ea typeface="굴림" panose="020B0600000101010101" pitchFamily="34" charset="-127"/>
              </a:rPr>
              <a:t>MIN (Minimum):</a:t>
            </a:r>
            <a:r>
              <a:rPr lang="en-US" altLang="ko-KR" sz="2800" dirty="0" smtClean="0">
                <a:ea typeface="굴림" panose="020B0600000101010101" pitchFamily="34" charset="-127"/>
              </a:rPr>
              <a:t> </a:t>
            </a:r>
          </a:p>
          <a:p>
            <a:pPr lvl="1">
              <a:lnSpc>
                <a:spcPct val="80000"/>
              </a:lnSpc>
              <a:spcBef>
                <a:spcPct val="10000"/>
              </a:spcBef>
            </a:pPr>
            <a:r>
              <a:rPr lang="en-US" altLang="ko-KR" sz="2400" dirty="0" smtClean="0">
                <a:ea typeface="굴림" panose="020B0600000101010101" pitchFamily="34" charset="-127"/>
              </a:rPr>
              <a:t>Replace page that won’t be used for the longest time </a:t>
            </a:r>
          </a:p>
          <a:p>
            <a:pPr lvl="1">
              <a:lnSpc>
                <a:spcPct val="80000"/>
              </a:lnSpc>
              <a:spcBef>
                <a:spcPct val="10000"/>
              </a:spcBef>
            </a:pPr>
            <a:r>
              <a:rPr lang="en-US" altLang="ko-KR" sz="2400" dirty="0" smtClean="0">
                <a:ea typeface="굴림" panose="020B0600000101010101" pitchFamily="34" charset="-127"/>
              </a:rPr>
              <a:t>Great, but can’t really know future…</a:t>
            </a:r>
          </a:p>
          <a:p>
            <a:pPr lvl="1">
              <a:lnSpc>
                <a:spcPct val="80000"/>
              </a:lnSpc>
              <a:spcBef>
                <a:spcPct val="10000"/>
              </a:spcBef>
            </a:pPr>
            <a:r>
              <a:rPr lang="en-US" altLang="ko-KR" sz="2400" dirty="0" smtClean="0">
                <a:ea typeface="굴림" panose="020B0600000101010101" pitchFamily="34" charset="-127"/>
              </a:rPr>
              <a:t>Makes good comparison case, however</a:t>
            </a:r>
          </a:p>
          <a:p>
            <a:pPr>
              <a:lnSpc>
                <a:spcPct val="80000"/>
              </a:lnSpc>
              <a:spcBef>
                <a:spcPct val="10000"/>
              </a:spcBef>
            </a:pPr>
            <a:r>
              <a:rPr lang="en-US" altLang="ko-KR" sz="2800" dirty="0" smtClean="0">
                <a:solidFill>
                  <a:schemeClr val="hlink"/>
                </a:solidFill>
                <a:ea typeface="굴림" panose="020B0600000101010101" pitchFamily="34" charset="-127"/>
              </a:rPr>
              <a:t>RANDOM:</a:t>
            </a:r>
          </a:p>
          <a:p>
            <a:pPr lvl="1">
              <a:lnSpc>
                <a:spcPct val="80000"/>
              </a:lnSpc>
              <a:spcBef>
                <a:spcPct val="10000"/>
              </a:spcBef>
            </a:pPr>
            <a:r>
              <a:rPr lang="en-US" altLang="ko-KR" sz="2400" dirty="0" smtClean="0">
                <a:ea typeface="굴림" panose="020B0600000101010101" pitchFamily="34" charset="-127"/>
              </a:rPr>
              <a:t>Pick random page for every replacement</a:t>
            </a:r>
          </a:p>
          <a:p>
            <a:pPr lvl="1">
              <a:lnSpc>
                <a:spcPct val="80000"/>
              </a:lnSpc>
              <a:spcBef>
                <a:spcPct val="10000"/>
              </a:spcBef>
            </a:pPr>
            <a:r>
              <a:rPr lang="en-US" altLang="ko-KR" sz="2400" dirty="0" smtClean="0">
                <a:ea typeface="굴림" panose="020B0600000101010101" pitchFamily="34" charset="-127"/>
              </a:rPr>
              <a:t>Typical solution for TLB’s.  Simple hardware</a:t>
            </a:r>
          </a:p>
          <a:p>
            <a:pPr lvl="1">
              <a:lnSpc>
                <a:spcPct val="80000"/>
              </a:lnSpc>
              <a:spcBef>
                <a:spcPct val="10000"/>
              </a:spcBef>
            </a:pPr>
            <a:r>
              <a:rPr lang="en-US" altLang="ko-KR" sz="2400" dirty="0" smtClean="0">
                <a:ea typeface="굴림" panose="020B0600000101010101" pitchFamily="34" charset="-127"/>
              </a:rPr>
              <a:t>Pretty unpredictable – makes it hard to make real-time guarantees</a:t>
            </a:r>
          </a:p>
        </p:txBody>
      </p:sp>
    </p:spTree>
    <p:extLst>
      <p:ext uri="{BB962C8B-B14F-4D97-AF65-F5344CB8AC3E}">
        <p14:creationId xmlns:p14="http://schemas.microsoft.com/office/powerpoint/2010/main" val="22376718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3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3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3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3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3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31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31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31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312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312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312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312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312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312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3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Replacement Policies (Con’t)</a:t>
            </a:r>
          </a:p>
        </p:txBody>
      </p:sp>
      <p:sp>
        <p:nvSpPr>
          <p:cNvPr id="774147" name="Rectangle 3"/>
          <p:cNvSpPr>
            <a:spLocks noGrp="1" noChangeArrowheads="1"/>
          </p:cNvSpPr>
          <p:nvPr>
            <p:ph type="body" idx="1"/>
          </p:nvPr>
        </p:nvSpPr>
        <p:spPr>
          <a:xfrm>
            <a:off x="152400" y="685800"/>
            <a:ext cx="8763000" cy="6019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LRU (Least Recently Used):</a:t>
            </a:r>
          </a:p>
          <a:p>
            <a:pPr lvl="1">
              <a:lnSpc>
                <a:spcPct val="80000"/>
              </a:lnSpc>
              <a:spcBef>
                <a:spcPct val="20000"/>
              </a:spcBef>
            </a:pPr>
            <a:r>
              <a:rPr lang="en-US" altLang="ko-KR" dirty="0" smtClean="0">
                <a:ea typeface="굴림" panose="020B0600000101010101" pitchFamily="34" charset="-127"/>
              </a:rPr>
              <a:t>Replace page that hasn’t been used for the longest time</a:t>
            </a:r>
          </a:p>
          <a:p>
            <a:pPr lvl="1">
              <a:lnSpc>
                <a:spcPct val="80000"/>
              </a:lnSpc>
              <a:spcBef>
                <a:spcPct val="20000"/>
              </a:spcBef>
            </a:pPr>
            <a:r>
              <a:rPr lang="en-US" altLang="ko-KR" dirty="0" smtClean="0">
                <a:ea typeface="굴림" panose="020B0600000101010101" pitchFamily="34" charset="-127"/>
              </a:rPr>
              <a:t>Programs have locality, so if something not used for a while, unlikely to be used in the near future.</a:t>
            </a:r>
          </a:p>
          <a:p>
            <a:pPr lvl="1">
              <a:lnSpc>
                <a:spcPct val="80000"/>
              </a:lnSpc>
              <a:spcBef>
                <a:spcPct val="20000"/>
              </a:spcBef>
            </a:pPr>
            <a:r>
              <a:rPr lang="en-US" altLang="ko-KR" dirty="0" smtClean="0">
                <a:ea typeface="굴림" panose="020B0600000101010101" pitchFamily="34" charset="-127"/>
              </a:rPr>
              <a:t>Seems like LRU should be a good approximation to MIN.</a:t>
            </a:r>
          </a:p>
          <a:p>
            <a:pPr>
              <a:lnSpc>
                <a:spcPct val="80000"/>
              </a:lnSpc>
              <a:spcBef>
                <a:spcPct val="20000"/>
              </a:spcBef>
            </a:pPr>
            <a:r>
              <a:rPr lang="en-US" altLang="ko-KR" dirty="0" smtClean="0">
                <a:ea typeface="굴림" panose="020B0600000101010101" pitchFamily="34" charset="-127"/>
              </a:rPr>
              <a:t>How to implement LRU? Use a list!</a:t>
            </a: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r>
              <a:rPr lang="en-US" altLang="ko-KR" dirty="0" smtClean="0">
                <a:ea typeface="굴림" panose="020B0600000101010101" pitchFamily="34" charset="-127"/>
              </a:rPr>
              <a:t>On each use, remove page from list and place at head</a:t>
            </a:r>
          </a:p>
          <a:p>
            <a:pPr lvl="1">
              <a:lnSpc>
                <a:spcPct val="80000"/>
              </a:lnSpc>
              <a:spcBef>
                <a:spcPct val="20000"/>
              </a:spcBef>
            </a:pPr>
            <a:r>
              <a:rPr lang="en-US" altLang="ko-KR" dirty="0" smtClean="0">
                <a:ea typeface="굴림" panose="020B0600000101010101" pitchFamily="34" charset="-127"/>
              </a:rPr>
              <a:t>LRU page is at tail</a:t>
            </a:r>
          </a:p>
          <a:p>
            <a:pPr>
              <a:lnSpc>
                <a:spcPct val="80000"/>
              </a:lnSpc>
              <a:spcBef>
                <a:spcPct val="20000"/>
              </a:spcBef>
            </a:pPr>
            <a:r>
              <a:rPr lang="en-US" altLang="ko-KR" dirty="0" smtClean="0">
                <a:ea typeface="굴림" panose="020B0600000101010101" pitchFamily="34" charset="-127"/>
              </a:rPr>
              <a:t>Problems with this scheme for paging?</a:t>
            </a:r>
          </a:p>
          <a:p>
            <a:pPr lvl="1">
              <a:lnSpc>
                <a:spcPct val="80000"/>
              </a:lnSpc>
              <a:spcBef>
                <a:spcPct val="20000"/>
              </a:spcBef>
            </a:pPr>
            <a:r>
              <a:rPr lang="en-US" altLang="ko-KR" dirty="0" smtClean="0">
                <a:ea typeface="굴림" panose="020B0600000101010101" pitchFamily="34" charset="-127"/>
              </a:rPr>
              <a:t>Need to know immediately when each page used so that can change position in list… </a:t>
            </a:r>
          </a:p>
          <a:p>
            <a:pPr lvl="1">
              <a:lnSpc>
                <a:spcPct val="80000"/>
              </a:lnSpc>
              <a:spcBef>
                <a:spcPct val="20000"/>
              </a:spcBef>
            </a:pPr>
            <a:r>
              <a:rPr lang="en-US" altLang="ko-KR" dirty="0" smtClean="0">
                <a:ea typeface="굴림" panose="020B0600000101010101" pitchFamily="34" charset="-127"/>
              </a:rPr>
              <a:t>Many instructions for each hardware access</a:t>
            </a:r>
          </a:p>
          <a:p>
            <a:pPr>
              <a:lnSpc>
                <a:spcPct val="80000"/>
              </a:lnSpc>
              <a:spcBef>
                <a:spcPct val="20000"/>
              </a:spcBef>
            </a:pPr>
            <a:r>
              <a:rPr lang="en-US" altLang="ko-KR" dirty="0" smtClean="0">
                <a:ea typeface="굴림" panose="020B0600000101010101" pitchFamily="34" charset="-127"/>
              </a:rPr>
              <a:t>In practice, people </a:t>
            </a:r>
            <a:r>
              <a:rPr lang="en-US" altLang="ko-KR" dirty="0" smtClean="0">
                <a:solidFill>
                  <a:schemeClr val="hlink"/>
                </a:solidFill>
                <a:ea typeface="굴림" panose="020B0600000101010101" pitchFamily="34" charset="-127"/>
              </a:rPr>
              <a:t>approximate</a:t>
            </a:r>
            <a:r>
              <a:rPr lang="en-US" altLang="ko-KR" dirty="0" smtClean="0">
                <a:ea typeface="굴림" panose="020B0600000101010101" pitchFamily="34" charset="-127"/>
              </a:rPr>
              <a:t> LRU (more later)</a:t>
            </a:r>
          </a:p>
        </p:txBody>
      </p:sp>
      <p:grpSp>
        <p:nvGrpSpPr>
          <p:cNvPr id="774159" name="Group 15"/>
          <p:cNvGrpSpPr>
            <a:grpSpLocks/>
          </p:cNvGrpSpPr>
          <p:nvPr/>
        </p:nvGrpSpPr>
        <p:grpSpPr bwMode="auto">
          <a:xfrm>
            <a:off x="1371600" y="2743200"/>
            <a:ext cx="6438900" cy="1360170"/>
            <a:chOff x="736" y="3120"/>
            <a:chExt cx="4112" cy="924"/>
          </a:xfrm>
        </p:grpSpPr>
        <p:sp>
          <p:nvSpPr>
            <p:cNvPr id="35845" name="Rectangle 4"/>
            <p:cNvSpPr>
              <a:spLocks noChangeArrowheads="1"/>
            </p:cNvSpPr>
            <p:nvPr/>
          </p:nvSpPr>
          <p:spPr bwMode="auto">
            <a:xfrm>
              <a:off x="1536"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6</a:t>
              </a:r>
            </a:p>
          </p:txBody>
        </p:sp>
        <p:sp>
          <p:nvSpPr>
            <p:cNvPr id="35846" name="Rectangle 5"/>
            <p:cNvSpPr>
              <a:spLocks noChangeArrowheads="1"/>
            </p:cNvSpPr>
            <p:nvPr/>
          </p:nvSpPr>
          <p:spPr bwMode="auto">
            <a:xfrm>
              <a:off x="2448"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7</a:t>
              </a:r>
            </a:p>
          </p:txBody>
        </p:sp>
        <p:sp>
          <p:nvSpPr>
            <p:cNvPr id="35847" name="Rectangle 6"/>
            <p:cNvSpPr>
              <a:spLocks noChangeArrowheads="1"/>
            </p:cNvSpPr>
            <p:nvPr/>
          </p:nvSpPr>
          <p:spPr bwMode="auto">
            <a:xfrm>
              <a:off x="3360"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1</a:t>
              </a:r>
            </a:p>
          </p:txBody>
        </p:sp>
        <p:sp>
          <p:nvSpPr>
            <p:cNvPr id="35848" name="Rectangle 7"/>
            <p:cNvSpPr>
              <a:spLocks noChangeArrowheads="1"/>
            </p:cNvSpPr>
            <p:nvPr/>
          </p:nvSpPr>
          <p:spPr bwMode="auto">
            <a:xfrm>
              <a:off x="4272"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2</a:t>
              </a:r>
            </a:p>
          </p:txBody>
        </p:sp>
        <p:sp>
          <p:nvSpPr>
            <p:cNvPr id="35849" name="Line 8"/>
            <p:cNvSpPr>
              <a:spLocks noChangeShapeType="1"/>
            </p:cNvSpPr>
            <p:nvPr/>
          </p:nvSpPr>
          <p:spPr bwMode="auto">
            <a:xfrm>
              <a:off x="2112"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0" name="Line 9"/>
            <p:cNvSpPr>
              <a:spLocks noChangeShapeType="1"/>
            </p:cNvSpPr>
            <p:nvPr/>
          </p:nvSpPr>
          <p:spPr bwMode="auto">
            <a:xfrm>
              <a:off x="3024"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1" name="Line 10"/>
            <p:cNvSpPr>
              <a:spLocks noChangeShapeType="1"/>
            </p:cNvSpPr>
            <p:nvPr/>
          </p:nvSpPr>
          <p:spPr bwMode="auto">
            <a:xfrm>
              <a:off x="3936"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2" name="Line 11"/>
            <p:cNvSpPr>
              <a:spLocks noChangeShapeType="1"/>
            </p:cNvSpPr>
            <p:nvPr/>
          </p:nvSpPr>
          <p:spPr bwMode="auto">
            <a:xfrm>
              <a:off x="1200"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3" name="Text Box 12"/>
            <p:cNvSpPr txBox="1">
              <a:spLocks noChangeArrowheads="1"/>
            </p:cNvSpPr>
            <p:nvPr/>
          </p:nvSpPr>
          <p:spPr bwMode="auto">
            <a:xfrm>
              <a:off x="736" y="3279"/>
              <a:ext cx="469"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Head</a:t>
              </a:r>
            </a:p>
          </p:txBody>
        </p:sp>
        <p:sp>
          <p:nvSpPr>
            <p:cNvPr id="35854" name="Freeform 13"/>
            <p:cNvSpPr>
              <a:spLocks/>
            </p:cNvSpPr>
            <p:nvPr/>
          </p:nvSpPr>
          <p:spPr bwMode="auto">
            <a:xfrm>
              <a:off x="3552" y="3648"/>
              <a:ext cx="720" cy="240"/>
            </a:xfrm>
            <a:custGeom>
              <a:avLst/>
              <a:gdLst>
                <a:gd name="T0" fmla="*/ 0 w 720"/>
                <a:gd name="T1" fmla="*/ 240 h 240"/>
                <a:gd name="T2" fmla="*/ 480 w 720"/>
                <a:gd name="T3" fmla="*/ 240 h 240"/>
                <a:gd name="T4" fmla="*/ 720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480" y="240"/>
                  </a:lnTo>
                  <a:lnTo>
                    <a:pt x="72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5" name="Text Box 14"/>
            <p:cNvSpPr txBox="1">
              <a:spLocks noChangeArrowheads="1"/>
            </p:cNvSpPr>
            <p:nvPr/>
          </p:nvSpPr>
          <p:spPr bwMode="auto">
            <a:xfrm>
              <a:off x="2648" y="3774"/>
              <a:ext cx="778"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Tail (LRU)</a:t>
              </a:r>
            </a:p>
          </p:txBody>
        </p:sp>
      </p:grpSp>
    </p:spTree>
    <p:extLst>
      <p:ext uri="{BB962C8B-B14F-4D97-AF65-F5344CB8AC3E}">
        <p14:creationId xmlns:p14="http://schemas.microsoft.com/office/powerpoint/2010/main" val="36394497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4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4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414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415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4147">
                                            <p:txEl>
                                              <p:pRg st="10" end="1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414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4147">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4147">
                                            <p:txEl>
                                              <p:pRg st="13" end="1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414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5171" name="Rectangle 3"/>
          <p:cNvSpPr>
            <a:spLocks noGrp="1" noChangeArrowheads="1"/>
          </p:cNvSpPr>
          <p:nvPr>
            <p:ph type="body" idx="1"/>
          </p:nvPr>
        </p:nvSpPr>
        <p:spPr>
          <a:xfrm>
            <a:off x="304800" y="762000"/>
            <a:ext cx="8610600" cy="5943600"/>
          </a:xfrm>
        </p:spPr>
        <p:txBody>
          <a:bodyPr>
            <a:normAutofit/>
          </a:bodyPr>
          <a:lstStyle/>
          <a:p>
            <a:pPr>
              <a:lnSpc>
                <a:spcPct val="80000"/>
              </a:lnSpc>
              <a:spcBef>
                <a:spcPct val="20000"/>
              </a:spcBef>
            </a:pPr>
            <a:r>
              <a:rPr lang="en-US" altLang="ko-KR" sz="2800" dirty="0" smtClean="0">
                <a:ea typeface="굴림" panose="020B0600000101010101" pitchFamily="34" charset="-127"/>
              </a:rPr>
              <a:t>Suppose we have 3 page frames, 4 virtual pages, and following reference stream: </a:t>
            </a:r>
          </a:p>
          <a:p>
            <a:pPr lvl="1">
              <a:lnSpc>
                <a:spcPct val="80000"/>
              </a:lnSpc>
              <a:spcBef>
                <a:spcPct val="20000"/>
              </a:spcBef>
            </a:pPr>
            <a:r>
              <a:rPr lang="en-US" altLang="ko-KR" sz="2400" dirty="0" smtClean="0">
                <a:ea typeface="굴림" panose="020B0600000101010101" pitchFamily="34" charset="-127"/>
              </a:rPr>
              <a:t>A B C A B D A D B C B</a:t>
            </a:r>
          </a:p>
          <a:p>
            <a:pPr>
              <a:lnSpc>
                <a:spcPct val="80000"/>
              </a:lnSpc>
              <a:spcBef>
                <a:spcPct val="20000"/>
              </a:spcBef>
            </a:pPr>
            <a:r>
              <a:rPr lang="en-US" altLang="ko-KR" sz="2800" dirty="0" smtClean="0">
                <a:ea typeface="굴림" panose="020B0600000101010101" pitchFamily="34" charset="-127"/>
              </a:rPr>
              <a:t>Consider FIFO Page replacement:</a:t>
            </a: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marL="0" indent="0">
              <a:lnSpc>
                <a:spcPct val="80000"/>
              </a:lnSpc>
              <a:spcBef>
                <a:spcPct val="20000"/>
              </a:spcBef>
              <a:buNone/>
            </a:pPr>
            <a:endParaRPr lang="en-US" altLang="ko-KR" sz="2800" dirty="0" smtClean="0">
              <a:ea typeface="굴림" panose="020B0600000101010101" pitchFamily="34" charset="-127"/>
            </a:endParaRPr>
          </a:p>
          <a:p>
            <a:pPr lvl="1">
              <a:lnSpc>
                <a:spcPct val="80000"/>
              </a:lnSpc>
              <a:spcBef>
                <a:spcPct val="20000"/>
              </a:spcBef>
            </a:pPr>
            <a:endParaRPr lang="en-US" altLang="ko-KR" sz="2400" dirty="0" smtClean="0">
              <a:ea typeface="굴림" panose="020B0600000101010101" pitchFamily="34" charset="-127"/>
            </a:endParaRPr>
          </a:p>
          <a:p>
            <a:pPr>
              <a:lnSpc>
                <a:spcPct val="80000"/>
              </a:lnSpc>
              <a:spcBef>
                <a:spcPct val="20000"/>
              </a:spcBef>
            </a:pPr>
            <a:r>
              <a:rPr lang="en-US" altLang="ko-KR" sz="2600" dirty="0" smtClean="0">
                <a:ea typeface="굴림" panose="020B0600000101010101" pitchFamily="34" charset="-127"/>
              </a:rPr>
              <a:t>FIFO: 7 faults</a:t>
            </a:r>
          </a:p>
          <a:p>
            <a:pPr>
              <a:lnSpc>
                <a:spcPct val="80000"/>
              </a:lnSpc>
              <a:spcBef>
                <a:spcPct val="20000"/>
              </a:spcBef>
            </a:pPr>
            <a:r>
              <a:rPr lang="en-US" altLang="ko-KR" sz="2600" dirty="0" smtClean="0">
                <a:ea typeface="굴림" panose="020B0600000101010101" pitchFamily="34" charset="-127"/>
              </a:rPr>
              <a:t>When referencing D, replacing A is bad choice, since need A again right away</a:t>
            </a:r>
          </a:p>
        </p:txBody>
      </p:sp>
      <p:sp>
        <p:nvSpPr>
          <p:cNvPr id="36867" name="Rectangle 2"/>
          <p:cNvSpPr>
            <a:spLocks noGrp="1" noChangeArrowheads="1"/>
          </p:cNvSpPr>
          <p:nvPr>
            <p:ph type="title"/>
          </p:nvPr>
        </p:nvSpPr>
        <p:spPr/>
        <p:txBody>
          <a:bodyPr/>
          <a:lstStyle/>
          <a:p>
            <a:r>
              <a:rPr lang="en-US" altLang="ko-KR" smtClean="0">
                <a:ea typeface="굴림" panose="020B0600000101010101" pitchFamily="34" charset="-127"/>
              </a:rPr>
              <a:t>Example: FIFO</a:t>
            </a:r>
          </a:p>
        </p:txBody>
      </p:sp>
      <p:grpSp>
        <p:nvGrpSpPr>
          <p:cNvPr id="775305" name="Group 137"/>
          <p:cNvGrpSpPr>
            <a:grpSpLocks/>
          </p:cNvGrpSpPr>
          <p:nvPr/>
        </p:nvGrpSpPr>
        <p:grpSpPr bwMode="auto">
          <a:xfrm>
            <a:off x="7858125" y="3168650"/>
            <a:ext cx="600075" cy="1476375"/>
            <a:chOff x="4950" y="2190"/>
            <a:chExt cx="378" cy="930"/>
          </a:xfrm>
        </p:grpSpPr>
        <p:sp>
          <p:nvSpPr>
            <p:cNvPr id="36943" name="Rectangle 52"/>
            <p:cNvSpPr>
              <a:spLocks noChangeArrowheads="1"/>
            </p:cNvSpPr>
            <p:nvPr/>
          </p:nvSpPr>
          <p:spPr bwMode="auto">
            <a:xfrm>
              <a:off x="4950" y="281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4" name="Rectangle 40"/>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5" name="Rectangle 28"/>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4" name="Group 136"/>
          <p:cNvGrpSpPr>
            <a:grpSpLocks/>
          </p:cNvGrpSpPr>
          <p:nvPr/>
        </p:nvGrpSpPr>
        <p:grpSpPr bwMode="auto">
          <a:xfrm>
            <a:off x="7259638" y="3168650"/>
            <a:ext cx="598487" cy="1476375"/>
            <a:chOff x="4573" y="2190"/>
            <a:chExt cx="377" cy="930"/>
          </a:xfrm>
        </p:grpSpPr>
        <p:sp>
          <p:nvSpPr>
            <p:cNvPr id="36940" name="Rectangle 51"/>
            <p:cNvSpPr>
              <a:spLocks noChangeArrowheads="1"/>
            </p:cNvSpPr>
            <p:nvPr/>
          </p:nvSpPr>
          <p:spPr bwMode="auto">
            <a:xfrm>
              <a:off x="4573" y="281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1" name="Rectangle 39"/>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2" name="Rectangle 27"/>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grpSp>
      <p:grpSp>
        <p:nvGrpSpPr>
          <p:cNvPr id="775303" name="Group 135"/>
          <p:cNvGrpSpPr>
            <a:grpSpLocks/>
          </p:cNvGrpSpPr>
          <p:nvPr/>
        </p:nvGrpSpPr>
        <p:grpSpPr bwMode="auto">
          <a:xfrm>
            <a:off x="6659563" y="3168650"/>
            <a:ext cx="600075" cy="1476375"/>
            <a:chOff x="4195" y="2190"/>
            <a:chExt cx="378" cy="930"/>
          </a:xfrm>
        </p:grpSpPr>
        <p:sp>
          <p:nvSpPr>
            <p:cNvPr id="36937" name="Rectangle 50"/>
            <p:cNvSpPr>
              <a:spLocks noChangeArrowheads="1"/>
            </p:cNvSpPr>
            <p:nvPr/>
          </p:nvSpPr>
          <p:spPr bwMode="auto">
            <a:xfrm>
              <a:off x="4195" y="281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38" name="Rectangle 38"/>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9" name="Rectangle 26"/>
            <p:cNvSpPr>
              <a:spLocks noChangeArrowheads="1"/>
            </p:cNvSpPr>
            <p:nvPr/>
          </p:nvSpPr>
          <p:spPr bwMode="auto">
            <a:xfrm>
              <a:off x="4195"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2" name="Group 134"/>
          <p:cNvGrpSpPr>
            <a:grpSpLocks/>
          </p:cNvGrpSpPr>
          <p:nvPr/>
        </p:nvGrpSpPr>
        <p:grpSpPr bwMode="auto">
          <a:xfrm>
            <a:off x="6061075" y="3168650"/>
            <a:ext cx="598488" cy="1476375"/>
            <a:chOff x="3818" y="2190"/>
            <a:chExt cx="377" cy="930"/>
          </a:xfrm>
        </p:grpSpPr>
        <p:sp>
          <p:nvSpPr>
            <p:cNvPr id="36934" name="Rectangle 49"/>
            <p:cNvSpPr>
              <a:spLocks noChangeArrowheads="1"/>
            </p:cNvSpPr>
            <p:nvPr/>
          </p:nvSpPr>
          <p:spPr bwMode="auto">
            <a:xfrm>
              <a:off x="3818"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5" name="Rectangle 37"/>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6" name="Rectangle 25"/>
            <p:cNvSpPr>
              <a:spLocks noChangeArrowheads="1"/>
            </p:cNvSpPr>
            <p:nvPr/>
          </p:nvSpPr>
          <p:spPr bwMode="auto">
            <a:xfrm>
              <a:off x="3818" y="219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1" name="Group 133"/>
          <p:cNvGrpSpPr>
            <a:grpSpLocks/>
          </p:cNvGrpSpPr>
          <p:nvPr/>
        </p:nvGrpSpPr>
        <p:grpSpPr bwMode="auto">
          <a:xfrm>
            <a:off x="5461000" y="3168650"/>
            <a:ext cx="600075" cy="1476375"/>
            <a:chOff x="3440" y="2190"/>
            <a:chExt cx="378" cy="930"/>
          </a:xfrm>
        </p:grpSpPr>
        <p:sp>
          <p:nvSpPr>
            <p:cNvPr id="36931" name="Rectangle 48"/>
            <p:cNvSpPr>
              <a:spLocks noChangeArrowheads="1"/>
            </p:cNvSpPr>
            <p:nvPr/>
          </p:nvSpPr>
          <p:spPr bwMode="auto">
            <a:xfrm>
              <a:off x="3440"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2" name="Rectangle 36"/>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sp>
          <p:nvSpPr>
            <p:cNvPr id="36933" name="Rectangle 24"/>
            <p:cNvSpPr>
              <a:spLocks noChangeArrowheads="1"/>
            </p:cNvSpPr>
            <p:nvPr/>
          </p:nvSpPr>
          <p:spPr bwMode="auto">
            <a:xfrm>
              <a:off x="3440" y="219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0" name="Group 132"/>
          <p:cNvGrpSpPr>
            <a:grpSpLocks/>
          </p:cNvGrpSpPr>
          <p:nvPr/>
        </p:nvGrpSpPr>
        <p:grpSpPr bwMode="auto">
          <a:xfrm>
            <a:off x="4862513" y="3168650"/>
            <a:ext cx="598487" cy="1476375"/>
            <a:chOff x="3063" y="2190"/>
            <a:chExt cx="377" cy="930"/>
          </a:xfrm>
        </p:grpSpPr>
        <p:sp>
          <p:nvSpPr>
            <p:cNvPr id="36928" name="Rectangle 47"/>
            <p:cNvSpPr>
              <a:spLocks noChangeArrowheads="1"/>
            </p:cNvSpPr>
            <p:nvPr/>
          </p:nvSpPr>
          <p:spPr bwMode="auto">
            <a:xfrm>
              <a:off x="3063"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9" name="Rectangle 35"/>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0" name="Rectangle 23"/>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D</a:t>
              </a:r>
            </a:p>
          </p:txBody>
        </p:sp>
      </p:grpSp>
      <p:grpSp>
        <p:nvGrpSpPr>
          <p:cNvPr id="775299" name="Group 131"/>
          <p:cNvGrpSpPr>
            <a:grpSpLocks/>
          </p:cNvGrpSpPr>
          <p:nvPr/>
        </p:nvGrpSpPr>
        <p:grpSpPr bwMode="auto">
          <a:xfrm>
            <a:off x="4262438" y="3168650"/>
            <a:ext cx="600075" cy="1476375"/>
            <a:chOff x="2685" y="2190"/>
            <a:chExt cx="378" cy="930"/>
          </a:xfrm>
        </p:grpSpPr>
        <p:sp>
          <p:nvSpPr>
            <p:cNvPr id="36925" name="Rectangle 46"/>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6" name="Rectangle 34"/>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7" name="Rectangle 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8" name="Group 130"/>
          <p:cNvGrpSpPr>
            <a:grpSpLocks/>
          </p:cNvGrpSpPr>
          <p:nvPr/>
        </p:nvGrpSpPr>
        <p:grpSpPr bwMode="auto">
          <a:xfrm>
            <a:off x="3662363" y="3168650"/>
            <a:ext cx="600075" cy="1476375"/>
            <a:chOff x="2307" y="2190"/>
            <a:chExt cx="378" cy="930"/>
          </a:xfrm>
        </p:grpSpPr>
        <p:sp>
          <p:nvSpPr>
            <p:cNvPr id="36922" name="Rectangle 4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3" name="Rectangle 33"/>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4" name="Rectangle 21"/>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7" name="Group 129"/>
          <p:cNvGrpSpPr>
            <a:grpSpLocks/>
          </p:cNvGrpSpPr>
          <p:nvPr/>
        </p:nvGrpSpPr>
        <p:grpSpPr bwMode="auto">
          <a:xfrm>
            <a:off x="3063875" y="3168650"/>
            <a:ext cx="598488" cy="1476375"/>
            <a:chOff x="1930" y="2190"/>
            <a:chExt cx="377" cy="930"/>
          </a:xfrm>
        </p:grpSpPr>
        <p:sp>
          <p:nvSpPr>
            <p:cNvPr id="36919" name="Rectangle 44"/>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sp>
          <p:nvSpPr>
            <p:cNvPr id="36920" name="Rectangle 32"/>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1" name="Rectangle 2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6" name="Group 128"/>
          <p:cNvGrpSpPr>
            <a:grpSpLocks/>
          </p:cNvGrpSpPr>
          <p:nvPr/>
        </p:nvGrpSpPr>
        <p:grpSpPr bwMode="auto">
          <a:xfrm>
            <a:off x="2463800" y="3168650"/>
            <a:ext cx="600075" cy="1476375"/>
            <a:chOff x="1552" y="2190"/>
            <a:chExt cx="378" cy="930"/>
          </a:xfrm>
        </p:grpSpPr>
        <p:sp>
          <p:nvSpPr>
            <p:cNvPr id="36916"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7" name="Rectangle 31"/>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18" name="Rectangle 19"/>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5" name="Group 127"/>
          <p:cNvGrpSpPr>
            <a:grpSpLocks/>
          </p:cNvGrpSpPr>
          <p:nvPr/>
        </p:nvGrpSpPr>
        <p:grpSpPr bwMode="auto">
          <a:xfrm>
            <a:off x="1865313" y="3168650"/>
            <a:ext cx="598487" cy="1476375"/>
            <a:chOff x="1117" y="1948"/>
            <a:chExt cx="377" cy="930"/>
          </a:xfrm>
        </p:grpSpPr>
        <p:sp>
          <p:nvSpPr>
            <p:cNvPr id="36913" name="Rectangle 42"/>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4" name="Rectangle 30"/>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5" name="Rectangle 1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grpSp>
      <p:sp>
        <p:nvSpPr>
          <p:cNvPr id="775184" name="Rectangle 16"/>
          <p:cNvSpPr>
            <a:spLocks noChangeArrowheads="1"/>
          </p:cNvSpPr>
          <p:nvPr/>
        </p:nvSpPr>
        <p:spPr bwMode="auto">
          <a:xfrm>
            <a:off x="7858125" y="24384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3" name="Rectangle 15"/>
          <p:cNvSpPr>
            <a:spLocks noChangeArrowheads="1"/>
          </p:cNvSpPr>
          <p:nvPr/>
        </p:nvSpPr>
        <p:spPr bwMode="auto">
          <a:xfrm>
            <a:off x="7259638" y="2438400"/>
            <a:ext cx="59848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82" name="Rectangle 14"/>
          <p:cNvSpPr>
            <a:spLocks noChangeArrowheads="1"/>
          </p:cNvSpPr>
          <p:nvPr/>
        </p:nvSpPr>
        <p:spPr bwMode="auto">
          <a:xfrm>
            <a:off x="6659563" y="24384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1" name="Rectangle 13"/>
          <p:cNvSpPr>
            <a:spLocks noChangeArrowheads="1"/>
          </p:cNvSpPr>
          <p:nvPr/>
        </p:nvSpPr>
        <p:spPr bwMode="auto">
          <a:xfrm>
            <a:off x="6061075" y="24384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80" name="Rectangle 12"/>
          <p:cNvSpPr>
            <a:spLocks noChangeArrowheads="1"/>
          </p:cNvSpPr>
          <p:nvPr/>
        </p:nvSpPr>
        <p:spPr bwMode="auto">
          <a:xfrm>
            <a:off x="5461000" y="24384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9" name="Rectangle 11"/>
          <p:cNvSpPr>
            <a:spLocks noChangeArrowheads="1"/>
          </p:cNvSpPr>
          <p:nvPr/>
        </p:nvSpPr>
        <p:spPr bwMode="auto">
          <a:xfrm>
            <a:off x="4862513" y="2438400"/>
            <a:ext cx="598487"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78" name="Rectangle 10"/>
          <p:cNvSpPr>
            <a:spLocks noChangeArrowheads="1"/>
          </p:cNvSpPr>
          <p:nvPr/>
        </p:nvSpPr>
        <p:spPr bwMode="auto">
          <a:xfrm>
            <a:off x="4262438" y="24384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7" name="Rectangle 9"/>
          <p:cNvSpPr>
            <a:spLocks noChangeArrowheads="1"/>
          </p:cNvSpPr>
          <p:nvPr/>
        </p:nvSpPr>
        <p:spPr bwMode="auto">
          <a:xfrm>
            <a:off x="3662363" y="24384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6" name="Rectangle 8"/>
          <p:cNvSpPr>
            <a:spLocks noChangeArrowheads="1"/>
          </p:cNvSpPr>
          <p:nvPr/>
        </p:nvSpPr>
        <p:spPr bwMode="auto">
          <a:xfrm>
            <a:off x="3063875" y="24384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75" name="Rectangle 7"/>
          <p:cNvSpPr>
            <a:spLocks noChangeArrowheads="1"/>
          </p:cNvSpPr>
          <p:nvPr/>
        </p:nvSpPr>
        <p:spPr bwMode="auto">
          <a:xfrm>
            <a:off x="2463800" y="24384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4" name="Rectangle 6"/>
          <p:cNvSpPr>
            <a:spLocks noChangeArrowheads="1"/>
          </p:cNvSpPr>
          <p:nvPr/>
        </p:nvSpPr>
        <p:spPr bwMode="auto">
          <a:xfrm>
            <a:off x="1865313" y="2438400"/>
            <a:ext cx="598487"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5306" name="Group 138"/>
          <p:cNvGrpSpPr>
            <a:grpSpLocks/>
          </p:cNvGrpSpPr>
          <p:nvPr/>
        </p:nvGrpSpPr>
        <p:grpSpPr bwMode="auto">
          <a:xfrm>
            <a:off x="854075" y="2438400"/>
            <a:ext cx="7604125" cy="2206625"/>
            <a:chOff x="538" y="1536"/>
            <a:chExt cx="4790" cy="1390"/>
          </a:xfrm>
        </p:grpSpPr>
        <p:sp>
          <p:nvSpPr>
            <p:cNvPr id="36891" name="Rectangle 41"/>
            <p:cNvSpPr>
              <a:spLocks noChangeArrowheads="1"/>
            </p:cNvSpPr>
            <p:nvPr/>
          </p:nvSpPr>
          <p:spPr bwMode="auto">
            <a:xfrm>
              <a:off x="538" y="2616"/>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6892" name="Rectangle 29"/>
            <p:cNvSpPr>
              <a:spLocks noChangeArrowheads="1"/>
            </p:cNvSpPr>
            <p:nvPr/>
          </p:nvSpPr>
          <p:spPr bwMode="auto">
            <a:xfrm>
              <a:off x="538" y="2306"/>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6893" name="Rectangle 17"/>
            <p:cNvSpPr>
              <a:spLocks noChangeArrowheads="1"/>
            </p:cNvSpPr>
            <p:nvPr/>
          </p:nvSpPr>
          <p:spPr bwMode="auto">
            <a:xfrm>
              <a:off x="538" y="1996"/>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6894" name="Rectangle 5"/>
            <p:cNvSpPr>
              <a:spLocks noChangeArrowheads="1"/>
            </p:cNvSpPr>
            <p:nvPr/>
          </p:nvSpPr>
          <p:spPr bwMode="auto">
            <a:xfrm>
              <a:off x="538" y="1584"/>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6895" name="Line 53"/>
            <p:cNvSpPr>
              <a:spLocks noChangeShapeType="1"/>
            </p:cNvSpPr>
            <p:nvPr/>
          </p:nvSpPr>
          <p:spPr bwMode="auto">
            <a:xfrm>
              <a:off x="538" y="1536"/>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6" name="Line 54"/>
            <p:cNvSpPr>
              <a:spLocks noChangeShapeType="1"/>
            </p:cNvSpPr>
            <p:nvPr/>
          </p:nvSpPr>
          <p:spPr bwMode="auto">
            <a:xfrm>
              <a:off x="538" y="1996"/>
              <a:ext cx="479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7" name="Line 55"/>
            <p:cNvSpPr>
              <a:spLocks noChangeShapeType="1"/>
            </p:cNvSpPr>
            <p:nvPr/>
          </p:nvSpPr>
          <p:spPr bwMode="auto">
            <a:xfrm>
              <a:off x="538" y="2306"/>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8" name="Line 56"/>
            <p:cNvSpPr>
              <a:spLocks noChangeShapeType="1"/>
            </p:cNvSpPr>
            <p:nvPr/>
          </p:nvSpPr>
          <p:spPr bwMode="auto">
            <a:xfrm>
              <a:off x="538" y="2616"/>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9" name="Line 57"/>
            <p:cNvSpPr>
              <a:spLocks noChangeShapeType="1"/>
            </p:cNvSpPr>
            <p:nvPr/>
          </p:nvSpPr>
          <p:spPr bwMode="auto">
            <a:xfrm>
              <a:off x="538" y="2926"/>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0" name="Line 58"/>
            <p:cNvSpPr>
              <a:spLocks noChangeShapeType="1"/>
            </p:cNvSpPr>
            <p:nvPr/>
          </p:nvSpPr>
          <p:spPr bwMode="auto">
            <a:xfrm>
              <a:off x="538" y="1536"/>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1" name="Line 59"/>
            <p:cNvSpPr>
              <a:spLocks noChangeShapeType="1"/>
            </p:cNvSpPr>
            <p:nvPr/>
          </p:nvSpPr>
          <p:spPr bwMode="auto">
            <a:xfrm>
              <a:off x="1175" y="1536"/>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2" name="Line 60"/>
            <p:cNvSpPr>
              <a:spLocks noChangeShapeType="1"/>
            </p:cNvSpPr>
            <p:nvPr/>
          </p:nvSpPr>
          <p:spPr bwMode="auto">
            <a:xfrm>
              <a:off x="1552"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3" name="Line 61"/>
            <p:cNvSpPr>
              <a:spLocks noChangeShapeType="1"/>
            </p:cNvSpPr>
            <p:nvPr/>
          </p:nvSpPr>
          <p:spPr bwMode="auto">
            <a:xfrm>
              <a:off x="193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4" name="Line 62"/>
            <p:cNvSpPr>
              <a:spLocks noChangeShapeType="1"/>
            </p:cNvSpPr>
            <p:nvPr/>
          </p:nvSpPr>
          <p:spPr bwMode="auto">
            <a:xfrm>
              <a:off x="2307"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5" name="Line 63"/>
            <p:cNvSpPr>
              <a:spLocks noChangeShapeType="1"/>
            </p:cNvSpPr>
            <p:nvPr/>
          </p:nvSpPr>
          <p:spPr bwMode="auto">
            <a:xfrm>
              <a:off x="2685"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6" name="Line 64"/>
            <p:cNvSpPr>
              <a:spLocks noChangeShapeType="1"/>
            </p:cNvSpPr>
            <p:nvPr/>
          </p:nvSpPr>
          <p:spPr bwMode="auto">
            <a:xfrm>
              <a:off x="3063"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7" name="Line 65"/>
            <p:cNvSpPr>
              <a:spLocks noChangeShapeType="1"/>
            </p:cNvSpPr>
            <p:nvPr/>
          </p:nvSpPr>
          <p:spPr bwMode="auto">
            <a:xfrm>
              <a:off x="344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8" name="Line 66"/>
            <p:cNvSpPr>
              <a:spLocks noChangeShapeType="1"/>
            </p:cNvSpPr>
            <p:nvPr/>
          </p:nvSpPr>
          <p:spPr bwMode="auto">
            <a:xfrm>
              <a:off x="3818"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9" name="Line 67"/>
            <p:cNvSpPr>
              <a:spLocks noChangeShapeType="1"/>
            </p:cNvSpPr>
            <p:nvPr/>
          </p:nvSpPr>
          <p:spPr bwMode="auto">
            <a:xfrm>
              <a:off x="4195"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0" name="Line 68"/>
            <p:cNvSpPr>
              <a:spLocks noChangeShapeType="1"/>
            </p:cNvSpPr>
            <p:nvPr/>
          </p:nvSpPr>
          <p:spPr bwMode="auto">
            <a:xfrm>
              <a:off x="4573"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1" name="Line 69"/>
            <p:cNvSpPr>
              <a:spLocks noChangeShapeType="1"/>
            </p:cNvSpPr>
            <p:nvPr/>
          </p:nvSpPr>
          <p:spPr bwMode="auto">
            <a:xfrm>
              <a:off x="495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2" name="Line 70"/>
            <p:cNvSpPr>
              <a:spLocks noChangeShapeType="1"/>
            </p:cNvSpPr>
            <p:nvPr/>
          </p:nvSpPr>
          <p:spPr bwMode="auto">
            <a:xfrm>
              <a:off x="5328" y="1536"/>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71018499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5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5171">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5306"/>
                                        </p:tgtEl>
                                        <p:attrNameLst>
                                          <p:attrName>style.visibility</p:attrName>
                                        </p:attrNameLst>
                                      </p:cBhvr>
                                      <p:to>
                                        <p:strVal val="visible"/>
                                      </p:to>
                                    </p:set>
                                    <p:anim calcmode="lin" valueType="num">
                                      <p:cBhvr additive="base">
                                        <p:cTn id="15" dur="500" fill="hold"/>
                                        <p:tgtEl>
                                          <p:spTgt spid="775306"/>
                                        </p:tgtEl>
                                        <p:attrNameLst>
                                          <p:attrName>ppt_x</p:attrName>
                                        </p:attrNameLst>
                                      </p:cBhvr>
                                      <p:tavLst>
                                        <p:tav tm="0">
                                          <p:val>
                                            <p:strVal val="1+#ppt_w/2"/>
                                          </p:val>
                                        </p:tav>
                                        <p:tav tm="100000">
                                          <p:val>
                                            <p:strVal val="#ppt_x"/>
                                          </p:val>
                                        </p:tav>
                                      </p:tavLst>
                                    </p:anim>
                                    <p:anim calcmode="lin" valueType="num">
                                      <p:cBhvr additive="base">
                                        <p:cTn id="16" dur="500" fill="hold"/>
                                        <p:tgtEl>
                                          <p:spTgt spid="77530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517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529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517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529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517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529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517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529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517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5299"/>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5179"/>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5300"/>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5180"/>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5301"/>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518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530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5182"/>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5303"/>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5183"/>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530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5184"/>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5305"/>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5171">
                                            <p:txEl>
                                              <p:pRg st="10" end="10"/>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7751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1" grpId="0" build="p"/>
      <p:bldP spid="775184" grpId="0"/>
      <p:bldP spid="775183" grpId="0"/>
      <p:bldP spid="775182" grpId="0"/>
      <p:bldP spid="775181" grpId="0"/>
      <p:bldP spid="775180" grpId="0"/>
      <p:bldP spid="775179" grpId="0"/>
      <p:bldP spid="775178" grpId="0"/>
      <p:bldP spid="775177" grpId="0"/>
      <p:bldP spid="775176" grpId="0"/>
      <p:bldP spid="775175" grpId="0"/>
      <p:bldP spid="7751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43" name="Rectangle 3"/>
          <p:cNvSpPr>
            <a:spLocks noGrp="1" noChangeArrowheads="1"/>
          </p:cNvSpPr>
          <p:nvPr>
            <p:ph type="body" idx="1"/>
          </p:nvPr>
        </p:nvSpPr>
        <p:spPr>
          <a:xfrm>
            <a:off x="228600" y="838200"/>
            <a:ext cx="8610600" cy="5943600"/>
          </a:xfrm>
        </p:spPr>
        <p:txBody>
          <a:bodyPr>
            <a:noAutofit/>
          </a:bodyPr>
          <a:lstStyle/>
          <a:p>
            <a:pPr>
              <a:lnSpc>
                <a:spcPct val="80000"/>
              </a:lnSpc>
              <a:spcBef>
                <a:spcPct val="20000"/>
              </a:spcBef>
            </a:pPr>
            <a:r>
              <a:rPr lang="en-US" altLang="ko-KR" sz="2800" dirty="0" smtClean="0">
                <a:ea typeface="굴림" panose="020B0600000101010101" pitchFamily="34" charset="-127"/>
              </a:rPr>
              <a:t>Suppose we have the same reference stream: </a:t>
            </a:r>
          </a:p>
          <a:p>
            <a:pPr lvl="1">
              <a:lnSpc>
                <a:spcPct val="80000"/>
              </a:lnSpc>
              <a:spcBef>
                <a:spcPct val="20000"/>
              </a:spcBef>
            </a:pPr>
            <a:r>
              <a:rPr lang="en-US" altLang="ko-KR" sz="2400" dirty="0" smtClean="0">
                <a:ea typeface="굴림" panose="020B0600000101010101" pitchFamily="34" charset="-127"/>
              </a:rPr>
              <a:t>A B C A B D A D B C B</a:t>
            </a:r>
          </a:p>
          <a:p>
            <a:pPr>
              <a:lnSpc>
                <a:spcPct val="80000"/>
              </a:lnSpc>
              <a:spcBef>
                <a:spcPct val="20000"/>
              </a:spcBef>
            </a:pPr>
            <a:r>
              <a:rPr lang="en-US" altLang="ko-KR" sz="2800" dirty="0" smtClean="0">
                <a:ea typeface="굴림" panose="020B0600000101010101" pitchFamily="34" charset="-127"/>
              </a:rPr>
              <a:t>Consider MIN Page replacement:</a:t>
            </a: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marL="457200" lvl="1" indent="0">
              <a:lnSpc>
                <a:spcPct val="80000"/>
              </a:lnSpc>
              <a:spcBef>
                <a:spcPct val="20000"/>
              </a:spcBef>
              <a:buNone/>
            </a:pPr>
            <a:endParaRPr lang="en-US" altLang="ko-KR" sz="2400" dirty="0" smtClean="0">
              <a:ea typeface="굴림" panose="020B0600000101010101" pitchFamily="34" charset="-127"/>
            </a:endParaRPr>
          </a:p>
          <a:p>
            <a:pPr marL="457200" lvl="1" indent="0">
              <a:lnSpc>
                <a:spcPct val="80000"/>
              </a:lnSpc>
              <a:spcBef>
                <a:spcPct val="20000"/>
              </a:spcBef>
              <a:buNone/>
            </a:pPr>
            <a:endParaRPr lang="en-US" altLang="ko-KR" sz="1600" dirty="0" smtClean="0">
              <a:ea typeface="굴림" panose="020B0600000101010101" pitchFamily="34" charset="-127"/>
            </a:endParaRPr>
          </a:p>
          <a:p>
            <a:pPr>
              <a:lnSpc>
                <a:spcPct val="80000"/>
              </a:lnSpc>
              <a:spcBef>
                <a:spcPct val="20000"/>
              </a:spcBef>
            </a:pPr>
            <a:r>
              <a:rPr lang="en-US" altLang="ko-KR" sz="2600" dirty="0" smtClean="0">
                <a:ea typeface="굴림" panose="020B0600000101010101" pitchFamily="34" charset="-127"/>
              </a:rPr>
              <a:t>MIN: 5 faults </a:t>
            </a:r>
          </a:p>
          <a:p>
            <a:pPr lvl="1">
              <a:lnSpc>
                <a:spcPct val="80000"/>
              </a:lnSpc>
              <a:spcBef>
                <a:spcPct val="20000"/>
              </a:spcBef>
            </a:pPr>
            <a:r>
              <a:rPr lang="en-US" altLang="ko-KR" sz="2400" dirty="0" smtClean="0">
                <a:ea typeface="굴림" panose="020B0600000101010101" pitchFamily="34" charset="-127"/>
              </a:rPr>
              <a:t>Where will D be brought in? Look for page not referenced farthest in future</a:t>
            </a:r>
          </a:p>
          <a:p>
            <a:pPr>
              <a:lnSpc>
                <a:spcPct val="80000"/>
              </a:lnSpc>
              <a:spcBef>
                <a:spcPct val="20000"/>
              </a:spcBef>
            </a:pPr>
            <a:r>
              <a:rPr lang="en-US" altLang="ko-KR" sz="2800" dirty="0" smtClean="0">
                <a:ea typeface="굴림" panose="020B0600000101010101" pitchFamily="34" charset="-127"/>
              </a:rPr>
              <a:t>What will LRU do?</a:t>
            </a:r>
          </a:p>
          <a:p>
            <a:pPr lvl="1">
              <a:lnSpc>
                <a:spcPct val="80000"/>
              </a:lnSpc>
              <a:spcBef>
                <a:spcPct val="20000"/>
              </a:spcBef>
            </a:pPr>
            <a:r>
              <a:rPr lang="en-US" altLang="ko-KR" sz="2400" dirty="0" smtClean="0">
                <a:ea typeface="굴림" panose="020B0600000101010101" pitchFamily="34" charset="-127"/>
              </a:rPr>
              <a:t>Same decisions as MIN here, but won’t always be true!</a:t>
            </a:r>
          </a:p>
        </p:txBody>
      </p:sp>
      <p:sp>
        <p:nvSpPr>
          <p:cNvPr id="37891" name="Rectangle 2"/>
          <p:cNvSpPr>
            <a:spLocks noGrp="1" noChangeArrowheads="1"/>
          </p:cNvSpPr>
          <p:nvPr>
            <p:ph type="title"/>
          </p:nvPr>
        </p:nvSpPr>
        <p:spPr/>
        <p:txBody>
          <a:bodyPr/>
          <a:lstStyle/>
          <a:p>
            <a:r>
              <a:rPr lang="en-US" altLang="ko-KR" smtClean="0">
                <a:ea typeface="굴림" panose="020B0600000101010101" pitchFamily="34" charset="-127"/>
              </a:rPr>
              <a:t>Example: MIN</a:t>
            </a:r>
          </a:p>
        </p:txBody>
      </p:sp>
      <p:grpSp>
        <p:nvGrpSpPr>
          <p:cNvPr id="778246" name="Group 6"/>
          <p:cNvGrpSpPr>
            <a:grpSpLocks/>
          </p:cNvGrpSpPr>
          <p:nvPr/>
        </p:nvGrpSpPr>
        <p:grpSpPr bwMode="auto">
          <a:xfrm>
            <a:off x="7858125" y="3016250"/>
            <a:ext cx="600075" cy="1476375"/>
            <a:chOff x="4950" y="2190"/>
            <a:chExt cx="378" cy="930"/>
          </a:xfrm>
        </p:grpSpPr>
        <p:sp>
          <p:nvSpPr>
            <p:cNvPr id="37967" name="Rectangle 7"/>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8" name="Rectangle 8"/>
            <p:cNvSpPr>
              <a:spLocks noChangeArrowheads="1"/>
            </p:cNvSpPr>
            <p:nvPr/>
          </p:nvSpPr>
          <p:spPr bwMode="auto">
            <a:xfrm>
              <a:off x="4950"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9" name="Rectangle 9"/>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0" name="Group 10"/>
          <p:cNvGrpSpPr>
            <a:grpSpLocks/>
          </p:cNvGrpSpPr>
          <p:nvPr/>
        </p:nvGrpSpPr>
        <p:grpSpPr bwMode="auto">
          <a:xfrm>
            <a:off x="7259638" y="3016250"/>
            <a:ext cx="598487" cy="1476375"/>
            <a:chOff x="4573" y="2190"/>
            <a:chExt cx="377" cy="930"/>
          </a:xfrm>
        </p:grpSpPr>
        <p:sp>
          <p:nvSpPr>
            <p:cNvPr id="37964" name="Rectangle 11"/>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5" name="Rectangle 12"/>
            <p:cNvSpPr>
              <a:spLocks noChangeArrowheads="1"/>
            </p:cNvSpPr>
            <p:nvPr/>
          </p:nvSpPr>
          <p:spPr bwMode="auto">
            <a:xfrm>
              <a:off x="4573"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6" name="Rectangle 13"/>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8254" name="Group 14"/>
          <p:cNvGrpSpPr>
            <a:grpSpLocks/>
          </p:cNvGrpSpPr>
          <p:nvPr/>
        </p:nvGrpSpPr>
        <p:grpSpPr bwMode="auto">
          <a:xfrm>
            <a:off x="6659563" y="3016250"/>
            <a:ext cx="600075" cy="1476375"/>
            <a:chOff x="4195" y="2190"/>
            <a:chExt cx="378" cy="930"/>
          </a:xfrm>
        </p:grpSpPr>
        <p:sp>
          <p:nvSpPr>
            <p:cNvPr id="37961" name="Rectangle 15"/>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2" name="Rectangle 16"/>
            <p:cNvSpPr>
              <a:spLocks noChangeArrowheads="1"/>
            </p:cNvSpPr>
            <p:nvPr/>
          </p:nvSpPr>
          <p:spPr bwMode="auto">
            <a:xfrm>
              <a:off x="4195"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3" name="Rectangle 17"/>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8" name="Group 18"/>
          <p:cNvGrpSpPr>
            <a:grpSpLocks/>
          </p:cNvGrpSpPr>
          <p:nvPr/>
        </p:nvGrpSpPr>
        <p:grpSpPr bwMode="auto">
          <a:xfrm>
            <a:off x="6061075" y="3016250"/>
            <a:ext cx="598488" cy="1476375"/>
            <a:chOff x="3818" y="2190"/>
            <a:chExt cx="377" cy="930"/>
          </a:xfrm>
        </p:grpSpPr>
        <p:sp>
          <p:nvSpPr>
            <p:cNvPr id="37958" name="Rectangle 19"/>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9" name="Rectangle 20"/>
            <p:cNvSpPr>
              <a:spLocks noChangeArrowheads="1"/>
            </p:cNvSpPr>
            <p:nvPr/>
          </p:nvSpPr>
          <p:spPr bwMode="auto">
            <a:xfrm>
              <a:off x="3818"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0" name="Rectangle 21"/>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2" name="Group 22"/>
          <p:cNvGrpSpPr>
            <a:grpSpLocks/>
          </p:cNvGrpSpPr>
          <p:nvPr/>
        </p:nvGrpSpPr>
        <p:grpSpPr bwMode="auto">
          <a:xfrm>
            <a:off x="5461000" y="3016250"/>
            <a:ext cx="600075" cy="1476375"/>
            <a:chOff x="3440" y="2190"/>
            <a:chExt cx="378" cy="930"/>
          </a:xfrm>
        </p:grpSpPr>
        <p:sp>
          <p:nvSpPr>
            <p:cNvPr id="37955" name="Rectangle 23"/>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6" name="Rectangle 24"/>
            <p:cNvSpPr>
              <a:spLocks noChangeArrowheads="1"/>
            </p:cNvSpPr>
            <p:nvPr/>
          </p:nvSpPr>
          <p:spPr bwMode="auto">
            <a:xfrm>
              <a:off x="3440"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7" name="Rectangle 25"/>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6" name="Group 26"/>
          <p:cNvGrpSpPr>
            <a:grpSpLocks/>
          </p:cNvGrpSpPr>
          <p:nvPr/>
        </p:nvGrpSpPr>
        <p:grpSpPr bwMode="auto">
          <a:xfrm>
            <a:off x="4862513" y="3016250"/>
            <a:ext cx="598487" cy="1476375"/>
            <a:chOff x="3063" y="2190"/>
            <a:chExt cx="377" cy="930"/>
          </a:xfrm>
        </p:grpSpPr>
        <p:sp>
          <p:nvSpPr>
            <p:cNvPr id="37952" name="Rectangle 27"/>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7953" name="Rectangle 28"/>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4" name="Rectangle 29"/>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0" name="Group 30"/>
          <p:cNvGrpSpPr>
            <a:grpSpLocks/>
          </p:cNvGrpSpPr>
          <p:nvPr/>
        </p:nvGrpSpPr>
        <p:grpSpPr bwMode="auto">
          <a:xfrm>
            <a:off x="4262438" y="3016250"/>
            <a:ext cx="600075" cy="1476375"/>
            <a:chOff x="2685" y="2190"/>
            <a:chExt cx="378" cy="930"/>
          </a:xfrm>
        </p:grpSpPr>
        <p:sp>
          <p:nvSpPr>
            <p:cNvPr id="37949" name="Rectangle 31"/>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0" name="Rectangle 32"/>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1" name="Rectangle 33"/>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4" name="Group 34"/>
          <p:cNvGrpSpPr>
            <a:grpSpLocks/>
          </p:cNvGrpSpPr>
          <p:nvPr/>
        </p:nvGrpSpPr>
        <p:grpSpPr bwMode="auto">
          <a:xfrm>
            <a:off x="3662363" y="3016250"/>
            <a:ext cx="600075" cy="1476375"/>
            <a:chOff x="2307" y="2190"/>
            <a:chExt cx="378" cy="930"/>
          </a:xfrm>
        </p:grpSpPr>
        <p:sp>
          <p:nvSpPr>
            <p:cNvPr id="37946" name="Rectangle 3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7" name="Rectangle 36"/>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8" name="Rectangle 37"/>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8" name="Group 38"/>
          <p:cNvGrpSpPr>
            <a:grpSpLocks/>
          </p:cNvGrpSpPr>
          <p:nvPr/>
        </p:nvGrpSpPr>
        <p:grpSpPr bwMode="auto">
          <a:xfrm>
            <a:off x="3063875" y="3016250"/>
            <a:ext cx="598488" cy="1476375"/>
            <a:chOff x="1930" y="2190"/>
            <a:chExt cx="377" cy="930"/>
          </a:xfrm>
        </p:grpSpPr>
        <p:sp>
          <p:nvSpPr>
            <p:cNvPr id="37943" name="Rectangle 39"/>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7944" name="Rectangle 40"/>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5" name="Rectangle 41"/>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2" name="Group 42"/>
          <p:cNvGrpSpPr>
            <a:grpSpLocks/>
          </p:cNvGrpSpPr>
          <p:nvPr/>
        </p:nvGrpSpPr>
        <p:grpSpPr bwMode="auto">
          <a:xfrm>
            <a:off x="2463800" y="3016250"/>
            <a:ext cx="600075" cy="1476375"/>
            <a:chOff x="1552" y="2190"/>
            <a:chExt cx="378" cy="930"/>
          </a:xfrm>
        </p:grpSpPr>
        <p:sp>
          <p:nvSpPr>
            <p:cNvPr id="37940"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1" name="Rectangle 44"/>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7942" name="Rectangle 45"/>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6" name="Group 46"/>
          <p:cNvGrpSpPr>
            <a:grpSpLocks/>
          </p:cNvGrpSpPr>
          <p:nvPr/>
        </p:nvGrpSpPr>
        <p:grpSpPr bwMode="auto">
          <a:xfrm>
            <a:off x="1865313" y="3016250"/>
            <a:ext cx="598487" cy="1476375"/>
            <a:chOff x="1117" y="1948"/>
            <a:chExt cx="377" cy="930"/>
          </a:xfrm>
        </p:grpSpPr>
        <p:sp>
          <p:nvSpPr>
            <p:cNvPr id="37937" name="Rectangle 47"/>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8" name="Rectangle 48"/>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9" name="Rectangle 49"/>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8291" name="Rectangle 51"/>
          <p:cNvSpPr>
            <a:spLocks noChangeArrowheads="1"/>
          </p:cNvSpPr>
          <p:nvPr/>
        </p:nvSpPr>
        <p:spPr bwMode="auto">
          <a:xfrm>
            <a:off x="7858125" y="22860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2" name="Rectangle 52"/>
          <p:cNvSpPr>
            <a:spLocks noChangeArrowheads="1"/>
          </p:cNvSpPr>
          <p:nvPr/>
        </p:nvSpPr>
        <p:spPr bwMode="auto">
          <a:xfrm>
            <a:off x="7259638" y="2286000"/>
            <a:ext cx="59848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293" name="Rectangle 53"/>
          <p:cNvSpPr>
            <a:spLocks noChangeArrowheads="1"/>
          </p:cNvSpPr>
          <p:nvPr/>
        </p:nvSpPr>
        <p:spPr bwMode="auto">
          <a:xfrm>
            <a:off x="6659563" y="22860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4" name="Rectangle 54"/>
          <p:cNvSpPr>
            <a:spLocks noChangeArrowheads="1"/>
          </p:cNvSpPr>
          <p:nvPr/>
        </p:nvSpPr>
        <p:spPr bwMode="auto">
          <a:xfrm>
            <a:off x="6061075" y="2286000"/>
            <a:ext cx="598488"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5" name="Rectangle 55"/>
          <p:cNvSpPr>
            <a:spLocks noChangeArrowheads="1"/>
          </p:cNvSpPr>
          <p:nvPr/>
        </p:nvSpPr>
        <p:spPr bwMode="auto">
          <a:xfrm>
            <a:off x="5461000" y="22860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6" name="Rectangle 56"/>
          <p:cNvSpPr>
            <a:spLocks noChangeArrowheads="1"/>
          </p:cNvSpPr>
          <p:nvPr/>
        </p:nvSpPr>
        <p:spPr bwMode="auto">
          <a:xfrm>
            <a:off x="4862513" y="2286000"/>
            <a:ext cx="598487" cy="7302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7" name="Rectangle 57"/>
          <p:cNvSpPr>
            <a:spLocks noChangeArrowheads="1"/>
          </p:cNvSpPr>
          <p:nvPr/>
        </p:nvSpPr>
        <p:spPr bwMode="auto">
          <a:xfrm>
            <a:off x="4262438" y="22860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8" name="Rectangle 58"/>
          <p:cNvSpPr>
            <a:spLocks noChangeArrowheads="1"/>
          </p:cNvSpPr>
          <p:nvPr/>
        </p:nvSpPr>
        <p:spPr bwMode="auto">
          <a:xfrm>
            <a:off x="3662363" y="2286000"/>
            <a:ext cx="600075"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9" name="Rectangle 59"/>
          <p:cNvSpPr>
            <a:spLocks noChangeArrowheads="1"/>
          </p:cNvSpPr>
          <p:nvPr/>
        </p:nvSpPr>
        <p:spPr bwMode="auto">
          <a:xfrm>
            <a:off x="3063875" y="2286000"/>
            <a:ext cx="5984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300" name="Rectangle 60"/>
          <p:cNvSpPr>
            <a:spLocks noChangeArrowheads="1"/>
          </p:cNvSpPr>
          <p:nvPr/>
        </p:nvSpPr>
        <p:spPr bwMode="auto">
          <a:xfrm>
            <a:off x="2463800" y="2286000"/>
            <a:ext cx="600075" cy="730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301" name="Rectangle 61"/>
          <p:cNvSpPr>
            <a:spLocks noChangeArrowheads="1"/>
          </p:cNvSpPr>
          <p:nvPr/>
        </p:nvSpPr>
        <p:spPr bwMode="auto">
          <a:xfrm>
            <a:off x="1865313" y="2286000"/>
            <a:ext cx="598487" cy="730250"/>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8321" name="Group 81"/>
          <p:cNvGrpSpPr>
            <a:grpSpLocks/>
          </p:cNvGrpSpPr>
          <p:nvPr/>
        </p:nvGrpSpPr>
        <p:grpSpPr bwMode="auto">
          <a:xfrm>
            <a:off x="854075" y="2286000"/>
            <a:ext cx="7604125" cy="2206625"/>
            <a:chOff x="538" y="1440"/>
            <a:chExt cx="4790" cy="1390"/>
          </a:xfrm>
        </p:grpSpPr>
        <p:sp>
          <p:nvSpPr>
            <p:cNvPr id="37915" name="Rectangle 4"/>
            <p:cNvSpPr>
              <a:spLocks noChangeArrowheads="1"/>
            </p:cNvSpPr>
            <p:nvPr/>
          </p:nvSpPr>
          <p:spPr bwMode="auto">
            <a:xfrm>
              <a:off x="538" y="252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7916" name="Rectangle 5"/>
            <p:cNvSpPr>
              <a:spLocks noChangeArrowheads="1"/>
            </p:cNvSpPr>
            <p:nvPr/>
          </p:nvSpPr>
          <p:spPr bwMode="auto">
            <a:xfrm>
              <a:off x="538" y="221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7917" name="Rectangle 50"/>
            <p:cNvSpPr>
              <a:spLocks noChangeArrowheads="1"/>
            </p:cNvSpPr>
            <p:nvPr/>
          </p:nvSpPr>
          <p:spPr bwMode="auto">
            <a:xfrm>
              <a:off x="538" y="1900"/>
              <a:ext cx="637" cy="3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7918" name="Rectangle 62"/>
            <p:cNvSpPr>
              <a:spLocks noChangeArrowheads="1"/>
            </p:cNvSpPr>
            <p:nvPr/>
          </p:nvSpPr>
          <p:spPr bwMode="auto">
            <a:xfrm>
              <a:off x="538" y="1440"/>
              <a:ext cx="637" cy="46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7919" name="Line 63"/>
            <p:cNvSpPr>
              <a:spLocks noChangeShapeType="1"/>
            </p:cNvSpPr>
            <p:nvPr/>
          </p:nvSpPr>
          <p:spPr bwMode="auto">
            <a:xfrm>
              <a:off x="538"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0" name="Line 64"/>
            <p:cNvSpPr>
              <a:spLocks noChangeShapeType="1"/>
            </p:cNvSpPr>
            <p:nvPr/>
          </p:nvSpPr>
          <p:spPr bwMode="auto">
            <a:xfrm>
              <a:off x="538" y="1900"/>
              <a:ext cx="479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1" name="Line 65"/>
            <p:cNvSpPr>
              <a:spLocks noChangeShapeType="1"/>
            </p:cNvSpPr>
            <p:nvPr/>
          </p:nvSpPr>
          <p:spPr bwMode="auto">
            <a:xfrm>
              <a:off x="538"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2" name="Line 66"/>
            <p:cNvSpPr>
              <a:spLocks noChangeShapeType="1"/>
            </p:cNvSpPr>
            <p:nvPr/>
          </p:nvSpPr>
          <p:spPr bwMode="auto">
            <a:xfrm>
              <a:off x="538"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3" name="Line 67"/>
            <p:cNvSpPr>
              <a:spLocks noChangeShapeType="1"/>
            </p:cNvSpPr>
            <p:nvPr/>
          </p:nvSpPr>
          <p:spPr bwMode="auto">
            <a:xfrm>
              <a:off x="538"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4" name="Line 68"/>
            <p:cNvSpPr>
              <a:spLocks noChangeShapeType="1"/>
            </p:cNvSpPr>
            <p:nvPr/>
          </p:nvSpPr>
          <p:spPr bwMode="auto">
            <a:xfrm>
              <a:off x="538"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5" name="Line 69"/>
            <p:cNvSpPr>
              <a:spLocks noChangeShapeType="1"/>
            </p:cNvSpPr>
            <p:nvPr/>
          </p:nvSpPr>
          <p:spPr bwMode="auto">
            <a:xfrm>
              <a:off x="1175"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6" name="Line 70"/>
            <p:cNvSpPr>
              <a:spLocks noChangeShapeType="1"/>
            </p:cNvSpPr>
            <p:nvPr/>
          </p:nvSpPr>
          <p:spPr bwMode="auto">
            <a:xfrm>
              <a:off x="15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7" name="Line 71"/>
            <p:cNvSpPr>
              <a:spLocks noChangeShapeType="1"/>
            </p:cNvSpPr>
            <p:nvPr/>
          </p:nvSpPr>
          <p:spPr bwMode="auto">
            <a:xfrm>
              <a:off x="193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8" name="Line 72"/>
            <p:cNvSpPr>
              <a:spLocks noChangeShapeType="1"/>
            </p:cNvSpPr>
            <p:nvPr/>
          </p:nvSpPr>
          <p:spPr bwMode="auto">
            <a:xfrm>
              <a:off x="230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9" name="Line 73"/>
            <p:cNvSpPr>
              <a:spLocks noChangeShapeType="1"/>
            </p:cNvSpPr>
            <p:nvPr/>
          </p:nvSpPr>
          <p:spPr bwMode="auto">
            <a:xfrm>
              <a:off x="268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0" name="Line 74"/>
            <p:cNvSpPr>
              <a:spLocks noChangeShapeType="1"/>
            </p:cNvSpPr>
            <p:nvPr/>
          </p:nvSpPr>
          <p:spPr bwMode="auto">
            <a:xfrm>
              <a:off x="3063"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1" name="Line 75"/>
            <p:cNvSpPr>
              <a:spLocks noChangeShapeType="1"/>
            </p:cNvSpPr>
            <p:nvPr/>
          </p:nvSpPr>
          <p:spPr bwMode="auto">
            <a:xfrm>
              <a:off x="344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2" name="Line 76"/>
            <p:cNvSpPr>
              <a:spLocks noChangeShapeType="1"/>
            </p:cNvSpPr>
            <p:nvPr/>
          </p:nvSpPr>
          <p:spPr bwMode="auto">
            <a:xfrm>
              <a:off x="3818"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3" name="Line 77"/>
            <p:cNvSpPr>
              <a:spLocks noChangeShapeType="1"/>
            </p:cNvSpPr>
            <p:nvPr/>
          </p:nvSpPr>
          <p:spPr bwMode="auto">
            <a:xfrm>
              <a:off x="419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4" name="Line 78"/>
            <p:cNvSpPr>
              <a:spLocks noChangeShapeType="1"/>
            </p:cNvSpPr>
            <p:nvPr/>
          </p:nvSpPr>
          <p:spPr bwMode="auto">
            <a:xfrm>
              <a:off x="4573"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5" name="Line 79"/>
            <p:cNvSpPr>
              <a:spLocks noChangeShapeType="1"/>
            </p:cNvSpPr>
            <p:nvPr/>
          </p:nvSpPr>
          <p:spPr bwMode="auto">
            <a:xfrm>
              <a:off x="495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6" name="Line 80"/>
            <p:cNvSpPr>
              <a:spLocks noChangeShapeType="1"/>
            </p:cNvSpPr>
            <p:nvPr/>
          </p:nvSpPr>
          <p:spPr bwMode="auto">
            <a:xfrm>
              <a:off x="5328"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3835078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8243">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8321"/>
                                        </p:tgtEl>
                                        <p:attrNameLst>
                                          <p:attrName>style.visibility</p:attrName>
                                        </p:attrNameLst>
                                      </p:cBhvr>
                                      <p:to>
                                        <p:strVal val="visible"/>
                                      </p:to>
                                    </p:set>
                                    <p:anim calcmode="lin" valueType="num">
                                      <p:cBhvr additive="base">
                                        <p:cTn id="15" dur="500" fill="hold"/>
                                        <p:tgtEl>
                                          <p:spTgt spid="778321"/>
                                        </p:tgtEl>
                                        <p:attrNameLst>
                                          <p:attrName>ppt_x</p:attrName>
                                        </p:attrNameLst>
                                      </p:cBhvr>
                                      <p:tavLst>
                                        <p:tav tm="0">
                                          <p:val>
                                            <p:strVal val="1+#ppt_w/2"/>
                                          </p:val>
                                        </p:tav>
                                        <p:tav tm="100000">
                                          <p:val>
                                            <p:strVal val="#ppt_x"/>
                                          </p:val>
                                        </p:tav>
                                      </p:tavLst>
                                    </p:anim>
                                    <p:anim calcmode="lin" valueType="num">
                                      <p:cBhvr additive="base">
                                        <p:cTn id="16" dur="500" fill="hold"/>
                                        <p:tgtEl>
                                          <p:spTgt spid="77832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830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828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830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82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829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827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829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8274"/>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829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827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8296"/>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8266"/>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8295"/>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826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8294"/>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8258"/>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8293"/>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8254"/>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829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8250"/>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8291"/>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8246"/>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8243">
                                            <p:txEl>
                                              <p:pRg st="10" end="10"/>
                                            </p:tx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78243">
                                            <p:txEl>
                                              <p:pRg st="11" end="11"/>
                                            </p:txEl>
                                          </p:spTgt>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78243">
                                            <p:txEl>
                                              <p:pRg st="12" end="12"/>
                                            </p:txEl>
                                          </p:spTgt>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782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P spid="778291" grpId="0"/>
      <p:bldP spid="778292" grpId="0"/>
      <p:bldP spid="778293" grpId="0"/>
      <p:bldP spid="778294" grpId="0"/>
      <p:bldP spid="778295" grpId="0"/>
      <p:bldP spid="778296" grpId="0"/>
      <p:bldP spid="778297" grpId="0"/>
      <p:bldP spid="778298" grpId="0"/>
      <p:bldP spid="778299" grpId="0"/>
      <p:bldP spid="778300" grpId="0"/>
      <p:bldP spid="778301" grpId="0"/>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71269</TotalTime>
  <Pages>60</Pages>
  <Words>3545</Words>
  <Application>Microsoft Macintosh PowerPoint</Application>
  <PresentationFormat>On-screen Show (4:3)</PresentationFormat>
  <Paragraphs>715</Paragraphs>
  <Slides>36</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Office</vt:lpstr>
      <vt:lpstr>Equation</vt:lpstr>
      <vt:lpstr>CS162 Operating Systems and Systems Programming Lecture 15   Demand Paging (Finished)</vt:lpstr>
      <vt:lpstr>Management &amp; Access to the Memory Hierarchy</vt:lpstr>
      <vt:lpstr>Recall: Some following questions</vt:lpstr>
      <vt:lpstr>Demand Paging Cost Model</vt:lpstr>
      <vt:lpstr>What Factors Lead to Misses?</vt:lpstr>
      <vt:lpstr>Page Replacement Policies</vt:lpstr>
      <vt:lpstr>Replacement Policies (Con’t)</vt:lpstr>
      <vt:lpstr>Example: FIFO</vt:lpstr>
      <vt:lpstr>Example: MIN</vt:lpstr>
      <vt:lpstr>When will LRU perform badly?</vt:lpstr>
      <vt:lpstr>When will LRU perform badly?</vt:lpstr>
      <vt:lpstr>Graph of Page Faults Versus The Number of Frames</vt:lpstr>
      <vt:lpstr>Adding Memory Doesn’t Always Help Fault Rate</vt:lpstr>
      <vt:lpstr>Implementing LRU</vt:lpstr>
      <vt:lpstr>Clock Algorithm: Not Recently Used</vt:lpstr>
      <vt:lpstr>Nth Chance version of Clock Algorithm</vt:lpstr>
      <vt:lpstr>Clock Algorithms: Details</vt:lpstr>
      <vt:lpstr>Clock Algorithms Details (continued)</vt:lpstr>
      <vt:lpstr>Second-Chance List Algorithm (VAX/VMS)</vt:lpstr>
      <vt:lpstr>Second-Chance List Algorithm (con’t)</vt:lpstr>
      <vt:lpstr>Free List</vt:lpstr>
      <vt:lpstr>Administrivia</vt:lpstr>
      <vt:lpstr>break</vt:lpstr>
      <vt:lpstr>Demand Paging (more details) </vt:lpstr>
      <vt:lpstr>Allocation of Page Frames (Memory Pages)</vt:lpstr>
      <vt:lpstr>Fixed/Priority Allocation</vt:lpstr>
      <vt:lpstr>Page-Fault Frequency Allocation</vt:lpstr>
      <vt:lpstr>Thrashing</vt:lpstr>
      <vt:lpstr>Locality In A Memory-Reference Pattern</vt:lpstr>
      <vt:lpstr>Working-Set Model</vt:lpstr>
      <vt:lpstr>What about Compulsory Misses?</vt:lpstr>
      <vt:lpstr>Reverse Page Mapping (Sometimes called “Coremap”)</vt:lpstr>
      <vt:lpstr>Linux Memory Details?</vt:lpstr>
      <vt:lpstr>Recall: Linux Virtual memory map</vt:lpstr>
      <vt:lpstr>Summary</vt:lpstr>
      <vt:lpstr>Virtual Map (Details)</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Ion Stoica</cp:lastModifiedBy>
  <cp:revision>761</cp:revision>
  <cp:lastPrinted>2016-10-15T17:26:55Z</cp:lastPrinted>
  <dcterms:created xsi:type="dcterms:W3CDTF">1995-08-12T11:37:26Z</dcterms:created>
  <dcterms:modified xsi:type="dcterms:W3CDTF">2017-10-17T03:24:22Z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