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1000" r:id="rId3"/>
    <p:sldId id="1001" r:id="rId4"/>
    <p:sldId id="1002" r:id="rId5"/>
    <p:sldId id="1003" r:id="rId6"/>
    <p:sldId id="1004" r:id="rId7"/>
    <p:sldId id="1013" r:id="rId8"/>
    <p:sldId id="1005" r:id="rId9"/>
    <p:sldId id="1006" r:id="rId10"/>
    <p:sldId id="1007" r:id="rId11"/>
    <p:sldId id="1008" r:id="rId12"/>
    <p:sldId id="1009" r:id="rId13"/>
    <p:sldId id="999" r:id="rId14"/>
    <p:sldId id="984" r:id="rId15"/>
    <p:sldId id="985" r:id="rId16"/>
    <p:sldId id="986" r:id="rId17"/>
    <p:sldId id="987" r:id="rId18"/>
    <p:sldId id="1012" r:id="rId19"/>
    <p:sldId id="891" r:id="rId20"/>
    <p:sldId id="893" r:id="rId21"/>
    <p:sldId id="892" r:id="rId22"/>
    <p:sldId id="896" r:id="rId23"/>
    <p:sldId id="897" r:id="rId24"/>
    <p:sldId id="898" r:id="rId25"/>
    <p:sldId id="981" r:id="rId26"/>
    <p:sldId id="1014" r:id="rId27"/>
    <p:sldId id="1015" r:id="rId28"/>
    <p:sldId id="907" r:id="rId29"/>
    <p:sldId id="899" r:id="rId30"/>
    <p:sldId id="900" r:id="rId31"/>
    <p:sldId id="901" r:id="rId32"/>
    <p:sldId id="1016" r:id="rId33"/>
    <p:sldId id="905" r:id="rId34"/>
    <p:sldId id="906" r:id="rId35"/>
    <p:sldId id="1017" r:id="rId36"/>
    <p:sldId id="908" r:id="rId37"/>
    <p:sldId id="1019" r:id="rId38"/>
    <p:sldId id="909" r:id="rId39"/>
    <p:sldId id="1011" r:id="rId40"/>
    <p:sldId id="989" r:id="rId41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2" autoAdjust="0"/>
    <p:restoredTop sz="94799" autoAdjust="0"/>
  </p:normalViewPr>
  <p:slideViewPr>
    <p:cSldViewPr>
      <p:cViewPr varScale="1">
        <p:scale>
          <a:sx n="127" d="100"/>
          <a:sy n="127" d="100"/>
        </p:scale>
        <p:origin x="9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61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* Give example of tail-latency and how MLFQ interacts badly with it.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* What is Othello Program?</a:t>
            </a:r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161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760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76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7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28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60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970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135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67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Rich get richer, and poor get poorer = short jobs get through the system faster, long jobs take even longer</a:t>
            </a:r>
          </a:p>
        </p:txBody>
      </p:sp>
    </p:spTree>
    <p:extLst>
      <p:ext uri="{BB962C8B-B14F-4D97-AF65-F5344CB8AC3E}">
        <p14:creationId xmlns:p14="http://schemas.microsoft.com/office/powerpoint/2010/main" val="309580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* Change to dining philosopher: too canonical</a:t>
            </a:r>
            <a:r>
              <a:rPr lang="en-US" altLang="en-US" baseline="0" dirty="0"/>
              <a:t> of an example to not continue the tradition</a:t>
            </a:r>
          </a:p>
          <a:p>
            <a:r>
              <a:rPr lang="en-US" altLang="en-US" baseline="0" dirty="0"/>
              <a:t>** Find out history of dining philosophers (</a:t>
            </a:r>
            <a:r>
              <a:rPr lang="en-US" altLang="en-US" baseline="0" dirty="0" err="1"/>
              <a:t>dijkstra</a:t>
            </a:r>
            <a:r>
              <a:rPr lang="en-US" altLang="en-US" baseline="0" dirty="0"/>
              <a:t>?)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8478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390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* Set up last point,</a:t>
            </a:r>
            <a:r>
              <a:rPr lang="en-US" altLang="en-US" baseline="0" dirty="0"/>
              <a:t> it's a surprisingly common solution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895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839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57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026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824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410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2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244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961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58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12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3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Add</a:t>
            </a:r>
            <a:r>
              <a:rPr lang="en-US" altLang="en-US" baseline="0" dirty="0"/>
              <a:t> graph showing how good people are at predicting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97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Ask Question: Pros/Cons of SRTF</a:t>
            </a:r>
          </a:p>
        </p:txBody>
      </p:sp>
    </p:spTree>
    <p:extLst>
      <p:ext uri="{BB962C8B-B14F-4D97-AF65-F5344CB8AC3E}">
        <p14:creationId xmlns:p14="http://schemas.microsoft.com/office/powerpoint/2010/main" val="1210971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68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38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11.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4630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3/1/17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452698" y="6550025"/>
            <a:ext cx="210904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Spring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iff"/><Relationship Id="rId4" Type="http://schemas.openxmlformats.org/officeDocument/2006/relationships/image" Target="../media/image20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11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  <a:br>
              <a:rPr lang="en-US" altLang="en-US" sz="3000" dirty="0"/>
            </a:br>
            <a:r>
              <a:rPr lang="en-US" altLang="en-US" sz="3000" dirty="0"/>
              <a:t>Scheduling (finished),</a:t>
            </a:r>
            <a:br>
              <a:rPr lang="en-US" altLang="en-US" sz="3000" dirty="0"/>
            </a:br>
            <a:r>
              <a:rPr lang="en-US" altLang="en-US" sz="3000" dirty="0"/>
              <a:t>Deadlock, Address 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/>
              <a:t>October 3</a:t>
            </a:r>
            <a:r>
              <a:rPr lang="en-US" altLang="en-US" baseline="30000" dirty="0"/>
              <a:t>rd</a:t>
            </a:r>
            <a:r>
              <a:rPr lang="en-US" altLang="en-US" dirty="0"/>
              <a:t>, 2018</a:t>
            </a:r>
          </a:p>
          <a:p>
            <a:pPr marL="285750" indent="-285750"/>
            <a:r>
              <a:rPr lang="en-US" altLang="en-US" dirty="0"/>
              <a:t>Nathan Pemberton</a:t>
            </a:r>
          </a:p>
          <a:p>
            <a:pPr marL="285750" indent="-285750"/>
            <a:r>
              <a:rPr lang="en-US" alt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Multi-Level Feedback Scheduling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839200" cy="6019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Another method for exploiting past behavior (first use in CTSS)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Multiple queues, each with different priority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Higher priority queues often considered “foreground” tasks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Each queue has its own scheduling algorithm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e.g. foreground – RR, background – FCFS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Sometimes multiple RR priorities with quantum increasing exponentially (highest:1ms, next: 2ms, next: 4ms, </a:t>
            </a:r>
            <a:r>
              <a:rPr lang="en-US" altLang="ko-KR" sz="2400" dirty="0" err="1">
                <a:ea typeface="굴림" panose="020B0600000101010101" pitchFamily="34" charset="-127"/>
              </a:rPr>
              <a:t>etc</a:t>
            </a:r>
            <a:r>
              <a:rPr lang="en-US" altLang="ko-KR" sz="2400" dirty="0">
                <a:ea typeface="굴림" panose="020B0600000101010101" pitchFamily="34" charset="-127"/>
              </a:rPr>
              <a:t>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Adjust each job’s priority as follows (details vary)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Job starts in highest priority queue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If timeout expires, drop one level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If timeout doesn’t expire, push up one level (or to top)</a:t>
            </a:r>
          </a:p>
        </p:txBody>
      </p:sp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2590800" y="685800"/>
            <a:ext cx="3657600" cy="1828800"/>
            <a:chOff x="1872" y="1392"/>
            <a:chExt cx="2016" cy="1233"/>
          </a:xfrm>
        </p:grpSpPr>
        <p:pic>
          <p:nvPicPr>
            <p:cNvPr id="13321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2" name="Freeform 7"/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3" name="Freeform 8"/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627725" name="Group 13"/>
          <p:cNvGrpSpPr>
            <a:grpSpLocks/>
          </p:cNvGrpSpPr>
          <p:nvPr/>
        </p:nvGrpSpPr>
        <p:grpSpPr bwMode="auto">
          <a:xfrm>
            <a:off x="5715000" y="990600"/>
            <a:ext cx="3308350" cy="914400"/>
            <a:chOff x="3600" y="624"/>
            <a:chExt cx="2084" cy="576"/>
          </a:xfrm>
        </p:grpSpPr>
        <p:sp>
          <p:nvSpPr>
            <p:cNvPr id="13318" name="Text Box 10"/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319" name="Line 11"/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3320" name="Line 12"/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8231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8763000" cy="36576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Result approximates SRTF: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CPU bound jobs drop like a rock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Short-running I/O bound jobs stay near top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Scheduling must be done between the queues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Fixed priority scheduling:</a:t>
            </a:r>
            <a:r>
              <a:rPr lang="en-US" altLang="ko-KR" sz="2400" dirty="0">
                <a:ea typeface="굴림" panose="020B0600000101010101" pitchFamily="34" charset="-127"/>
              </a:rPr>
              <a:t> </a:t>
            </a:r>
          </a:p>
          <a:p>
            <a:pPr lvl="2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serve all from highest priority, then next priority, etc.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Time slice:</a:t>
            </a:r>
          </a:p>
          <a:p>
            <a:pPr lvl="2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each queue gets a certain amount of CPU time </a:t>
            </a:r>
          </a:p>
          <a:p>
            <a:pPr lvl="2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e.g., 70% to highest, 20% next, 10% lowest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800" y="685800"/>
            <a:ext cx="6432550" cy="1828800"/>
            <a:chOff x="2590800" y="685800"/>
            <a:chExt cx="6432550" cy="18288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590800" y="685800"/>
              <a:ext cx="3657600" cy="1828800"/>
              <a:chOff x="1872" y="1392"/>
              <a:chExt cx="2016" cy="1233"/>
            </a:xfrm>
          </p:grpSpPr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" t="10027" r="1016" b="9756"/>
              <a:stretch>
                <a:fillRect/>
              </a:stretch>
            </p:blipFill>
            <p:spPr bwMode="auto">
              <a:xfrm>
                <a:off x="1872" y="1392"/>
                <a:ext cx="2016" cy="1233"/>
              </a:xfrm>
              <a:prstGeom prst="rect">
                <a:avLst/>
              </a:prstGeom>
              <a:noFill/>
              <a:ln w="38100" cmpd="dbl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Freeform 7"/>
              <p:cNvSpPr>
                <a:spLocks/>
              </p:cNvSpPr>
              <p:nvPr/>
            </p:nvSpPr>
            <p:spPr bwMode="auto">
              <a:xfrm>
                <a:off x="2166" y="1536"/>
                <a:ext cx="1440" cy="492"/>
              </a:xfrm>
              <a:custGeom>
                <a:avLst/>
                <a:gdLst>
                  <a:gd name="T0" fmla="*/ 1200 w 1440"/>
                  <a:gd name="T1" fmla="*/ 0 h 492"/>
                  <a:gd name="T2" fmla="*/ 1440 w 1440"/>
                  <a:gd name="T3" fmla="*/ 0 h 492"/>
                  <a:gd name="T4" fmla="*/ 1440 w 1440"/>
                  <a:gd name="T5" fmla="*/ 197 h 492"/>
                  <a:gd name="T6" fmla="*/ 0 w 1440"/>
                  <a:gd name="T7" fmla="*/ 197 h 492"/>
                  <a:gd name="T8" fmla="*/ 0 w 1440"/>
                  <a:gd name="T9" fmla="*/ 492 h 492"/>
                  <a:gd name="T10" fmla="*/ 201 w 1440"/>
                  <a:gd name="T11" fmla="*/ 492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0" h="492">
                    <a:moveTo>
                      <a:pt x="1200" y="0"/>
                    </a:moveTo>
                    <a:lnTo>
                      <a:pt x="1440" y="0"/>
                    </a:lnTo>
                    <a:lnTo>
                      <a:pt x="1440" y="197"/>
                    </a:lnTo>
                    <a:lnTo>
                      <a:pt x="0" y="197"/>
                    </a:lnTo>
                    <a:lnTo>
                      <a:pt x="0" y="492"/>
                    </a:lnTo>
                    <a:lnTo>
                      <a:pt x="201" y="492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7" name="Freeform 8"/>
              <p:cNvSpPr>
                <a:spLocks/>
              </p:cNvSpPr>
              <p:nvPr/>
            </p:nvSpPr>
            <p:spPr bwMode="auto">
              <a:xfrm>
                <a:off x="2157" y="2031"/>
                <a:ext cx="1443" cy="513"/>
              </a:xfrm>
              <a:custGeom>
                <a:avLst/>
                <a:gdLst>
                  <a:gd name="T0" fmla="*/ 1203 w 1443"/>
                  <a:gd name="T1" fmla="*/ 0 h 513"/>
                  <a:gd name="T2" fmla="*/ 1443 w 1443"/>
                  <a:gd name="T3" fmla="*/ 0 h 513"/>
                  <a:gd name="T4" fmla="*/ 1440 w 1443"/>
                  <a:gd name="T5" fmla="*/ 225 h 513"/>
                  <a:gd name="T6" fmla="*/ 0 w 1443"/>
                  <a:gd name="T7" fmla="*/ 222 h 513"/>
                  <a:gd name="T8" fmla="*/ 3 w 1443"/>
                  <a:gd name="T9" fmla="*/ 513 h 513"/>
                  <a:gd name="T10" fmla="*/ 210 w 1443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3" h="513">
                    <a:moveTo>
                      <a:pt x="1203" y="0"/>
                    </a:moveTo>
                    <a:lnTo>
                      <a:pt x="1443" y="0"/>
                    </a:lnTo>
                    <a:lnTo>
                      <a:pt x="1440" y="225"/>
                    </a:lnTo>
                    <a:lnTo>
                      <a:pt x="0" y="222"/>
                    </a:lnTo>
                    <a:lnTo>
                      <a:pt x="3" y="513"/>
                    </a:lnTo>
                    <a:lnTo>
                      <a:pt x="210" y="513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8" name="Group 13"/>
            <p:cNvGrpSpPr>
              <a:grpSpLocks/>
            </p:cNvGrpSpPr>
            <p:nvPr/>
          </p:nvGrpSpPr>
          <p:grpSpPr bwMode="auto">
            <a:xfrm>
              <a:off x="5715000" y="990600"/>
              <a:ext cx="3308350" cy="914400"/>
              <a:chOff x="3600" y="624"/>
              <a:chExt cx="2084" cy="576"/>
            </a:xfrm>
          </p:grpSpPr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4010" y="624"/>
                <a:ext cx="1674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Long-Running Compute</a:t>
                </a:r>
                <a:b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Tasks Demoted to </a:t>
                </a:r>
                <a:b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Low Priority</a:t>
                </a:r>
              </a:p>
            </p:txBody>
          </p:sp>
          <p:sp>
            <p:nvSpPr>
              <p:cNvPr id="10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720"/>
                <a:ext cx="511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 flipH="1">
                <a:off x="3600" y="960"/>
                <a:ext cx="511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899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Scheduling Details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839200" cy="3810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Countermeasure</a:t>
            </a:r>
            <a:r>
              <a:rPr lang="en-US" altLang="ko-KR" dirty="0">
                <a:ea typeface="굴림" panose="020B0600000101010101" pitchFamily="34" charset="-127"/>
              </a:rPr>
              <a:t>: user action that can foil intent of OS designers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For multilevel feedback, put in a bunch of meaningless I/O to keep job’s priority high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Of course, if everyone did this, wouldn’t work!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 of Othello program: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Playing against competitor, so key was to do computing at higher priority the competitors. 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Put in </a:t>
            </a:r>
            <a:r>
              <a:rPr lang="en-US" altLang="ko-KR" sz="2400" dirty="0" err="1">
                <a:latin typeface="Consolas" charset="0"/>
                <a:ea typeface="Consolas" charset="0"/>
                <a:cs typeface="Consolas" charset="0"/>
              </a:rPr>
              <a:t>printf</a:t>
            </a:r>
            <a:r>
              <a:rPr lang="en-US" altLang="ko-KR" sz="2400" dirty="0" err="1">
                <a:ea typeface="굴림" panose="020B0600000101010101" pitchFamily="34" charset="-127"/>
              </a:rPr>
              <a:t>’s</a:t>
            </a:r>
            <a:r>
              <a:rPr lang="en-US" altLang="ko-KR" sz="2400" dirty="0">
                <a:ea typeface="굴림" panose="020B0600000101010101" pitchFamily="34" charset="-127"/>
              </a:rPr>
              <a:t>, ran much faster!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590800" y="685800"/>
            <a:ext cx="6432550" cy="1828800"/>
            <a:chOff x="2590800" y="685800"/>
            <a:chExt cx="6432550" cy="1828800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590800" y="685800"/>
              <a:ext cx="3657600" cy="1828800"/>
              <a:chOff x="1872" y="1392"/>
              <a:chExt cx="2016" cy="1233"/>
            </a:xfrm>
          </p:grpSpPr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0" t="10027" r="1016" b="9756"/>
              <a:stretch>
                <a:fillRect/>
              </a:stretch>
            </p:blipFill>
            <p:spPr bwMode="auto">
              <a:xfrm>
                <a:off x="1872" y="1392"/>
                <a:ext cx="2016" cy="1233"/>
              </a:xfrm>
              <a:prstGeom prst="rect">
                <a:avLst/>
              </a:prstGeom>
              <a:noFill/>
              <a:ln w="38100" cmpd="dbl">
                <a:solidFill>
                  <a:srgbClr val="CC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2166" y="1536"/>
                <a:ext cx="1440" cy="492"/>
              </a:xfrm>
              <a:custGeom>
                <a:avLst/>
                <a:gdLst>
                  <a:gd name="T0" fmla="*/ 1200 w 1440"/>
                  <a:gd name="T1" fmla="*/ 0 h 492"/>
                  <a:gd name="T2" fmla="*/ 1440 w 1440"/>
                  <a:gd name="T3" fmla="*/ 0 h 492"/>
                  <a:gd name="T4" fmla="*/ 1440 w 1440"/>
                  <a:gd name="T5" fmla="*/ 197 h 492"/>
                  <a:gd name="T6" fmla="*/ 0 w 1440"/>
                  <a:gd name="T7" fmla="*/ 197 h 492"/>
                  <a:gd name="T8" fmla="*/ 0 w 1440"/>
                  <a:gd name="T9" fmla="*/ 492 h 492"/>
                  <a:gd name="T10" fmla="*/ 201 w 1440"/>
                  <a:gd name="T11" fmla="*/ 492 h 4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0" h="492">
                    <a:moveTo>
                      <a:pt x="1200" y="0"/>
                    </a:moveTo>
                    <a:lnTo>
                      <a:pt x="1440" y="0"/>
                    </a:lnTo>
                    <a:lnTo>
                      <a:pt x="1440" y="197"/>
                    </a:lnTo>
                    <a:lnTo>
                      <a:pt x="0" y="197"/>
                    </a:lnTo>
                    <a:lnTo>
                      <a:pt x="0" y="492"/>
                    </a:lnTo>
                    <a:lnTo>
                      <a:pt x="201" y="492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2157" y="2031"/>
                <a:ext cx="1443" cy="513"/>
              </a:xfrm>
              <a:custGeom>
                <a:avLst/>
                <a:gdLst>
                  <a:gd name="T0" fmla="*/ 1203 w 1443"/>
                  <a:gd name="T1" fmla="*/ 0 h 513"/>
                  <a:gd name="T2" fmla="*/ 1443 w 1443"/>
                  <a:gd name="T3" fmla="*/ 0 h 513"/>
                  <a:gd name="T4" fmla="*/ 1440 w 1443"/>
                  <a:gd name="T5" fmla="*/ 225 h 513"/>
                  <a:gd name="T6" fmla="*/ 0 w 1443"/>
                  <a:gd name="T7" fmla="*/ 222 h 513"/>
                  <a:gd name="T8" fmla="*/ 3 w 1443"/>
                  <a:gd name="T9" fmla="*/ 513 h 513"/>
                  <a:gd name="T10" fmla="*/ 210 w 1443"/>
                  <a:gd name="T11" fmla="*/ 513 h 5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43" h="513">
                    <a:moveTo>
                      <a:pt x="1203" y="0"/>
                    </a:moveTo>
                    <a:lnTo>
                      <a:pt x="1443" y="0"/>
                    </a:lnTo>
                    <a:lnTo>
                      <a:pt x="1440" y="225"/>
                    </a:lnTo>
                    <a:lnTo>
                      <a:pt x="0" y="222"/>
                    </a:lnTo>
                    <a:lnTo>
                      <a:pt x="3" y="513"/>
                    </a:lnTo>
                    <a:lnTo>
                      <a:pt x="210" y="513"/>
                    </a:lnTo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5715000" y="990600"/>
              <a:ext cx="3308350" cy="914400"/>
              <a:chOff x="3600" y="624"/>
              <a:chExt cx="2084" cy="576"/>
            </a:xfrm>
          </p:grpSpPr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4010" y="624"/>
                <a:ext cx="1674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>
                <a:spAutoFit/>
              </a:bodyPr>
              <a:lstStyle>
                <a:lvl1pPr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algn="ctr" eaLnBrk="0" hangingPunct="0">
                  <a:lnSpc>
                    <a:spcPct val="80000"/>
                  </a:lnSpc>
                  <a:spcBef>
                    <a:spcPct val="20000"/>
                  </a:spcBef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Long-Running Compute</a:t>
                </a:r>
                <a:b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Tasks Demoted to </a:t>
                </a:r>
                <a:b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Low Priority</a:t>
                </a:r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720"/>
                <a:ext cx="511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H="1">
                <a:off x="3600" y="960"/>
                <a:ext cx="511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5140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Scheduling (RTS)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91600" cy="6172200"/>
          </a:xfrm>
        </p:spPr>
        <p:txBody>
          <a:bodyPr>
            <a:normAutofit fontScale="92500"/>
          </a:bodyPr>
          <a:lstStyle/>
          <a:p>
            <a:r>
              <a:rPr lang="en-US" dirty="0"/>
              <a:t>Efficiency is important but </a:t>
            </a:r>
            <a:r>
              <a:rPr lang="en-US" dirty="0">
                <a:solidFill>
                  <a:srgbClr val="FF0000"/>
                </a:solidFill>
              </a:rPr>
              <a:t>predictability</a:t>
            </a:r>
            <a:r>
              <a:rPr lang="en-US" dirty="0"/>
              <a:t> is essential:</a:t>
            </a:r>
          </a:p>
          <a:p>
            <a:pPr lvl="1"/>
            <a:r>
              <a:rPr lang="en-US" dirty="0"/>
              <a:t>We need to predict with confidence worst case response times for systems</a:t>
            </a:r>
          </a:p>
          <a:p>
            <a:pPr lvl="1"/>
            <a:r>
              <a:rPr lang="en-US" dirty="0"/>
              <a:t>In 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1"/>
            <a:r>
              <a:rPr lang="en-US" dirty="0"/>
              <a:t>Real-time is about enforcing predictability, and does not equal fast computing!!!</a:t>
            </a:r>
          </a:p>
          <a:p>
            <a:r>
              <a:rPr lang="en-US" dirty="0"/>
              <a:t>Hard Real-Time</a:t>
            </a:r>
          </a:p>
          <a:p>
            <a:pPr lvl="1"/>
            <a:r>
              <a:rPr lang="en-US" i="1" dirty="0"/>
              <a:t>Attempt to meet all deadlines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EDF (Earliest Deadline First), LLF (Least Laxity First),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RMS (Rate-Monotonic Scheduling), DM (Deadline Monotonic Scheduling)</a:t>
            </a:r>
            <a:endParaRPr lang="en-US" dirty="0"/>
          </a:p>
          <a:p>
            <a:r>
              <a:rPr lang="en-US" dirty="0"/>
              <a:t>Soft Real-Time</a:t>
            </a:r>
          </a:p>
          <a:p>
            <a:pPr lvl="1"/>
            <a:r>
              <a:rPr lang="en-US" i="1" dirty="0"/>
              <a:t>Attempt to meet deadlines with high probability</a:t>
            </a:r>
          </a:p>
          <a:p>
            <a:pPr lvl="1"/>
            <a:r>
              <a:rPr lang="en-US" dirty="0"/>
              <a:t>Minimize miss ratio / maximize completion ratio (firm real-time)</a:t>
            </a:r>
          </a:p>
          <a:p>
            <a:pPr lvl="1"/>
            <a:r>
              <a:rPr lang="en-US" dirty="0"/>
              <a:t>Important for multimedia applications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CBS (Constant Bandwidth Server)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02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663" y="1193800"/>
            <a:ext cx="8530390" cy="4927600"/>
          </a:xfrm>
        </p:spPr>
        <p:txBody>
          <a:bodyPr/>
          <a:lstStyle/>
          <a:p>
            <a:r>
              <a:rPr lang="en-US" dirty="0"/>
              <a:t>Tasks are </a:t>
            </a:r>
            <a:r>
              <a:rPr lang="en-US" dirty="0" err="1"/>
              <a:t>preemptable</a:t>
            </a:r>
            <a:r>
              <a:rPr lang="en-US" dirty="0"/>
              <a:t>, independent with arbitrary arrival (=release) times</a:t>
            </a:r>
          </a:p>
          <a:p>
            <a:r>
              <a:rPr lang="en-US" dirty="0"/>
              <a:t>Tasks have deadlines (D) and known computation times (C) </a:t>
            </a:r>
          </a:p>
          <a:p>
            <a:r>
              <a:rPr lang="en-US" dirty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7338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329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8010"/>
            <a:ext cx="8763000" cy="427790"/>
          </a:xfrm>
        </p:spPr>
        <p:txBody>
          <a:bodyPr/>
          <a:lstStyle/>
          <a:p>
            <a:r>
              <a:rPr lang="en-US" dirty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2" y="1676400"/>
            <a:ext cx="7392565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5181600"/>
            <a:ext cx="1141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dirty="0">
                <a:latin typeface="Gill Sans" charset="0"/>
                <a:ea typeface="Gill Sans" charset="0"/>
                <a:cs typeface="Gill Sans" charset="0"/>
              </a:rPr>
              <a:t>Time</a:t>
            </a:r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 bwMode="auto">
          <a:xfrm flipV="1">
            <a:off x="2741859" y="5486400"/>
            <a:ext cx="5030541" cy="18366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922122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7162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4495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6781800" y="5562601"/>
            <a:ext cx="762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4495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Deadline First (EDF)</a:t>
            </a:r>
          </a:p>
        </p:txBody>
      </p:sp>
      <p:sp>
        <p:nvSpPr>
          <p:cNvPr id="18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762000"/>
            <a:ext cx="8194675" cy="5257800"/>
          </a:xfrm>
        </p:spPr>
        <p:txBody>
          <a:bodyPr/>
          <a:lstStyle/>
          <a:p>
            <a:r>
              <a:rPr lang="en-US" dirty="0"/>
              <a:t>Tasks periodic with period P and computation C in each period:  (P, C)</a:t>
            </a:r>
          </a:p>
          <a:p>
            <a:r>
              <a:rPr lang="en-US" dirty="0"/>
              <a:t>Preemptive priority-based dynamic scheduling</a:t>
            </a:r>
          </a:p>
          <a:p>
            <a:r>
              <a:rPr lang="en-US" dirty="0"/>
              <a:t>Each task is assigned a (current) priority based on how close the absolute deadline is</a:t>
            </a:r>
          </a:p>
          <a:p>
            <a:r>
              <a:rPr lang="en-US" dirty="0"/>
              <a:t>The scheduler always schedules the active task with the closest absolute deadline</a:t>
            </a:r>
          </a:p>
          <a:p>
            <a:endParaRPr lang="en-US" dirty="0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828800" y="48196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352800" y="40576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447800" y="40576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9"/>
          <p:cNvSpPr>
            <a:spLocks noChangeShapeType="1"/>
          </p:cNvSpPr>
          <p:nvPr/>
        </p:nvSpPr>
        <p:spPr bwMode="auto">
          <a:xfrm>
            <a:off x="1447800" y="4362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0"/>
          <p:cNvSpPr>
            <a:spLocks noChangeShapeType="1"/>
          </p:cNvSpPr>
          <p:nvPr/>
        </p:nvSpPr>
        <p:spPr bwMode="auto">
          <a:xfrm flipV="1">
            <a:off x="1447800" y="4057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1"/>
          <p:cNvSpPr>
            <a:spLocks noChangeShapeType="1"/>
          </p:cNvSpPr>
          <p:nvPr/>
        </p:nvSpPr>
        <p:spPr bwMode="auto">
          <a:xfrm>
            <a:off x="1828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2"/>
          <p:cNvSpPr>
            <a:spLocks noChangeShapeType="1"/>
          </p:cNvSpPr>
          <p:nvPr/>
        </p:nvSpPr>
        <p:spPr bwMode="auto">
          <a:xfrm>
            <a:off x="2209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3"/>
          <p:cNvSpPr>
            <a:spLocks noChangeShapeType="1"/>
          </p:cNvSpPr>
          <p:nvPr/>
        </p:nvSpPr>
        <p:spPr bwMode="auto">
          <a:xfrm>
            <a:off x="2590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14"/>
          <p:cNvSpPr>
            <a:spLocks noChangeShapeType="1"/>
          </p:cNvSpPr>
          <p:nvPr/>
        </p:nvSpPr>
        <p:spPr bwMode="auto">
          <a:xfrm>
            <a:off x="297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15"/>
          <p:cNvSpPr>
            <a:spLocks noChangeShapeType="1"/>
          </p:cNvSpPr>
          <p:nvPr/>
        </p:nvSpPr>
        <p:spPr bwMode="auto">
          <a:xfrm>
            <a:off x="335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16"/>
          <p:cNvSpPr>
            <a:spLocks noChangeShapeType="1"/>
          </p:cNvSpPr>
          <p:nvPr/>
        </p:nvSpPr>
        <p:spPr bwMode="auto">
          <a:xfrm>
            <a:off x="373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17"/>
          <p:cNvSpPr>
            <a:spLocks noChangeShapeType="1"/>
          </p:cNvSpPr>
          <p:nvPr/>
        </p:nvSpPr>
        <p:spPr bwMode="auto">
          <a:xfrm>
            <a:off x="4114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18"/>
          <p:cNvSpPr>
            <a:spLocks noChangeShapeType="1"/>
          </p:cNvSpPr>
          <p:nvPr/>
        </p:nvSpPr>
        <p:spPr bwMode="auto">
          <a:xfrm>
            <a:off x="4495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19"/>
          <p:cNvSpPr>
            <a:spLocks noChangeShapeType="1"/>
          </p:cNvSpPr>
          <p:nvPr/>
        </p:nvSpPr>
        <p:spPr bwMode="auto">
          <a:xfrm>
            <a:off x="4876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0"/>
          <p:cNvSpPr>
            <a:spLocks noChangeShapeType="1"/>
          </p:cNvSpPr>
          <p:nvPr/>
        </p:nvSpPr>
        <p:spPr bwMode="auto">
          <a:xfrm>
            <a:off x="5257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1"/>
          <p:cNvSpPr>
            <a:spLocks noChangeShapeType="1"/>
          </p:cNvSpPr>
          <p:nvPr/>
        </p:nvSpPr>
        <p:spPr bwMode="auto">
          <a:xfrm>
            <a:off x="5638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2"/>
          <p:cNvSpPr>
            <a:spLocks noChangeShapeType="1"/>
          </p:cNvSpPr>
          <p:nvPr/>
        </p:nvSpPr>
        <p:spPr bwMode="auto">
          <a:xfrm>
            <a:off x="6019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23"/>
          <p:cNvSpPr>
            <a:spLocks noChangeShapeType="1"/>
          </p:cNvSpPr>
          <p:nvPr/>
        </p:nvSpPr>
        <p:spPr bwMode="auto">
          <a:xfrm>
            <a:off x="6400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24"/>
          <p:cNvSpPr>
            <a:spLocks noChangeShapeType="1"/>
          </p:cNvSpPr>
          <p:nvPr/>
        </p:nvSpPr>
        <p:spPr bwMode="auto">
          <a:xfrm>
            <a:off x="678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25"/>
          <p:cNvSpPr>
            <a:spLocks noChangeShapeType="1"/>
          </p:cNvSpPr>
          <p:nvPr/>
        </p:nvSpPr>
        <p:spPr bwMode="auto">
          <a:xfrm>
            <a:off x="716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26"/>
          <p:cNvSpPr>
            <a:spLocks noChangeShapeType="1"/>
          </p:cNvSpPr>
          <p:nvPr/>
        </p:nvSpPr>
        <p:spPr bwMode="auto">
          <a:xfrm>
            <a:off x="754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27"/>
          <p:cNvSpPr>
            <a:spLocks noChangeShapeType="1"/>
          </p:cNvSpPr>
          <p:nvPr/>
        </p:nvSpPr>
        <p:spPr bwMode="auto">
          <a:xfrm>
            <a:off x="678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28"/>
          <p:cNvSpPr>
            <a:spLocks noChangeShapeType="1"/>
          </p:cNvSpPr>
          <p:nvPr/>
        </p:nvSpPr>
        <p:spPr bwMode="auto">
          <a:xfrm>
            <a:off x="716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29"/>
          <p:cNvSpPr>
            <a:spLocks noChangeShapeType="1"/>
          </p:cNvSpPr>
          <p:nvPr/>
        </p:nvSpPr>
        <p:spPr bwMode="auto">
          <a:xfrm>
            <a:off x="754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30"/>
          <p:cNvSpPr>
            <a:spLocks noChangeShapeType="1"/>
          </p:cNvSpPr>
          <p:nvPr/>
        </p:nvSpPr>
        <p:spPr bwMode="auto">
          <a:xfrm>
            <a:off x="7924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31"/>
          <p:cNvSpPr>
            <a:spLocks noChangeShapeType="1"/>
          </p:cNvSpPr>
          <p:nvPr/>
        </p:nvSpPr>
        <p:spPr bwMode="auto">
          <a:xfrm>
            <a:off x="1447800" y="5124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1" name="Line 32"/>
          <p:cNvSpPr>
            <a:spLocks noChangeShapeType="1"/>
          </p:cNvSpPr>
          <p:nvPr/>
        </p:nvSpPr>
        <p:spPr bwMode="auto">
          <a:xfrm flipV="1">
            <a:off x="1447800" y="4819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2" name="Line 33"/>
          <p:cNvSpPr>
            <a:spLocks noChangeShapeType="1"/>
          </p:cNvSpPr>
          <p:nvPr/>
        </p:nvSpPr>
        <p:spPr bwMode="auto">
          <a:xfrm>
            <a:off x="1828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3" name="Line 34"/>
          <p:cNvSpPr>
            <a:spLocks noChangeShapeType="1"/>
          </p:cNvSpPr>
          <p:nvPr/>
        </p:nvSpPr>
        <p:spPr bwMode="auto">
          <a:xfrm>
            <a:off x="2209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4" name="Line 35"/>
          <p:cNvSpPr>
            <a:spLocks noChangeShapeType="1"/>
          </p:cNvSpPr>
          <p:nvPr/>
        </p:nvSpPr>
        <p:spPr bwMode="auto">
          <a:xfrm>
            <a:off x="2590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5" name="Line 36"/>
          <p:cNvSpPr>
            <a:spLocks noChangeShapeType="1"/>
          </p:cNvSpPr>
          <p:nvPr/>
        </p:nvSpPr>
        <p:spPr bwMode="auto">
          <a:xfrm>
            <a:off x="297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6" name="Line 37"/>
          <p:cNvSpPr>
            <a:spLocks noChangeShapeType="1"/>
          </p:cNvSpPr>
          <p:nvPr/>
        </p:nvSpPr>
        <p:spPr bwMode="auto">
          <a:xfrm>
            <a:off x="335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7" name="Line 38"/>
          <p:cNvSpPr>
            <a:spLocks noChangeShapeType="1"/>
          </p:cNvSpPr>
          <p:nvPr/>
        </p:nvSpPr>
        <p:spPr bwMode="auto">
          <a:xfrm>
            <a:off x="373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8" name="Line 39"/>
          <p:cNvSpPr>
            <a:spLocks noChangeShapeType="1"/>
          </p:cNvSpPr>
          <p:nvPr/>
        </p:nvSpPr>
        <p:spPr bwMode="auto">
          <a:xfrm>
            <a:off x="4114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9" name="Line 40"/>
          <p:cNvSpPr>
            <a:spLocks noChangeShapeType="1"/>
          </p:cNvSpPr>
          <p:nvPr/>
        </p:nvSpPr>
        <p:spPr bwMode="auto">
          <a:xfrm>
            <a:off x="4495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0" name="Line 41"/>
          <p:cNvSpPr>
            <a:spLocks noChangeShapeType="1"/>
          </p:cNvSpPr>
          <p:nvPr/>
        </p:nvSpPr>
        <p:spPr bwMode="auto">
          <a:xfrm>
            <a:off x="4876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1" name="Line 42"/>
          <p:cNvSpPr>
            <a:spLocks noChangeShapeType="1"/>
          </p:cNvSpPr>
          <p:nvPr/>
        </p:nvSpPr>
        <p:spPr bwMode="auto">
          <a:xfrm>
            <a:off x="5257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2" name="Line 43"/>
          <p:cNvSpPr>
            <a:spLocks noChangeShapeType="1"/>
          </p:cNvSpPr>
          <p:nvPr/>
        </p:nvSpPr>
        <p:spPr bwMode="auto">
          <a:xfrm>
            <a:off x="5638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3" name="Line 44"/>
          <p:cNvSpPr>
            <a:spLocks noChangeShapeType="1"/>
          </p:cNvSpPr>
          <p:nvPr/>
        </p:nvSpPr>
        <p:spPr bwMode="auto">
          <a:xfrm>
            <a:off x="6019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4" name="Line 45"/>
          <p:cNvSpPr>
            <a:spLocks noChangeShapeType="1"/>
          </p:cNvSpPr>
          <p:nvPr/>
        </p:nvSpPr>
        <p:spPr bwMode="auto">
          <a:xfrm>
            <a:off x="6400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5" name="Line 46"/>
          <p:cNvSpPr>
            <a:spLocks noChangeShapeType="1"/>
          </p:cNvSpPr>
          <p:nvPr/>
        </p:nvSpPr>
        <p:spPr bwMode="auto">
          <a:xfrm>
            <a:off x="678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6" name="Line 47"/>
          <p:cNvSpPr>
            <a:spLocks noChangeShapeType="1"/>
          </p:cNvSpPr>
          <p:nvPr/>
        </p:nvSpPr>
        <p:spPr bwMode="auto">
          <a:xfrm>
            <a:off x="716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7" name="Line 48"/>
          <p:cNvSpPr>
            <a:spLocks noChangeShapeType="1"/>
          </p:cNvSpPr>
          <p:nvPr/>
        </p:nvSpPr>
        <p:spPr bwMode="auto">
          <a:xfrm>
            <a:off x="754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8" name="Line 49"/>
          <p:cNvSpPr>
            <a:spLocks noChangeShapeType="1"/>
          </p:cNvSpPr>
          <p:nvPr/>
        </p:nvSpPr>
        <p:spPr bwMode="auto">
          <a:xfrm>
            <a:off x="678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9" name="Line 50"/>
          <p:cNvSpPr>
            <a:spLocks noChangeShapeType="1"/>
          </p:cNvSpPr>
          <p:nvPr/>
        </p:nvSpPr>
        <p:spPr bwMode="auto">
          <a:xfrm>
            <a:off x="716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0" name="Line 51"/>
          <p:cNvSpPr>
            <a:spLocks noChangeShapeType="1"/>
          </p:cNvSpPr>
          <p:nvPr/>
        </p:nvSpPr>
        <p:spPr bwMode="auto">
          <a:xfrm>
            <a:off x="754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1" name="Line 52"/>
          <p:cNvSpPr>
            <a:spLocks noChangeShapeType="1"/>
          </p:cNvSpPr>
          <p:nvPr/>
        </p:nvSpPr>
        <p:spPr bwMode="auto">
          <a:xfrm>
            <a:off x="7924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2" name="Line 53"/>
          <p:cNvSpPr>
            <a:spLocks noChangeShapeType="1"/>
          </p:cNvSpPr>
          <p:nvPr/>
        </p:nvSpPr>
        <p:spPr bwMode="auto">
          <a:xfrm>
            <a:off x="1447800" y="5886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3" name="Line 54"/>
          <p:cNvSpPr>
            <a:spLocks noChangeShapeType="1"/>
          </p:cNvSpPr>
          <p:nvPr/>
        </p:nvSpPr>
        <p:spPr bwMode="auto">
          <a:xfrm flipV="1">
            <a:off x="1447800" y="5581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4" name="Line 55"/>
          <p:cNvSpPr>
            <a:spLocks noChangeShapeType="1"/>
          </p:cNvSpPr>
          <p:nvPr/>
        </p:nvSpPr>
        <p:spPr bwMode="auto">
          <a:xfrm>
            <a:off x="1828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5" name="Line 56"/>
          <p:cNvSpPr>
            <a:spLocks noChangeShapeType="1"/>
          </p:cNvSpPr>
          <p:nvPr/>
        </p:nvSpPr>
        <p:spPr bwMode="auto">
          <a:xfrm>
            <a:off x="2209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6" name="Line 57"/>
          <p:cNvSpPr>
            <a:spLocks noChangeShapeType="1"/>
          </p:cNvSpPr>
          <p:nvPr/>
        </p:nvSpPr>
        <p:spPr bwMode="auto">
          <a:xfrm>
            <a:off x="2590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7" name="Line 58"/>
          <p:cNvSpPr>
            <a:spLocks noChangeShapeType="1"/>
          </p:cNvSpPr>
          <p:nvPr/>
        </p:nvSpPr>
        <p:spPr bwMode="auto">
          <a:xfrm>
            <a:off x="297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8" name="Line 59"/>
          <p:cNvSpPr>
            <a:spLocks noChangeShapeType="1"/>
          </p:cNvSpPr>
          <p:nvPr/>
        </p:nvSpPr>
        <p:spPr bwMode="auto">
          <a:xfrm>
            <a:off x="335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9" name="Line 60"/>
          <p:cNvSpPr>
            <a:spLocks noChangeShapeType="1"/>
          </p:cNvSpPr>
          <p:nvPr/>
        </p:nvSpPr>
        <p:spPr bwMode="auto">
          <a:xfrm>
            <a:off x="373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0" name="Line 61"/>
          <p:cNvSpPr>
            <a:spLocks noChangeShapeType="1"/>
          </p:cNvSpPr>
          <p:nvPr/>
        </p:nvSpPr>
        <p:spPr bwMode="auto">
          <a:xfrm>
            <a:off x="4114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1" name="Line 62"/>
          <p:cNvSpPr>
            <a:spLocks noChangeShapeType="1"/>
          </p:cNvSpPr>
          <p:nvPr/>
        </p:nvSpPr>
        <p:spPr bwMode="auto">
          <a:xfrm>
            <a:off x="4495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2" name="Line 63"/>
          <p:cNvSpPr>
            <a:spLocks noChangeShapeType="1"/>
          </p:cNvSpPr>
          <p:nvPr/>
        </p:nvSpPr>
        <p:spPr bwMode="auto">
          <a:xfrm>
            <a:off x="4876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3" name="Line 64"/>
          <p:cNvSpPr>
            <a:spLocks noChangeShapeType="1"/>
          </p:cNvSpPr>
          <p:nvPr/>
        </p:nvSpPr>
        <p:spPr bwMode="auto">
          <a:xfrm>
            <a:off x="5257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4" name="Line 65"/>
          <p:cNvSpPr>
            <a:spLocks noChangeShapeType="1"/>
          </p:cNvSpPr>
          <p:nvPr/>
        </p:nvSpPr>
        <p:spPr bwMode="auto">
          <a:xfrm>
            <a:off x="5638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5" name="Line 66"/>
          <p:cNvSpPr>
            <a:spLocks noChangeShapeType="1"/>
          </p:cNvSpPr>
          <p:nvPr/>
        </p:nvSpPr>
        <p:spPr bwMode="auto">
          <a:xfrm>
            <a:off x="6019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6" name="Line 67"/>
          <p:cNvSpPr>
            <a:spLocks noChangeShapeType="1"/>
          </p:cNvSpPr>
          <p:nvPr/>
        </p:nvSpPr>
        <p:spPr bwMode="auto">
          <a:xfrm>
            <a:off x="6400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7" name="Line 68"/>
          <p:cNvSpPr>
            <a:spLocks noChangeShapeType="1"/>
          </p:cNvSpPr>
          <p:nvPr/>
        </p:nvSpPr>
        <p:spPr bwMode="auto">
          <a:xfrm>
            <a:off x="678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8" name="Line 69"/>
          <p:cNvSpPr>
            <a:spLocks noChangeShapeType="1"/>
          </p:cNvSpPr>
          <p:nvPr/>
        </p:nvSpPr>
        <p:spPr bwMode="auto">
          <a:xfrm>
            <a:off x="716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9" name="Line 70"/>
          <p:cNvSpPr>
            <a:spLocks noChangeShapeType="1"/>
          </p:cNvSpPr>
          <p:nvPr/>
        </p:nvSpPr>
        <p:spPr bwMode="auto">
          <a:xfrm>
            <a:off x="754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0" name="Line 71"/>
          <p:cNvSpPr>
            <a:spLocks noChangeShapeType="1"/>
          </p:cNvSpPr>
          <p:nvPr/>
        </p:nvSpPr>
        <p:spPr bwMode="auto">
          <a:xfrm>
            <a:off x="678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1" name="Line 72"/>
          <p:cNvSpPr>
            <a:spLocks noChangeShapeType="1"/>
          </p:cNvSpPr>
          <p:nvPr/>
        </p:nvSpPr>
        <p:spPr bwMode="auto">
          <a:xfrm>
            <a:off x="716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2" name="Line 73"/>
          <p:cNvSpPr>
            <a:spLocks noChangeShapeType="1"/>
          </p:cNvSpPr>
          <p:nvPr/>
        </p:nvSpPr>
        <p:spPr bwMode="auto">
          <a:xfrm>
            <a:off x="754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3" name="Line 74"/>
          <p:cNvSpPr>
            <a:spLocks noChangeShapeType="1"/>
          </p:cNvSpPr>
          <p:nvPr/>
        </p:nvSpPr>
        <p:spPr bwMode="auto">
          <a:xfrm>
            <a:off x="7924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4" name="Text Box 75"/>
          <p:cNvSpPr txBox="1">
            <a:spLocks noChangeArrowheads="1"/>
          </p:cNvSpPr>
          <p:nvPr/>
        </p:nvSpPr>
        <p:spPr bwMode="auto">
          <a:xfrm>
            <a:off x="1295400" y="593883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8515" name="Text Box 76"/>
          <p:cNvSpPr txBox="1">
            <a:spLocks noChangeArrowheads="1"/>
          </p:cNvSpPr>
          <p:nvPr/>
        </p:nvSpPr>
        <p:spPr bwMode="auto">
          <a:xfrm>
            <a:off x="3200400" y="59436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5</a:t>
            </a:r>
          </a:p>
        </p:txBody>
      </p:sp>
      <p:sp>
        <p:nvSpPr>
          <p:cNvPr id="18516" name="Text Box 77"/>
          <p:cNvSpPr txBox="1">
            <a:spLocks noChangeArrowheads="1"/>
          </p:cNvSpPr>
          <p:nvPr/>
        </p:nvSpPr>
        <p:spPr bwMode="auto">
          <a:xfrm>
            <a:off x="5029200" y="59436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10</a:t>
            </a:r>
          </a:p>
        </p:txBody>
      </p:sp>
      <p:sp>
        <p:nvSpPr>
          <p:cNvPr id="18517" name="Text Box 78"/>
          <p:cNvSpPr txBox="1">
            <a:spLocks noChangeArrowheads="1"/>
          </p:cNvSpPr>
          <p:nvPr/>
        </p:nvSpPr>
        <p:spPr bwMode="auto">
          <a:xfrm>
            <a:off x="6934200" y="595788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15</a:t>
            </a:r>
          </a:p>
        </p:txBody>
      </p:sp>
      <p:graphicFrame>
        <p:nvGraphicFramePr>
          <p:cNvPr id="18434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56016"/>
              </p:ext>
            </p:extLst>
          </p:nvPr>
        </p:nvGraphicFramePr>
        <p:xfrm>
          <a:off x="339725" y="4040187"/>
          <a:ext cx="9667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" name="Equation" r:id="rId3" imgW="583920" imgH="215640" progId="Equation.3">
                  <p:embed/>
                </p:oleObj>
              </mc:Choice>
              <mc:Fallback>
                <p:oleObj name="Equation" r:id="rId3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040187"/>
                        <a:ext cx="9667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26813"/>
              </p:ext>
            </p:extLst>
          </p:nvPr>
        </p:nvGraphicFramePr>
        <p:xfrm>
          <a:off x="323850" y="4830762"/>
          <a:ext cx="10302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3" name="Equation" r:id="rId5" imgW="622080" imgH="215640" progId="Equation.3">
                  <p:embed/>
                </p:oleObj>
              </mc:Choice>
              <mc:Fallback>
                <p:oleObj name="Equation" r:id="rId5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30762"/>
                        <a:ext cx="10302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9366"/>
              </p:ext>
            </p:extLst>
          </p:nvPr>
        </p:nvGraphicFramePr>
        <p:xfrm>
          <a:off x="352425" y="5534025"/>
          <a:ext cx="10302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Equation" r:id="rId7" imgW="622080" imgH="228600" progId="Equation.3">
                  <p:embed/>
                </p:oleObj>
              </mc:Choice>
              <mc:Fallback>
                <p:oleObj name="Equation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534025"/>
                        <a:ext cx="103028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18" name="Line 82"/>
          <p:cNvSpPr>
            <a:spLocks noChangeShapeType="1"/>
          </p:cNvSpPr>
          <p:nvPr/>
        </p:nvSpPr>
        <p:spPr bwMode="auto">
          <a:xfrm flipV="1">
            <a:off x="1447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Line 83"/>
          <p:cNvSpPr>
            <a:spLocks noChangeShapeType="1"/>
          </p:cNvSpPr>
          <p:nvPr/>
        </p:nvSpPr>
        <p:spPr bwMode="auto">
          <a:xfrm flipV="1">
            <a:off x="1447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20" name="Line 84"/>
          <p:cNvSpPr>
            <a:spLocks noChangeShapeType="1"/>
          </p:cNvSpPr>
          <p:nvPr/>
        </p:nvSpPr>
        <p:spPr bwMode="auto">
          <a:xfrm flipV="1">
            <a:off x="1447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2971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3352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4114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2590800" y="55816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5257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6781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6019800" y="3976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7162800" y="4738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7543800" y="3976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3733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4876800" y="5576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5638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6400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7924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9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9" grpId="0" animBg="1"/>
      <p:bldP spid="102508" grpId="0" animBg="1"/>
      <p:bldP spid="102507" grpId="0" animBg="1"/>
      <p:bldP spid="102491" grpId="0" animBg="1"/>
      <p:bldP spid="18444" grpId="0" build="p"/>
      <p:bldP spid="102406" grpId="0" animBg="1"/>
      <p:bldP spid="102407" grpId="0" animBg="1"/>
      <p:bldP spid="102408" grpId="0" animBg="1"/>
      <p:bldP spid="102485" grpId="0" animBg="1"/>
      <p:bldP spid="102486" grpId="0" animBg="1"/>
      <p:bldP spid="102487" grpId="0" animBg="1"/>
      <p:bldP spid="102488" grpId="0" animBg="1"/>
      <p:bldP spid="102492" grpId="0" animBg="1"/>
      <p:bldP spid="102493" grpId="0" animBg="1"/>
      <p:bldP spid="102497" grpId="0" animBg="1"/>
      <p:bldP spid="102498" grpId="0" animBg="1"/>
      <p:bldP spid="102499" grpId="0" animBg="1"/>
      <p:bldP spid="102500" grpId="0" animBg="1"/>
      <p:bldP spid="102502" grpId="0" animBg="1"/>
      <p:bldP spid="102503" grpId="0" animBg="1"/>
      <p:bldP spid="102504" grpId="0" animBg="1"/>
      <p:bldP spid="1025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there aren’t enough resources to go around</a:t>
            </a:r>
            <a:br>
              <a:rPr lang="en-US" altLang="ko-KR" dirty="0">
                <a:ea typeface="굴림" panose="020B0600000101010101" pitchFamily="34" charset="-127"/>
              </a:rPr>
            </a:b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approach: Buy it when it will pay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Assuming you’re paying for worse response time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in reduced productivity,  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Might think that you should buy a faster X when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X is utilized 100%, but usually, response time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goes to infinity as utilization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>
                <a:ea typeface="굴림" panose="020B0600000101010101" pitchFamily="34" charset="-127"/>
              </a:rPr>
              <a:t>100%</a:t>
            </a:r>
            <a:br>
              <a:rPr lang="en-US" altLang="ko-KR" dirty="0">
                <a:ea typeface="굴림" panose="020B0600000101010101" pitchFamily="34" charset="-127"/>
              </a:rPr>
            </a:b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Most scheduling algorithms work fine in the “linear” portion of 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6445250" y="2662237"/>
            <a:ext cx="2470150" cy="2438399"/>
            <a:chOff x="4060" y="1677"/>
            <a:chExt cx="1556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785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71" y="2100"/>
              <a:ext cx="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69" y="2465"/>
              <a:ext cx="438" cy="2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760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972" y="914400"/>
            <a:ext cx="6406055" cy="48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186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Starvation vs Deadlock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50888"/>
            <a:ext cx="8259763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 vs.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2154325" y="2819400"/>
            <a:ext cx="4378150" cy="2749550"/>
            <a:chOff x="1441" y="1743"/>
            <a:chExt cx="2535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22" y="2759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41" y="1998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2560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281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Recap: What if we Knew the Future?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10600" cy="60198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Could we always mirror best FCFS?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Shortest Job First (SJF):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Run whatever job has least amount of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computation to do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Sometimes called “Shortest Time to Completion First” (STCF)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Shortest Remaining Time First (SRTF):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Preemptive version of SJF: if job arrives and has a shorter time to completion than the remaining time on the current job, immediately preempt CPU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Sometimes called “Shortest Remaining Time to Completion First” (SRTCF)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These can be applied to whole program or current CPU burst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Idea is to get short jobs out of the system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Big effect on short jobs, only small effect on long ones</a:t>
            </a:r>
          </a:p>
          <a:p>
            <a:pPr lvl="1"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Result is better average response time</a:t>
            </a:r>
          </a:p>
        </p:txBody>
      </p:sp>
      <p:pic>
        <p:nvPicPr>
          <p:cNvPr id="5744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7610"/>
            <a:ext cx="1682678" cy="1554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187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7630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For bridge: must acquire both halves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Traffic only in one direction at a time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Problem occurs when two cars in opposite directions on bridge: each acquires one segment and needs next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If a deadlock occurs, it can be resolved if one car backs up (preempt resources and rollback)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Several cars may have to be backed up 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Starvation is possible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East-going traffic really fast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no one goes west</a:t>
            </a:r>
          </a:p>
        </p:txBody>
      </p:sp>
      <p:grpSp>
        <p:nvGrpSpPr>
          <p:cNvPr id="27652" name="Group 461"/>
          <p:cNvGrpSpPr>
            <a:grpSpLocks/>
          </p:cNvGrpSpPr>
          <p:nvPr/>
        </p:nvGrpSpPr>
        <p:grpSpPr bwMode="auto">
          <a:xfrm>
            <a:off x="1419225" y="635000"/>
            <a:ext cx="6276975" cy="1484313"/>
            <a:chOff x="808" y="400"/>
            <a:chExt cx="3954" cy="935"/>
          </a:xfrm>
        </p:grpSpPr>
        <p:grpSp>
          <p:nvGrpSpPr>
            <p:cNvPr id="27653" name="Group 454"/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27659" name="Group 5"/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7912" name="Line 6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3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4" name="Line 8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11"/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7907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9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1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1" name="Line 20"/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21"/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3" name="Picture 64" descr="j021295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65" descr="MCj0391414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5" name="Group 224"/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7873" name="Freeform 188"/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Freeform 190"/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191"/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192"/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193"/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194"/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195"/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196"/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197"/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198"/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199"/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200"/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201"/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202"/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203"/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204"/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205"/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206"/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207"/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208"/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209"/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210"/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211"/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212"/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213"/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214"/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Freeform 215"/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0" name="Freeform 216"/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1" name="Freeform 217"/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2" name="Freeform 218"/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3" name="Freeform 219"/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4" name="Freeform 220"/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221"/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222"/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452"/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7668" name="Freeform 234"/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Freeform 247"/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Freeform 248"/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249"/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250"/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251"/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252"/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253"/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Freeform 254"/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Freeform 255"/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Freeform 256"/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Freeform 257"/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258"/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259"/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60"/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261"/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262"/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63"/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64"/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265"/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266"/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267"/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268"/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269"/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270"/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271"/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72"/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73"/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74"/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75"/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76"/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277"/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278"/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279"/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280"/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281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282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283"/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284"/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Freeform 285"/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286"/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287"/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288"/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289"/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90"/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91"/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92"/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93"/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94"/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95"/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96"/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297"/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298"/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299"/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Freeform 300"/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301"/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Freeform 302"/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3"/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04"/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7" name="Freeform 305"/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Freeform 306"/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307"/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308"/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Freeform 309"/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Freeform 310"/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Freeform 311"/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312"/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Freeform 313"/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Freeform 314"/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Freeform 315"/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Freeform 316"/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Freeform 317"/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Freeform 318"/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Freeform 319"/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Freeform 320"/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Freeform 321"/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Freeform 322"/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5" name="Freeform 323"/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Freeform 324"/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Freeform 325"/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8" name="Freeform 326"/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Freeform 327"/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Freeform 328"/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1" name="Freeform 329"/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Freeform 330"/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Freeform 331"/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4" name="Freeform 332"/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Freeform 333"/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Freeform 334"/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7" name="Freeform 335"/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Freeform 336"/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Freeform 337"/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0" name="Freeform 338"/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Freeform 339"/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Freeform 340"/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3" name="Freeform 341"/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Freeform 342"/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Freeform 343"/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6" name="Freeform 344"/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Freeform 345"/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Freeform 346"/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9" name="Freeform 347"/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Freeform 348"/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Freeform 349"/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2" name="Freeform 350"/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Freeform 351"/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Freeform 352"/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5" name="Freeform 353"/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Freeform 354"/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Freeform 355"/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8" name="Freeform 356"/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Freeform 357"/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Freeform 358"/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1" name="Freeform 359"/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360"/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Freeform 361"/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362"/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363"/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364"/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365"/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366"/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367"/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368"/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369"/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370"/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371"/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372"/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373"/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Freeform 374"/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7" name="Freeform 375"/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8" name="Freeform 376"/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9" name="Freeform 377"/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0" name="Freeform 378"/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1" name="Freeform 379"/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2" name="Freeform 380"/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381"/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Freeform 382"/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Freeform 383"/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384"/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385"/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Freeform 386"/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Freeform 387"/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0" name="Freeform 388"/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Freeform 389"/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2" name="Freeform 390"/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3" name="Freeform 391"/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Freeform 392"/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5" name="Freeform 393"/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394"/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395"/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396"/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397"/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398"/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399"/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400"/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3" name="Freeform 401"/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4" name="Freeform 402"/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Freeform 403"/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6" name="Freeform 404"/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7" name="Freeform 405"/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406"/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407"/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Freeform 408"/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Freeform 409"/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Freeform 410"/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Freeform 411"/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Freeform 412"/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Freeform 413"/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Freeform 414"/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Freeform 415"/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Freeform 416"/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Freeform 417"/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Freeform 418"/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Freeform 419"/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Freeform 420"/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Freeform 421"/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Freeform 422"/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Freeform 423"/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Freeform 424"/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Freeform 425"/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Freeform 426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Freeform 427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Freeform 428"/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Freeform 430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Freeform 431"/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Freeform 432"/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Freeform 433"/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Freeform 434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Freeform 435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7" name="Freeform 436"/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Freeform 437"/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Freeform 438"/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" name="Freeform 439"/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Freeform 440"/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Freeform 441"/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3" name="Freeform 442"/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Freeform 443"/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Freeform 444"/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6" name="Freeform 445"/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Freeform 446"/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Freeform 447"/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9" name="Freeform 448"/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Freeform 449"/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Freeform 450"/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2" name="Freeform 451"/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7" name="Picture 45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654" name="Group 460"/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27655" name="Line 457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6" name="Line 458"/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7" name="Line 459"/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8" name="WordArt 455"/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8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Conditions for Deadlock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Deadlock not always deterministic – Example 2 </a:t>
            </a:r>
            <a:r>
              <a:rPr lang="en-US" altLang="ko-KR" dirty="0" err="1">
                <a:ea typeface="굴림" panose="020B0600000101010101" pitchFamily="34" charset="-127"/>
              </a:rPr>
              <a:t>mutexes</a:t>
            </a:r>
            <a:r>
              <a:rPr lang="en-US" altLang="ko-KR" dirty="0">
                <a:ea typeface="굴림" panose="020B0600000101010101" pitchFamily="34" charset="-127"/>
              </a:rPr>
              <a:t>: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	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u="sng" dirty="0">
                <a:latin typeface="Consolas" charset="0"/>
                <a:ea typeface="Consolas" charset="0"/>
                <a:cs typeface="Consolas" charset="0"/>
              </a:rPr>
              <a:t>Thread A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u="sng" dirty="0">
                <a:latin typeface="Consolas" charset="0"/>
                <a:ea typeface="Consolas" charset="0"/>
                <a:cs typeface="Consolas" charset="0"/>
              </a:rPr>
              <a:t>Thread B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x.P</a:t>
            </a:r>
            <a:r>
              <a:rPr lang="en-US" altLang="ko-KR" sz="200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>
                <a:solidFill>
                  <a:srgbClr val="009D00"/>
                </a:solidFill>
                <a:latin typeface="Consolas" charset="0"/>
                <a:ea typeface="Consolas" charset="0"/>
                <a:cs typeface="Consolas" charset="0"/>
              </a:rPr>
              <a:t>y.P</a:t>
            </a:r>
            <a:r>
              <a:rPr lang="en-US" altLang="ko-KR" sz="2000" dirty="0">
                <a:solidFill>
                  <a:srgbClr val="009D00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y.P</a:t>
            </a:r>
            <a:r>
              <a:rPr lang="en-US" altLang="ko-KR" sz="2000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x.P</a:t>
            </a:r>
            <a:r>
              <a:rPr lang="en-US" altLang="ko-KR" sz="2000" dirty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y.V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x.V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x.V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	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y.V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Deadlock won’t always happen with this code</a:t>
            </a:r>
          </a:p>
          <a:p>
            <a:pPr lvl="2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Have to have exactly the right timing (“wrong” timing?)</a:t>
            </a:r>
          </a:p>
          <a:p>
            <a:pPr lvl="2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So you release a piece of software, and you tested it, and there it is, controlling a nuclear power plant…</a:t>
            </a:r>
          </a:p>
          <a:p>
            <a:pPr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Deadlocks occur with multiple resources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Means you can’t decompose the problem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Can’t solve deadlock for each resource independently</a:t>
            </a:r>
          </a:p>
          <a:p>
            <a:pPr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Example: System with 2 disk drives and two threads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Each thread needs 2 disk drives to function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Each thread gets one disk and waits for another one</a:t>
            </a:r>
          </a:p>
        </p:txBody>
      </p:sp>
    </p:spTree>
    <p:extLst>
      <p:ext uri="{BB962C8B-B14F-4D97-AF65-F5344CB8AC3E}">
        <p14:creationId xmlns:p14="http://schemas.microsoft.com/office/powerpoint/2010/main" val="714169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Four requirements for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8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6705600" y="609600"/>
            <a:ext cx="2057400" cy="2667000"/>
            <a:chOff x="4224" y="384"/>
            <a:chExt cx="1296" cy="1680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384"/>
              <a:ext cx="8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System Model				</a:t>
            </a:r>
            <a:endParaRPr lang="en-US" altLang="ko-KR" u="sng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 set of Threads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1</a:t>
            </a:r>
            <a:r>
              <a:rPr lang="en-US" altLang="ko-KR" i="1" dirty="0">
                <a:ea typeface="굴림" panose="020B0600000101010101" pitchFamily="34" charset="-127"/>
              </a:rPr>
              <a:t>, T</a:t>
            </a:r>
            <a:r>
              <a:rPr lang="en-US" altLang="ko-KR" i="1" baseline="-25000" dirty="0">
                <a:ea typeface="굴림" panose="020B0600000101010101" pitchFamily="34" charset="-127"/>
              </a:rPr>
              <a:t>2</a:t>
            </a:r>
            <a:r>
              <a:rPr lang="en-US" altLang="ko-KR" i="1" dirty="0">
                <a:ea typeface="굴림" panose="020B0600000101010101" pitchFamily="34" charset="-127"/>
              </a:rPr>
              <a:t>, </a:t>
            </a:r>
            <a:r>
              <a:rPr lang="en-US" altLang="ko-KR" dirty="0">
                <a:ea typeface="굴림" panose="020B0600000101010101" pitchFamily="34" charset="-127"/>
              </a:rPr>
              <a:t>. . .,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Resource types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. . .,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m</a:t>
            </a:r>
            <a:endParaRPr lang="en-US" altLang="ko-KR" baseline="-25000" dirty="0">
              <a:ea typeface="굴림" panose="020B0600000101010101" pitchFamily="34" charset="-127"/>
            </a:endParaRPr>
          </a:p>
          <a:p>
            <a:pPr lvl="2">
              <a:buFontTx/>
              <a:buNone/>
            </a:pPr>
            <a:r>
              <a:rPr lang="en-US" altLang="ko-KR" i="1" dirty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resource type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has </a:t>
            </a:r>
            <a:r>
              <a:rPr lang="en-US" altLang="ko-KR" i="1" dirty="0">
                <a:ea typeface="굴림" panose="020B0600000101010101" pitchFamily="34" charset="-127"/>
              </a:rPr>
              <a:t>W</a:t>
            </a:r>
            <a:r>
              <a:rPr lang="en-US" altLang="ko-KR" baseline="-25000" dirty="0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instances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m</a:t>
            </a:r>
            <a:r>
              <a:rPr lang="en-US" altLang="ko-KR" dirty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7010400" y="1890713"/>
            <a:ext cx="1509713" cy="1344613"/>
            <a:chOff x="4272" y="1105"/>
            <a:chExt cx="951" cy="847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274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7010400" y="114141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4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67700" cy="512763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Resource 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265113" y="1754188"/>
            <a:ext cx="2782887" cy="4637089"/>
            <a:chOff x="144" y="1182"/>
            <a:chExt cx="1753" cy="2921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30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3160713" y="1782763"/>
            <a:ext cx="2782887" cy="4608514"/>
            <a:chOff x="1968" y="1200"/>
            <a:chExt cx="1753" cy="2903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2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6056313" y="1782763"/>
            <a:ext cx="2782887" cy="4978399"/>
            <a:chOff x="3792" y="1200"/>
            <a:chExt cx="1753" cy="3136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26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46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482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Recall: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493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BE78F-F59E-1C49-BB2C-E36A6C8D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56" y="3505200"/>
            <a:ext cx="8371874" cy="2853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943600"/>
          </a:xfrm>
        </p:spPr>
        <p:txBody>
          <a:bodyPr>
            <a:normAutofit/>
          </a:bodyPr>
          <a:lstStyle/>
          <a:p>
            <a:r>
              <a:rPr lang="en-US" dirty="0"/>
              <a:t>Midterm #1</a:t>
            </a:r>
          </a:p>
          <a:p>
            <a:pPr lvl="1"/>
            <a:r>
              <a:rPr lang="en-US" dirty="0"/>
              <a:t>regrade requests are due on 10/9 at 11:59pm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Upcoming Deadlines:</a:t>
            </a:r>
          </a:p>
          <a:p>
            <a:pPr lvl="1"/>
            <a:r>
              <a:rPr lang="en-US" dirty="0"/>
              <a:t>Project 1 Code due 10/5 (this Friday)</a:t>
            </a:r>
          </a:p>
          <a:p>
            <a:pPr lvl="1"/>
            <a:r>
              <a:rPr lang="en-US" dirty="0"/>
              <a:t>Project 1 Final Report due 10/8 (next Monday)</a:t>
            </a:r>
          </a:p>
          <a:p>
            <a:pPr lvl="1"/>
            <a:r>
              <a:rPr lang="en-US" dirty="0"/>
              <a:t>HW2 due 10/8 (next Monday)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7872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Four requirements for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435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Dining Philosophers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2809875"/>
            <a:ext cx="85344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Five chopsticks/Five philosophers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Free-for all: Philosopher will grab any one they can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two chopsticks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all grab at same time?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fix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 one of them give up a chopstick (Hah!)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Eventually everyone will get chance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prevent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Never let philosopher take last chopstick if no hungry philosopher has two chopsticks afterwards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7413" y="774700"/>
            <a:ext cx="2135187" cy="2049289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792315"/>
            <a:ext cx="1338027" cy="19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37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449" name="Group 177"/>
          <p:cNvGrpSpPr>
            <a:grpSpLocks/>
          </p:cNvGrpSpPr>
          <p:nvPr/>
        </p:nvGrpSpPr>
        <p:grpSpPr bwMode="auto">
          <a:xfrm>
            <a:off x="685800" y="3429000"/>
            <a:ext cx="7635875" cy="3429000"/>
            <a:chOff x="432" y="2160"/>
            <a:chExt cx="4810" cy="2160"/>
          </a:xfrm>
        </p:grpSpPr>
        <p:grpSp>
          <p:nvGrpSpPr>
            <p:cNvPr id="12404" name="Group 15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12459" name="Arc 15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60" name="Arc 15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5" name="Group 149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12457" name="Arc 150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8" name="Arc 151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6" name="Group 140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12453" name="Arc 141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4" name="Arc 142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5" name="Arc 143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6" name="Arc 144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7" name="Group 135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12449" name="Arc 136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0" name="Arc 137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1" name="Arc 138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2" name="Arc 139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8" name="Group 112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12447" name="Line 113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8" name="Line 114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9" name="Group 115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12445" name="Line 116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6" name="Line 117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0" name="Group 13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12441" name="Arc 118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2" name="Arc 119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3" name="Arc 120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4" name="Arc 121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1" name="Group 161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12439" name="Arc 12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0" name="Arc 12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2" name="Group 145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12437" name="Arc 124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8" name="Arc 125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3" name="Group 146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12435" name="Arc 147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6" name="Arc 148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4" name="Group 155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12433" name="Arc 15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4" name="Arc 15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5" name="Group 158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12431" name="Arc 15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2" name="Arc 16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6" name="Group 162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12429" name="Arc 163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0" name="Arc 164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7" name="Group 165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12427" name="Arc 166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8" name="Arc 167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8" name="Group 168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12425" name="Arc 169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6" name="Arc 170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9" name="Group 171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12423" name="Arc 17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4" name="Arc 17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20" name="Group 174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12421" name="Arc 17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2" name="Arc 17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r>
              <a:rPr lang="en-US" altLang="ko-KR" sz="2800" dirty="0">
                <a:ea typeface="굴림" panose="020B0600000101010101" pitchFamily="34" charset="-127"/>
              </a:rPr>
              <a:t>Review: Train Example (Wormhole-Routed Network)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228600" y="4370388"/>
            <a:ext cx="8686800" cy="1670050"/>
            <a:chOff x="1104" y="1564"/>
            <a:chExt cx="3312" cy="1592"/>
          </a:xfrm>
        </p:grpSpPr>
        <p:sp>
          <p:nvSpPr>
            <p:cNvPr id="12402" name="Line 5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3" name="Line 6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3768725" y="3429000"/>
            <a:ext cx="1500188" cy="3429000"/>
            <a:chOff x="2374" y="2068"/>
            <a:chExt cx="945" cy="2252"/>
          </a:xfrm>
        </p:grpSpPr>
        <p:sp>
          <p:nvSpPr>
            <p:cNvPr id="12400" name="Line 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1" name="Line 9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>
            <a:off x="4884738" y="4403725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3375 h 21600"/>
              <a:gd name="T4" fmla="*/ 0 w 21600"/>
              <a:gd name="T5" fmla="*/ 3333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6" name="Arc 11"/>
          <p:cNvSpPr>
            <a:spLocks/>
          </p:cNvSpPr>
          <p:nvPr/>
        </p:nvSpPr>
        <p:spPr bwMode="auto">
          <a:xfrm rot="-5400000">
            <a:off x="3810000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333375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7" name="Arc 12"/>
          <p:cNvSpPr>
            <a:spLocks/>
          </p:cNvSpPr>
          <p:nvPr/>
        </p:nvSpPr>
        <p:spPr bwMode="auto">
          <a:xfrm rot="5400000">
            <a:off x="4891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334962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8" name="Arc 13"/>
          <p:cNvSpPr>
            <a:spLocks/>
          </p:cNvSpPr>
          <p:nvPr/>
        </p:nvSpPr>
        <p:spPr bwMode="auto">
          <a:xfrm rot="10800000">
            <a:off x="3802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4962 h 21600"/>
              <a:gd name="T4" fmla="*/ 0 w 21600"/>
              <a:gd name="T5" fmla="*/ 334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2299" name="Group 14"/>
          <p:cNvGrpSpPr>
            <a:grpSpLocks/>
          </p:cNvGrpSpPr>
          <p:nvPr/>
        </p:nvGrpSpPr>
        <p:grpSpPr bwMode="auto">
          <a:xfrm rot="5400000">
            <a:off x="4427538" y="4411663"/>
            <a:ext cx="2103437" cy="350837"/>
            <a:chOff x="624" y="960"/>
            <a:chExt cx="3325" cy="531"/>
          </a:xfrm>
        </p:grpSpPr>
        <p:grpSp>
          <p:nvGrpSpPr>
            <p:cNvPr id="12379" name="Group 1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93" name="Freeform 1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2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2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2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0" name="Group 2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89" name="Freeform 2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2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2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2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1" name="Group 2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82" name="Freeform 2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3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3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3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3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3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3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0" name="Group 36"/>
          <p:cNvGrpSpPr>
            <a:grpSpLocks/>
          </p:cNvGrpSpPr>
          <p:nvPr/>
        </p:nvGrpSpPr>
        <p:grpSpPr bwMode="auto">
          <a:xfrm rot="-5400000">
            <a:off x="2493963" y="5580063"/>
            <a:ext cx="2103437" cy="350837"/>
            <a:chOff x="624" y="960"/>
            <a:chExt cx="3325" cy="531"/>
          </a:xfrm>
        </p:grpSpPr>
        <p:grpSp>
          <p:nvGrpSpPr>
            <p:cNvPr id="12358" name="Group 3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72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9" name="Group 4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68" name="Freeform 4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4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4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4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0" name="Group 5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61" name="Freeform 5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5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5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5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5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5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5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1" name="Group 80"/>
          <p:cNvGrpSpPr>
            <a:grpSpLocks/>
          </p:cNvGrpSpPr>
          <p:nvPr/>
        </p:nvGrpSpPr>
        <p:grpSpPr bwMode="auto">
          <a:xfrm flipH="1" flipV="1">
            <a:off x="4089400" y="6067425"/>
            <a:ext cx="2198688" cy="338138"/>
            <a:chOff x="624" y="960"/>
            <a:chExt cx="3325" cy="531"/>
          </a:xfrm>
        </p:grpSpPr>
        <p:grpSp>
          <p:nvGrpSpPr>
            <p:cNvPr id="12337" name="Group 81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51" name="Freeform 82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83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84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85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86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87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88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8" name="Group 89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47" name="Freeform 90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91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92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93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9" name="Group 94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40" name="Freeform 95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96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97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98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99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100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101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302" name="Picture 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6378" name="Group 106"/>
          <p:cNvGrpSpPr>
            <a:grpSpLocks/>
          </p:cNvGrpSpPr>
          <p:nvPr/>
        </p:nvGrpSpPr>
        <p:grpSpPr bwMode="auto">
          <a:xfrm>
            <a:off x="3505200" y="4038600"/>
            <a:ext cx="2017713" cy="2260600"/>
            <a:chOff x="2208" y="2544"/>
            <a:chExt cx="1271" cy="1424"/>
          </a:xfrm>
        </p:grpSpPr>
        <p:sp>
          <p:nvSpPr>
            <p:cNvPr id="12333" name="AutoShape 107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4" name="AutoShape 108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5" name="AutoShape 109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6" name="AutoShape 110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66402" name="Group 130"/>
          <p:cNvGrpSpPr>
            <a:grpSpLocks/>
          </p:cNvGrpSpPr>
          <p:nvPr/>
        </p:nvGrpSpPr>
        <p:grpSpPr bwMode="auto">
          <a:xfrm>
            <a:off x="3733800" y="4419600"/>
            <a:ext cx="1524000" cy="1511300"/>
            <a:chOff x="2352" y="2784"/>
            <a:chExt cx="960" cy="952"/>
          </a:xfrm>
        </p:grpSpPr>
        <p:sp>
          <p:nvSpPr>
            <p:cNvPr id="12330" name="AutoShape 131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AutoShape 132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Text Box 133"/>
            <p:cNvSpPr txBox="1">
              <a:spLocks noChangeArrowheads="1"/>
            </p:cNvSpPr>
            <p:nvPr/>
          </p:nvSpPr>
          <p:spPr bwMode="auto">
            <a:xfrm rot="2700000">
              <a:off x="2430" y="3033"/>
              <a:ext cx="811" cy="446"/>
            </a:xfrm>
            <a:prstGeom prst="rect">
              <a:avLst/>
            </a:prstGeom>
            <a:solidFill>
              <a:srgbClr val="DFE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Disallowed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By Rule</a:t>
              </a:r>
            </a:p>
          </p:txBody>
        </p:sp>
      </p:grpSp>
      <p:grpSp>
        <p:nvGrpSpPr>
          <p:cNvPr id="12308" name="Group 58"/>
          <p:cNvGrpSpPr>
            <a:grpSpLocks/>
          </p:cNvGrpSpPr>
          <p:nvPr/>
        </p:nvGrpSpPr>
        <p:grpSpPr bwMode="auto">
          <a:xfrm>
            <a:off x="2670175" y="3987800"/>
            <a:ext cx="2197100" cy="336550"/>
            <a:chOff x="624" y="960"/>
            <a:chExt cx="3325" cy="531"/>
          </a:xfrm>
        </p:grpSpPr>
        <p:grpSp>
          <p:nvGrpSpPr>
            <p:cNvPr id="12309" name="Group 59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23" name="Freeform 60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61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62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63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64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65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66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0" name="Group 67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19" name="Freeform 68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69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70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71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1" name="Group 72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12" name="Freeform 73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74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75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76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77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78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79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969148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Methods for Handling Deadlocks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198563"/>
            <a:ext cx="8229600" cy="5278437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Allow system to enter deadlock and then recover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Requires deadlock detection algorithm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Some technique for forcibly preempting resources and/or terminating tasks</a:t>
            </a: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Ensure that system will </a:t>
            </a:r>
            <a:r>
              <a:rPr lang="en-US" altLang="ko-KR" i="1" dirty="0">
                <a:solidFill>
                  <a:srgbClr val="FF0066"/>
                </a:solidFill>
                <a:ea typeface="굴림" panose="020B0600000101010101" pitchFamily="34" charset="-127"/>
              </a:rPr>
              <a:t>never</a:t>
            </a:r>
            <a:r>
              <a:rPr lang="en-US" altLang="ko-KR" dirty="0">
                <a:ea typeface="굴림" panose="020B0600000101010101" pitchFamily="34" charset="-127"/>
              </a:rPr>
              <a:t> enter a deadlock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Need to monitor all lock acquisitions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Selectively deny those that </a:t>
            </a:r>
            <a:r>
              <a:rPr lang="en-US" altLang="ko-KR" i="1" dirty="0">
                <a:solidFill>
                  <a:schemeClr val="hlink"/>
                </a:solidFill>
                <a:ea typeface="굴림" panose="020B0600000101010101" pitchFamily="34" charset="-127"/>
              </a:rPr>
              <a:t>might</a:t>
            </a:r>
            <a:r>
              <a:rPr lang="en-US" altLang="ko-KR" dirty="0">
                <a:ea typeface="굴림" panose="020B0600000101010101" pitchFamily="34" charset="-127"/>
              </a:rPr>
              <a:t> lead to deadlock</a:t>
            </a:r>
          </a:p>
          <a:p>
            <a:pPr lvl="1"/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Ignore the problem and pretend that deadlocks never occur in the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Used by most operating systems, including UNIX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111" t="10910" r="11111" b="12662"/>
          <a:stretch/>
        </p:blipFill>
        <p:spPr>
          <a:xfrm flipH="1">
            <a:off x="2286000" y="862013"/>
            <a:ext cx="4038600" cy="3968485"/>
          </a:xfrm>
          <a:prstGeom prst="rect">
            <a:avLst/>
          </a:prstGeom>
        </p:spPr>
      </p:pic>
      <p:sp>
        <p:nvSpPr>
          <p:cNvPr id="3" name="Bent Arrow 2"/>
          <p:cNvSpPr/>
          <p:nvPr/>
        </p:nvSpPr>
        <p:spPr bwMode="auto">
          <a:xfrm rot="3591987">
            <a:off x="4144963" y="1973575"/>
            <a:ext cx="685800" cy="609600"/>
          </a:xfrm>
          <a:prstGeom prst="bentArrow">
            <a:avLst/>
          </a:prstGeom>
          <a:solidFill>
            <a:srgbClr val="FF0000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0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Recap: Discussion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5105400"/>
          </a:xfrm>
        </p:spPr>
        <p:txBody>
          <a:bodyPr>
            <a:no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SJF/SRTF are the best you can do at minimizing average response time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Provably optimal (SJF among non-preemptive, SRTF among preemptive)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Since SRTF is always at least as good as SJF, focus on SRTF</a:t>
            </a:r>
          </a:p>
          <a:p>
            <a:pPr lvl="1"/>
            <a:endParaRPr lang="en-US" altLang="ko-KR" sz="2400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Comparison of SRTF with FCFS and RR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What if all jobs the same length?</a:t>
            </a:r>
          </a:p>
          <a:p>
            <a:pPr lvl="2"/>
            <a:r>
              <a:rPr lang="en-US" altLang="ko-KR" sz="2400" dirty="0">
                <a:ea typeface="굴림" panose="020B0600000101010101" pitchFamily="34" charset="-127"/>
              </a:rPr>
              <a:t>SRTF becomes the same as FCFS (i.e. FCFS is best can do if all jobs the same length)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What if jobs have varying length?</a:t>
            </a:r>
          </a:p>
          <a:p>
            <a:pPr lvl="2"/>
            <a:r>
              <a:rPr lang="en-US" altLang="ko-KR" sz="2400" dirty="0">
                <a:ea typeface="굴림" panose="020B0600000101010101" pitchFamily="34" charset="-127"/>
              </a:rPr>
              <a:t>SRTF (and RR): short jobs not stuck behind long ones</a:t>
            </a:r>
          </a:p>
        </p:txBody>
      </p:sp>
    </p:spTree>
    <p:extLst>
      <p:ext uri="{BB962C8B-B14F-4D97-AF65-F5344CB8AC3E}">
        <p14:creationId xmlns:p14="http://schemas.microsoft.com/office/powerpoint/2010/main" val="3159477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6553200" y="325913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4" y="2779"/>
                <a:ext cx="257" cy="509"/>
                <a:chOff x="672" y="2112"/>
                <a:chExt cx="384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57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39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382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Only one of each type of resource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>
                <a:ea typeface="굴림" panose="020B0600000101010101" pitchFamily="34" charset="-127"/>
              </a:rPr>
              <a:t>look for loops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More General Deadlock Detection Algorithm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Let [X] represent an m-</a:t>
            </a:r>
            <a:r>
              <a:rPr lang="en-US" altLang="ko-KR" dirty="0" err="1">
                <a:ea typeface="굴림" panose="020B0600000101010101" pitchFamily="34" charset="-127"/>
              </a:rPr>
              <a:t>ary</a:t>
            </a:r>
            <a:r>
              <a:rPr lang="en-US" altLang="ko-KR" dirty="0">
                <a:ea typeface="굴림" panose="020B0600000101010101" pitchFamily="34" charset="-127"/>
              </a:rPr>
              <a:t> vector of non-negative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integers (quantities of resources of each type):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>
                <a:ea typeface="굴림" panose="020B0600000101010101" pitchFamily="34" charset="-127"/>
              </a:rPr>
              <a:t>	Current free resources each type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ea typeface="굴림" panose="020B0600000101010101" pitchFamily="34" charset="-127"/>
              </a:rPr>
              <a:t>Current resources held by thread X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ea typeface="굴림" panose="020B0600000101010101" pitchFamily="34" charset="-127"/>
              </a:rPr>
              <a:t>	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900" dirty="0">
                <a:ea typeface="굴림" panose="020B0600000101010101" pitchFamily="34" charset="-127"/>
              </a:rPr>
              <a:t>		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Nodes left in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35578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What to do when detect deadlock?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Terminate thread, force it to give up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 Bridge example, Godzilla picks up a car, hurls it into the river.  Deadlock solved!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Shoot a </a:t>
            </a:r>
            <a:r>
              <a:rPr lang="en-US" altLang="ko-KR" dirty="0" err="1">
                <a:ea typeface="굴림" panose="020B0600000101010101" pitchFamily="34" charset="-127"/>
              </a:rPr>
              <a:t>Zax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But, not always possible – killing a thread holding a mutex leaves world inconsistent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Preempt resources without killing off thread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Take away resources from thread temporarily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Doesn’t always fit with semantics of computation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Roll back actions of deadlocked threads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Hit the rewind button, pretend last few minutes never happened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For bridge example, make one car roll backwards (may require others behind him)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Common technique in databases (transactions)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 course, if you restart in exactly the same way, may reenter deadlock once again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Many operating systems use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916482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873F-98AC-3E44-97BC-C89FAD25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Requests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E0218-85AE-4246-BD28-70E88049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1524000"/>
          </a:xfrm>
        </p:spPr>
        <p:txBody>
          <a:bodyPr/>
          <a:lstStyle/>
          <a:p>
            <a:r>
              <a:rPr lang="en-US" dirty="0"/>
              <a:t>Applications usually don’t know exactly when/what they’re going to request</a:t>
            </a:r>
          </a:p>
          <a:p>
            <a:r>
              <a:rPr lang="en-US" dirty="0"/>
              <a:t>Resources are taken/released over time</a:t>
            </a:r>
          </a:p>
        </p:txBody>
      </p:sp>
      <p:sp>
        <p:nvSpPr>
          <p:cNvPr id="7" name="Rectangle 199">
            <a:extLst>
              <a:ext uri="{FF2B5EF4-FFF2-40B4-BE49-F238E27FC236}">
                <a16:creationId xmlns:a16="http://schemas.microsoft.com/office/drawing/2014/main" id="{2A337971-4D57-D94B-9476-D3C772FBE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38400"/>
            <a:ext cx="4316731" cy="3597277"/>
          </a:xfrm>
          <a:prstGeom prst="rect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Oval 129">
            <a:extLst>
              <a:ext uri="{FF2B5EF4-FFF2-40B4-BE49-F238E27FC236}">
                <a16:creationId xmlns:a16="http://schemas.microsoft.com/office/drawing/2014/main" id="{87282B54-F2FB-6540-B5DC-292AD0B0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2" y="3833813"/>
            <a:ext cx="595313" cy="595313"/>
          </a:xfrm>
          <a:prstGeom prst="ellipse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altLang="en-US" sz="2000" b="0" baseline="-25000" dirty="0">
                <a:latin typeface="Gill Sans" charset="0"/>
                <a:ea typeface="Gill Sans" charset="0"/>
                <a:cs typeface="Gill Sans" charset="0"/>
              </a:rPr>
              <a:t>2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Oval 130">
            <a:extLst>
              <a:ext uri="{FF2B5EF4-FFF2-40B4-BE49-F238E27FC236}">
                <a16:creationId xmlns:a16="http://schemas.microsoft.com/office/drawing/2014/main" id="{D296AD8F-D509-5F44-8896-C2BFED8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833813"/>
            <a:ext cx="595313" cy="595313"/>
          </a:xfrm>
          <a:prstGeom prst="ellipse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altLang="en-US" sz="2000" b="0" baseline="-25000" dirty="0">
                <a:latin typeface="Gill Sans" charset="0"/>
                <a:ea typeface="Gill Sans" charset="0"/>
                <a:cs typeface="Gill Sans" charset="0"/>
              </a:rPr>
              <a:t>3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Oval 131">
            <a:extLst>
              <a:ext uri="{FF2B5EF4-FFF2-40B4-BE49-F238E27FC236}">
                <a16:creationId xmlns:a16="http://schemas.microsoft.com/office/drawing/2014/main" id="{87925C62-17CC-5E4F-AFF0-CDCE610D1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1775" y="3833813"/>
            <a:ext cx="595313" cy="595313"/>
          </a:xfrm>
          <a:prstGeom prst="ellipse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altLang="en-US" sz="2000" b="0" baseline="-25000" dirty="0">
                <a:latin typeface="Gill Sans" charset="0"/>
                <a:ea typeface="Gill Sans" charset="0"/>
                <a:cs typeface="Gill Sans" charset="0"/>
              </a:rPr>
              <a:t>4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2" name="Group 132">
            <a:extLst>
              <a:ext uri="{FF2B5EF4-FFF2-40B4-BE49-F238E27FC236}">
                <a16:creationId xmlns:a16="http://schemas.microsoft.com/office/drawing/2014/main" id="{596F5A6F-EDC8-AB45-B210-07E880A3BFD1}"/>
              </a:ext>
            </a:extLst>
          </p:cNvPr>
          <p:cNvGrpSpPr>
            <a:grpSpLocks/>
          </p:cNvGrpSpPr>
          <p:nvPr/>
        </p:nvGrpSpPr>
        <p:grpSpPr bwMode="auto">
          <a:xfrm>
            <a:off x="3749675" y="2541588"/>
            <a:ext cx="595313" cy="911225"/>
            <a:chOff x="576" y="413"/>
            <a:chExt cx="384" cy="588"/>
          </a:xfrm>
        </p:grpSpPr>
        <p:grpSp>
          <p:nvGrpSpPr>
            <p:cNvPr id="38" name="Group 133">
              <a:extLst>
                <a:ext uri="{FF2B5EF4-FFF2-40B4-BE49-F238E27FC236}">
                  <a16:creationId xmlns:a16="http://schemas.microsoft.com/office/drawing/2014/main" id="{01B395BB-E642-7C46-BA94-8BA2685F6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665"/>
              <a:ext cx="384" cy="336"/>
              <a:chOff x="1680" y="816"/>
              <a:chExt cx="384" cy="336"/>
            </a:xfrm>
          </p:grpSpPr>
          <p:sp>
            <p:nvSpPr>
              <p:cNvPr id="40" name="Rectangle 134">
                <a:extLst>
                  <a:ext uri="{FF2B5EF4-FFF2-40B4-BE49-F238E27FC236}">
                    <a16:creationId xmlns:a16="http://schemas.microsoft.com/office/drawing/2014/main" id="{B06CAFC6-908F-9647-9E85-5E8ADB228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384" cy="336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41" name="Oval 135">
                <a:extLst>
                  <a:ext uri="{FF2B5EF4-FFF2-40B4-BE49-F238E27FC236}">
                    <a16:creationId xmlns:a16="http://schemas.microsoft.com/office/drawing/2014/main" id="{3CBC6637-8A14-674B-A61D-F511A08006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9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9" name="Text Box 136">
              <a:extLst>
                <a:ext uri="{FF2B5EF4-FFF2-40B4-BE49-F238E27FC236}">
                  <a16:creationId xmlns:a16="http://schemas.microsoft.com/office/drawing/2014/main" id="{13FA4289-6333-AB4C-8E43-1670D65A64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" y="413"/>
              <a:ext cx="27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" name="Group 137">
            <a:extLst>
              <a:ext uri="{FF2B5EF4-FFF2-40B4-BE49-F238E27FC236}">
                <a16:creationId xmlns:a16="http://schemas.microsoft.com/office/drawing/2014/main" id="{CA5F6167-8A72-244C-86E1-FB7D8B98E500}"/>
              </a:ext>
            </a:extLst>
          </p:cNvPr>
          <p:cNvGrpSpPr>
            <a:grpSpLocks/>
          </p:cNvGrpSpPr>
          <p:nvPr/>
        </p:nvGrpSpPr>
        <p:grpSpPr bwMode="auto">
          <a:xfrm>
            <a:off x="4865687" y="2541588"/>
            <a:ext cx="595313" cy="922338"/>
            <a:chOff x="1392" y="413"/>
            <a:chExt cx="384" cy="595"/>
          </a:xfrm>
        </p:grpSpPr>
        <p:grpSp>
          <p:nvGrpSpPr>
            <p:cNvPr id="34" name="Group 138">
              <a:extLst>
                <a:ext uri="{FF2B5EF4-FFF2-40B4-BE49-F238E27FC236}">
                  <a16:creationId xmlns:a16="http://schemas.microsoft.com/office/drawing/2014/main" id="{BD37C94C-55EF-DC42-A530-234D6D9955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672"/>
              <a:ext cx="384" cy="336"/>
              <a:chOff x="1680" y="816"/>
              <a:chExt cx="384" cy="336"/>
            </a:xfrm>
          </p:grpSpPr>
          <p:sp>
            <p:nvSpPr>
              <p:cNvPr id="36" name="Rectangle 139">
                <a:extLst>
                  <a:ext uri="{FF2B5EF4-FFF2-40B4-BE49-F238E27FC236}">
                    <a16:creationId xmlns:a16="http://schemas.microsoft.com/office/drawing/2014/main" id="{027B28EB-1F22-CE41-A60A-3E707D227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" y="816"/>
                <a:ext cx="384" cy="336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7" name="Oval 140">
                <a:extLst>
                  <a:ext uri="{FF2B5EF4-FFF2-40B4-BE49-F238E27FC236}">
                    <a16:creationId xmlns:a16="http://schemas.microsoft.com/office/drawing/2014/main" id="{FF5D2B5B-9038-8C40-8E30-A012B879C5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8" y="96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5" name="Text Box 141">
              <a:extLst>
                <a:ext uri="{FF2B5EF4-FFF2-40B4-BE49-F238E27FC236}">
                  <a16:creationId xmlns:a16="http://schemas.microsoft.com/office/drawing/2014/main" id="{0DEB21B5-9CF0-B74B-9C36-3BF9EA060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" y="413"/>
              <a:ext cx="27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" name="Group 142">
            <a:extLst>
              <a:ext uri="{FF2B5EF4-FFF2-40B4-BE49-F238E27FC236}">
                <a16:creationId xmlns:a16="http://schemas.microsoft.com/office/drawing/2014/main" id="{57EFEF6A-FB81-3E41-925C-12F1169E1711}"/>
              </a:ext>
            </a:extLst>
          </p:cNvPr>
          <p:cNvGrpSpPr>
            <a:grpSpLocks/>
          </p:cNvGrpSpPr>
          <p:nvPr/>
        </p:nvGrpSpPr>
        <p:grpSpPr bwMode="auto">
          <a:xfrm>
            <a:off x="3973512" y="4802188"/>
            <a:ext cx="595313" cy="1069975"/>
            <a:chOff x="672" y="2112"/>
            <a:chExt cx="384" cy="690"/>
          </a:xfrm>
        </p:grpSpPr>
        <p:grpSp>
          <p:nvGrpSpPr>
            <p:cNvPr id="29" name="Group 143">
              <a:extLst>
                <a:ext uri="{FF2B5EF4-FFF2-40B4-BE49-F238E27FC236}">
                  <a16:creationId xmlns:a16="http://schemas.microsoft.com/office/drawing/2014/main" id="{FCD81AFC-988D-5E44-801A-3499F84F6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2112"/>
              <a:ext cx="384" cy="432"/>
              <a:chOff x="672" y="2064"/>
              <a:chExt cx="384" cy="432"/>
            </a:xfrm>
          </p:grpSpPr>
          <p:sp>
            <p:nvSpPr>
              <p:cNvPr id="31" name="Rectangle 144">
                <a:extLst>
                  <a:ext uri="{FF2B5EF4-FFF2-40B4-BE49-F238E27FC236}">
                    <a16:creationId xmlns:a16="http://schemas.microsoft.com/office/drawing/2014/main" id="{22C8277C-7F56-1042-B6FD-625CD3283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2064"/>
                <a:ext cx="384" cy="432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2" name="Oval 145">
                <a:extLst>
                  <a:ext uri="{FF2B5EF4-FFF2-40B4-BE49-F238E27FC236}">
                    <a16:creationId xmlns:a16="http://schemas.microsoft.com/office/drawing/2014/main" id="{9F04C4D8-7842-324D-AEC2-31351BEFA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" y="2170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3" name="Oval 146">
                <a:extLst>
                  <a:ext uri="{FF2B5EF4-FFF2-40B4-BE49-F238E27FC236}">
                    <a16:creationId xmlns:a16="http://schemas.microsoft.com/office/drawing/2014/main" id="{1391F175-6A6B-8A4B-8027-ACFDFC666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" y="232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" name="Text Box 147">
              <a:extLst>
                <a:ext uri="{FF2B5EF4-FFF2-40B4-BE49-F238E27FC236}">
                  <a16:creationId xmlns:a16="http://schemas.microsoft.com/office/drawing/2014/main" id="{397056A3-8684-E442-BE5C-DD44325823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" y="2544"/>
              <a:ext cx="274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3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16" name="Line 155">
            <a:extLst>
              <a:ext uri="{FF2B5EF4-FFF2-40B4-BE49-F238E27FC236}">
                <a16:creationId xmlns:a16="http://schemas.microsoft.com/office/drawing/2014/main" id="{955C8A94-3F88-BB4C-9D16-2BD493DF9D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24287" y="3462338"/>
            <a:ext cx="223838" cy="371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156">
            <a:extLst>
              <a:ext uri="{FF2B5EF4-FFF2-40B4-BE49-F238E27FC236}">
                <a16:creationId xmlns:a16="http://schemas.microsoft.com/office/drawing/2014/main" id="{80F252B2-8357-C54E-8DD3-F8221C1FC5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825" y="3211513"/>
            <a:ext cx="517525" cy="644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Line 157">
            <a:extLst>
              <a:ext uri="{FF2B5EF4-FFF2-40B4-BE49-F238E27FC236}">
                <a16:creationId xmlns:a16="http://schemas.microsoft.com/office/drawing/2014/main" id="{C54BC951-1AC0-254E-9132-E3A9B378D8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94262" y="3486151"/>
            <a:ext cx="23495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Line 158">
            <a:extLst>
              <a:ext uri="{FF2B5EF4-FFF2-40B4-BE49-F238E27FC236}">
                <a16:creationId xmlns:a16="http://schemas.microsoft.com/office/drawing/2014/main" id="{2B1A3185-1B59-1743-A620-3EA9876A2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075" y="3214688"/>
            <a:ext cx="363538" cy="619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Line 159">
            <a:extLst>
              <a:ext uri="{FF2B5EF4-FFF2-40B4-BE49-F238E27FC236}">
                <a16:creationId xmlns:a16="http://schemas.microsoft.com/office/drawing/2014/main" id="{A65C21C5-8C24-7D43-8103-E480F7F567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49687" y="4419601"/>
            <a:ext cx="414338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Line 160">
            <a:extLst>
              <a:ext uri="{FF2B5EF4-FFF2-40B4-BE49-F238E27FC236}">
                <a16:creationId xmlns:a16="http://schemas.microsoft.com/office/drawing/2014/main" id="{63571315-34A8-6948-BE94-238532F6E5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73550" y="4425951"/>
            <a:ext cx="374650" cy="812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Line 195">
            <a:extLst>
              <a:ext uri="{FF2B5EF4-FFF2-40B4-BE49-F238E27FC236}">
                <a16:creationId xmlns:a16="http://schemas.microsoft.com/office/drawing/2014/main" id="{BEADD49A-9AF3-4147-988E-C072A198A2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9937" y="4343401"/>
            <a:ext cx="801688" cy="650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" name="Oval 129">
            <a:extLst>
              <a:ext uri="{FF2B5EF4-FFF2-40B4-BE49-F238E27FC236}">
                <a16:creationId xmlns:a16="http://schemas.microsoft.com/office/drawing/2014/main" id="{01DFC0BD-1F22-D144-8790-0FF306208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632" y="3833813"/>
            <a:ext cx="595313" cy="595313"/>
          </a:xfrm>
          <a:prstGeom prst="ellipse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altLang="en-US" sz="2000" b="0" baseline="-25000">
                <a:latin typeface="Gill Sans" charset="0"/>
                <a:ea typeface="Gill Sans" charset="0"/>
                <a:cs typeface="Gill Sans" charset="0"/>
              </a:rPr>
              <a:t>1</a:t>
            </a:r>
            <a:endParaRPr lang="en-US" alt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5" name="Line 155">
            <a:extLst>
              <a:ext uri="{FF2B5EF4-FFF2-40B4-BE49-F238E27FC236}">
                <a16:creationId xmlns:a16="http://schemas.microsoft.com/office/drawing/2014/main" id="{07788BD8-13B4-4540-B62B-A66E37F0DE4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81336" y="3187700"/>
            <a:ext cx="966787" cy="6998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6" name="Line 155">
            <a:extLst>
              <a:ext uri="{FF2B5EF4-FFF2-40B4-BE49-F238E27FC236}">
                <a16:creationId xmlns:a16="http://schemas.microsoft.com/office/drawing/2014/main" id="{95F8F1CB-6C80-2C4A-8F1F-7614DE97136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81336" y="4419600"/>
            <a:ext cx="1179936" cy="819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11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3" grpId="0" animBg="1"/>
      <p:bldP spid="45" grpId="0" animBg="1"/>
      <p:bldP spid="45" grpId="1" animBg="1"/>
      <p:bldP spid="46" grpId="0" animBg="1"/>
      <p:bldP spid="46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 enough resources so that no one ever runs out of resources. Doesn’t have to be infinite, just large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illusion of infinite resources (e.g. virtual memory)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Examples: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Bay bridge with 12,000 lanes.  Never wait!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disk space (not realistic yet?)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Sharing of resources (totally independent threads)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Often true (most things don’t depend on each other)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very realistic in general (can’t guarantee)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allow waiting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the phone company avoids deadlock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 to your Mom in Toledo, works its way through the phone lines, but if blocked get busy signal.</a:t>
            </a:r>
          </a:p>
          <a:p>
            <a:pPr lvl="3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Or straight to voicemail on cell phones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 used in Ethernet/some multiprocessor nets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Everyone speaks at once.  On collision, back off and retry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Inefficient, since have to keep retrying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Consider: driving to San Francisco; when hit traffic jam, suddenly you’re transported back home and told to retry!</a:t>
            </a:r>
          </a:p>
        </p:txBody>
      </p:sp>
    </p:spTree>
    <p:extLst>
      <p:ext uri="{BB962C8B-B14F-4D97-AF65-F5344CB8AC3E}">
        <p14:creationId xmlns:p14="http://schemas.microsoft.com/office/powerpoint/2010/main" val="1028351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Techniques for Preventing Deadlock (cont’d)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6019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Make all threads request everything they’ll need at the beginning.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Problem: Predicting future is hard, tend to over-estimate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If need 2 chopsticks, request both at same time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Don’t leave home until we know no one is using any intersection between here and where you want to go; only one car on the Bay Bridge at a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Thus, preventing deadlock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 (</a:t>
            </a:r>
            <a:r>
              <a:rPr lang="en-US" altLang="ko-KR" dirty="0" err="1">
                <a:ea typeface="굴림" panose="020B0600000101010101" pitchFamily="34" charset="-127"/>
              </a:rPr>
              <a:t>x.P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y.P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ea typeface="굴림" panose="020B0600000101010101" pitchFamily="34" charset="-127"/>
              </a:rPr>
              <a:t>z.P</a:t>
            </a:r>
            <a:r>
              <a:rPr lang="en-US" altLang="ko-KR" dirty="0">
                <a:ea typeface="굴림" panose="020B0600000101010101" pitchFamily="34" charset="-127"/>
              </a:rPr>
              <a:t>,…)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Make tasks request disk, then memory, then…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Keep from deadlock on freeways around SF by requiring everyone to go clockwise</a:t>
            </a:r>
          </a:p>
          <a:p>
            <a:pPr lvl="2"/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68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0B21-9B09-D947-B45F-5C1C47B4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98FFF-0825-074C-8E27-A700FEE0E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don’t know the order/amount of requests ahead of time?</a:t>
            </a:r>
          </a:p>
          <a:p>
            <a:r>
              <a:rPr lang="en-US" dirty="0"/>
              <a:t>Must assume some worst-case “max” resource needed by each process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Invariant: At all times, every request would succeed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Really conservative!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8703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8991600" cy="60198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Invariant: At all times, there exists some order of requests that would succeed.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implement this?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deadlock detection algorithm presented earlier: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BUT: Assume each process needs ”max” resources to finish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 for Preventing Deadlock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ECA5687-245F-3147-B1F5-F6927805A8BB}"/>
              </a:ext>
            </a:extLst>
          </p:cNvPr>
          <p:cNvSpPr txBox="1"/>
          <p:nvPr/>
        </p:nvSpPr>
        <p:spPr>
          <a:xfrm>
            <a:off x="985837" y="3649181"/>
            <a:ext cx="6705600" cy="28300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				remove node from UNFINISHED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ECC0ADD-9CF7-3B4D-9FE7-A4C8C72EBC30}"/>
              </a:ext>
            </a:extLst>
          </p:cNvPr>
          <p:cNvSpPr txBox="1"/>
          <p:nvPr/>
        </p:nvSpPr>
        <p:spPr>
          <a:xfrm>
            <a:off x="982613" y="3657600"/>
            <a:ext cx="6705600" cy="28300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b="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b="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b="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CF2AEEB-06A0-5B48-95C5-C6853DAEEE60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2400" y="4191000"/>
            <a:ext cx="1600200" cy="6096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568BD46-F654-B241-BA38-BC9034196C2E}"/>
              </a:ext>
            </a:extLst>
          </p:cNvPr>
          <p:cNvSpPr txBox="1"/>
          <p:nvPr/>
        </p:nvSpPr>
        <p:spPr>
          <a:xfrm>
            <a:off x="5562600" y="3676453"/>
            <a:ext cx="198913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Each process might </a:t>
            </a:r>
            <a:r>
              <a:rPr lang="en-US" sz="1600" b="0" dirty="0" err="1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need“max</a:t>
            </a:r>
            <a:r>
              <a:rPr lang="en-US" sz="1600" b="0" dirty="0">
                <a:solidFill>
                  <a:srgbClr val="FF0000"/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” resources in order to finish</a:t>
            </a:r>
          </a:p>
        </p:txBody>
      </p:sp>
    </p:spTree>
    <p:extLst>
      <p:ext uri="{BB962C8B-B14F-4D97-AF65-F5344CB8AC3E}">
        <p14:creationId xmlns:p14="http://schemas.microsoft.com/office/powerpoint/2010/main" val="2331810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8392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Max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]-[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Alloc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 for ([</a:t>
            </a:r>
            <a:r>
              <a:rPr lang="en-US" altLang="ko-KR" dirty="0" err="1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Request</a:t>
            </a:r>
            <a:r>
              <a:rPr lang="en-US" altLang="ko-KR" baseline="-25000" dirty="0" err="1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</a:t>
            </a:r>
            <a:br>
              <a:rPr lang="en-US" altLang="ko-KR" dirty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Keeps system in a “SAFE” state, i.e. there exists a sequence {T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 T</a:t>
            </a:r>
            <a:r>
              <a:rPr lang="en-US" altLang="ko-KR" baseline="-25000" dirty="0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requesting all remaining resources, etc..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b="1" dirty="0">
                <a:ea typeface="굴림" panose="020B0600000101010101" pitchFamily="34" charset="-127"/>
              </a:rPr>
              <a:t>Algorithm allows the sum of maximum resource needs of all current threads to be greater than total resources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Banker’s Algorithm: Key Properties</a:t>
            </a:r>
          </a:p>
        </p:txBody>
      </p:sp>
    </p:spTree>
    <p:extLst>
      <p:ext uri="{BB962C8B-B14F-4D97-AF65-F5344CB8AC3E}">
        <p14:creationId xmlns:p14="http://schemas.microsoft.com/office/powerpoint/2010/main" val="4213413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9154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Banker’s algorithm with dining philosophers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“Safe” (won’t cause deadlock) if when try to 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Is last chopstick but someone will have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two afterwards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What if k-handed philosopher?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2</a:t>
            </a:r>
            <a:r>
              <a:rPr lang="en-US" altLang="ko-KR" sz="2400" baseline="30000" dirty="0">
                <a:ea typeface="굴림" panose="020B0600000101010101" pitchFamily="34" charset="-127"/>
              </a:rPr>
              <a:t>nd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It’s 3</a:t>
            </a:r>
            <a:r>
              <a:rPr lang="en-US" altLang="ko-KR" sz="2400" baseline="30000" dirty="0">
                <a:ea typeface="굴림" panose="020B0600000101010101" pitchFamily="34" charset="-127"/>
              </a:rPr>
              <a:t>rd</a:t>
            </a:r>
            <a:r>
              <a:rPr lang="en-US" altLang="ko-KR" sz="2400" dirty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7620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893888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792315"/>
            <a:ext cx="1338027" cy="19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08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868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Prevention is HARD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many resources will each thread need?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many total resources are there?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Also Slow/Impractical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Matrix of resources/requirements could be big and dynamic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Re-evaluate on every request (even for small/non-contended)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Banker’s algorithm assumes everyone asks for max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REALITY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Most OSs don’t bother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Programmers job to write deadlock-free programs (e.g. by ordering all resource requests).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 Prevention </a:t>
            </a:r>
            <a:r>
              <a:rPr lang="mr-IN" altLang="ko-KR" dirty="0">
                <a:ea typeface="굴림" panose="020B0600000101010101" pitchFamily="34" charset="-127"/>
              </a:rPr>
              <a:t>–</a:t>
            </a:r>
            <a:r>
              <a:rPr lang="en-US" altLang="ko-KR" dirty="0">
                <a:ea typeface="굴림" panose="020B0600000101010101" pitchFamily="34" charset="-127"/>
              </a:rPr>
              <a:t> The Reality</a:t>
            </a:r>
          </a:p>
        </p:txBody>
      </p:sp>
    </p:spTree>
    <p:extLst>
      <p:ext uri="{BB962C8B-B14F-4D97-AF65-F5344CB8AC3E}">
        <p14:creationId xmlns:p14="http://schemas.microsoft.com/office/powerpoint/2010/main" val="123299623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Example to illustrate benefits of SRTF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14600"/>
            <a:ext cx="8610600" cy="3505200"/>
          </a:xfrm>
        </p:spPr>
        <p:txBody>
          <a:bodyPr>
            <a:noAutofit/>
          </a:bodyPr>
          <a:lstStyle/>
          <a:p>
            <a:r>
              <a:rPr lang="en-US" altLang="ko-KR" sz="2800" dirty="0">
                <a:ea typeface="굴림" panose="020B0600000101010101" pitchFamily="34" charset="-127"/>
              </a:rPr>
              <a:t>Three jobs:	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A, B: both CPU bound, run for week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C: I/O bound, loop 1ms CPU, 9ms disk I/O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If only one at a time, C uses 90% of the disk, A or B could use 100% of the CPU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With FIFO: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Once A or B get in, keep CPU for two weeks</a:t>
            </a:r>
          </a:p>
          <a:p>
            <a:r>
              <a:rPr lang="en-US" altLang="ko-KR" sz="2800" dirty="0">
                <a:ea typeface="굴림" panose="020B0600000101010101" pitchFamily="34" charset="-127"/>
              </a:rPr>
              <a:t>What about RR or SRTF?</a:t>
            </a:r>
          </a:p>
          <a:p>
            <a:pPr lvl="1"/>
            <a:r>
              <a:rPr lang="en-US" altLang="ko-KR" sz="2400" dirty="0">
                <a:ea typeface="굴림" panose="020B0600000101010101" pitchFamily="34" charset="-127"/>
              </a:rPr>
              <a:t>Easier to see with a timeline</a:t>
            </a:r>
          </a:p>
        </p:txBody>
      </p:sp>
      <p:grpSp>
        <p:nvGrpSpPr>
          <p:cNvPr id="596002" name="Group 34"/>
          <p:cNvGrpSpPr>
            <a:grpSpLocks/>
          </p:cNvGrpSpPr>
          <p:nvPr/>
        </p:nvGrpSpPr>
        <p:grpSpPr bwMode="auto">
          <a:xfrm>
            <a:off x="5410200" y="914400"/>
            <a:ext cx="2136775" cy="1893889"/>
            <a:chOff x="574" y="576"/>
            <a:chExt cx="1346" cy="1193"/>
          </a:xfrm>
        </p:grpSpPr>
        <p:sp>
          <p:nvSpPr>
            <p:cNvPr id="29706" name="Line 6"/>
            <p:cNvSpPr>
              <a:spLocks noChangeShapeType="1"/>
            </p:cNvSpPr>
            <p:nvPr/>
          </p:nvSpPr>
          <p:spPr bwMode="auto">
            <a:xfrm>
              <a:off x="574" y="1036"/>
              <a:ext cx="134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29707" name="Group 33"/>
            <p:cNvGrpSpPr>
              <a:grpSpLocks/>
            </p:cNvGrpSpPr>
            <p:nvPr/>
          </p:nvGrpSpPr>
          <p:grpSpPr bwMode="auto">
            <a:xfrm>
              <a:off x="574" y="576"/>
              <a:ext cx="1300" cy="1193"/>
              <a:chOff x="574" y="576"/>
              <a:chExt cx="1300" cy="1193"/>
            </a:xfrm>
          </p:grpSpPr>
          <p:sp>
            <p:nvSpPr>
              <p:cNvPr id="29708" name="Text Box 18"/>
              <p:cNvSpPr txBox="1">
                <a:spLocks noChangeArrowheads="1"/>
              </p:cNvSpPr>
              <p:nvPr/>
            </p:nvSpPr>
            <p:spPr bwMode="auto">
              <a:xfrm>
                <a:off x="1080" y="576"/>
                <a:ext cx="22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</a:t>
                </a:r>
              </a:p>
            </p:txBody>
          </p:sp>
          <p:grpSp>
            <p:nvGrpSpPr>
              <p:cNvPr id="29709" name="Group 20"/>
              <p:cNvGrpSpPr>
                <a:grpSpLocks/>
              </p:cNvGrpSpPr>
              <p:nvPr/>
            </p:nvGrpSpPr>
            <p:grpSpPr bwMode="auto">
              <a:xfrm>
                <a:off x="574" y="844"/>
                <a:ext cx="434" cy="925"/>
                <a:chOff x="574" y="844"/>
                <a:chExt cx="434" cy="925"/>
              </a:xfrm>
            </p:grpSpPr>
            <p:sp>
              <p:nvSpPr>
                <p:cNvPr id="29722" name="Line 7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9723" name="Line 8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9724" name="Group 12"/>
                <p:cNvGrpSpPr>
                  <a:grpSpLocks/>
                </p:cNvGrpSpPr>
                <p:nvPr/>
              </p:nvGrpSpPr>
              <p:grpSpPr bwMode="auto">
                <a:xfrm>
                  <a:off x="600" y="1276"/>
                  <a:ext cx="408" cy="493"/>
                  <a:chOff x="634" y="1296"/>
                  <a:chExt cx="326" cy="493"/>
                </a:xfrm>
              </p:grpSpPr>
              <p:sp>
                <p:nvSpPr>
                  <p:cNvPr id="297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9726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" y="1343"/>
                    <a:ext cx="28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29710" name="Group 21"/>
              <p:cNvGrpSpPr>
                <a:grpSpLocks/>
              </p:cNvGrpSpPr>
              <p:nvPr/>
            </p:nvGrpSpPr>
            <p:grpSpPr bwMode="auto">
              <a:xfrm>
                <a:off x="1008" y="844"/>
                <a:ext cx="434" cy="925"/>
                <a:chOff x="574" y="844"/>
                <a:chExt cx="434" cy="925"/>
              </a:xfrm>
            </p:grpSpPr>
            <p:sp>
              <p:nvSpPr>
                <p:cNvPr id="29717" name="Line 22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9718" name="Line 23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9719" name="Group 24"/>
                <p:cNvGrpSpPr>
                  <a:grpSpLocks/>
                </p:cNvGrpSpPr>
                <p:nvPr/>
              </p:nvGrpSpPr>
              <p:grpSpPr bwMode="auto">
                <a:xfrm>
                  <a:off x="600" y="1276"/>
                  <a:ext cx="408" cy="493"/>
                  <a:chOff x="634" y="1296"/>
                  <a:chExt cx="326" cy="493"/>
                </a:xfrm>
              </p:grpSpPr>
              <p:sp>
                <p:nvSpPr>
                  <p:cNvPr id="2972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9721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" y="1343"/>
                    <a:ext cx="28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  <p:grpSp>
            <p:nvGrpSpPr>
              <p:cNvPr id="29711" name="Group 27"/>
              <p:cNvGrpSpPr>
                <a:grpSpLocks/>
              </p:cNvGrpSpPr>
              <p:nvPr/>
            </p:nvGrpSpPr>
            <p:grpSpPr bwMode="auto">
              <a:xfrm>
                <a:off x="1440" y="844"/>
                <a:ext cx="434" cy="925"/>
                <a:chOff x="574" y="844"/>
                <a:chExt cx="434" cy="925"/>
              </a:xfrm>
            </p:grpSpPr>
            <p:sp>
              <p:nvSpPr>
                <p:cNvPr id="29712" name="Line 28"/>
                <p:cNvSpPr>
                  <a:spLocks noChangeShapeType="1"/>
                </p:cNvSpPr>
                <p:nvPr/>
              </p:nvSpPr>
              <p:spPr bwMode="auto">
                <a:xfrm>
                  <a:off x="574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9713" name="Line 29"/>
                <p:cNvSpPr>
                  <a:spLocks noChangeShapeType="1"/>
                </p:cNvSpPr>
                <p:nvPr/>
              </p:nvSpPr>
              <p:spPr bwMode="auto">
                <a:xfrm>
                  <a:off x="622" y="844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29714" name="Group 30"/>
                <p:cNvGrpSpPr>
                  <a:grpSpLocks/>
                </p:cNvGrpSpPr>
                <p:nvPr/>
              </p:nvGrpSpPr>
              <p:grpSpPr bwMode="auto">
                <a:xfrm>
                  <a:off x="600" y="1276"/>
                  <a:ext cx="408" cy="493"/>
                  <a:chOff x="634" y="1296"/>
                  <a:chExt cx="326" cy="493"/>
                </a:xfrm>
              </p:grpSpPr>
              <p:sp>
                <p:nvSpPr>
                  <p:cNvPr id="29715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656" y="1296"/>
                    <a:ext cx="304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stealth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9716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4" y="1343"/>
                    <a:ext cx="28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  <a:buChar char="•"/>
                      <a:defRPr sz="2000"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C’s </a:t>
                    </a:r>
                  </a:p>
                  <a:p>
                    <a:pPr algn="r">
                      <a:lnSpc>
                        <a:spcPct val="100000"/>
                      </a:lnSpc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b="0">
                        <a:latin typeface="Gill Sans" charset="0"/>
                        <a:ea typeface="Gill Sans" charset="0"/>
                        <a:cs typeface="Gill Sans" charset="0"/>
                      </a:rPr>
                      <a:t>I/O</a:t>
                    </a:r>
                  </a:p>
                </p:txBody>
              </p:sp>
            </p:grpSp>
          </p:grpSp>
        </p:grpSp>
      </p:grpSp>
      <p:grpSp>
        <p:nvGrpSpPr>
          <p:cNvPr id="596019" name="Group 51"/>
          <p:cNvGrpSpPr>
            <a:grpSpLocks/>
          </p:cNvGrpSpPr>
          <p:nvPr/>
        </p:nvGrpSpPr>
        <p:grpSpPr bwMode="auto">
          <a:xfrm>
            <a:off x="1139825" y="957263"/>
            <a:ext cx="3127375" cy="992187"/>
            <a:chOff x="574" y="603"/>
            <a:chExt cx="1970" cy="625"/>
          </a:xfrm>
        </p:grpSpPr>
        <p:sp>
          <p:nvSpPr>
            <p:cNvPr id="29702" name="Line 37"/>
            <p:cNvSpPr>
              <a:spLocks noChangeShapeType="1"/>
            </p:cNvSpPr>
            <p:nvPr/>
          </p:nvSpPr>
          <p:spPr bwMode="auto">
            <a:xfrm>
              <a:off x="574" y="1036"/>
              <a:ext cx="19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3" name="Line 38"/>
            <p:cNvSpPr>
              <a:spLocks noChangeShapeType="1"/>
            </p:cNvSpPr>
            <p:nvPr/>
          </p:nvSpPr>
          <p:spPr bwMode="auto">
            <a:xfrm>
              <a:off x="574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4" name="Line 40"/>
            <p:cNvSpPr>
              <a:spLocks noChangeShapeType="1"/>
            </p:cNvSpPr>
            <p:nvPr/>
          </p:nvSpPr>
          <p:spPr bwMode="auto">
            <a:xfrm>
              <a:off x="2542" y="844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705" name="Text Box 47"/>
            <p:cNvSpPr txBox="1">
              <a:spLocks noChangeArrowheads="1"/>
            </p:cNvSpPr>
            <p:nvPr/>
          </p:nvSpPr>
          <p:spPr bwMode="auto">
            <a:xfrm>
              <a:off x="1251" y="603"/>
              <a:ext cx="5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 or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814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 (thread waits indefinitely) versus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Deadlock (circular waiting for resources)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Four 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</a:t>
            </a:r>
            <a:r>
              <a:rPr lang="en-US" altLang="ko-KR" dirty="0">
                <a:ea typeface="굴림" panose="020B0600000101010101" pitchFamily="34" charset="-127"/>
              </a:rPr>
              <a:t>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threads with a cyclic waiting pattern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endParaRPr lang="en-US" altLang="ko-KR" sz="1200" dirty="0">
              <a:ea typeface="굴림" panose="020B0600000101010101" pitchFamily="34" charset="-127"/>
            </a:endParaRPr>
          </a:p>
          <a:p>
            <a:pPr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Allow system to enter deadlock and then recover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Ensure that system will </a:t>
            </a:r>
            <a:r>
              <a:rPr lang="en-US" altLang="ko-KR" i="1" dirty="0">
                <a:solidFill>
                  <a:srgbClr val="FF0066"/>
                </a:solidFill>
                <a:ea typeface="굴림" panose="020B0600000101010101" pitchFamily="34" charset="-127"/>
              </a:rPr>
              <a:t>never</a:t>
            </a:r>
            <a:r>
              <a:rPr lang="en-US" altLang="ko-KR" dirty="0">
                <a:ea typeface="굴림" panose="020B0600000101010101" pitchFamily="34" charset="-127"/>
              </a:rPr>
              <a:t> enter a deadlock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Ignore the problem and pretend that deadlocks never occur in system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524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SRTF Example continued:</a:t>
            </a:r>
          </a:p>
        </p:txBody>
      </p:sp>
      <p:grpSp>
        <p:nvGrpSpPr>
          <p:cNvPr id="597079" name="Group 87"/>
          <p:cNvGrpSpPr>
            <a:grpSpLocks/>
          </p:cNvGrpSpPr>
          <p:nvPr/>
        </p:nvGrpSpPr>
        <p:grpSpPr bwMode="auto">
          <a:xfrm>
            <a:off x="735013" y="2786065"/>
            <a:ext cx="7567612" cy="1743076"/>
            <a:chOff x="463" y="1755"/>
            <a:chExt cx="4767" cy="1098"/>
          </a:xfrm>
        </p:grpSpPr>
        <p:sp>
          <p:nvSpPr>
            <p:cNvPr id="30768" name="Line 22"/>
            <p:cNvSpPr>
              <a:spLocks noChangeShapeType="1"/>
            </p:cNvSpPr>
            <p:nvPr/>
          </p:nvSpPr>
          <p:spPr bwMode="auto">
            <a:xfrm>
              <a:off x="574" y="2092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69" name="Group 28"/>
            <p:cNvGrpSpPr>
              <a:grpSpLocks/>
            </p:cNvGrpSpPr>
            <p:nvPr/>
          </p:nvGrpSpPr>
          <p:grpSpPr bwMode="auto">
            <a:xfrm>
              <a:off x="574" y="1900"/>
              <a:ext cx="48" cy="384"/>
              <a:chOff x="672" y="1776"/>
              <a:chExt cx="48" cy="384"/>
            </a:xfrm>
          </p:grpSpPr>
          <p:sp>
            <p:nvSpPr>
              <p:cNvPr id="30788" name="Line 2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9" name="Line 2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0" name="Group 29"/>
            <p:cNvGrpSpPr>
              <a:grpSpLocks/>
            </p:cNvGrpSpPr>
            <p:nvPr/>
          </p:nvGrpSpPr>
          <p:grpSpPr bwMode="auto">
            <a:xfrm>
              <a:off x="670" y="1900"/>
              <a:ext cx="48" cy="384"/>
              <a:chOff x="672" y="1776"/>
              <a:chExt cx="48" cy="384"/>
            </a:xfrm>
          </p:grpSpPr>
          <p:sp>
            <p:nvSpPr>
              <p:cNvPr id="30786" name="Line 30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7" name="Line 31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1" name="Group 32"/>
            <p:cNvGrpSpPr>
              <a:grpSpLocks/>
            </p:cNvGrpSpPr>
            <p:nvPr/>
          </p:nvGrpSpPr>
          <p:grpSpPr bwMode="auto">
            <a:xfrm>
              <a:off x="766" y="1900"/>
              <a:ext cx="48" cy="384"/>
              <a:chOff x="672" y="1776"/>
              <a:chExt cx="48" cy="384"/>
            </a:xfrm>
          </p:grpSpPr>
          <p:sp>
            <p:nvSpPr>
              <p:cNvPr id="30784" name="Line 33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5" name="Line 34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2" name="Group 35"/>
            <p:cNvGrpSpPr>
              <a:grpSpLocks/>
            </p:cNvGrpSpPr>
            <p:nvPr/>
          </p:nvGrpSpPr>
          <p:grpSpPr bwMode="auto">
            <a:xfrm>
              <a:off x="1054" y="1900"/>
              <a:ext cx="48" cy="384"/>
              <a:chOff x="672" y="1776"/>
              <a:chExt cx="48" cy="384"/>
            </a:xfrm>
          </p:grpSpPr>
          <p:sp>
            <p:nvSpPr>
              <p:cNvPr id="30782" name="Line 36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3" name="Line 37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73" name="Group 41"/>
            <p:cNvGrpSpPr>
              <a:grpSpLocks/>
            </p:cNvGrpSpPr>
            <p:nvPr/>
          </p:nvGrpSpPr>
          <p:grpSpPr bwMode="auto">
            <a:xfrm>
              <a:off x="584" y="2360"/>
              <a:ext cx="422" cy="493"/>
              <a:chOff x="622" y="1296"/>
              <a:chExt cx="338" cy="493"/>
            </a:xfrm>
          </p:grpSpPr>
          <p:sp>
            <p:nvSpPr>
              <p:cNvPr id="30780" name="Line 4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81" name="Text Box 43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74" name="Text Box 44"/>
            <p:cNvSpPr txBox="1">
              <a:spLocks noChangeArrowheads="1"/>
            </p:cNvSpPr>
            <p:nvPr/>
          </p:nvSpPr>
          <p:spPr bwMode="auto">
            <a:xfrm>
              <a:off x="463" y="1755"/>
              <a:ext cx="59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 dirty="0">
                  <a:latin typeface="Gill Sans" charset="0"/>
                  <a:ea typeface="Gill Sans" charset="0"/>
                  <a:cs typeface="Gill Sans" charset="0"/>
                </a:rPr>
                <a:t>CABAB…</a:t>
              </a:r>
            </a:p>
          </p:txBody>
        </p:sp>
        <p:sp>
          <p:nvSpPr>
            <p:cNvPr id="30775" name="Text Box 45"/>
            <p:cNvSpPr txBox="1">
              <a:spLocks noChangeArrowheads="1"/>
            </p:cNvSpPr>
            <p:nvPr/>
          </p:nvSpPr>
          <p:spPr bwMode="auto">
            <a:xfrm>
              <a:off x="1001" y="1755"/>
              <a:ext cx="19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1400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30776" name="Group 75"/>
            <p:cNvGrpSpPr>
              <a:grpSpLocks/>
            </p:cNvGrpSpPr>
            <p:nvPr/>
          </p:nvGrpSpPr>
          <p:grpSpPr bwMode="auto">
            <a:xfrm>
              <a:off x="1064" y="2360"/>
              <a:ext cx="422" cy="493"/>
              <a:chOff x="622" y="1296"/>
              <a:chExt cx="338" cy="493"/>
            </a:xfrm>
          </p:grpSpPr>
          <p:sp>
            <p:nvSpPr>
              <p:cNvPr id="30778" name="Line 76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79" name="Text Box 77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77" name="Text Box 78"/>
            <p:cNvSpPr txBox="1">
              <a:spLocks noChangeArrowheads="1"/>
            </p:cNvSpPr>
            <p:nvPr/>
          </p:nvSpPr>
          <p:spPr bwMode="auto">
            <a:xfrm>
              <a:off x="2046" y="2187"/>
              <a:ext cx="175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RR 1ms time slice</a:t>
              </a:r>
            </a:p>
          </p:txBody>
        </p:sp>
      </p:grpSp>
      <p:grpSp>
        <p:nvGrpSpPr>
          <p:cNvPr id="597081" name="Group 89"/>
          <p:cNvGrpSpPr>
            <a:grpSpLocks/>
          </p:cNvGrpSpPr>
          <p:nvPr/>
        </p:nvGrpSpPr>
        <p:grpSpPr bwMode="auto">
          <a:xfrm>
            <a:off x="835025" y="957263"/>
            <a:ext cx="7467600" cy="1851026"/>
            <a:chOff x="526" y="603"/>
            <a:chExt cx="4704" cy="1166"/>
          </a:xfrm>
        </p:grpSpPr>
        <p:grpSp>
          <p:nvGrpSpPr>
            <p:cNvPr id="30750" name="Group 72"/>
            <p:cNvGrpSpPr>
              <a:grpSpLocks/>
            </p:cNvGrpSpPr>
            <p:nvPr/>
          </p:nvGrpSpPr>
          <p:grpSpPr bwMode="auto">
            <a:xfrm>
              <a:off x="4424" y="1276"/>
              <a:ext cx="422" cy="493"/>
              <a:chOff x="622" y="1296"/>
              <a:chExt cx="338" cy="493"/>
            </a:xfrm>
          </p:grpSpPr>
          <p:sp>
            <p:nvSpPr>
              <p:cNvPr id="30766" name="Line 73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7" name="Text Box 74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0751" name="Group 20"/>
            <p:cNvGrpSpPr>
              <a:grpSpLocks/>
            </p:cNvGrpSpPr>
            <p:nvPr/>
          </p:nvGrpSpPr>
          <p:grpSpPr bwMode="auto">
            <a:xfrm>
              <a:off x="574" y="844"/>
              <a:ext cx="4656" cy="384"/>
              <a:chOff x="672" y="672"/>
              <a:chExt cx="4656" cy="384"/>
            </a:xfrm>
          </p:grpSpPr>
          <p:sp>
            <p:nvSpPr>
              <p:cNvPr id="30760" name="Line 4"/>
              <p:cNvSpPr>
                <a:spLocks noChangeShapeType="1"/>
              </p:cNvSpPr>
              <p:nvPr/>
            </p:nvSpPr>
            <p:spPr bwMode="auto">
              <a:xfrm>
                <a:off x="672" y="864"/>
                <a:ext cx="465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1" name="Line 5"/>
              <p:cNvSpPr>
                <a:spLocks noChangeShapeType="1"/>
              </p:cNvSpPr>
              <p:nvPr/>
            </p:nvSpPr>
            <p:spPr bwMode="auto">
              <a:xfrm>
                <a:off x="67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2" name="Line 6"/>
              <p:cNvSpPr>
                <a:spLocks noChangeShapeType="1"/>
              </p:cNvSpPr>
              <p:nvPr/>
            </p:nvSpPr>
            <p:spPr bwMode="auto">
              <a:xfrm>
                <a:off x="72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3" name="Line 7"/>
              <p:cNvSpPr>
                <a:spLocks noChangeShapeType="1"/>
              </p:cNvSpPr>
              <p:nvPr/>
            </p:nvSpPr>
            <p:spPr bwMode="auto">
              <a:xfrm>
                <a:off x="264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4" name="Line 9"/>
              <p:cNvSpPr>
                <a:spLocks noChangeShapeType="1"/>
              </p:cNvSpPr>
              <p:nvPr/>
            </p:nvSpPr>
            <p:spPr bwMode="auto">
              <a:xfrm>
                <a:off x="4512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65" name="Line 11"/>
              <p:cNvSpPr>
                <a:spLocks noChangeShapeType="1"/>
              </p:cNvSpPr>
              <p:nvPr/>
            </p:nvSpPr>
            <p:spPr bwMode="auto">
              <a:xfrm>
                <a:off x="4560" y="6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52" name="Group 14"/>
            <p:cNvGrpSpPr>
              <a:grpSpLocks/>
            </p:cNvGrpSpPr>
            <p:nvPr/>
          </p:nvGrpSpPr>
          <p:grpSpPr bwMode="auto">
            <a:xfrm>
              <a:off x="575" y="1276"/>
              <a:ext cx="431" cy="493"/>
              <a:chOff x="615" y="1296"/>
              <a:chExt cx="345" cy="493"/>
            </a:xfrm>
          </p:grpSpPr>
          <p:sp>
            <p:nvSpPr>
              <p:cNvPr id="30758" name="Line 12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59" name="Text Box 13"/>
              <p:cNvSpPr txBox="1">
                <a:spLocks noChangeArrowheads="1"/>
              </p:cNvSpPr>
              <p:nvPr/>
            </p:nvSpPr>
            <p:spPr bwMode="auto">
              <a:xfrm>
                <a:off x="615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53" name="Text Box 15"/>
            <p:cNvSpPr txBox="1">
              <a:spLocks noChangeArrowheads="1"/>
            </p:cNvSpPr>
            <p:nvPr/>
          </p:nvSpPr>
          <p:spPr bwMode="auto">
            <a:xfrm>
              <a:off x="4366" y="603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0754" name="Text Box 16"/>
            <p:cNvSpPr txBox="1">
              <a:spLocks noChangeArrowheads="1"/>
            </p:cNvSpPr>
            <p:nvPr/>
          </p:nvSpPr>
          <p:spPr bwMode="auto">
            <a:xfrm>
              <a:off x="1430" y="603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55" name="Text Box 17"/>
            <p:cNvSpPr txBox="1">
              <a:spLocks noChangeArrowheads="1"/>
            </p:cNvSpPr>
            <p:nvPr/>
          </p:nvSpPr>
          <p:spPr bwMode="auto">
            <a:xfrm>
              <a:off x="3413" y="603"/>
              <a:ext cx="20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30756" name="Text Box 18"/>
            <p:cNvSpPr txBox="1">
              <a:spLocks noChangeArrowheads="1"/>
            </p:cNvSpPr>
            <p:nvPr/>
          </p:nvSpPr>
          <p:spPr bwMode="auto">
            <a:xfrm>
              <a:off x="526" y="603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sp>
          <p:nvSpPr>
            <p:cNvPr id="30757" name="Text Box 79"/>
            <p:cNvSpPr txBox="1">
              <a:spLocks noChangeArrowheads="1"/>
            </p:cNvSpPr>
            <p:nvPr/>
          </p:nvSpPr>
          <p:spPr bwMode="auto">
            <a:xfrm>
              <a:off x="1873" y="1230"/>
              <a:ext cx="197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RR 100ms time slice</a:t>
              </a:r>
            </a:p>
          </p:txBody>
        </p:sp>
      </p:grpSp>
      <p:grpSp>
        <p:nvGrpSpPr>
          <p:cNvPr id="597080" name="Group 88"/>
          <p:cNvGrpSpPr>
            <a:grpSpLocks/>
          </p:cNvGrpSpPr>
          <p:nvPr/>
        </p:nvGrpSpPr>
        <p:grpSpPr bwMode="auto">
          <a:xfrm>
            <a:off x="823913" y="4614865"/>
            <a:ext cx="7478712" cy="1851026"/>
            <a:chOff x="519" y="2907"/>
            <a:chExt cx="4711" cy="1166"/>
          </a:xfrm>
        </p:grpSpPr>
        <p:sp>
          <p:nvSpPr>
            <p:cNvPr id="30729" name="Line 47"/>
            <p:cNvSpPr>
              <a:spLocks noChangeShapeType="1"/>
            </p:cNvSpPr>
            <p:nvPr/>
          </p:nvSpPr>
          <p:spPr bwMode="auto">
            <a:xfrm>
              <a:off x="574" y="3340"/>
              <a:ext cx="46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0730" name="Group 60"/>
            <p:cNvGrpSpPr>
              <a:grpSpLocks/>
            </p:cNvGrpSpPr>
            <p:nvPr/>
          </p:nvGrpSpPr>
          <p:grpSpPr bwMode="auto">
            <a:xfrm>
              <a:off x="574" y="3148"/>
              <a:ext cx="48" cy="384"/>
              <a:chOff x="672" y="3072"/>
              <a:chExt cx="48" cy="384"/>
            </a:xfrm>
          </p:grpSpPr>
          <p:sp>
            <p:nvSpPr>
              <p:cNvPr id="30748" name="Line 4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9" name="Line 4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31" name="Group 53"/>
            <p:cNvGrpSpPr>
              <a:grpSpLocks/>
            </p:cNvGrpSpPr>
            <p:nvPr/>
          </p:nvGrpSpPr>
          <p:grpSpPr bwMode="auto">
            <a:xfrm>
              <a:off x="584" y="3580"/>
              <a:ext cx="422" cy="493"/>
              <a:chOff x="622" y="1296"/>
              <a:chExt cx="338" cy="493"/>
            </a:xfrm>
          </p:grpSpPr>
          <p:sp>
            <p:nvSpPr>
              <p:cNvPr id="30746" name="Line 54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7" name="Text Box 55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sp>
          <p:nvSpPr>
            <p:cNvPr id="30732" name="Text Box 57"/>
            <p:cNvSpPr txBox="1">
              <a:spLocks noChangeArrowheads="1"/>
            </p:cNvSpPr>
            <p:nvPr/>
          </p:nvSpPr>
          <p:spPr bwMode="auto">
            <a:xfrm>
              <a:off x="770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3" name="Text Box 59"/>
            <p:cNvSpPr txBox="1">
              <a:spLocks noChangeArrowheads="1"/>
            </p:cNvSpPr>
            <p:nvPr/>
          </p:nvSpPr>
          <p:spPr bwMode="auto">
            <a:xfrm>
              <a:off x="519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C</a:t>
              </a:r>
            </a:p>
          </p:txBody>
        </p:sp>
        <p:grpSp>
          <p:nvGrpSpPr>
            <p:cNvPr id="30734" name="Group 61"/>
            <p:cNvGrpSpPr>
              <a:grpSpLocks/>
            </p:cNvGrpSpPr>
            <p:nvPr/>
          </p:nvGrpSpPr>
          <p:grpSpPr bwMode="auto">
            <a:xfrm>
              <a:off x="1006" y="3148"/>
              <a:ext cx="48" cy="384"/>
              <a:chOff x="672" y="3072"/>
              <a:chExt cx="48" cy="384"/>
            </a:xfrm>
          </p:grpSpPr>
          <p:sp>
            <p:nvSpPr>
              <p:cNvPr id="30744" name="Line 62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5" name="Line 63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0735" name="Group 64"/>
            <p:cNvGrpSpPr>
              <a:grpSpLocks/>
            </p:cNvGrpSpPr>
            <p:nvPr/>
          </p:nvGrpSpPr>
          <p:grpSpPr bwMode="auto">
            <a:xfrm>
              <a:off x="1016" y="3580"/>
              <a:ext cx="422" cy="493"/>
              <a:chOff x="622" y="1296"/>
              <a:chExt cx="338" cy="493"/>
            </a:xfrm>
          </p:grpSpPr>
          <p:sp>
            <p:nvSpPr>
              <p:cNvPr id="30742" name="Line 65"/>
              <p:cNvSpPr>
                <a:spLocks noChangeShapeType="1"/>
              </p:cNvSpPr>
              <p:nvPr/>
            </p:nvSpPr>
            <p:spPr bwMode="auto">
              <a:xfrm>
                <a:off x="656" y="1296"/>
                <a:ext cx="3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3" name="Text Box 66"/>
              <p:cNvSpPr txBox="1">
                <a:spLocks noChangeArrowheads="1"/>
              </p:cNvSpPr>
              <p:nvPr/>
            </p:nvSpPr>
            <p:spPr bwMode="auto">
              <a:xfrm>
                <a:off x="622" y="1343"/>
                <a:ext cx="288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C’s </a:t>
                </a:r>
              </a:p>
              <a:p>
                <a:pPr>
                  <a:lnSpc>
                    <a:spcPct val="1000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I/O</a:t>
                </a:r>
              </a:p>
            </p:txBody>
          </p:sp>
        </p:grpSp>
        <p:grpSp>
          <p:nvGrpSpPr>
            <p:cNvPr id="30736" name="Group 67"/>
            <p:cNvGrpSpPr>
              <a:grpSpLocks/>
            </p:cNvGrpSpPr>
            <p:nvPr/>
          </p:nvGrpSpPr>
          <p:grpSpPr bwMode="auto">
            <a:xfrm>
              <a:off x="1438" y="3148"/>
              <a:ext cx="48" cy="384"/>
              <a:chOff x="672" y="3072"/>
              <a:chExt cx="48" cy="384"/>
            </a:xfrm>
          </p:grpSpPr>
          <p:sp>
            <p:nvSpPr>
              <p:cNvPr id="30740" name="Line 6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0741" name="Line 69"/>
              <p:cNvSpPr>
                <a:spLocks noChangeShapeType="1"/>
              </p:cNvSpPr>
              <p:nvPr/>
            </p:nvSpPr>
            <p:spPr bwMode="auto">
              <a:xfrm>
                <a:off x="720" y="3072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30737" name="Text Box 70"/>
            <p:cNvSpPr txBox="1">
              <a:spLocks noChangeArrowheads="1"/>
            </p:cNvSpPr>
            <p:nvPr/>
          </p:nvSpPr>
          <p:spPr bwMode="auto">
            <a:xfrm>
              <a:off x="1586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8" name="Text Box 71"/>
            <p:cNvSpPr txBox="1">
              <a:spLocks noChangeArrowheads="1"/>
            </p:cNvSpPr>
            <p:nvPr/>
          </p:nvSpPr>
          <p:spPr bwMode="auto">
            <a:xfrm>
              <a:off x="1154" y="2907"/>
              <a:ext cx="2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30739" name="Text Box 81"/>
            <p:cNvSpPr txBox="1">
              <a:spLocks noChangeArrowheads="1"/>
            </p:cNvSpPr>
            <p:nvPr/>
          </p:nvSpPr>
          <p:spPr bwMode="auto">
            <a:xfrm>
              <a:off x="2569" y="3435"/>
              <a:ext cx="577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b="0">
                  <a:latin typeface="Gill Sans" charset="0"/>
                  <a:ea typeface="Gill Sans" charset="0"/>
                  <a:cs typeface="Gill Sans" charset="0"/>
                </a:rPr>
                <a:t>SRTF</a:t>
              </a:r>
            </a:p>
          </p:txBody>
        </p:sp>
      </p:grpSp>
      <p:sp>
        <p:nvSpPr>
          <p:cNvPr id="597075" name="AutoShape 83"/>
          <p:cNvSpPr>
            <a:spLocks noChangeArrowheads="1"/>
          </p:cNvSpPr>
          <p:nvPr/>
        </p:nvSpPr>
        <p:spPr bwMode="auto">
          <a:xfrm>
            <a:off x="6553200" y="1905000"/>
            <a:ext cx="2438400" cy="1143000"/>
          </a:xfrm>
          <a:prstGeom prst="wedgeRoundRectCallout">
            <a:avLst>
              <a:gd name="adj1" fmla="val -71157"/>
              <a:gd name="adj2" fmla="val 57222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~90% but lots of wakeups!</a:t>
            </a:r>
          </a:p>
        </p:txBody>
      </p:sp>
      <p:sp>
        <p:nvSpPr>
          <p:cNvPr id="597076" name="AutoShape 84"/>
          <p:cNvSpPr>
            <a:spLocks noChangeArrowheads="1"/>
          </p:cNvSpPr>
          <p:nvPr/>
        </p:nvSpPr>
        <p:spPr bwMode="auto">
          <a:xfrm>
            <a:off x="6629400" y="4191000"/>
            <a:ext cx="22860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90%</a:t>
            </a:r>
          </a:p>
        </p:txBody>
      </p:sp>
      <p:sp>
        <p:nvSpPr>
          <p:cNvPr id="597077" name="AutoShape 85"/>
          <p:cNvSpPr>
            <a:spLocks noChangeArrowheads="1"/>
          </p:cNvSpPr>
          <p:nvPr/>
        </p:nvSpPr>
        <p:spPr bwMode="auto">
          <a:xfrm>
            <a:off x="6553200" y="457200"/>
            <a:ext cx="2286000" cy="914400"/>
          </a:xfrm>
          <a:prstGeom prst="wedgeRoundRectCallout">
            <a:avLst>
              <a:gd name="adj1" fmla="val -72569"/>
              <a:gd name="adj2" fmla="val 59028"/>
              <a:gd name="adj3" fmla="val 16667"/>
            </a:avLst>
          </a:prstGeom>
          <a:solidFill>
            <a:srgbClr val="DFE9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0478" tIns="44445" rIns="90478" bIns="44445" anchor="ctr"/>
          <a:lstStyle>
            <a:lvl1pPr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Disk Utilization:</a:t>
            </a:r>
          </a:p>
          <a:p>
            <a:pPr>
              <a:buFontTx/>
              <a:buNone/>
            </a:pPr>
            <a:r>
              <a:rPr lang="en-US" altLang="en-US" sz="2400" b="0">
                <a:latin typeface="Gill Sans" charset="0"/>
                <a:ea typeface="Gill Sans" charset="0"/>
                <a:cs typeface="Gill Sans" charset="0"/>
              </a:rPr>
              <a:t>9/201 ~ 4.5%</a:t>
            </a:r>
          </a:p>
        </p:txBody>
      </p:sp>
    </p:spTree>
    <p:extLst>
      <p:ext uri="{BB962C8B-B14F-4D97-AF65-F5344CB8AC3E}">
        <p14:creationId xmlns:p14="http://schemas.microsoft.com/office/powerpoint/2010/main" val="234992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75" grpId="0" animBg="1"/>
      <p:bldP spid="597076" grpId="0" animBg="1"/>
      <p:bldP spid="5970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3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14400"/>
            <a:ext cx="2273300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SRTF Further discussion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867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SRTF can lead to starvation if many small jobs!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Large jobs never get to run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Somehow need to predict future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How can we do this?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Some systems ask the user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When you submit a job, have to say how long it will take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To stop cheating, system kills job if takes too long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But: hard to predict job’s runtime even for non-malicious users</a:t>
            </a:r>
          </a:p>
        </p:txBody>
      </p:sp>
    </p:spTree>
    <p:extLst>
      <p:ext uri="{BB962C8B-B14F-4D97-AF65-F5344CB8AC3E}">
        <p14:creationId xmlns:p14="http://schemas.microsoft.com/office/powerpoint/2010/main" val="1204929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8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69411B-E910-CE4E-870A-FED7255D5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8001000" cy="545068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30D7F0-8C27-5141-A4FF-26D5124BB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81000"/>
            <a:ext cx="7162800" cy="53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Users can’t predict runtime</a:t>
            </a:r>
            <a:br>
              <a:rPr lang="en-US" dirty="0"/>
            </a:br>
            <a:r>
              <a:rPr lang="en-US" dirty="0"/>
              <a:t>(even if they’re paid to!)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8411D9-4159-8445-A014-B4DCE3050F85}"/>
              </a:ext>
            </a:extLst>
          </p:cNvPr>
          <p:cNvCxnSpPr>
            <a:cxnSpLocks/>
          </p:cNvCxnSpPr>
          <p:nvPr/>
        </p:nvCxnSpPr>
        <p:spPr bwMode="auto">
          <a:xfrm>
            <a:off x="3962400" y="2815650"/>
            <a:ext cx="3429000" cy="274695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779C09C-2DB4-734D-AA10-C2F9E7326E67}"/>
              </a:ext>
            </a:extLst>
          </p:cNvPr>
          <p:cNvSpPr txBox="1"/>
          <p:nvPr/>
        </p:nvSpPr>
        <p:spPr>
          <a:xfrm>
            <a:off x="2133600" y="2013961"/>
            <a:ext cx="26651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panose="020B0502020104020203" pitchFamily="34" charset="-79"/>
                <a:cs typeface="Gill Sans" panose="020B0502020104020203" pitchFamily="34" charset="-79"/>
              </a:rPr>
              <a:t>Asked for 36 hours,</a:t>
            </a:r>
          </a:p>
          <a:p>
            <a:r>
              <a:rPr lang="en-US" sz="2400" b="0" dirty="0">
                <a:latin typeface="Gill Sans" panose="020B0502020104020203" pitchFamily="34" charset="-79"/>
                <a:cs typeface="Gill Sans" panose="020B0502020104020203" pitchFamily="34" charset="-79"/>
              </a:rPr>
              <a:t>Ran for 1 minute! </a:t>
            </a:r>
          </a:p>
        </p:txBody>
      </p:sp>
    </p:spTree>
    <p:extLst>
      <p:ext uri="{BB962C8B-B14F-4D97-AF65-F5344CB8AC3E}">
        <p14:creationId xmlns:p14="http://schemas.microsoft.com/office/powerpoint/2010/main" val="11357150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SRTF Further discussion (Cont.)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79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Bottom line, can’t really know how long job will take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However, can use SRTF as a yardstick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for measuring other policies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Optimal, so can’t do any better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SRTF Pros &amp; Cons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Optimal (average response time) (+)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Hard to predict future (-)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Unfair (-)</a:t>
            </a:r>
          </a:p>
        </p:txBody>
      </p:sp>
    </p:spTree>
    <p:extLst>
      <p:ext uri="{BB962C8B-B14F-4D97-AF65-F5344CB8AC3E}">
        <p14:creationId xmlns:p14="http://schemas.microsoft.com/office/powerpoint/2010/main" val="3257562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533400"/>
          </a:xfrm>
        </p:spPr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Predicting the Length of the Next CPU Burst</a:t>
            </a:r>
          </a:p>
        </p:txBody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6172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Adaptive</a:t>
            </a:r>
            <a:r>
              <a:rPr lang="en-US" altLang="ko-KR" sz="2800" dirty="0">
                <a:ea typeface="굴림" panose="020B0600000101010101" pitchFamily="34" charset="-127"/>
                <a:sym typeface="Symbol" panose="05050102010706020507" pitchFamily="18" charset="2"/>
              </a:rPr>
              <a:t>: Changing policy based on past behavior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CPU scheduling, in virtual memory, in file systems, </a:t>
            </a:r>
            <a:r>
              <a:rPr lang="en-US" altLang="ko-KR" sz="2400" dirty="0" err="1">
                <a:ea typeface="굴림" panose="020B0600000101010101" pitchFamily="34" charset="-127"/>
                <a:sym typeface="Symbol" panose="05050102010706020507" pitchFamily="18" charset="2"/>
              </a:rPr>
              <a:t>etc</a:t>
            </a:r>
            <a:endParaRPr lang="en-US" altLang="ko-KR" sz="24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Works because programs have predictable behavior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If program was I/O bound in past, likely in future</a:t>
            </a:r>
          </a:p>
          <a:p>
            <a:pPr lvl="2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If computer behavior were random, wouldn’t help</a:t>
            </a: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5000"/>
              </a:spcBef>
            </a:pPr>
            <a:r>
              <a:rPr lang="en-US" altLang="ko-KR" sz="2800" dirty="0">
                <a:ea typeface="굴림" panose="020B0600000101010101" pitchFamily="34" charset="-127"/>
              </a:rPr>
              <a:t>Example: SRTF with estimated burst length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Use an estimator function on previous bursts: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Let 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n-1</a:t>
            </a:r>
            <a:r>
              <a:rPr lang="en-US" altLang="ko-KR" sz="2400" dirty="0">
                <a:ea typeface="굴림" panose="020B0600000101010101" pitchFamily="34" charset="-127"/>
              </a:rPr>
              <a:t>, 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n-2</a:t>
            </a:r>
            <a:r>
              <a:rPr lang="en-US" altLang="ko-KR" sz="2400" dirty="0">
                <a:ea typeface="굴림" panose="020B0600000101010101" pitchFamily="34" charset="-127"/>
              </a:rPr>
              <a:t>, 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n-3</a:t>
            </a:r>
            <a:r>
              <a:rPr lang="en-US" altLang="ko-KR" sz="2400" dirty="0">
                <a:ea typeface="굴림" panose="020B0600000101010101" pitchFamily="34" charset="-127"/>
              </a:rPr>
              <a:t>, etc. be previous CPU burst lengths. Estimate next burst 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</a:t>
            </a:r>
            <a:r>
              <a:rPr lang="en-US" altLang="ko-KR" sz="2400" baseline="-25000" dirty="0">
                <a:ea typeface="굴림" panose="020B0600000101010101" pitchFamily="34" charset="-127"/>
                <a:sym typeface="Symbol" panose="05050102010706020507" pitchFamily="18" charset="2"/>
              </a:rPr>
              <a:t>n</a:t>
            </a:r>
            <a: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  <a:t> = f(</a:t>
            </a:r>
            <a:r>
              <a:rPr lang="en-US" altLang="ko-KR" sz="2400" dirty="0">
                <a:ea typeface="굴림" panose="020B0600000101010101" pitchFamily="34" charset="-127"/>
              </a:rPr>
              <a:t>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n-1</a:t>
            </a:r>
            <a:r>
              <a:rPr lang="en-US" altLang="ko-KR" sz="2400" dirty="0">
                <a:ea typeface="굴림" panose="020B0600000101010101" pitchFamily="34" charset="-127"/>
              </a:rPr>
              <a:t>, 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n-2</a:t>
            </a:r>
            <a:r>
              <a:rPr lang="en-US" altLang="ko-KR" sz="2400" dirty="0">
                <a:ea typeface="굴림" panose="020B0600000101010101" pitchFamily="34" charset="-127"/>
              </a:rPr>
              <a:t>, t</a:t>
            </a:r>
            <a:r>
              <a:rPr lang="en-US" altLang="ko-KR" sz="2400" baseline="-25000" dirty="0">
                <a:ea typeface="굴림" panose="020B0600000101010101" pitchFamily="34" charset="-127"/>
              </a:rPr>
              <a:t>n-3</a:t>
            </a:r>
            <a:r>
              <a:rPr lang="en-US" altLang="ko-KR" sz="2400" dirty="0">
                <a:ea typeface="굴림" panose="020B0600000101010101" pitchFamily="34" charset="-127"/>
              </a:rPr>
              <a:t>, …)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Function f could be one of many different time series estimation schemes (</a:t>
            </a:r>
            <a:r>
              <a:rPr lang="en-US" altLang="ko-KR" sz="2400" dirty="0" err="1">
                <a:ea typeface="굴림" panose="020B0600000101010101" pitchFamily="34" charset="-127"/>
              </a:rPr>
              <a:t>Kalman</a:t>
            </a:r>
            <a:r>
              <a:rPr lang="en-US" altLang="ko-KR" sz="2400" dirty="0">
                <a:ea typeface="굴림" panose="020B0600000101010101" pitchFamily="34" charset="-127"/>
              </a:rPr>
              <a:t> filters, </a:t>
            </a:r>
            <a:r>
              <a:rPr lang="en-US" altLang="ko-KR" sz="2400" dirty="0" err="1">
                <a:ea typeface="굴림" panose="020B0600000101010101" pitchFamily="34" charset="-127"/>
              </a:rPr>
              <a:t>etc</a:t>
            </a:r>
            <a:r>
              <a:rPr lang="en-US" altLang="ko-KR" sz="2400" dirty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For instance,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</a:rPr>
              <a:t>exponential averaging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</a:t>
            </a:r>
            <a:r>
              <a:rPr lang="en-US" altLang="ko-KR" sz="2400" baseline="-25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n</a:t>
            </a: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 = t</a:t>
            </a:r>
            <a:r>
              <a:rPr lang="en-US" altLang="ko-KR" sz="2400" baseline="-25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n-1</a:t>
            </a: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+(1-)</a:t>
            </a:r>
            <a:r>
              <a:rPr lang="en-US" altLang="ko-KR" sz="2400" baseline="-25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n-1</a:t>
            </a:r>
            <a:b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sz="24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with (0&lt;1)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None/>
            </a:pPr>
            <a:br>
              <a:rPr lang="en-US" altLang="ko-KR" sz="2400" dirty="0">
                <a:ea typeface="굴림" panose="020B0600000101010101" pitchFamily="34" charset="-127"/>
                <a:sym typeface="Symbol" panose="05050102010706020507" pitchFamily="18" charset="2"/>
              </a:rPr>
            </a:br>
            <a:endParaRPr lang="en-US" altLang="ko-KR" sz="2400" dirty="0">
              <a:ea typeface="굴림" panose="020B0600000101010101" pitchFamily="34" charset="-127"/>
              <a:sym typeface="Symbol" panose="05050102010706020507" pitchFamily="18" charset="2"/>
            </a:endParaRPr>
          </a:p>
        </p:txBody>
      </p:sp>
      <p:pic>
        <p:nvPicPr>
          <p:cNvPr id="6266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" t="2280" r="641" b="2849"/>
          <a:stretch>
            <a:fillRect/>
          </a:stretch>
        </p:blipFill>
        <p:spPr bwMode="auto">
          <a:xfrm>
            <a:off x="5029200" y="4409233"/>
            <a:ext cx="3352800" cy="214396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5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61035</TotalTime>
  <Pages>60</Pages>
  <Words>2445</Words>
  <Application>Microsoft Macintosh PowerPoint</Application>
  <PresentationFormat>On-screen Show (4:3)</PresentationFormat>
  <Paragraphs>508</Paragraphs>
  <Slides>40</Slides>
  <Notes>31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굴림</vt:lpstr>
      <vt:lpstr>Arial Black</vt:lpstr>
      <vt:lpstr>Comic Sans MS</vt:lpstr>
      <vt:lpstr>Consolas</vt:lpstr>
      <vt:lpstr>Courier New</vt:lpstr>
      <vt:lpstr>Gill Sans</vt:lpstr>
      <vt:lpstr>Gill Sans Light</vt:lpstr>
      <vt:lpstr>Symbol</vt:lpstr>
      <vt:lpstr>Office</vt:lpstr>
      <vt:lpstr>Equation</vt:lpstr>
      <vt:lpstr>CS162 Operating Systems and Systems Programming Lecture 11   Scheduling (finished), Deadlock, Address Translation</vt:lpstr>
      <vt:lpstr>Recap: What if we Knew the Future?</vt:lpstr>
      <vt:lpstr>Recap: Discussion</vt:lpstr>
      <vt:lpstr>Example to illustrate benefits of SRTF</vt:lpstr>
      <vt:lpstr>SRTF Example continued:</vt:lpstr>
      <vt:lpstr>SRTF Further discussion</vt:lpstr>
      <vt:lpstr>Users can’t predict runtime (even if they’re paid to!)</vt:lpstr>
      <vt:lpstr>SRTF Further discussion (Cont.)</vt:lpstr>
      <vt:lpstr>Predicting the Length of the Next CPU Burst</vt:lpstr>
      <vt:lpstr>Multi-Level Feedback Scheduling</vt:lpstr>
      <vt:lpstr>Scheduling Details</vt:lpstr>
      <vt:lpstr>Scheduling Details</vt:lpstr>
      <vt:lpstr>Real-Time Scheduling (RTS)</vt:lpstr>
      <vt:lpstr>Example: Workload Characteristics</vt:lpstr>
      <vt:lpstr>Example: Round-Robin Scheduling Doesn’t Work</vt:lpstr>
      <vt:lpstr>Earliest Deadline First (EDF)</vt:lpstr>
      <vt:lpstr>A Final Word On Scheduling</vt:lpstr>
      <vt:lpstr>Deadlock</vt:lpstr>
      <vt:lpstr>Starvation vs Deadlock</vt:lpstr>
      <vt:lpstr>Bridge Crossing Example</vt:lpstr>
      <vt:lpstr>Conditions for Deadlock</vt:lpstr>
      <vt:lpstr>Four requirements for Deadlock</vt:lpstr>
      <vt:lpstr>Resource-Allocation Graph</vt:lpstr>
      <vt:lpstr>Resource Allocation Graph Examples</vt:lpstr>
      <vt:lpstr>Administrivia</vt:lpstr>
      <vt:lpstr>Four requirements for Deadlock</vt:lpstr>
      <vt:lpstr>Dining Philosophers Problem</vt:lpstr>
      <vt:lpstr>Review: Train Example (Wormhole-Routed Network)</vt:lpstr>
      <vt:lpstr>Methods for Handling Deadlocks</vt:lpstr>
      <vt:lpstr>Deadlock Detection Algorithm</vt:lpstr>
      <vt:lpstr>What to do when detect deadlock?</vt:lpstr>
      <vt:lpstr>Resource Requests over Time</vt:lpstr>
      <vt:lpstr>Techniques for Preventing Deadlock</vt:lpstr>
      <vt:lpstr>Techniques for Preventing Deadlock (cont’d)</vt:lpstr>
      <vt:lpstr>Bankers Algorithm</vt:lpstr>
      <vt:lpstr>Banker’s Algorithm for Preventing Deadlock</vt:lpstr>
      <vt:lpstr>Banker’s Algorithm: Key Properties</vt:lpstr>
      <vt:lpstr>Banker’s Algorithm Example</vt:lpstr>
      <vt:lpstr>Deadlock Prevention – The Reality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Nathan Pemberton</cp:lastModifiedBy>
  <cp:revision>735</cp:revision>
  <cp:lastPrinted>2017-03-02T21:48:07Z</cp:lastPrinted>
  <dcterms:created xsi:type="dcterms:W3CDTF">1995-08-12T11:37:26Z</dcterms:created>
  <dcterms:modified xsi:type="dcterms:W3CDTF">2018-10-03T22:43:50Z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