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8"/>
  </p:notesMasterIdLst>
  <p:handoutMasterIdLst>
    <p:handoutMasterId r:id="rId69"/>
  </p:handoutMasterIdLst>
  <p:sldIdLst>
    <p:sldId id="256" r:id="rId2"/>
    <p:sldId id="702" r:id="rId3"/>
    <p:sldId id="703" r:id="rId4"/>
    <p:sldId id="704" r:id="rId5"/>
    <p:sldId id="705" r:id="rId6"/>
    <p:sldId id="706" r:id="rId7"/>
    <p:sldId id="709" r:id="rId8"/>
    <p:sldId id="710" r:id="rId9"/>
    <p:sldId id="711" r:id="rId10"/>
    <p:sldId id="712" r:id="rId11"/>
    <p:sldId id="713" r:id="rId12"/>
    <p:sldId id="714" r:id="rId13"/>
    <p:sldId id="574" r:id="rId14"/>
    <p:sldId id="692" r:id="rId15"/>
    <p:sldId id="693" r:id="rId16"/>
    <p:sldId id="694" r:id="rId17"/>
    <p:sldId id="740" r:id="rId18"/>
    <p:sldId id="741" r:id="rId19"/>
    <p:sldId id="742" r:id="rId20"/>
    <p:sldId id="743" r:id="rId21"/>
    <p:sldId id="744" r:id="rId22"/>
    <p:sldId id="745" r:id="rId23"/>
    <p:sldId id="560" r:id="rId24"/>
    <p:sldId id="561" r:id="rId25"/>
    <p:sldId id="746" r:id="rId26"/>
    <p:sldId id="747" r:id="rId27"/>
    <p:sldId id="717" r:id="rId28"/>
    <p:sldId id="715" r:id="rId29"/>
    <p:sldId id="575" r:id="rId30"/>
    <p:sldId id="576" r:id="rId31"/>
    <p:sldId id="610" r:id="rId32"/>
    <p:sldId id="577" r:id="rId33"/>
    <p:sldId id="611" r:id="rId34"/>
    <p:sldId id="647" r:id="rId35"/>
    <p:sldId id="579" r:id="rId36"/>
    <p:sldId id="580" r:id="rId37"/>
    <p:sldId id="596" r:id="rId38"/>
    <p:sldId id="598" r:id="rId39"/>
    <p:sldId id="624" r:id="rId40"/>
    <p:sldId id="722" r:id="rId41"/>
    <p:sldId id="724" r:id="rId42"/>
    <p:sldId id="725" r:id="rId43"/>
    <p:sldId id="728" r:id="rId44"/>
    <p:sldId id="729" r:id="rId45"/>
    <p:sldId id="730" r:id="rId46"/>
    <p:sldId id="732" r:id="rId47"/>
    <p:sldId id="733" r:id="rId48"/>
    <p:sldId id="734" r:id="rId49"/>
    <p:sldId id="735" r:id="rId50"/>
    <p:sldId id="736" r:id="rId51"/>
    <p:sldId id="737" r:id="rId52"/>
    <p:sldId id="739" r:id="rId53"/>
    <p:sldId id="738" r:id="rId54"/>
    <p:sldId id="727" r:id="rId55"/>
    <p:sldId id="625" r:id="rId56"/>
    <p:sldId id="626" r:id="rId57"/>
    <p:sldId id="627" r:id="rId58"/>
    <p:sldId id="633" r:id="rId59"/>
    <p:sldId id="658" r:id="rId60"/>
    <p:sldId id="659" r:id="rId61"/>
    <p:sldId id="660" r:id="rId62"/>
    <p:sldId id="661" r:id="rId63"/>
    <p:sldId id="662" r:id="rId64"/>
    <p:sldId id="663" r:id="rId65"/>
    <p:sldId id="664" r:id="rId66"/>
    <p:sldId id="718" r:id="rId67"/>
  </p:sldIdLst>
  <p:sldSz cx="9144000" cy="6858000" type="screen4x3"/>
  <p:notesSz cx="9601200" cy="7315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151F0"/>
    <a:srgbClr val="FFB9AF"/>
    <a:srgbClr val="02E3EE"/>
    <a:srgbClr val="2A40E2"/>
    <a:srgbClr val="233AE1"/>
    <a:srgbClr val="1C31CA"/>
    <a:srgbClr val="7281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552" autoAdjust="0"/>
    <p:restoredTop sz="94799" autoAdjust="0"/>
  </p:normalViewPr>
  <p:slideViewPr>
    <p:cSldViewPr>
      <p:cViewPr varScale="1">
        <p:scale>
          <a:sx n="77" d="100"/>
          <a:sy n="77" d="100"/>
        </p:scale>
        <p:origin x="192" y="12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1" d="100"/>
        <a:sy n="141" d="100"/>
      </p:scale>
      <p:origin x="0" y="52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notesMaster" Target="notesMasters/notesMaster1.xml"/><Relationship Id="rId69" Type="http://schemas.openxmlformats.org/officeDocument/2006/relationships/handoutMaster" Target="handoutMasters/handoutMaster1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presProps" Target="presProps.xml"/><Relationship Id="rId71" Type="http://schemas.openxmlformats.org/officeDocument/2006/relationships/viewProps" Target="viewProps.xml"/><Relationship Id="rId72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4405313" y="6956425"/>
            <a:ext cx="79216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315" tIns="46997" rIns="92315" bIns="46997">
            <a:spAutoFit/>
          </a:bodyPr>
          <a:lstStyle>
            <a:lvl1pPr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300" b="0"/>
              <a:t>Page </a:t>
            </a:r>
            <a:fld id="{FD2DE7E3-8D7A-4526-A176-8CFA392503A6}" type="slidenum">
              <a:rPr lang="en-US" altLang="en-US" sz="1300" b="0"/>
              <a:pPr algn="ctr">
                <a:lnSpc>
                  <a:spcPct val="90000"/>
                </a:lnSpc>
              </a:pPr>
              <a:t>‹#›</a:t>
            </a:fld>
            <a:endParaRPr lang="en-US" altLang="en-US" sz="1300" b="0"/>
          </a:p>
        </p:txBody>
      </p:sp>
    </p:spTree>
    <p:extLst>
      <p:ext uri="{BB962C8B-B14F-4D97-AF65-F5344CB8AC3E}">
        <p14:creationId xmlns:p14="http://schemas.microsoft.com/office/powerpoint/2010/main" val="1477052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4405313" y="6956425"/>
            <a:ext cx="79216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315" tIns="46997" rIns="92315" bIns="46997">
            <a:spAutoFit/>
          </a:bodyPr>
          <a:lstStyle>
            <a:lvl1pPr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300" b="0"/>
              <a:t>Page </a:t>
            </a:r>
            <a:fld id="{0E64EEA1-AFA6-4CAA-BE2D-4997FDEED64A}" type="slidenum">
              <a:rPr lang="en-US" altLang="en-US" sz="1300" b="0"/>
              <a:pPr algn="ctr">
                <a:lnSpc>
                  <a:spcPct val="90000"/>
                </a:lnSpc>
              </a:pPr>
              <a:t>‹#›</a:t>
            </a:fld>
            <a:endParaRPr lang="en-US" altLang="en-US" sz="1300" b="0"/>
          </a:p>
        </p:txBody>
      </p:sp>
      <p:sp>
        <p:nvSpPr>
          <p:cNvPr id="5120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7688"/>
            <a:ext cx="3659188" cy="27447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81113" y="3475038"/>
            <a:ext cx="7038975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72" tIns="46997" rIns="95672" bIns="469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545314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97595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9172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ea typeface="MS PGothic" charset="0"/>
              </a:rPr>
              <a:t>Sometimes need parallelism for a single job, and processes are very expensive – to start, switch between, and to communicate between</a:t>
            </a:r>
          </a:p>
        </p:txBody>
      </p:sp>
    </p:spTree>
    <p:extLst>
      <p:ext uri="{BB962C8B-B14F-4D97-AF65-F5344CB8AC3E}">
        <p14:creationId xmlns:p14="http://schemas.microsoft.com/office/powerpoint/2010/main" val="24276753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36608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064668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064668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064668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064668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064668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064668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06466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9344756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0646684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0646684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0646684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0646684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0646684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0646684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0646684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0646684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0646684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796595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0317014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4678624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>
              <a:ea typeface="Gulim" charset="0"/>
              <a:cs typeface="Guli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77839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ko-KR" sz="1300" smtClean="0">
                <a:ea typeface="Gulim" panose="020B0600000101010101" pitchFamily="34" charset="-127"/>
              </a:rPr>
              <a:t>Emergency crash of operating system called “</a:t>
            </a:r>
            <a:r>
              <a:rPr lang="en-US" altLang="ko-KR" sz="1300" smtClean="0">
                <a:latin typeface="Courier New" panose="02070309020205020404" pitchFamily="49" charset="0"/>
                <a:ea typeface="Gulim" panose="020B0600000101010101" pitchFamily="34" charset="-127"/>
              </a:rPr>
              <a:t>panic()</a:t>
            </a:r>
            <a:r>
              <a:rPr lang="en-US" altLang="ko-KR" sz="1300" smtClean="0">
                <a:ea typeface="Gulim" panose="020B0600000101010101" pitchFamily="34" charset="-127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3738708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Gulim" panose="020B0600000101010101" pitchFamily="34" charset="-127"/>
              </a:rPr>
              <a:t>OS’s have almost human characteristics – unpredictable, hard to understand, …</a:t>
            </a:r>
          </a:p>
          <a:p>
            <a:r>
              <a:rPr lang="en-US" altLang="ko-KR" smtClean="0">
                <a:ea typeface="Gulim" panose="020B0600000101010101" pitchFamily="34" charset="-127"/>
              </a:rPr>
              <a:t>Different things share the same CPU – one thread, then another</a:t>
            </a:r>
          </a:p>
          <a:p>
            <a:r>
              <a:rPr lang="en-US" altLang="ko-KR" smtClean="0">
                <a:ea typeface="Gulim" panose="020B0600000101010101" pitchFamily="34" charset="-127"/>
              </a:rPr>
              <a:t>Similar to schizophrenia, like the movie Sybil, one body shared by several people, say we start with Dave Patterson</a:t>
            </a:r>
          </a:p>
          <a:p>
            <a:r>
              <a:rPr lang="en-US" altLang="ko-KR" smtClean="0">
                <a:ea typeface="Gulim" panose="020B0600000101010101" pitchFamily="34" charset="-127"/>
              </a:rPr>
              <a:t>Threads are like the personalities of the CPU. First one thread/personality uses the CPU, then another,…</a:t>
            </a:r>
          </a:p>
        </p:txBody>
      </p:sp>
    </p:spTree>
    <p:extLst>
      <p:ext uri="{BB962C8B-B14F-4D97-AF65-F5344CB8AC3E}">
        <p14:creationId xmlns:p14="http://schemas.microsoft.com/office/powerpoint/2010/main" val="74064688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Gulim" panose="020B0600000101010101" pitchFamily="34" charset="-127"/>
              </a:rPr>
              <a:t>Yield is for really nice people – Ever see two people at the supermarket checkout line? You first, no you first, …</a:t>
            </a:r>
          </a:p>
        </p:txBody>
      </p:sp>
    </p:spTree>
    <p:extLst>
      <p:ext uri="{BB962C8B-B14F-4D97-AF65-F5344CB8AC3E}">
        <p14:creationId xmlns:p14="http://schemas.microsoft.com/office/powerpoint/2010/main" val="339977054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8592253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7308908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4436413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768727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085220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7743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5563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552246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>
              <a:ea typeface="Gulim" charset="0"/>
              <a:cs typeface="Guli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2455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697552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67424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81559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9731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152400"/>
            <a:ext cx="1981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5791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1645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36376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Gill Sans Light" charset="0"/>
                <a:ea typeface="Gill Sans Light" charset="0"/>
                <a:cs typeface="Gill Sans Light" charset="0"/>
              </a:defRPr>
            </a:lvl1pPr>
            <a:lvl2pPr>
              <a:defRPr b="0" i="0">
                <a:latin typeface="Gill Sans Light" charset="0"/>
                <a:ea typeface="Gill Sans Light" charset="0"/>
                <a:cs typeface="Gill Sans Light" charset="0"/>
              </a:defRPr>
            </a:lvl2pPr>
            <a:lvl3pPr>
              <a:defRPr b="0" i="0">
                <a:latin typeface="Gill Sans Light" charset="0"/>
                <a:ea typeface="Gill Sans Light" charset="0"/>
                <a:cs typeface="Gill Sans Light" charset="0"/>
              </a:defRPr>
            </a:lvl3pPr>
            <a:lvl4pPr>
              <a:defRPr b="0" i="0">
                <a:latin typeface="Gill Sans Light" charset="0"/>
                <a:ea typeface="Gill Sans Light" charset="0"/>
                <a:cs typeface="Gill Sans Light" charset="0"/>
              </a:defRPr>
            </a:lvl4pPr>
            <a:lvl5pPr>
              <a:defRPr b="0" i="0">
                <a:latin typeface="Gill Sans Light" charset="0"/>
                <a:ea typeface="Gill Sans Light" charset="0"/>
                <a:cs typeface="Gill Sans Light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9780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i="0" cap="all">
                <a:latin typeface="Gill Sans" charset="0"/>
                <a:ea typeface="Gill Sans" charset="0"/>
                <a:cs typeface="Gill Sans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33566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996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881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76949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639877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753463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445497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162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79248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smtClean="0"/>
              <a:t>Body Text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8016745" y="6551613"/>
            <a:ext cx="849572" cy="305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1400" b="0" i="0" dirty="0" err="1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Lec</a:t>
            </a:r>
            <a:r>
              <a:rPr lang="en-US" altLang="en-US" sz="1400" b="0" i="0" dirty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 </a:t>
            </a:r>
            <a:r>
              <a:rPr lang="en-US" altLang="en-US" sz="1400" b="0" i="0" dirty="0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5.</a:t>
            </a:r>
            <a:fld id="{6456B83E-17D0-4CDF-84AD-C8A97BEB5271}" type="slidenum">
              <a:rPr lang="en-US" altLang="en-US" sz="1400" b="0" i="0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pPr algn="ctr"/>
              <a:t>‹#›</a:t>
            </a:fld>
            <a:endParaRPr lang="en-US" altLang="en-US" sz="1400" b="0" i="0" dirty="0">
              <a:solidFill>
                <a:srgbClr val="2A40E2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0" y="6550025"/>
            <a:ext cx="732871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1400" b="0" i="0" dirty="0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9/10/18</a:t>
            </a:r>
          </a:p>
        </p:txBody>
      </p:sp>
      <p:sp>
        <p:nvSpPr>
          <p:cNvPr id="1030" name="Line 6"/>
          <p:cNvSpPr>
            <a:spLocks noChangeShapeType="1"/>
          </p:cNvSpPr>
          <p:nvPr userDrawn="1"/>
        </p:nvSpPr>
        <p:spPr bwMode="auto">
          <a:xfrm>
            <a:off x="990600" y="685800"/>
            <a:ext cx="71628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3581400" y="6550236"/>
            <a:ext cx="1899857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1400" b="0" i="0" dirty="0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CS162 ©UCB Fall 2018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0" i="0">
          <a:solidFill>
            <a:srgbClr val="2A40E2"/>
          </a:solidFill>
          <a:latin typeface="Gill Sans" charset="0"/>
          <a:ea typeface="Gill Sans" charset="0"/>
          <a:cs typeface="Gill Sans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0" i="0">
          <a:solidFill>
            <a:schemeClr val="tx1"/>
          </a:solidFill>
          <a:latin typeface="Gill Sans" charset="0"/>
          <a:ea typeface="Gill Sans" charset="0"/>
          <a:cs typeface="Gill Sans" charset="0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 b="0" i="0">
          <a:solidFill>
            <a:schemeClr val="tx1"/>
          </a:solidFill>
          <a:latin typeface="Gill Sans" charset="0"/>
          <a:ea typeface="Gill Sans" charset="0"/>
          <a:cs typeface="Gill Sans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 b="0" i="0">
          <a:solidFill>
            <a:schemeClr val="tx1"/>
          </a:solidFill>
          <a:latin typeface="Gill Sans" charset="0"/>
          <a:ea typeface="Gill Sans" charset="0"/>
          <a:cs typeface="Gill Sans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 b="0" i="0">
          <a:solidFill>
            <a:schemeClr val="tx1"/>
          </a:solidFill>
          <a:latin typeface="Gill Sans" charset="0"/>
          <a:ea typeface="Gill Sans" charset="0"/>
          <a:cs typeface="Gill Sans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0" i="0">
          <a:solidFill>
            <a:schemeClr val="tx1"/>
          </a:solidFill>
          <a:latin typeface="Gill Sans" charset="0"/>
          <a:ea typeface="Gill Sans" charset="0"/>
          <a:cs typeface="Gill Sans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na.org/assignments/service-names-port-numbers/service-names-port-numbers.xhtml" TargetMode="External"/><Relationship Id="rId4" Type="http://schemas.openxmlformats.org/officeDocument/2006/relationships/hyperlink" Target="https://www.iana.org/assignments/service-names-port-numbers/service-names-port-numbers.txt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eecs.berkeley.edu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emf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066800"/>
            <a:ext cx="7848600" cy="2286000"/>
          </a:xfrm>
          <a:noFill/>
        </p:spPr>
        <p:txBody>
          <a:bodyPr/>
          <a:lstStyle/>
          <a:p>
            <a:r>
              <a:rPr lang="en-US" altLang="en-US" sz="3000" dirty="0" smtClean="0"/>
              <a:t>CS162</a:t>
            </a:r>
            <a:br>
              <a:rPr lang="en-US" altLang="en-US" sz="3000" dirty="0" smtClean="0"/>
            </a:br>
            <a:r>
              <a:rPr lang="en-US" altLang="en-US" sz="3000" dirty="0" smtClean="0"/>
              <a:t>Operating Systems and</a:t>
            </a:r>
            <a:br>
              <a:rPr lang="en-US" altLang="en-US" sz="3000" dirty="0" smtClean="0"/>
            </a:br>
            <a:r>
              <a:rPr lang="en-US" altLang="en-US" sz="3000" dirty="0" smtClean="0"/>
              <a:t>Systems Programming</a:t>
            </a:r>
            <a:br>
              <a:rPr lang="en-US" altLang="en-US" sz="3000" dirty="0" smtClean="0"/>
            </a:br>
            <a:r>
              <a:rPr lang="en-US" altLang="en-US" sz="3000" dirty="0" smtClean="0"/>
              <a:t>Lecture 5</a:t>
            </a:r>
            <a:br>
              <a:rPr lang="en-US" altLang="en-US" sz="3000" dirty="0" smtClean="0"/>
            </a:br>
            <a:r>
              <a:rPr lang="en-US" altLang="en-US" sz="3000" dirty="0" smtClean="0"/>
              <a:t> </a:t>
            </a:r>
            <a:br>
              <a:rPr lang="en-US" altLang="en-US" sz="3000" dirty="0" smtClean="0"/>
            </a:br>
            <a:r>
              <a:rPr lang="en-US" altLang="en-US" sz="3000" dirty="0" smtClean="0"/>
              <a:t>Introduction to Networking,</a:t>
            </a:r>
            <a:br>
              <a:rPr lang="en-US" altLang="en-US" sz="3000" dirty="0" smtClean="0"/>
            </a:br>
            <a:r>
              <a:rPr lang="en-US" altLang="en-US" sz="3000" dirty="0" smtClean="0"/>
              <a:t>Concurrency (Processes and Threads)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191000"/>
            <a:ext cx="8001000" cy="1447800"/>
          </a:xfrm>
          <a:noFill/>
        </p:spPr>
        <p:txBody>
          <a:bodyPr/>
          <a:lstStyle/>
          <a:p>
            <a:pPr marL="285750" indent="-285750"/>
            <a:r>
              <a:rPr lang="en-US" altLang="en-US" dirty="0" smtClean="0"/>
              <a:t>September 10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, 2018</a:t>
            </a:r>
          </a:p>
          <a:p>
            <a:pPr marL="285750" indent="-285750"/>
            <a:r>
              <a:rPr lang="en-US" altLang="en-US" dirty="0" smtClean="0"/>
              <a:t>Prof. Ion Stoica</a:t>
            </a:r>
          </a:p>
          <a:p>
            <a:pPr marL="285750" indent="-285750"/>
            <a:r>
              <a:rPr lang="en-US" altLang="en-US" dirty="0" smtClean="0"/>
              <a:t>http://cs162.eecs.Berkeley.edu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Prompt for input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24857" y="1698877"/>
            <a:ext cx="8679463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char *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getreq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(char *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inbuf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len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 /* Get request char stream */</a:t>
            </a:r>
          </a:p>
          <a:p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("REQ: ");              /* prompt */</a:t>
            </a:r>
          </a:p>
          <a:p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memset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(inbuf,0,len);          /* clear for good measure */</a:t>
            </a:r>
          </a:p>
          <a:p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 return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fgets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inbuf,len,stdin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); /* read up to a EOL */</a:t>
            </a:r>
          </a:p>
          <a:p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519409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 creation and connection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File systems provide a collection of permanent objects in structured name space</a:t>
            </a:r>
          </a:p>
          <a:p>
            <a:pPr lvl="1"/>
            <a:r>
              <a:rPr lang="en-US" dirty="0" smtClean="0"/>
              <a:t>Processes open, read/write/close them</a:t>
            </a:r>
          </a:p>
          <a:p>
            <a:pPr lvl="1"/>
            <a:r>
              <a:rPr lang="en-US" dirty="0" smtClean="0"/>
              <a:t>Files exist independent of the processes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Sockets provide a means for processes to communicate (transfer data) to other processes.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Creation and connection is more complex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Form 2-way pipes between processes</a:t>
            </a:r>
          </a:p>
          <a:p>
            <a:pPr lvl="1"/>
            <a:r>
              <a:rPr lang="en-US" dirty="0" smtClean="0"/>
              <a:t>Possibly worlds away</a:t>
            </a:r>
          </a:p>
        </p:txBody>
      </p:sp>
    </p:spTree>
    <p:extLst>
      <p:ext uri="{BB962C8B-B14F-4D97-AF65-F5344CB8AC3E}">
        <p14:creationId xmlns:p14="http://schemas.microsoft.com/office/powerpoint/2010/main" val="39531147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Namespaces for communication over 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79248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Hostname</a:t>
            </a:r>
          </a:p>
          <a:p>
            <a:pPr lvl="1"/>
            <a:r>
              <a:rPr lang="en-US" dirty="0" smtClean="0">
                <a:hlinkClick r:id="rId2"/>
              </a:rPr>
              <a:t>www.eecs.berkeley.edu</a:t>
            </a:r>
            <a:endParaRPr lang="en-US" dirty="0" smtClean="0"/>
          </a:p>
          <a:p>
            <a:pPr lvl="6"/>
            <a:endParaRPr lang="en-US" sz="1200" dirty="0" smtClean="0"/>
          </a:p>
          <a:p>
            <a:r>
              <a:rPr lang="en-US" dirty="0" smtClean="0"/>
              <a:t>IP address</a:t>
            </a:r>
          </a:p>
          <a:p>
            <a:pPr lvl="1"/>
            <a:r>
              <a:rPr lang="en-US" dirty="0" smtClean="0"/>
              <a:t>128.32.244.172  (IPv4 32-bit)</a:t>
            </a:r>
          </a:p>
          <a:p>
            <a:pPr lvl="1"/>
            <a:r>
              <a:rPr lang="en-US" dirty="0" smtClean="0"/>
              <a:t>fe80</a:t>
            </a:r>
            <a:r>
              <a:rPr lang="en-US" dirty="0"/>
              <a:t>::4ad7:5ff:fecf:</a:t>
            </a:r>
            <a:r>
              <a:rPr lang="en-US" dirty="0" smtClean="0"/>
              <a:t>2607 (IPv6 128-bit)</a:t>
            </a:r>
          </a:p>
          <a:p>
            <a:pPr lvl="5"/>
            <a:endParaRPr lang="en-US" sz="1200" dirty="0" smtClean="0"/>
          </a:p>
          <a:p>
            <a:r>
              <a:rPr lang="en-US" dirty="0" smtClean="0"/>
              <a:t>Port Number</a:t>
            </a:r>
          </a:p>
          <a:p>
            <a:pPr lvl="1"/>
            <a:r>
              <a:rPr lang="en-US" dirty="0" smtClean="0"/>
              <a:t>0-1023 are “</a:t>
            </a:r>
            <a:r>
              <a:rPr lang="en-US" dirty="0" smtClean="0">
                <a:hlinkClick r:id="rId3"/>
              </a:rPr>
              <a:t>well known</a:t>
            </a:r>
            <a:r>
              <a:rPr lang="en-US" dirty="0" smtClean="0"/>
              <a:t>” or “system” ports</a:t>
            </a:r>
          </a:p>
          <a:p>
            <a:pPr lvl="2"/>
            <a:r>
              <a:rPr lang="en-US" dirty="0" err="1" smtClean="0"/>
              <a:t>Superuser</a:t>
            </a:r>
            <a:r>
              <a:rPr lang="en-US" dirty="0" smtClean="0"/>
              <a:t> privileges to bind to one</a:t>
            </a:r>
          </a:p>
          <a:p>
            <a:pPr lvl="1"/>
            <a:r>
              <a:rPr lang="en-US" dirty="0" smtClean="0"/>
              <a:t>1024 – 49151 are “registered” ports (</a:t>
            </a:r>
            <a:r>
              <a:rPr lang="en-US" dirty="0" smtClean="0">
                <a:hlinkClick r:id="rId4"/>
              </a:rPr>
              <a:t>registry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Assigned by IANA for specific services</a:t>
            </a:r>
          </a:p>
          <a:p>
            <a:pPr lvl="1"/>
            <a:r>
              <a:rPr lang="en-US" dirty="0"/>
              <a:t>49152–65535 (2</a:t>
            </a:r>
            <a:r>
              <a:rPr lang="en-US" baseline="30000" dirty="0"/>
              <a:t>15</a:t>
            </a:r>
            <a:r>
              <a:rPr lang="en-US" dirty="0"/>
              <a:t>+2</a:t>
            </a:r>
            <a:r>
              <a:rPr lang="en-US" baseline="30000" dirty="0"/>
              <a:t>14</a:t>
            </a:r>
            <a:r>
              <a:rPr lang="en-US" dirty="0"/>
              <a:t> to 2</a:t>
            </a:r>
            <a:r>
              <a:rPr lang="en-US" baseline="30000" dirty="0"/>
              <a:t>16</a:t>
            </a:r>
            <a:r>
              <a:rPr lang="en-US" dirty="0"/>
              <a:t>−1</a:t>
            </a:r>
            <a:r>
              <a:rPr lang="en-US" dirty="0" smtClean="0"/>
              <a:t>) are “dynamic” or “private”</a:t>
            </a:r>
          </a:p>
          <a:p>
            <a:pPr lvl="2"/>
            <a:r>
              <a:rPr lang="en-US" dirty="0" smtClean="0"/>
              <a:t>Automatically allocated as “ephemeral Ports”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3447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Using Sockets for Client-Server (C/C++)</a:t>
            </a:r>
          </a:p>
        </p:txBody>
      </p:sp>
      <p:sp>
        <p:nvSpPr>
          <p:cNvPr id="1099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363" y="838200"/>
            <a:ext cx="8885237" cy="57912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10000"/>
              </a:spcBef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On server: set up “server-socket”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Create socket; bind to protocol (TCP), local address, port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Call </a:t>
            </a:r>
            <a:r>
              <a:rPr lang="en-US" altLang="ko-KR" dirty="0" smtClean="0">
                <a:latin typeface="Consolas"/>
                <a:ea typeface="굴림" panose="020B0600000101010101" pitchFamily="34" charset="-127"/>
                <a:cs typeface="Consolas"/>
              </a:rPr>
              <a:t>listen()</a:t>
            </a:r>
            <a:r>
              <a:rPr lang="en-US" altLang="ko-KR" dirty="0" smtClean="0">
                <a:ea typeface="굴림" panose="020B0600000101010101" pitchFamily="34" charset="-127"/>
              </a:rPr>
              <a:t>: tells server socket to accept incoming requests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Perform multiple </a:t>
            </a:r>
            <a:r>
              <a:rPr lang="en-US" altLang="ko-KR" dirty="0" smtClean="0">
                <a:latin typeface="Consolas"/>
                <a:ea typeface="굴림" panose="020B0600000101010101" pitchFamily="34" charset="-127"/>
                <a:cs typeface="Consolas"/>
              </a:rPr>
              <a:t>accept()</a:t>
            </a:r>
            <a:r>
              <a:rPr lang="en-US" altLang="ko-KR" dirty="0" smtClean="0">
                <a:ea typeface="굴림" panose="020B0600000101010101" pitchFamily="34" charset="-127"/>
              </a:rPr>
              <a:t> calls on socket to accept incoming connection request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Each successful </a:t>
            </a:r>
            <a:r>
              <a:rPr lang="en-US" altLang="ko-KR" dirty="0" smtClean="0">
                <a:latin typeface="Consolas"/>
                <a:ea typeface="굴림" panose="020B0600000101010101" pitchFamily="34" charset="-127"/>
                <a:cs typeface="Consolas"/>
              </a:rPr>
              <a:t>accept()</a:t>
            </a:r>
            <a:r>
              <a:rPr lang="en-US" altLang="ko-KR" dirty="0" smtClean="0">
                <a:ea typeface="굴림" panose="020B0600000101010101" pitchFamily="34" charset="-127"/>
              </a:rPr>
              <a:t> returns a new socket for a new  connection; can pass this off to handler thread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  <a:tabLst>
                <a:tab pos="1027113" algn="l"/>
                <a:tab pos="1377950" algn="l"/>
                <a:tab pos="1716088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100000"/>
              </a:lnSpc>
              <a:spcBef>
                <a:spcPct val="10000"/>
              </a:spcBef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On client: 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Create socket; bind to protocol (TCP), remote address, port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Perform </a:t>
            </a:r>
            <a:r>
              <a:rPr lang="en-US" altLang="ko-KR" dirty="0" smtClean="0">
                <a:latin typeface="Consolas"/>
                <a:ea typeface="굴림" panose="020B0600000101010101" pitchFamily="34" charset="-127"/>
                <a:cs typeface="Consolas"/>
              </a:rPr>
              <a:t>connect()</a:t>
            </a:r>
            <a:r>
              <a:rPr lang="en-US" altLang="ko-KR" dirty="0" smtClean="0">
                <a:ea typeface="굴림" panose="020B0600000101010101" pitchFamily="34" charset="-127"/>
              </a:rPr>
              <a:t> on socket to make connection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If </a:t>
            </a:r>
            <a:r>
              <a:rPr lang="en-US" altLang="ko-KR" dirty="0" smtClean="0">
                <a:latin typeface="Consolas"/>
                <a:ea typeface="굴림" panose="020B0600000101010101" pitchFamily="34" charset="-127"/>
                <a:cs typeface="Consolas"/>
              </a:rPr>
              <a:t>connect()</a:t>
            </a:r>
            <a:r>
              <a:rPr lang="en-US" altLang="ko-KR" dirty="0" smtClean="0">
                <a:ea typeface="굴림" panose="020B0600000101010101" pitchFamily="34" charset="-127"/>
              </a:rPr>
              <a:t> successful, have socket connected to server</a:t>
            </a:r>
          </a:p>
          <a:p>
            <a:pPr>
              <a:lnSpc>
                <a:spcPct val="100000"/>
              </a:lnSpc>
              <a:spcBef>
                <a:spcPct val="10000"/>
              </a:spcBef>
              <a:tabLst>
                <a:tab pos="1027113" algn="l"/>
                <a:tab pos="1377950" algn="l"/>
                <a:tab pos="1716088" algn="l"/>
              </a:tabLst>
            </a:pPr>
            <a:endParaRPr lang="ko-KR" altLang="en-US" dirty="0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787272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1826" name="Group 2"/>
          <p:cNvGrpSpPr>
            <a:grpSpLocks/>
          </p:cNvGrpSpPr>
          <p:nvPr/>
        </p:nvGrpSpPr>
        <p:grpSpPr bwMode="auto">
          <a:xfrm>
            <a:off x="1422469" y="533400"/>
            <a:ext cx="6190648" cy="2854403"/>
            <a:chOff x="1045" y="1632"/>
            <a:chExt cx="3651" cy="1755"/>
          </a:xfrm>
        </p:grpSpPr>
        <p:sp>
          <p:nvSpPr>
            <p:cNvPr id="35845" name="Oval 3"/>
            <p:cNvSpPr>
              <a:spLocks noChangeArrowheads="1"/>
            </p:cNvSpPr>
            <p:nvPr/>
          </p:nvSpPr>
          <p:spPr bwMode="auto">
            <a:xfrm>
              <a:off x="3718" y="1632"/>
              <a:ext cx="710" cy="666"/>
            </a:xfrm>
            <a:prstGeom prst="ellipse">
              <a:avLst/>
            </a:prstGeom>
            <a:solidFill>
              <a:schemeClr val="folHlink"/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 marL="2286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20000"/>
                </a:spcBef>
                <a:buSzPct val="100000"/>
              </a:pPr>
              <a:r>
                <a:rPr lang="en-US" altLang="ko-KR" sz="2200" b="0">
                  <a:latin typeface="Gill Sans" charset="0"/>
                  <a:ea typeface="Gill Sans" charset="0"/>
                  <a:cs typeface="Gill Sans" charset="0"/>
                </a:rPr>
                <a:t>Server</a:t>
              </a:r>
            </a:p>
            <a:p>
              <a:pPr algn="ctr">
                <a:lnSpc>
                  <a:spcPct val="80000"/>
                </a:lnSpc>
                <a:spcBef>
                  <a:spcPct val="20000"/>
                </a:spcBef>
                <a:buSzPct val="100000"/>
              </a:pPr>
              <a:r>
                <a:rPr lang="en-US" altLang="ko-KR" sz="2200" b="0">
                  <a:latin typeface="Gill Sans" charset="0"/>
                  <a:ea typeface="Gill Sans" charset="0"/>
                  <a:cs typeface="Gill Sans" charset="0"/>
                </a:rPr>
                <a:t>Socket</a:t>
              </a:r>
            </a:p>
          </p:txBody>
        </p:sp>
        <p:sp>
          <p:nvSpPr>
            <p:cNvPr id="35846" name="Oval 4"/>
            <p:cNvSpPr>
              <a:spLocks noChangeArrowheads="1"/>
            </p:cNvSpPr>
            <p:nvPr/>
          </p:nvSpPr>
          <p:spPr bwMode="auto">
            <a:xfrm>
              <a:off x="1046" y="2579"/>
              <a:ext cx="532" cy="541"/>
            </a:xfrm>
            <a:prstGeom prst="ellipse">
              <a:avLst/>
            </a:prstGeom>
            <a:solidFill>
              <a:srgbClr val="53FB25"/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 marL="2286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20000"/>
                </a:spcBef>
                <a:buSzPct val="100000"/>
              </a:pPr>
              <a:r>
                <a:rPr lang="en-US" altLang="ko-KR" sz="2200" b="0" dirty="0">
                  <a:latin typeface="Gill Sans" charset="0"/>
                  <a:ea typeface="Gill Sans" charset="0"/>
                  <a:cs typeface="Gill Sans" charset="0"/>
                </a:rPr>
                <a:t>socket</a:t>
              </a:r>
            </a:p>
          </p:txBody>
        </p:sp>
        <p:sp>
          <p:nvSpPr>
            <p:cNvPr id="35847" name="Oval 5"/>
            <p:cNvSpPr>
              <a:spLocks noChangeArrowheads="1"/>
            </p:cNvSpPr>
            <p:nvPr/>
          </p:nvSpPr>
          <p:spPr bwMode="auto">
            <a:xfrm>
              <a:off x="3807" y="2579"/>
              <a:ext cx="532" cy="541"/>
            </a:xfrm>
            <a:prstGeom prst="ellipse">
              <a:avLst/>
            </a:prstGeom>
            <a:solidFill>
              <a:srgbClr val="53FB25"/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 marL="2286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20000"/>
                </a:spcBef>
                <a:buSzPct val="100000"/>
              </a:pPr>
              <a:r>
                <a:rPr lang="en-US" altLang="ko-KR" sz="2200" b="0">
                  <a:latin typeface="Gill Sans" charset="0"/>
                  <a:ea typeface="Gill Sans" charset="0"/>
                  <a:cs typeface="Gill Sans" charset="0"/>
                </a:rPr>
                <a:t>socket</a:t>
              </a:r>
            </a:p>
          </p:txBody>
        </p:sp>
        <p:sp>
          <p:nvSpPr>
            <p:cNvPr id="35848" name="Cloud"/>
            <p:cNvSpPr>
              <a:spLocks noChangeAspect="1" noEditPoints="1" noChangeArrowheads="1"/>
            </p:cNvSpPr>
            <p:nvPr/>
          </p:nvSpPr>
          <p:spPr bwMode="auto">
            <a:xfrm>
              <a:off x="1536" y="1776"/>
              <a:ext cx="2187" cy="1533"/>
            </a:xfrm>
            <a:custGeom>
              <a:avLst/>
              <a:gdLst>
                <a:gd name="T0" fmla="*/ 7 w 21600"/>
                <a:gd name="T1" fmla="*/ 767 h 21600"/>
                <a:gd name="T2" fmla="*/ 1094 w 21600"/>
                <a:gd name="T3" fmla="*/ 1531 h 21600"/>
                <a:gd name="T4" fmla="*/ 2185 w 21600"/>
                <a:gd name="T5" fmla="*/ 767 h 21600"/>
                <a:gd name="T6" fmla="*/ 1094 w 21600"/>
                <a:gd name="T7" fmla="*/ 88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73 w 21600"/>
                <a:gd name="T13" fmla="*/ 3269 h 21600"/>
                <a:gd name="T14" fmla="*/ 17086 w 21600"/>
                <a:gd name="T15" fmla="*/ 1733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lnTo>
                    <a:pt x="1949" y="7180"/>
                  </a:ln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5849" name="Line 7"/>
            <p:cNvSpPr>
              <a:spLocks noChangeShapeType="1"/>
            </p:cNvSpPr>
            <p:nvPr/>
          </p:nvSpPr>
          <p:spPr bwMode="auto">
            <a:xfrm flipV="1">
              <a:off x="1536" y="2083"/>
              <a:ext cx="2182" cy="653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5850" name="Line 8"/>
            <p:cNvSpPr>
              <a:spLocks noChangeShapeType="1"/>
            </p:cNvSpPr>
            <p:nvPr/>
          </p:nvSpPr>
          <p:spPr bwMode="auto">
            <a:xfrm>
              <a:off x="4073" y="2308"/>
              <a:ext cx="0" cy="271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5851" name="AutoShape 9"/>
            <p:cNvSpPr>
              <a:spLocks noChangeArrowheads="1"/>
            </p:cNvSpPr>
            <p:nvPr/>
          </p:nvSpPr>
          <p:spPr bwMode="auto">
            <a:xfrm>
              <a:off x="1584" y="2682"/>
              <a:ext cx="2178" cy="302"/>
            </a:xfrm>
            <a:prstGeom prst="leftRightArrow">
              <a:avLst>
                <a:gd name="adj1" fmla="val 49630"/>
                <a:gd name="adj2" fmla="val 102636"/>
              </a:avLst>
            </a:prstGeom>
            <a:solidFill>
              <a:srgbClr val="FFFF00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 marL="2286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20000"/>
                </a:spcBef>
                <a:buSzPct val="100000"/>
              </a:pPr>
              <a:r>
                <a:rPr lang="en-US" altLang="ko-KR" sz="2200" b="0">
                  <a:latin typeface="Gill Sans" charset="0"/>
                  <a:ea typeface="Gill Sans" charset="0"/>
                  <a:cs typeface="Gill Sans" charset="0"/>
                </a:rPr>
                <a:t>connection</a:t>
              </a:r>
            </a:p>
          </p:txBody>
        </p:sp>
        <p:sp>
          <p:nvSpPr>
            <p:cNvPr id="35852" name="Text Box 10"/>
            <p:cNvSpPr txBox="1">
              <a:spLocks noChangeArrowheads="1"/>
            </p:cNvSpPr>
            <p:nvPr/>
          </p:nvSpPr>
          <p:spPr bwMode="auto">
            <a:xfrm rot="20547700">
              <a:off x="1934" y="2188"/>
              <a:ext cx="1369" cy="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20000"/>
                </a:spcBef>
                <a:buSzPct val="100000"/>
              </a:pPr>
              <a:r>
                <a:rPr lang="en-US" altLang="ko-KR" sz="2000" b="0">
                  <a:latin typeface="Gill Sans" charset="0"/>
                  <a:ea typeface="Gill Sans" charset="0"/>
                  <a:cs typeface="Gill Sans" charset="0"/>
                </a:rPr>
                <a:t>Request Connection</a:t>
              </a:r>
            </a:p>
          </p:txBody>
        </p:sp>
        <p:sp>
          <p:nvSpPr>
            <p:cNvPr id="35853" name="Text Box 11"/>
            <p:cNvSpPr txBox="1">
              <a:spLocks noChangeArrowheads="1"/>
            </p:cNvSpPr>
            <p:nvPr/>
          </p:nvSpPr>
          <p:spPr bwMode="auto">
            <a:xfrm>
              <a:off x="4150" y="2218"/>
              <a:ext cx="546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80000"/>
                </a:lnSpc>
                <a:buSzPct val="100000"/>
              </a:pPr>
              <a:r>
                <a:rPr lang="en-US" altLang="ko-KR" sz="2200" b="0">
                  <a:latin typeface="Gill Sans" charset="0"/>
                  <a:ea typeface="Gill Sans" charset="0"/>
                  <a:cs typeface="Gill Sans" charset="0"/>
                </a:rPr>
                <a:t>new</a:t>
              </a:r>
            </a:p>
            <a:p>
              <a:pPr algn="ctr">
                <a:lnSpc>
                  <a:spcPct val="80000"/>
                </a:lnSpc>
                <a:buSzPct val="100000"/>
              </a:pPr>
              <a:r>
                <a:rPr lang="en-US" altLang="ko-KR" sz="2200" b="0">
                  <a:latin typeface="Gill Sans" charset="0"/>
                  <a:ea typeface="Gill Sans" charset="0"/>
                  <a:cs typeface="Gill Sans" charset="0"/>
                </a:rPr>
                <a:t>socket</a:t>
              </a:r>
            </a:p>
          </p:txBody>
        </p:sp>
        <p:sp>
          <p:nvSpPr>
            <p:cNvPr id="35854" name="Text Box 12"/>
            <p:cNvSpPr txBox="1">
              <a:spLocks noChangeArrowheads="1"/>
            </p:cNvSpPr>
            <p:nvPr/>
          </p:nvSpPr>
          <p:spPr bwMode="auto">
            <a:xfrm>
              <a:off x="3763" y="3165"/>
              <a:ext cx="550" cy="2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20000"/>
                </a:spcBef>
                <a:buSzPct val="100000"/>
              </a:pPr>
              <a:r>
                <a:rPr lang="en-US" altLang="ko-KR" sz="2200" b="0">
                  <a:latin typeface="Gill Sans" charset="0"/>
                  <a:ea typeface="Gill Sans" charset="0"/>
                  <a:cs typeface="Gill Sans" charset="0"/>
                </a:rPr>
                <a:t>Server</a:t>
              </a:r>
            </a:p>
          </p:txBody>
        </p:sp>
        <p:sp>
          <p:nvSpPr>
            <p:cNvPr id="35855" name="Text Box 13"/>
            <p:cNvSpPr txBox="1">
              <a:spLocks noChangeArrowheads="1"/>
            </p:cNvSpPr>
            <p:nvPr/>
          </p:nvSpPr>
          <p:spPr bwMode="auto">
            <a:xfrm>
              <a:off x="1045" y="3165"/>
              <a:ext cx="518" cy="2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20000"/>
                </a:spcBef>
                <a:buSzPct val="100000"/>
              </a:pPr>
              <a:r>
                <a:rPr lang="en-US" altLang="ko-KR" sz="2200" b="0">
                  <a:latin typeface="Gill Sans" charset="0"/>
                  <a:ea typeface="Gill Sans" charset="0"/>
                  <a:cs typeface="Gill Sans" charset="0"/>
                </a:rPr>
                <a:t>Client</a:t>
              </a:r>
            </a:p>
          </p:txBody>
        </p:sp>
      </p:grpSp>
      <p:sp>
        <p:nvSpPr>
          <p:cNvPr id="35843" name="Rectangle 14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162800" cy="533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Socket Setup over TCP/IP</a:t>
            </a:r>
          </a:p>
        </p:txBody>
      </p:sp>
      <p:sp>
        <p:nvSpPr>
          <p:cNvPr id="1101839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0" y="3505200"/>
            <a:ext cx="9296400" cy="3505200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Server Socket: Listens for new connections</a:t>
            </a:r>
          </a:p>
          <a:p>
            <a:pPr lvl="1">
              <a:lnSpc>
                <a:spcPct val="85000"/>
              </a:lnSpc>
              <a:spcBef>
                <a:spcPct val="25000"/>
              </a:spcBef>
            </a:pPr>
            <a:r>
              <a:rPr lang="en-US" altLang="ko-KR" sz="2000" dirty="0" smtClean="0">
                <a:ea typeface="굴림" panose="020B0600000101010101" pitchFamily="34" charset="-127"/>
              </a:rPr>
              <a:t>Produces new sockets for each unique connection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Things to remember:</a:t>
            </a:r>
          </a:p>
          <a:p>
            <a:pPr lvl="1">
              <a:lnSpc>
                <a:spcPct val="85000"/>
              </a:lnSpc>
              <a:spcBef>
                <a:spcPct val="25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Connection involves 5 values:</a:t>
            </a:r>
            <a:br>
              <a:rPr lang="en-US" altLang="ko-KR" sz="2400" dirty="0" smtClean="0">
                <a:ea typeface="굴림" panose="020B0600000101010101" pitchFamily="34" charset="-127"/>
              </a:rPr>
            </a:br>
            <a:r>
              <a:rPr lang="en-US" altLang="ko-KR" sz="2400" dirty="0" smtClean="0">
                <a:ea typeface="굴림" panose="020B0600000101010101" pitchFamily="34" charset="-127"/>
              </a:rPr>
              <a:t>[ Client </a:t>
            </a:r>
            <a:r>
              <a:rPr lang="en-US" altLang="ko-KR" sz="2400" dirty="0" err="1" smtClean="0">
                <a:ea typeface="굴림" panose="020B0600000101010101" pitchFamily="34" charset="-127"/>
              </a:rPr>
              <a:t>Addr</a:t>
            </a:r>
            <a:r>
              <a:rPr lang="en-US" altLang="ko-KR" sz="2400" dirty="0" smtClean="0">
                <a:ea typeface="굴림" panose="020B0600000101010101" pitchFamily="34" charset="-127"/>
              </a:rPr>
              <a:t>, Client Port, Server </a:t>
            </a:r>
            <a:r>
              <a:rPr lang="en-US" altLang="ko-KR" sz="2400" dirty="0" err="1" smtClean="0">
                <a:ea typeface="굴림" panose="020B0600000101010101" pitchFamily="34" charset="-127"/>
              </a:rPr>
              <a:t>Addr</a:t>
            </a:r>
            <a:r>
              <a:rPr lang="en-US" altLang="ko-KR" sz="2400" dirty="0" smtClean="0">
                <a:ea typeface="굴림" panose="020B0600000101010101" pitchFamily="34" charset="-127"/>
              </a:rPr>
              <a:t>, Server Port, Protocol ]</a:t>
            </a:r>
          </a:p>
          <a:p>
            <a:pPr lvl="1">
              <a:lnSpc>
                <a:spcPct val="85000"/>
              </a:lnSpc>
              <a:spcBef>
                <a:spcPct val="25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Often, Client Port “randomly” assigned </a:t>
            </a:r>
            <a:r>
              <a:rPr lang="en-US" altLang="ko-KR" dirty="0" smtClean="0">
                <a:ea typeface="굴림" panose="020B0600000101010101" pitchFamily="34" charset="-127"/>
              </a:rPr>
              <a:t>by OS during client socket setup</a:t>
            </a:r>
          </a:p>
          <a:p>
            <a:pPr lvl="1">
              <a:lnSpc>
                <a:spcPct val="85000"/>
              </a:lnSpc>
              <a:spcBef>
                <a:spcPct val="25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Server Port often “well known” (0-1023)</a:t>
            </a:r>
          </a:p>
          <a:p>
            <a:pPr lvl="2">
              <a:lnSpc>
                <a:spcPct val="85000"/>
              </a:lnSpc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80 (web), 443 (secure web), 25 (</a:t>
            </a:r>
            <a:r>
              <a:rPr lang="en-US" altLang="ko-KR" dirty="0" err="1" smtClean="0">
                <a:ea typeface="굴림" panose="020B0600000101010101" pitchFamily="34" charset="-127"/>
              </a:rPr>
              <a:t>sendmail</a:t>
            </a:r>
            <a:r>
              <a:rPr lang="en-US" altLang="ko-KR" dirty="0" smtClean="0">
                <a:ea typeface="굴림" panose="020B0600000101010101" pitchFamily="34" charset="-127"/>
              </a:rPr>
              <a:t>), </a:t>
            </a:r>
            <a:r>
              <a:rPr lang="en-US" altLang="ko-KR" dirty="0" err="1" smtClean="0">
                <a:ea typeface="굴림" panose="020B0600000101010101" pitchFamily="34" charset="-127"/>
              </a:rPr>
              <a:t>etc</a:t>
            </a:r>
            <a:endParaRPr lang="en-US" altLang="ko-KR" dirty="0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779077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53400" cy="533400"/>
          </a:xfrm>
        </p:spPr>
        <p:txBody>
          <a:bodyPr/>
          <a:lstStyle/>
          <a:p>
            <a:r>
              <a:rPr lang="en-US" smtClean="0"/>
              <a:t>Example: Server Protection </a:t>
            </a:r>
            <a:r>
              <a:rPr lang="en-US" dirty="0" smtClean="0"/>
              <a:t>and Parallelism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71367" y="719997"/>
            <a:ext cx="941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Client</a:t>
            </a:r>
            <a:endParaRPr lang="en-US" sz="2400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41463" y="662835"/>
            <a:ext cx="10017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Server</a:t>
            </a:r>
            <a:endParaRPr lang="en-US" sz="2400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8923" y="1752600"/>
            <a:ext cx="2153090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Create Client Socket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738923" y="2209800"/>
            <a:ext cx="3201774" cy="789498"/>
            <a:chOff x="738923" y="2224377"/>
            <a:chExt cx="3201774" cy="789498"/>
          </a:xfrm>
          <a:effectLst/>
        </p:grpSpPr>
        <p:sp>
          <p:nvSpPr>
            <p:cNvPr id="10" name="TextBox 9"/>
            <p:cNvSpPr txBox="1"/>
            <p:nvPr/>
          </p:nvSpPr>
          <p:spPr>
            <a:xfrm>
              <a:off x="738923" y="2644543"/>
              <a:ext cx="32017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Connect it to server (</a:t>
              </a:r>
              <a:r>
                <a:rPr lang="en-US" b="0" dirty="0" err="1" smtClean="0">
                  <a:latin typeface="Gill Sans" charset="0"/>
                  <a:ea typeface="Gill Sans" charset="0"/>
                  <a:cs typeface="Gill Sans" charset="0"/>
                </a:rPr>
                <a:t>host:port</a:t>
              </a:r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)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1470685" y="2224377"/>
              <a:ext cx="0" cy="42016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986380" y="3013875"/>
            <a:ext cx="1548935" cy="1993098"/>
            <a:chOff x="986380" y="3013875"/>
            <a:chExt cx="1548935" cy="1993098"/>
          </a:xfrm>
        </p:grpSpPr>
        <p:sp>
          <p:nvSpPr>
            <p:cNvPr id="11" name="TextBox 10"/>
            <p:cNvSpPr txBox="1"/>
            <p:nvPr/>
          </p:nvSpPr>
          <p:spPr>
            <a:xfrm>
              <a:off x="986380" y="4209148"/>
              <a:ext cx="1447820" cy="369332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latin typeface="Gill Sans" charset="0"/>
                  <a:ea typeface="Gill Sans" charset="0"/>
                  <a:cs typeface="Gill Sans" charset="0"/>
                </a:rPr>
                <a:t>w</a:t>
              </a:r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rite request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016262" y="4637641"/>
              <a:ext cx="1519053" cy="369332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latin typeface="Gill Sans" charset="0"/>
                  <a:ea typeface="Gill Sans" charset="0"/>
                  <a:cs typeface="Gill Sans" charset="0"/>
                </a:rPr>
                <a:t>r</a:t>
              </a:r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ead response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1470685" y="3013875"/>
              <a:ext cx="0" cy="1055242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609600" y="5015067"/>
            <a:ext cx="2047099" cy="727289"/>
            <a:chOff x="609600" y="5015067"/>
            <a:chExt cx="2047099" cy="727289"/>
          </a:xfrm>
        </p:grpSpPr>
        <p:sp>
          <p:nvSpPr>
            <p:cNvPr id="13" name="TextBox 12"/>
            <p:cNvSpPr txBox="1"/>
            <p:nvPr/>
          </p:nvSpPr>
          <p:spPr>
            <a:xfrm>
              <a:off x="609600" y="5373024"/>
              <a:ext cx="2047099" cy="369332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Close Client Socket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1577605" y="5015067"/>
              <a:ext cx="0" cy="420166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5816394" y="1066800"/>
            <a:ext cx="2196820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Create Server Socket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832103" y="1371600"/>
            <a:ext cx="2200346" cy="951131"/>
            <a:chOff x="5832103" y="1371600"/>
            <a:chExt cx="2200346" cy="951131"/>
          </a:xfrm>
          <a:effectLst/>
        </p:grpSpPr>
        <p:cxnSp>
          <p:nvCxnSpPr>
            <p:cNvPr id="19" name="Straight Arrow Connector 18"/>
            <p:cNvCxnSpPr/>
            <p:nvPr/>
          </p:nvCxnSpPr>
          <p:spPr>
            <a:xfrm>
              <a:off x="6548156" y="1371600"/>
              <a:ext cx="5977" cy="34386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5832103" y="1676400"/>
              <a:ext cx="220034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Bind it to an Address </a:t>
              </a:r>
            </a:p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(</a:t>
              </a:r>
              <a:r>
                <a:rPr lang="en-US" b="0" dirty="0" err="1" smtClean="0">
                  <a:latin typeface="Gill Sans" charset="0"/>
                  <a:ea typeface="Gill Sans" charset="0"/>
                  <a:cs typeface="Gill Sans" charset="0"/>
                </a:rPr>
                <a:t>host:port</a:t>
              </a:r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)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5838080" y="2286000"/>
            <a:ext cx="2245679" cy="694643"/>
            <a:chOff x="5838080" y="2264051"/>
            <a:chExt cx="2245679" cy="694643"/>
          </a:xfrm>
          <a:effectLst/>
        </p:grpSpPr>
        <p:cxnSp>
          <p:nvCxnSpPr>
            <p:cNvPr id="21" name="Straight Arrow Connector 20"/>
            <p:cNvCxnSpPr/>
            <p:nvPr/>
          </p:nvCxnSpPr>
          <p:spPr>
            <a:xfrm>
              <a:off x="6554133" y="2264051"/>
              <a:ext cx="0" cy="38507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5838080" y="2589362"/>
              <a:ext cx="22456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Listen for Connection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831695" y="2954752"/>
            <a:ext cx="1947969" cy="729734"/>
            <a:chOff x="5831695" y="2954752"/>
            <a:chExt cx="1947969" cy="729734"/>
          </a:xfrm>
        </p:grpSpPr>
        <p:cxnSp>
          <p:nvCxnSpPr>
            <p:cNvPr id="24" name="Straight Arrow Connector 23"/>
            <p:cNvCxnSpPr/>
            <p:nvPr/>
          </p:nvCxnSpPr>
          <p:spPr>
            <a:xfrm>
              <a:off x="6547748" y="2954752"/>
              <a:ext cx="0" cy="420166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5831695" y="3315154"/>
              <a:ext cx="1947969" cy="369332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Accept connection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cxnSp>
        <p:nvCxnSpPr>
          <p:cNvPr id="39" name="Straight Arrow Connector 38"/>
          <p:cNvCxnSpPr/>
          <p:nvPr/>
        </p:nvCxnSpPr>
        <p:spPr>
          <a:xfrm flipH="1" flipV="1">
            <a:off x="2535316" y="4421549"/>
            <a:ext cx="1484539" cy="35752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2535317" y="4886631"/>
            <a:ext cx="1484538" cy="15237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Freeform 42"/>
          <p:cNvSpPr/>
          <p:nvPr/>
        </p:nvSpPr>
        <p:spPr>
          <a:xfrm flipH="1">
            <a:off x="538315" y="4331253"/>
            <a:ext cx="492595" cy="612776"/>
          </a:xfrm>
          <a:custGeom>
            <a:avLst/>
            <a:gdLst>
              <a:gd name="connsiteX0" fmla="*/ 14941 w 492595"/>
              <a:gd name="connsiteY0" fmla="*/ 493114 h 612776"/>
              <a:gd name="connsiteX1" fmla="*/ 179294 w 492595"/>
              <a:gd name="connsiteY1" fmla="*/ 612643 h 612776"/>
              <a:gd name="connsiteX2" fmla="*/ 478117 w 492595"/>
              <a:gd name="connsiteY2" fmla="*/ 508055 h 612776"/>
              <a:gd name="connsiteX3" fmla="*/ 418353 w 492595"/>
              <a:gd name="connsiteY3" fmla="*/ 164408 h 612776"/>
              <a:gd name="connsiteX4" fmla="*/ 179294 w 492595"/>
              <a:gd name="connsiteY4" fmla="*/ 55 h 612776"/>
              <a:gd name="connsiteX5" fmla="*/ 0 w 492595"/>
              <a:gd name="connsiteY5" fmla="*/ 179349 h 612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2595" h="612776">
                <a:moveTo>
                  <a:pt x="14941" y="493114"/>
                </a:moveTo>
                <a:cubicBezTo>
                  <a:pt x="58519" y="551633"/>
                  <a:pt x="102098" y="610153"/>
                  <a:pt x="179294" y="612643"/>
                </a:cubicBezTo>
                <a:cubicBezTo>
                  <a:pt x="256490" y="615133"/>
                  <a:pt x="438274" y="582761"/>
                  <a:pt x="478117" y="508055"/>
                </a:cubicBezTo>
                <a:cubicBezTo>
                  <a:pt x="517960" y="433349"/>
                  <a:pt x="468157" y="249075"/>
                  <a:pt x="418353" y="164408"/>
                </a:cubicBezTo>
                <a:cubicBezTo>
                  <a:pt x="368549" y="79741"/>
                  <a:pt x="249019" y="-2435"/>
                  <a:pt x="179294" y="55"/>
                </a:cubicBezTo>
                <a:cubicBezTo>
                  <a:pt x="109569" y="2545"/>
                  <a:pt x="54784" y="90947"/>
                  <a:pt x="0" y="179349"/>
                </a:cubicBezTo>
              </a:path>
            </a:pathLst>
          </a:custGeom>
          <a:ln>
            <a:prstDash val="dash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75" name="Group 74"/>
          <p:cNvGrpSpPr/>
          <p:nvPr/>
        </p:nvGrpSpPr>
        <p:grpSpPr>
          <a:xfrm>
            <a:off x="6553200" y="3687720"/>
            <a:ext cx="2209800" cy="1722480"/>
            <a:chOff x="6629400" y="3687720"/>
            <a:chExt cx="2209800" cy="1722480"/>
          </a:xfrm>
        </p:grpSpPr>
        <p:sp>
          <p:nvSpPr>
            <p:cNvPr id="48" name="TextBox 47"/>
            <p:cNvSpPr txBox="1"/>
            <p:nvPr/>
          </p:nvSpPr>
          <p:spPr>
            <a:xfrm>
              <a:off x="6629400" y="5040868"/>
              <a:ext cx="2209800" cy="369332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Close Server Socket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54" name="Straight Arrow Connector 53"/>
            <p:cNvCxnSpPr/>
            <p:nvPr/>
          </p:nvCxnSpPr>
          <p:spPr>
            <a:xfrm flipH="1">
              <a:off x="7086601" y="3687720"/>
              <a:ext cx="19813" cy="134148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3810000" y="3629013"/>
            <a:ext cx="3236110" cy="2272894"/>
            <a:chOff x="3810000" y="3629013"/>
            <a:chExt cx="3236110" cy="2272894"/>
          </a:xfrm>
        </p:grpSpPr>
        <p:sp>
          <p:nvSpPr>
            <p:cNvPr id="46" name="Rectangle 45"/>
            <p:cNvSpPr/>
            <p:nvPr/>
          </p:nvSpPr>
          <p:spPr>
            <a:xfrm>
              <a:off x="3838442" y="4102054"/>
              <a:ext cx="2562358" cy="1799853"/>
            </a:xfrm>
            <a:prstGeom prst="rect">
              <a:avLst/>
            </a:prstGeom>
            <a:gradFill>
              <a:gsLst>
                <a:gs pos="0">
                  <a:schemeClr val="accent1">
                    <a:tint val="100000"/>
                    <a:shade val="100000"/>
                    <a:satMod val="130000"/>
                    <a:alpha val="26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46000"/>
                  </a:schemeClr>
                </a:gs>
              </a:gsLst>
            </a:gra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flipH="1">
              <a:off x="5524263" y="3657728"/>
              <a:ext cx="467251" cy="420166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5757889" y="3671527"/>
              <a:ext cx="1288221" cy="646331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Connection </a:t>
              </a:r>
            </a:p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Socket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279972" y="3629013"/>
              <a:ext cx="620683" cy="369332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008000"/>
                  </a:solidFill>
                  <a:latin typeface="Gill Sans" charset="0"/>
                  <a:ea typeface="Gill Sans" charset="0"/>
                  <a:cs typeface="Gill Sans" charset="0"/>
                </a:rPr>
                <a:t>child</a:t>
              </a:r>
              <a:endParaRPr lang="en-US" b="0" dirty="0">
                <a:solidFill>
                  <a:srgbClr val="008000"/>
                </a:solidFill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3810000" y="4050268"/>
              <a:ext cx="2514084" cy="369332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Close Listen Socket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cxnSp>
        <p:nvCxnSpPr>
          <p:cNvPr id="14" name="Straight Arrow Connector 13"/>
          <p:cNvCxnSpPr>
            <a:stCxn id="10" idx="3"/>
            <a:endCxn id="22" idx="1"/>
          </p:cNvCxnSpPr>
          <p:nvPr/>
        </p:nvCxnSpPr>
        <p:spPr bwMode="auto">
          <a:xfrm flipV="1">
            <a:off x="3940697" y="2795977"/>
            <a:ext cx="1897383" cy="18655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  <a:extLst/>
        </p:spPr>
      </p:cxnSp>
      <p:cxnSp>
        <p:nvCxnSpPr>
          <p:cNvPr id="45" name="Straight Arrow Connector 44"/>
          <p:cNvCxnSpPr>
            <a:stCxn id="25" idx="1"/>
          </p:cNvCxnSpPr>
          <p:nvPr/>
        </p:nvCxnSpPr>
        <p:spPr bwMode="auto">
          <a:xfrm flipH="1" flipV="1">
            <a:off x="3810000" y="2971800"/>
            <a:ext cx="2021695" cy="528020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  <a:extLst/>
        </p:spPr>
      </p:cxnSp>
      <p:sp>
        <p:nvSpPr>
          <p:cNvPr id="49" name="Freeform 48"/>
          <p:cNvSpPr/>
          <p:nvPr/>
        </p:nvSpPr>
        <p:spPr>
          <a:xfrm>
            <a:off x="5603405" y="4416424"/>
            <a:ext cx="492595" cy="612776"/>
          </a:xfrm>
          <a:custGeom>
            <a:avLst/>
            <a:gdLst>
              <a:gd name="connsiteX0" fmla="*/ 14941 w 492595"/>
              <a:gd name="connsiteY0" fmla="*/ 493114 h 612776"/>
              <a:gd name="connsiteX1" fmla="*/ 179294 w 492595"/>
              <a:gd name="connsiteY1" fmla="*/ 612643 h 612776"/>
              <a:gd name="connsiteX2" fmla="*/ 478117 w 492595"/>
              <a:gd name="connsiteY2" fmla="*/ 508055 h 612776"/>
              <a:gd name="connsiteX3" fmla="*/ 418353 w 492595"/>
              <a:gd name="connsiteY3" fmla="*/ 164408 h 612776"/>
              <a:gd name="connsiteX4" fmla="*/ 179294 w 492595"/>
              <a:gd name="connsiteY4" fmla="*/ 55 h 612776"/>
              <a:gd name="connsiteX5" fmla="*/ 0 w 492595"/>
              <a:gd name="connsiteY5" fmla="*/ 179349 h 612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2595" h="612776">
                <a:moveTo>
                  <a:pt x="14941" y="493114"/>
                </a:moveTo>
                <a:cubicBezTo>
                  <a:pt x="58519" y="551633"/>
                  <a:pt x="102098" y="610153"/>
                  <a:pt x="179294" y="612643"/>
                </a:cubicBezTo>
                <a:cubicBezTo>
                  <a:pt x="256490" y="615133"/>
                  <a:pt x="438274" y="582761"/>
                  <a:pt x="478117" y="508055"/>
                </a:cubicBezTo>
                <a:cubicBezTo>
                  <a:pt x="517960" y="433349"/>
                  <a:pt x="468157" y="249075"/>
                  <a:pt x="418353" y="164408"/>
                </a:cubicBezTo>
                <a:cubicBezTo>
                  <a:pt x="368549" y="79741"/>
                  <a:pt x="249019" y="-2435"/>
                  <a:pt x="179294" y="55"/>
                </a:cubicBezTo>
                <a:cubicBezTo>
                  <a:pt x="109569" y="2545"/>
                  <a:pt x="54784" y="90947"/>
                  <a:pt x="0" y="179349"/>
                </a:cubicBezTo>
              </a:path>
            </a:pathLst>
          </a:custGeom>
          <a:ln>
            <a:prstDash val="dash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61" name="Group 60"/>
          <p:cNvGrpSpPr/>
          <p:nvPr/>
        </p:nvGrpSpPr>
        <p:grpSpPr>
          <a:xfrm>
            <a:off x="3807046" y="5169869"/>
            <a:ext cx="2669954" cy="572487"/>
            <a:chOff x="3807046" y="5169869"/>
            <a:chExt cx="2669954" cy="572487"/>
          </a:xfrm>
        </p:grpSpPr>
        <p:sp>
          <p:nvSpPr>
            <p:cNvPr id="52" name="TextBox 51"/>
            <p:cNvSpPr txBox="1"/>
            <p:nvPr/>
          </p:nvSpPr>
          <p:spPr>
            <a:xfrm>
              <a:off x="3807046" y="5373024"/>
              <a:ext cx="2669954" cy="369332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Close Connection Socket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55" name="Straight Arrow Connector 54"/>
            <p:cNvCxnSpPr/>
            <p:nvPr/>
          </p:nvCxnSpPr>
          <p:spPr>
            <a:xfrm flipH="1">
              <a:off x="4950340" y="5169869"/>
              <a:ext cx="2660" cy="316531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8" name="Straight Arrow Connector 57"/>
          <p:cNvCxnSpPr>
            <a:stCxn id="13" idx="3"/>
            <a:endCxn id="52" idx="1"/>
          </p:cNvCxnSpPr>
          <p:nvPr/>
        </p:nvCxnSpPr>
        <p:spPr bwMode="auto">
          <a:xfrm>
            <a:off x="2656699" y="5557690"/>
            <a:ext cx="1150347" cy="0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  <a:extLst/>
        </p:spPr>
      </p:cxnSp>
      <p:grpSp>
        <p:nvGrpSpPr>
          <p:cNvPr id="82" name="Group 81"/>
          <p:cNvGrpSpPr/>
          <p:nvPr/>
        </p:nvGrpSpPr>
        <p:grpSpPr>
          <a:xfrm>
            <a:off x="7162800" y="3074699"/>
            <a:ext cx="1981200" cy="1610232"/>
            <a:chOff x="7162800" y="3074699"/>
            <a:chExt cx="1981200" cy="1610232"/>
          </a:xfrm>
        </p:grpSpPr>
        <p:sp>
          <p:nvSpPr>
            <p:cNvPr id="57" name="TextBox 56"/>
            <p:cNvSpPr txBox="1"/>
            <p:nvPr/>
          </p:nvSpPr>
          <p:spPr>
            <a:xfrm>
              <a:off x="7467600" y="3669268"/>
              <a:ext cx="813043" cy="369332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008000"/>
                  </a:solidFill>
                  <a:latin typeface="Gill Sans" charset="0"/>
                  <a:ea typeface="Gill Sans" charset="0"/>
                  <a:cs typeface="Gill Sans" charset="0"/>
                </a:rPr>
                <a:t>Parent</a:t>
              </a:r>
              <a:endParaRPr lang="en-US" b="0" dirty="0">
                <a:solidFill>
                  <a:srgbClr val="008000"/>
                </a:solidFill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7162800" y="4038600"/>
              <a:ext cx="1981200" cy="64633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Close Connection </a:t>
              </a:r>
            </a:p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Socket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78" name="Straight Arrow Connector 77"/>
            <p:cNvCxnSpPr/>
            <p:nvPr/>
          </p:nvCxnSpPr>
          <p:spPr>
            <a:xfrm>
              <a:off x="7239000" y="3657600"/>
              <a:ext cx="381000" cy="45720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Freeform 80"/>
            <p:cNvSpPr/>
            <p:nvPr/>
          </p:nvSpPr>
          <p:spPr>
            <a:xfrm>
              <a:off x="7162800" y="3074699"/>
              <a:ext cx="1199911" cy="991562"/>
            </a:xfrm>
            <a:custGeom>
              <a:avLst/>
              <a:gdLst>
                <a:gd name="connsiteX0" fmla="*/ 1233448 w 1316183"/>
                <a:gd name="connsiteY0" fmla="*/ 991562 h 991562"/>
                <a:gd name="connsiteX1" fmla="*/ 1257873 w 1316183"/>
                <a:gd name="connsiteY1" fmla="*/ 515333 h 991562"/>
                <a:gd name="connsiteX2" fmla="*/ 573981 w 1316183"/>
                <a:gd name="connsiteY2" fmla="*/ 2472 h 991562"/>
                <a:gd name="connsiteX3" fmla="*/ 0 w 1316183"/>
                <a:gd name="connsiteY3" fmla="*/ 307747 h 991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16183" h="991562">
                  <a:moveTo>
                    <a:pt x="1233448" y="991562"/>
                  </a:moveTo>
                  <a:cubicBezTo>
                    <a:pt x="1300616" y="835871"/>
                    <a:pt x="1367784" y="680181"/>
                    <a:pt x="1257873" y="515333"/>
                  </a:cubicBezTo>
                  <a:cubicBezTo>
                    <a:pt x="1147962" y="350485"/>
                    <a:pt x="783626" y="37070"/>
                    <a:pt x="573981" y="2472"/>
                  </a:cubicBezTo>
                  <a:cubicBezTo>
                    <a:pt x="364336" y="-32126"/>
                    <a:pt x="0" y="307747"/>
                    <a:pt x="0" y="307747"/>
                  </a:cubicBezTo>
                </a:path>
              </a:pathLst>
            </a:custGeom>
            <a:ln w="28575" cmpd="sng">
              <a:solidFill>
                <a:srgbClr val="3366FF"/>
              </a:solidFill>
              <a:headEnd type="none"/>
              <a:tailEnd type="arrow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4019855" y="4272635"/>
            <a:ext cx="1582509" cy="798662"/>
            <a:chOff x="4019855" y="4272635"/>
            <a:chExt cx="1582509" cy="798662"/>
          </a:xfrm>
        </p:grpSpPr>
        <p:sp>
          <p:nvSpPr>
            <p:cNvPr id="83" name="TextBox 82"/>
            <p:cNvSpPr txBox="1"/>
            <p:nvPr/>
          </p:nvSpPr>
          <p:spPr>
            <a:xfrm>
              <a:off x="4019855" y="4272635"/>
              <a:ext cx="1390124" cy="369332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read request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4019855" y="4701965"/>
              <a:ext cx="1582509" cy="369332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write response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872915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8" grpId="0"/>
      <p:bldP spid="43" grpId="0" animBg="1"/>
      <p:bldP spid="4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 Protocol (v3)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81000" y="1113293"/>
            <a:ext cx="86106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b="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listen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lstnsockfd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, MAXQUEUE);    </a:t>
            </a:r>
          </a:p>
          <a:p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while 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(1) {</a:t>
            </a:r>
          </a:p>
          <a:p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700" b="0" dirty="0" err="1" smtClean="0">
                <a:latin typeface="Consolas" charset="0"/>
                <a:ea typeface="Consolas" charset="0"/>
                <a:cs typeface="Consolas" charset="0"/>
              </a:rPr>
              <a:t>consockfd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sz="17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accept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lstnsockfd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, 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sockaddr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*) &amp;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cli_addr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,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						 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&amp;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clilen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cpid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= fork();              /* 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new 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process for connection */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if 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cpid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&gt; 0) {             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/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* parent process */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  close(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consockfd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  </a:t>
            </a:r>
            <a:r>
              <a:rPr lang="en-US" sz="1700" b="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//</a:t>
            </a:r>
            <a:r>
              <a:rPr lang="en-US" sz="1700" b="0" dirty="0" err="1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tcpid</a:t>
            </a:r>
            <a:r>
              <a:rPr lang="en-US" sz="1700" b="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= wait(&amp;</a:t>
            </a:r>
            <a:r>
              <a:rPr lang="en-US" sz="1700" b="0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cstatus</a:t>
            </a:r>
            <a:r>
              <a:rPr lang="en-US" sz="17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} else if 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cpid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== 0) {      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/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* child process */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  close(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lstnsockfd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);        /* let go of listen socket *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/</a:t>
            </a:r>
          </a:p>
          <a:p>
            <a:endParaRPr lang="en-US" sz="1700" b="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  server(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consockfd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endParaRPr lang="en-US" sz="1700" b="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  close(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consockfd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  exit(EXIT_SUCCESS);         /* exit child normally */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}</a:t>
            </a:r>
          </a:p>
          <a:p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close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lstnsockfd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;</a:t>
            </a:r>
            <a:endParaRPr lang="en-US" sz="1700" b="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381000" y="1113293"/>
            <a:ext cx="3657600" cy="334507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0646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 Protocol (v3)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81000" y="1113293"/>
            <a:ext cx="86106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b="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listen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lstnsockfd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, MAXQUEUE);    </a:t>
            </a:r>
          </a:p>
          <a:p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while 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(1) {</a:t>
            </a:r>
          </a:p>
          <a:p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700" b="0" dirty="0" err="1" smtClean="0">
                <a:latin typeface="Consolas" charset="0"/>
                <a:ea typeface="Consolas" charset="0"/>
                <a:cs typeface="Consolas" charset="0"/>
              </a:rPr>
              <a:t>consockfd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sz="17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accept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lstnsockfd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, 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sockaddr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*) &amp;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cli_addr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,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						 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&amp;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clilen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cpid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= fork();              /* 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new 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process for connection */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if 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cpid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&gt; 0) {             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/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* parent process */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  close(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consockfd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  </a:t>
            </a:r>
            <a:r>
              <a:rPr lang="en-US" sz="1700" b="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//</a:t>
            </a:r>
            <a:r>
              <a:rPr lang="en-US" sz="1700" b="0" dirty="0" err="1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tcpid</a:t>
            </a:r>
            <a:r>
              <a:rPr lang="en-US" sz="1700" b="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= wait(&amp;</a:t>
            </a:r>
            <a:r>
              <a:rPr lang="en-US" sz="1700" b="0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cstatus</a:t>
            </a:r>
            <a:r>
              <a:rPr lang="en-US" sz="17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} else if 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cpid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== 0) {      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/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* child process */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  close(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lstnsockfd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);        /* let go of listen socket *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/</a:t>
            </a:r>
          </a:p>
          <a:p>
            <a:endParaRPr lang="en-US" sz="1700" b="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  server(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consockfd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endParaRPr lang="en-US" sz="1700" b="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  close(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consockfd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  exit(EXIT_SUCCESS);         /* exit child normally */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}</a:t>
            </a:r>
          </a:p>
          <a:p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close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lstnsockfd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;</a:t>
            </a:r>
            <a:endParaRPr lang="en-US" sz="1700" b="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838200" y="1646693"/>
            <a:ext cx="7467600" cy="563107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42633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 Protocol (v3)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81000" y="1113293"/>
            <a:ext cx="86106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b="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listen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lstnsockfd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, MAXQUEUE);    </a:t>
            </a:r>
          </a:p>
          <a:p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while 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(1) {</a:t>
            </a:r>
          </a:p>
          <a:p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700" b="0" dirty="0" err="1" smtClean="0">
                <a:latin typeface="Consolas" charset="0"/>
                <a:ea typeface="Consolas" charset="0"/>
                <a:cs typeface="Consolas" charset="0"/>
              </a:rPr>
              <a:t>consockfd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sz="17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accept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lstnsockfd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, 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sockaddr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*) &amp;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cli_addr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,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						 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&amp;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clilen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cpid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= fork();              /* 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new 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process for connection */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if 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cpid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&gt; 0) {             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/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* parent process */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  close(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consockfd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  </a:t>
            </a:r>
            <a:r>
              <a:rPr lang="en-US" sz="1700" b="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//</a:t>
            </a:r>
            <a:r>
              <a:rPr lang="en-US" sz="1700" b="0" dirty="0" err="1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tcpid</a:t>
            </a:r>
            <a:r>
              <a:rPr lang="en-US" sz="1700" b="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= wait(&amp;</a:t>
            </a:r>
            <a:r>
              <a:rPr lang="en-US" sz="1700" b="0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cstatus</a:t>
            </a:r>
            <a:r>
              <a:rPr lang="en-US" sz="17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} else if 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cpid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== 0) {      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/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* child process */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  close(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lstnsockfd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);        /* let go of listen socket *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/</a:t>
            </a:r>
          </a:p>
          <a:p>
            <a:endParaRPr lang="en-US" sz="1700" b="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  server(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consockfd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endParaRPr lang="en-US" sz="1700" b="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  close(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consockfd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  exit(EXIT_SUCCESS);         /* exit child normally */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}</a:t>
            </a:r>
          </a:p>
          <a:p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close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lstnsockfd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;</a:t>
            </a:r>
            <a:endParaRPr lang="en-US" sz="1700" b="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838200" y="2133600"/>
            <a:ext cx="7467600" cy="3048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30051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 Protocol (v3)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81000" y="1113293"/>
            <a:ext cx="86106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b="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listen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lstnsockfd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, MAXQUEUE);    </a:t>
            </a:r>
          </a:p>
          <a:p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while 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(1) {</a:t>
            </a:r>
          </a:p>
          <a:p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700" b="0" dirty="0" err="1" smtClean="0">
                <a:latin typeface="Consolas" charset="0"/>
                <a:ea typeface="Consolas" charset="0"/>
                <a:cs typeface="Consolas" charset="0"/>
              </a:rPr>
              <a:t>consockfd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sz="17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accept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lstnsockfd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, 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sockaddr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*) &amp;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cli_addr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,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						 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&amp;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clilen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cpid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= fork();              /* 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new 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process for connection */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if 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cpid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&gt; 0) {             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/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* parent process */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  close(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consockfd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  </a:t>
            </a:r>
            <a:r>
              <a:rPr lang="en-US" sz="1700" b="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//</a:t>
            </a:r>
            <a:r>
              <a:rPr lang="en-US" sz="1700" b="0" dirty="0" err="1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tcpid</a:t>
            </a:r>
            <a:r>
              <a:rPr lang="en-US" sz="1700" b="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= wait(&amp;</a:t>
            </a:r>
            <a:r>
              <a:rPr lang="en-US" sz="1700" b="0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cstatus</a:t>
            </a:r>
            <a:r>
              <a:rPr lang="en-US" sz="17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} else if 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cpid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== 0) {      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/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* child process */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  close(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lstnsockfd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);        /* let go of listen socket *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/</a:t>
            </a:r>
          </a:p>
          <a:p>
            <a:endParaRPr lang="en-US" sz="1700" b="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  server(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consockfd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endParaRPr lang="en-US" sz="1700" b="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  close(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consockfd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  exit(EXIT_SUCCESS);         /* exit child normally */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}</a:t>
            </a:r>
          </a:p>
          <a:p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close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lstnsockfd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;</a:t>
            </a:r>
            <a:endParaRPr lang="en-US" sz="1700" b="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1066800" y="2667000"/>
            <a:ext cx="2438400" cy="3048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22162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Communication between processes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152401" y="838200"/>
            <a:ext cx="8984816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Can we view files as communication channels?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Producer and Consumer of a file may be distinct processes</a:t>
            </a:r>
          </a:p>
          <a:p>
            <a:pPr lvl="1"/>
            <a:r>
              <a:rPr lang="en-US" dirty="0" smtClean="0"/>
              <a:t>May be separated in time (or not)</a:t>
            </a:r>
          </a:p>
          <a:p>
            <a:r>
              <a:rPr lang="en-US" dirty="0" smtClean="0"/>
              <a:t>However, what if data written once and consumed once?  </a:t>
            </a:r>
          </a:p>
          <a:p>
            <a:pPr lvl="1"/>
            <a:r>
              <a:rPr lang="en-US" dirty="0" smtClean="0"/>
              <a:t>Don’t we want something more like a queue?</a:t>
            </a:r>
          </a:p>
          <a:p>
            <a:pPr lvl="1"/>
            <a:r>
              <a:rPr lang="en-US" dirty="0" smtClean="0"/>
              <a:t>Can still look like File I/O!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Rectangle 2"/>
          <p:cNvSpPr/>
          <p:nvPr/>
        </p:nvSpPr>
        <p:spPr>
          <a:xfrm>
            <a:off x="395920" y="1447321"/>
            <a:ext cx="4668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dirty="0">
                <a:latin typeface="Consolas" charset="0"/>
                <a:ea typeface="Consolas" charset="0"/>
                <a:cs typeface="Consolas" charset="0"/>
              </a:rPr>
              <a:t>w</a:t>
            </a:r>
            <a:r>
              <a:rPr lang="en-US" sz="2400" b="0" dirty="0" smtClean="0">
                <a:latin typeface="Consolas" charset="0"/>
                <a:ea typeface="Consolas" charset="0"/>
                <a:cs typeface="Consolas" charset="0"/>
              </a:rPr>
              <a:t>rite(</a:t>
            </a:r>
            <a:r>
              <a:rPr lang="en-US" sz="2400" b="0" dirty="0" err="1" smtClean="0">
                <a:latin typeface="Consolas" charset="0"/>
                <a:ea typeface="Consolas" charset="0"/>
                <a:cs typeface="Consolas" charset="0"/>
              </a:rPr>
              <a:t>wfd</a:t>
            </a:r>
            <a:r>
              <a:rPr lang="en-US" sz="2400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400" b="0" dirty="0" err="1" smtClean="0">
                <a:latin typeface="Consolas" charset="0"/>
                <a:ea typeface="Consolas" charset="0"/>
                <a:cs typeface="Consolas" charset="0"/>
              </a:rPr>
              <a:t>wbuf</a:t>
            </a:r>
            <a:r>
              <a:rPr lang="en-US" sz="2400" b="0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400" b="0" dirty="0" err="1" smtClean="0">
                <a:latin typeface="Consolas" charset="0"/>
                <a:ea typeface="Consolas" charset="0"/>
                <a:cs typeface="Consolas" charset="0"/>
              </a:rPr>
              <a:t>wlen</a:t>
            </a:r>
            <a:r>
              <a:rPr lang="en-US" sz="2400" b="0" dirty="0" smtClean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sz="2400" b="0" dirty="0">
                <a:latin typeface="Consolas" charset="0"/>
                <a:ea typeface="Consolas" charset="0"/>
                <a:cs typeface="Consolas" charset="0"/>
              </a:rPr>
              <a:t>; </a:t>
            </a:r>
          </a:p>
        </p:txBody>
      </p:sp>
      <p:sp>
        <p:nvSpPr>
          <p:cNvPr id="7" name="Rectangle 6"/>
          <p:cNvSpPr/>
          <p:nvPr/>
        </p:nvSpPr>
        <p:spPr>
          <a:xfrm>
            <a:off x="4518473" y="2839406"/>
            <a:ext cx="4618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dirty="0">
                <a:latin typeface="Consolas" charset="0"/>
                <a:ea typeface="Consolas" charset="0"/>
                <a:cs typeface="Consolas" charset="0"/>
              </a:rPr>
              <a:t>n </a:t>
            </a:r>
            <a:r>
              <a:rPr lang="en-US" sz="2400" b="0" dirty="0" smtClean="0">
                <a:latin typeface="Consolas" charset="0"/>
                <a:ea typeface="Consolas" charset="0"/>
                <a:cs typeface="Consolas" charset="0"/>
              </a:rPr>
              <a:t>= read(</a:t>
            </a:r>
            <a:r>
              <a:rPr lang="en-US" sz="2400" b="0" dirty="0" err="1" smtClean="0">
                <a:latin typeface="Consolas" charset="0"/>
                <a:ea typeface="Consolas" charset="0"/>
                <a:cs typeface="Consolas" charset="0"/>
              </a:rPr>
              <a:t>rfd,rbuf,rmax</a:t>
            </a:r>
            <a:r>
              <a:rPr lang="en-US" sz="2400" b="0" dirty="0" smtClean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sz="2400" b="0" dirty="0">
                <a:latin typeface="Consolas" charset="0"/>
                <a:ea typeface="Consolas" charset="0"/>
                <a:cs typeface="Consolas" charset="0"/>
              </a:rPr>
              <a:t>; </a:t>
            </a:r>
          </a:p>
        </p:txBody>
      </p:sp>
      <p:sp>
        <p:nvSpPr>
          <p:cNvPr id="8" name="Cube 7"/>
          <p:cNvSpPr/>
          <p:nvPr/>
        </p:nvSpPr>
        <p:spPr>
          <a:xfrm>
            <a:off x="3124200" y="2268866"/>
            <a:ext cx="1527169" cy="457815"/>
          </a:xfrm>
          <a:prstGeom prst="cube">
            <a:avLst/>
          </a:prstGeom>
          <a:solidFill>
            <a:srgbClr val="DFE9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240366" y="2069495"/>
            <a:ext cx="989338" cy="5464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9" idx="3"/>
          </p:cNvCxnSpPr>
          <p:nvPr/>
        </p:nvCxnSpPr>
        <p:spPr>
          <a:xfrm>
            <a:off x="2229704" y="2342707"/>
            <a:ext cx="694014" cy="369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577289" y="2229279"/>
            <a:ext cx="989338" cy="5464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883275" y="2507210"/>
            <a:ext cx="694014" cy="369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43284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 Protocol (v3)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81000" y="1113293"/>
            <a:ext cx="86106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b="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listen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lstnsockfd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, MAXQUEUE);    </a:t>
            </a:r>
          </a:p>
          <a:p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while 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(1) {</a:t>
            </a:r>
          </a:p>
          <a:p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700" b="0" dirty="0" err="1" smtClean="0">
                <a:latin typeface="Consolas" charset="0"/>
                <a:ea typeface="Consolas" charset="0"/>
                <a:cs typeface="Consolas" charset="0"/>
              </a:rPr>
              <a:t>consockfd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sz="17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accept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lstnsockfd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, 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sockaddr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*) &amp;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cli_addr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,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						 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&amp;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clilen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cpid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= fork();              /* 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new 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process for connection */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if 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cpid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&gt; 0) {             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/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* parent process */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  close(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consockfd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  </a:t>
            </a:r>
            <a:r>
              <a:rPr lang="en-US" sz="1700" b="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//</a:t>
            </a:r>
            <a:r>
              <a:rPr lang="en-US" sz="1700" b="0" dirty="0" err="1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tcpid</a:t>
            </a:r>
            <a:r>
              <a:rPr lang="en-US" sz="1700" b="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= wait(&amp;</a:t>
            </a:r>
            <a:r>
              <a:rPr lang="en-US" sz="1700" b="0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cstatus</a:t>
            </a:r>
            <a:r>
              <a:rPr lang="en-US" sz="17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} else if 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cpid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== 0) {      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/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* child process */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  close(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lstnsockfd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);        /* let go of listen socket *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/</a:t>
            </a:r>
          </a:p>
          <a:p>
            <a:endParaRPr lang="en-US" sz="1700" b="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  server(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consockfd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endParaRPr lang="en-US" sz="1700" b="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  close(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consockfd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  exit(EXIT_SUCCESS);         /* exit child normally */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}</a:t>
            </a:r>
          </a:p>
          <a:p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close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lstnsockfd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;</a:t>
            </a:r>
            <a:endParaRPr lang="en-US" sz="1700" b="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1066800" y="3494228"/>
            <a:ext cx="6858000" cy="3048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18746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 Protocol (v3)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81000" y="1113293"/>
            <a:ext cx="86106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b="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listen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lstnsockfd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, MAXQUEUE);    </a:t>
            </a:r>
          </a:p>
          <a:p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while 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(1) {</a:t>
            </a:r>
          </a:p>
          <a:p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700" b="0" dirty="0" err="1" smtClean="0">
                <a:latin typeface="Consolas" charset="0"/>
                <a:ea typeface="Consolas" charset="0"/>
                <a:cs typeface="Consolas" charset="0"/>
              </a:rPr>
              <a:t>consockfd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sz="17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accept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lstnsockfd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, 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sockaddr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*) &amp;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cli_addr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,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						 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&amp;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clilen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cpid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= fork();              /* 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new 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process for connection */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if 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cpid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&gt; 0) {             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/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* parent process */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  close(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consockfd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  </a:t>
            </a:r>
            <a:r>
              <a:rPr lang="en-US" sz="1700" b="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//</a:t>
            </a:r>
            <a:r>
              <a:rPr lang="en-US" sz="1700" b="0" dirty="0" err="1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tcpid</a:t>
            </a:r>
            <a:r>
              <a:rPr lang="en-US" sz="1700" b="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= wait(&amp;</a:t>
            </a:r>
            <a:r>
              <a:rPr lang="en-US" sz="1700" b="0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cstatus</a:t>
            </a:r>
            <a:r>
              <a:rPr lang="en-US" sz="17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} else if 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cpid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== 0) {      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/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* child process */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  close(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lstnsockfd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);        /* let go of listen socket *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/</a:t>
            </a:r>
          </a:p>
          <a:p>
            <a:endParaRPr lang="en-US" sz="1700" b="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  server(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consockfd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endParaRPr lang="en-US" sz="1700" b="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  close(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consockfd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  exit(EXIT_SUCCESS);         /* exit child normally */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}</a:t>
            </a:r>
          </a:p>
          <a:p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close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lstnsockfd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;</a:t>
            </a:r>
            <a:endParaRPr lang="en-US" sz="1700" b="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1066800" y="3962400"/>
            <a:ext cx="6858000" cy="3048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79343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 Protocol (v3)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81000" y="1113293"/>
            <a:ext cx="86106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b="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listen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lstnsockfd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, MAXQUEUE);    </a:t>
            </a:r>
          </a:p>
          <a:p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while 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(1) {</a:t>
            </a:r>
          </a:p>
          <a:p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700" b="0" dirty="0" err="1" smtClean="0">
                <a:latin typeface="Consolas" charset="0"/>
                <a:ea typeface="Consolas" charset="0"/>
                <a:cs typeface="Consolas" charset="0"/>
              </a:rPr>
              <a:t>consockfd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sz="17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accept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lstnsockfd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, 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sockaddr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*) &amp;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cli_addr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,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						 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&amp;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clilen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cpid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= fork();              /* 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new 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process for connection */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if 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cpid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&gt; 0) {             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/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* parent process */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  close(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consockfd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  </a:t>
            </a:r>
            <a:r>
              <a:rPr lang="en-US" sz="1700" b="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//</a:t>
            </a:r>
            <a:r>
              <a:rPr lang="en-US" sz="1700" b="0" dirty="0" err="1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tcpid</a:t>
            </a:r>
            <a:r>
              <a:rPr lang="en-US" sz="1700" b="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= wait(&amp;</a:t>
            </a:r>
            <a:r>
              <a:rPr lang="en-US" sz="1700" b="0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cstatus</a:t>
            </a:r>
            <a:r>
              <a:rPr lang="en-US" sz="17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} else if 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cpid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== 0) {      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/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* child process */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  close(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lstnsockfd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);        /* let go of listen socket *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/</a:t>
            </a:r>
          </a:p>
          <a:p>
            <a:endParaRPr lang="en-US" sz="1700" b="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  server(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consockfd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endParaRPr lang="en-US" sz="1700" b="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  close(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consockfd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  exit(EXIT_SUCCESS);         /* exit child normally */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}</a:t>
            </a:r>
          </a:p>
          <a:p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close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lstnsockfd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;</a:t>
            </a:r>
            <a:endParaRPr lang="en-US" sz="1700" b="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1066800" y="4495800"/>
            <a:ext cx="6858000" cy="3048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36916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 Address - Itself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795" y="4267200"/>
            <a:ext cx="8229600" cy="2203128"/>
          </a:xfrm>
        </p:spPr>
        <p:txBody>
          <a:bodyPr>
            <a:normAutofit/>
          </a:bodyPr>
          <a:lstStyle/>
          <a:p>
            <a:r>
              <a:rPr lang="en-US" dirty="0" smtClean="0"/>
              <a:t>Simple form </a:t>
            </a:r>
          </a:p>
          <a:p>
            <a:r>
              <a:rPr lang="en-US" dirty="0" smtClean="0"/>
              <a:t>Internet Protocol</a:t>
            </a:r>
            <a:endParaRPr lang="en-US" dirty="0"/>
          </a:p>
          <a:p>
            <a:r>
              <a:rPr lang="en-US" dirty="0"/>
              <a:t>A</a:t>
            </a:r>
            <a:r>
              <a:rPr lang="en-US" dirty="0" smtClean="0"/>
              <a:t>ccepting </a:t>
            </a:r>
            <a:r>
              <a:rPr lang="en-US" dirty="0" smtClean="0"/>
              <a:t>any connections on the specified port</a:t>
            </a:r>
          </a:p>
          <a:p>
            <a:r>
              <a:rPr lang="en-US" dirty="0" smtClean="0"/>
              <a:t>In “network byte ordering” (which is </a:t>
            </a:r>
            <a:r>
              <a:rPr lang="en-US" i="1" dirty="0" smtClean="0">
                <a:solidFill>
                  <a:srgbClr val="3151F0"/>
                </a:solidFill>
                <a:latin typeface="Gill Sans" charset="0"/>
                <a:ea typeface="Gill Sans" charset="0"/>
                <a:cs typeface="Gill Sans" charset="0"/>
              </a:rPr>
              <a:t>big endian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47514" y="914400"/>
            <a:ext cx="849168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err="1" smtClean="0">
                <a:latin typeface="Consolas" charset="0"/>
                <a:ea typeface="Consolas" charset="0"/>
                <a:cs typeface="Consolas" charset="0"/>
              </a:rPr>
              <a:t>sockaddr_in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 {</a:t>
            </a:r>
            <a:endParaRPr lang="en-US" b="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  short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sin_family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;  // address family, e.g., AF_INET</a:t>
            </a:r>
            <a:endParaRPr lang="en-US" b="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  unsigned short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sin_port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; // port # (in network byte ordering)</a:t>
            </a:r>
            <a:endParaRPr lang="en-US" b="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in_addr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sin_addr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; // host address</a:t>
            </a:r>
            <a:endParaRPr lang="en-US" b="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  char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sin_zero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[8]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; // for padding to cast it to </a:t>
            </a:r>
            <a:r>
              <a:rPr lang="en-US" b="0" dirty="0" err="1" smtClean="0">
                <a:latin typeface="Consolas" charset="0"/>
                <a:ea typeface="Consolas" charset="0"/>
                <a:cs typeface="Consolas" charset="0"/>
              </a:rPr>
              <a:t>sockaddr</a:t>
            </a:r>
            <a:endParaRPr lang="en-US" b="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 } </a:t>
            </a:r>
            <a:r>
              <a:rPr lang="en-US" b="0" dirty="0" err="1" smtClean="0">
                <a:latin typeface="Consolas" charset="0"/>
                <a:ea typeface="Consolas" charset="0"/>
                <a:cs typeface="Consolas" charset="0"/>
              </a:rPr>
              <a:t>serv_addr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endParaRPr lang="en-US" b="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err="1" smtClean="0">
                <a:latin typeface="Consolas" charset="0"/>
                <a:ea typeface="Consolas" charset="0"/>
                <a:cs typeface="Consolas" charset="0"/>
              </a:rPr>
              <a:t>memset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((char *) &amp;serv_addr,0,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sizeof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serv_addr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));</a:t>
            </a:r>
          </a:p>
          <a:p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err="1" smtClean="0">
                <a:latin typeface="Consolas" charset="0"/>
                <a:ea typeface="Consolas" charset="0"/>
                <a:cs typeface="Consolas" charset="0"/>
              </a:rPr>
              <a:t>serv_addr.sin_family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      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= AF_INET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;  // Internet address family</a:t>
            </a:r>
            <a:endParaRPr lang="en-US" b="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err="1" smtClean="0">
                <a:latin typeface="Consolas" charset="0"/>
                <a:ea typeface="Consolas" charset="0"/>
                <a:cs typeface="Consolas" charset="0"/>
              </a:rPr>
              <a:t>serv_addr.sin_addr.s_addr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= INADDR_ANY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; // get host address</a:t>
            </a:r>
            <a:endParaRPr lang="en-US" b="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err="1" smtClean="0">
                <a:latin typeface="Consolas" charset="0"/>
                <a:ea typeface="Consolas" charset="0"/>
                <a:cs typeface="Consolas" charset="0"/>
              </a:rPr>
              <a:t>serv_addr.sin_port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htons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portno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2136268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Client: Getting the Server </a:t>
            </a:r>
            <a:r>
              <a:rPr lang="en-US" dirty="0"/>
              <a:t>A</a:t>
            </a:r>
            <a:r>
              <a:rPr lang="en-US" dirty="0" smtClean="0"/>
              <a:t>ddress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" y="990600"/>
            <a:ext cx="87630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b="0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hostent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*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buildServerAddr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sockaddr_in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*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serv_addr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,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                            char *hostname, 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portno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hostent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*server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endParaRPr lang="en-US" sz="1700" b="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/* Get host entry associated with a hostname or IP address */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server = </a:t>
            </a:r>
            <a:r>
              <a:rPr lang="en-US" sz="1700" b="0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gethostbyname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(hostname);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if (server == NULL) {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fprintf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stderr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,"ERROR, no such host\n");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exit(1);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}</a:t>
            </a:r>
          </a:p>
          <a:p>
            <a:endParaRPr lang="en-US" sz="1700" b="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/* Construct an address for remote server */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memset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((char *) 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serv_addr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, 0, 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sizeof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sockaddr_in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));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serv_addr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-&gt;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sin_family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= AF_INET;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bcopy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((char *)server-&gt;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h_addr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, </a:t>
            </a:r>
            <a:endParaRPr lang="en-US" sz="1700" b="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char *)&amp;(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serv_addr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-&gt;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sin_addr.s_addr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), 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server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  <a:r>
              <a:rPr lang="en-US" sz="1700" b="0" dirty="0" err="1" smtClean="0">
                <a:latin typeface="Consolas" charset="0"/>
                <a:ea typeface="Consolas" charset="0"/>
                <a:cs typeface="Consolas" charset="0"/>
              </a:rPr>
              <a:t>h_length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serv_addr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-&gt;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sin_port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htons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portno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</a:t>
            </a:r>
            <a:endParaRPr lang="en-US" sz="1700" b="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  return 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server;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457200" y="2286000"/>
            <a:ext cx="7467600" cy="3048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9978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Client: Getting the Server </a:t>
            </a:r>
            <a:r>
              <a:rPr lang="en-US" dirty="0"/>
              <a:t>A</a:t>
            </a:r>
            <a:r>
              <a:rPr lang="en-US" dirty="0" smtClean="0"/>
              <a:t>ddress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" y="990600"/>
            <a:ext cx="87630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b="0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hostent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*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buildServerAddr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sockaddr_in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*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serv_addr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,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                            char *hostname, 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portno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hostent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*server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endParaRPr lang="en-US" sz="1700" b="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/* Get host entry associated with a hostname or IP address */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server = </a:t>
            </a:r>
            <a:r>
              <a:rPr lang="en-US" sz="1700" b="0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gethostbyname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(hostname);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if (server == NULL) {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fprintf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stderr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,"ERROR, no such host\n");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exit(1);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}</a:t>
            </a:r>
          </a:p>
          <a:p>
            <a:endParaRPr lang="en-US" sz="1700" b="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/* Construct an address for remote server */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memset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((char *) 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serv_addr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, 0, 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sizeof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sockaddr_in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));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serv_addr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-&gt;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sin_family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= AF_INET;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bcopy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((char *)server-&gt;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h_addr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, </a:t>
            </a:r>
            <a:endParaRPr lang="en-US" sz="1700" b="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char *)&amp;(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serv_addr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-&gt;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sin_addr.s_addr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), 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server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  <a:r>
              <a:rPr lang="en-US" sz="1700" b="0" dirty="0" err="1" smtClean="0">
                <a:latin typeface="Consolas" charset="0"/>
                <a:ea typeface="Consolas" charset="0"/>
                <a:cs typeface="Consolas" charset="0"/>
              </a:rPr>
              <a:t>h_length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serv_addr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-&gt;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sin_port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htons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portno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</a:t>
            </a:r>
            <a:endParaRPr lang="en-US" sz="1700" b="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  return 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server;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457200" y="4114800"/>
            <a:ext cx="7467600" cy="3048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742126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Client: Getting the Server </a:t>
            </a:r>
            <a:r>
              <a:rPr lang="en-US" dirty="0"/>
              <a:t>A</a:t>
            </a:r>
            <a:r>
              <a:rPr lang="en-US" dirty="0" smtClean="0"/>
              <a:t>ddress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" y="990600"/>
            <a:ext cx="87630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b="0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hostent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*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buildServerAddr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sockaddr_in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*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serv_addr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,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                            char *hostname, 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portno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hostent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*server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endParaRPr lang="en-US" sz="1700" b="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/* Get host entry associated with a hostname or IP address */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server = </a:t>
            </a:r>
            <a:r>
              <a:rPr lang="en-US" sz="1700" b="0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gethostbyname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(hostname);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if (server == NULL) {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fprintf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stderr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,"ERROR, no such host\n");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exit(1);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}</a:t>
            </a:r>
          </a:p>
          <a:p>
            <a:endParaRPr lang="en-US" sz="1700" b="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/* Construct an address for remote server */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memset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((char *) 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serv_addr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, 0, 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sizeof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sockaddr_in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));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serv_addr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-&gt;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sin_family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= AF_INET;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bcopy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((char *)server-&gt;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h_addr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, </a:t>
            </a:r>
            <a:endParaRPr lang="en-US" sz="1700" b="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char *)&amp;(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serv_addr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-&gt;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sin_addr.s_addr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), 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server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  <a:r>
              <a:rPr lang="en-US" sz="1700" b="0" dirty="0" err="1" smtClean="0">
                <a:latin typeface="Consolas" charset="0"/>
                <a:ea typeface="Consolas" charset="0"/>
                <a:cs typeface="Consolas" charset="0"/>
              </a:rPr>
              <a:t>h_length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serv_addr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-&gt;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sin_port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htons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portno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</a:t>
            </a:r>
            <a:endParaRPr lang="en-US" sz="1700" b="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  return 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server;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457200" y="4419600"/>
            <a:ext cx="7467600" cy="10668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77329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TA preferences due tonight at 11:59PM</a:t>
            </a:r>
          </a:p>
          <a:p>
            <a:pPr lvl="1"/>
            <a:r>
              <a:rPr lang="en-US" dirty="0" smtClean="0"/>
              <a:t>We will try to accommodate your needs, but have to balance both over-popular and under-popular sections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Attend section and get to know your TAs!</a:t>
            </a:r>
          </a:p>
        </p:txBody>
      </p:sp>
    </p:spTree>
    <p:extLst>
      <p:ext uri="{BB962C8B-B14F-4D97-AF65-F5344CB8AC3E}">
        <p14:creationId xmlns:p14="http://schemas.microsoft.com/office/powerpoint/2010/main" val="23146023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983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title"/>
          </p:nvPr>
        </p:nvSpPr>
        <p:spPr>
          <a:xfrm>
            <a:off x="577362" y="152400"/>
            <a:ext cx="7576038" cy="573206"/>
          </a:xfrm>
        </p:spPr>
        <p:txBody>
          <a:bodyPr/>
          <a:lstStyle/>
          <a:p>
            <a:r>
              <a:rPr lang="en-US" dirty="0" smtClean="0"/>
              <a:t>Recall: Traditional UNIX Process</a:t>
            </a:r>
            <a:endParaRPr lang="en-US" dirty="0"/>
          </a:p>
        </p:txBody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763000" cy="5715000"/>
          </a:xfrm>
        </p:spPr>
        <p:txBody>
          <a:bodyPr/>
          <a:lstStyle/>
          <a:p>
            <a:r>
              <a:rPr lang="en-US" dirty="0" smtClean="0"/>
              <a:t>Process: OS abstraction of what is needed to run a single program</a:t>
            </a:r>
          </a:p>
          <a:p>
            <a:pPr lvl="1"/>
            <a:r>
              <a:rPr lang="en-US" dirty="0" smtClean="0"/>
              <a:t>Often called a “</a:t>
            </a:r>
            <a:r>
              <a:rPr lang="en-US" altLang="ja-JP" dirty="0" smtClean="0">
                <a:solidFill>
                  <a:srgbClr val="3151F0"/>
                </a:solidFill>
              </a:rPr>
              <a:t>Heavyweight Process</a:t>
            </a:r>
            <a:r>
              <a:rPr lang="en-US" dirty="0" smtClean="0"/>
              <a:t>”</a:t>
            </a:r>
          </a:p>
          <a:p>
            <a:pPr lvl="1"/>
            <a:r>
              <a:rPr lang="en-US" altLang="ja-JP" dirty="0" smtClean="0"/>
              <a:t>No concurrency in a “</a:t>
            </a:r>
            <a:r>
              <a:rPr lang="en-US" altLang="ja-JP" dirty="0" smtClean="0">
                <a:solidFill>
                  <a:srgbClr val="3151F0"/>
                </a:solidFill>
              </a:rPr>
              <a:t>Heavyweight Process</a:t>
            </a:r>
            <a:r>
              <a:rPr lang="en-US" altLang="ja-JP" dirty="0" smtClean="0"/>
              <a:t>”</a:t>
            </a:r>
          </a:p>
          <a:p>
            <a:pPr lvl="1"/>
            <a:endParaRPr lang="en-US" altLang="ja-JP" dirty="0" smtClean="0"/>
          </a:p>
          <a:p>
            <a:r>
              <a:rPr lang="en-US" dirty="0" smtClean="0"/>
              <a:t>Two parts:</a:t>
            </a:r>
          </a:p>
          <a:p>
            <a:pPr lvl="1"/>
            <a:r>
              <a:rPr lang="en-US" dirty="0" smtClean="0"/>
              <a:t>Sequential program execution stream </a:t>
            </a:r>
            <a:br>
              <a:rPr lang="en-US" dirty="0" smtClean="0"/>
            </a:br>
            <a:r>
              <a:rPr lang="en-US" dirty="0" smtClean="0"/>
              <a:t>[ACTIVE PART]</a:t>
            </a:r>
          </a:p>
          <a:p>
            <a:pPr lvl="2"/>
            <a:r>
              <a:rPr lang="en-US" dirty="0" smtClean="0"/>
              <a:t>Code executed as a sequential stream of </a:t>
            </a:r>
            <a:br>
              <a:rPr lang="en-US" dirty="0" smtClean="0"/>
            </a:br>
            <a:r>
              <a:rPr lang="en-US" dirty="0" smtClean="0"/>
              <a:t>execution (i.e., thread)</a:t>
            </a:r>
          </a:p>
          <a:p>
            <a:pPr lvl="2"/>
            <a:r>
              <a:rPr lang="en-US" dirty="0" smtClean="0"/>
              <a:t>Includes State of CPU registers</a:t>
            </a:r>
          </a:p>
          <a:p>
            <a:pPr lvl="1"/>
            <a:r>
              <a:rPr lang="en-US" dirty="0" smtClean="0"/>
              <a:t>Protected resources </a:t>
            </a:r>
            <a:br>
              <a:rPr lang="en-US" dirty="0" smtClean="0"/>
            </a:br>
            <a:r>
              <a:rPr lang="en-US" dirty="0" smtClean="0"/>
              <a:t>[PASSIVE PART]:</a:t>
            </a:r>
          </a:p>
          <a:p>
            <a:pPr lvl="2"/>
            <a:r>
              <a:rPr lang="en-US" dirty="0" smtClean="0"/>
              <a:t>Main memory state (contents of Address Space)</a:t>
            </a:r>
          </a:p>
          <a:p>
            <a:pPr lvl="2"/>
            <a:r>
              <a:rPr lang="en-US" dirty="0" smtClean="0"/>
              <a:t>I/O state (i.e. file descriptors)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" t="11746" r="58187" b="18264"/>
          <a:stretch/>
        </p:blipFill>
        <p:spPr bwMode="auto">
          <a:xfrm>
            <a:off x="6019800" y="1981200"/>
            <a:ext cx="2608549" cy="3306812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6121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781"/>
            <a:ext cx="8686800" cy="875619"/>
          </a:xfrm>
        </p:spPr>
        <p:txBody>
          <a:bodyPr>
            <a:noAutofit/>
          </a:bodyPr>
          <a:lstStyle/>
          <a:p>
            <a:r>
              <a:rPr lang="en-US" dirty="0" smtClean="0"/>
              <a:t>Communication Across the world looks like file IO 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457200" y="4179411"/>
            <a:ext cx="8229600" cy="2124883"/>
          </a:xfrm>
        </p:spPr>
        <p:txBody>
          <a:bodyPr/>
          <a:lstStyle/>
          <a:p>
            <a:r>
              <a:rPr lang="en-US" dirty="0" smtClean="0"/>
              <a:t>Connected queues over the Internet</a:t>
            </a:r>
          </a:p>
          <a:p>
            <a:pPr lvl="1"/>
            <a:r>
              <a:rPr lang="en-US" dirty="0" smtClean="0"/>
              <a:t>But what’s the analog of open?</a:t>
            </a:r>
          </a:p>
          <a:p>
            <a:pPr lvl="1"/>
            <a:r>
              <a:rPr lang="en-US" dirty="0" smtClean="0"/>
              <a:t>What is the namespace?</a:t>
            </a:r>
          </a:p>
          <a:p>
            <a:pPr lvl="1"/>
            <a:r>
              <a:rPr lang="en-US" dirty="0" smtClean="0"/>
              <a:t>How are they connected in time?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02703" y="1341293"/>
            <a:ext cx="4668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dirty="0">
                <a:latin typeface="Consolas" charset="0"/>
                <a:ea typeface="Consolas" charset="0"/>
                <a:cs typeface="Consolas" charset="0"/>
              </a:rPr>
              <a:t>w</a:t>
            </a:r>
            <a:r>
              <a:rPr lang="en-US" sz="2400" b="0" dirty="0" smtClean="0">
                <a:latin typeface="Consolas" charset="0"/>
                <a:ea typeface="Consolas" charset="0"/>
                <a:cs typeface="Consolas" charset="0"/>
              </a:rPr>
              <a:t>rite(</a:t>
            </a:r>
            <a:r>
              <a:rPr lang="en-US" sz="2400" b="0" dirty="0" err="1" smtClean="0">
                <a:latin typeface="Consolas" charset="0"/>
                <a:ea typeface="Consolas" charset="0"/>
                <a:cs typeface="Consolas" charset="0"/>
              </a:rPr>
              <a:t>wfd</a:t>
            </a:r>
            <a:r>
              <a:rPr lang="en-US" sz="2400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400" b="0" dirty="0" err="1" smtClean="0">
                <a:latin typeface="Consolas" charset="0"/>
                <a:ea typeface="Consolas" charset="0"/>
                <a:cs typeface="Consolas" charset="0"/>
              </a:rPr>
              <a:t>wbuf</a:t>
            </a:r>
            <a:r>
              <a:rPr lang="en-US" sz="2400" b="0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400" b="0" dirty="0" err="1" smtClean="0">
                <a:latin typeface="Consolas" charset="0"/>
                <a:ea typeface="Consolas" charset="0"/>
                <a:cs typeface="Consolas" charset="0"/>
              </a:rPr>
              <a:t>wlen</a:t>
            </a:r>
            <a:r>
              <a:rPr lang="en-US" sz="2400" b="0" dirty="0" smtClean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sz="2400" b="0" dirty="0">
                <a:latin typeface="Consolas" charset="0"/>
                <a:ea typeface="Consolas" charset="0"/>
                <a:cs typeface="Consolas" charset="0"/>
              </a:rPr>
              <a:t>; </a:t>
            </a:r>
          </a:p>
        </p:txBody>
      </p:sp>
      <p:sp>
        <p:nvSpPr>
          <p:cNvPr id="7" name="Rectangle 6"/>
          <p:cNvSpPr/>
          <p:nvPr/>
        </p:nvSpPr>
        <p:spPr>
          <a:xfrm>
            <a:off x="4525256" y="3171319"/>
            <a:ext cx="4618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dirty="0">
                <a:latin typeface="Consolas" charset="0"/>
                <a:ea typeface="Consolas" charset="0"/>
                <a:cs typeface="Consolas" charset="0"/>
              </a:rPr>
              <a:t>n </a:t>
            </a:r>
            <a:r>
              <a:rPr lang="en-US" sz="2400" b="0" dirty="0" smtClean="0">
                <a:latin typeface="Consolas" charset="0"/>
                <a:ea typeface="Consolas" charset="0"/>
                <a:cs typeface="Consolas" charset="0"/>
              </a:rPr>
              <a:t>= read(</a:t>
            </a:r>
            <a:r>
              <a:rPr lang="en-US" sz="2400" b="0" dirty="0" err="1" smtClean="0">
                <a:latin typeface="Consolas" charset="0"/>
                <a:ea typeface="Consolas" charset="0"/>
                <a:cs typeface="Consolas" charset="0"/>
              </a:rPr>
              <a:t>rfd,rbuf,rmax</a:t>
            </a:r>
            <a:r>
              <a:rPr lang="en-US" sz="2400" b="0" dirty="0" smtClean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sz="2400" b="0" dirty="0">
                <a:latin typeface="Consolas" charset="0"/>
                <a:ea typeface="Consolas" charset="0"/>
                <a:cs typeface="Consolas" charset="0"/>
              </a:rPr>
              <a:t>; </a:t>
            </a:r>
          </a:p>
        </p:txBody>
      </p:sp>
      <p:sp>
        <p:nvSpPr>
          <p:cNvPr id="8" name="Cube 7"/>
          <p:cNvSpPr/>
          <p:nvPr/>
        </p:nvSpPr>
        <p:spPr>
          <a:xfrm>
            <a:off x="2445491" y="2088997"/>
            <a:ext cx="818389" cy="457815"/>
          </a:xfrm>
          <a:prstGeom prst="cube">
            <a:avLst/>
          </a:prstGeom>
          <a:solidFill>
            <a:srgbClr val="DFE9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65501" y="1889626"/>
            <a:ext cx="989338" cy="5464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9" idx="3"/>
          </p:cNvCxnSpPr>
          <p:nvPr/>
        </p:nvCxnSpPr>
        <p:spPr>
          <a:xfrm>
            <a:off x="1854839" y="2162838"/>
            <a:ext cx="502053" cy="369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021062" y="2391745"/>
            <a:ext cx="989338" cy="5464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5641494" y="2669676"/>
            <a:ext cx="379568" cy="369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Cube 14"/>
          <p:cNvSpPr/>
          <p:nvPr/>
        </p:nvSpPr>
        <p:spPr>
          <a:xfrm>
            <a:off x="4823105" y="2480354"/>
            <a:ext cx="818389" cy="457815"/>
          </a:xfrm>
          <a:prstGeom prst="cube">
            <a:avLst/>
          </a:prstGeom>
          <a:solidFill>
            <a:srgbClr val="DFE9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loud 15"/>
          <p:cNvSpPr/>
          <p:nvPr/>
        </p:nvSpPr>
        <p:spPr>
          <a:xfrm>
            <a:off x="2445491" y="1889626"/>
            <a:ext cx="2921441" cy="1159307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5390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675628" y="1251252"/>
            <a:ext cx="2335212" cy="5010149"/>
            <a:chOff x="4128" y="768"/>
            <a:chExt cx="1471" cy="3156"/>
          </a:xfrm>
        </p:grpSpPr>
        <p:pic>
          <p:nvPicPr>
            <p:cNvPr id="63492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087" t="362" r="27414" b="1085"/>
            <a:stretch>
              <a:fillRect/>
            </a:stretch>
          </p:blipFill>
          <p:spPr bwMode="auto">
            <a:xfrm>
              <a:off x="4128" y="768"/>
              <a:ext cx="1471" cy="2390"/>
            </a:xfrm>
            <a:prstGeom prst="rect">
              <a:avLst/>
            </a:prstGeom>
            <a:noFill/>
            <a:ln w="38100" cmpd="dbl">
              <a:solidFill>
                <a:srgbClr val="CC66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3493" name="Text Box 5"/>
            <p:cNvSpPr txBox="1">
              <a:spLocks noChangeArrowheads="1"/>
            </p:cNvSpPr>
            <p:nvPr/>
          </p:nvSpPr>
          <p:spPr bwMode="auto">
            <a:xfrm>
              <a:off x="4491" y="3168"/>
              <a:ext cx="744" cy="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pPr algn="ctr"/>
              <a:r>
                <a:rPr lang="en-US" b="0" dirty="0">
                  <a:latin typeface="Gill Sans" charset="0"/>
                  <a:ea typeface="Gill Sans" charset="0"/>
                  <a:cs typeface="Gill Sans" charset="0"/>
                </a:rPr>
                <a:t>Process</a:t>
              </a:r>
              <a:br>
                <a:rPr lang="en-US" b="0" dirty="0">
                  <a:latin typeface="Gill Sans" charset="0"/>
                  <a:ea typeface="Gill Sans" charset="0"/>
                  <a:cs typeface="Gill Sans" charset="0"/>
                </a:rPr>
              </a:br>
              <a:r>
                <a:rPr lang="en-US" b="0" dirty="0">
                  <a:latin typeface="Gill Sans" charset="0"/>
                  <a:ea typeface="Gill Sans" charset="0"/>
                  <a:cs typeface="Gill Sans" charset="0"/>
                </a:rPr>
                <a:t>Control</a:t>
              </a:r>
            </a:p>
            <a:p>
              <a:pPr algn="ctr"/>
              <a:r>
                <a:rPr lang="en-US" b="0" dirty="0">
                  <a:latin typeface="Gill Sans" charset="0"/>
                  <a:ea typeface="Gill Sans" charset="0"/>
                  <a:cs typeface="Gill Sans" charset="0"/>
                </a:rPr>
                <a:t>Block</a:t>
              </a:r>
            </a:p>
          </p:txBody>
        </p:sp>
      </p:grp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Multiplex Processes?</a:t>
            </a:r>
            <a:endParaRPr lang="en-US" dirty="0"/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6472428" cy="6019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current state of process held in a process control block (PCB):</a:t>
            </a:r>
          </a:p>
          <a:p>
            <a:pPr lvl="1"/>
            <a:r>
              <a:rPr lang="en-US" dirty="0" smtClean="0"/>
              <a:t>This is a “snapshot” of the execution and protection environment</a:t>
            </a:r>
          </a:p>
          <a:p>
            <a:pPr lvl="1"/>
            <a:r>
              <a:rPr lang="en-US" dirty="0" smtClean="0"/>
              <a:t>Only one PCB active at a time</a:t>
            </a:r>
          </a:p>
          <a:p>
            <a:r>
              <a:rPr lang="en-US" dirty="0" smtClean="0"/>
              <a:t>Give out CPU time to different processes (Scheduling):</a:t>
            </a:r>
          </a:p>
          <a:p>
            <a:pPr lvl="1"/>
            <a:r>
              <a:rPr lang="en-US" dirty="0" smtClean="0"/>
              <a:t>Only one process “running” at a time</a:t>
            </a:r>
          </a:p>
          <a:p>
            <a:pPr lvl="1"/>
            <a:r>
              <a:rPr lang="en-US" dirty="0" smtClean="0"/>
              <a:t>Give more time to important processes</a:t>
            </a:r>
          </a:p>
          <a:p>
            <a:r>
              <a:rPr lang="en-US" dirty="0" smtClean="0"/>
              <a:t>Give pieces of resources to different processes (Protection):</a:t>
            </a:r>
          </a:p>
          <a:p>
            <a:pPr lvl="1"/>
            <a:r>
              <a:rPr lang="en-US" dirty="0" smtClean="0"/>
              <a:t>Controlled access to non-CPU resources</a:t>
            </a:r>
          </a:p>
          <a:p>
            <a:pPr lvl="1"/>
            <a:r>
              <a:rPr lang="en-US" dirty="0" smtClean="0"/>
              <a:t>Example mechanisms: </a:t>
            </a:r>
          </a:p>
          <a:p>
            <a:pPr lvl="2"/>
            <a:r>
              <a:rPr lang="en-US" dirty="0" smtClean="0"/>
              <a:t>Memory </a:t>
            </a:r>
            <a:r>
              <a:rPr lang="en-US" dirty="0" err="1" smtClean="0"/>
              <a:t>Trnslation</a:t>
            </a:r>
            <a:r>
              <a:rPr lang="en-US" dirty="0" smtClean="0"/>
              <a:t>: Give each process their own address space</a:t>
            </a:r>
          </a:p>
          <a:p>
            <a:pPr lvl="2"/>
            <a:r>
              <a:rPr lang="en-US" dirty="0" smtClean="0"/>
              <a:t>Kernel/User duality: Arbitrary multiplexing of I/O through system calls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7948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79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CPU Switch From Process A to Process B</a:t>
            </a:r>
          </a:p>
        </p:txBody>
      </p:sp>
      <p:sp>
        <p:nvSpPr>
          <p:cNvPr id="225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" y="4648200"/>
            <a:ext cx="8305800" cy="2209800"/>
          </a:xfrm>
        </p:spPr>
        <p:txBody>
          <a:bodyPr/>
          <a:lstStyle/>
          <a:p>
            <a:r>
              <a:rPr lang="en-US" altLang="en-US" dirty="0" smtClean="0"/>
              <a:t>This is also called a “context switch”</a:t>
            </a:r>
          </a:p>
          <a:p>
            <a:pPr>
              <a:lnSpc>
                <a:spcPct val="70000"/>
              </a:lnSpc>
            </a:pPr>
            <a:r>
              <a:rPr lang="en-US" altLang="en-US" dirty="0" smtClean="0"/>
              <a:t>Code executed in kernel above is </a:t>
            </a:r>
            <a:r>
              <a:rPr lang="en-US" altLang="en-US" i="1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overhead 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Overhead sets minimum practical switching time</a:t>
            </a:r>
          </a:p>
          <a:p>
            <a:pPr lvl="1"/>
            <a:r>
              <a:rPr lang="en-US" altLang="en-US" dirty="0" smtClean="0"/>
              <a:t>Less overhead with SMT/</a:t>
            </a:r>
            <a:r>
              <a:rPr lang="en-US" altLang="en-US" dirty="0" err="1" smtClean="0"/>
              <a:t>hyperthreading</a:t>
            </a:r>
            <a:r>
              <a:rPr lang="en-US" altLang="en-US" dirty="0" smtClean="0"/>
              <a:t>, but… contention for resources instead</a:t>
            </a:r>
          </a:p>
        </p:txBody>
      </p:sp>
      <p:pic>
        <p:nvPicPr>
          <p:cNvPr id="2253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02" t="873" r="4802" b="291"/>
          <a:stretch>
            <a:fillRect/>
          </a:stretch>
        </p:blipFill>
        <p:spPr bwMode="auto">
          <a:xfrm>
            <a:off x="1981200" y="762000"/>
            <a:ext cx="4724400" cy="3875088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669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Gulim" charset="0"/>
              </a:rPr>
              <a:t>Lifecycle of a Process</a:t>
            </a:r>
            <a:endParaRPr lang="en-US" altLang="ko-KR" dirty="0">
              <a:ea typeface="Gulim" charset="0"/>
            </a:endParaRPr>
          </a:p>
        </p:txBody>
      </p:sp>
      <p:sp>
        <p:nvSpPr>
          <p:cNvPr id="358432" name="Rectangle 32"/>
          <p:cNvSpPr>
            <a:spLocks noGrp="1" noChangeArrowheads="1"/>
          </p:cNvSpPr>
          <p:nvPr>
            <p:ph type="body" idx="1"/>
          </p:nvPr>
        </p:nvSpPr>
        <p:spPr>
          <a:xfrm>
            <a:off x="381000" y="3810000"/>
            <a:ext cx="8305800" cy="28194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ko-KR" dirty="0" smtClean="0">
                <a:ea typeface="Gulim" charset="0"/>
              </a:rPr>
              <a:t>As a process executes, it changes state: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solidFill>
                  <a:schemeClr val="hlink"/>
                </a:solidFill>
                <a:ea typeface="Gulim" charset="0"/>
              </a:rPr>
              <a:t>new</a:t>
            </a:r>
            <a:r>
              <a:rPr lang="en-US" altLang="ko-KR" dirty="0" smtClean="0">
                <a:ea typeface="Gulim" charset="0"/>
              </a:rPr>
              <a:t>:  The process is being created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solidFill>
                  <a:schemeClr val="hlink"/>
                </a:solidFill>
                <a:ea typeface="Gulim" charset="0"/>
              </a:rPr>
              <a:t>ready</a:t>
            </a:r>
            <a:r>
              <a:rPr lang="en-US" altLang="ko-KR" dirty="0" smtClean="0">
                <a:ea typeface="Gulim" charset="0"/>
              </a:rPr>
              <a:t>:  The process is waiting to run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solidFill>
                  <a:schemeClr val="hlink"/>
                </a:solidFill>
                <a:ea typeface="Gulim" charset="0"/>
              </a:rPr>
              <a:t>running</a:t>
            </a:r>
            <a:r>
              <a:rPr lang="en-US" altLang="ko-KR" dirty="0" smtClean="0">
                <a:ea typeface="Gulim" charset="0"/>
              </a:rPr>
              <a:t>:  Instructions are being executed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solidFill>
                  <a:schemeClr val="hlink"/>
                </a:solidFill>
                <a:ea typeface="Gulim" charset="0"/>
              </a:rPr>
              <a:t>waiting</a:t>
            </a:r>
            <a:r>
              <a:rPr lang="en-US" altLang="ko-KR" dirty="0" smtClean="0">
                <a:ea typeface="Gulim" charset="0"/>
              </a:rPr>
              <a:t>:  Process waiting for some event to occur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solidFill>
                  <a:schemeClr val="hlink"/>
                </a:solidFill>
                <a:ea typeface="Gulim" charset="0"/>
              </a:rPr>
              <a:t>terminated</a:t>
            </a:r>
            <a:r>
              <a:rPr lang="en-US" altLang="ko-KR" dirty="0" smtClean="0">
                <a:ea typeface="Gulim" charset="0"/>
              </a:rPr>
              <a:t>:  The process has finished execution</a:t>
            </a:r>
            <a:endParaRPr lang="en-US" altLang="ko-KR" dirty="0">
              <a:ea typeface="Gulim" charset="0"/>
            </a:endParaRPr>
          </a:p>
        </p:txBody>
      </p:sp>
      <p:pic>
        <p:nvPicPr>
          <p:cNvPr id="675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9" t="24142" r="690" b="24419"/>
          <a:stretch>
            <a:fillRect/>
          </a:stretch>
        </p:blipFill>
        <p:spPr bwMode="auto">
          <a:xfrm>
            <a:off x="1295400" y="1023938"/>
            <a:ext cx="6553200" cy="2557462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8405" name="Freeform 5"/>
          <p:cNvSpPr>
            <a:spLocks/>
          </p:cNvSpPr>
          <p:nvPr/>
        </p:nvSpPr>
        <p:spPr bwMode="auto">
          <a:xfrm>
            <a:off x="3505200" y="2395538"/>
            <a:ext cx="1981200" cy="333375"/>
          </a:xfrm>
          <a:custGeom>
            <a:avLst/>
            <a:gdLst>
              <a:gd name="T0" fmla="*/ 0 w 1186"/>
              <a:gd name="T1" fmla="*/ 0 h 197"/>
              <a:gd name="T2" fmla="*/ 2147483647 w 1186"/>
              <a:gd name="T3" fmla="*/ 2147483647 h 197"/>
              <a:gd name="T4" fmla="*/ 2147483647 w 1186"/>
              <a:gd name="T5" fmla="*/ 2147483647 h 197"/>
              <a:gd name="T6" fmla="*/ 2147483647 w 1186"/>
              <a:gd name="T7" fmla="*/ 2147483647 h 197"/>
              <a:gd name="T8" fmla="*/ 2147483647 w 1186"/>
              <a:gd name="T9" fmla="*/ 2147483647 h 197"/>
              <a:gd name="T10" fmla="*/ 2147483647 w 1186"/>
              <a:gd name="T11" fmla="*/ 2147483647 h 197"/>
              <a:gd name="T12" fmla="*/ 2147483647 w 1186"/>
              <a:gd name="T13" fmla="*/ 2147483647 h 197"/>
              <a:gd name="T14" fmla="*/ 2147483647 w 1186"/>
              <a:gd name="T15" fmla="*/ 2147483647 h 19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186"/>
              <a:gd name="T25" fmla="*/ 0 h 197"/>
              <a:gd name="T26" fmla="*/ 1186 w 1186"/>
              <a:gd name="T27" fmla="*/ 197 h 19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186" h="197">
                <a:moveTo>
                  <a:pt x="0" y="0"/>
                </a:moveTo>
                <a:cubicBezTo>
                  <a:pt x="30" y="24"/>
                  <a:pt x="51" y="43"/>
                  <a:pt x="87" y="55"/>
                </a:cubicBezTo>
                <a:cubicBezTo>
                  <a:pt x="157" y="125"/>
                  <a:pt x="276" y="148"/>
                  <a:pt x="371" y="158"/>
                </a:cubicBezTo>
                <a:cubicBezTo>
                  <a:pt x="434" y="174"/>
                  <a:pt x="497" y="188"/>
                  <a:pt x="561" y="197"/>
                </a:cubicBezTo>
                <a:cubicBezTo>
                  <a:pt x="705" y="189"/>
                  <a:pt x="849" y="189"/>
                  <a:pt x="987" y="142"/>
                </a:cubicBezTo>
                <a:cubicBezTo>
                  <a:pt x="1028" y="128"/>
                  <a:pt x="1064" y="109"/>
                  <a:pt x="1105" y="95"/>
                </a:cubicBezTo>
                <a:cubicBezTo>
                  <a:pt x="1123" y="89"/>
                  <a:pt x="1136" y="74"/>
                  <a:pt x="1152" y="63"/>
                </a:cubicBezTo>
                <a:cubicBezTo>
                  <a:pt x="1178" y="46"/>
                  <a:pt x="1186" y="47"/>
                  <a:pt x="1168" y="47"/>
                </a:cubicBezTo>
              </a:path>
            </a:pathLst>
          </a:cu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07" name="Freeform 7"/>
          <p:cNvSpPr>
            <a:spLocks/>
          </p:cNvSpPr>
          <p:nvPr/>
        </p:nvSpPr>
        <p:spPr bwMode="auto">
          <a:xfrm>
            <a:off x="3498850" y="1476375"/>
            <a:ext cx="2025650" cy="455613"/>
          </a:xfrm>
          <a:custGeom>
            <a:avLst/>
            <a:gdLst>
              <a:gd name="T0" fmla="*/ 2147483647 w 1276"/>
              <a:gd name="T1" fmla="*/ 2147483647 h 287"/>
              <a:gd name="T2" fmla="*/ 2147483647 w 1276"/>
              <a:gd name="T3" fmla="*/ 2147483647 h 287"/>
              <a:gd name="T4" fmla="*/ 2147483647 w 1276"/>
              <a:gd name="T5" fmla="*/ 2147483647 h 287"/>
              <a:gd name="T6" fmla="*/ 2147483647 w 1276"/>
              <a:gd name="T7" fmla="*/ 2147483647 h 287"/>
              <a:gd name="T8" fmla="*/ 2147483647 w 1276"/>
              <a:gd name="T9" fmla="*/ 2147483647 h 287"/>
              <a:gd name="T10" fmla="*/ 2147483647 w 1276"/>
              <a:gd name="T11" fmla="*/ 2147483647 h 287"/>
              <a:gd name="T12" fmla="*/ 2147483647 w 1276"/>
              <a:gd name="T13" fmla="*/ 0 h 287"/>
              <a:gd name="T14" fmla="*/ 2147483647 w 1276"/>
              <a:gd name="T15" fmla="*/ 2147483647 h 287"/>
              <a:gd name="T16" fmla="*/ 2147483647 w 1276"/>
              <a:gd name="T17" fmla="*/ 2147483647 h 287"/>
              <a:gd name="T18" fmla="*/ 2147483647 w 1276"/>
              <a:gd name="T19" fmla="*/ 2147483647 h 287"/>
              <a:gd name="T20" fmla="*/ 2147483647 w 1276"/>
              <a:gd name="T21" fmla="*/ 2147483647 h 287"/>
              <a:gd name="T22" fmla="*/ 2147483647 w 1276"/>
              <a:gd name="T23" fmla="*/ 2147483647 h 287"/>
              <a:gd name="T24" fmla="*/ 2147483647 w 1276"/>
              <a:gd name="T25" fmla="*/ 2147483647 h 287"/>
              <a:gd name="T26" fmla="*/ 2147483647 w 1276"/>
              <a:gd name="T27" fmla="*/ 2147483647 h 287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276"/>
              <a:gd name="T43" fmla="*/ 0 h 287"/>
              <a:gd name="T44" fmla="*/ 1276 w 1276"/>
              <a:gd name="T45" fmla="*/ 287 h 287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276" h="287">
                <a:moveTo>
                  <a:pt x="1276" y="245"/>
                </a:moveTo>
                <a:cubicBezTo>
                  <a:pt x="1211" y="181"/>
                  <a:pt x="1148" y="140"/>
                  <a:pt x="1063" y="111"/>
                </a:cubicBezTo>
                <a:cubicBezTo>
                  <a:pt x="1054" y="108"/>
                  <a:pt x="1048" y="99"/>
                  <a:pt x="1039" y="95"/>
                </a:cubicBezTo>
                <a:cubicBezTo>
                  <a:pt x="991" y="73"/>
                  <a:pt x="925" y="51"/>
                  <a:pt x="873" y="40"/>
                </a:cubicBezTo>
                <a:cubicBezTo>
                  <a:pt x="802" y="25"/>
                  <a:pt x="849" y="35"/>
                  <a:pt x="739" y="16"/>
                </a:cubicBezTo>
                <a:cubicBezTo>
                  <a:pt x="723" y="13"/>
                  <a:pt x="708" y="11"/>
                  <a:pt x="692" y="8"/>
                </a:cubicBezTo>
                <a:cubicBezTo>
                  <a:pt x="676" y="5"/>
                  <a:pt x="644" y="0"/>
                  <a:pt x="644" y="0"/>
                </a:cubicBezTo>
                <a:cubicBezTo>
                  <a:pt x="550" y="6"/>
                  <a:pt x="485" y="11"/>
                  <a:pt x="400" y="40"/>
                </a:cubicBezTo>
                <a:cubicBezTo>
                  <a:pt x="376" y="48"/>
                  <a:pt x="353" y="55"/>
                  <a:pt x="329" y="63"/>
                </a:cubicBezTo>
                <a:cubicBezTo>
                  <a:pt x="313" y="68"/>
                  <a:pt x="281" y="79"/>
                  <a:pt x="281" y="79"/>
                </a:cubicBezTo>
                <a:cubicBezTo>
                  <a:pt x="245" y="104"/>
                  <a:pt x="204" y="121"/>
                  <a:pt x="163" y="135"/>
                </a:cubicBezTo>
                <a:cubicBezTo>
                  <a:pt x="137" y="144"/>
                  <a:pt x="119" y="165"/>
                  <a:pt x="92" y="174"/>
                </a:cubicBezTo>
                <a:cubicBezTo>
                  <a:pt x="78" y="188"/>
                  <a:pt x="58" y="198"/>
                  <a:pt x="45" y="213"/>
                </a:cubicBezTo>
                <a:cubicBezTo>
                  <a:pt x="24" y="237"/>
                  <a:pt x="0" y="287"/>
                  <a:pt x="21" y="245"/>
                </a:cubicBezTo>
              </a:path>
            </a:pathLst>
          </a:cu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08" name="Freeform 8"/>
          <p:cNvSpPr>
            <a:spLocks/>
          </p:cNvSpPr>
          <p:nvPr/>
        </p:nvSpPr>
        <p:spPr bwMode="auto">
          <a:xfrm>
            <a:off x="3394075" y="2466975"/>
            <a:ext cx="476250" cy="738188"/>
          </a:xfrm>
          <a:custGeom>
            <a:avLst/>
            <a:gdLst>
              <a:gd name="T0" fmla="*/ 2147483647 w 300"/>
              <a:gd name="T1" fmla="*/ 2147483647 h 465"/>
              <a:gd name="T2" fmla="*/ 2147483647 w 300"/>
              <a:gd name="T3" fmla="*/ 2147483647 h 465"/>
              <a:gd name="T4" fmla="*/ 2147483647 w 300"/>
              <a:gd name="T5" fmla="*/ 2147483647 h 465"/>
              <a:gd name="T6" fmla="*/ 2147483647 w 300"/>
              <a:gd name="T7" fmla="*/ 2147483647 h 465"/>
              <a:gd name="T8" fmla="*/ 2147483647 w 300"/>
              <a:gd name="T9" fmla="*/ 2147483647 h 465"/>
              <a:gd name="T10" fmla="*/ 2147483647 w 300"/>
              <a:gd name="T11" fmla="*/ 2147483647 h 465"/>
              <a:gd name="T12" fmla="*/ 0 w 300"/>
              <a:gd name="T13" fmla="*/ 0 h 46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00"/>
              <a:gd name="T22" fmla="*/ 0 h 465"/>
              <a:gd name="T23" fmla="*/ 300 w 300"/>
              <a:gd name="T24" fmla="*/ 465 h 46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00" h="465">
                <a:moveTo>
                  <a:pt x="300" y="465"/>
                </a:moveTo>
                <a:cubicBezTo>
                  <a:pt x="269" y="426"/>
                  <a:pt x="247" y="389"/>
                  <a:pt x="205" y="363"/>
                </a:cubicBezTo>
                <a:cubicBezTo>
                  <a:pt x="182" y="326"/>
                  <a:pt x="154" y="308"/>
                  <a:pt x="119" y="284"/>
                </a:cubicBezTo>
                <a:cubicBezTo>
                  <a:pt x="91" y="201"/>
                  <a:pt x="135" y="324"/>
                  <a:pt x="95" y="236"/>
                </a:cubicBezTo>
                <a:cubicBezTo>
                  <a:pt x="74" y="189"/>
                  <a:pt x="63" y="140"/>
                  <a:pt x="40" y="94"/>
                </a:cubicBezTo>
                <a:cubicBezTo>
                  <a:pt x="32" y="78"/>
                  <a:pt x="23" y="63"/>
                  <a:pt x="16" y="47"/>
                </a:cubicBezTo>
                <a:cubicBezTo>
                  <a:pt x="9" y="32"/>
                  <a:pt x="0" y="0"/>
                  <a:pt x="0" y="0"/>
                </a:cubicBezTo>
              </a:path>
            </a:pathLst>
          </a:cu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09" name="Freeform 9"/>
          <p:cNvSpPr>
            <a:spLocks/>
          </p:cNvSpPr>
          <p:nvPr/>
        </p:nvSpPr>
        <p:spPr bwMode="auto">
          <a:xfrm>
            <a:off x="5127625" y="2416175"/>
            <a:ext cx="458788" cy="766763"/>
          </a:xfrm>
          <a:custGeom>
            <a:avLst/>
            <a:gdLst>
              <a:gd name="T0" fmla="*/ 2147483647 w 289"/>
              <a:gd name="T1" fmla="*/ 0 h 483"/>
              <a:gd name="T2" fmla="*/ 2147483647 w 289"/>
              <a:gd name="T3" fmla="*/ 2147483647 h 483"/>
              <a:gd name="T4" fmla="*/ 2147483647 w 289"/>
              <a:gd name="T5" fmla="*/ 2147483647 h 483"/>
              <a:gd name="T6" fmla="*/ 2147483647 w 289"/>
              <a:gd name="T7" fmla="*/ 2147483647 h 483"/>
              <a:gd name="T8" fmla="*/ 2147483647 w 289"/>
              <a:gd name="T9" fmla="*/ 2147483647 h 483"/>
              <a:gd name="T10" fmla="*/ 2147483647 w 289"/>
              <a:gd name="T11" fmla="*/ 2147483647 h 483"/>
              <a:gd name="T12" fmla="*/ 2147483647 w 289"/>
              <a:gd name="T13" fmla="*/ 2147483647 h 483"/>
              <a:gd name="T14" fmla="*/ 2147483647 w 289"/>
              <a:gd name="T15" fmla="*/ 2147483647 h 483"/>
              <a:gd name="T16" fmla="*/ 2147483647 w 289"/>
              <a:gd name="T17" fmla="*/ 2147483647 h 48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89"/>
              <a:gd name="T28" fmla="*/ 0 h 483"/>
              <a:gd name="T29" fmla="*/ 289 w 289"/>
              <a:gd name="T30" fmla="*/ 483 h 48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89" h="483">
                <a:moveTo>
                  <a:pt x="289" y="0"/>
                </a:moveTo>
                <a:cubicBezTo>
                  <a:pt x="275" y="69"/>
                  <a:pt x="257" y="138"/>
                  <a:pt x="234" y="205"/>
                </a:cubicBezTo>
                <a:cubicBezTo>
                  <a:pt x="219" y="249"/>
                  <a:pt x="202" y="292"/>
                  <a:pt x="155" y="308"/>
                </a:cubicBezTo>
                <a:cubicBezTo>
                  <a:pt x="150" y="316"/>
                  <a:pt x="146" y="325"/>
                  <a:pt x="139" y="332"/>
                </a:cubicBezTo>
                <a:cubicBezTo>
                  <a:pt x="133" y="338"/>
                  <a:pt x="122" y="340"/>
                  <a:pt x="116" y="347"/>
                </a:cubicBezTo>
                <a:cubicBezTo>
                  <a:pt x="71" y="404"/>
                  <a:pt x="152" y="337"/>
                  <a:pt x="92" y="395"/>
                </a:cubicBezTo>
                <a:cubicBezTo>
                  <a:pt x="31" y="454"/>
                  <a:pt x="107" y="358"/>
                  <a:pt x="45" y="434"/>
                </a:cubicBezTo>
                <a:cubicBezTo>
                  <a:pt x="35" y="446"/>
                  <a:pt x="22" y="475"/>
                  <a:pt x="5" y="481"/>
                </a:cubicBezTo>
                <a:cubicBezTo>
                  <a:pt x="0" y="483"/>
                  <a:pt x="5" y="471"/>
                  <a:pt x="5" y="466"/>
                </a:cubicBezTo>
              </a:path>
            </a:pathLst>
          </a:cu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10" name="Freeform 10"/>
          <p:cNvSpPr>
            <a:spLocks/>
          </p:cNvSpPr>
          <p:nvPr/>
        </p:nvSpPr>
        <p:spPr bwMode="auto">
          <a:xfrm>
            <a:off x="2579688" y="1276350"/>
            <a:ext cx="752475" cy="514350"/>
          </a:xfrm>
          <a:custGeom>
            <a:avLst/>
            <a:gdLst>
              <a:gd name="T0" fmla="*/ 0 w 474"/>
              <a:gd name="T1" fmla="*/ 0 h 324"/>
              <a:gd name="T2" fmla="*/ 2147483647 w 474"/>
              <a:gd name="T3" fmla="*/ 2147483647 h 324"/>
              <a:gd name="T4" fmla="*/ 2147483647 w 474"/>
              <a:gd name="T5" fmla="*/ 2147483647 h 324"/>
              <a:gd name="T6" fmla="*/ 2147483647 w 474"/>
              <a:gd name="T7" fmla="*/ 2147483647 h 324"/>
              <a:gd name="T8" fmla="*/ 2147483647 w 474"/>
              <a:gd name="T9" fmla="*/ 2147483647 h 3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74"/>
              <a:gd name="T16" fmla="*/ 0 h 324"/>
              <a:gd name="T17" fmla="*/ 474 w 474"/>
              <a:gd name="T18" fmla="*/ 324 h 3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74" h="324">
                <a:moveTo>
                  <a:pt x="0" y="0"/>
                </a:moveTo>
                <a:cubicBezTo>
                  <a:pt x="50" y="25"/>
                  <a:pt x="109" y="30"/>
                  <a:pt x="158" y="55"/>
                </a:cubicBezTo>
                <a:cubicBezTo>
                  <a:pt x="210" y="82"/>
                  <a:pt x="268" y="115"/>
                  <a:pt x="324" y="134"/>
                </a:cubicBezTo>
                <a:cubicBezTo>
                  <a:pt x="368" y="178"/>
                  <a:pt x="414" y="216"/>
                  <a:pt x="450" y="268"/>
                </a:cubicBezTo>
                <a:cubicBezTo>
                  <a:pt x="456" y="286"/>
                  <a:pt x="474" y="307"/>
                  <a:pt x="474" y="324"/>
                </a:cubicBezTo>
              </a:path>
            </a:pathLst>
          </a:cu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11" name="Freeform 11"/>
          <p:cNvSpPr>
            <a:spLocks/>
          </p:cNvSpPr>
          <p:nvPr/>
        </p:nvSpPr>
        <p:spPr bwMode="auto">
          <a:xfrm>
            <a:off x="5599113" y="1314450"/>
            <a:ext cx="889000" cy="500063"/>
          </a:xfrm>
          <a:custGeom>
            <a:avLst/>
            <a:gdLst>
              <a:gd name="T0" fmla="*/ 0 w 560"/>
              <a:gd name="T1" fmla="*/ 2147483647 h 315"/>
              <a:gd name="T2" fmla="*/ 2147483647 w 560"/>
              <a:gd name="T3" fmla="*/ 2147483647 h 315"/>
              <a:gd name="T4" fmla="*/ 2147483647 w 560"/>
              <a:gd name="T5" fmla="*/ 2147483647 h 315"/>
              <a:gd name="T6" fmla="*/ 2147483647 w 560"/>
              <a:gd name="T7" fmla="*/ 2147483647 h 315"/>
              <a:gd name="T8" fmla="*/ 2147483647 w 560"/>
              <a:gd name="T9" fmla="*/ 2147483647 h 315"/>
              <a:gd name="T10" fmla="*/ 2147483647 w 560"/>
              <a:gd name="T11" fmla="*/ 0 h 31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60"/>
              <a:gd name="T19" fmla="*/ 0 h 315"/>
              <a:gd name="T20" fmla="*/ 560 w 560"/>
              <a:gd name="T21" fmla="*/ 315 h 31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60" h="315">
                <a:moveTo>
                  <a:pt x="0" y="315"/>
                </a:moveTo>
                <a:cubicBezTo>
                  <a:pt x="38" y="269"/>
                  <a:pt x="77" y="223"/>
                  <a:pt x="126" y="189"/>
                </a:cubicBezTo>
                <a:cubicBezTo>
                  <a:pt x="202" y="74"/>
                  <a:pt x="340" y="40"/>
                  <a:pt x="466" y="8"/>
                </a:cubicBezTo>
                <a:cubicBezTo>
                  <a:pt x="484" y="11"/>
                  <a:pt x="503" y="13"/>
                  <a:pt x="521" y="16"/>
                </a:cubicBezTo>
                <a:cubicBezTo>
                  <a:pt x="529" y="18"/>
                  <a:pt x="537" y="26"/>
                  <a:pt x="544" y="23"/>
                </a:cubicBezTo>
                <a:cubicBezTo>
                  <a:pt x="553" y="19"/>
                  <a:pt x="560" y="0"/>
                  <a:pt x="560" y="0"/>
                </a:cubicBezTo>
              </a:path>
            </a:pathLst>
          </a:cu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12" name="Oval 12"/>
          <p:cNvSpPr>
            <a:spLocks noChangeArrowheads="1"/>
          </p:cNvSpPr>
          <p:nvPr/>
        </p:nvSpPr>
        <p:spPr bwMode="auto">
          <a:xfrm>
            <a:off x="1295400" y="1023938"/>
            <a:ext cx="1295400" cy="609600"/>
          </a:xfrm>
          <a:prstGeom prst="ellips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13" name="Oval 13"/>
          <p:cNvSpPr>
            <a:spLocks noChangeArrowheads="1"/>
          </p:cNvSpPr>
          <p:nvPr/>
        </p:nvSpPr>
        <p:spPr bwMode="auto">
          <a:xfrm>
            <a:off x="4867275" y="1839913"/>
            <a:ext cx="1295400" cy="609600"/>
          </a:xfrm>
          <a:prstGeom prst="ellips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14" name="Oval 14"/>
          <p:cNvSpPr>
            <a:spLocks noChangeArrowheads="1"/>
          </p:cNvSpPr>
          <p:nvPr/>
        </p:nvSpPr>
        <p:spPr bwMode="auto">
          <a:xfrm>
            <a:off x="2790825" y="1828800"/>
            <a:ext cx="1295400" cy="609600"/>
          </a:xfrm>
          <a:prstGeom prst="ellips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15" name="Oval 15"/>
          <p:cNvSpPr>
            <a:spLocks noChangeArrowheads="1"/>
          </p:cNvSpPr>
          <p:nvPr/>
        </p:nvSpPr>
        <p:spPr bwMode="auto">
          <a:xfrm>
            <a:off x="6532563" y="1012825"/>
            <a:ext cx="1295400" cy="609600"/>
          </a:xfrm>
          <a:prstGeom prst="ellips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16" name="Oval 16"/>
          <p:cNvSpPr>
            <a:spLocks noChangeArrowheads="1"/>
          </p:cNvSpPr>
          <p:nvPr/>
        </p:nvSpPr>
        <p:spPr bwMode="auto">
          <a:xfrm>
            <a:off x="3867150" y="2970213"/>
            <a:ext cx="1295400" cy="609600"/>
          </a:xfrm>
          <a:prstGeom prst="ellips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17" name="Freeform 17"/>
          <p:cNvSpPr>
            <a:spLocks/>
          </p:cNvSpPr>
          <p:nvPr/>
        </p:nvSpPr>
        <p:spPr bwMode="auto">
          <a:xfrm>
            <a:off x="3511550" y="2400300"/>
            <a:ext cx="1981200" cy="333375"/>
          </a:xfrm>
          <a:custGeom>
            <a:avLst/>
            <a:gdLst>
              <a:gd name="T0" fmla="*/ 0 w 1186"/>
              <a:gd name="T1" fmla="*/ 0 h 197"/>
              <a:gd name="T2" fmla="*/ 2147483647 w 1186"/>
              <a:gd name="T3" fmla="*/ 2147483647 h 197"/>
              <a:gd name="T4" fmla="*/ 2147483647 w 1186"/>
              <a:gd name="T5" fmla="*/ 2147483647 h 197"/>
              <a:gd name="T6" fmla="*/ 2147483647 w 1186"/>
              <a:gd name="T7" fmla="*/ 2147483647 h 197"/>
              <a:gd name="T8" fmla="*/ 2147483647 w 1186"/>
              <a:gd name="T9" fmla="*/ 2147483647 h 197"/>
              <a:gd name="T10" fmla="*/ 2147483647 w 1186"/>
              <a:gd name="T11" fmla="*/ 2147483647 h 197"/>
              <a:gd name="T12" fmla="*/ 2147483647 w 1186"/>
              <a:gd name="T13" fmla="*/ 2147483647 h 197"/>
              <a:gd name="T14" fmla="*/ 2147483647 w 1186"/>
              <a:gd name="T15" fmla="*/ 2147483647 h 19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186"/>
              <a:gd name="T25" fmla="*/ 0 h 197"/>
              <a:gd name="T26" fmla="*/ 1186 w 1186"/>
              <a:gd name="T27" fmla="*/ 197 h 19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186" h="197">
                <a:moveTo>
                  <a:pt x="0" y="0"/>
                </a:moveTo>
                <a:cubicBezTo>
                  <a:pt x="30" y="24"/>
                  <a:pt x="51" y="43"/>
                  <a:pt x="87" y="55"/>
                </a:cubicBezTo>
                <a:cubicBezTo>
                  <a:pt x="157" y="125"/>
                  <a:pt x="276" y="148"/>
                  <a:pt x="371" y="158"/>
                </a:cubicBezTo>
                <a:cubicBezTo>
                  <a:pt x="434" y="174"/>
                  <a:pt x="497" y="188"/>
                  <a:pt x="561" y="197"/>
                </a:cubicBezTo>
                <a:cubicBezTo>
                  <a:pt x="705" y="189"/>
                  <a:pt x="849" y="189"/>
                  <a:pt x="987" y="142"/>
                </a:cubicBezTo>
                <a:cubicBezTo>
                  <a:pt x="1028" y="128"/>
                  <a:pt x="1064" y="109"/>
                  <a:pt x="1105" y="95"/>
                </a:cubicBezTo>
                <a:cubicBezTo>
                  <a:pt x="1123" y="89"/>
                  <a:pt x="1136" y="74"/>
                  <a:pt x="1152" y="63"/>
                </a:cubicBezTo>
                <a:cubicBezTo>
                  <a:pt x="1178" y="46"/>
                  <a:pt x="1186" y="47"/>
                  <a:pt x="1168" y="47"/>
                </a:cubicBezTo>
              </a:path>
            </a:pathLst>
          </a:cu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18" name="Freeform 18"/>
          <p:cNvSpPr>
            <a:spLocks/>
          </p:cNvSpPr>
          <p:nvPr/>
        </p:nvSpPr>
        <p:spPr bwMode="auto">
          <a:xfrm>
            <a:off x="3505200" y="1481138"/>
            <a:ext cx="2025650" cy="455612"/>
          </a:xfrm>
          <a:custGeom>
            <a:avLst/>
            <a:gdLst>
              <a:gd name="T0" fmla="*/ 2147483647 w 1276"/>
              <a:gd name="T1" fmla="*/ 2147483647 h 287"/>
              <a:gd name="T2" fmla="*/ 2147483647 w 1276"/>
              <a:gd name="T3" fmla="*/ 2147483647 h 287"/>
              <a:gd name="T4" fmla="*/ 2147483647 w 1276"/>
              <a:gd name="T5" fmla="*/ 2147483647 h 287"/>
              <a:gd name="T6" fmla="*/ 2147483647 w 1276"/>
              <a:gd name="T7" fmla="*/ 2147483647 h 287"/>
              <a:gd name="T8" fmla="*/ 2147483647 w 1276"/>
              <a:gd name="T9" fmla="*/ 2147483647 h 287"/>
              <a:gd name="T10" fmla="*/ 2147483647 w 1276"/>
              <a:gd name="T11" fmla="*/ 2147483647 h 287"/>
              <a:gd name="T12" fmla="*/ 2147483647 w 1276"/>
              <a:gd name="T13" fmla="*/ 0 h 287"/>
              <a:gd name="T14" fmla="*/ 2147483647 w 1276"/>
              <a:gd name="T15" fmla="*/ 2147483647 h 287"/>
              <a:gd name="T16" fmla="*/ 2147483647 w 1276"/>
              <a:gd name="T17" fmla="*/ 2147483647 h 287"/>
              <a:gd name="T18" fmla="*/ 2147483647 w 1276"/>
              <a:gd name="T19" fmla="*/ 2147483647 h 287"/>
              <a:gd name="T20" fmla="*/ 2147483647 w 1276"/>
              <a:gd name="T21" fmla="*/ 2147483647 h 287"/>
              <a:gd name="T22" fmla="*/ 2147483647 w 1276"/>
              <a:gd name="T23" fmla="*/ 2147483647 h 287"/>
              <a:gd name="T24" fmla="*/ 2147483647 w 1276"/>
              <a:gd name="T25" fmla="*/ 2147483647 h 287"/>
              <a:gd name="T26" fmla="*/ 2147483647 w 1276"/>
              <a:gd name="T27" fmla="*/ 2147483647 h 287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276"/>
              <a:gd name="T43" fmla="*/ 0 h 287"/>
              <a:gd name="T44" fmla="*/ 1276 w 1276"/>
              <a:gd name="T45" fmla="*/ 287 h 287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276" h="287">
                <a:moveTo>
                  <a:pt x="1276" y="245"/>
                </a:moveTo>
                <a:cubicBezTo>
                  <a:pt x="1211" y="181"/>
                  <a:pt x="1148" y="140"/>
                  <a:pt x="1063" y="111"/>
                </a:cubicBezTo>
                <a:cubicBezTo>
                  <a:pt x="1054" y="108"/>
                  <a:pt x="1048" y="99"/>
                  <a:pt x="1039" y="95"/>
                </a:cubicBezTo>
                <a:cubicBezTo>
                  <a:pt x="991" y="73"/>
                  <a:pt x="925" y="51"/>
                  <a:pt x="873" y="40"/>
                </a:cubicBezTo>
                <a:cubicBezTo>
                  <a:pt x="802" y="25"/>
                  <a:pt x="849" y="35"/>
                  <a:pt x="739" y="16"/>
                </a:cubicBezTo>
                <a:cubicBezTo>
                  <a:pt x="723" y="13"/>
                  <a:pt x="708" y="11"/>
                  <a:pt x="692" y="8"/>
                </a:cubicBezTo>
                <a:cubicBezTo>
                  <a:pt x="676" y="5"/>
                  <a:pt x="644" y="0"/>
                  <a:pt x="644" y="0"/>
                </a:cubicBezTo>
                <a:cubicBezTo>
                  <a:pt x="550" y="6"/>
                  <a:pt x="485" y="11"/>
                  <a:pt x="400" y="40"/>
                </a:cubicBezTo>
                <a:cubicBezTo>
                  <a:pt x="376" y="48"/>
                  <a:pt x="353" y="55"/>
                  <a:pt x="329" y="63"/>
                </a:cubicBezTo>
                <a:cubicBezTo>
                  <a:pt x="313" y="68"/>
                  <a:pt x="281" y="79"/>
                  <a:pt x="281" y="79"/>
                </a:cubicBezTo>
                <a:cubicBezTo>
                  <a:pt x="245" y="104"/>
                  <a:pt x="204" y="121"/>
                  <a:pt x="163" y="135"/>
                </a:cubicBezTo>
                <a:cubicBezTo>
                  <a:pt x="137" y="144"/>
                  <a:pt x="119" y="165"/>
                  <a:pt x="92" y="174"/>
                </a:cubicBezTo>
                <a:cubicBezTo>
                  <a:pt x="78" y="188"/>
                  <a:pt x="58" y="198"/>
                  <a:pt x="45" y="213"/>
                </a:cubicBezTo>
                <a:cubicBezTo>
                  <a:pt x="24" y="237"/>
                  <a:pt x="0" y="287"/>
                  <a:pt x="21" y="245"/>
                </a:cubicBezTo>
              </a:path>
            </a:pathLst>
          </a:cu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19" name="Oval 19"/>
          <p:cNvSpPr>
            <a:spLocks noChangeArrowheads="1"/>
          </p:cNvSpPr>
          <p:nvPr/>
        </p:nvSpPr>
        <p:spPr bwMode="auto">
          <a:xfrm>
            <a:off x="4873625" y="1844675"/>
            <a:ext cx="1295400" cy="609600"/>
          </a:xfrm>
          <a:prstGeom prst="ellips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20" name="Oval 20"/>
          <p:cNvSpPr>
            <a:spLocks noChangeArrowheads="1"/>
          </p:cNvSpPr>
          <p:nvPr/>
        </p:nvSpPr>
        <p:spPr bwMode="auto">
          <a:xfrm>
            <a:off x="2797175" y="1833563"/>
            <a:ext cx="1295400" cy="609600"/>
          </a:xfrm>
          <a:prstGeom prst="ellips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21" name="Freeform 21"/>
          <p:cNvSpPr>
            <a:spLocks/>
          </p:cNvSpPr>
          <p:nvPr/>
        </p:nvSpPr>
        <p:spPr bwMode="auto">
          <a:xfrm>
            <a:off x="3505200" y="2395538"/>
            <a:ext cx="1981200" cy="333375"/>
          </a:xfrm>
          <a:custGeom>
            <a:avLst/>
            <a:gdLst>
              <a:gd name="T0" fmla="*/ 0 w 1186"/>
              <a:gd name="T1" fmla="*/ 0 h 197"/>
              <a:gd name="T2" fmla="*/ 2147483647 w 1186"/>
              <a:gd name="T3" fmla="*/ 2147483647 h 197"/>
              <a:gd name="T4" fmla="*/ 2147483647 w 1186"/>
              <a:gd name="T5" fmla="*/ 2147483647 h 197"/>
              <a:gd name="T6" fmla="*/ 2147483647 w 1186"/>
              <a:gd name="T7" fmla="*/ 2147483647 h 197"/>
              <a:gd name="T8" fmla="*/ 2147483647 w 1186"/>
              <a:gd name="T9" fmla="*/ 2147483647 h 197"/>
              <a:gd name="T10" fmla="*/ 2147483647 w 1186"/>
              <a:gd name="T11" fmla="*/ 2147483647 h 197"/>
              <a:gd name="T12" fmla="*/ 2147483647 w 1186"/>
              <a:gd name="T13" fmla="*/ 2147483647 h 197"/>
              <a:gd name="T14" fmla="*/ 2147483647 w 1186"/>
              <a:gd name="T15" fmla="*/ 2147483647 h 19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186"/>
              <a:gd name="T25" fmla="*/ 0 h 197"/>
              <a:gd name="T26" fmla="*/ 1186 w 1186"/>
              <a:gd name="T27" fmla="*/ 197 h 19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186" h="197">
                <a:moveTo>
                  <a:pt x="0" y="0"/>
                </a:moveTo>
                <a:cubicBezTo>
                  <a:pt x="30" y="24"/>
                  <a:pt x="51" y="43"/>
                  <a:pt x="87" y="55"/>
                </a:cubicBezTo>
                <a:cubicBezTo>
                  <a:pt x="157" y="125"/>
                  <a:pt x="276" y="148"/>
                  <a:pt x="371" y="158"/>
                </a:cubicBezTo>
                <a:cubicBezTo>
                  <a:pt x="434" y="174"/>
                  <a:pt x="497" y="188"/>
                  <a:pt x="561" y="197"/>
                </a:cubicBezTo>
                <a:cubicBezTo>
                  <a:pt x="705" y="189"/>
                  <a:pt x="849" y="189"/>
                  <a:pt x="987" y="142"/>
                </a:cubicBezTo>
                <a:cubicBezTo>
                  <a:pt x="1028" y="128"/>
                  <a:pt x="1064" y="109"/>
                  <a:pt x="1105" y="95"/>
                </a:cubicBezTo>
                <a:cubicBezTo>
                  <a:pt x="1123" y="89"/>
                  <a:pt x="1136" y="74"/>
                  <a:pt x="1152" y="63"/>
                </a:cubicBezTo>
                <a:cubicBezTo>
                  <a:pt x="1178" y="46"/>
                  <a:pt x="1186" y="47"/>
                  <a:pt x="1168" y="47"/>
                </a:cubicBezTo>
              </a:path>
            </a:pathLst>
          </a:cu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22" name="Oval 22"/>
          <p:cNvSpPr>
            <a:spLocks noChangeArrowheads="1"/>
          </p:cNvSpPr>
          <p:nvPr/>
        </p:nvSpPr>
        <p:spPr bwMode="auto">
          <a:xfrm>
            <a:off x="2790825" y="1828800"/>
            <a:ext cx="1295400" cy="609600"/>
          </a:xfrm>
          <a:prstGeom prst="ellips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23" name="Oval 23"/>
          <p:cNvSpPr>
            <a:spLocks noChangeArrowheads="1"/>
          </p:cNvSpPr>
          <p:nvPr/>
        </p:nvSpPr>
        <p:spPr bwMode="auto">
          <a:xfrm>
            <a:off x="4876800" y="1862138"/>
            <a:ext cx="1295400" cy="609600"/>
          </a:xfrm>
          <a:prstGeom prst="ellips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24" name="Freeform 24"/>
          <p:cNvSpPr>
            <a:spLocks/>
          </p:cNvSpPr>
          <p:nvPr/>
        </p:nvSpPr>
        <p:spPr bwMode="auto">
          <a:xfrm>
            <a:off x="3505200" y="2395538"/>
            <a:ext cx="1981200" cy="333375"/>
          </a:xfrm>
          <a:custGeom>
            <a:avLst/>
            <a:gdLst>
              <a:gd name="T0" fmla="*/ 0 w 1186"/>
              <a:gd name="T1" fmla="*/ 0 h 197"/>
              <a:gd name="T2" fmla="*/ 2147483647 w 1186"/>
              <a:gd name="T3" fmla="*/ 2147483647 h 197"/>
              <a:gd name="T4" fmla="*/ 2147483647 w 1186"/>
              <a:gd name="T5" fmla="*/ 2147483647 h 197"/>
              <a:gd name="T6" fmla="*/ 2147483647 w 1186"/>
              <a:gd name="T7" fmla="*/ 2147483647 h 197"/>
              <a:gd name="T8" fmla="*/ 2147483647 w 1186"/>
              <a:gd name="T9" fmla="*/ 2147483647 h 197"/>
              <a:gd name="T10" fmla="*/ 2147483647 w 1186"/>
              <a:gd name="T11" fmla="*/ 2147483647 h 197"/>
              <a:gd name="T12" fmla="*/ 2147483647 w 1186"/>
              <a:gd name="T13" fmla="*/ 2147483647 h 197"/>
              <a:gd name="T14" fmla="*/ 2147483647 w 1186"/>
              <a:gd name="T15" fmla="*/ 2147483647 h 19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186"/>
              <a:gd name="T25" fmla="*/ 0 h 197"/>
              <a:gd name="T26" fmla="*/ 1186 w 1186"/>
              <a:gd name="T27" fmla="*/ 197 h 19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186" h="197">
                <a:moveTo>
                  <a:pt x="0" y="0"/>
                </a:moveTo>
                <a:cubicBezTo>
                  <a:pt x="30" y="24"/>
                  <a:pt x="51" y="43"/>
                  <a:pt x="87" y="55"/>
                </a:cubicBezTo>
                <a:cubicBezTo>
                  <a:pt x="157" y="125"/>
                  <a:pt x="276" y="148"/>
                  <a:pt x="371" y="158"/>
                </a:cubicBezTo>
                <a:cubicBezTo>
                  <a:pt x="434" y="174"/>
                  <a:pt x="497" y="188"/>
                  <a:pt x="561" y="197"/>
                </a:cubicBezTo>
                <a:cubicBezTo>
                  <a:pt x="705" y="189"/>
                  <a:pt x="849" y="189"/>
                  <a:pt x="987" y="142"/>
                </a:cubicBezTo>
                <a:cubicBezTo>
                  <a:pt x="1028" y="128"/>
                  <a:pt x="1064" y="109"/>
                  <a:pt x="1105" y="95"/>
                </a:cubicBezTo>
                <a:cubicBezTo>
                  <a:pt x="1123" y="89"/>
                  <a:pt x="1136" y="74"/>
                  <a:pt x="1152" y="63"/>
                </a:cubicBezTo>
                <a:cubicBezTo>
                  <a:pt x="1178" y="46"/>
                  <a:pt x="1186" y="47"/>
                  <a:pt x="1168" y="47"/>
                </a:cubicBezTo>
              </a:path>
            </a:pathLst>
          </a:cu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25" name="Oval 25"/>
          <p:cNvSpPr>
            <a:spLocks noChangeArrowheads="1"/>
          </p:cNvSpPr>
          <p:nvPr/>
        </p:nvSpPr>
        <p:spPr bwMode="auto">
          <a:xfrm>
            <a:off x="2790825" y="1828800"/>
            <a:ext cx="1295400" cy="609600"/>
          </a:xfrm>
          <a:prstGeom prst="ellips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26" name="Oval 26"/>
          <p:cNvSpPr>
            <a:spLocks noChangeArrowheads="1"/>
          </p:cNvSpPr>
          <p:nvPr/>
        </p:nvSpPr>
        <p:spPr bwMode="auto">
          <a:xfrm>
            <a:off x="4876800" y="1862138"/>
            <a:ext cx="1295400" cy="609600"/>
          </a:xfrm>
          <a:prstGeom prst="ellips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27" name="Freeform 27"/>
          <p:cNvSpPr>
            <a:spLocks/>
          </p:cNvSpPr>
          <p:nvPr/>
        </p:nvSpPr>
        <p:spPr bwMode="auto">
          <a:xfrm>
            <a:off x="3505200" y="1481138"/>
            <a:ext cx="2025650" cy="455612"/>
          </a:xfrm>
          <a:custGeom>
            <a:avLst/>
            <a:gdLst>
              <a:gd name="T0" fmla="*/ 2147483647 w 1276"/>
              <a:gd name="T1" fmla="*/ 2147483647 h 287"/>
              <a:gd name="T2" fmla="*/ 2147483647 w 1276"/>
              <a:gd name="T3" fmla="*/ 2147483647 h 287"/>
              <a:gd name="T4" fmla="*/ 2147483647 w 1276"/>
              <a:gd name="T5" fmla="*/ 2147483647 h 287"/>
              <a:gd name="T6" fmla="*/ 2147483647 w 1276"/>
              <a:gd name="T7" fmla="*/ 2147483647 h 287"/>
              <a:gd name="T8" fmla="*/ 2147483647 w 1276"/>
              <a:gd name="T9" fmla="*/ 2147483647 h 287"/>
              <a:gd name="T10" fmla="*/ 2147483647 w 1276"/>
              <a:gd name="T11" fmla="*/ 2147483647 h 287"/>
              <a:gd name="T12" fmla="*/ 2147483647 w 1276"/>
              <a:gd name="T13" fmla="*/ 0 h 287"/>
              <a:gd name="T14" fmla="*/ 2147483647 w 1276"/>
              <a:gd name="T15" fmla="*/ 2147483647 h 287"/>
              <a:gd name="T16" fmla="*/ 2147483647 w 1276"/>
              <a:gd name="T17" fmla="*/ 2147483647 h 287"/>
              <a:gd name="T18" fmla="*/ 2147483647 w 1276"/>
              <a:gd name="T19" fmla="*/ 2147483647 h 287"/>
              <a:gd name="T20" fmla="*/ 2147483647 w 1276"/>
              <a:gd name="T21" fmla="*/ 2147483647 h 287"/>
              <a:gd name="T22" fmla="*/ 2147483647 w 1276"/>
              <a:gd name="T23" fmla="*/ 2147483647 h 287"/>
              <a:gd name="T24" fmla="*/ 2147483647 w 1276"/>
              <a:gd name="T25" fmla="*/ 2147483647 h 287"/>
              <a:gd name="T26" fmla="*/ 2147483647 w 1276"/>
              <a:gd name="T27" fmla="*/ 2147483647 h 287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276"/>
              <a:gd name="T43" fmla="*/ 0 h 287"/>
              <a:gd name="T44" fmla="*/ 1276 w 1276"/>
              <a:gd name="T45" fmla="*/ 287 h 287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276" h="287">
                <a:moveTo>
                  <a:pt x="1276" y="245"/>
                </a:moveTo>
                <a:cubicBezTo>
                  <a:pt x="1211" y="181"/>
                  <a:pt x="1148" y="140"/>
                  <a:pt x="1063" y="111"/>
                </a:cubicBezTo>
                <a:cubicBezTo>
                  <a:pt x="1054" y="108"/>
                  <a:pt x="1048" y="99"/>
                  <a:pt x="1039" y="95"/>
                </a:cubicBezTo>
                <a:cubicBezTo>
                  <a:pt x="991" y="73"/>
                  <a:pt x="925" y="51"/>
                  <a:pt x="873" y="40"/>
                </a:cubicBezTo>
                <a:cubicBezTo>
                  <a:pt x="802" y="25"/>
                  <a:pt x="849" y="35"/>
                  <a:pt x="739" y="16"/>
                </a:cubicBezTo>
                <a:cubicBezTo>
                  <a:pt x="723" y="13"/>
                  <a:pt x="708" y="11"/>
                  <a:pt x="692" y="8"/>
                </a:cubicBezTo>
                <a:cubicBezTo>
                  <a:pt x="676" y="5"/>
                  <a:pt x="644" y="0"/>
                  <a:pt x="644" y="0"/>
                </a:cubicBezTo>
                <a:cubicBezTo>
                  <a:pt x="550" y="6"/>
                  <a:pt x="485" y="11"/>
                  <a:pt x="400" y="40"/>
                </a:cubicBezTo>
                <a:cubicBezTo>
                  <a:pt x="376" y="48"/>
                  <a:pt x="353" y="55"/>
                  <a:pt x="329" y="63"/>
                </a:cubicBezTo>
                <a:cubicBezTo>
                  <a:pt x="313" y="68"/>
                  <a:pt x="281" y="79"/>
                  <a:pt x="281" y="79"/>
                </a:cubicBezTo>
                <a:cubicBezTo>
                  <a:pt x="245" y="104"/>
                  <a:pt x="204" y="121"/>
                  <a:pt x="163" y="135"/>
                </a:cubicBezTo>
                <a:cubicBezTo>
                  <a:pt x="137" y="144"/>
                  <a:pt x="119" y="165"/>
                  <a:pt x="92" y="174"/>
                </a:cubicBezTo>
                <a:cubicBezTo>
                  <a:pt x="78" y="188"/>
                  <a:pt x="58" y="198"/>
                  <a:pt x="45" y="213"/>
                </a:cubicBezTo>
                <a:cubicBezTo>
                  <a:pt x="24" y="237"/>
                  <a:pt x="0" y="287"/>
                  <a:pt x="21" y="245"/>
                </a:cubicBezTo>
              </a:path>
            </a:pathLst>
          </a:cu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28" name="Freeform 28"/>
          <p:cNvSpPr>
            <a:spLocks/>
          </p:cNvSpPr>
          <p:nvPr/>
        </p:nvSpPr>
        <p:spPr bwMode="auto">
          <a:xfrm>
            <a:off x="3505200" y="2395538"/>
            <a:ext cx="1981200" cy="333375"/>
          </a:xfrm>
          <a:custGeom>
            <a:avLst/>
            <a:gdLst>
              <a:gd name="T0" fmla="*/ 0 w 1186"/>
              <a:gd name="T1" fmla="*/ 0 h 197"/>
              <a:gd name="T2" fmla="*/ 2147483647 w 1186"/>
              <a:gd name="T3" fmla="*/ 2147483647 h 197"/>
              <a:gd name="T4" fmla="*/ 2147483647 w 1186"/>
              <a:gd name="T5" fmla="*/ 2147483647 h 197"/>
              <a:gd name="T6" fmla="*/ 2147483647 w 1186"/>
              <a:gd name="T7" fmla="*/ 2147483647 h 197"/>
              <a:gd name="T8" fmla="*/ 2147483647 w 1186"/>
              <a:gd name="T9" fmla="*/ 2147483647 h 197"/>
              <a:gd name="T10" fmla="*/ 2147483647 w 1186"/>
              <a:gd name="T11" fmla="*/ 2147483647 h 197"/>
              <a:gd name="T12" fmla="*/ 2147483647 w 1186"/>
              <a:gd name="T13" fmla="*/ 2147483647 h 197"/>
              <a:gd name="T14" fmla="*/ 2147483647 w 1186"/>
              <a:gd name="T15" fmla="*/ 2147483647 h 19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186"/>
              <a:gd name="T25" fmla="*/ 0 h 197"/>
              <a:gd name="T26" fmla="*/ 1186 w 1186"/>
              <a:gd name="T27" fmla="*/ 197 h 19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186" h="197">
                <a:moveTo>
                  <a:pt x="0" y="0"/>
                </a:moveTo>
                <a:cubicBezTo>
                  <a:pt x="30" y="24"/>
                  <a:pt x="51" y="43"/>
                  <a:pt x="87" y="55"/>
                </a:cubicBezTo>
                <a:cubicBezTo>
                  <a:pt x="157" y="125"/>
                  <a:pt x="276" y="148"/>
                  <a:pt x="371" y="158"/>
                </a:cubicBezTo>
                <a:cubicBezTo>
                  <a:pt x="434" y="174"/>
                  <a:pt x="497" y="188"/>
                  <a:pt x="561" y="197"/>
                </a:cubicBezTo>
                <a:cubicBezTo>
                  <a:pt x="705" y="189"/>
                  <a:pt x="849" y="189"/>
                  <a:pt x="987" y="142"/>
                </a:cubicBezTo>
                <a:cubicBezTo>
                  <a:pt x="1028" y="128"/>
                  <a:pt x="1064" y="109"/>
                  <a:pt x="1105" y="95"/>
                </a:cubicBezTo>
                <a:cubicBezTo>
                  <a:pt x="1123" y="89"/>
                  <a:pt x="1136" y="74"/>
                  <a:pt x="1152" y="63"/>
                </a:cubicBezTo>
                <a:cubicBezTo>
                  <a:pt x="1178" y="46"/>
                  <a:pt x="1186" y="47"/>
                  <a:pt x="1168" y="47"/>
                </a:cubicBezTo>
              </a:path>
            </a:pathLst>
          </a:cu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29" name="Oval 29"/>
          <p:cNvSpPr>
            <a:spLocks noChangeArrowheads="1"/>
          </p:cNvSpPr>
          <p:nvPr/>
        </p:nvSpPr>
        <p:spPr bwMode="auto">
          <a:xfrm>
            <a:off x="2790825" y="1828800"/>
            <a:ext cx="1295400" cy="609600"/>
          </a:xfrm>
          <a:prstGeom prst="ellips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30" name="Oval 30"/>
          <p:cNvSpPr>
            <a:spLocks noChangeArrowheads="1"/>
          </p:cNvSpPr>
          <p:nvPr/>
        </p:nvSpPr>
        <p:spPr bwMode="auto">
          <a:xfrm>
            <a:off x="4876800" y="1862138"/>
            <a:ext cx="1295400" cy="609600"/>
          </a:xfrm>
          <a:prstGeom prst="ellips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3108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84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584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3584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584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3584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584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3584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3584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3584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4" dur="500"/>
                                        <p:tgtEl>
                                          <p:spTgt spid="3584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3584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3584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2" grpId="0" uiExpand="1" build="p" bldLvl="2"/>
      <p:bldP spid="358405" grpId="0" animBg="1"/>
      <p:bldP spid="358407" grpId="0" animBg="1"/>
      <p:bldP spid="358408" grpId="0" animBg="1"/>
      <p:bldP spid="358409" grpId="0" animBg="1"/>
      <p:bldP spid="358410" grpId="0" animBg="1"/>
      <p:bldP spid="358411" grpId="0" animBg="1"/>
      <p:bldP spid="358412" grpId="0" animBg="1"/>
      <p:bldP spid="358413" grpId="0" animBg="1"/>
      <p:bldP spid="358414" grpId="0" animBg="1"/>
      <p:bldP spid="358415" grpId="0" animBg="1"/>
      <p:bldP spid="358416" grpId="0" animBg="1"/>
      <p:bldP spid="358417" grpId="0" animBg="1"/>
      <p:bldP spid="358418" grpId="0" animBg="1"/>
      <p:bldP spid="358419" grpId="0" animBg="1"/>
      <p:bldP spid="358420" grpId="0" animBg="1"/>
      <p:bldP spid="358421" grpId="0" animBg="1"/>
      <p:bldP spid="358422" grpId="0" animBg="1"/>
      <p:bldP spid="358423" grpId="0" animBg="1"/>
      <p:bldP spid="358424" grpId="0" animBg="1"/>
      <p:bldP spid="358425" grpId="0" animBg="1"/>
      <p:bldP spid="358426" grpId="0" animBg="1"/>
      <p:bldP spid="358427" grpId="0" animBg="1"/>
      <p:bldP spid="358428" grpId="0" animBg="1"/>
      <p:bldP spid="358429" grpId="0" animBg="1"/>
      <p:bldP spid="35843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Process Scheduling</a:t>
            </a:r>
          </a:p>
        </p:txBody>
      </p:sp>
      <p:sp>
        <p:nvSpPr>
          <p:cNvPr id="2457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4648200"/>
            <a:ext cx="8610600" cy="1905000"/>
          </a:xfrm>
        </p:spPr>
        <p:txBody>
          <a:bodyPr/>
          <a:lstStyle/>
          <a:p>
            <a:r>
              <a:rPr lang="en-US" altLang="en-US" smtClean="0"/>
              <a:t>PCBs move from queue to queue as they change state</a:t>
            </a:r>
          </a:p>
          <a:p>
            <a:pPr lvl="1"/>
            <a:r>
              <a:rPr lang="en-US" altLang="en-US" smtClean="0"/>
              <a:t>Decisions about which order to remove from queues are </a:t>
            </a:r>
            <a:r>
              <a:rPr lang="en-US" altLang="en-US" smtClean="0">
                <a:solidFill>
                  <a:schemeClr val="hlink"/>
                </a:solidFill>
              </a:rPr>
              <a:t>Scheduling</a:t>
            </a:r>
            <a:r>
              <a:rPr lang="en-US" altLang="en-US" smtClean="0"/>
              <a:t> decisions</a:t>
            </a:r>
          </a:p>
          <a:p>
            <a:pPr lvl="1"/>
            <a:r>
              <a:rPr lang="en-US" altLang="en-US" smtClean="0"/>
              <a:t>Many algorithms possible (few weeks from now)</a:t>
            </a:r>
          </a:p>
        </p:txBody>
      </p:sp>
      <p:pic>
        <p:nvPicPr>
          <p:cNvPr id="2458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5" t="11595" r="888" b="12131"/>
          <a:stretch>
            <a:fillRect/>
          </a:stretch>
        </p:blipFill>
        <p:spPr bwMode="auto">
          <a:xfrm>
            <a:off x="1295400" y="762000"/>
            <a:ext cx="6248400" cy="363220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269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533400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pitchFamily="34" charset="-127"/>
              </a:rPr>
              <a:t>Ready Queue And Various I/O Device Queues</a:t>
            </a:r>
          </a:p>
        </p:txBody>
      </p:sp>
      <p:sp>
        <p:nvSpPr>
          <p:cNvPr id="1638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610600" cy="106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sz="2000" dirty="0" smtClean="0">
                <a:ea typeface="Gulim" panose="020B0600000101010101" pitchFamily="34" charset="-127"/>
              </a:rPr>
              <a:t>Process not running </a:t>
            </a:r>
            <a:r>
              <a:rPr lang="en-US" altLang="ko-KR" sz="2000" dirty="0" smtClean="0">
                <a:ea typeface="Gulim" panose="020B0600000101010101" pitchFamily="34" charset="-127"/>
                <a:sym typeface="Symbol" panose="05050102010706020507" pitchFamily="18" charset="2"/>
              </a:rPr>
              <a:t> PCB </a:t>
            </a:r>
            <a:r>
              <a:rPr lang="en-US" altLang="ko-KR" sz="2000" dirty="0" smtClean="0">
                <a:ea typeface="Gulim" panose="020B0600000101010101" pitchFamily="34" charset="-127"/>
              </a:rPr>
              <a:t>is in some scheduler queue</a:t>
            </a:r>
          </a:p>
          <a:p>
            <a:pPr lvl="1">
              <a:lnSpc>
                <a:spcPct val="80000"/>
              </a:lnSpc>
            </a:pPr>
            <a:r>
              <a:rPr lang="en-US" altLang="ko-KR" sz="2000" dirty="0" smtClean="0">
                <a:ea typeface="Gulim" panose="020B0600000101010101" pitchFamily="34" charset="-127"/>
              </a:rPr>
              <a:t>Separate queue for each device/signal/condition </a:t>
            </a:r>
          </a:p>
          <a:p>
            <a:pPr lvl="1">
              <a:lnSpc>
                <a:spcPct val="80000"/>
              </a:lnSpc>
            </a:pPr>
            <a:r>
              <a:rPr lang="en-US" altLang="ko-KR" sz="2000" dirty="0" smtClean="0">
                <a:ea typeface="Gulim" panose="020B0600000101010101" pitchFamily="34" charset="-127"/>
              </a:rPr>
              <a:t>Each queue can have a different scheduler policy</a:t>
            </a:r>
          </a:p>
        </p:txBody>
      </p:sp>
      <p:grpSp>
        <p:nvGrpSpPr>
          <p:cNvPr id="359562" name="Group 138"/>
          <p:cNvGrpSpPr>
            <a:grpSpLocks/>
          </p:cNvGrpSpPr>
          <p:nvPr/>
        </p:nvGrpSpPr>
        <p:grpSpPr bwMode="auto">
          <a:xfrm>
            <a:off x="2255838" y="1931988"/>
            <a:ext cx="6400800" cy="1524000"/>
            <a:chOff x="1432" y="527"/>
            <a:chExt cx="4032" cy="960"/>
          </a:xfrm>
        </p:grpSpPr>
        <p:grpSp>
          <p:nvGrpSpPr>
            <p:cNvPr id="16472" name="Group 24"/>
            <p:cNvGrpSpPr>
              <a:grpSpLocks/>
            </p:cNvGrpSpPr>
            <p:nvPr/>
          </p:nvGrpSpPr>
          <p:grpSpPr bwMode="auto">
            <a:xfrm>
              <a:off x="2440" y="527"/>
              <a:ext cx="624" cy="864"/>
              <a:chOff x="2208" y="528"/>
              <a:chExt cx="672" cy="1008"/>
            </a:xfrm>
          </p:grpSpPr>
          <p:sp>
            <p:nvSpPr>
              <p:cNvPr id="16491" name="Rectangle 21"/>
              <p:cNvSpPr>
                <a:spLocks noChangeArrowheads="1"/>
              </p:cNvSpPr>
              <p:nvPr/>
            </p:nvSpPr>
            <p:spPr bwMode="auto">
              <a:xfrm>
                <a:off x="2208" y="528"/>
                <a:ext cx="672" cy="1008"/>
              </a:xfrm>
              <a:prstGeom prst="rect">
                <a:avLst/>
              </a:prstGeom>
              <a:solidFill>
                <a:srgbClr val="FFFFFF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endParaRPr lang="ko-KR" altLang="en-US" sz="1600" b="0" dirty="0">
                  <a:latin typeface="Consolas" charset="0"/>
                  <a:ea typeface="Consolas" charset="0"/>
                  <a:cs typeface="Consolas" charset="0"/>
                </a:endParaRPr>
              </a:p>
              <a:p>
                <a:endParaRPr lang="ko-KR" altLang="en-US" sz="1600" b="0" dirty="0">
                  <a:latin typeface="Consolas" charset="0"/>
                  <a:ea typeface="Consolas" charset="0"/>
                  <a:cs typeface="Consolas" charset="0"/>
                </a:endParaRPr>
              </a:p>
              <a:p>
                <a:r>
                  <a:rPr lang="en-US" altLang="ko-KR" sz="1600" b="0" dirty="0">
                    <a:latin typeface="Consolas" charset="0"/>
                    <a:ea typeface="Consolas" charset="0"/>
                    <a:cs typeface="Consolas" charset="0"/>
                  </a:rPr>
                  <a:t>Other</a:t>
                </a:r>
              </a:p>
              <a:p>
                <a:r>
                  <a:rPr lang="en-US" altLang="ko-KR" sz="1600" b="0" dirty="0">
                    <a:latin typeface="Consolas" charset="0"/>
                    <a:ea typeface="Consolas" charset="0"/>
                    <a:cs typeface="Consolas" charset="0"/>
                  </a:rPr>
                  <a:t>State</a:t>
                </a:r>
              </a:p>
              <a:p>
                <a:r>
                  <a:rPr lang="en-US" altLang="ko-KR" sz="1600" b="0" dirty="0">
                    <a:latin typeface="Consolas" charset="0"/>
                    <a:ea typeface="Consolas" charset="0"/>
                    <a:cs typeface="Consolas" charset="0"/>
                  </a:rPr>
                  <a:t>P</a:t>
                </a:r>
                <a:r>
                  <a:rPr lang="en-US" altLang="ko-KR" sz="1600" b="0" dirty="0" smtClean="0">
                    <a:latin typeface="Consolas" charset="0"/>
                    <a:ea typeface="Consolas" charset="0"/>
                    <a:cs typeface="Consolas" charset="0"/>
                  </a:rPr>
                  <a:t>CB</a:t>
                </a:r>
                <a:r>
                  <a:rPr lang="en-US" altLang="ko-KR" sz="1600" b="0" baseline="-25000" dirty="0" smtClean="0">
                    <a:latin typeface="Consolas" charset="0"/>
                    <a:ea typeface="Consolas" charset="0"/>
                    <a:cs typeface="Consolas" charset="0"/>
                  </a:rPr>
                  <a:t>9</a:t>
                </a:r>
                <a:endParaRPr lang="en-US" altLang="ko-KR" sz="1600" b="0" dirty="0">
                  <a:latin typeface="Consolas" charset="0"/>
                  <a:ea typeface="Consolas" charset="0"/>
                  <a:cs typeface="Consolas" charset="0"/>
                </a:endParaRPr>
              </a:p>
            </p:txBody>
          </p:sp>
          <p:sp>
            <p:nvSpPr>
              <p:cNvPr id="16492" name="Rectangle 22"/>
              <p:cNvSpPr>
                <a:spLocks noChangeArrowheads="1"/>
              </p:cNvSpPr>
              <p:nvPr/>
            </p:nvSpPr>
            <p:spPr bwMode="auto">
              <a:xfrm>
                <a:off x="2208" y="528"/>
                <a:ext cx="672" cy="240"/>
              </a:xfrm>
              <a:prstGeom prst="rect">
                <a:avLst/>
              </a:prstGeom>
              <a:solidFill>
                <a:srgbClr val="00FFFF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 sz="1600" b="0">
                    <a:latin typeface="Consolas" charset="0"/>
                    <a:ea typeface="Consolas" charset="0"/>
                    <a:cs typeface="Consolas" charset="0"/>
                  </a:rPr>
                  <a:t>Link</a:t>
                </a:r>
              </a:p>
            </p:txBody>
          </p:sp>
          <p:sp>
            <p:nvSpPr>
              <p:cNvPr id="16493" name="Rectangle 23"/>
              <p:cNvSpPr>
                <a:spLocks noChangeArrowheads="1"/>
              </p:cNvSpPr>
              <p:nvPr/>
            </p:nvSpPr>
            <p:spPr bwMode="auto">
              <a:xfrm>
                <a:off x="2208" y="768"/>
                <a:ext cx="672" cy="192"/>
              </a:xfrm>
              <a:prstGeom prst="rect">
                <a:avLst/>
              </a:prstGeom>
              <a:solidFill>
                <a:srgbClr val="FFFFFF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 sz="1600" b="0">
                    <a:latin typeface="Consolas" charset="0"/>
                    <a:ea typeface="Consolas" charset="0"/>
                    <a:cs typeface="Consolas" charset="0"/>
                  </a:rPr>
                  <a:t>Registers</a:t>
                </a:r>
              </a:p>
            </p:txBody>
          </p:sp>
        </p:grpSp>
        <p:grpSp>
          <p:nvGrpSpPr>
            <p:cNvPr id="16473" name="Group 29"/>
            <p:cNvGrpSpPr>
              <a:grpSpLocks/>
            </p:cNvGrpSpPr>
            <p:nvPr/>
          </p:nvGrpSpPr>
          <p:grpSpPr bwMode="auto">
            <a:xfrm>
              <a:off x="3352" y="527"/>
              <a:ext cx="624" cy="864"/>
              <a:chOff x="2208" y="528"/>
              <a:chExt cx="672" cy="1008"/>
            </a:xfrm>
          </p:grpSpPr>
          <p:sp>
            <p:nvSpPr>
              <p:cNvPr id="16488" name="Rectangle 30"/>
              <p:cNvSpPr>
                <a:spLocks noChangeArrowheads="1"/>
              </p:cNvSpPr>
              <p:nvPr/>
            </p:nvSpPr>
            <p:spPr bwMode="auto">
              <a:xfrm>
                <a:off x="2208" y="528"/>
                <a:ext cx="672" cy="1008"/>
              </a:xfrm>
              <a:prstGeom prst="rect">
                <a:avLst/>
              </a:prstGeom>
              <a:solidFill>
                <a:srgbClr val="FFFFFF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endParaRPr lang="ko-KR" altLang="en-US" sz="1600" b="0" dirty="0">
                  <a:latin typeface="Consolas" charset="0"/>
                  <a:ea typeface="Consolas" charset="0"/>
                  <a:cs typeface="Consolas" charset="0"/>
                </a:endParaRPr>
              </a:p>
              <a:p>
                <a:endParaRPr lang="ko-KR" altLang="en-US" sz="1600" b="0" dirty="0">
                  <a:latin typeface="Consolas" charset="0"/>
                  <a:ea typeface="Consolas" charset="0"/>
                  <a:cs typeface="Consolas" charset="0"/>
                </a:endParaRPr>
              </a:p>
              <a:p>
                <a:r>
                  <a:rPr lang="en-US" altLang="ko-KR" sz="1600" b="0" dirty="0">
                    <a:latin typeface="Consolas" charset="0"/>
                    <a:ea typeface="Consolas" charset="0"/>
                    <a:cs typeface="Consolas" charset="0"/>
                  </a:rPr>
                  <a:t>Other</a:t>
                </a:r>
              </a:p>
              <a:p>
                <a:r>
                  <a:rPr lang="en-US" altLang="ko-KR" sz="1600" b="0" dirty="0">
                    <a:latin typeface="Consolas" charset="0"/>
                    <a:ea typeface="Consolas" charset="0"/>
                    <a:cs typeface="Consolas" charset="0"/>
                  </a:rPr>
                  <a:t>State</a:t>
                </a:r>
              </a:p>
              <a:p>
                <a:r>
                  <a:rPr lang="en-US" altLang="ko-KR" sz="1600" b="0" dirty="0">
                    <a:latin typeface="Consolas" charset="0"/>
                    <a:ea typeface="Consolas" charset="0"/>
                    <a:cs typeface="Consolas" charset="0"/>
                  </a:rPr>
                  <a:t>P</a:t>
                </a:r>
                <a:r>
                  <a:rPr lang="en-US" altLang="ko-KR" sz="1600" b="0" dirty="0" smtClean="0">
                    <a:latin typeface="Consolas" charset="0"/>
                    <a:ea typeface="Consolas" charset="0"/>
                    <a:cs typeface="Consolas" charset="0"/>
                  </a:rPr>
                  <a:t>CB</a:t>
                </a:r>
                <a:r>
                  <a:rPr lang="en-US" altLang="ko-KR" sz="1600" b="0" baseline="-25000" dirty="0" smtClean="0">
                    <a:latin typeface="Consolas" charset="0"/>
                    <a:ea typeface="Consolas" charset="0"/>
                    <a:cs typeface="Consolas" charset="0"/>
                  </a:rPr>
                  <a:t>6</a:t>
                </a:r>
                <a:endParaRPr lang="en-US" altLang="ko-KR" sz="1600" b="0" dirty="0">
                  <a:latin typeface="Consolas" charset="0"/>
                  <a:ea typeface="Consolas" charset="0"/>
                  <a:cs typeface="Consolas" charset="0"/>
                </a:endParaRPr>
              </a:p>
            </p:txBody>
          </p:sp>
          <p:sp>
            <p:nvSpPr>
              <p:cNvPr id="16489" name="Rectangle 31"/>
              <p:cNvSpPr>
                <a:spLocks noChangeArrowheads="1"/>
              </p:cNvSpPr>
              <p:nvPr/>
            </p:nvSpPr>
            <p:spPr bwMode="auto">
              <a:xfrm>
                <a:off x="2208" y="528"/>
                <a:ext cx="672" cy="240"/>
              </a:xfrm>
              <a:prstGeom prst="rect">
                <a:avLst/>
              </a:prstGeom>
              <a:solidFill>
                <a:srgbClr val="00FFFF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 sz="1600" b="0">
                    <a:latin typeface="Consolas" charset="0"/>
                    <a:ea typeface="Consolas" charset="0"/>
                    <a:cs typeface="Consolas" charset="0"/>
                  </a:rPr>
                  <a:t>Link</a:t>
                </a:r>
              </a:p>
            </p:txBody>
          </p:sp>
          <p:sp>
            <p:nvSpPr>
              <p:cNvPr id="16490" name="Rectangle 32"/>
              <p:cNvSpPr>
                <a:spLocks noChangeArrowheads="1"/>
              </p:cNvSpPr>
              <p:nvPr/>
            </p:nvSpPr>
            <p:spPr bwMode="auto">
              <a:xfrm>
                <a:off x="2208" y="768"/>
                <a:ext cx="672" cy="192"/>
              </a:xfrm>
              <a:prstGeom prst="rect">
                <a:avLst/>
              </a:prstGeom>
              <a:solidFill>
                <a:srgbClr val="FFFFFF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 sz="1600" b="0">
                    <a:latin typeface="Consolas" charset="0"/>
                    <a:ea typeface="Consolas" charset="0"/>
                    <a:cs typeface="Consolas" charset="0"/>
                  </a:rPr>
                  <a:t>Registers</a:t>
                </a:r>
              </a:p>
            </p:txBody>
          </p:sp>
        </p:grpSp>
        <p:grpSp>
          <p:nvGrpSpPr>
            <p:cNvPr id="16474" name="Group 33"/>
            <p:cNvGrpSpPr>
              <a:grpSpLocks/>
            </p:cNvGrpSpPr>
            <p:nvPr/>
          </p:nvGrpSpPr>
          <p:grpSpPr bwMode="auto">
            <a:xfrm>
              <a:off x="4456" y="527"/>
              <a:ext cx="624" cy="864"/>
              <a:chOff x="2208" y="528"/>
              <a:chExt cx="672" cy="1008"/>
            </a:xfrm>
          </p:grpSpPr>
          <p:sp>
            <p:nvSpPr>
              <p:cNvPr id="16485" name="Rectangle 34"/>
              <p:cNvSpPr>
                <a:spLocks noChangeArrowheads="1"/>
              </p:cNvSpPr>
              <p:nvPr/>
            </p:nvSpPr>
            <p:spPr bwMode="auto">
              <a:xfrm>
                <a:off x="2208" y="528"/>
                <a:ext cx="672" cy="1008"/>
              </a:xfrm>
              <a:prstGeom prst="rect">
                <a:avLst/>
              </a:prstGeom>
              <a:solidFill>
                <a:srgbClr val="FFFFFF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endParaRPr lang="ko-KR" altLang="en-US" sz="1600" b="0" dirty="0">
                  <a:latin typeface="Consolas" charset="0"/>
                  <a:ea typeface="Consolas" charset="0"/>
                  <a:cs typeface="Consolas" charset="0"/>
                </a:endParaRPr>
              </a:p>
              <a:p>
                <a:endParaRPr lang="ko-KR" altLang="en-US" sz="1600" b="0" dirty="0">
                  <a:latin typeface="Consolas" charset="0"/>
                  <a:ea typeface="Consolas" charset="0"/>
                  <a:cs typeface="Consolas" charset="0"/>
                </a:endParaRPr>
              </a:p>
              <a:p>
                <a:r>
                  <a:rPr lang="en-US" altLang="ko-KR" sz="1600" b="0" dirty="0">
                    <a:latin typeface="Consolas" charset="0"/>
                    <a:ea typeface="Consolas" charset="0"/>
                    <a:cs typeface="Consolas" charset="0"/>
                  </a:rPr>
                  <a:t>Other</a:t>
                </a:r>
              </a:p>
              <a:p>
                <a:r>
                  <a:rPr lang="en-US" altLang="ko-KR" sz="1600" b="0" dirty="0">
                    <a:latin typeface="Consolas" charset="0"/>
                    <a:ea typeface="Consolas" charset="0"/>
                    <a:cs typeface="Consolas" charset="0"/>
                  </a:rPr>
                  <a:t>State</a:t>
                </a:r>
              </a:p>
              <a:p>
                <a:r>
                  <a:rPr lang="en-US" altLang="ko-KR" sz="1600" b="0" dirty="0">
                    <a:latin typeface="Consolas" charset="0"/>
                    <a:ea typeface="Consolas" charset="0"/>
                    <a:cs typeface="Consolas" charset="0"/>
                  </a:rPr>
                  <a:t>P</a:t>
                </a:r>
                <a:r>
                  <a:rPr lang="en-US" altLang="ko-KR" sz="1600" b="0" dirty="0" smtClean="0">
                    <a:latin typeface="Consolas" charset="0"/>
                    <a:ea typeface="Consolas" charset="0"/>
                    <a:cs typeface="Consolas" charset="0"/>
                  </a:rPr>
                  <a:t>CB</a:t>
                </a:r>
                <a:r>
                  <a:rPr lang="en-US" altLang="ko-KR" sz="1600" b="0" baseline="-25000" dirty="0" smtClean="0">
                    <a:latin typeface="Consolas" charset="0"/>
                    <a:ea typeface="Consolas" charset="0"/>
                    <a:cs typeface="Consolas" charset="0"/>
                  </a:rPr>
                  <a:t>16</a:t>
                </a:r>
                <a:endParaRPr lang="en-US" altLang="ko-KR" sz="1600" b="0" dirty="0">
                  <a:latin typeface="Consolas" charset="0"/>
                  <a:ea typeface="Consolas" charset="0"/>
                  <a:cs typeface="Consolas" charset="0"/>
                </a:endParaRPr>
              </a:p>
            </p:txBody>
          </p:sp>
          <p:sp>
            <p:nvSpPr>
              <p:cNvPr id="16486" name="Rectangle 35"/>
              <p:cNvSpPr>
                <a:spLocks noChangeArrowheads="1"/>
              </p:cNvSpPr>
              <p:nvPr/>
            </p:nvSpPr>
            <p:spPr bwMode="auto">
              <a:xfrm>
                <a:off x="2208" y="528"/>
                <a:ext cx="672" cy="240"/>
              </a:xfrm>
              <a:prstGeom prst="rect">
                <a:avLst/>
              </a:prstGeom>
              <a:solidFill>
                <a:srgbClr val="00FFFF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 sz="1600" b="0">
                    <a:latin typeface="Consolas" charset="0"/>
                    <a:ea typeface="Consolas" charset="0"/>
                    <a:cs typeface="Consolas" charset="0"/>
                  </a:rPr>
                  <a:t>Link</a:t>
                </a:r>
              </a:p>
            </p:txBody>
          </p:sp>
          <p:sp>
            <p:nvSpPr>
              <p:cNvPr id="16487" name="Rectangle 36"/>
              <p:cNvSpPr>
                <a:spLocks noChangeArrowheads="1"/>
              </p:cNvSpPr>
              <p:nvPr/>
            </p:nvSpPr>
            <p:spPr bwMode="auto">
              <a:xfrm>
                <a:off x="2208" y="768"/>
                <a:ext cx="672" cy="192"/>
              </a:xfrm>
              <a:prstGeom prst="rect">
                <a:avLst/>
              </a:prstGeom>
              <a:solidFill>
                <a:srgbClr val="FFFFFF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 sz="1600" b="0">
                    <a:latin typeface="Consolas" charset="0"/>
                    <a:ea typeface="Consolas" charset="0"/>
                    <a:cs typeface="Consolas" charset="0"/>
                  </a:rPr>
                  <a:t>Registers</a:t>
                </a:r>
              </a:p>
            </p:txBody>
          </p:sp>
        </p:grpSp>
        <p:grpSp>
          <p:nvGrpSpPr>
            <p:cNvPr id="16475" name="Group 42"/>
            <p:cNvGrpSpPr>
              <a:grpSpLocks/>
            </p:cNvGrpSpPr>
            <p:nvPr/>
          </p:nvGrpSpPr>
          <p:grpSpPr bwMode="auto">
            <a:xfrm>
              <a:off x="5272" y="623"/>
              <a:ext cx="192" cy="192"/>
              <a:chOff x="2448" y="2016"/>
              <a:chExt cx="192" cy="192"/>
            </a:xfrm>
          </p:grpSpPr>
          <p:sp>
            <p:nvSpPr>
              <p:cNvPr id="16481" name="Line 25"/>
              <p:cNvSpPr>
                <a:spLocks noChangeShapeType="1"/>
              </p:cNvSpPr>
              <p:nvPr/>
            </p:nvSpPr>
            <p:spPr bwMode="auto">
              <a:xfrm>
                <a:off x="2448" y="2112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>
                  <a:latin typeface="Consolas" charset="0"/>
                  <a:ea typeface="Consolas" charset="0"/>
                  <a:cs typeface="Consolas" charset="0"/>
                </a:endParaRPr>
              </a:p>
            </p:txBody>
          </p:sp>
          <p:sp>
            <p:nvSpPr>
              <p:cNvPr id="16482" name="Line 26"/>
              <p:cNvSpPr>
                <a:spLocks noChangeShapeType="1"/>
              </p:cNvSpPr>
              <p:nvPr/>
            </p:nvSpPr>
            <p:spPr bwMode="auto">
              <a:xfrm>
                <a:off x="2496" y="2160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>
                  <a:latin typeface="Consolas" charset="0"/>
                  <a:ea typeface="Consolas" charset="0"/>
                  <a:cs typeface="Consolas" charset="0"/>
                </a:endParaRPr>
              </a:p>
            </p:txBody>
          </p:sp>
          <p:sp>
            <p:nvSpPr>
              <p:cNvPr id="16483" name="Line 27"/>
              <p:cNvSpPr>
                <a:spLocks noChangeShapeType="1"/>
              </p:cNvSpPr>
              <p:nvPr/>
            </p:nvSpPr>
            <p:spPr bwMode="auto">
              <a:xfrm>
                <a:off x="2520" y="2208"/>
                <a:ext cx="4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>
                  <a:latin typeface="Consolas" charset="0"/>
                  <a:ea typeface="Consolas" charset="0"/>
                  <a:cs typeface="Consolas" charset="0"/>
                </a:endParaRPr>
              </a:p>
            </p:txBody>
          </p:sp>
          <p:sp>
            <p:nvSpPr>
              <p:cNvPr id="16484" name="Line 41"/>
              <p:cNvSpPr>
                <a:spLocks noChangeShapeType="1"/>
              </p:cNvSpPr>
              <p:nvPr/>
            </p:nvSpPr>
            <p:spPr bwMode="auto">
              <a:xfrm>
                <a:off x="2544" y="2016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>
                  <a:latin typeface="Consolas" charset="0"/>
                  <a:ea typeface="Consolas" charset="0"/>
                  <a:cs typeface="Consolas" charset="0"/>
                </a:endParaRPr>
              </a:p>
            </p:txBody>
          </p:sp>
        </p:grpSp>
        <p:sp>
          <p:nvSpPr>
            <p:cNvPr id="16476" name="Line 43"/>
            <p:cNvSpPr>
              <a:spLocks noChangeShapeType="1"/>
            </p:cNvSpPr>
            <p:nvPr/>
          </p:nvSpPr>
          <p:spPr bwMode="auto">
            <a:xfrm>
              <a:off x="3064" y="623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16477" name="Line 44"/>
            <p:cNvSpPr>
              <a:spLocks noChangeShapeType="1"/>
            </p:cNvSpPr>
            <p:nvPr/>
          </p:nvSpPr>
          <p:spPr bwMode="auto">
            <a:xfrm>
              <a:off x="3976" y="623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16478" name="Line 45"/>
            <p:cNvSpPr>
              <a:spLocks noChangeShapeType="1"/>
            </p:cNvSpPr>
            <p:nvPr/>
          </p:nvSpPr>
          <p:spPr bwMode="auto">
            <a:xfrm>
              <a:off x="5080" y="623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16479" name="Line 81"/>
            <p:cNvSpPr>
              <a:spLocks noChangeShapeType="1"/>
            </p:cNvSpPr>
            <p:nvPr/>
          </p:nvSpPr>
          <p:spPr bwMode="auto">
            <a:xfrm>
              <a:off x="1432" y="623"/>
              <a:ext cx="100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16480" name="Freeform 86"/>
            <p:cNvSpPr>
              <a:spLocks/>
            </p:cNvSpPr>
            <p:nvPr/>
          </p:nvSpPr>
          <p:spPr bwMode="auto">
            <a:xfrm>
              <a:off x="1432" y="671"/>
              <a:ext cx="3024" cy="816"/>
            </a:xfrm>
            <a:custGeom>
              <a:avLst/>
              <a:gdLst>
                <a:gd name="T0" fmla="*/ 0 w 3024"/>
                <a:gd name="T1" fmla="*/ 154 h 912"/>
                <a:gd name="T2" fmla="*/ 816 w 3024"/>
                <a:gd name="T3" fmla="*/ 730 h 912"/>
                <a:gd name="T4" fmla="*/ 2640 w 3024"/>
                <a:gd name="T5" fmla="*/ 730 h 912"/>
                <a:gd name="T6" fmla="*/ 3024 w 3024"/>
                <a:gd name="T7" fmla="*/ 0 h 9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024" h="912">
                  <a:moveTo>
                    <a:pt x="0" y="192"/>
                  </a:moveTo>
                  <a:lnTo>
                    <a:pt x="816" y="912"/>
                  </a:lnTo>
                  <a:lnTo>
                    <a:pt x="2640" y="912"/>
                  </a:lnTo>
                  <a:lnTo>
                    <a:pt x="3024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Consolas" charset="0"/>
                <a:ea typeface="Consolas" charset="0"/>
                <a:cs typeface="Consolas" charset="0"/>
              </a:endParaRPr>
            </a:p>
          </p:txBody>
        </p:sp>
      </p:grpSp>
      <p:grpSp>
        <p:nvGrpSpPr>
          <p:cNvPr id="359560" name="Group 136"/>
          <p:cNvGrpSpPr>
            <a:grpSpLocks/>
          </p:cNvGrpSpPr>
          <p:nvPr/>
        </p:nvGrpSpPr>
        <p:grpSpPr bwMode="auto">
          <a:xfrm>
            <a:off x="2255838" y="5132388"/>
            <a:ext cx="2362200" cy="1371600"/>
            <a:chOff x="1432" y="2543"/>
            <a:chExt cx="1488" cy="864"/>
          </a:xfrm>
        </p:grpSpPr>
        <p:grpSp>
          <p:nvGrpSpPr>
            <p:cNvPr id="16458" name="Group 104"/>
            <p:cNvGrpSpPr>
              <a:grpSpLocks/>
            </p:cNvGrpSpPr>
            <p:nvPr/>
          </p:nvGrpSpPr>
          <p:grpSpPr bwMode="auto">
            <a:xfrm>
              <a:off x="1912" y="2543"/>
              <a:ext cx="1008" cy="864"/>
              <a:chOff x="1680" y="2544"/>
              <a:chExt cx="1008" cy="912"/>
            </a:xfrm>
          </p:grpSpPr>
          <p:grpSp>
            <p:nvGrpSpPr>
              <p:cNvPr id="16461" name="Group 70"/>
              <p:cNvGrpSpPr>
                <a:grpSpLocks/>
              </p:cNvGrpSpPr>
              <p:nvPr/>
            </p:nvGrpSpPr>
            <p:grpSpPr bwMode="auto">
              <a:xfrm>
                <a:off x="1680" y="2544"/>
                <a:ext cx="624" cy="912"/>
                <a:chOff x="2208" y="528"/>
                <a:chExt cx="672" cy="1008"/>
              </a:xfrm>
            </p:grpSpPr>
            <p:sp>
              <p:nvSpPr>
                <p:cNvPr id="16469" name="Rectangle 71"/>
                <p:cNvSpPr>
                  <a:spLocks noChangeArrowheads="1"/>
                </p:cNvSpPr>
                <p:nvPr/>
              </p:nvSpPr>
              <p:spPr bwMode="auto">
                <a:xfrm>
                  <a:off x="2208" y="528"/>
                  <a:ext cx="672" cy="1008"/>
                </a:xfrm>
                <a:prstGeom prst="rect">
                  <a:avLst/>
                </a:prstGeom>
                <a:solidFill>
                  <a:srgbClr val="FFFFFF"/>
                </a:solidFill>
                <a:ln w="2857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ctr" eaLnBrk="0" hangingPunct="0"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1pPr>
                  <a:lvl2pPr marL="742950" indent="-285750" algn="ctr" eaLnBrk="0" hangingPunct="0"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2pPr>
                  <a:lvl3pPr marL="1143000" indent="-228600" algn="ctr" eaLnBrk="0" hangingPunct="0"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3pPr>
                  <a:lvl4pPr marL="1600200" indent="-228600" algn="ctr" eaLnBrk="0" hangingPunct="0"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4pPr>
                  <a:lvl5pPr marL="2057400" indent="-228600" algn="ctr" eaLnBrk="0" hangingPunct="0"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9pPr>
                </a:lstStyle>
                <a:p>
                  <a:endParaRPr lang="ko-KR" altLang="en-US" sz="1600" b="0" dirty="0">
                    <a:latin typeface="Consolas" charset="0"/>
                    <a:ea typeface="Consolas" charset="0"/>
                    <a:cs typeface="Consolas" charset="0"/>
                  </a:endParaRPr>
                </a:p>
                <a:p>
                  <a:endParaRPr lang="ko-KR" altLang="en-US" sz="1600" b="0" dirty="0">
                    <a:latin typeface="Consolas" charset="0"/>
                    <a:ea typeface="Consolas" charset="0"/>
                    <a:cs typeface="Consolas" charset="0"/>
                  </a:endParaRPr>
                </a:p>
                <a:p>
                  <a:r>
                    <a:rPr lang="en-US" altLang="ko-KR" sz="1600" b="0" dirty="0">
                      <a:latin typeface="Consolas" charset="0"/>
                      <a:ea typeface="Consolas" charset="0"/>
                      <a:cs typeface="Consolas" charset="0"/>
                    </a:rPr>
                    <a:t>Other</a:t>
                  </a:r>
                </a:p>
                <a:p>
                  <a:r>
                    <a:rPr lang="en-US" altLang="ko-KR" sz="1600" b="0" dirty="0">
                      <a:latin typeface="Consolas" charset="0"/>
                      <a:ea typeface="Consolas" charset="0"/>
                      <a:cs typeface="Consolas" charset="0"/>
                    </a:rPr>
                    <a:t>State</a:t>
                  </a:r>
                </a:p>
                <a:p>
                  <a:r>
                    <a:rPr lang="en-US" altLang="ko-KR" sz="1600" b="0" dirty="0">
                      <a:latin typeface="Consolas" charset="0"/>
                      <a:ea typeface="Consolas" charset="0"/>
                      <a:cs typeface="Consolas" charset="0"/>
                    </a:rPr>
                    <a:t>P</a:t>
                  </a:r>
                  <a:r>
                    <a:rPr lang="en-US" altLang="ko-KR" sz="1600" b="0" dirty="0" smtClean="0">
                      <a:latin typeface="Consolas" charset="0"/>
                      <a:ea typeface="Consolas" charset="0"/>
                      <a:cs typeface="Consolas" charset="0"/>
                    </a:rPr>
                    <a:t>CB</a:t>
                  </a:r>
                  <a:r>
                    <a:rPr lang="en-US" altLang="ko-KR" sz="1600" b="0" baseline="-25000" dirty="0" smtClean="0">
                      <a:latin typeface="Consolas" charset="0"/>
                      <a:ea typeface="Consolas" charset="0"/>
                      <a:cs typeface="Consolas" charset="0"/>
                    </a:rPr>
                    <a:t>8</a:t>
                  </a:r>
                  <a:endParaRPr lang="en-US" altLang="ko-KR" sz="1600" b="0" dirty="0">
                    <a:latin typeface="Consolas" charset="0"/>
                    <a:ea typeface="Consolas" charset="0"/>
                    <a:cs typeface="Consolas" charset="0"/>
                  </a:endParaRPr>
                </a:p>
              </p:txBody>
            </p:sp>
            <p:sp>
              <p:nvSpPr>
                <p:cNvPr id="16470" name="Rectangle 72"/>
                <p:cNvSpPr>
                  <a:spLocks noChangeArrowheads="1"/>
                </p:cNvSpPr>
                <p:nvPr/>
              </p:nvSpPr>
              <p:spPr bwMode="auto">
                <a:xfrm>
                  <a:off x="2208" y="528"/>
                  <a:ext cx="672" cy="240"/>
                </a:xfrm>
                <a:prstGeom prst="rect">
                  <a:avLst/>
                </a:prstGeom>
                <a:solidFill>
                  <a:srgbClr val="00FFFF"/>
                </a:solidFill>
                <a:ln w="2857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ctr" eaLnBrk="0" hangingPunct="0"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1pPr>
                  <a:lvl2pPr marL="742950" indent="-285750" algn="ctr" eaLnBrk="0" hangingPunct="0"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2pPr>
                  <a:lvl3pPr marL="1143000" indent="-228600" algn="ctr" eaLnBrk="0" hangingPunct="0"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3pPr>
                  <a:lvl4pPr marL="1600200" indent="-228600" algn="ctr" eaLnBrk="0" hangingPunct="0"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4pPr>
                  <a:lvl5pPr marL="2057400" indent="-228600" algn="ctr" eaLnBrk="0" hangingPunct="0"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9pPr>
                </a:lstStyle>
                <a:p>
                  <a:r>
                    <a:rPr lang="en-US" altLang="ko-KR" sz="1600" b="0">
                      <a:latin typeface="Consolas" charset="0"/>
                      <a:ea typeface="Consolas" charset="0"/>
                      <a:cs typeface="Consolas" charset="0"/>
                    </a:rPr>
                    <a:t>Link</a:t>
                  </a:r>
                </a:p>
              </p:txBody>
            </p:sp>
            <p:sp>
              <p:nvSpPr>
                <p:cNvPr id="16471" name="Rectangle 73"/>
                <p:cNvSpPr>
                  <a:spLocks noChangeArrowheads="1"/>
                </p:cNvSpPr>
                <p:nvPr/>
              </p:nvSpPr>
              <p:spPr bwMode="auto">
                <a:xfrm>
                  <a:off x="2208" y="768"/>
                  <a:ext cx="672" cy="192"/>
                </a:xfrm>
                <a:prstGeom prst="rect">
                  <a:avLst/>
                </a:prstGeom>
                <a:solidFill>
                  <a:srgbClr val="FFFFFF"/>
                </a:solidFill>
                <a:ln w="2857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ctr" eaLnBrk="0" hangingPunct="0"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1pPr>
                  <a:lvl2pPr marL="742950" indent="-285750" algn="ctr" eaLnBrk="0" hangingPunct="0"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2pPr>
                  <a:lvl3pPr marL="1143000" indent="-228600" algn="ctr" eaLnBrk="0" hangingPunct="0"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3pPr>
                  <a:lvl4pPr marL="1600200" indent="-228600" algn="ctr" eaLnBrk="0" hangingPunct="0"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4pPr>
                  <a:lvl5pPr marL="2057400" indent="-228600" algn="ctr" eaLnBrk="0" hangingPunct="0"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9pPr>
                </a:lstStyle>
                <a:p>
                  <a:r>
                    <a:rPr lang="en-US" altLang="ko-KR" sz="1600" b="0">
                      <a:latin typeface="Consolas" charset="0"/>
                      <a:ea typeface="Consolas" charset="0"/>
                      <a:cs typeface="Consolas" charset="0"/>
                    </a:rPr>
                    <a:t>Registers</a:t>
                  </a:r>
                </a:p>
              </p:txBody>
            </p:sp>
          </p:grpSp>
          <p:grpSp>
            <p:nvGrpSpPr>
              <p:cNvPr id="16462" name="Group 89"/>
              <p:cNvGrpSpPr>
                <a:grpSpLocks/>
              </p:cNvGrpSpPr>
              <p:nvPr/>
            </p:nvGrpSpPr>
            <p:grpSpPr bwMode="auto">
              <a:xfrm>
                <a:off x="2304" y="2640"/>
                <a:ext cx="384" cy="192"/>
                <a:chOff x="2304" y="2640"/>
                <a:chExt cx="384" cy="192"/>
              </a:xfrm>
            </p:grpSpPr>
            <p:grpSp>
              <p:nvGrpSpPr>
                <p:cNvPr id="16463" name="Group 74"/>
                <p:cNvGrpSpPr>
                  <a:grpSpLocks/>
                </p:cNvGrpSpPr>
                <p:nvPr/>
              </p:nvGrpSpPr>
              <p:grpSpPr bwMode="auto">
                <a:xfrm>
                  <a:off x="2496" y="2640"/>
                  <a:ext cx="192" cy="192"/>
                  <a:chOff x="2448" y="2016"/>
                  <a:chExt cx="192" cy="192"/>
                </a:xfrm>
              </p:grpSpPr>
              <p:sp>
                <p:nvSpPr>
                  <p:cNvPr id="16465" name="Line 75"/>
                  <p:cNvSpPr>
                    <a:spLocks noChangeShapeType="1"/>
                  </p:cNvSpPr>
                  <p:nvPr/>
                </p:nvSpPr>
                <p:spPr bwMode="auto">
                  <a:xfrm>
                    <a:off x="2448" y="2112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b="0">
                      <a:latin typeface="Consolas" charset="0"/>
                      <a:ea typeface="Consolas" charset="0"/>
                      <a:cs typeface="Consolas" charset="0"/>
                    </a:endParaRPr>
                  </a:p>
                </p:txBody>
              </p:sp>
              <p:sp>
                <p:nvSpPr>
                  <p:cNvPr id="16466" name="Line 76"/>
                  <p:cNvSpPr>
                    <a:spLocks noChangeShapeType="1"/>
                  </p:cNvSpPr>
                  <p:nvPr/>
                </p:nvSpPr>
                <p:spPr bwMode="auto">
                  <a:xfrm>
                    <a:off x="2496" y="2160"/>
                    <a:ext cx="96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b="0">
                      <a:latin typeface="Consolas" charset="0"/>
                      <a:ea typeface="Consolas" charset="0"/>
                      <a:cs typeface="Consolas" charset="0"/>
                    </a:endParaRPr>
                  </a:p>
                </p:txBody>
              </p:sp>
              <p:sp>
                <p:nvSpPr>
                  <p:cNvPr id="16467" name="Line 77"/>
                  <p:cNvSpPr>
                    <a:spLocks noChangeShapeType="1"/>
                  </p:cNvSpPr>
                  <p:nvPr/>
                </p:nvSpPr>
                <p:spPr bwMode="auto">
                  <a:xfrm>
                    <a:off x="2520" y="2208"/>
                    <a:ext cx="4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b="0">
                      <a:latin typeface="Consolas" charset="0"/>
                      <a:ea typeface="Consolas" charset="0"/>
                      <a:cs typeface="Consolas" charset="0"/>
                    </a:endParaRPr>
                  </a:p>
                </p:txBody>
              </p:sp>
              <p:sp>
                <p:nvSpPr>
                  <p:cNvPr id="16468" name="Line 78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2016"/>
                    <a:ext cx="0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b="0">
                      <a:latin typeface="Consolas" charset="0"/>
                      <a:ea typeface="Consolas" charset="0"/>
                      <a:cs typeface="Consolas" charset="0"/>
                    </a:endParaRPr>
                  </a:p>
                </p:txBody>
              </p:sp>
            </p:grpSp>
            <p:sp>
              <p:nvSpPr>
                <p:cNvPr id="16464" name="Line 79"/>
                <p:cNvSpPr>
                  <a:spLocks noChangeShapeType="1"/>
                </p:cNvSpPr>
                <p:nvPr/>
              </p:nvSpPr>
              <p:spPr bwMode="auto">
                <a:xfrm>
                  <a:off x="2304" y="2640"/>
                  <a:ext cx="28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b="0">
                    <a:latin typeface="Consolas" charset="0"/>
                    <a:ea typeface="Consolas" charset="0"/>
                    <a:cs typeface="Consolas" charset="0"/>
                  </a:endParaRPr>
                </a:p>
              </p:txBody>
            </p:sp>
          </p:grpSp>
        </p:grpSp>
        <p:sp>
          <p:nvSpPr>
            <p:cNvPr id="16459" name="Line 87"/>
            <p:cNvSpPr>
              <a:spLocks noChangeShapeType="1"/>
            </p:cNvSpPr>
            <p:nvPr/>
          </p:nvSpPr>
          <p:spPr bwMode="auto">
            <a:xfrm flipV="1">
              <a:off x="1432" y="2639"/>
              <a:ext cx="48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16460" name="Line 88"/>
            <p:cNvSpPr>
              <a:spLocks noChangeShapeType="1"/>
            </p:cNvSpPr>
            <p:nvPr/>
          </p:nvSpPr>
          <p:spPr bwMode="auto">
            <a:xfrm flipV="1">
              <a:off x="1432" y="2687"/>
              <a:ext cx="48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Consolas" charset="0"/>
                <a:ea typeface="Consolas" charset="0"/>
                <a:cs typeface="Consolas" charset="0"/>
              </a:endParaRPr>
            </a:p>
          </p:txBody>
        </p:sp>
      </p:grpSp>
      <p:grpSp>
        <p:nvGrpSpPr>
          <p:cNvPr id="359559" name="Group 135"/>
          <p:cNvGrpSpPr>
            <a:grpSpLocks/>
          </p:cNvGrpSpPr>
          <p:nvPr/>
        </p:nvGrpSpPr>
        <p:grpSpPr bwMode="auto">
          <a:xfrm>
            <a:off x="2179638" y="4522788"/>
            <a:ext cx="685800" cy="685800"/>
            <a:chOff x="1384" y="2159"/>
            <a:chExt cx="432" cy="432"/>
          </a:xfrm>
        </p:grpSpPr>
        <p:grpSp>
          <p:nvGrpSpPr>
            <p:cNvPr id="16444" name="Group 90"/>
            <p:cNvGrpSpPr>
              <a:grpSpLocks/>
            </p:cNvGrpSpPr>
            <p:nvPr/>
          </p:nvGrpSpPr>
          <p:grpSpPr bwMode="auto">
            <a:xfrm>
              <a:off x="1432" y="2159"/>
              <a:ext cx="384" cy="192"/>
              <a:chOff x="2304" y="2640"/>
              <a:chExt cx="384" cy="192"/>
            </a:xfrm>
          </p:grpSpPr>
          <p:grpSp>
            <p:nvGrpSpPr>
              <p:cNvPr id="16452" name="Group 91"/>
              <p:cNvGrpSpPr>
                <a:grpSpLocks/>
              </p:cNvGrpSpPr>
              <p:nvPr/>
            </p:nvGrpSpPr>
            <p:grpSpPr bwMode="auto">
              <a:xfrm>
                <a:off x="2496" y="2640"/>
                <a:ext cx="192" cy="192"/>
                <a:chOff x="2448" y="2016"/>
                <a:chExt cx="192" cy="192"/>
              </a:xfrm>
            </p:grpSpPr>
            <p:sp>
              <p:nvSpPr>
                <p:cNvPr id="16454" name="Line 92"/>
                <p:cNvSpPr>
                  <a:spLocks noChangeShapeType="1"/>
                </p:cNvSpPr>
                <p:nvPr/>
              </p:nvSpPr>
              <p:spPr bwMode="auto">
                <a:xfrm>
                  <a:off x="2448" y="2112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b="0">
                    <a:latin typeface="Consolas" charset="0"/>
                    <a:ea typeface="Consolas" charset="0"/>
                    <a:cs typeface="Consolas" charset="0"/>
                  </a:endParaRPr>
                </a:p>
              </p:txBody>
            </p:sp>
            <p:sp>
              <p:nvSpPr>
                <p:cNvPr id="16455" name="Line 93"/>
                <p:cNvSpPr>
                  <a:spLocks noChangeShapeType="1"/>
                </p:cNvSpPr>
                <p:nvPr/>
              </p:nvSpPr>
              <p:spPr bwMode="auto">
                <a:xfrm>
                  <a:off x="2496" y="2160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b="0">
                    <a:latin typeface="Consolas" charset="0"/>
                    <a:ea typeface="Consolas" charset="0"/>
                    <a:cs typeface="Consolas" charset="0"/>
                  </a:endParaRPr>
                </a:p>
              </p:txBody>
            </p:sp>
            <p:sp>
              <p:nvSpPr>
                <p:cNvPr id="16456" name="Line 94"/>
                <p:cNvSpPr>
                  <a:spLocks noChangeShapeType="1"/>
                </p:cNvSpPr>
                <p:nvPr/>
              </p:nvSpPr>
              <p:spPr bwMode="auto">
                <a:xfrm>
                  <a:off x="2520" y="2208"/>
                  <a:ext cx="4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b="0">
                    <a:latin typeface="Consolas" charset="0"/>
                    <a:ea typeface="Consolas" charset="0"/>
                    <a:cs typeface="Consolas" charset="0"/>
                  </a:endParaRPr>
                </a:p>
              </p:txBody>
            </p:sp>
            <p:sp>
              <p:nvSpPr>
                <p:cNvPr id="16457" name="Line 95"/>
                <p:cNvSpPr>
                  <a:spLocks noChangeShapeType="1"/>
                </p:cNvSpPr>
                <p:nvPr/>
              </p:nvSpPr>
              <p:spPr bwMode="auto">
                <a:xfrm>
                  <a:off x="2544" y="2016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b="0">
                    <a:latin typeface="Consolas" charset="0"/>
                    <a:ea typeface="Consolas" charset="0"/>
                    <a:cs typeface="Consolas" charset="0"/>
                  </a:endParaRPr>
                </a:p>
              </p:txBody>
            </p:sp>
          </p:grpSp>
          <p:sp>
            <p:nvSpPr>
              <p:cNvPr id="16453" name="Line 96"/>
              <p:cNvSpPr>
                <a:spLocks noChangeShapeType="1"/>
              </p:cNvSpPr>
              <p:nvPr/>
            </p:nvSpPr>
            <p:spPr bwMode="auto">
              <a:xfrm>
                <a:off x="2304" y="2640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>
                  <a:latin typeface="Consolas" charset="0"/>
                  <a:ea typeface="Consolas" charset="0"/>
                  <a:cs typeface="Consolas" charset="0"/>
                </a:endParaRPr>
              </a:p>
            </p:txBody>
          </p:sp>
        </p:grpSp>
        <p:grpSp>
          <p:nvGrpSpPr>
            <p:cNvPr id="16445" name="Group 97"/>
            <p:cNvGrpSpPr>
              <a:grpSpLocks/>
            </p:cNvGrpSpPr>
            <p:nvPr/>
          </p:nvGrpSpPr>
          <p:grpSpPr bwMode="auto">
            <a:xfrm>
              <a:off x="1384" y="2399"/>
              <a:ext cx="384" cy="192"/>
              <a:chOff x="2304" y="2640"/>
              <a:chExt cx="384" cy="192"/>
            </a:xfrm>
          </p:grpSpPr>
          <p:grpSp>
            <p:nvGrpSpPr>
              <p:cNvPr id="16446" name="Group 98"/>
              <p:cNvGrpSpPr>
                <a:grpSpLocks/>
              </p:cNvGrpSpPr>
              <p:nvPr/>
            </p:nvGrpSpPr>
            <p:grpSpPr bwMode="auto">
              <a:xfrm>
                <a:off x="2496" y="2640"/>
                <a:ext cx="192" cy="192"/>
                <a:chOff x="2448" y="2016"/>
                <a:chExt cx="192" cy="192"/>
              </a:xfrm>
            </p:grpSpPr>
            <p:sp>
              <p:nvSpPr>
                <p:cNvPr id="16448" name="Line 99"/>
                <p:cNvSpPr>
                  <a:spLocks noChangeShapeType="1"/>
                </p:cNvSpPr>
                <p:nvPr/>
              </p:nvSpPr>
              <p:spPr bwMode="auto">
                <a:xfrm>
                  <a:off x="2448" y="2112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b="0">
                    <a:latin typeface="Consolas" charset="0"/>
                    <a:ea typeface="Consolas" charset="0"/>
                    <a:cs typeface="Consolas" charset="0"/>
                  </a:endParaRPr>
                </a:p>
              </p:txBody>
            </p:sp>
            <p:sp>
              <p:nvSpPr>
                <p:cNvPr id="16449" name="Line 100"/>
                <p:cNvSpPr>
                  <a:spLocks noChangeShapeType="1"/>
                </p:cNvSpPr>
                <p:nvPr/>
              </p:nvSpPr>
              <p:spPr bwMode="auto">
                <a:xfrm>
                  <a:off x="2496" y="2160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b="0">
                    <a:latin typeface="Consolas" charset="0"/>
                    <a:ea typeface="Consolas" charset="0"/>
                    <a:cs typeface="Consolas" charset="0"/>
                  </a:endParaRPr>
                </a:p>
              </p:txBody>
            </p:sp>
            <p:sp>
              <p:nvSpPr>
                <p:cNvPr id="16450" name="Line 101"/>
                <p:cNvSpPr>
                  <a:spLocks noChangeShapeType="1"/>
                </p:cNvSpPr>
                <p:nvPr/>
              </p:nvSpPr>
              <p:spPr bwMode="auto">
                <a:xfrm>
                  <a:off x="2520" y="2208"/>
                  <a:ext cx="4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b="0">
                    <a:latin typeface="Consolas" charset="0"/>
                    <a:ea typeface="Consolas" charset="0"/>
                    <a:cs typeface="Consolas" charset="0"/>
                  </a:endParaRPr>
                </a:p>
              </p:txBody>
            </p:sp>
            <p:sp>
              <p:nvSpPr>
                <p:cNvPr id="16451" name="Line 102"/>
                <p:cNvSpPr>
                  <a:spLocks noChangeShapeType="1"/>
                </p:cNvSpPr>
                <p:nvPr/>
              </p:nvSpPr>
              <p:spPr bwMode="auto">
                <a:xfrm>
                  <a:off x="2544" y="2016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b="0">
                    <a:latin typeface="Consolas" charset="0"/>
                    <a:ea typeface="Consolas" charset="0"/>
                    <a:cs typeface="Consolas" charset="0"/>
                  </a:endParaRPr>
                </a:p>
              </p:txBody>
            </p:sp>
          </p:grpSp>
          <p:sp>
            <p:nvSpPr>
              <p:cNvPr id="16447" name="Line 103"/>
              <p:cNvSpPr>
                <a:spLocks noChangeShapeType="1"/>
              </p:cNvSpPr>
              <p:nvPr/>
            </p:nvSpPr>
            <p:spPr bwMode="auto">
              <a:xfrm>
                <a:off x="2304" y="2640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>
                  <a:latin typeface="Consolas" charset="0"/>
                  <a:ea typeface="Consolas" charset="0"/>
                  <a:cs typeface="Consolas" charset="0"/>
                </a:endParaRPr>
              </a:p>
            </p:txBody>
          </p:sp>
        </p:grpSp>
      </p:grpSp>
      <p:grpSp>
        <p:nvGrpSpPr>
          <p:cNvPr id="359561" name="Group 137"/>
          <p:cNvGrpSpPr>
            <a:grpSpLocks/>
          </p:cNvGrpSpPr>
          <p:nvPr/>
        </p:nvGrpSpPr>
        <p:grpSpPr bwMode="auto">
          <a:xfrm>
            <a:off x="2255838" y="3608388"/>
            <a:ext cx="5638800" cy="1600200"/>
            <a:chOff x="1432" y="1583"/>
            <a:chExt cx="3552" cy="1008"/>
          </a:xfrm>
        </p:grpSpPr>
        <p:grpSp>
          <p:nvGrpSpPr>
            <p:cNvPr id="16426" name="Group 52"/>
            <p:cNvGrpSpPr>
              <a:grpSpLocks/>
            </p:cNvGrpSpPr>
            <p:nvPr/>
          </p:nvGrpSpPr>
          <p:grpSpPr bwMode="auto">
            <a:xfrm>
              <a:off x="2824" y="1583"/>
              <a:ext cx="624" cy="864"/>
              <a:chOff x="2208" y="528"/>
              <a:chExt cx="672" cy="1008"/>
            </a:xfrm>
          </p:grpSpPr>
          <p:sp>
            <p:nvSpPr>
              <p:cNvPr id="16441" name="Rectangle 53"/>
              <p:cNvSpPr>
                <a:spLocks noChangeArrowheads="1"/>
              </p:cNvSpPr>
              <p:nvPr/>
            </p:nvSpPr>
            <p:spPr bwMode="auto">
              <a:xfrm>
                <a:off x="2208" y="528"/>
                <a:ext cx="672" cy="1008"/>
              </a:xfrm>
              <a:prstGeom prst="rect">
                <a:avLst/>
              </a:prstGeom>
              <a:solidFill>
                <a:srgbClr val="FFFFFF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endParaRPr lang="ko-KR" altLang="en-US" sz="1600" b="0" dirty="0">
                  <a:latin typeface="Consolas" charset="0"/>
                  <a:ea typeface="Consolas" charset="0"/>
                  <a:cs typeface="Consolas" charset="0"/>
                </a:endParaRPr>
              </a:p>
              <a:p>
                <a:endParaRPr lang="ko-KR" altLang="en-US" sz="1600" b="0" dirty="0">
                  <a:latin typeface="Consolas" charset="0"/>
                  <a:ea typeface="Consolas" charset="0"/>
                  <a:cs typeface="Consolas" charset="0"/>
                </a:endParaRPr>
              </a:p>
              <a:p>
                <a:r>
                  <a:rPr lang="en-US" altLang="ko-KR" sz="1600" b="0" dirty="0">
                    <a:latin typeface="Consolas" charset="0"/>
                    <a:ea typeface="Consolas" charset="0"/>
                    <a:cs typeface="Consolas" charset="0"/>
                  </a:rPr>
                  <a:t>Other</a:t>
                </a:r>
              </a:p>
              <a:p>
                <a:r>
                  <a:rPr lang="en-US" altLang="ko-KR" sz="1600" b="0" dirty="0">
                    <a:latin typeface="Consolas" charset="0"/>
                    <a:ea typeface="Consolas" charset="0"/>
                    <a:cs typeface="Consolas" charset="0"/>
                  </a:rPr>
                  <a:t>State</a:t>
                </a:r>
              </a:p>
              <a:p>
                <a:r>
                  <a:rPr lang="en-US" altLang="ko-KR" sz="1600" b="0" dirty="0">
                    <a:latin typeface="Consolas" charset="0"/>
                    <a:ea typeface="Consolas" charset="0"/>
                    <a:cs typeface="Consolas" charset="0"/>
                  </a:rPr>
                  <a:t>P</a:t>
                </a:r>
                <a:r>
                  <a:rPr lang="en-US" altLang="ko-KR" sz="1600" b="0" dirty="0" smtClean="0">
                    <a:latin typeface="Consolas" charset="0"/>
                    <a:ea typeface="Consolas" charset="0"/>
                    <a:cs typeface="Consolas" charset="0"/>
                  </a:rPr>
                  <a:t>CB</a:t>
                </a:r>
                <a:r>
                  <a:rPr lang="en-US" altLang="ko-KR" sz="1600" b="0" baseline="-25000" dirty="0" smtClean="0">
                    <a:latin typeface="Consolas" charset="0"/>
                    <a:ea typeface="Consolas" charset="0"/>
                    <a:cs typeface="Consolas" charset="0"/>
                  </a:rPr>
                  <a:t>2</a:t>
                </a:r>
                <a:endParaRPr lang="en-US" altLang="ko-KR" sz="1600" b="0" dirty="0">
                  <a:latin typeface="Consolas" charset="0"/>
                  <a:ea typeface="Consolas" charset="0"/>
                  <a:cs typeface="Consolas" charset="0"/>
                </a:endParaRPr>
              </a:p>
            </p:txBody>
          </p:sp>
          <p:sp>
            <p:nvSpPr>
              <p:cNvPr id="16442" name="Rectangle 54"/>
              <p:cNvSpPr>
                <a:spLocks noChangeArrowheads="1"/>
              </p:cNvSpPr>
              <p:nvPr/>
            </p:nvSpPr>
            <p:spPr bwMode="auto">
              <a:xfrm>
                <a:off x="2208" y="528"/>
                <a:ext cx="672" cy="240"/>
              </a:xfrm>
              <a:prstGeom prst="rect">
                <a:avLst/>
              </a:prstGeom>
              <a:solidFill>
                <a:srgbClr val="00FFFF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 sz="1600" b="0">
                    <a:latin typeface="Consolas" charset="0"/>
                    <a:ea typeface="Consolas" charset="0"/>
                    <a:cs typeface="Consolas" charset="0"/>
                  </a:rPr>
                  <a:t>Link</a:t>
                </a:r>
              </a:p>
            </p:txBody>
          </p:sp>
          <p:sp>
            <p:nvSpPr>
              <p:cNvPr id="16443" name="Rectangle 55"/>
              <p:cNvSpPr>
                <a:spLocks noChangeArrowheads="1"/>
              </p:cNvSpPr>
              <p:nvPr/>
            </p:nvSpPr>
            <p:spPr bwMode="auto">
              <a:xfrm>
                <a:off x="2208" y="768"/>
                <a:ext cx="672" cy="192"/>
              </a:xfrm>
              <a:prstGeom prst="rect">
                <a:avLst/>
              </a:prstGeom>
              <a:solidFill>
                <a:srgbClr val="FFFFFF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 sz="1600" b="0">
                    <a:latin typeface="Consolas" charset="0"/>
                    <a:ea typeface="Consolas" charset="0"/>
                    <a:cs typeface="Consolas" charset="0"/>
                  </a:rPr>
                  <a:t>Registers</a:t>
                </a:r>
              </a:p>
            </p:txBody>
          </p:sp>
        </p:grpSp>
        <p:sp>
          <p:nvSpPr>
            <p:cNvPr id="16427" name="Line 66"/>
            <p:cNvSpPr>
              <a:spLocks noChangeShapeType="1"/>
            </p:cNvSpPr>
            <p:nvPr/>
          </p:nvSpPr>
          <p:spPr bwMode="auto">
            <a:xfrm>
              <a:off x="3448" y="1679"/>
              <a:ext cx="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Consolas" charset="0"/>
                <a:ea typeface="Consolas" charset="0"/>
                <a:cs typeface="Consolas" charset="0"/>
              </a:endParaRPr>
            </a:p>
          </p:txBody>
        </p:sp>
        <p:grpSp>
          <p:nvGrpSpPr>
            <p:cNvPr id="16428" name="Group 68"/>
            <p:cNvGrpSpPr>
              <a:grpSpLocks/>
            </p:cNvGrpSpPr>
            <p:nvPr/>
          </p:nvGrpSpPr>
          <p:grpSpPr bwMode="auto">
            <a:xfrm>
              <a:off x="3976" y="1583"/>
              <a:ext cx="1008" cy="864"/>
              <a:chOff x="3984" y="2064"/>
              <a:chExt cx="1008" cy="912"/>
            </a:xfrm>
          </p:grpSpPr>
          <p:grpSp>
            <p:nvGrpSpPr>
              <p:cNvPr id="16431" name="Group 56"/>
              <p:cNvGrpSpPr>
                <a:grpSpLocks/>
              </p:cNvGrpSpPr>
              <p:nvPr/>
            </p:nvGrpSpPr>
            <p:grpSpPr bwMode="auto">
              <a:xfrm>
                <a:off x="3984" y="2064"/>
                <a:ext cx="624" cy="912"/>
                <a:chOff x="2208" y="528"/>
                <a:chExt cx="672" cy="1008"/>
              </a:xfrm>
            </p:grpSpPr>
            <p:sp>
              <p:nvSpPr>
                <p:cNvPr id="16438" name="Rectangle 57"/>
                <p:cNvSpPr>
                  <a:spLocks noChangeArrowheads="1"/>
                </p:cNvSpPr>
                <p:nvPr/>
              </p:nvSpPr>
              <p:spPr bwMode="auto">
                <a:xfrm>
                  <a:off x="2208" y="528"/>
                  <a:ext cx="672" cy="1008"/>
                </a:xfrm>
                <a:prstGeom prst="rect">
                  <a:avLst/>
                </a:prstGeom>
                <a:solidFill>
                  <a:srgbClr val="FFFFFF"/>
                </a:solidFill>
                <a:ln w="2857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ctr" eaLnBrk="0" hangingPunct="0"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1pPr>
                  <a:lvl2pPr marL="742950" indent="-285750" algn="ctr" eaLnBrk="0" hangingPunct="0"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2pPr>
                  <a:lvl3pPr marL="1143000" indent="-228600" algn="ctr" eaLnBrk="0" hangingPunct="0"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3pPr>
                  <a:lvl4pPr marL="1600200" indent="-228600" algn="ctr" eaLnBrk="0" hangingPunct="0"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4pPr>
                  <a:lvl5pPr marL="2057400" indent="-228600" algn="ctr" eaLnBrk="0" hangingPunct="0"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9pPr>
                </a:lstStyle>
                <a:p>
                  <a:endParaRPr lang="ko-KR" altLang="en-US" sz="1600" b="0" dirty="0">
                    <a:latin typeface="Consolas" charset="0"/>
                    <a:ea typeface="Consolas" charset="0"/>
                    <a:cs typeface="Consolas" charset="0"/>
                  </a:endParaRPr>
                </a:p>
                <a:p>
                  <a:endParaRPr lang="ko-KR" altLang="en-US" sz="1600" b="0" dirty="0">
                    <a:latin typeface="Consolas" charset="0"/>
                    <a:ea typeface="Consolas" charset="0"/>
                    <a:cs typeface="Consolas" charset="0"/>
                  </a:endParaRPr>
                </a:p>
                <a:p>
                  <a:r>
                    <a:rPr lang="en-US" altLang="ko-KR" sz="1600" b="0" dirty="0">
                      <a:latin typeface="Consolas" charset="0"/>
                      <a:ea typeface="Consolas" charset="0"/>
                      <a:cs typeface="Consolas" charset="0"/>
                    </a:rPr>
                    <a:t>Other</a:t>
                  </a:r>
                </a:p>
                <a:p>
                  <a:r>
                    <a:rPr lang="en-US" altLang="ko-KR" sz="1600" b="0" dirty="0">
                      <a:latin typeface="Consolas" charset="0"/>
                      <a:ea typeface="Consolas" charset="0"/>
                      <a:cs typeface="Consolas" charset="0"/>
                    </a:rPr>
                    <a:t>State</a:t>
                  </a:r>
                </a:p>
                <a:p>
                  <a:r>
                    <a:rPr lang="en-US" altLang="ko-KR" sz="1600" b="0" dirty="0">
                      <a:latin typeface="Consolas" charset="0"/>
                      <a:ea typeface="Consolas" charset="0"/>
                      <a:cs typeface="Consolas" charset="0"/>
                    </a:rPr>
                    <a:t>P</a:t>
                  </a:r>
                  <a:r>
                    <a:rPr lang="en-US" altLang="ko-KR" sz="1600" b="0" dirty="0" smtClean="0">
                      <a:latin typeface="Consolas" charset="0"/>
                      <a:ea typeface="Consolas" charset="0"/>
                      <a:cs typeface="Consolas" charset="0"/>
                    </a:rPr>
                    <a:t>CB</a:t>
                  </a:r>
                  <a:r>
                    <a:rPr lang="en-US" altLang="ko-KR" sz="1600" b="0" baseline="-25000" dirty="0" smtClean="0">
                      <a:latin typeface="Consolas" charset="0"/>
                      <a:ea typeface="Consolas" charset="0"/>
                      <a:cs typeface="Consolas" charset="0"/>
                    </a:rPr>
                    <a:t>3</a:t>
                  </a:r>
                  <a:endParaRPr lang="en-US" altLang="ko-KR" sz="1600" b="0" dirty="0">
                    <a:latin typeface="Consolas" charset="0"/>
                    <a:ea typeface="Consolas" charset="0"/>
                    <a:cs typeface="Consolas" charset="0"/>
                  </a:endParaRPr>
                </a:p>
              </p:txBody>
            </p:sp>
            <p:sp>
              <p:nvSpPr>
                <p:cNvPr id="16439" name="Rectangle 58"/>
                <p:cNvSpPr>
                  <a:spLocks noChangeArrowheads="1"/>
                </p:cNvSpPr>
                <p:nvPr/>
              </p:nvSpPr>
              <p:spPr bwMode="auto">
                <a:xfrm>
                  <a:off x="2208" y="528"/>
                  <a:ext cx="672" cy="240"/>
                </a:xfrm>
                <a:prstGeom prst="rect">
                  <a:avLst/>
                </a:prstGeom>
                <a:solidFill>
                  <a:srgbClr val="00FFFF"/>
                </a:solidFill>
                <a:ln w="2857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ctr" eaLnBrk="0" hangingPunct="0"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1pPr>
                  <a:lvl2pPr marL="742950" indent="-285750" algn="ctr" eaLnBrk="0" hangingPunct="0"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2pPr>
                  <a:lvl3pPr marL="1143000" indent="-228600" algn="ctr" eaLnBrk="0" hangingPunct="0"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3pPr>
                  <a:lvl4pPr marL="1600200" indent="-228600" algn="ctr" eaLnBrk="0" hangingPunct="0"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4pPr>
                  <a:lvl5pPr marL="2057400" indent="-228600" algn="ctr" eaLnBrk="0" hangingPunct="0"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9pPr>
                </a:lstStyle>
                <a:p>
                  <a:r>
                    <a:rPr lang="en-US" altLang="ko-KR" sz="1600" b="0">
                      <a:latin typeface="Consolas" charset="0"/>
                      <a:ea typeface="Consolas" charset="0"/>
                      <a:cs typeface="Consolas" charset="0"/>
                    </a:rPr>
                    <a:t>Link</a:t>
                  </a:r>
                </a:p>
              </p:txBody>
            </p:sp>
            <p:sp>
              <p:nvSpPr>
                <p:cNvPr id="16440" name="Rectangle 59"/>
                <p:cNvSpPr>
                  <a:spLocks noChangeArrowheads="1"/>
                </p:cNvSpPr>
                <p:nvPr/>
              </p:nvSpPr>
              <p:spPr bwMode="auto">
                <a:xfrm>
                  <a:off x="2208" y="768"/>
                  <a:ext cx="672" cy="192"/>
                </a:xfrm>
                <a:prstGeom prst="rect">
                  <a:avLst/>
                </a:prstGeom>
                <a:solidFill>
                  <a:srgbClr val="FFFFFF"/>
                </a:solidFill>
                <a:ln w="2857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ctr" eaLnBrk="0" hangingPunct="0"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1pPr>
                  <a:lvl2pPr marL="742950" indent="-285750" algn="ctr" eaLnBrk="0" hangingPunct="0"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2pPr>
                  <a:lvl3pPr marL="1143000" indent="-228600" algn="ctr" eaLnBrk="0" hangingPunct="0"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3pPr>
                  <a:lvl4pPr marL="1600200" indent="-228600" algn="ctr" eaLnBrk="0" hangingPunct="0"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4pPr>
                  <a:lvl5pPr marL="2057400" indent="-228600" algn="ctr" eaLnBrk="0" hangingPunct="0"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9pPr>
                </a:lstStyle>
                <a:p>
                  <a:r>
                    <a:rPr lang="en-US" altLang="ko-KR" sz="1600" b="0">
                      <a:latin typeface="Consolas" charset="0"/>
                      <a:ea typeface="Consolas" charset="0"/>
                      <a:cs typeface="Consolas" charset="0"/>
                    </a:rPr>
                    <a:t>Registers</a:t>
                  </a:r>
                </a:p>
              </p:txBody>
            </p:sp>
          </p:grpSp>
          <p:grpSp>
            <p:nvGrpSpPr>
              <p:cNvPr id="16432" name="Group 60"/>
              <p:cNvGrpSpPr>
                <a:grpSpLocks/>
              </p:cNvGrpSpPr>
              <p:nvPr/>
            </p:nvGrpSpPr>
            <p:grpSpPr bwMode="auto">
              <a:xfrm>
                <a:off x="4800" y="2160"/>
                <a:ext cx="192" cy="192"/>
                <a:chOff x="2448" y="2016"/>
                <a:chExt cx="192" cy="192"/>
              </a:xfrm>
            </p:grpSpPr>
            <p:sp>
              <p:nvSpPr>
                <p:cNvPr id="16434" name="Line 61"/>
                <p:cNvSpPr>
                  <a:spLocks noChangeShapeType="1"/>
                </p:cNvSpPr>
                <p:nvPr/>
              </p:nvSpPr>
              <p:spPr bwMode="auto">
                <a:xfrm>
                  <a:off x="2448" y="2112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b="0">
                    <a:latin typeface="Consolas" charset="0"/>
                    <a:ea typeface="Consolas" charset="0"/>
                    <a:cs typeface="Consolas" charset="0"/>
                  </a:endParaRPr>
                </a:p>
              </p:txBody>
            </p:sp>
            <p:sp>
              <p:nvSpPr>
                <p:cNvPr id="16435" name="Line 62"/>
                <p:cNvSpPr>
                  <a:spLocks noChangeShapeType="1"/>
                </p:cNvSpPr>
                <p:nvPr/>
              </p:nvSpPr>
              <p:spPr bwMode="auto">
                <a:xfrm>
                  <a:off x="2496" y="2160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b="0">
                    <a:latin typeface="Consolas" charset="0"/>
                    <a:ea typeface="Consolas" charset="0"/>
                    <a:cs typeface="Consolas" charset="0"/>
                  </a:endParaRPr>
                </a:p>
              </p:txBody>
            </p:sp>
            <p:sp>
              <p:nvSpPr>
                <p:cNvPr id="16436" name="Line 63"/>
                <p:cNvSpPr>
                  <a:spLocks noChangeShapeType="1"/>
                </p:cNvSpPr>
                <p:nvPr/>
              </p:nvSpPr>
              <p:spPr bwMode="auto">
                <a:xfrm>
                  <a:off x="2520" y="2208"/>
                  <a:ext cx="4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b="0">
                    <a:latin typeface="Consolas" charset="0"/>
                    <a:ea typeface="Consolas" charset="0"/>
                    <a:cs typeface="Consolas" charset="0"/>
                  </a:endParaRPr>
                </a:p>
              </p:txBody>
            </p:sp>
            <p:sp>
              <p:nvSpPr>
                <p:cNvPr id="16437" name="Line 64"/>
                <p:cNvSpPr>
                  <a:spLocks noChangeShapeType="1"/>
                </p:cNvSpPr>
                <p:nvPr/>
              </p:nvSpPr>
              <p:spPr bwMode="auto">
                <a:xfrm>
                  <a:off x="2544" y="2016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b="0">
                    <a:latin typeface="Consolas" charset="0"/>
                    <a:ea typeface="Consolas" charset="0"/>
                    <a:cs typeface="Consolas" charset="0"/>
                  </a:endParaRPr>
                </a:p>
              </p:txBody>
            </p:sp>
          </p:grpSp>
          <p:sp>
            <p:nvSpPr>
              <p:cNvPr id="16433" name="Line 67"/>
              <p:cNvSpPr>
                <a:spLocks noChangeShapeType="1"/>
              </p:cNvSpPr>
              <p:nvPr/>
            </p:nvSpPr>
            <p:spPr bwMode="auto">
              <a:xfrm>
                <a:off x="4608" y="2160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>
                  <a:latin typeface="Consolas" charset="0"/>
                  <a:ea typeface="Consolas" charset="0"/>
                  <a:cs typeface="Consolas" charset="0"/>
                </a:endParaRPr>
              </a:p>
            </p:txBody>
          </p:sp>
        </p:grpSp>
        <p:sp>
          <p:nvSpPr>
            <p:cNvPr id="16429" name="Line 105"/>
            <p:cNvSpPr>
              <a:spLocks noChangeShapeType="1"/>
            </p:cNvSpPr>
            <p:nvPr/>
          </p:nvSpPr>
          <p:spPr bwMode="auto">
            <a:xfrm>
              <a:off x="1432" y="1679"/>
              <a:ext cx="13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16430" name="Freeform 106"/>
            <p:cNvSpPr>
              <a:spLocks/>
            </p:cNvSpPr>
            <p:nvPr/>
          </p:nvSpPr>
          <p:spPr bwMode="auto">
            <a:xfrm>
              <a:off x="1432" y="1775"/>
              <a:ext cx="2544" cy="816"/>
            </a:xfrm>
            <a:custGeom>
              <a:avLst/>
              <a:gdLst>
                <a:gd name="T0" fmla="*/ 0 w 2544"/>
                <a:gd name="T1" fmla="*/ 96 h 816"/>
                <a:gd name="T2" fmla="*/ 1488 w 2544"/>
                <a:gd name="T3" fmla="*/ 816 h 816"/>
                <a:gd name="T4" fmla="*/ 2160 w 2544"/>
                <a:gd name="T5" fmla="*/ 816 h 816"/>
                <a:gd name="T6" fmla="*/ 2544 w 2544"/>
                <a:gd name="T7" fmla="*/ 0 h 8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544" h="816">
                  <a:moveTo>
                    <a:pt x="0" y="96"/>
                  </a:moveTo>
                  <a:lnTo>
                    <a:pt x="1488" y="816"/>
                  </a:lnTo>
                  <a:lnTo>
                    <a:pt x="2160" y="816"/>
                  </a:lnTo>
                  <a:lnTo>
                    <a:pt x="2544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Consolas" charset="0"/>
                <a:ea typeface="Consolas" charset="0"/>
                <a:cs typeface="Consolas" charset="0"/>
              </a:endParaRPr>
            </a:p>
          </p:txBody>
        </p:sp>
      </p:grpSp>
      <p:grpSp>
        <p:nvGrpSpPr>
          <p:cNvPr id="359558" name="Group 134"/>
          <p:cNvGrpSpPr>
            <a:grpSpLocks/>
          </p:cNvGrpSpPr>
          <p:nvPr/>
        </p:nvGrpSpPr>
        <p:grpSpPr bwMode="auto">
          <a:xfrm>
            <a:off x="2179638" y="2846388"/>
            <a:ext cx="685800" cy="685800"/>
            <a:chOff x="1384" y="1103"/>
            <a:chExt cx="432" cy="432"/>
          </a:xfrm>
        </p:grpSpPr>
        <p:grpSp>
          <p:nvGrpSpPr>
            <p:cNvPr id="16412" name="Group 109"/>
            <p:cNvGrpSpPr>
              <a:grpSpLocks/>
            </p:cNvGrpSpPr>
            <p:nvPr/>
          </p:nvGrpSpPr>
          <p:grpSpPr bwMode="auto">
            <a:xfrm>
              <a:off x="1432" y="1103"/>
              <a:ext cx="384" cy="192"/>
              <a:chOff x="2304" y="2640"/>
              <a:chExt cx="384" cy="192"/>
            </a:xfrm>
          </p:grpSpPr>
          <p:grpSp>
            <p:nvGrpSpPr>
              <p:cNvPr id="16420" name="Group 110"/>
              <p:cNvGrpSpPr>
                <a:grpSpLocks/>
              </p:cNvGrpSpPr>
              <p:nvPr/>
            </p:nvGrpSpPr>
            <p:grpSpPr bwMode="auto">
              <a:xfrm>
                <a:off x="2496" y="2640"/>
                <a:ext cx="192" cy="192"/>
                <a:chOff x="2448" y="2016"/>
                <a:chExt cx="192" cy="192"/>
              </a:xfrm>
            </p:grpSpPr>
            <p:sp>
              <p:nvSpPr>
                <p:cNvPr id="16422" name="Line 111"/>
                <p:cNvSpPr>
                  <a:spLocks noChangeShapeType="1"/>
                </p:cNvSpPr>
                <p:nvPr/>
              </p:nvSpPr>
              <p:spPr bwMode="auto">
                <a:xfrm>
                  <a:off x="2448" y="2112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b="0">
                    <a:latin typeface="Consolas" charset="0"/>
                    <a:ea typeface="Consolas" charset="0"/>
                    <a:cs typeface="Consolas" charset="0"/>
                  </a:endParaRPr>
                </a:p>
              </p:txBody>
            </p:sp>
            <p:sp>
              <p:nvSpPr>
                <p:cNvPr id="16423" name="Line 112"/>
                <p:cNvSpPr>
                  <a:spLocks noChangeShapeType="1"/>
                </p:cNvSpPr>
                <p:nvPr/>
              </p:nvSpPr>
              <p:spPr bwMode="auto">
                <a:xfrm>
                  <a:off x="2496" y="2160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b="0">
                    <a:latin typeface="Consolas" charset="0"/>
                    <a:ea typeface="Consolas" charset="0"/>
                    <a:cs typeface="Consolas" charset="0"/>
                  </a:endParaRPr>
                </a:p>
              </p:txBody>
            </p:sp>
            <p:sp>
              <p:nvSpPr>
                <p:cNvPr id="16424" name="Line 113"/>
                <p:cNvSpPr>
                  <a:spLocks noChangeShapeType="1"/>
                </p:cNvSpPr>
                <p:nvPr/>
              </p:nvSpPr>
              <p:spPr bwMode="auto">
                <a:xfrm>
                  <a:off x="2520" y="2208"/>
                  <a:ext cx="4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b="0">
                    <a:latin typeface="Consolas" charset="0"/>
                    <a:ea typeface="Consolas" charset="0"/>
                    <a:cs typeface="Consolas" charset="0"/>
                  </a:endParaRPr>
                </a:p>
              </p:txBody>
            </p:sp>
            <p:sp>
              <p:nvSpPr>
                <p:cNvPr id="16425" name="Line 114"/>
                <p:cNvSpPr>
                  <a:spLocks noChangeShapeType="1"/>
                </p:cNvSpPr>
                <p:nvPr/>
              </p:nvSpPr>
              <p:spPr bwMode="auto">
                <a:xfrm>
                  <a:off x="2544" y="2016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b="0">
                    <a:latin typeface="Consolas" charset="0"/>
                    <a:ea typeface="Consolas" charset="0"/>
                    <a:cs typeface="Consolas" charset="0"/>
                  </a:endParaRPr>
                </a:p>
              </p:txBody>
            </p:sp>
          </p:grpSp>
          <p:sp>
            <p:nvSpPr>
              <p:cNvPr id="16421" name="Line 115"/>
              <p:cNvSpPr>
                <a:spLocks noChangeShapeType="1"/>
              </p:cNvSpPr>
              <p:nvPr/>
            </p:nvSpPr>
            <p:spPr bwMode="auto">
              <a:xfrm>
                <a:off x="2304" y="2640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>
                  <a:latin typeface="Consolas" charset="0"/>
                  <a:ea typeface="Consolas" charset="0"/>
                  <a:cs typeface="Consolas" charset="0"/>
                </a:endParaRPr>
              </a:p>
            </p:txBody>
          </p:sp>
        </p:grpSp>
        <p:grpSp>
          <p:nvGrpSpPr>
            <p:cNvPr id="16413" name="Group 116"/>
            <p:cNvGrpSpPr>
              <a:grpSpLocks/>
            </p:cNvGrpSpPr>
            <p:nvPr/>
          </p:nvGrpSpPr>
          <p:grpSpPr bwMode="auto">
            <a:xfrm>
              <a:off x="1384" y="1343"/>
              <a:ext cx="384" cy="192"/>
              <a:chOff x="2304" y="2640"/>
              <a:chExt cx="384" cy="192"/>
            </a:xfrm>
          </p:grpSpPr>
          <p:grpSp>
            <p:nvGrpSpPr>
              <p:cNvPr id="16414" name="Group 117"/>
              <p:cNvGrpSpPr>
                <a:grpSpLocks/>
              </p:cNvGrpSpPr>
              <p:nvPr/>
            </p:nvGrpSpPr>
            <p:grpSpPr bwMode="auto">
              <a:xfrm>
                <a:off x="2496" y="2640"/>
                <a:ext cx="192" cy="192"/>
                <a:chOff x="2448" y="2016"/>
                <a:chExt cx="192" cy="192"/>
              </a:xfrm>
            </p:grpSpPr>
            <p:sp>
              <p:nvSpPr>
                <p:cNvPr id="16416" name="Line 118"/>
                <p:cNvSpPr>
                  <a:spLocks noChangeShapeType="1"/>
                </p:cNvSpPr>
                <p:nvPr/>
              </p:nvSpPr>
              <p:spPr bwMode="auto">
                <a:xfrm>
                  <a:off x="2448" y="2112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b="0">
                    <a:latin typeface="Consolas" charset="0"/>
                    <a:ea typeface="Consolas" charset="0"/>
                    <a:cs typeface="Consolas" charset="0"/>
                  </a:endParaRPr>
                </a:p>
              </p:txBody>
            </p:sp>
            <p:sp>
              <p:nvSpPr>
                <p:cNvPr id="16417" name="Line 119"/>
                <p:cNvSpPr>
                  <a:spLocks noChangeShapeType="1"/>
                </p:cNvSpPr>
                <p:nvPr/>
              </p:nvSpPr>
              <p:spPr bwMode="auto">
                <a:xfrm>
                  <a:off x="2496" y="2160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b="0">
                    <a:latin typeface="Consolas" charset="0"/>
                    <a:ea typeface="Consolas" charset="0"/>
                    <a:cs typeface="Consolas" charset="0"/>
                  </a:endParaRPr>
                </a:p>
              </p:txBody>
            </p:sp>
            <p:sp>
              <p:nvSpPr>
                <p:cNvPr id="16418" name="Line 120"/>
                <p:cNvSpPr>
                  <a:spLocks noChangeShapeType="1"/>
                </p:cNvSpPr>
                <p:nvPr/>
              </p:nvSpPr>
              <p:spPr bwMode="auto">
                <a:xfrm>
                  <a:off x="2520" y="2208"/>
                  <a:ext cx="4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b="0">
                    <a:latin typeface="Consolas" charset="0"/>
                    <a:ea typeface="Consolas" charset="0"/>
                    <a:cs typeface="Consolas" charset="0"/>
                  </a:endParaRPr>
                </a:p>
              </p:txBody>
            </p:sp>
            <p:sp>
              <p:nvSpPr>
                <p:cNvPr id="16419" name="Line 121"/>
                <p:cNvSpPr>
                  <a:spLocks noChangeShapeType="1"/>
                </p:cNvSpPr>
                <p:nvPr/>
              </p:nvSpPr>
              <p:spPr bwMode="auto">
                <a:xfrm>
                  <a:off x="2544" y="2016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b="0">
                    <a:latin typeface="Consolas" charset="0"/>
                    <a:ea typeface="Consolas" charset="0"/>
                    <a:cs typeface="Consolas" charset="0"/>
                  </a:endParaRPr>
                </a:p>
              </p:txBody>
            </p:sp>
          </p:grpSp>
          <p:sp>
            <p:nvSpPr>
              <p:cNvPr id="16415" name="Line 122"/>
              <p:cNvSpPr>
                <a:spLocks noChangeShapeType="1"/>
              </p:cNvSpPr>
              <p:nvPr/>
            </p:nvSpPr>
            <p:spPr bwMode="auto">
              <a:xfrm>
                <a:off x="2304" y="2640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>
                  <a:latin typeface="Consolas" charset="0"/>
                  <a:ea typeface="Consolas" charset="0"/>
                  <a:cs typeface="Consolas" charset="0"/>
                </a:endParaRPr>
              </a:p>
            </p:txBody>
          </p:sp>
        </p:grpSp>
      </p:grpSp>
      <p:grpSp>
        <p:nvGrpSpPr>
          <p:cNvPr id="359557" name="Group 133"/>
          <p:cNvGrpSpPr>
            <a:grpSpLocks/>
          </p:cNvGrpSpPr>
          <p:nvPr/>
        </p:nvGrpSpPr>
        <p:grpSpPr bwMode="auto">
          <a:xfrm>
            <a:off x="179388" y="1905000"/>
            <a:ext cx="2076451" cy="3989388"/>
            <a:chOff x="124" y="510"/>
            <a:chExt cx="1308" cy="2513"/>
          </a:xfrm>
        </p:grpSpPr>
        <p:sp>
          <p:nvSpPr>
            <p:cNvPr id="16394" name="Rectangle 19"/>
            <p:cNvSpPr>
              <a:spLocks noChangeArrowheads="1"/>
            </p:cNvSpPr>
            <p:nvPr/>
          </p:nvSpPr>
          <p:spPr bwMode="auto">
            <a:xfrm>
              <a:off x="808" y="2111"/>
              <a:ext cx="624" cy="192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sz="1600" b="0">
                  <a:latin typeface="Consolas" charset="0"/>
                  <a:ea typeface="Consolas" charset="0"/>
                  <a:cs typeface="Consolas" charset="0"/>
                </a:rPr>
                <a:t>Head</a:t>
              </a:r>
            </a:p>
          </p:txBody>
        </p:sp>
        <p:sp>
          <p:nvSpPr>
            <p:cNvPr id="16395" name="Rectangle 20"/>
            <p:cNvSpPr>
              <a:spLocks noChangeArrowheads="1"/>
            </p:cNvSpPr>
            <p:nvPr/>
          </p:nvSpPr>
          <p:spPr bwMode="auto">
            <a:xfrm>
              <a:off x="808" y="2303"/>
              <a:ext cx="624" cy="192"/>
            </a:xfrm>
            <a:prstGeom prst="rect">
              <a:avLst/>
            </a:prstGeom>
            <a:solidFill>
              <a:srgbClr val="FF66CC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sz="1600" b="0">
                  <a:latin typeface="Consolas" charset="0"/>
                  <a:ea typeface="Consolas" charset="0"/>
                  <a:cs typeface="Consolas" charset="0"/>
                </a:rPr>
                <a:t>Tail</a:t>
              </a:r>
            </a:p>
          </p:txBody>
        </p:sp>
        <p:sp>
          <p:nvSpPr>
            <p:cNvPr id="16396" name="Rectangle 124"/>
            <p:cNvSpPr>
              <a:spLocks noChangeArrowheads="1"/>
            </p:cNvSpPr>
            <p:nvPr/>
          </p:nvSpPr>
          <p:spPr bwMode="auto">
            <a:xfrm>
              <a:off x="808" y="1055"/>
              <a:ext cx="624" cy="192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sz="1600" b="0">
                  <a:latin typeface="Consolas" charset="0"/>
                  <a:ea typeface="Consolas" charset="0"/>
                  <a:cs typeface="Consolas" charset="0"/>
                </a:rPr>
                <a:t>Head</a:t>
              </a:r>
            </a:p>
          </p:txBody>
        </p:sp>
        <p:sp>
          <p:nvSpPr>
            <p:cNvPr id="16397" name="Rectangle 125"/>
            <p:cNvSpPr>
              <a:spLocks noChangeArrowheads="1"/>
            </p:cNvSpPr>
            <p:nvPr/>
          </p:nvSpPr>
          <p:spPr bwMode="auto">
            <a:xfrm>
              <a:off x="808" y="1247"/>
              <a:ext cx="624" cy="192"/>
            </a:xfrm>
            <a:prstGeom prst="rect">
              <a:avLst/>
            </a:prstGeom>
            <a:solidFill>
              <a:srgbClr val="FF66CC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sz="1600" b="0">
                  <a:latin typeface="Consolas" charset="0"/>
                  <a:ea typeface="Consolas" charset="0"/>
                  <a:cs typeface="Consolas" charset="0"/>
                </a:rPr>
                <a:t>Tail</a:t>
              </a:r>
            </a:p>
          </p:txBody>
        </p:sp>
        <p:grpSp>
          <p:nvGrpSpPr>
            <p:cNvPr id="16398" name="Group 8"/>
            <p:cNvGrpSpPr>
              <a:grpSpLocks/>
            </p:cNvGrpSpPr>
            <p:nvPr/>
          </p:nvGrpSpPr>
          <p:grpSpPr bwMode="auto">
            <a:xfrm>
              <a:off x="808" y="527"/>
              <a:ext cx="624" cy="384"/>
              <a:chOff x="672" y="768"/>
              <a:chExt cx="720" cy="480"/>
            </a:xfrm>
          </p:grpSpPr>
          <p:sp>
            <p:nvSpPr>
              <p:cNvPr id="16410" name="Rectangle 5"/>
              <p:cNvSpPr>
                <a:spLocks noChangeArrowheads="1"/>
              </p:cNvSpPr>
              <p:nvPr/>
            </p:nvSpPr>
            <p:spPr bwMode="auto">
              <a:xfrm>
                <a:off x="672" y="768"/>
                <a:ext cx="720" cy="240"/>
              </a:xfrm>
              <a:prstGeom prst="rect">
                <a:avLst/>
              </a:prstGeom>
              <a:solidFill>
                <a:srgbClr val="00FFFF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 sz="1600" b="0">
                    <a:latin typeface="Consolas" charset="0"/>
                    <a:ea typeface="Consolas" charset="0"/>
                    <a:cs typeface="Consolas" charset="0"/>
                  </a:rPr>
                  <a:t>Head</a:t>
                </a:r>
              </a:p>
            </p:txBody>
          </p:sp>
          <p:sp>
            <p:nvSpPr>
              <p:cNvPr id="16411" name="Rectangle 7"/>
              <p:cNvSpPr>
                <a:spLocks noChangeArrowheads="1"/>
              </p:cNvSpPr>
              <p:nvPr/>
            </p:nvSpPr>
            <p:spPr bwMode="auto">
              <a:xfrm>
                <a:off x="672" y="1008"/>
                <a:ext cx="720" cy="240"/>
              </a:xfrm>
              <a:prstGeom prst="rect">
                <a:avLst/>
              </a:prstGeom>
              <a:solidFill>
                <a:srgbClr val="FF66CC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 sz="1600" b="0">
                    <a:latin typeface="Consolas" charset="0"/>
                    <a:ea typeface="Consolas" charset="0"/>
                    <a:cs typeface="Consolas" charset="0"/>
                  </a:rPr>
                  <a:t>Tail</a:t>
                </a:r>
              </a:p>
            </p:txBody>
          </p:sp>
        </p:grpSp>
        <p:grpSp>
          <p:nvGrpSpPr>
            <p:cNvPr id="16399" name="Group 12"/>
            <p:cNvGrpSpPr>
              <a:grpSpLocks/>
            </p:cNvGrpSpPr>
            <p:nvPr/>
          </p:nvGrpSpPr>
          <p:grpSpPr bwMode="auto">
            <a:xfrm>
              <a:off x="808" y="1583"/>
              <a:ext cx="624" cy="384"/>
              <a:chOff x="672" y="768"/>
              <a:chExt cx="720" cy="480"/>
            </a:xfrm>
          </p:grpSpPr>
          <p:sp>
            <p:nvSpPr>
              <p:cNvPr id="16408" name="Rectangle 13"/>
              <p:cNvSpPr>
                <a:spLocks noChangeArrowheads="1"/>
              </p:cNvSpPr>
              <p:nvPr/>
            </p:nvSpPr>
            <p:spPr bwMode="auto">
              <a:xfrm>
                <a:off x="672" y="768"/>
                <a:ext cx="720" cy="240"/>
              </a:xfrm>
              <a:prstGeom prst="rect">
                <a:avLst/>
              </a:prstGeom>
              <a:solidFill>
                <a:srgbClr val="00FFFF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 sz="1600" b="0">
                    <a:latin typeface="Consolas" charset="0"/>
                    <a:ea typeface="Consolas" charset="0"/>
                    <a:cs typeface="Consolas" charset="0"/>
                  </a:rPr>
                  <a:t>Head</a:t>
                </a:r>
              </a:p>
            </p:txBody>
          </p:sp>
          <p:sp>
            <p:nvSpPr>
              <p:cNvPr id="16409" name="Rectangle 14"/>
              <p:cNvSpPr>
                <a:spLocks noChangeArrowheads="1"/>
              </p:cNvSpPr>
              <p:nvPr/>
            </p:nvSpPr>
            <p:spPr bwMode="auto">
              <a:xfrm>
                <a:off x="672" y="1008"/>
                <a:ext cx="720" cy="240"/>
              </a:xfrm>
              <a:prstGeom prst="rect">
                <a:avLst/>
              </a:prstGeom>
              <a:solidFill>
                <a:srgbClr val="FF66CC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 sz="1600" b="0">
                    <a:latin typeface="Consolas" charset="0"/>
                    <a:ea typeface="Consolas" charset="0"/>
                    <a:cs typeface="Consolas" charset="0"/>
                  </a:rPr>
                  <a:t>Tail</a:t>
                </a:r>
              </a:p>
            </p:txBody>
          </p:sp>
        </p:grpSp>
        <p:grpSp>
          <p:nvGrpSpPr>
            <p:cNvPr id="16400" name="Group 15"/>
            <p:cNvGrpSpPr>
              <a:grpSpLocks/>
            </p:cNvGrpSpPr>
            <p:nvPr/>
          </p:nvGrpSpPr>
          <p:grpSpPr bwMode="auto">
            <a:xfrm>
              <a:off x="808" y="2639"/>
              <a:ext cx="624" cy="384"/>
              <a:chOff x="672" y="768"/>
              <a:chExt cx="720" cy="480"/>
            </a:xfrm>
          </p:grpSpPr>
          <p:sp>
            <p:nvSpPr>
              <p:cNvPr id="16406" name="Rectangle 16"/>
              <p:cNvSpPr>
                <a:spLocks noChangeArrowheads="1"/>
              </p:cNvSpPr>
              <p:nvPr/>
            </p:nvSpPr>
            <p:spPr bwMode="auto">
              <a:xfrm>
                <a:off x="672" y="768"/>
                <a:ext cx="720" cy="240"/>
              </a:xfrm>
              <a:prstGeom prst="rect">
                <a:avLst/>
              </a:prstGeom>
              <a:solidFill>
                <a:srgbClr val="00FFFF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 sz="1600" b="0">
                    <a:latin typeface="Consolas" charset="0"/>
                    <a:ea typeface="Consolas" charset="0"/>
                    <a:cs typeface="Consolas" charset="0"/>
                  </a:rPr>
                  <a:t>Head</a:t>
                </a:r>
              </a:p>
            </p:txBody>
          </p:sp>
          <p:sp>
            <p:nvSpPr>
              <p:cNvPr id="16407" name="Rectangle 17"/>
              <p:cNvSpPr>
                <a:spLocks noChangeArrowheads="1"/>
              </p:cNvSpPr>
              <p:nvPr/>
            </p:nvSpPr>
            <p:spPr bwMode="auto">
              <a:xfrm>
                <a:off x="672" y="1008"/>
                <a:ext cx="720" cy="240"/>
              </a:xfrm>
              <a:prstGeom prst="rect">
                <a:avLst/>
              </a:prstGeom>
              <a:solidFill>
                <a:srgbClr val="FF66CC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 sz="1600" b="0">
                    <a:latin typeface="Consolas" charset="0"/>
                    <a:ea typeface="Consolas" charset="0"/>
                    <a:cs typeface="Consolas" charset="0"/>
                  </a:rPr>
                  <a:t>Tail</a:t>
                </a:r>
              </a:p>
            </p:txBody>
          </p:sp>
        </p:grpSp>
        <p:sp>
          <p:nvSpPr>
            <p:cNvPr id="16401" name="Text Box 126"/>
            <p:cNvSpPr txBox="1">
              <a:spLocks noChangeArrowheads="1"/>
            </p:cNvSpPr>
            <p:nvPr/>
          </p:nvSpPr>
          <p:spPr bwMode="auto">
            <a:xfrm>
              <a:off x="201" y="510"/>
              <a:ext cx="520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b="0">
                  <a:latin typeface="Consolas" charset="0"/>
                  <a:ea typeface="Consolas" charset="0"/>
                  <a:cs typeface="Consolas" charset="0"/>
                </a:rPr>
                <a:t>Ready</a:t>
              </a:r>
            </a:p>
            <a:p>
              <a:r>
                <a:rPr lang="en-US" altLang="ko-KR" b="0">
                  <a:latin typeface="Consolas" charset="0"/>
                  <a:ea typeface="Consolas" charset="0"/>
                  <a:cs typeface="Consolas" charset="0"/>
                </a:rPr>
                <a:t>Queue</a:t>
              </a:r>
            </a:p>
          </p:txBody>
        </p:sp>
        <p:sp>
          <p:nvSpPr>
            <p:cNvPr id="16402" name="Text Box 127"/>
            <p:cNvSpPr txBox="1">
              <a:spLocks noChangeArrowheads="1"/>
            </p:cNvSpPr>
            <p:nvPr/>
          </p:nvSpPr>
          <p:spPr bwMode="auto">
            <a:xfrm>
              <a:off x="164" y="1055"/>
              <a:ext cx="595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b="0" dirty="0" smtClean="0">
                  <a:latin typeface="Consolas" charset="0"/>
                  <a:ea typeface="Consolas" charset="0"/>
                  <a:cs typeface="Consolas" charset="0"/>
                </a:rPr>
                <a:t>USB</a:t>
              </a:r>
              <a:endParaRPr lang="en-US" altLang="ko-KR" b="0" dirty="0">
                <a:latin typeface="Consolas" charset="0"/>
                <a:ea typeface="Consolas" charset="0"/>
                <a:cs typeface="Consolas" charset="0"/>
              </a:endParaRPr>
            </a:p>
            <a:p>
              <a:r>
                <a:rPr lang="en-US" altLang="ko-KR" b="0" dirty="0">
                  <a:latin typeface="Consolas" charset="0"/>
                  <a:ea typeface="Consolas" charset="0"/>
                  <a:cs typeface="Consolas" charset="0"/>
                </a:rPr>
                <a:t>Unit 0</a:t>
              </a:r>
            </a:p>
          </p:txBody>
        </p:sp>
        <p:sp>
          <p:nvSpPr>
            <p:cNvPr id="16403" name="Text Box 128"/>
            <p:cNvSpPr txBox="1">
              <a:spLocks noChangeArrowheads="1"/>
            </p:cNvSpPr>
            <p:nvPr/>
          </p:nvSpPr>
          <p:spPr bwMode="auto">
            <a:xfrm>
              <a:off x="164" y="1535"/>
              <a:ext cx="595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b="0">
                  <a:latin typeface="Consolas" charset="0"/>
                  <a:ea typeface="Consolas" charset="0"/>
                  <a:cs typeface="Consolas" charset="0"/>
                </a:rPr>
                <a:t>Disk</a:t>
              </a:r>
            </a:p>
            <a:p>
              <a:r>
                <a:rPr lang="en-US" altLang="ko-KR" b="0">
                  <a:latin typeface="Consolas" charset="0"/>
                  <a:ea typeface="Consolas" charset="0"/>
                  <a:cs typeface="Consolas" charset="0"/>
                </a:rPr>
                <a:t>Unit 0</a:t>
              </a:r>
            </a:p>
          </p:txBody>
        </p:sp>
        <p:sp>
          <p:nvSpPr>
            <p:cNvPr id="16404" name="Text Box 129"/>
            <p:cNvSpPr txBox="1">
              <a:spLocks noChangeArrowheads="1"/>
            </p:cNvSpPr>
            <p:nvPr/>
          </p:nvSpPr>
          <p:spPr bwMode="auto">
            <a:xfrm>
              <a:off x="164" y="2063"/>
              <a:ext cx="595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b="0">
                  <a:latin typeface="Consolas" charset="0"/>
                  <a:ea typeface="Consolas" charset="0"/>
                  <a:cs typeface="Consolas" charset="0"/>
                </a:rPr>
                <a:t>Disk</a:t>
              </a:r>
            </a:p>
            <a:p>
              <a:r>
                <a:rPr lang="en-US" altLang="ko-KR" b="0">
                  <a:latin typeface="Consolas" charset="0"/>
                  <a:ea typeface="Consolas" charset="0"/>
                  <a:cs typeface="Consolas" charset="0"/>
                </a:rPr>
                <a:t>Unit 2</a:t>
              </a:r>
            </a:p>
          </p:txBody>
        </p:sp>
        <p:sp>
          <p:nvSpPr>
            <p:cNvPr id="16405" name="Text Box 130"/>
            <p:cNvSpPr txBox="1">
              <a:spLocks noChangeArrowheads="1"/>
            </p:cNvSpPr>
            <p:nvPr/>
          </p:nvSpPr>
          <p:spPr bwMode="auto">
            <a:xfrm>
              <a:off x="124" y="2591"/>
              <a:ext cx="675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b="0">
                  <a:latin typeface="Consolas" charset="0"/>
                  <a:ea typeface="Consolas" charset="0"/>
                  <a:cs typeface="Consolas" charset="0"/>
                </a:rPr>
                <a:t>Ether</a:t>
              </a:r>
            </a:p>
            <a:p>
              <a:r>
                <a:rPr lang="en-US" altLang="ko-KR" b="0">
                  <a:latin typeface="Consolas" charset="0"/>
                  <a:ea typeface="Consolas" charset="0"/>
                  <a:cs typeface="Consolas" charset="0"/>
                </a:rPr>
                <a:t>Netwk 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49733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59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59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59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59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59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915400" cy="533400"/>
          </a:xfrm>
        </p:spPr>
        <p:txBody>
          <a:bodyPr>
            <a:normAutofit/>
          </a:bodyPr>
          <a:lstStyle/>
          <a:p>
            <a:r>
              <a:rPr lang="en-US" dirty="0">
                <a:ea typeface="MS PGothic" charset="0"/>
              </a:rPr>
              <a:t>Modern </a:t>
            </a:r>
            <a:r>
              <a:rPr lang="en-US" dirty="0" smtClean="0">
                <a:ea typeface="MS PGothic" charset="0"/>
              </a:rPr>
              <a:t>Process </a:t>
            </a:r>
            <a:r>
              <a:rPr lang="en-US" dirty="0">
                <a:ea typeface="MS PGothic" charset="0"/>
              </a:rPr>
              <a:t>with Threads</a:t>
            </a:r>
          </a:p>
        </p:txBody>
      </p:sp>
      <p:sp>
        <p:nvSpPr>
          <p:cNvPr id="819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2725" y="930275"/>
            <a:ext cx="8931275" cy="5546725"/>
          </a:xfrm>
        </p:spPr>
        <p:txBody>
          <a:bodyPr>
            <a:normAutofit/>
          </a:bodyPr>
          <a:lstStyle/>
          <a:p>
            <a:r>
              <a:rPr lang="en-US" dirty="0">
                <a:ea typeface="MS PGothic" charset="0"/>
              </a:rPr>
              <a:t>Thread: </a:t>
            </a:r>
            <a:r>
              <a:rPr lang="en-US" i="1" dirty="0">
                <a:ea typeface="MS PGothic" charset="0"/>
              </a:rPr>
              <a:t>a sequential execution stream within process </a:t>
            </a:r>
            <a:r>
              <a:rPr lang="en-US" i="1" dirty="0" smtClean="0">
                <a:ea typeface="MS PGothic" charset="0"/>
              </a:rPr>
              <a:t/>
            </a:r>
            <a:br>
              <a:rPr lang="en-US" i="1" dirty="0" smtClean="0">
                <a:ea typeface="MS PGothic" charset="0"/>
              </a:rPr>
            </a:br>
            <a:r>
              <a:rPr lang="en-US" dirty="0" smtClean="0">
                <a:ea typeface="MS PGothic" charset="0"/>
              </a:rPr>
              <a:t>(</a:t>
            </a:r>
            <a:r>
              <a:rPr lang="en-US" dirty="0">
                <a:ea typeface="MS PGothic" charset="0"/>
              </a:rPr>
              <a:t>Sometimes called a “</a:t>
            </a:r>
            <a:r>
              <a:rPr lang="en-US" dirty="0">
                <a:solidFill>
                  <a:srgbClr val="3151F0"/>
                </a:solidFill>
                <a:ea typeface="MS PGothic" charset="0"/>
              </a:rPr>
              <a:t>Lightweight process</a:t>
            </a:r>
            <a:r>
              <a:rPr lang="en-US" dirty="0">
                <a:ea typeface="MS PGothic" charset="0"/>
              </a:rPr>
              <a:t>”)</a:t>
            </a:r>
          </a:p>
          <a:p>
            <a:pPr lvl="1"/>
            <a:r>
              <a:rPr lang="en-US" dirty="0">
                <a:ea typeface="MS PGothic" charset="0"/>
              </a:rPr>
              <a:t>Process still contains a single Address Space</a:t>
            </a:r>
          </a:p>
          <a:p>
            <a:pPr lvl="1"/>
            <a:r>
              <a:rPr lang="en-US" dirty="0">
                <a:ea typeface="MS PGothic" charset="0"/>
              </a:rPr>
              <a:t>No protection between threads</a:t>
            </a:r>
          </a:p>
          <a:p>
            <a:endParaRPr lang="en-US" dirty="0">
              <a:ea typeface="MS PGothic" charset="0"/>
            </a:endParaRPr>
          </a:p>
          <a:p>
            <a:r>
              <a:rPr lang="en-US" dirty="0">
                <a:ea typeface="MS PGothic" charset="0"/>
              </a:rPr>
              <a:t>Multithreading: </a:t>
            </a:r>
            <a:r>
              <a:rPr lang="en-US" i="1" dirty="0">
                <a:ea typeface="MS PGothic" charset="0"/>
              </a:rPr>
              <a:t>a single program made up of a number of different concurrent activities </a:t>
            </a:r>
            <a:endParaRPr lang="en-US" dirty="0">
              <a:ea typeface="MS PGothic" charset="0"/>
            </a:endParaRPr>
          </a:p>
          <a:p>
            <a:pPr lvl="1"/>
            <a:r>
              <a:rPr lang="en-US" dirty="0">
                <a:ea typeface="MS PGothic" charset="0"/>
              </a:rPr>
              <a:t>Sometimes called multitasking, as in Ada …</a:t>
            </a:r>
          </a:p>
          <a:p>
            <a:endParaRPr lang="en-US" dirty="0">
              <a:ea typeface="MS PGothic" charset="0"/>
            </a:endParaRPr>
          </a:p>
          <a:p>
            <a:r>
              <a:rPr lang="en-US" dirty="0">
                <a:ea typeface="MS PGothic" charset="0"/>
              </a:rPr>
              <a:t>Why separate the concept of a thread from that of a process?</a:t>
            </a:r>
          </a:p>
          <a:p>
            <a:pPr lvl="1"/>
            <a:r>
              <a:rPr lang="en-US" dirty="0">
                <a:ea typeface="MS PGothic" charset="0"/>
              </a:rPr>
              <a:t>Discuss the “thread” part of a process (concurrency)</a:t>
            </a:r>
          </a:p>
          <a:p>
            <a:pPr lvl="1"/>
            <a:r>
              <a:rPr lang="en-US" dirty="0">
                <a:ea typeface="MS PGothic" charset="0"/>
              </a:rPr>
              <a:t>Separate from the </a:t>
            </a:r>
            <a:r>
              <a:rPr lang="en-US" dirty="0" smtClean="0">
                <a:ea typeface="MS PGothic" charset="0"/>
              </a:rPr>
              <a:t>“</a:t>
            </a:r>
            <a:r>
              <a:rPr lang="en-US" altLang="ja-JP" dirty="0" smtClean="0">
                <a:ea typeface="MS PGothic" charset="0"/>
              </a:rPr>
              <a:t>address space” </a:t>
            </a:r>
            <a:r>
              <a:rPr lang="en-US" altLang="ja-JP" dirty="0">
                <a:ea typeface="MS PGothic" charset="0"/>
              </a:rPr>
              <a:t>(protection)</a:t>
            </a:r>
          </a:p>
          <a:p>
            <a:pPr lvl="1"/>
            <a:r>
              <a:rPr lang="en-US" dirty="0">
                <a:ea typeface="MS PGothic" charset="0"/>
              </a:rPr>
              <a:t>Heavyweight Process </a:t>
            </a:r>
            <a:r>
              <a:rPr lang="en-US" dirty="0">
                <a:ea typeface="MS PGothic" charset="0"/>
                <a:sym typeface="Symbol" charset="0"/>
              </a:rPr>
              <a:t> Process with one thread</a:t>
            </a:r>
          </a:p>
        </p:txBody>
      </p:sp>
    </p:spTree>
    <p:extLst>
      <p:ext uri="{BB962C8B-B14F-4D97-AF65-F5344CB8AC3E}">
        <p14:creationId xmlns:p14="http://schemas.microsoft.com/office/powerpoint/2010/main" val="30348085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>
                <a:ea typeface="MS PGothic" charset="0"/>
              </a:rPr>
              <a:t>Single and Multithreaded Processes</a:t>
            </a:r>
          </a:p>
        </p:txBody>
      </p:sp>
      <p:sp>
        <p:nvSpPr>
          <p:cNvPr id="8397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4694238"/>
            <a:ext cx="8670925" cy="1858962"/>
          </a:xfrm>
        </p:spPr>
        <p:txBody>
          <a:bodyPr>
            <a:normAutofit/>
          </a:bodyPr>
          <a:lstStyle/>
          <a:p>
            <a:r>
              <a:rPr lang="en-US" dirty="0">
                <a:ea typeface="MS PGothic" charset="0"/>
              </a:rPr>
              <a:t>Threads encapsulate concurrency: “Active” component</a:t>
            </a:r>
          </a:p>
          <a:p>
            <a:r>
              <a:rPr lang="en-US" dirty="0">
                <a:ea typeface="MS PGothic" charset="0"/>
              </a:rPr>
              <a:t>Address spaces encapsulate protection: “Passive” part</a:t>
            </a:r>
          </a:p>
          <a:p>
            <a:pPr lvl="1"/>
            <a:r>
              <a:rPr lang="en-US" dirty="0">
                <a:ea typeface="MS PGothic" charset="0"/>
              </a:rPr>
              <a:t>Keeps buggy program from trashing the system</a:t>
            </a:r>
          </a:p>
          <a:p>
            <a:r>
              <a:rPr lang="en-US" dirty="0">
                <a:ea typeface="MS PGothic" charset="0"/>
              </a:rPr>
              <a:t>Why have multiple threads per address space?</a:t>
            </a:r>
          </a:p>
          <a:p>
            <a:pPr>
              <a:buFontTx/>
              <a:buNone/>
            </a:pPr>
            <a:endParaRPr lang="en-US" dirty="0">
              <a:ea typeface="MS PGothic" charset="0"/>
            </a:endParaRPr>
          </a:p>
        </p:txBody>
      </p:sp>
      <p:pic>
        <p:nvPicPr>
          <p:cNvPr id="839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" t="11746" r="392" b="11746"/>
          <a:stretch>
            <a:fillRect/>
          </a:stretch>
        </p:blipFill>
        <p:spPr bwMode="auto">
          <a:xfrm>
            <a:off x="1295400" y="914400"/>
            <a:ext cx="6248400" cy="3614738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29536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MS PGothic" charset="0"/>
              </a:rPr>
              <a:t>Thread State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86011"/>
            <a:ext cx="8686800" cy="5105400"/>
          </a:xfrm>
        </p:spPr>
        <p:txBody>
          <a:bodyPr>
            <a:normAutofit/>
          </a:bodyPr>
          <a:lstStyle/>
          <a:p>
            <a:r>
              <a:rPr lang="en-US" dirty="0">
                <a:ea typeface="MS PGothic" charset="0"/>
              </a:rPr>
              <a:t>State shared by all threads in process/</a:t>
            </a:r>
            <a:r>
              <a:rPr lang="en-US" dirty="0" smtClean="0">
                <a:ea typeface="MS PGothic" charset="0"/>
              </a:rPr>
              <a:t>address </a:t>
            </a:r>
            <a:r>
              <a:rPr lang="en-US" dirty="0">
                <a:ea typeface="MS PGothic" charset="0"/>
              </a:rPr>
              <a:t>space</a:t>
            </a:r>
          </a:p>
          <a:p>
            <a:pPr lvl="1"/>
            <a:r>
              <a:rPr lang="en-US" dirty="0">
                <a:ea typeface="MS PGothic" charset="0"/>
              </a:rPr>
              <a:t>Content of memory (global variables, heap)</a:t>
            </a:r>
          </a:p>
          <a:p>
            <a:pPr lvl="1"/>
            <a:r>
              <a:rPr lang="en-US" dirty="0">
                <a:ea typeface="MS PGothic" charset="0"/>
              </a:rPr>
              <a:t>I/O state (file </a:t>
            </a:r>
            <a:r>
              <a:rPr lang="en-US" dirty="0" smtClean="0">
                <a:ea typeface="MS PGothic" charset="0"/>
              </a:rPr>
              <a:t>descriptors, </a:t>
            </a:r>
            <a:r>
              <a:rPr lang="en-US" dirty="0">
                <a:ea typeface="MS PGothic" charset="0"/>
              </a:rPr>
              <a:t>network connections, </a:t>
            </a:r>
            <a:r>
              <a:rPr lang="en-US" dirty="0" err="1">
                <a:ea typeface="MS PGothic" charset="0"/>
              </a:rPr>
              <a:t>etc</a:t>
            </a:r>
            <a:r>
              <a:rPr lang="en-US" dirty="0">
                <a:ea typeface="MS PGothic" charset="0"/>
              </a:rPr>
              <a:t>)</a:t>
            </a:r>
          </a:p>
          <a:p>
            <a:endParaRPr lang="en-US" dirty="0">
              <a:ea typeface="MS PGothic" charset="0"/>
            </a:endParaRPr>
          </a:p>
          <a:p>
            <a:r>
              <a:rPr lang="en-US" dirty="0">
                <a:ea typeface="MS PGothic" charset="0"/>
              </a:rPr>
              <a:t>State “private” to each thread </a:t>
            </a:r>
          </a:p>
          <a:p>
            <a:pPr lvl="1"/>
            <a:r>
              <a:rPr lang="en-US" dirty="0">
                <a:ea typeface="MS PGothic" charset="0"/>
              </a:rPr>
              <a:t>Kept in </a:t>
            </a:r>
            <a:r>
              <a:rPr lang="en-US" dirty="0">
                <a:solidFill>
                  <a:srgbClr val="FF0000"/>
                </a:solidFill>
                <a:ea typeface="MS PGothic" charset="0"/>
              </a:rPr>
              <a:t>TCB </a:t>
            </a:r>
            <a:r>
              <a:rPr lang="en-US" dirty="0">
                <a:solidFill>
                  <a:srgbClr val="FF0000"/>
                </a:solidFill>
                <a:ea typeface="MS PGothic" charset="0"/>
                <a:sym typeface="Symbol" charset="0"/>
              </a:rPr>
              <a:t> Thread Control Block</a:t>
            </a:r>
          </a:p>
          <a:p>
            <a:pPr lvl="1"/>
            <a:r>
              <a:rPr lang="en-US" dirty="0">
                <a:ea typeface="MS PGothic" charset="0"/>
              </a:rPr>
              <a:t>CPU registers (including, program counter)</a:t>
            </a:r>
          </a:p>
          <a:p>
            <a:pPr lvl="1"/>
            <a:r>
              <a:rPr lang="en-US" dirty="0">
                <a:ea typeface="MS PGothic" charset="0"/>
              </a:rPr>
              <a:t>Execution stack – what is this?</a:t>
            </a:r>
          </a:p>
          <a:p>
            <a:pPr lvl="1"/>
            <a:endParaRPr lang="en-US" dirty="0">
              <a:ea typeface="MS PGothic" charset="0"/>
            </a:endParaRPr>
          </a:p>
          <a:p>
            <a:r>
              <a:rPr lang="en-US" dirty="0">
                <a:ea typeface="MS PGothic" charset="0"/>
              </a:rPr>
              <a:t>Execution Stack</a:t>
            </a:r>
          </a:p>
          <a:p>
            <a:pPr lvl="1"/>
            <a:r>
              <a:rPr lang="en-US" dirty="0">
                <a:ea typeface="MS PGothic" charset="0"/>
              </a:rPr>
              <a:t>Parameters, temporary variables</a:t>
            </a:r>
          </a:p>
          <a:p>
            <a:pPr lvl="1"/>
            <a:r>
              <a:rPr lang="en-US" dirty="0">
                <a:ea typeface="MS PGothic" charset="0"/>
              </a:rPr>
              <a:t>Return PCs are kept while called procedures are executing</a:t>
            </a:r>
          </a:p>
        </p:txBody>
      </p:sp>
    </p:spTree>
    <p:extLst>
      <p:ext uri="{BB962C8B-B14F-4D97-AF65-F5344CB8AC3E}">
        <p14:creationId xmlns:p14="http://schemas.microsoft.com/office/powerpoint/2010/main" val="3107074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vs. Per-Thread State</a:t>
            </a:r>
            <a:endParaRPr lang="en-US" dirty="0"/>
          </a:p>
        </p:txBody>
      </p:sp>
      <p:pic>
        <p:nvPicPr>
          <p:cNvPr id="4" name="Content Placeholder 3" descr="perThreadAndSharedState.pdf"/>
          <p:cNvPicPr>
            <a:picLocks noGrp="1" noChangeAspect="1"/>
          </p:cNvPicPr>
          <p:nvPr>
            <p:ph idx="1"/>
          </p:nvPr>
        </p:nvPicPr>
        <p:blipFill>
          <a:blip r:embed="rId2"/>
          <a:srcRect l="-10740" r="-1074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3384181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Execution Stack Example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1400" y="4572000"/>
            <a:ext cx="5105400" cy="1295400"/>
          </a:xfrm>
        </p:spPr>
        <p:txBody>
          <a:bodyPr>
            <a:normAutofit lnSpcReduction="10000"/>
          </a:bodyPr>
          <a:lstStyle/>
          <a:p>
            <a:r>
              <a:rPr lang="en-US" altLang="en-US" dirty="0" smtClean="0"/>
              <a:t>Stack holds temporary results</a:t>
            </a:r>
          </a:p>
          <a:p>
            <a:r>
              <a:rPr lang="en-US" altLang="en-US" dirty="0" smtClean="0"/>
              <a:t>Permits recursive execution</a:t>
            </a:r>
          </a:p>
          <a:p>
            <a:r>
              <a:rPr lang="en-US" altLang="en-US" dirty="0" smtClean="0"/>
              <a:t>Crucial to modern languages</a:t>
            </a:r>
          </a:p>
          <a:p>
            <a:endParaRPr lang="en-US" altLang="en-US" dirty="0" smtClean="0"/>
          </a:p>
        </p:txBody>
      </p:sp>
      <p:grpSp>
        <p:nvGrpSpPr>
          <p:cNvPr id="35844" name="Group 19"/>
          <p:cNvGrpSpPr>
            <a:grpSpLocks/>
          </p:cNvGrpSpPr>
          <p:nvPr/>
        </p:nvGrpSpPr>
        <p:grpSpPr bwMode="auto">
          <a:xfrm>
            <a:off x="838200" y="838200"/>
            <a:ext cx="2286000" cy="5334000"/>
            <a:chOff x="528" y="528"/>
            <a:chExt cx="1440" cy="3360"/>
          </a:xfrm>
        </p:grpSpPr>
        <p:sp>
          <p:nvSpPr>
            <p:cNvPr id="35854" name="Rectangle 9"/>
            <p:cNvSpPr>
              <a:spLocks noChangeArrowheads="1"/>
            </p:cNvSpPr>
            <p:nvPr/>
          </p:nvSpPr>
          <p:spPr bwMode="auto">
            <a:xfrm>
              <a:off x="528" y="528"/>
              <a:ext cx="1440" cy="33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35855" name="Text Box 10"/>
            <p:cNvSpPr txBox="1">
              <a:spLocks noChangeArrowheads="1"/>
            </p:cNvSpPr>
            <p:nvPr/>
          </p:nvSpPr>
          <p:spPr bwMode="auto">
            <a:xfrm>
              <a:off x="576" y="672"/>
              <a:ext cx="1344" cy="30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A(int tmp)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if (tmp&lt;2)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  B();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printf(tmp);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B()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C();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C()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A(2);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A(1);</a:t>
              </a:r>
            </a:p>
          </p:txBody>
        </p:sp>
      </p:grpSp>
      <p:sp>
        <p:nvSpPr>
          <p:cNvPr id="3" name="Rectangle 2"/>
          <p:cNvSpPr/>
          <p:nvPr/>
        </p:nvSpPr>
        <p:spPr bwMode="auto">
          <a:xfrm>
            <a:off x="838200" y="5638800"/>
            <a:ext cx="2286000" cy="3048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</a:endParaRP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0" y="1447800"/>
            <a:ext cx="914400" cy="493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A: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A+1: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A+2: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endParaRPr lang="en-US" altLang="en-US" b="0" dirty="0" smtClean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B: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B+1: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C: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C+1: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e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xit:</a:t>
            </a: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9000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781"/>
            <a:ext cx="7908925" cy="875619"/>
          </a:xfrm>
        </p:spPr>
        <p:txBody>
          <a:bodyPr>
            <a:noAutofit/>
          </a:bodyPr>
          <a:lstStyle/>
          <a:p>
            <a:r>
              <a:rPr lang="en-US" dirty="0" smtClean="0"/>
              <a:t>Request Response Protocol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30128" y="1688375"/>
            <a:ext cx="44873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w</a:t>
            </a:r>
            <a:r>
              <a:rPr lang="en-US" sz="2000" b="0" dirty="0" smtClean="0">
                <a:latin typeface="Consolas" charset="0"/>
                <a:ea typeface="Consolas" charset="0"/>
                <a:cs typeface="Consolas" charset="0"/>
              </a:rPr>
              <a:t>rite(</a:t>
            </a:r>
            <a:r>
              <a:rPr lang="en-US" sz="2000" b="0" dirty="0" err="1" smtClean="0">
                <a:latin typeface="Consolas" charset="0"/>
                <a:ea typeface="Consolas" charset="0"/>
                <a:cs typeface="Consolas" charset="0"/>
              </a:rPr>
              <a:t>rqfd</a:t>
            </a:r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000" b="0" dirty="0" err="1" smtClean="0">
                <a:latin typeface="Consolas" charset="0"/>
                <a:ea typeface="Consolas" charset="0"/>
                <a:cs typeface="Consolas" charset="0"/>
              </a:rPr>
              <a:t>rqbuf</a:t>
            </a:r>
            <a:r>
              <a:rPr lang="en-US" sz="2000" b="0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000" b="0" dirty="0" err="1" smtClean="0">
                <a:latin typeface="Consolas" charset="0"/>
                <a:ea typeface="Consolas" charset="0"/>
                <a:cs typeface="Consolas" charset="0"/>
              </a:rPr>
              <a:t>buflen</a:t>
            </a:r>
            <a:r>
              <a:rPr lang="en-US" sz="2000" b="0" dirty="0" smtClean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; </a:t>
            </a:r>
          </a:p>
        </p:txBody>
      </p:sp>
      <p:sp>
        <p:nvSpPr>
          <p:cNvPr id="7" name="Rectangle 6"/>
          <p:cNvSpPr/>
          <p:nvPr/>
        </p:nvSpPr>
        <p:spPr>
          <a:xfrm>
            <a:off x="4557202" y="2914929"/>
            <a:ext cx="444711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n </a:t>
            </a:r>
            <a:r>
              <a:rPr lang="en-US" sz="2000" b="0" dirty="0" smtClean="0">
                <a:latin typeface="Consolas" charset="0"/>
                <a:ea typeface="Consolas" charset="0"/>
                <a:cs typeface="Consolas" charset="0"/>
              </a:rPr>
              <a:t>= read(</a:t>
            </a:r>
            <a:r>
              <a:rPr lang="en-US" sz="2000" b="0" dirty="0" err="1" smtClean="0">
                <a:latin typeface="Consolas" charset="0"/>
                <a:ea typeface="Consolas" charset="0"/>
                <a:cs typeface="Consolas" charset="0"/>
              </a:rPr>
              <a:t>rfd,rbuf,rmax</a:t>
            </a:r>
            <a:r>
              <a:rPr lang="en-US" sz="2000" b="0" dirty="0" smtClean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; </a:t>
            </a:r>
          </a:p>
        </p:txBody>
      </p:sp>
      <p:sp>
        <p:nvSpPr>
          <p:cNvPr id="8" name="Cube 7"/>
          <p:cNvSpPr/>
          <p:nvPr/>
        </p:nvSpPr>
        <p:spPr>
          <a:xfrm>
            <a:off x="3257091" y="2373925"/>
            <a:ext cx="1527169" cy="457815"/>
          </a:xfrm>
          <a:prstGeom prst="cube">
            <a:avLst/>
          </a:prstGeom>
          <a:solidFill>
            <a:srgbClr val="DFE9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3257" y="2174554"/>
            <a:ext cx="989338" cy="5464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9" idx="3"/>
          </p:cNvCxnSpPr>
          <p:nvPr/>
        </p:nvCxnSpPr>
        <p:spPr>
          <a:xfrm>
            <a:off x="2362595" y="2447766"/>
            <a:ext cx="694014" cy="369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710180" y="2334338"/>
            <a:ext cx="989338" cy="5464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5016166" y="2612269"/>
            <a:ext cx="694014" cy="369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57200" y="1090715"/>
            <a:ext cx="30927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Client (issues requests)</a:t>
            </a:r>
            <a:endParaRPr lang="en-US" sz="2400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22990" y="1090715"/>
            <a:ext cx="3852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Server (performs operations)</a:t>
            </a:r>
            <a:endParaRPr lang="en-US" sz="2400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6" name="Cube 15"/>
          <p:cNvSpPr/>
          <p:nvPr/>
        </p:nvSpPr>
        <p:spPr>
          <a:xfrm>
            <a:off x="3257091" y="4726780"/>
            <a:ext cx="1527169" cy="457815"/>
          </a:xfrm>
          <a:prstGeom prst="cube">
            <a:avLst/>
          </a:prstGeom>
          <a:solidFill>
            <a:srgbClr val="DFE9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373257" y="4837537"/>
            <a:ext cx="989338" cy="5464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2390346" y="5012914"/>
            <a:ext cx="763383" cy="609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710180" y="4421369"/>
            <a:ext cx="989338" cy="5464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>
            <a:stCxn id="19" idx="1"/>
          </p:cNvCxnSpPr>
          <p:nvPr/>
        </p:nvCxnSpPr>
        <p:spPr>
          <a:xfrm flipH="1">
            <a:off x="5016165" y="4694581"/>
            <a:ext cx="694015" cy="14296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423558" y="2455151"/>
            <a:ext cx="97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requests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423558" y="4828248"/>
            <a:ext cx="1114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responses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557202" y="4021259"/>
            <a:ext cx="44873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w</a:t>
            </a:r>
            <a:r>
              <a:rPr lang="en-US" sz="2000" b="0" dirty="0" smtClean="0">
                <a:latin typeface="Consolas" charset="0"/>
                <a:ea typeface="Consolas" charset="0"/>
                <a:cs typeface="Consolas" charset="0"/>
              </a:rPr>
              <a:t>rite(</a:t>
            </a:r>
            <a:r>
              <a:rPr lang="en-US" sz="2000" b="0" dirty="0" err="1" smtClean="0">
                <a:latin typeface="Consolas" charset="0"/>
                <a:ea typeface="Consolas" charset="0"/>
                <a:cs typeface="Consolas" charset="0"/>
              </a:rPr>
              <a:t>wfd</a:t>
            </a:r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000" b="0" dirty="0" err="1" smtClean="0">
                <a:latin typeface="Consolas" charset="0"/>
                <a:ea typeface="Consolas" charset="0"/>
                <a:cs typeface="Consolas" charset="0"/>
              </a:rPr>
              <a:t>respbuf</a:t>
            </a:r>
            <a:r>
              <a:rPr lang="en-US" sz="2000" b="0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000" b="0" dirty="0" err="1" smtClean="0">
                <a:latin typeface="Consolas" charset="0"/>
                <a:ea typeface="Consolas" charset="0"/>
                <a:cs typeface="Consolas" charset="0"/>
              </a:rPr>
              <a:t>len</a:t>
            </a:r>
            <a:r>
              <a:rPr lang="en-US" sz="2000" b="0" dirty="0" smtClean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;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78462" y="5383961"/>
            <a:ext cx="500813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n </a:t>
            </a:r>
            <a:r>
              <a:rPr lang="en-US" sz="2000" b="0" dirty="0" smtClean="0">
                <a:latin typeface="Consolas" charset="0"/>
                <a:ea typeface="Consolas" charset="0"/>
                <a:cs typeface="Consolas" charset="0"/>
              </a:rPr>
              <a:t>= read(</a:t>
            </a:r>
            <a:r>
              <a:rPr lang="en-US" sz="2000" b="0" dirty="0" err="1" smtClean="0">
                <a:latin typeface="Consolas" charset="0"/>
                <a:ea typeface="Consolas" charset="0"/>
                <a:cs typeface="Consolas" charset="0"/>
              </a:rPr>
              <a:t>resfd,resbuf,resmax</a:t>
            </a:r>
            <a:r>
              <a:rPr lang="en-US" sz="2000" b="0" dirty="0" smtClean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; </a:t>
            </a:r>
          </a:p>
        </p:txBody>
      </p:sp>
      <p:sp>
        <p:nvSpPr>
          <p:cNvPr id="29" name="Freeform 28"/>
          <p:cNvSpPr/>
          <p:nvPr/>
        </p:nvSpPr>
        <p:spPr>
          <a:xfrm>
            <a:off x="6098073" y="3381926"/>
            <a:ext cx="266515" cy="767949"/>
          </a:xfrm>
          <a:custGeom>
            <a:avLst/>
            <a:gdLst>
              <a:gd name="connsiteX0" fmla="*/ 44682 w 266515"/>
              <a:gd name="connsiteY0" fmla="*/ 0 h 767949"/>
              <a:gd name="connsiteX1" fmla="*/ 266176 w 266515"/>
              <a:gd name="connsiteY1" fmla="*/ 221524 h 767949"/>
              <a:gd name="connsiteX2" fmla="*/ 384 w 266515"/>
              <a:gd name="connsiteY2" fmla="*/ 413511 h 767949"/>
              <a:gd name="connsiteX3" fmla="*/ 207111 w 266515"/>
              <a:gd name="connsiteY3" fmla="*/ 635034 h 767949"/>
              <a:gd name="connsiteX4" fmla="*/ 207111 w 266515"/>
              <a:gd name="connsiteY4" fmla="*/ 767949 h 767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515" h="767949">
                <a:moveTo>
                  <a:pt x="44682" y="0"/>
                </a:moveTo>
                <a:cubicBezTo>
                  <a:pt x="159120" y="76302"/>
                  <a:pt x="273559" y="152605"/>
                  <a:pt x="266176" y="221524"/>
                </a:cubicBezTo>
                <a:cubicBezTo>
                  <a:pt x="258793" y="290443"/>
                  <a:pt x="10228" y="344593"/>
                  <a:pt x="384" y="413511"/>
                </a:cubicBezTo>
                <a:cubicBezTo>
                  <a:pt x="-9460" y="482429"/>
                  <a:pt x="172657" y="575961"/>
                  <a:pt x="207111" y="635034"/>
                </a:cubicBezTo>
                <a:cubicBezTo>
                  <a:pt x="241565" y="694107"/>
                  <a:pt x="207111" y="767949"/>
                  <a:pt x="207111" y="767949"/>
                </a:cubicBezTo>
              </a:path>
            </a:pathLst>
          </a:custGeom>
          <a:ln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364588" y="3581361"/>
            <a:ext cx="1891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i="1" dirty="0" smtClean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service request</a:t>
            </a:r>
            <a:endParaRPr lang="en-US" sz="2400" b="0" i="1" dirty="0">
              <a:solidFill>
                <a:srgbClr val="0000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1732000" y="2720978"/>
            <a:ext cx="266515" cy="2107270"/>
          </a:xfrm>
          <a:custGeom>
            <a:avLst/>
            <a:gdLst>
              <a:gd name="connsiteX0" fmla="*/ 44682 w 266515"/>
              <a:gd name="connsiteY0" fmla="*/ 0 h 767949"/>
              <a:gd name="connsiteX1" fmla="*/ 266176 w 266515"/>
              <a:gd name="connsiteY1" fmla="*/ 221524 h 767949"/>
              <a:gd name="connsiteX2" fmla="*/ 384 w 266515"/>
              <a:gd name="connsiteY2" fmla="*/ 413511 h 767949"/>
              <a:gd name="connsiteX3" fmla="*/ 207111 w 266515"/>
              <a:gd name="connsiteY3" fmla="*/ 635034 h 767949"/>
              <a:gd name="connsiteX4" fmla="*/ 207111 w 266515"/>
              <a:gd name="connsiteY4" fmla="*/ 767949 h 767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515" h="767949">
                <a:moveTo>
                  <a:pt x="44682" y="0"/>
                </a:moveTo>
                <a:cubicBezTo>
                  <a:pt x="159120" y="76302"/>
                  <a:pt x="273559" y="152605"/>
                  <a:pt x="266176" y="221524"/>
                </a:cubicBezTo>
                <a:cubicBezTo>
                  <a:pt x="258793" y="290443"/>
                  <a:pt x="10228" y="344593"/>
                  <a:pt x="384" y="413511"/>
                </a:cubicBezTo>
                <a:cubicBezTo>
                  <a:pt x="-9460" y="482429"/>
                  <a:pt x="172657" y="575961"/>
                  <a:pt x="207111" y="635034"/>
                </a:cubicBezTo>
                <a:cubicBezTo>
                  <a:pt x="241565" y="694107"/>
                  <a:pt x="207111" y="767949"/>
                  <a:pt x="207111" y="767949"/>
                </a:cubicBezTo>
              </a:path>
            </a:pathLst>
          </a:custGeom>
          <a:ln>
            <a:solidFill>
              <a:srgbClr val="4F81BD"/>
            </a:solidFill>
            <a:prstDash val="dash"/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076865" y="3574167"/>
            <a:ext cx="656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i="1" dirty="0" smtClean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wait</a:t>
            </a:r>
            <a:endParaRPr lang="en-US" sz="2400" b="0" i="1" dirty="0">
              <a:solidFill>
                <a:srgbClr val="0000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5195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13" grpId="0" animBg="1"/>
      <p:bldP spid="17" grpId="0" animBg="1"/>
      <p:bldP spid="19" grpId="0" animBg="1"/>
      <p:bldP spid="27" grpId="0"/>
      <p:bldP spid="28" grpId="0"/>
      <p:bldP spid="29" grpId="0" animBg="1"/>
      <p:bldP spid="30" grpId="0"/>
      <p:bldP spid="31" grpId="0" animBg="1"/>
      <p:bldP spid="3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Execution Stack Example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1400" y="4572000"/>
            <a:ext cx="5105400" cy="1295400"/>
          </a:xfrm>
        </p:spPr>
        <p:txBody>
          <a:bodyPr>
            <a:normAutofit lnSpcReduction="10000"/>
          </a:bodyPr>
          <a:lstStyle/>
          <a:p>
            <a:r>
              <a:rPr lang="en-US" altLang="en-US" dirty="0" smtClean="0"/>
              <a:t>Stack holds temporary results</a:t>
            </a:r>
          </a:p>
          <a:p>
            <a:r>
              <a:rPr lang="en-US" altLang="en-US" dirty="0" smtClean="0"/>
              <a:t>Permits recursive execution</a:t>
            </a:r>
          </a:p>
          <a:p>
            <a:r>
              <a:rPr lang="en-US" altLang="en-US" dirty="0" smtClean="0"/>
              <a:t>Crucial to modern languages</a:t>
            </a:r>
          </a:p>
          <a:p>
            <a:endParaRPr lang="en-US" altLang="en-US" dirty="0" smtClean="0"/>
          </a:p>
        </p:txBody>
      </p:sp>
      <p:grpSp>
        <p:nvGrpSpPr>
          <p:cNvPr id="35844" name="Group 19"/>
          <p:cNvGrpSpPr>
            <a:grpSpLocks/>
          </p:cNvGrpSpPr>
          <p:nvPr/>
        </p:nvGrpSpPr>
        <p:grpSpPr bwMode="auto">
          <a:xfrm>
            <a:off x="838200" y="838200"/>
            <a:ext cx="2286000" cy="5334000"/>
            <a:chOff x="528" y="528"/>
            <a:chExt cx="1440" cy="3360"/>
          </a:xfrm>
        </p:grpSpPr>
        <p:sp>
          <p:nvSpPr>
            <p:cNvPr id="35854" name="Rectangle 9"/>
            <p:cNvSpPr>
              <a:spLocks noChangeArrowheads="1"/>
            </p:cNvSpPr>
            <p:nvPr/>
          </p:nvSpPr>
          <p:spPr bwMode="auto">
            <a:xfrm>
              <a:off x="528" y="528"/>
              <a:ext cx="1440" cy="33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35855" name="Text Box 10"/>
            <p:cNvSpPr txBox="1">
              <a:spLocks noChangeArrowheads="1"/>
            </p:cNvSpPr>
            <p:nvPr/>
          </p:nvSpPr>
          <p:spPr bwMode="auto">
            <a:xfrm>
              <a:off x="576" y="672"/>
              <a:ext cx="1344" cy="30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A(int tmp)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if (tmp&lt;2)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  B();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printf(tmp);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B()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C();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C()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A(2);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A(1);</a:t>
              </a:r>
            </a:p>
          </p:txBody>
        </p:sp>
      </p:grpSp>
      <p:sp>
        <p:nvSpPr>
          <p:cNvPr id="35849" name="Rectangle 8"/>
          <p:cNvSpPr>
            <a:spLocks noChangeArrowheads="1"/>
          </p:cNvSpPr>
          <p:nvPr/>
        </p:nvSpPr>
        <p:spPr bwMode="auto">
          <a:xfrm>
            <a:off x="5472113" y="9144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A: </a:t>
            </a:r>
            <a:r>
              <a:rPr lang="en-US" altLang="en-US" b="0" dirty="0" err="1">
                <a:latin typeface="Consolas" charset="0"/>
                <a:ea typeface="Consolas" charset="0"/>
                <a:cs typeface="Consolas" charset="0"/>
              </a:rPr>
              <a:t>tmp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=1</a:t>
            </a:r>
          </a:p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   ret=exit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962400" y="1219200"/>
            <a:ext cx="1524000" cy="707886"/>
            <a:chOff x="3962400" y="1219200"/>
            <a:chExt cx="1524000" cy="707886"/>
          </a:xfrm>
        </p:grpSpPr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3962400" y="1219200"/>
              <a:ext cx="944746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  <a:p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Pointer</a:t>
              </a:r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4876800" y="1524000"/>
              <a:ext cx="6096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3" name="Rectangle 2"/>
          <p:cNvSpPr/>
          <p:nvPr/>
        </p:nvSpPr>
        <p:spPr bwMode="auto">
          <a:xfrm>
            <a:off x="838200" y="1143000"/>
            <a:ext cx="2286000" cy="3048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</a:endParaRP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0" y="1447800"/>
            <a:ext cx="914400" cy="493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A: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A+1: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A+2: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endParaRPr lang="en-US" altLang="en-US" b="0" dirty="0" smtClean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B: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B+1: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C: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C+1: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e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xit:</a:t>
            </a: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9366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Execution Stack Example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1400" y="4572000"/>
            <a:ext cx="5105400" cy="1295400"/>
          </a:xfrm>
        </p:spPr>
        <p:txBody>
          <a:bodyPr>
            <a:normAutofit lnSpcReduction="10000"/>
          </a:bodyPr>
          <a:lstStyle/>
          <a:p>
            <a:r>
              <a:rPr lang="en-US" altLang="en-US" dirty="0" smtClean="0"/>
              <a:t>Stack holds temporary results</a:t>
            </a:r>
          </a:p>
          <a:p>
            <a:r>
              <a:rPr lang="en-US" altLang="en-US" dirty="0" smtClean="0"/>
              <a:t>Permits recursive execution</a:t>
            </a:r>
          </a:p>
          <a:p>
            <a:r>
              <a:rPr lang="en-US" altLang="en-US" dirty="0" smtClean="0"/>
              <a:t>Crucial to modern languages</a:t>
            </a:r>
          </a:p>
          <a:p>
            <a:endParaRPr lang="en-US" altLang="en-US" dirty="0" smtClean="0"/>
          </a:p>
        </p:txBody>
      </p:sp>
      <p:grpSp>
        <p:nvGrpSpPr>
          <p:cNvPr id="35844" name="Group 19"/>
          <p:cNvGrpSpPr>
            <a:grpSpLocks/>
          </p:cNvGrpSpPr>
          <p:nvPr/>
        </p:nvGrpSpPr>
        <p:grpSpPr bwMode="auto">
          <a:xfrm>
            <a:off x="838200" y="838200"/>
            <a:ext cx="2286000" cy="5334000"/>
            <a:chOff x="528" y="528"/>
            <a:chExt cx="1440" cy="3360"/>
          </a:xfrm>
        </p:grpSpPr>
        <p:sp>
          <p:nvSpPr>
            <p:cNvPr id="35854" name="Rectangle 9"/>
            <p:cNvSpPr>
              <a:spLocks noChangeArrowheads="1"/>
            </p:cNvSpPr>
            <p:nvPr/>
          </p:nvSpPr>
          <p:spPr bwMode="auto">
            <a:xfrm>
              <a:off x="528" y="528"/>
              <a:ext cx="1440" cy="33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35855" name="Text Box 10"/>
            <p:cNvSpPr txBox="1">
              <a:spLocks noChangeArrowheads="1"/>
            </p:cNvSpPr>
            <p:nvPr/>
          </p:nvSpPr>
          <p:spPr bwMode="auto">
            <a:xfrm>
              <a:off x="576" y="672"/>
              <a:ext cx="1344" cy="30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A(int tmp)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if (tmp&lt;2)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  B();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printf(tmp);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B()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C();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C()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A(2);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A(1);</a:t>
              </a:r>
            </a:p>
          </p:txBody>
        </p:sp>
      </p:grpSp>
      <p:sp>
        <p:nvSpPr>
          <p:cNvPr id="35849" name="Rectangle 8"/>
          <p:cNvSpPr>
            <a:spLocks noChangeArrowheads="1"/>
          </p:cNvSpPr>
          <p:nvPr/>
        </p:nvSpPr>
        <p:spPr bwMode="auto">
          <a:xfrm>
            <a:off x="5472113" y="9144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A: </a:t>
            </a:r>
            <a:r>
              <a:rPr lang="en-US" altLang="en-US" b="0" dirty="0" err="1">
                <a:latin typeface="Consolas" charset="0"/>
                <a:ea typeface="Consolas" charset="0"/>
                <a:cs typeface="Consolas" charset="0"/>
              </a:rPr>
              <a:t>tmp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=1</a:t>
            </a:r>
          </a:p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   ret=exit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962400" y="1219200"/>
            <a:ext cx="1524000" cy="707886"/>
            <a:chOff x="3962400" y="1219200"/>
            <a:chExt cx="1524000" cy="707886"/>
          </a:xfrm>
        </p:grpSpPr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3962400" y="1219200"/>
              <a:ext cx="944746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  <a:p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Pointer</a:t>
              </a:r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4876800" y="1524000"/>
              <a:ext cx="6096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3" name="Rectangle 2"/>
          <p:cNvSpPr/>
          <p:nvPr/>
        </p:nvSpPr>
        <p:spPr bwMode="auto">
          <a:xfrm>
            <a:off x="838200" y="1524000"/>
            <a:ext cx="2286000" cy="3048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</a:endParaRP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0" y="1447800"/>
            <a:ext cx="914400" cy="493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A: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A+1: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A+2: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endParaRPr lang="en-US" altLang="en-US" b="0" dirty="0" smtClean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B: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B+1: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C: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C+1: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e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xit:</a:t>
            </a: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16641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Execution Stack Example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1400" y="4572000"/>
            <a:ext cx="5105400" cy="1295400"/>
          </a:xfrm>
        </p:spPr>
        <p:txBody>
          <a:bodyPr>
            <a:normAutofit lnSpcReduction="10000"/>
          </a:bodyPr>
          <a:lstStyle/>
          <a:p>
            <a:r>
              <a:rPr lang="en-US" altLang="en-US" dirty="0" smtClean="0"/>
              <a:t>Stack holds temporary results</a:t>
            </a:r>
          </a:p>
          <a:p>
            <a:r>
              <a:rPr lang="en-US" altLang="en-US" dirty="0" smtClean="0"/>
              <a:t>Permits recursive execution</a:t>
            </a:r>
          </a:p>
          <a:p>
            <a:r>
              <a:rPr lang="en-US" altLang="en-US" dirty="0" smtClean="0"/>
              <a:t>Crucial to modern languages</a:t>
            </a:r>
          </a:p>
          <a:p>
            <a:endParaRPr lang="en-US" altLang="en-US" dirty="0" smtClean="0"/>
          </a:p>
        </p:txBody>
      </p:sp>
      <p:grpSp>
        <p:nvGrpSpPr>
          <p:cNvPr id="35844" name="Group 19"/>
          <p:cNvGrpSpPr>
            <a:grpSpLocks/>
          </p:cNvGrpSpPr>
          <p:nvPr/>
        </p:nvGrpSpPr>
        <p:grpSpPr bwMode="auto">
          <a:xfrm>
            <a:off x="838200" y="838200"/>
            <a:ext cx="2286000" cy="5334000"/>
            <a:chOff x="528" y="528"/>
            <a:chExt cx="1440" cy="3360"/>
          </a:xfrm>
        </p:grpSpPr>
        <p:sp>
          <p:nvSpPr>
            <p:cNvPr id="35854" name="Rectangle 9"/>
            <p:cNvSpPr>
              <a:spLocks noChangeArrowheads="1"/>
            </p:cNvSpPr>
            <p:nvPr/>
          </p:nvSpPr>
          <p:spPr bwMode="auto">
            <a:xfrm>
              <a:off x="528" y="528"/>
              <a:ext cx="1440" cy="33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35855" name="Text Box 10"/>
            <p:cNvSpPr txBox="1">
              <a:spLocks noChangeArrowheads="1"/>
            </p:cNvSpPr>
            <p:nvPr/>
          </p:nvSpPr>
          <p:spPr bwMode="auto">
            <a:xfrm>
              <a:off x="576" y="672"/>
              <a:ext cx="1344" cy="30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A(int tmp)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if (tmp&lt;2)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  B();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printf(tmp);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B()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C();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C()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A(2);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A(1);</a:t>
              </a:r>
            </a:p>
          </p:txBody>
        </p:sp>
      </p:grpSp>
      <p:sp>
        <p:nvSpPr>
          <p:cNvPr id="35849" name="Rectangle 8"/>
          <p:cNvSpPr>
            <a:spLocks noChangeArrowheads="1"/>
          </p:cNvSpPr>
          <p:nvPr/>
        </p:nvSpPr>
        <p:spPr bwMode="auto">
          <a:xfrm>
            <a:off x="5472113" y="9144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A: </a:t>
            </a:r>
            <a:r>
              <a:rPr lang="en-US" altLang="en-US" b="0" dirty="0" err="1">
                <a:latin typeface="Consolas" charset="0"/>
                <a:ea typeface="Consolas" charset="0"/>
                <a:cs typeface="Consolas" charset="0"/>
              </a:rPr>
              <a:t>tmp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=1</a:t>
            </a:r>
          </a:p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   ret=exit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962400" y="1219200"/>
            <a:ext cx="1524000" cy="707886"/>
            <a:chOff x="3962400" y="1219200"/>
            <a:chExt cx="1524000" cy="707886"/>
          </a:xfrm>
        </p:grpSpPr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3962400" y="1219200"/>
              <a:ext cx="944746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  <a:p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Pointer</a:t>
              </a:r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4876800" y="1524000"/>
              <a:ext cx="6096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3" name="Rectangle 2"/>
          <p:cNvSpPr/>
          <p:nvPr/>
        </p:nvSpPr>
        <p:spPr bwMode="auto">
          <a:xfrm>
            <a:off x="838200" y="1941633"/>
            <a:ext cx="2286000" cy="3048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0" y="1447800"/>
            <a:ext cx="914400" cy="493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A: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A+1: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A+2: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endParaRPr lang="en-US" altLang="en-US" b="0" dirty="0" smtClean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B: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B+1: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C: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C+1: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e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xit:</a:t>
            </a: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6635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Execution Stack Example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1400" y="4572000"/>
            <a:ext cx="5105400" cy="1295400"/>
          </a:xfrm>
        </p:spPr>
        <p:txBody>
          <a:bodyPr>
            <a:normAutofit lnSpcReduction="10000"/>
          </a:bodyPr>
          <a:lstStyle/>
          <a:p>
            <a:r>
              <a:rPr lang="en-US" altLang="en-US" dirty="0" smtClean="0"/>
              <a:t>Stack holds temporary results</a:t>
            </a:r>
          </a:p>
          <a:p>
            <a:r>
              <a:rPr lang="en-US" altLang="en-US" dirty="0" smtClean="0"/>
              <a:t>Permits recursive execution</a:t>
            </a:r>
          </a:p>
          <a:p>
            <a:r>
              <a:rPr lang="en-US" altLang="en-US" dirty="0" smtClean="0"/>
              <a:t>Crucial to modern languages</a:t>
            </a:r>
          </a:p>
          <a:p>
            <a:endParaRPr lang="en-US" altLang="en-US" dirty="0" smtClean="0"/>
          </a:p>
        </p:txBody>
      </p:sp>
      <p:grpSp>
        <p:nvGrpSpPr>
          <p:cNvPr id="35844" name="Group 19"/>
          <p:cNvGrpSpPr>
            <a:grpSpLocks/>
          </p:cNvGrpSpPr>
          <p:nvPr/>
        </p:nvGrpSpPr>
        <p:grpSpPr bwMode="auto">
          <a:xfrm>
            <a:off x="838200" y="838200"/>
            <a:ext cx="2286000" cy="5334000"/>
            <a:chOff x="528" y="528"/>
            <a:chExt cx="1440" cy="3360"/>
          </a:xfrm>
        </p:grpSpPr>
        <p:sp>
          <p:nvSpPr>
            <p:cNvPr id="35854" name="Rectangle 9"/>
            <p:cNvSpPr>
              <a:spLocks noChangeArrowheads="1"/>
            </p:cNvSpPr>
            <p:nvPr/>
          </p:nvSpPr>
          <p:spPr bwMode="auto">
            <a:xfrm>
              <a:off x="528" y="528"/>
              <a:ext cx="1440" cy="33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35855" name="Text Box 10"/>
            <p:cNvSpPr txBox="1">
              <a:spLocks noChangeArrowheads="1"/>
            </p:cNvSpPr>
            <p:nvPr/>
          </p:nvSpPr>
          <p:spPr bwMode="auto">
            <a:xfrm>
              <a:off x="576" y="672"/>
              <a:ext cx="1344" cy="30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A(int tmp)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if (tmp&lt;2)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  B();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printf(tmp);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B()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C();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C()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A(2);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A(1);</a:t>
              </a:r>
            </a:p>
          </p:txBody>
        </p:sp>
      </p:grpSp>
      <p:sp>
        <p:nvSpPr>
          <p:cNvPr id="35849" name="Rectangle 8"/>
          <p:cNvSpPr>
            <a:spLocks noChangeArrowheads="1"/>
          </p:cNvSpPr>
          <p:nvPr/>
        </p:nvSpPr>
        <p:spPr bwMode="auto">
          <a:xfrm>
            <a:off x="5472113" y="9144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A: </a:t>
            </a:r>
            <a:r>
              <a:rPr lang="en-US" altLang="en-US" b="0" dirty="0" err="1">
                <a:latin typeface="Consolas" charset="0"/>
                <a:ea typeface="Consolas" charset="0"/>
                <a:cs typeface="Consolas" charset="0"/>
              </a:rPr>
              <a:t>tmp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=1</a:t>
            </a:r>
          </a:p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   ret=exit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962400" y="1806714"/>
            <a:ext cx="1524000" cy="707886"/>
            <a:chOff x="3962400" y="1219200"/>
            <a:chExt cx="1524000" cy="707886"/>
          </a:xfrm>
        </p:grpSpPr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3962400" y="1219200"/>
              <a:ext cx="944746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  <a:p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Pointer</a:t>
              </a:r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4876800" y="1524000"/>
              <a:ext cx="6096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3" name="Rectangle 2"/>
          <p:cNvSpPr/>
          <p:nvPr/>
        </p:nvSpPr>
        <p:spPr bwMode="auto">
          <a:xfrm>
            <a:off x="838200" y="3188189"/>
            <a:ext cx="2286000" cy="3048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5472113" y="15240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>
                <a:latin typeface="Consolas" charset="0"/>
                <a:ea typeface="Consolas" charset="0"/>
                <a:cs typeface="Consolas" charset="0"/>
              </a:rPr>
              <a:t>B: ret=A+2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0" y="1447800"/>
            <a:ext cx="914400" cy="493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A: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A+1: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A+2: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endParaRPr lang="en-US" altLang="en-US" b="0" dirty="0" smtClean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B: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B+1: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C: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C+1: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e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xit:</a:t>
            </a: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8107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Execution Stack Example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1400" y="4572000"/>
            <a:ext cx="5105400" cy="1295400"/>
          </a:xfrm>
        </p:spPr>
        <p:txBody>
          <a:bodyPr>
            <a:normAutofit lnSpcReduction="10000"/>
          </a:bodyPr>
          <a:lstStyle/>
          <a:p>
            <a:r>
              <a:rPr lang="en-US" altLang="en-US" dirty="0" smtClean="0"/>
              <a:t>Stack holds temporary results</a:t>
            </a:r>
          </a:p>
          <a:p>
            <a:r>
              <a:rPr lang="en-US" altLang="en-US" dirty="0" smtClean="0"/>
              <a:t>Permits recursive execution</a:t>
            </a:r>
          </a:p>
          <a:p>
            <a:r>
              <a:rPr lang="en-US" altLang="en-US" dirty="0" smtClean="0"/>
              <a:t>Crucial to modern languages</a:t>
            </a:r>
          </a:p>
          <a:p>
            <a:endParaRPr lang="en-US" altLang="en-US" dirty="0" smtClean="0"/>
          </a:p>
        </p:txBody>
      </p:sp>
      <p:grpSp>
        <p:nvGrpSpPr>
          <p:cNvPr id="35844" name="Group 19"/>
          <p:cNvGrpSpPr>
            <a:grpSpLocks/>
          </p:cNvGrpSpPr>
          <p:nvPr/>
        </p:nvGrpSpPr>
        <p:grpSpPr bwMode="auto">
          <a:xfrm>
            <a:off x="838200" y="838200"/>
            <a:ext cx="2286000" cy="5334000"/>
            <a:chOff x="528" y="528"/>
            <a:chExt cx="1440" cy="3360"/>
          </a:xfrm>
        </p:grpSpPr>
        <p:sp>
          <p:nvSpPr>
            <p:cNvPr id="35854" name="Rectangle 9"/>
            <p:cNvSpPr>
              <a:spLocks noChangeArrowheads="1"/>
            </p:cNvSpPr>
            <p:nvPr/>
          </p:nvSpPr>
          <p:spPr bwMode="auto">
            <a:xfrm>
              <a:off x="528" y="528"/>
              <a:ext cx="1440" cy="33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35855" name="Text Box 10"/>
            <p:cNvSpPr txBox="1">
              <a:spLocks noChangeArrowheads="1"/>
            </p:cNvSpPr>
            <p:nvPr/>
          </p:nvSpPr>
          <p:spPr bwMode="auto">
            <a:xfrm>
              <a:off x="576" y="672"/>
              <a:ext cx="1344" cy="30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A(int tmp)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if (tmp&lt;2)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  B();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printf(tmp);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B()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C();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C()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A(2);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A(1);</a:t>
              </a:r>
            </a:p>
          </p:txBody>
        </p:sp>
      </p:grpSp>
      <p:sp>
        <p:nvSpPr>
          <p:cNvPr id="35849" name="Rectangle 8"/>
          <p:cNvSpPr>
            <a:spLocks noChangeArrowheads="1"/>
          </p:cNvSpPr>
          <p:nvPr/>
        </p:nvSpPr>
        <p:spPr bwMode="auto">
          <a:xfrm>
            <a:off x="5472113" y="9144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A: </a:t>
            </a:r>
            <a:r>
              <a:rPr lang="en-US" altLang="en-US" b="0" dirty="0" err="1">
                <a:latin typeface="Consolas" charset="0"/>
                <a:ea typeface="Consolas" charset="0"/>
                <a:cs typeface="Consolas" charset="0"/>
              </a:rPr>
              <a:t>tmp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=1</a:t>
            </a:r>
          </a:p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   ret=exit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962400" y="1806714"/>
            <a:ext cx="1524000" cy="707886"/>
            <a:chOff x="3962400" y="1219200"/>
            <a:chExt cx="1524000" cy="707886"/>
          </a:xfrm>
        </p:grpSpPr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3962400" y="1219200"/>
              <a:ext cx="944746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  <a:p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Pointer</a:t>
              </a:r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4876800" y="1524000"/>
              <a:ext cx="6096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3" name="Rectangle 2"/>
          <p:cNvSpPr/>
          <p:nvPr/>
        </p:nvSpPr>
        <p:spPr bwMode="auto">
          <a:xfrm>
            <a:off x="838200" y="3581400"/>
            <a:ext cx="2286000" cy="3048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5472113" y="15240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>
                <a:latin typeface="Consolas" charset="0"/>
                <a:ea typeface="Consolas" charset="0"/>
                <a:cs typeface="Consolas" charset="0"/>
              </a:rPr>
              <a:t>B: ret=A+2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0" y="1447800"/>
            <a:ext cx="914400" cy="493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A: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A+1: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A+2: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endParaRPr lang="en-US" altLang="en-US" b="0" dirty="0" smtClean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B: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B+1: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C: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C+1: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e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xit:</a:t>
            </a: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1955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Execution Stack Example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1400" y="4572000"/>
            <a:ext cx="5105400" cy="1295400"/>
          </a:xfrm>
        </p:spPr>
        <p:txBody>
          <a:bodyPr>
            <a:normAutofit lnSpcReduction="10000"/>
          </a:bodyPr>
          <a:lstStyle/>
          <a:p>
            <a:r>
              <a:rPr lang="en-US" altLang="en-US" dirty="0" smtClean="0"/>
              <a:t>Stack holds temporary results</a:t>
            </a:r>
          </a:p>
          <a:p>
            <a:r>
              <a:rPr lang="en-US" altLang="en-US" dirty="0" smtClean="0"/>
              <a:t>Permits recursive execution</a:t>
            </a:r>
          </a:p>
          <a:p>
            <a:r>
              <a:rPr lang="en-US" altLang="en-US" dirty="0" smtClean="0"/>
              <a:t>Crucial to modern languages</a:t>
            </a:r>
          </a:p>
          <a:p>
            <a:endParaRPr lang="en-US" altLang="en-US" dirty="0" smtClean="0"/>
          </a:p>
        </p:txBody>
      </p:sp>
      <p:grpSp>
        <p:nvGrpSpPr>
          <p:cNvPr id="35844" name="Group 19"/>
          <p:cNvGrpSpPr>
            <a:grpSpLocks/>
          </p:cNvGrpSpPr>
          <p:nvPr/>
        </p:nvGrpSpPr>
        <p:grpSpPr bwMode="auto">
          <a:xfrm>
            <a:off x="838200" y="838200"/>
            <a:ext cx="2286000" cy="5334000"/>
            <a:chOff x="528" y="528"/>
            <a:chExt cx="1440" cy="3360"/>
          </a:xfrm>
        </p:grpSpPr>
        <p:sp>
          <p:nvSpPr>
            <p:cNvPr id="35854" name="Rectangle 9"/>
            <p:cNvSpPr>
              <a:spLocks noChangeArrowheads="1"/>
            </p:cNvSpPr>
            <p:nvPr/>
          </p:nvSpPr>
          <p:spPr bwMode="auto">
            <a:xfrm>
              <a:off x="528" y="528"/>
              <a:ext cx="1440" cy="33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35855" name="Text Box 10"/>
            <p:cNvSpPr txBox="1">
              <a:spLocks noChangeArrowheads="1"/>
            </p:cNvSpPr>
            <p:nvPr/>
          </p:nvSpPr>
          <p:spPr bwMode="auto">
            <a:xfrm>
              <a:off x="576" y="672"/>
              <a:ext cx="1344" cy="30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A(int tmp)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if (tmp&lt;2)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  B();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printf(tmp);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B()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C();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C()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A(2);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A(1);</a:t>
              </a:r>
            </a:p>
          </p:txBody>
        </p:sp>
      </p:grpSp>
      <p:sp>
        <p:nvSpPr>
          <p:cNvPr id="35849" name="Rectangle 8"/>
          <p:cNvSpPr>
            <a:spLocks noChangeArrowheads="1"/>
          </p:cNvSpPr>
          <p:nvPr/>
        </p:nvSpPr>
        <p:spPr bwMode="auto">
          <a:xfrm>
            <a:off x="5472113" y="9144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A: </a:t>
            </a:r>
            <a:r>
              <a:rPr lang="en-US" altLang="en-US" b="0" dirty="0" err="1">
                <a:latin typeface="Consolas" charset="0"/>
                <a:ea typeface="Consolas" charset="0"/>
                <a:cs typeface="Consolas" charset="0"/>
              </a:rPr>
              <a:t>tmp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=1</a:t>
            </a:r>
          </a:p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   ret=exit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962400" y="2416314"/>
            <a:ext cx="1524000" cy="707886"/>
            <a:chOff x="3962400" y="1219200"/>
            <a:chExt cx="1524000" cy="707886"/>
          </a:xfrm>
        </p:grpSpPr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3962400" y="1219200"/>
              <a:ext cx="944746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  <a:p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Pointer</a:t>
              </a:r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4876800" y="1524000"/>
              <a:ext cx="6096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3" name="Rectangle 2"/>
          <p:cNvSpPr/>
          <p:nvPr/>
        </p:nvSpPr>
        <p:spPr bwMode="auto">
          <a:xfrm>
            <a:off x="838200" y="4800600"/>
            <a:ext cx="2286000" cy="3048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5472113" y="15240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>
                <a:latin typeface="Consolas" charset="0"/>
                <a:ea typeface="Consolas" charset="0"/>
                <a:cs typeface="Consolas" charset="0"/>
              </a:rPr>
              <a:t>B: ret=A+2</a:t>
            </a: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5472113" y="21336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C: ret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=B+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0" y="1447800"/>
            <a:ext cx="914400" cy="493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A: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A+1: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A+2: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endParaRPr lang="en-US" altLang="en-US" b="0" dirty="0" smtClean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B: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B+1: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C: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C+1: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e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xit:</a:t>
            </a: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20331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Execution Stack Example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1400" y="4572000"/>
            <a:ext cx="5105400" cy="1295400"/>
          </a:xfrm>
        </p:spPr>
        <p:txBody>
          <a:bodyPr>
            <a:normAutofit lnSpcReduction="10000"/>
          </a:bodyPr>
          <a:lstStyle/>
          <a:p>
            <a:r>
              <a:rPr lang="en-US" altLang="en-US" dirty="0" smtClean="0"/>
              <a:t>Stack holds temporary results</a:t>
            </a:r>
          </a:p>
          <a:p>
            <a:r>
              <a:rPr lang="en-US" altLang="en-US" dirty="0" smtClean="0"/>
              <a:t>Permits recursive execution</a:t>
            </a:r>
          </a:p>
          <a:p>
            <a:r>
              <a:rPr lang="en-US" altLang="en-US" dirty="0" smtClean="0"/>
              <a:t>Crucial to modern languages</a:t>
            </a:r>
          </a:p>
          <a:p>
            <a:endParaRPr lang="en-US" altLang="en-US" dirty="0" smtClean="0"/>
          </a:p>
        </p:txBody>
      </p:sp>
      <p:grpSp>
        <p:nvGrpSpPr>
          <p:cNvPr id="35844" name="Group 19"/>
          <p:cNvGrpSpPr>
            <a:grpSpLocks/>
          </p:cNvGrpSpPr>
          <p:nvPr/>
        </p:nvGrpSpPr>
        <p:grpSpPr bwMode="auto">
          <a:xfrm>
            <a:off x="838200" y="838200"/>
            <a:ext cx="2286000" cy="5334000"/>
            <a:chOff x="528" y="528"/>
            <a:chExt cx="1440" cy="3360"/>
          </a:xfrm>
        </p:grpSpPr>
        <p:sp>
          <p:nvSpPr>
            <p:cNvPr id="35854" name="Rectangle 9"/>
            <p:cNvSpPr>
              <a:spLocks noChangeArrowheads="1"/>
            </p:cNvSpPr>
            <p:nvPr/>
          </p:nvSpPr>
          <p:spPr bwMode="auto">
            <a:xfrm>
              <a:off x="528" y="528"/>
              <a:ext cx="1440" cy="33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35855" name="Text Box 10"/>
            <p:cNvSpPr txBox="1">
              <a:spLocks noChangeArrowheads="1"/>
            </p:cNvSpPr>
            <p:nvPr/>
          </p:nvSpPr>
          <p:spPr bwMode="auto">
            <a:xfrm>
              <a:off x="576" y="672"/>
              <a:ext cx="1344" cy="30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A(int tmp)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if (tmp&lt;2)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  B();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printf(tmp);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B()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C();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C()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A(2);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A(1);</a:t>
              </a:r>
            </a:p>
          </p:txBody>
        </p:sp>
      </p:grpSp>
      <p:sp>
        <p:nvSpPr>
          <p:cNvPr id="35849" name="Rectangle 8"/>
          <p:cNvSpPr>
            <a:spLocks noChangeArrowheads="1"/>
          </p:cNvSpPr>
          <p:nvPr/>
        </p:nvSpPr>
        <p:spPr bwMode="auto">
          <a:xfrm>
            <a:off x="5472113" y="9144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A: </a:t>
            </a:r>
            <a:r>
              <a:rPr lang="en-US" altLang="en-US" b="0" dirty="0" err="1">
                <a:latin typeface="Consolas" charset="0"/>
                <a:ea typeface="Consolas" charset="0"/>
                <a:cs typeface="Consolas" charset="0"/>
              </a:rPr>
              <a:t>tmp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=1</a:t>
            </a:r>
          </a:p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   ret=exit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962400" y="3025914"/>
            <a:ext cx="1524000" cy="707886"/>
            <a:chOff x="3962400" y="1219200"/>
            <a:chExt cx="1524000" cy="707886"/>
          </a:xfrm>
        </p:grpSpPr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3962400" y="1219200"/>
              <a:ext cx="944746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  <a:p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Pointer</a:t>
              </a:r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4876800" y="1524000"/>
              <a:ext cx="6096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3" name="Rectangle 2"/>
          <p:cNvSpPr/>
          <p:nvPr/>
        </p:nvSpPr>
        <p:spPr bwMode="auto">
          <a:xfrm>
            <a:off x="838200" y="1524000"/>
            <a:ext cx="2286000" cy="3048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5472113" y="15240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>
                <a:latin typeface="Consolas" charset="0"/>
                <a:ea typeface="Consolas" charset="0"/>
                <a:cs typeface="Consolas" charset="0"/>
              </a:rPr>
              <a:t>B: ret=A+2</a:t>
            </a: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5472113" y="21336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C: ret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=B+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5472113" y="27432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>
                <a:latin typeface="Consolas" charset="0"/>
                <a:ea typeface="Consolas" charset="0"/>
                <a:cs typeface="Consolas" charset="0"/>
              </a:rPr>
              <a:t>A: tmp=2</a:t>
            </a:r>
          </a:p>
          <a:p>
            <a:r>
              <a:rPr lang="en-US" altLang="en-US" b="0">
                <a:latin typeface="Consolas" charset="0"/>
                <a:ea typeface="Consolas" charset="0"/>
                <a:cs typeface="Consolas" charset="0"/>
              </a:rPr>
              <a:t>   ret=C+1</a:t>
            </a: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6324600" y="33528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5526245" y="3862388"/>
            <a:ext cx="162211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000" b="0" dirty="0">
                <a:latin typeface="Gill Sans" charset="0"/>
                <a:ea typeface="Gill Sans" charset="0"/>
                <a:cs typeface="Gill Sans" charset="0"/>
              </a:rPr>
              <a:t>Stack Growth</a:t>
            </a: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0" y="1447800"/>
            <a:ext cx="914400" cy="493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A: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A+1: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A+2: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endParaRPr lang="en-US" altLang="en-US" b="0" dirty="0" smtClean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B: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B+1: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C: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C+1: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e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xit:</a:t>
            </a: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8750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Execution Stack Example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1400" y="4876800"/>
            <a:ext cx="5105400" cy="1295400"/>
          </a:xfrm>
        </p:spPr>
        <p:txBody>
          <a:bodyPr>
            <a:normAutofit lnSpcReduction="10000"/>
          </a:bodyPr>
          <a:lstStyle/>
          <a:p>
            <a:r>
              <a:rPr lang="en-US" altLang="en-US" dirty="0" smtClean="0"/>
              <a:t>Stack holds temporary results</a:t>
            </a:r>
          </a:p>
          <a:p>
            <a:r>
              <a:rPr lang="en-US" altLang="en-US" dirty="0" smtClean="0"/>
              <a:t>Permits recursive execution</a:t>
            </a:r>
          </a:p>
          <a:p>
            <a:r>
              <a:rPr lang="en-US" altLang="en-US" dirty="0" smtClean="0"/>
              <a:t>Crucial to modern languages</a:t>
            </a:r>
          </a:p>
          <a:p>
            <a:endParaRPr lang="en-US" altLang="en-US" dirty="0" smtClean="0"/>
          </a:p>
        </p:txBody>
      </p:sp>
      <p:grpSp>
        <p:nvGrpSpPr>
          <p:cNvPr id="35844" name="Group 19"/>
          <p:cNvGrpSpPr>
            <a:grpSpLocks/>
          </p:cNvGrpSpPr>
          <p:nvPr/>
        </p:nvGrpSpPr>
        <p:grpSpPr bwMode="auto">
          <a:xfrm>
            <a:off x="838200" y="838200"/>
            <a:ext cx="2286000" cy="5334000"/>
            <a:chOff x="528" y="528"/>
            <a:chExt cx="1440" cy="3360"/>
          </a:xfrm>
        </p:grpSpPr>
        <p:sp>
          <p:nvSpPr>
            <p:cNvPr id="35854" name="Rectangle 9"/>
            <p:cNvSpPr>
              <a:spLocks noChangeArrowheads="1"/>
            </p:cNvSpPr>
            <p:nvPr/>
          </p:nvSpPr>
          <p:spPr bwMode="auto">
            <a:xfrm>
              <a:off x="528" y="528"/>
              <a:ext cx="1440" cy="33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35855" name="Text Box 10"/>
            <p:cNvSpPr txBox="1">
              <a:spLocks noChangeArrowheads="1"/>
            </p:cNvSpPr>
            <p:nvPr/>
          </p:nvSpPr>
          <p:spPr bwMode="auto">
            <a:xfrm>
              <a:off x="576" y="672"/>
              <a:ext cx="1344" cy="30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A(int tmp)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if (tmp&lt;2)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  B();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printf(tmp);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B()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C();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C()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A(2);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A(1);</a:t>
              </a:r>
            </a:p>
          </p:txBody>
        </p:sp>
      </p:grpSp>
      <p:sp>
        <p:nvSpPr>
          <p:cNvPr id="35849" name="Rectangle 8"/>
          <p:cNvSpPr>
            <a:spLocks noChangeArrowheads="1"/>
          </p:cNvSpPr>
          <p:nvPr/>
        </p:nvSpPr>
        <p:spPr bwMode="auto">
          <a:xfrm>
            <a:off x="5472113" y="9144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A: </a:t>
            </a:r>
            <a:r>
              <a:rPr lang="en-US" altLang="en-US" b="0" dirty="0" err="1">
                <a:latin typeface="Consolas" charset="0"/>
                <a:ea typeface="Consolas" charset="0"/>
                <a:cs typeface="Consolas" charset="0"/>
              </a:rPr>
              <a:t>tmp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=1</a:t>
            </a:r>
          </a:p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   ret=exit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962400" y="3025914"/>
            <a:ext cx="1524000" cy="707886"/>
            <a:chOff x="3962400" y="1219200"/>
            <a:chExt cx="1524000" cy="707886"/>
          </a:xfrm>
        </p:grpSpPr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3962400" y="1219200"/>
              <a:ext cx="944746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  <a:p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Pointer</a:t>
              </a:r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4876800" y="1524000"/>
              <a:ext cx="6096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3" name="Rectangle 2"/>
          <p:cNvSpPr/>
          <p:nvPr/>
        </p:nvSpPr>
        <p:spPr bwMode="auto">
          <a:xfrm>
            <a:off x="838200" y="2362200"/>
            <a:ext cx="2286000" cy="3048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5472113" y="15240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>
                <a:latin typeface="Consolas" charset="0"/>
                <a:ea typeface="Consolas" charset="0"/>
                <a:cs typeface="Consolas" charset="0"/>
              </a:rPr>
              <a:t>B: ret=A+2</a:t>
            </a: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5472113" y="21336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C: ret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=B+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5472113" y="27432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>
                <a:latin typeface="Consolas" charset="0"/>
                <a:ea typeface="Consolas" charset="0"/>
                <a:cs typeface="Consolas" charset="0"/>
              </a:rPr>
              <a:t>A: tmp=2</a:t>
            </a:r>
          </a:p>
          <a:p>
            <a:r>
              <a:rPr lang="en-US" altLang="en-US" b="0">
                <a:latin typeface="Consolas" charset="0"/>
                <a:ea typeface="Consolas" charset="0"/>
                <a:cs typeface="Consolas" charset="0"/>
              </a:rPr>
              <a:t>   ret=C+1</a:t>
            </a: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6324600" y="33528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5526245" y="3862388"/>
            <a:ext cx="162211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000" b="0" dirty="0">
                <a:latin typeface="Gill Sans" charset="0"/>
                <a:ea typeface="Gill Sans" charset="0"/>
                <a:cs typeface="Gill Sans" charset="0"/>
              </a:rPr>
              <a:t>Stack Growth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86200" y="4419600"/>
            <a:ext cx="1073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olas"/>
                <a:cs typeface="Consolas"/>
              </a:rPr>
              <a:t>Output: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19309" y="4419600"/>
            <a:ext cx="438491" cy="36933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nsolas"/>
                <a:cs typeface="Consolas"/>
              </a:rPr>
              <a:t>&gt;2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  <a:latin typeface="Consolas"/>
              <a:cs typeface="Consolas"/>
            </a:endParaRP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0" y="1447800"/>
            <a:ext cx="914400" cy="493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A: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A+1: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A+2: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endParaRPr lang="en-US" altLang="en-US" b="0" dirty="0" smtClean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B: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B+1: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C: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C+1: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e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xit:</a:t>
            </a: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7203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Execution Stack Example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1400" y="4876800"/>
            <a:ext cx="5105400" cy="1295400"/>
          </a:xfrm>
        </p:spPr>
        <p:txBody>
          <a:bodyPr>
            <a:normAutofit lnSpcReduction="10000"/>
          </a:bodyPr>
          <a:lstStyle/>
          <a:p>
            <a:r>
              <a:rPr lang="en-US" altLang="en-US" dirty="0" smtClean="0"/>
              <a:t>Stack holds temporary results</a:t>
            </a:r>
          </a:p>
          <a:p>
            <a:r>
              <a:rPr lang="en-US" altLang="en-US" dirty="0" smtClean="0"/>
              <a:t>Permits recursive execution</a:t>
            </a:r>
          </a:p>
          <a:p>
            <a:r>
              <a:rPr lang="en-US" altLang="en-US" dirty="0" smtClean="0"/>
              <a:t>Crucial to modern languages</a:t>
            </a:r>
          </a:p>
          <a:p>
            <a:endParaRPr lang="en-US" altLang="en-US" dirty="0" smtClean="0"/>
          </a:p>
        </p:txBody>
      </p:sp>
      <p:grpSp>
        <p:nvGrpSpPr>
          <p:cNvPr id="35844" name="Group 19"/>
          <p:cNvGrpSpPr>
            <a:grpSpLocks/>
          </p:cNvGrpSpPr>
          <p:nvPr/>
        </p:nvGrpSpPr>
        <p:grpSpPr bwMode="auto">
          <a:xfrm>
            <a:off x="838200" y="838200"/>
            <a:ext cx="2286000" cy="5334000"/>
            <a:chOff x="528" y="528"/>
            <a:chExt cx="1440" cy="3360"/>
          </a:xfrm>
        </p:grpSpPr>
        <p:sp>
          <p:nvSpPr>
            <p:cNvPr id="35854" name="Rectangle 9"/>
            <p:cNvSpPr>
              <a:spLocks noChangeArrowheads="1"/>
            </p:cNvSpPr>
            <p:nvPr/>
          </p:nvSpPr>
          <p:spPr bwMode="auto">
            <a:xfrm>
              <a:off x="528" y="528"/>
              <a:ext cx="1440" cy="33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35855" name="Text Box 10"/>
            <p:cNvSpPr txBox="1">
              <a:spLocks noChangeArrowheads="1"/>
            </p:cNvSpPr>
            <p:nvPr/>
          </p:nvSpPr>
          <p:spPr bwMode="auto">
            <a:xfrm>
              <a:off x="576" y="672"/>
              <a:ext cx="1344" cy="30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A(int tmp)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if (tmp&lt;2)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  B();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printf(tmp);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B()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C();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C()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A(2);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A(1);</a:t>
              </a:r>
            </a:p>
          </p:txBody>
        </p:sp>
      </p:grpSp>
      <p:sp>
        <p:nvSpPr>
          <p:cNvPr id="35849" name="Rectangle 8"/>
          <p:cNvSpPr>
            <a:spLocks noChangeArrowheads="1"/>
          </p:cNvSpPr>
          <p:nvPr/>
        </p:nvSpPr>
        <p:spPr bwMode="auto">
          <a:xfrm>
            <a:off x="5472113" y="9144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A: </a:t>
            </a:r>
            <a:r>
              <a:rPr lang="en-US" altLang="en-US" b="0" dirty="0" err="1">
                <a:latin typeface="Consolas" charset="0"/>
                <a:ea typeface="Consolas" charset="0"/>
                <a:cs typeface="Consolas" charset="0"/>
              </a:rPr>
              <a:t>tmp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=1</a:t>
            </a:r>
          </a:p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   ret=exit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962400" y="3025914"/>
            <a:ext cx="1524000" cy="707886"/>
            <a:chOff x="3962400" y="1219200"/>
            <a:chExt cx="1524000" cy="707886"/>
          </a:xfrm>
        </p:grpSpPr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3962400" y="1219200"/>
              <a:ext cx="944746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  <a:p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Pointer</a:t>
              </a:r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4876800" y="1524000"/>
              <a:ext cx="6096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3" name="Rectangle 2"/>
          <p:cNvSpPr/>
          <p:nvPr/>
        </p:nvSpPr>
        <p:spPr bwMode="auto">
          <a:xfrm>
            <a:off x="838200" y="2743200"/>
            <a:ext cx="2286000" cy="3048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5472113" y="15240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>
                <a:latin typeface="Consolas" charset="0"/>
                <a:ea typeface="Consolas" charset="0"/>
                <a:cs typeface="Consolas" charset="0"/>
              </a:rPr>
              <a:t>B: ret=A+2</a:t>
            </a: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5472113" y="21336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C: ret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=B+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5472113" y="27432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>
                <a:latin typeface="Consolas" charset="0"/>
                <a:ea typeface="Consolas" charset="0"/>
                <a:cs typeface="Consolas" charset="0"/>
              </a:rPr>
              <a:t>A: tmp=2</a:t>
            </a:r>
          </a:p>
          <a:p>
            <a:r>
              <a:rPr lang="en-US" altLang="en-US" b="0">
                <a:latin typeface="Consolas" charset="0"/>
                <a:ea typeface="Consolas" charset="0"/>
                <a:cs typeface="Consolas" charset="0"/>
              </a:rPr>
              <a:t>   ret=C+1</a:t>
            </a: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6324600" y="33528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5526245" y="3862388"/>
            <a:ext cx="162211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000" b="0" dirty="0">
                <a:latin typeface="Gill Sans" charset="0"/>
                <a:ea typeface="Gill Sans" charset="0"/>
                <a:cs typeface="Gill Sans" charset="0"/>
              </a:rPr>
              <a:t>Stack Growth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86200" y="4419600"/>
            <a:ext cx="1073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olas"/>
                <a:cs typeface="Consolas"/>
              </a:rPr>
              <a:t>Output: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19309" y="4419600"/>
            <a:ext cx="438491" cy="36933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nsolas"/>
                <a:cs typeface="Consolas"/>
              </a:rPr>
              <a:t>&gt;2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  <a:latin typeface="Consolas"/>
              <a:cs typeface="Consolas"/>
            </a:endParaRP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0" y="1447800"/>
            <a:ext cx="914400" cy="493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A: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A+1: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A+2: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endParaRPr lang="en-US" altLang="en-US" b="0" dirty="0" smtClean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B: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B+1: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C: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C+1: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e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xit:</a:t>
            </a: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8988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Execution Stack Example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1400" y="4876800"/>
            <a:ext cx="5105400" cy="1295400"/>
          </a:xfrm>
        </p:spPr>
        <p:txBody>
          <a:bodyPr>
            <a:normAutofit lnSpcReduction="10000"/>
          </a:bodyPr>
          <a:lstStyle/>
          <a:p>
            <a:r>
              <a:rPr lang="en-US" altLang="en-US" dirty="0" smtClean="0"/>
              <a:t>Stack holds temporary results</a:t>
            </a:r>
          </a:p>
          <a:p>
            <a:r>
              <a:rPr lang="en-US" altLang="en-US" dirty="0" smtClean="0"/>
              <a:t>Permits recursive execution</a:t>
            </a:r>
          </a:p>
          <a:p>
            <a:r>
              <a:rPr lang="en-US" altLang="en-US" dirty="0" smtClean="0"/>
              <a:t>Crucial to modern languages</a:t>
            </a:r>
          </a:p>
          <a:p>
            <a:endParaRPr lang="en-US" altLang="en-US" dirty="0" smtClean="0"/>
          </a:p>
        </p:txBody>
      </p:sp>
      <p:grpSp>
        <p:nvGrpSpPr>
          <p:cNvPr id="35844" name="Group 19"/>
          <p:cNvGrpSpPr>
            <a:grpSpLocks/>
          </p:cNvGrpSpPr>
          <p:nvPr/>
        </p:nvGrpSpPr>
        <p:grpSpPr bwMode="auto">
          <a:xfrm>
            <a:off x="838200" y="838200"/>
            <a:ext cx="2286000" cy="5334000"/>
            <a:chOff x="528" y="528"/>
            <a:chExt cx="1440" cy="3360"/>
          </a:xfrm>
        </p:grpSpPr>
        <p:sp>
          <p:nvSpPr>
            <p:cNvPr id="35854" name="Rectangle 9"/>
            <p:cNvSpPr>
              <a:spLocks noChangeArrowheads="1"/>
            </p:cNvSpPr>
            <p:nvPr/>
          </p:nvSpPr>
          <p:spPr bwMode="auto">
            <a:xfrm>
              <a:off x="528" y="528"/>
              <a:ext cx="1440" cy="33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35855" name="Text Box 10"/>
            <p:cNvSpPr txBox="1">
              <a:spLocks noChangeArrowheads="1"/>
            </p:cNvSpPr>
            <p:nvPr/>
          </p:nvSpPr>
          <p:spPr bwMode="auto">
            <a:xfrm>
              <a:off x="576" y="672"/>
              <a:ext cx="1344" cy="30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A(int tmp)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if (tmp&lt;2)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  B();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printf(tmp);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B()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C();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C()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A(2);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A(1);</a:t>
              </a:r>
            </a:p>
          </p:txBody>
        </p:sp>
      </p:grpSp>
      <p:sp>
        <p:nvSpPr>
          <p:cNvPr id="35849" name="Rectangle 8"/>
          <p:cNvSpPr>
            <a:spLocks noChangeArrowheads="1"/>
          </p:cNvSpPr>
          <p:nvPr/>
        </p:nvSpPr>
        <p:spPr bwMode="auto">
          <a:xfrm>
            <a:off x="5472113" y="9144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A: </a:t>
            </a:r>
            <a:r>
              <a:rPr lang="en-US" altLang="en-US" b="0" dirty="0" err="1">
                <a:latin typeface="Consolas" charset="0"/>
                <a:ea typeface="Consolas" charset="0"/>
                <a:cs typeface="Consolas" charset="0"/>
              </a:rPr>
              <a:t>tmp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=1</a:t>
            </a:r>
          </a:p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   ret=exit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962400" y="2438400"/>
            <a:ext cx="1524000" cy="707886"/>
            <a:chOff x="3962400" y="1219200"/>
            <a:chExt cx="1524000" cy="707886"/>
          </a:xfrm>
        </p:grpSpPr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3962400" y="1219200"/>
              <a:ext cx="944746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  <a:p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Pointer</a:t>
              </a:r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4876800" y="1524000"/>
              <a:ext cx="6096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3" name="Rectangle 2"/>
          <p:cNvSpPr/>
          <p:nvPr/>
        </p:nvSpPr>
        <p:spPr bwMode="auto">
          <a:xfrm>
            <a:off x="838200" y="5257800"/>
            <a:ext cx="2286000" cy="3048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5472113" y="15240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>
                <a:latin typeface="Consolas" charset="0"/>
                <a:ea typeface="Consolas" charset="0"/>
                <a:cs typeface="Consolas" charset="0"/>
              </a:rPr>
              <a:t>B: ret=A+2</a:t>
            </a: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5472113" y="21336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C: ret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=B+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86200" y="4419600"/>
            <a:ext cx="1073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olas"/>
                <a:cs typeface="Consolas"/>
              </a:rPr>
              <a:t>Output: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19309" y="4419600"/>
            <a:ext cx="438491" cy="36933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nsolas"/>
                <a:cs typeface="Consolas"/>
              </a:rPr>
              <a:t>&gt;2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  <a:latin typeface="Consolas"/>
              <a:cs typeface="Consolas"/>
            </a:endParaRP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0" y="1447800"/>
            <a:ext cx="914400" cy="493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A: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A+1: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A+2: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endParaRPr lang="en-US" altLang="en-US" b="0" dirty="0" smtClean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B: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B+1: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C: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C+1: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e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xit:</a:t>
            </a: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8155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908925" cy="875619"/>
          </a:xfrm>
        </p:spPr>
        <p:txBody>
          <a:bodyPr>
            <a:noAutofit/>
          </a:bodyPr>
          <a:lstStyle/>
          <a:p>
            <a:r>
              <a:rPr lang="en-US" dirty="0" smtClean="0"/>
              <a:t>Request Response Protocol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30128" y="1688375"/>
            <a:ext cx="44873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w</a:t>
            </a:r>
            <a:r>
              <a:rPr lang="en-US" sz="2000" b="0" dirty="0" smtClean="0">
                <a:latin typeface="Consolas" charset="0"/>
                <a:ea typeface="Consolas" charset="0"/>
                <a:cs typeface="Consolas" charset="0"/>
              </a:rPr>
              <a:t>rite(</a:t>
            </a:r>
            <a:r>
              <a:rPr lang="en-US" sz="2000" b="0" dirty="0" err="1" smtClean="0">
                <a:latin typeface="Consolas" charset="0"/>
                <a:ea typeface="Consolas" charset="0"/>
                <a:cs typeface="Consolas" charset="0"/>
              </a:rPr>
              <a:t>rqfd</a:t>
            </a:r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000" b="0" dirty="0" err="1" smtClean="0">
                <a:latin typeface="Consolas" charset="0"/>
                <a:ea typeface="Consolas" charset="0"/>
                <a:cs typeface="Consolas" charset="0"/>
              </a:rPr>
              <a:t>rqbuf</a:t>
            </a:r>
            <a:r>
              <a:rPr lang="en-US" sz="2000" b="0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000" b="0" dirty="0" err="1" smtClean="0">
                <a:latin typeface="Consolas" charset="0"/>
                <a:ea typeface="Consolas" charset="0"/>
                <a:cs typeface="Consolas" charset="0"/>
              </a:rPr>
              <a:t>buflen</a:t>
            </a:r>
            <a:r>
              <a:rPr lang="en-US" sz="2000" b="0" dirty="0" smtClean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; </a:t>
            </a:r>
          </a:p>
        </p:txBody>
      </p:sp>
      <p:sp>
        <p:nvSpPr>
          <p:cNvPr id="7" name="Rectangle 6"/>
          <p:cNvSpPr/>
          <p:nvPr/>
        </p:nvSpPr>
        <p:spPr>
          <a:xfrm>
            <a:off x="4557202" y="2914929"/>
            <a:ext cx="444711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n </a:t>
            </a:r>
            <a:r>
              <a:rPr lang="en-US" sz="2000" b="0" dirty="0" smtClean="0">
                <a:latin typeface="Consolas" charset="0"/>
                <a:ea typeface="Consolas" charset="0"/>
                <a:cs typeface="Consolas" charset="0"/>
              </a:rPr>
              <a:t>= read(</a:t>
            </a:r>
            <a:r>
              <a:rPr lang="en-US" sz="2000" b="0" dirty="0" err="1" smtClean="0">
                <a:latin typeface="Consolas" charset="0"/>
                <a:ea typeface="Consolas" charset="0"/>
                <a:cs typeface="Consolas" charset="0"/>
              </a:rPr>
              <a:t>rfd,rbuf,rmax</a:t>
            </a:r>
            <a:r>
              <a:rPr lang="en-US" sz="2000" b="0" dirty="0" smtClean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; </a:t>
            </a:r>
          </a:p>
        </p:txBody>
      </p:sp>
      <p:sp>
        <p:nvSpPr>
          <p:cNvPr id="9" name="Rectangle 8"/>
          <p:cNvSpPr/>
          <p:nvPr/>
        </p:nvSpPr>
        <p:spPr>
          <a:xfrm>
            <a:off x="1373257" y="2174554"/>
            <a:ext cx="989338" cy="5464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9" idx="3"/>
          </p:cNvCxnSpPr>
          <p:nvPr/>
        </p:nvCxnSpPr>
        <p:spPr>
          <a:xfrm>
            <a:off x="2362595" y="2447766"/>
            <a:ext cx="413460" cy="369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710180" y="2334338"/>
            <a:ext cx="989338" cy="5464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stCxn id="34" idx="5"/>
          </p:cNvCxnSpPr>
          <p:nvPr/>
        </p:nvCxnSpPr>
        <p:spPr>
          <a:xfrm flipV="1">
            <a:off x="5370159" y="2649191"/>
            <a:ext cx="340021" cy="7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57200" y="1090715"/>
            <a:ext cx="30927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Client (issues requests)</a:t>
            </a:r>
            <a:endParaRPr lang="en-US" sz="2400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24400" y="1090715"/>
            <a:ext cx="3852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Server (performs operations)</a:t>
            </a:r>
            <a:endParaRPr lang="en-US" sz="2400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373257" y="4837537"/>
            <a:ext cx="989338" cy="5464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2390347" y="5012914"/>
            <a:ext cx="385708" cy="609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710180" y="4421369"/>
            <a:ext cx="989338" cy="5464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>
            <a:stCxn id="19" idx="1"/>
            <a:endCxn id="36" idx="5"/>
          </p:cNvCxnSpPr>
          <p:nvPr/>
        </p:nvCxnSpPr>
        <p:spPr>
          <a:xfrm flipH="1">
            <a:off x="5271155" y="4694581"/>
            <a:ext cx="439025" cy="764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4557202" y="4021259"/>
            <a:ext cx="44873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w</a:t>
            </a:r>
            <a:r>
              <a:rPr lang="en-US" sz="2000" b="0" dirty="0" smtClean="0">
                <a:latin typeface="Consolas" charset="0"/>
                <a:ea typeface="Consolas" charset="0"/>
                <a:cs typeface="Consolas" charset="0"/>
              </a:rPr>
              <a:t>rite(</a:t>
            </a:r>
            <a:r>
              <a:rPr lang="en-US" sz="2000" b="0" dirty="0" err="1" smtClean="0">
                <a:latin typeface="Consolas" charset="0"/>
                <a:ea typeface="Consolas" charset="0"/>
                <a:cs typeface="Consolas" charset="0"/>
              </a:rPr>
              <a:t>wfd</a:t>
            </a:r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000" b="0" dirty="0" err="1" smtClean="0">
                <a:latin typeface="Consolas" charset="0"/>
                <a:ea typeface="Consolas" charset="0"/>
                <a:cs typeface="Consolas" charset="0"/>
              </a:rPr>
              <a:t>respbuf</a:t>
            </a:r>
            <a:r>
              <a:rPr lang="en-US" sz="2000" b="0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000" b="0" dirty="0" err="1" smtClean="0">
                <a:latin typeface="Consolas" charset="0"/>
                <a:ea typeface="Consolas" charset="0"/>
                <a:cs typeface="Consolas" charset="0"/>
              </a:rPr>
              <a:t>len</a:t>
            </a:r>
            <a:r>
              <a:rPr lang="en-US" sz="2000" b="0" dirty="0" smtClean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;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78462" y="5383961"/>
            <a:ext cx="500813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n </a:t>
            </a:r>
            <a:r>
              <a:rPr lang="en-US" sz="2000" b="0" dirty="0" smtClean="0">
                <a:latin typeface="Consolas" charset="0"/>
                <a:ea typeface="Consolas" charset="0"/>
                <a:cs typeface="Consolas" charset="0"/>
              </a:rPr>
              <a:t>= read(</a:t>
            </a:r>
            <a:r>
              <a:rPr lang="en-US" sz="2000" b="0" dirty="0" err="1" smtClean="0">
                <a:latin typeface="Consolas" charset="0"/>
                <a:ea typeface="Consolas" charset="0"/>
                <a:cs typeface="Consolas" charset="0"/>
              </a:rPr>
              <a:t>resfd,resbuf,resmax</a:t>
            </a:r>
            <a:r>
              <a:rPr lang="en-US" sz="2000" b="0" dirty="0" smtClean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; </a:t>
            </a:r>
          </a:p>
        </p:txBody>
      </p:sp>
      <p:sp>
        <p:nvSpPr>
          <p:cNvPr id="29" name="Freeform 28"/>
          <p:cNvSpPr/>
          <p:nvPr/>
        </p:nvSpPr>
        <p:spPr>
          <a:xfrm>
            <a:off x="6098073" y="3322854"/>
            <a:ext cx="266515" cy="767949"/>
          </a:xfrm>
          <a:custGeom>
            <a:avLst/>
            <a:gdLst>
              <a:gd name="connsiteX0" fmla="*/ 44682 w 266515"/>
              <a:gd name="connsiteY0" fmla="*/ 0 h 767949"/>
              <a:gd name="connsiteX1" fmla="*/ 266176 w 266515"/>
              <a:gd name="connsiteY1" fmla="*/ 221524 h 767949"/>
              <a:gd name="connsiteX2" fmla="*/ 384 w 266515"/>
              <a:gd name="connsiteY2" fmla="*/ 413511 h 767949"/>
              <a:gd name="connsiteX3" fmla="*/ 207111 w 266515"/>
              <a:gd name="connsiteY3" fmla="*/ 635034 h 767949"/>
              <a:gd name="connsiteX4" fmla="*/ 207111 w 266515"/>
              <a:gd name="connsiteY4" fmla="*/ 767949 h 767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515" h="767949">
                <a:moveTo>
                  <a:pt x="44682" y="0"/>
                </a:moveTo>
                <a:cubicBezTo>
                  <a:pt x="159120" y="76302"/>
                  <a:pt x="273559" y="152605"/>
                  <a:pt x="266176" y="221524"/>
                </a:cubicBezTo>
                <a:cubicBezTo>
                  <a:pt x="258793" y="290443"/>
                  <a:pt x="10228" y="344593"/>
                  <a:pt x="384" y="413511"/>
                </a:cubicBezTo>
                <a:cubicBezTo>
                  <a:pt x="-9460" y="482429"/>
                  <a:pt x="172657" y="575961"/>
                  <a:pt x="207111" y="635034"/>
                </a:cubicBezTo>
                <a:cubicBezTo>
                  <a:pt x="241565" y="694107"/>
                  <a:pt x="207111" y="767949"/>
                  <a:pt x="207111" y="767949"/>
                </a:cubicBezTo>
              </a:path>
            </a:pathLst>
          </a:custGeom>
          <a:ln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364588" y="3581361"/>
            <a:ext cx="1891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i="1" dirty="0" smtClean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service request</a:t>
            </a:r>
            <a:endParaRPr lang="en-US" sz="2400" b="0" i="1" dirty="0">
              <a:solidFill>
                <a:srgbClr val="0000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1732000" y="2720978"/>
            <a:ext cx="266515" cy="2107270"/>
          </a:xfrm>
          <a:custGeom>
            <a:avLst/>
            <a:gdLst>
              <a:gd name="connsiteX0" fmla="*/ 44682 w 266515"/>
              <a:gd name="connsiteY0" fmla="*/ 0 h 767949"/>
              <a:gd name="connsiteX1" fmla="*/ 266176 w 266515"/>
              <a:gd name="connsiteY1" fmla="*/ 221524 h 767949"/>
              <a:gd name="connsiteX2" fmla="*/ 384 w 266515"/>
              <a:gd name="connsiteY2" fmla="*/ 413511 h 767949"/>
              <a:gd name="connsiteX3" fmla="*/ 207111 w 266515"/>
              <a:gd name="connsiteY3" fmla="*/ 635034 h 767949"/>
              <a:gd name="connsiteX4" fmla="*/ 207111 w 266515"/>
              <a:gd name="connsiteY4" fmla="*/ 767949 h 767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515" h="767949">
                <a:moveTo>
                  <a:pt x="44682" y="0"/>
                </a:moveTo>
                <a:cubicBezTo>
                  <a:pt x="159120" y="76302"/>
                  <a:pt x="273559" y="152605"/>
                  <a:pt x="266176" y="221524"/>
                </a:cubicBezTo>
                <a:cubicBezTo>
                  <a:pt x="258793" y="290443"/>
                  <a:pt x="10228" y="344593"/>
                  <a:pt x="384" y="413511"/>
                </a:cubicBezTo>
                <a:cubicBezTo>
                  <a:pt x="-9460" y="482429"/>
                  <a:pt x="172657" y="575961"/>
                  <a:pt x="207111" y="635034"/>
                </a:cubicBezTo>
                <a:cubicBezTo>
                  <a:pt x="241565" y="694107"/>
                  <a:pt x="207111" y="767949"/>
                  <a:pt x="207111" y="767949"/>
                </a:cubicBezTo>
              </a:path>
            </a:pathLst>
          </a:custGeom>
          <a:ln>
            <a:solidFill>
              <a:srgbClr val="4F81BD"/>
            </a:solidFill>
            <a:prstDash val="dash"/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076865" y="3574167"/>
            <a:ext cx="656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i="1" dirty="0" smtClean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wait</a:t>
            </a:r>
            <a:endParaRPr lang="en-US" sz="2400" b="0" i="1" dirty="0">
              <a:solidFill>
                <a:srgbClr val="0000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3" name="Cube 32"/>
          <p:cNvSpPr/>
          <p:nvPr/>
        </p:nvSpPr>
        <p:spPr>
          <a:xfrm>
            <a:off x="2776055" y="2249351"/>
            <a:ext cx="647503" cy="457815"/>
          </a:xfrm>
          <a:prstGeom prst="cube">
            <a:avLst/>
          </a:prstGeom>
          <a:solidFill>
            <a:srgbClr val="DFE9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4" name="Cube 33"/>
          <p:cNvSpPr/>
          <p:nvPr/>
        </p:nvSpPr>
        <p:spPr>
          <a:xfrm>
            <a:off x="4739966" y="2478258"/>
            <a:ext cx="630193" cy="457815"/>
          </a:xfrm>
          <a:prstGeom prst="cube">
            <a:avLst/>
          </a:prstGeom>
          <a:solidFill>
            <a:srgbClr val="DFE9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5" name="Cloud 34"/>
          <p:cNvSpPr/>
          <p:nvPr/>
        </p:nvSpPr>
        <p:spPr>
          <a:xfrm>
            <a:off x="2510262" y="2088485"/>
            <a:ext cx="2760893" cy="3464371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Cube 35"/>
          <p:cNvSpPr/>
          <p:nvPr/>
        </p:nvSpPr>
        <p:spPr>
          <a:xfrm>
            <a:off x="4640962" y="4599340"/>
            <a:ext cx="630193" cy="457815"/>
          </a:xfrm>
          <a:prstGeom prst="cube">
            <a:avLst/>
          </a:prstGeom>
          <a:solidFill>
            <a:srgbClr val="DFE9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8" name="Cube 37"/>
          <p:cNvSpPr/>
          <p:nvPr/>
        </p:nvSpPr>
        <p:spPr>
          <a:xfrm>
            <a:off x="2776055" y="4738885"/>
            <a:ext cx="647503" cy="457815"/>
          </a:xfrm>
          <a:prstGeom prst="cube">
            <a:avLst/>
          </a:prstGeom>
          <a:solidFill>
            <a:srgbClr val="DFE9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441484" y="2346081"/>
            <a:ext cx="12429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latin typeface="Gill Sans" charset="0"/>
                <a:ea typeface="Gill Sans" charset="0"/>
                <a:cs typeface="Gill Sans" charset="0"/>
              </a:rPr>
              <a:t>requests</a:t>
            </a:r>
            <a:endParaRPr lang="en-US" sz="24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201807" y="4335154"/>
            <a:ext cx="1428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latin typeface="Gill Sans" charset="0"/>
                <a:ea typeface="Gill Sans" charset="0"/>
                <a:cs typeface="Gill Sans" charset="0"/>
              </a:rPr>
              <a:t>responses</a:t>
            </a:r>
            <a:endParaRPr lang="en-US" sz="2400" b="0" dirty="0"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0008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Execution Stack Example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1400" y="4876800"/>
            <a:ext cx="5105400" cy="1295400"/>
          </a:xfrm>
        </p:spPr>
        <p:txBody>
          <a:bodyPr>
            <a:normAutofit lnSpcReduction="10000"/>
          </a:bodyPr>
          <a:lstStyle/>
          <a:p>
            <a:r>
              <a:rPr lang="en-US" altLang="en-US" dirty="0" smtClean="0"/>
              <a:t>Stack holds temporary results</a:t>
            </a:r>
          </a:p>
          <a:p>
            <a:r>
              <a:rPr lang="en-US" altLang="en-US" dirty="0" smtClean="0"/>
              <a:t>Permits recursive execution</a:t>
            </a:r>
          </a:p>
          <a:p>
            <a:r>
              <a:rPr lang="en-US" altLang="en-US" dirty="0" smtClean="0"/>
              <a:t>Crucial to modern languages</a:t>
            </a:r>
          </a:p>
          <a:p>
            <a:endParaRPr lang="en-US" altLang="en-US" dirty="0" smtClean="0"/>
          </a:p>
        </p:txBody>
      </p:sp>
      <p:grpSp>
        <p:nvGrpSpPr>
          <p:cNvPr id="35844" name="Group 19"/>
          <p:cNvGrpSpPr>
            <a:grpSpLocks/>
          </p:cNvGrpSpPr>
          <p:nvPr/>
        </p:nvGrpSpPr>
        <p:grpSpPr bwMode="auto">
          <a:xfrm>
            <a:off x="838200" y="838200"/>
            <a:ext cx="2286000" cy="5334000"/>
            <a:chOff x="528" y="528"/>
            <a:chExt cx="1440" cy="3360"/>
          </a:xfrm>
        </p:grpSpPr>
        <p:sp>
          <p:nvSpPr>
            <p:cNvPr id="35854" name="Rectangle 9"/>
            <p:cNvSpPr>
              <a:spLocks noChangeArrowheads="1"/>
            </p:cNvSpPr>
            <p:nvPr/>
          </p:nvSpPr>
          <p:spPr bwMode="auto">
            <a:xfrm>
              <a:off x="528" y="528"/>
              <a:ext cx="1440" cy="33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35855" name="Text Box 10"/>
            <p:cNvSpPr txBox="1">
              <a:spLocks noChangeArrowheads="1"/>
            </p:cNvSpPr>
            <p:nvPr/>
          </p:nvSpPr>
          <p:spPr bwMode="auto">
            <a:xfrm>
              <a:off x="576" y="672"/>
              <a:ext cx="1344" cy="30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A(int tmp)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if (tmp&lt;2)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  B();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printf(tmp);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B()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C();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C()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A(2);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A(1);</a:t>
              </a:r>
            </a:p>
          </p:txBody>
        </p:sp>
      </p:grpSp>
      <p:sp>
        <p:nvSpPr>
          <p:cNvPr id="35849" name="Rectangle 8"/>
          <p:cNvSpPr>
            <a:spLocks noChangeArrowheads="1"/>
          </p:cNvSpPr>
          <p:nvPr/>
        </p:nvSpPr>
        <p:spPr bwMode="auto">
          <a:xfrm>
            <a:off x="5472113" y="9144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A: </a:t>
            </a:r>
            <a:r>
              <a:rPr lang="en-US" altLang="en-US" b="0" dirty="0" err="1">
                <a:latin typeface="Consolas" charset="0"/>
                <a:ea typeface="Consolas" charset="0"/>
                <a:cs typeface="Consolas" charset="0"/>
              </a:rPr>
              <a:t>tmp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=1</a:t>
            </a:r>
          </a:p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   ret=exit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962400" y="1828800"/>
            <a:ext cx="1524000" cy="707886"/>
            <a:chOff x="3962400" y="1219200"/>
            <a:chExt cx="1524000" cy="707886"/>
          </a:xfrm>
        </p:grpSpPr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3962400" y="1219200"/>
              <a:ext cx="944746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  <a:p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Pointer</a:t>
              </a:r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4876800" y="1524000"/>
              <a:ext cx="6096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3" name="Rectangle 2"/>
          <p:cNvSpPr/>
          <p:nvPr/>
        </p:nvSpPr>
        <p:spPr bwMode="auto">
          <a:xfrm>
            <a:off x="838200" y="4038600"/>
            <a:ext cx="2286000" cy="3048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5472113" y="15240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>
                <a:latin typeface="Consolas" charset="0"/>
                <a:ea typeface="Consolas" charset="0"/>
                <a:cs typeface="Consolas" charset="0"/>
              </a:rPr>
              <a:t>B: ret=A+2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86200" y="4419600"/>
            <a:ext cx="1073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olas"/>
                <a:cs typeface="Consolas"/>
              </a:rPr>
              <a:t>Output: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19309" y="4419600"/>
            <a:ext cx="438491" cy="36933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nsolas"/>
                <a:cs typeface="Consolas"/>
              </a:rPr>
              <a:t>&gt;2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  <a:latin typeface="Consolas"/>
              <a:cs typeface="Consolas"/>
            </a:endParaRP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0" y="1447800"/>
            <a:ext cx="914400" cy="493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A: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A+1: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A+2: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endParaRPr lang="en-US" altLang="en-US" b="0" dirty="0" smtClean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B: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B+1: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C: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C+1: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e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xit:</a:t>
            </a: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3265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Execution Stack Example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1400" y="4876800"/>
            <a:ext cx="5105400" cy="1295400"/>
          </a:xfrm>
        </p:spPr>
        <p:txBody>
          <a:bodyPr>
            <a:normAutofit lnSpcReduction="10000"/>
          </a:bodyPr>
          <a:lstStyle/>
          <a:p>
            <a:r>
              <a:rPr lang="en-US" altLang="en-US" dirty="0" smtClean="0"/>
              <a:t>Stack holds temporary results</a:t>
            </a:r>
          </a:p>
          <a:p>
            <a:r>
              <a:rPr lang="en-US" altLang="en-US" dirty="0" smtClean="0"/>
              <a:t>Permits recursive execution</a:t>
            </a:r>
          </a:p>
          <a:p>
            <a:r>
              <a:rPr lang="en-US" altLang="en-US" dirty="0" smtClean="0"/>
              <a:t>Crucial to modern languages</a:t>
            </a:r>
          </a:p>
          <a:p>
            <a:endParaRPr lang="en-US" altLang="en-US" dirty="0" smtClean="0"/>
          </a:p>
        </p:txBody>
      </p:sp>
      <p:grpSp>
        <p:nvGrpSpPr>
          <p:cNvPr id="35844" name="Group 19"/>
          <p:cNvGrpSpPr>
            <a:grpSpLocks/>
          </p:cNvGrpSpPr>
          <p:nvPr/>
        </p:nvGrpSpPr>
        <p:grpSpPr bwMode="auto">
          <a:xfrm>
            <a:off x="838200" y="838200"/>
            <a:ext cx="2286000" cy="5334000"/>
            <a:chOff x="528" y="528"/>
            <a:chExt cx="1440" cy="3360"/>
          </a:xfrm>
        </p:grpSpPr>
        <p:sp>
          <p:nvSpPr>
            <p:cNvPr id="35854" name="Rectangle 9"/>
            <p:cNvSpPr>
              <a:spLocks noChangeArrowheads="1"/>
            </p:cNvSpPr>
            <p:nvPr/>
          </p:nvSpPr>
          <p:spPr bwMode="auto">
            <a:xfrm>
              <a:off x="528" y="528"/>
              <a:ext cx="1440" cy="33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35855" name="Text Box 10"/>
            <p:cNvSpPr txBox="1">
              <a:spLocks noChangeArrowheads="1"/>
            </p:cNvSpPr>
            <p:nvPr/>
          </p:nvSpPr>
          <p:spPr bwMode="auto">
            <a:xfrm>
              <a:off x="576" y="672"/>
              <a:ext cx="1344" cy="30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A(int tmp)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if (tmp&lt;2)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  B();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printf(tmp);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B()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C();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C()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A(2);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A(1);</a:t>
              </a:r>
            </a:p>
          </p:txBody>
        </p:sp>
      </p:grpSp>
      <p:sp>
        <p:nvSpPr>
          <p:cNvPr id="35849" name="Rectangle 8"/>
          <p:cNvSpPr>
            <a:spLocks noChangeArrowheads="1"/>
          </p:cNvSpPr>
          <p:nvPr/>
        </p:nvSpPr>
        <p:spPr bwMode="auto">
          <a:xfrm>
            <a:off x="5472113" y="9144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A: </a:t>
            </a:r>
            <a:r>
              <a:rPr lang="en-US" altLang="en-US" b="0" dirty="0" err="1">
                <a:latin typeface="Consolas" charset="0"/>
                <a:ea typeface="Consolas" charset="0"/>
                <a:cs typeface="Consolas" charset="0"/>
              </a:rPr>
              <a:t>tmp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=1</a:t>
            </a:r>
          </a:p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   ret=exit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962400" y="1219200"/>
            <a:ext cx="1524000" cy="707886"/>
            <a:chOff x="3962400" y="1219200"/>
            <a:chExt cx="1524000" cy="707886"/>
          </a:xfrm>
        </p:grpSpPr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3962400" y="1219200"/>
              <a:ext cx="944746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  <a:p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Pointer</a:t>
              </a:r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4876800" y="1524000"/>
              <a:ext cx="6096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3" name="Rectangle 2"/>
          <p:cNvSpPr/>
          <p:nvPr/>
        </p:nvSpPr>
        <p:spPr bwMode="auto">
          <a:xfrm>
            <a:off x="838200" y="2362200"/>
            <a:ext cx="2286000" cy="3048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86200" y="4419600"/>
            <a:ext cx="1073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olas"/>
                <a:cs typeface="Consolas"/>
              </a:rPr>
              <a:t>Output: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19309" y="4419600"/>
            <a:ext cx="697627" cy="36933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nsolas"/>
                <a:cs typeface="Consolas"/>
              </a:rPr>
              <a:t>&gt;2 1  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  <a:latin typeface="Consolas"/>
              <a:cs typeface="Consolas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0" y="1447800"/>
            <a:ext cx="914400" cy="493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A: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A+1: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A+2: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endParaRPr lang="en-US" altLang="en-US" b="0" dirty="0" smtClean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B: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B+1: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C: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C+1: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e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xit:</a:t>
            </a: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2912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Execution Stack Example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1400" y="4876800"/>
            <a:ext cx="5105400" cy="1295400"/>
          </a:xfrm>
        </p:spPr>
        <p:txBody>
          <a:bodyPr>
            <a:normAutofit lnSpcReduction="10000"/>
          </a:bodyPr>
          <a:lstStyle/>
          <a:p>
            <a:r>
              <a:rPr lang="en-US" altLang="en-US" dirty="0" smtClean="0"/>
              <a:t>Stack holds temporary results</a:t>
            </a:r>
          </a:p>
          <a:p>
            <a:r>
              <a:rPr lang="en-US" altLang="en-US" dirty="0" smtClean="0"/>
              <a:t>Permits recursive execution</a:t>
            </a:r>
          </a:p>
          <a:p>
            <a:r>
              <a:rPr lang="en-US" altLang="en-US" dirty="0" smtClean="0"/>
              <a:t>Crucial to modern languages</a:t>
            </a:r>
          </a:p>
          <a:p>
            <a:endParaRPr lang="en-US" altLang="en-US" dirty="0" smtClean="0"/>
          </a:p>
        </p:txBody>
      </p:sp>
      <p:grpSp>
        <p:nvGrpSpPr>
          <p:cNvPr id="35844" name="Group 19"/>
          <p:cNvGrpSpPr>
            <a:grpSpLocks/>
          </p:cNvGrpSpPr>
          <p:nvPr/>
        </p:nvGrpSpPr>
        <p:grpSpPr bwMode="auto">
          <a:xfrm>
            <a:off x="838200" y="838200"/>
            <a:ext cx="2286000" cy="5334000"/>
            <a:chOff x="528" y="528"/>
            <a:chExt cx="1440" cy="3360"/>
          </a:xfrm>
        </p:grpSpPr>
        <p:sp>
          <p:nvSpPr>
            <p:cNvPr id="35854" name="Rectangle 9"/>
            <p:cNvSpPr>
              <a:spLocks noChangeArrowheads="1"/>
            </p:cNvSpPr>
            <p:nvPr/>
          </p:nvSpPr>
          <p:spPr bwMode="auto">
            <a:xfrm>
              <a:off x="528" y="528"/>
              <a:ext cx="1440" cy="33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35855" name="Text Box 10"/>
            <p:cNvSpPr txBox="1">
              <a:spLocks noChangeArrowheads="1"/>
            </p:cNvSpPr>
            <p:nvPr/>
          </p:nvSpPr>
          <p:spPr bwMode="auto">
            <a:xfrm>
              <a:off x="576" y="672"/>
              <a:ext cx="1344" cy="30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0" dirty="0">
                  <a:latin typeface="Consolas" charset="0"/>
                  <a:ea typeface="Consolas" charset="0"/>
                  <a:cs typeface="Consolas" charset="0"/>
                </a:rPr>
                <a:t>A(</a:t>
              </a:r>
              <a:r>
                <a:rPr lang="en-US" altLang="en-US" b="0" dirty="0" err="1">
                  <a:latin typeface="Consolas" charset="0"/>
                  <a:ea typeface="Consolas" charset="0"/>
                  <a:cs typeface="Consolas" charset="0"/>
                </a:rPr>
                <a:t>int</a:t>
              </a:r>
              <a:r>
                <a:rPr lang="en-US" altLang="en-US" b="0" dirty="0">
                  <a:latin typeface="Consolas" charset="0"/>
                  <a:ea typeface="Consolas" charset="0"/>
                  <a:cs typeface="Consolas" charset="0"/>
                </a:rPr>
                <a:t> </a:t>
              </a:r>
              <a:r>
                <a:rPr lang="en-US" altLang="en-US" b="0" dirty="0" err="1">
                  <a:latin typeface="Consolas" charset="0"/>
                  <a:ea typeface="Consolas" charset="0"/>
                  <a:cs typeface="Consolas" charset="0"/>
                </a:rPr>
                <a:t>tmp</a:t>
              </a:r>
              <a:r>
                <a:rPr lang="en-US" altLang="en-US" b="0" dirty="0">
                  <a:latin typeface="Consolas" charset="0"/>
                  <a:ea typeface="Consolas" charset="0"/>
                  <a:cs typeface="Consolas" charset="0"/>
                </a:rPr>
                <a:t>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 dirty="0">
                  <a:latin typeface="Consolas" charset="0"/>
                  <a:ea typeface="Consolas" charset="0"/>
                  <a:cs typeface="Consolas" charset="0"/>
                </a:rPr>
                <a:t>  if (</a:t>
              </a:r>
              <a:r>
                <a:rPr lang="en-US" altLang="en-US" b="0" dirty="0" err="1">
                  <a:latin typeface="Consolas" charset="0"/>
                  <a:ea typeface="Consolas" charset="0"/>
                  <a:cs typeface="Consolas" charset="0"/>
                </a:rPr>
                <a:t>tmp</a:t>
              </a:r>
              <a:r>
                <a:rPr lang="en-US" altLang="en-US" b="0" dirty="0">
                  <a:latin typeface="Consolas" charset="0"/>
                  <a:ea typeface="Consolas" charset="0"/>
                  <a:cs typeface="Consolas" charset="0"/>
                </a:rPr>
                <a:t>&lt;2)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 dirty="0">
                  <a:latin typeface="Consolas" charset="0"/>
                  <a:ea typeface="Consolas" charset="0"/>
                  <a:cs typeface="Consolas" charset="0"/>
                </a:rPr>
                <a:t>    B();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 dirty="0">
                  <a:latin typeface="Consolas" charset="0"/>
                  <a:ea typeface="Consolas" charset="0"/>
                  <a:cs typeface="Consolas" charset="0"/>
                </a:rPr>
                <a:t>  </a:t>
              </a:r>
              <a:r>
                <a:rPr lang="en-US" altLang="en-US" b="0" dirty="0" err="1">
                  <a:latin typeface="Consolas" charset="0"/>
                  <a:ea typeface="Consolas" charset="0"/>
                  <a:cs typeface="Consolas" charset="0"/>
                </a:rPr>
                <a:t>printf</a:t>
              </a:r>
              <a:r>
                <a:rPr lang="en-US" altLang="en-US" b="0" dirty="0">
                  <a:latin typeface="Consolas" charset="0"/>
                  <a:ea typeface="Consolas" charset="0"/>
                  <a:cs typeface="Consolas" charset="0"/>
                </a:rPr>
                <a:t>(</a:t>
              </a:r>
              <a:r>
                <a:rPr lang="en-US" altLang="en-US" b="0" dirty="0" err="1">
                  <a:latin typeface="Consolas" charset="0"/>
                  <a:ea typeface="Consolas" charset="0"/>
                  <a:cs typeface="Consolas" charset="0"/>
                </a:rPr>
                <a:t>tmp</a:t>
              </a:r>
              <a:r>
                <a:rPr lang="en-US" altLang="en-US" b="0" dirty="0">
                  <a:latin typeface="Consolas" charset="0"/>
                  <a:ea typeface="Consolas" charset="0"/>
                  <a:cs typeface="Consolas" charset="0"/>
                </a:rPr>
                <a:t>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 dirty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 dirty="0">
                  <a:latin typeface="Consolas" charset="0"/>
                  <a:ea typeface="Consolas" charset="0"/>
                  <a:cs typeface="Consolas" charset="0"/>
                </a:rPr>
                <a:t>B()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 dirty="0">
                  <a:latin typeface="Consolas" charset="0"/>
                  <a:ea typeface="Consolas" charset="0"/>
                  <a:cs typeface="Consolas" charset="0"/>
                </a:rPr>
                <a:t>  C();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 dirty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 dirty="0">
                  <a:latin typeface="Consolas" charset="0"/>
                  <a:ea typeface="Consolas" charset="0"/>
                  <a:cs typeface="Consolas" charset="0"/>
                </a:rPr>
                <a:t>C()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 dirty="0">
                  <a:latin typeface="Consolas" charset="0"/>
                  <a:ea typeface="Consolas" charset="0"/>
                  <a:cs typeface="Consolas" charset="0"/>
                </a:rPr>
                <a:t>  A(2);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 dirty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 dirty="0">
                  <a:latin typeface="Consolas" charset="0"/>
                  <a:ea typeface="Consolas" charset="0"/>
                  <a:cs typeface="Consolas" charset="0"/>
                </a:rPr>
                <a:t>A(1);</a:t>
              </a:r>
            </a:p>
          </p:txBody>
        </p:sp>
      </p:grpSp>
      <p:sp>
        <p:nvSpPr>
          <p:cNvPr id="35849" name="Rectangle 8"/>
          <p:cNvSpPr>
            <a:spLocks noChangeArrowheads="1"/>
          </p:cNvSpPr>
          <p:nvPr/>
        </p:nvSpPr>
        <p:spPr bwMode="auto">
          <a:xfrm>
            <a:off x="5472113" y="9144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A: </a:t>
            </a:r>
            <a:r>
              <a:rPr lang="en-US" altLang="en-US" b="0" dirty="0" err="1">
                <a:latin typeface="Consolas" charset="0"/>
                <a:ea typeface="Consolas" charset="0"/>
                <a:cs typeface="Consolas" charset="0"/>
              </a:rPr>
              <a:t>tmp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=1</a:t>
            </a:r>
          </a:p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   ret=exit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962400" y="1219200"/>
            <a:ext cx="1524000" cy="707886"/>
            <a:chOff x="3962400" y="1219200"/>
            <a:chExt cx="1524000" cy="707886"/>
          </a:xfrm>
        </p:grpSpPr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3962400" y="1219200"/>
              <a:ext cx="944746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  <a:p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Pointer</a:t>
              </a:r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4876800" y="1524000"/>
              <a:ext cx="6096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3" name="Rectangle 2"/>
          <p:cNvSpPr/>
          <p:nvPr/>
        </p:nvSpPr>
        <p:spPr bwMode="auto">
          <a:xfrm>
            <a:off x="838200" y="2743200"/>
            <a:ext cx="2286000" cy="3048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86200" y="4419600"/>
            <a:ext cx="1073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olas"/>
                <a:cs typeface="Consolas"/>
              </a:rPr>
              <a:t>Output: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19309" y="4419600"/>
            <a:ext cx="697627" cy="36933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nsolas"/>
                <a:cs typeface="Consolas"/>
              </a:rPr>
              <a:t>&gt;2 1  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  <a:latin typeface="Consolas"/>
              <a:cs typeface="Consolas"/>
            </a:endParaRP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0" y="1447800"/>
            <a:ext cx="914400" cy="493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A: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A+1: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A+2: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endParaRPr lang="en-US" altLang="en-US" b="0" dirty="0" smtClean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B: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B+1: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C: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C+1: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e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xit:</a:t>
            </a: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2270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Execution Stack Example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1400" y="4876800"/>
            <a:ext cx="5105400" cy="1295400"/>
          </a:xfrm>
        </p:spPr>
        <p:txBody>
          <a:bodyPr>
            <a:normAutofit lnSpcReduction="10000"/>
          </a:bodyPr>
          <a:lstStyle/>
          <a:p>
            <a:r>
              <a:rPr lang="en-US" altLang="en-US" dirty="0" smtClean="0"/>
              <a:t>Stack holds temporary results</a:t>
            </a:r>
          </a:p>
          <a:p>
            <a:r>
              <a:rPr lang="en-US" altLang="en-US" dirty="0" smtClean="0"/>
              <a:t>Permits recursive execution</a:t>
            </a:r>
          </a:p>
          <a:p>
            <a:r>
              <a:rPr lang="en-US" altLang="en-US" dirty="0" smtClean="0"/>
              <a:t>Crucial to modern languages</a:t>
            </a:r>
          </a:p>
          <a:p>
            <a:endParaRPr lang="en-US" altLang="en-US" dirty="0" smtClean="0"/>
          </a:p>
        </p:txBody>
      </p:sp>
      <p:grpSp>
        <p:nvGrpSpPr>
          <p:cNvPr id="35844" name="Group 19"/>
          <p:cNvGrpSpPr>
            <a:grpSpLocks/>
          </p:cNvGrpSpPr>
          <p:nvPr/>
        </p:nvGrpSpPr>
        <p:grpSpPr bwMode="auto">
          <a:xfrm>
            <a:off x="838200" y="838200"/>
            <a:ext cx="2286000" cy="5334000"/>
            <a:chOff x="528" y="528"/>
            <a:chExt cx="1440" cy="3360"/>
          </a:xfrm>
        </p:grpSpPr>
        <p:sp>
          <p:nvSpPr>
            <p:cNvPr id="35854" name="Rectangle 9"/>
            <p:cNvSpPr>
              <a:spLocks noChangeArrowheads="1"/>
            </p:cNvSpPr>
            <p:nvPr/>
          </p:nvSpPr>
          <p:spPr bwMode="auto">
            <a:xfrm>
              <a:off x="528" y="528"/>
              <a:ext cx="1440" cy="33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35855" name="Text Box 10"/>
            <p:cNvSpPr txBox="1">
              <a:spLocks noChangeArrowheads="1"/>
            </p:cNvSpPr>
            <p:nvPr/>
          </p:nvSpPr>
          <p:spPr bwMode="auto">
            <a:xfrm>
              <a:off x="576" y="672"/>
              <a:ext cx="1344" cy="30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A(int tmp)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if (tmp&lt;2)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  B();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printf(tmp);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B()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C();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C()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A(2);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A(1);</a:t>
              </a:r>
            </a:p>
          </p:txBody>
        </p:sp>
      </p:grpSp>
      <p:sp>
        <p:nvSpPr>
          <p:cNvPr id="3" name="Rectangle 2"/>
          <p:cNvSpPr/>
          <p:nvPr/>
        </p:nvSpPr>
        <p:spPr bwMode="auto">
          <a:xfrm>
            <a:off x="838200" y="5943600"/>
            <a:ext cx="2286000" cy="2286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86200" y="4419600"/>
            <a:ext cx="1073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olas"/>
                <a:cs typeface="Consolas"/>
              </a:rPr>
              <a:t>Output: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19309" y="4419600"/>
            <a:ext cx="697627" cy="36933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nsolas"/>
                <a:cs typeface="Consolas"/>
              </a:rPr>
              <a:t>&gt;2 1  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18041993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Execution Stack Example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1400" y="4572000"/>
            <a:ext cx="5105400" cy="1295400"/>
          </a:xfrm>
        </p:spPr>
        <p:txBody>
          <a:bodyPr>
            <a:normAutofit lnSpcReduction="10000"/>
          </a:bodyPr>
          <a:lstStyle/>
          <a:p>
            <a:r>
              <a:rPr lang="en-US" altLang="en-US" dirty="0" smtClean="0"/>
              <a:t>Stack holds temporary results</a:t>
            </a:r>
          </a:p>
          <a:p>
            <a:r>
              <a:rPr lang="en-US" altLang="en-US" dirty="0" smtClean="0"/>
              <a:t>Permits recursive execution</a:t>
            </a:r>
          </a:p>
          <a:p>
            <a:r>
              <a:rPr lang="en-US" altLang="en-US" dirty="0" smtClean="0"/>
              <a:t>Crucial to modern languages</a:t>
            </a:r>
          </a:p>
          <a:p>
            <a:endParaRPr lang="en-US" altLang="en-US" dirty="0" smtClean="0"/>
          </a:p>
        </p:txBody>
      </p:sp>
      <p:grpSp>
        <p:nvGrpSpPr>
          <p:cNvPr id="35844" name="Group 19"/>
          <p:cNvGrpSpPr>
            <a:grpSpLocks/>
          </p:cNvGrpSpPr>
          <p:nvPr/>
        </p:nvGrpSpPr>
        <p:grpSpPr bwMode="auto">
          <a:xfrm>
            <a:off x="838200" y="838200"/>
            <a:ext cx="2286000" cy="5334000"/>
            <a:chOff x="528" y="528"/>
            <a:chExt cx="1440" cy="3360"/>
          </a:xfrm>
        </p:grpSpPr>
        <p:sp>
          <p:nvSpPr>
            <p:cNvPr id="35854" name="Rectangle 9"/>
            <p:cNvSpPr>
              <a:spLocks noChangeArrowheads="1"/>
            </p:cNvSpPr>
            <p:nvPr/>
          </p:nvSpPr>
          <p:spPr bwMode="auto">
            <a:xfrm>
              <a:off x="528" y="528"/>
              <a:ext cx="1440" cy="33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35855" name="Text Box 10"/>
            <p:cNvSpPr txBox="1">
              <a:spLocks noChangeArrowheads="1"/>
            </p:cNvSpPr>
            <p:nvPr/>
          </p:nvSpPr>
          <p:spPr bwMode="auto">
            <a:xfrm>
              <a:off x="576" y="672"/>
              <a:ext cx="1344" cy="30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A(int tmp)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if (tmp&lt;2)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  B();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printf(tmp);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B()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C();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C()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A(2);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A(1);</a:t>
              </a:r>
            </a:p>
          </p:txBody>
        </p:sp>
      </p:grp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5472113" y="27432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>
                <a:latin typeface="Consolas" charset="0"/>
                <a:ea typeface="Consolas" charset="0"/>
                <a:cs typeface="Consolas" charset="0"/>
              </a:rPr>
              <a:t>A: tmp=2</a:t>
            </a:r>
          </a:p>
          <a:p>
            <a:r>
              <a:rPr lang="en-US" altLang="en-US" b="0">
                <a:latin typeface="Consolas" charset="0"/>
                <a:ea typeface="Consolas" charset="0"/>
                <a:cs typeface="Consolas" charset="0"/>
              </a:rPr>
              <a:t>   ret=C+1</a:t>
            </a:r>
          </a:p>
        </p:txBody>
      </p:sp>
      <p:sp>
        <p:nvSpPr>
          <p:cNvPr id="35847" name="Line 15"/>
          <p:cNvSpPr>
            <a:spLocks noChangeShapeType="1"/>
          </p:cNvSpPr>
          <p:nvPr/>
        </p:nvSpPr>
        <p:spPr bwMode="auto">
          <a:xfrm>
            <a:off x="6324600" y="33528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35848" name="Text Box 16"/>
          <p:cNvSpPr txBox="1">
            <a:spLocks noChangeArrowheads="1"/>
          </p:cNvSpPr>
          <p:nvPr/>
        </p:nvSpPr>
        <p:spPr bwMode="auto">
          <a:xfrm>
            <a:off x="5526245" y="3862388"/>
            <a:ext cx="162211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000" b="0" dirty="0">
                <a:latin typeface="Gill Sans" charset="0"/>
                <a:ea typeface="Gill Sans" charset="0"/>
                <a:cs typeface="Gill Sans" charset="0"/>
              </a:rPr>
              <a:t>Stack Growth</a:t>
            </a:r>
          </a:p>
        </p:txBody>
      </p:sp>
      <p:sp>
        <p:nvSpPr>
          <p:cNvPr id="35849" name="Rectangle 8"/>
          <p:cNvSpPr>
            <a:spLocks noChangeArrowheads="1"/>
          </p:cNvSpPr>
          <p:nvPr/>
        </p:nvSpPr>
        <p:spPr bwMode="auto">
          <a:xfrm>
            <a:off x="5472113" y="9144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A: </a:t>
            </a:r>
            <a:r>
              <a:rPr lang="en-US" altLang="en-US" b="0" dirty="0" err="1">
                <a:latin typeface="Consolas" charset="0"/>
                <a:ea typeface="Consolas" charset="0"/>
                <a:cs typeface="Consolas" charset="0"/>
              </a:rPr>
              <a:t>tmp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=1</a:t>
            </a:r>
          </a:p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   ret=exit</a:t>
            </a:r>
          </a:p>
        </p:txBody>
      </p:sp>
      <p:sp>
        <p:nvSpPr>
          <p:cNvPr id="35850" name="Rectangle 7"/>
          <p:cNvSpPr>
            <a:spLocks noChangeArrowheads="1"/>
          </p:cNvSpPr>
          <p:nvPr/>
        </p:nvSpPr>
        <p:spPr bwMode="auto">
          <a:xfrm>
            <a:off x="5472113" y="15240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>
                <a:latin typeface="Consolas" charset="0"/>
                <a:ea typeface="Consolas" charset="0"/>
                <a:cs typeface="Consolas" charset="0"/>
              </a:rPr>
              <a:t>B: ret=A+2</a:t>
            </a:r>
          </a:p>
        </p:txBody>
      </p:sp>
      <p:sp>
        <p:nvSpPr>
          <p:cNvPr id="35851" name="Rectangle 6"/>
          <p:cNvSpPr>
            <a:spLocks noChangeArrowheads="1"/>
          </p:cNvSpPr>
          <p:nvPr/>
        </p:nvSpPr>
        <p:spPr bwMode="auto">
          <a:xfrm>
            <a:off x="5472113" y="21336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>
                <a:latin typeface="Consolas" charset="0"/>
                <a:ea typeface="Consolas" charset="0"/>
                <a:cs typeface="Consolas" charset="0"/>
              </a:rPr>
              <a:t>C: ret=b+1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962400" y="1219200"/>
            <a:ext cx="1524000" cy="707886"/>
            <a:chOff x="3962400" y="1219200"/>
            <a:chExt cx="1524000" cy="707886"/>
          </a:xfrm>
        </p:grpSpPr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3962400" y="1219200"/>
              <a:ext cx="944746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  <a:p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Pointer</a:t>
              </a:r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4876800" y="1524000"/>
              <a:ext cx="6096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3" name="Rectangle 2"/>
          <p:cNvSpPr/>
          <p:nvPr/>
        </p:nvSpPr>
        <p:spPr bwMode="auto">
          <a:xfrm>
            <a:off x="838200" y="5638800"/>
            <a:ext cx="2286000" cy="3048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8597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Gulim" panose="020B0600000101010101" pitchFamily="34" charset="-127"/>
              </a:rPr>
              <a:t>Motivational Example for Threads</a:t>
            </a:r>
          </a:p>
        </p:txBody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458200" cy="5105400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pitchFamily="34" charset="-127"/>
              </a:rPr>
              <a:t>Imagine the following C program:</a:t>
            </a:r>
            <a:br>
              <a:rPr lang="en-US" altLang="ko-KR" dirty="0" smtClean="0">
                <a:ea typeface="Gulim" panose="020B0600000101010101" pitchFamily="34" charset="-127"/>
              </a:rPr>
            </a:br>
            <a:endParaRPr lang="en-US" altLang="ko-KR" dirty="0" smtClean="0">
              <a:ea typeface="Gulim" panose="020B0600000101010101" pitchFamily="34" charset="-127"/>
            </a:endParaRPr>
          </a:p>
          <a:p>
            <a:pPr>
              <a:buFontTx/>
              <a:buNone/>
            </a:pPr>
            <a:r>
              <a:rPr lang="en-US" altLang="ko-KR" dirty="0" smtClean="0">
                <a:latin typeface="Courier New" panose="02070309020205020404" pitchFamily="49" charset="0"/>
                <a:ea typeface="Gulim" panose="020B0600000101010101" pitchFamily="34" charset="-127"/>
              </a:rPr>
              <a:t>	</a:t>
            </a:r>
            <a:r>
              <a:rPr lang="en-US" altLang="ko-KR" sz="2200" dirty="0" smtClean="0">
                <a:latin typeface="Consolas" charset="0"/>
                <a:ea typeface="Consolas" charset="0"/>
                <a:cs typeface="Consolas" charset="0"/>
              </a:rPr>
              <a:t>main() {</a:t>
            </a:r>
          </a:p>
          <a:p>
            <a:pPr>
              <a:buFontTx/>
              <a:buNone/>
            </a:pPr>
            <a:r>
              <a:rPr lang="en-US" altLang="ko-KR" sz="2200" dirty="0" smtClean="0">
                <a:latin typeface="Consolas" charset="0"/>
                <a:ea typeface="Consolas" charset="0"/>
                <a:cs typeface="Consolas" charset="0"/>
              </a:rPr>
              <a:t>	   </a:t>
            </a:r>
            <a:r>
              <a:rPr lang="en-US" altLang="ko-KR" sz="2200" dirty="0" err="1" smtClean="0">
                <a:latin typeface="Consolas" charset="0"/>
                <a:ea typeface="Consolas" charset="0"/>
                <a:cs typeface="Consolas" charset="0"/>
              </a:rPr>
              <a:t>ComputePI</a:t>
            </a:r>
            <a:r>
              <a:rPr lang="en-US" altLang="ko-KR" sz="22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ko-KR" sz="2200" dirty="0" smtClean="0">
                <a:latin typeface="Consolas" charset="0"/>
                <a:ea typeface="Consolas" charset="0"/>
                <a:cs typeface="Consolas" charset="0"/>
              </a:rPr>
              <a:t>̎</a:t>
            </a:r>
            <a:r>
              <a:rPr lang="en-US" altLang="ko-KR" sz="2200" dirty="0" err="1" smtClean="0">
                <a:latin typeface="Consolas" charset="0"/>
                <a:ea typeface="Consolas" charset="0"/>
                <a:cs typeface="Consolas" charset="0"/>
              </a:rPr>
              <a:t>pi.txt</a:t>
            </a:r>
            <a:r>
              <a:rPr lang="en-US" altLang="ko-KR" sz="2200" dirty="0">
                <a:latin typeface="Consolas" charset="0"/>
                <a:ea typeface="Consolas" charset="0"/>
                <a:cs typeface="Consolas" charset="0"/>
              </a:rPr>
              <a:t>̎</a:t>
            </a:r>
            <a:r>
              <a:rPr lang="en-US" altLang="ko-KR" sz="2200" dirty="0" smtClean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>
              <a:buFontTx/>
              <a:buNone/>
            </a:pPr>
            <a:r>
              <a:rPr lang="en-US" altLang="ko-KR" sz="2200" dirty="0" smtClean="0">
                <a:latin typeface="Consolas" charset="0"/>
                <a:ea typeface="Consolas" charset="0"/>
                <a:cs typeface="Consolas" charset="0"/>
              </a:rPr>
              <a:t>	   </a:t>
            </a:r>
            <a:r>
              <a:rPr lang="en-US" altLang="ko-KR" sz="2200" dirty="0" err="1" smtClean="0">
                <a:latin typeface="Consolas" charset="0"/>
                <a:ea typeface="Consolas" charset="0"/>
                <a:cs typeface="Consolas" charset="0"/>
              </a:rPr>
              <a:t>PrintClassList</a:t>
            </a:r>
            <a:r>
              <a:rPr lang="en-US" altLang="ko-KR" sz="2200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ko-KR" sz="2200" dirty="0">
                <a:latin typeface="Consolas" charset="0"/>
                <a:ea typeface="Consolas" charset="0"/>
                <a:cs typeface="Consolas" charset="0"/>
              </a:rPr>
              <a:t>̎</a:t>
            </a:r>
            <a:r>
              <a:rPr lang="en-US" altLang="ko-KR" sz="2200" dirty="0" err="1" smtClean="0">
                <a:latin typeface="Consolas" charset="0"/>
                <a:ea typeface="Consolas" charset="0"/>
                <a:cs typeface="Consolas" charset="0"/>
              </a:rPr>
              <a:t>classlist.txt</a:t>
            </a:r>
            <a:r>
              <a:rPr lang="en-US" altLang="ko-KR" sz="2200" dirty="0" smtClean="0">
                <a:latin typeface="Consolas" charset="0"/>
                <a:ea typeface="Consolas" charset="0"/>
                <a:cs typeface="Consolas" charset="0"/>
              </a:rPr>
              <a:t>̎);</a:t>
            </a:r>
          </a:p>
          <a:p>
            <a:pPr>
              <a:buFontTx/>
              <a:buNone/>
            </a:pPr>
            <a:r>
              <a:rPr lang="en-US" altLang="ko-KR" sz="2200" dirty="0" smtClean="0">
                <a:latin typeface="Consolas" charset="0"/>
                <a:ea typeface="Consolas" charset="0"/>
                <a:cs typeface="Consolas" charset="0"/>
              </a:rPr>
              <a:t>	}</a:t>
            </a:r>
          </a:p>
          <a:p>
            <a:pPr>
              <a:buFontTx/>
              <a:buNone/>
            </a:pPr>
            <a:endParaRPr lang="en-US" altLang="ko-KR" sz="2200" dirty="0" smtClean="0">
              <a:ea typeface="Gulim" panose="020B0600000101010101" pitchFamily="34" charset="-127"/>
            </a:endParaRPr>
          </a:p>
          <a:p>
            <a:r>
              <a:rPr lang="en-US" altLang="ko-KR" dirty="0" smtClean="0">
                <a:ea typeface="Gulim" panose="020B0600000101010101" pitchFamily="34" charset="-127"/>
              </a:rPr>
              <a:t>What is the behavior here?</a:t>
            </a:r>
          </a:p>
          <a:p>
            <a:pPr lvl="1"/>
            <a:r>
              <a:rPr lang="en-US" altLang="ko-KR" dirty="0" smtClean="0">
                <a:ea typeface="Gulim" panose="020B0600000101010101" pitchFamily="34" charset="-127"/>
              </a:rPr>
              <a:t>Program would never print out class list</a:t>
            </a:r>
          </a:p>
          <a:p>
            <a:pPr lvl="1"/>
            <a:r>
              <a:rPr lang="en-US" altLang="ko-KR" dirty="0" smtClean="0">
                <a:ea typeface="Gulim" panose="020B0600000101010101" pitchFamily="34" charset="-127"/>
              </a:rPr>
              <a:t>Why? </a:t>
            </a: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</a:rPr>
              <a:t>ComputePI</a:t>
            </a:r>
            <a:r>
              <a:rPr lang="en-US" altLang="ko-KR" dirty="0" smtClean="0">
                <a:ea typeface="Gulim" panose="020B0600000101010101" pitchFamily="34" charset="-127"/>
              </a:rPr>
              <a:t> would never finish</a:t>
            </a:r>
          </a:p>
          <a:p>
            <a:endParaRPr lang="ko-KR" altLang="en-US" dirty="0" smtClean="0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679071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2259" grpId="0" uiExpand="1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Gulim" panose="020B0600000101010101" pitchFamily="34" charset="-127"/>
              </a:rPr>
              <a:t>Use of Threads</a:t>
            </a:r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0988" y="711200"/>
            <a:ext cx="8710612" cy="4851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dirty="0" smtClean="0">
                <a:ea typeface="Gulim" panose="020B0600000101010101" pitchFamily="34" charset="-127"/>
              </a:rPr>
              <a:t>Version of program with Threads (loose syntax):</a:t>
            </a:r>
            <a:br>
              <a:rPr lang="en-US" altLang="ko-KR" dirty="0" smtClean="0">
                <a:ea typeface="Gulim" panose="020B0600000101010101" pitchFamily="34" charset="-127"/>
              </a:rPr>
            </a:br>
            <a:endParaRPr lang="en-US" altLang="ko-KR" dirty="0" smtClean="0">
              <a:ea typeface="Gulim" panose="020B0600000101010101" pitchFamily="34" charset="-127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dirty="0" smtClean="0">
                <a:latin typeface="Courier New" panose="02070309020205020404" pitchFamily="49" charset="0"/>
                <a:ea typeface="Gulim" panose="020B0600000101010101" pitchFamily="34" charset="-127"/>
              </a:rPr>
              <a:t>	</a:t>
            </a:r>
            <a:r>
              <a:rPr lang="en-US" altLang="ko-KR" sz="2200" dirty="0" smtClean="0">
                <a:latin typeface="Consolas" charset="0"/>
                <a:ea typeface="Consolas" charset="0"/>
                <a:cs typeface="Consolas" charset="0"/>
              </a:rPr>
              <a:t>main()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2200" dirty="0" smtClean="0">
                <a:latin typeface="Consolas" charset="0"/>
                <a:ea typeface="Consolas" charset="0"/>
                <a:cs typeface="Consolas" charset="0"/>
              </a:rPr>
              <a:t>	   </a:t>
            </a:r>
            <a:r>
              <a:rPr lang="en-US" altLang="ko-KR" sz="2200" dirty="0" err="1" smtClean="0">
                <a:latin typeface="Consolas" charset="0"/>
                <a:ea typeface="Consolas" charset="0"/>
                <a:cs typeface="Consolas" charset="0"/>
              </a:rPr>
              <a:t>ThreadFork</a:t>
            </a:r>
            <a:r>
              <a:rPr lang="en-US" altLang="ko-KR" sz="2200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ko-KR" sz="2200" dirty="0" err="1" smtClean="0">
                <a:latin typeface="Consolas" charset="0"/>
                <a:ea typeface="Consolas" charset="0"/>
                <a:cs typeface="Consolas" charset="0"/>
              </a:rPr>
              <a:t>ComputePI</a:t>
            </a:r>
            <a:r>
              <a:rPr lang="en-US" altLang="ko-KR" sz="2200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ko-KR" sz="2200" dirty="0">
                <a:latin typeface="Consolas" charset="0"/>
                <a:ea typeface="Consolas" charset="0"/>
                <a:cs typeface="Consolas" charset="0"/>
              </a:rPr>
              <a:t>̎</a:t>
            </a:r>
            <a:r>
              <a:rPr lang="en-US" altLang="ko-KR" sz="2200" dirty="0" err="1">
                <a:latin typeface="Consolas" charset="0"/>
                <a:ea typeface="Consolas" charset="0"/>
                <a:cs typeface="Consolas" charset="0"/>
              </a:rPr>
              <a:t>pi.txt</a:t>
            </a:r>
            <a:r>
              <a:rPr lang="en-US" altLang="ko-KR" sz="2200" dirty="0" smtClean="0">
                <a:latin typeface="Consolas" charset="0"/>
                <a:ea typeface="Consolas" charset="0"/>
                <a:cs typeface="Consolas" charset="0"/>
              </a:rPr>
              <a:t>̎));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2200" dirty="0" smtClean="0">
                <a:latin typeface="Consolas" charset="0"/>
                <a:ea typeface="Consolas" charset="0"/>
                <a:cs typeface="Consolas" charset="0"/>
              </a:rPr>
              <a:t>	   </a:t>
            </a:r>
            <a:r>
              <a:rPr lang="en-US" altLang="ko-KR" sz="2200" dirty="0" err="1" smtClean="0">
                <a:latin typeface="Consolas" charset="0"/>
                <a:ea typeface="Consolas" charset="0"/>
                <a:cs typeface="Consolas" charset="0"/>
              </a:rPr>
              <a:t>ThreadFork</a:t>
            </a:r>
            <a:r>
              <a:rPr lang="en-US" altLang="ko-KR" sz="2200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ko-KR" sz="2200" dirty="0" err="1" smtClean="0">
                <a:latin typeface="Consolas" charset="0"/>
                <a:ea typeface="Consolas" charset="0"/>
                <a:cs typeface="Consolas" charset="0"/>
              </a:rPr>
              <a:t>PrintClassList</a:t>
            </a:r>
            <a:r>
              <a:rPr lang="en-US" altLang="ko-KR" sz="2200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ko-KR" sz="2200" dirty="0">
                <a:latin typeface="Consolas" charset="0"/>
                <a:ea typeface="Consolas" charset="0"/>
                <a:cs typeface="Consolas" charset="0"/>
              </a:rPr>
              <a:t>̎</a:t>
            </a:r>
            <a:r>
              <a:rPr lang="en-US" altLang="ko-KR" sz="2200" dirty="0" err="1">
                <a:latin typeface="Consolas" charset="0"/>
                <a:ea typeface="Consolas" charset="0"/>
                <a:cs typeface="Consolas" charset="0"/>
              </a:rPr>
              <a:t>classlist.txt</a:t>
            </a:r>
            <a:r>
              <a:rPr lang="en-US" altLang="ko-KR" sz="2200" dirty="0" smtClean="0">
                <a:latin typeface="Consolas" charset="0"/>
                <a:ea typeface="Consolas" charset="0"/>
                <a:cs typeface="Consolas" charset="0"/>
              </a:rPr>
              <a:t>̎));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2200" dirty="0" smtClean="0">
                <a:latin typeface="Consolas" charset="0"/>
                <a:ea typeface="Consolas" charset="0"/>
                <a:cs typeface="Consolas" charset="0"/>
              </a:rPr>
              <a:t>	}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ko-KR" sz="2200" dirty="0" smtClean="0">
              <a:ea typeface="Gulim" panose="020B0600000101010101" pitchFamily="34" charset="-127"/>
            </a:endParaRPr>
          </a:p>
          <a:p>
            <a:pPr>
              <a:lnSpc>
                <a:spcPct val="80000"/>
              </a:lnSpc>
            </a:pPr>
            <a:r>
              <a:rPr lang="en-US" altLang="ko-KR" dirty="0" smtClean="0">
                <a:ea typeface="Gulim" panose="020B0600000101010101" pitchFamily="34" charset="-127"/>
              </a:rPr>
              <a:t>What does </a:t>
            </a: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</a:rPr>
              <a:t>ThreadFork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()</a:t>
            </a:r>
            <a:r>
              <a:rPr lang="en-US" altLang="ko-KR" dirty="0" smtClean="0">
                <a:ea typeface="Gulim" panose="020B0600000101010101" pitchFamily="34" charset="-127"/>
              </a:rPr>
              <a:t> do?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ea typeface="Gulim" panose="020B0600000101010101" pitchFamily="34" charset="-127"/>
              </a:rPr>
              <a:t>Start independent thread running given procedure</a:t>
            </a:r>
          </a:p>
          <a:p>
            <a:pPr>
              <a:lnSpc>
                <a:spcPct val="80000"/>
              </a:lnSpc>
            </a:pPr>
            <a:r>
              <a:rPr lang="en-US" altLang="ko-KR" dirty="0" smtClean="0">
                <a:ea typeface="Gulim" panose="020B0600000101010101" pitchFamily="34" charset="-127"/>
              </a:rPr>
              <a:t>What is the behavior here?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ea typeface="Gulim" panose="020B0600000101010101" pitchFamily="34" charset="-127"/>
              </a:rPr>
              <a:t>Now, you would actually see the class list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ea typeface="Gulim" panose="020B0600000101010101" pitchFamily="34" charset="-127"/>
              </a:rPr>
              <a:t>This </a:t>
            </a:r>
            <a:r>
              <a:rPr lang="en-US" altLang="ko-KR" i="1" dirty="0" smtClean="0">
                <a:ea typeface="Gulim" panose="020B0600000101010101" pitchFamily="34" charset="-127"/>
              </a:rPr>
              <a:t>should</a:t>
            </a:r>
            <a:r>
              <a:rPr lang="en-US" altLang="ko-KR" dirty="0" smtClean="0">
                <a:ea typeface="Gulim" panose="020B0600000101010101" pitchFamily="34" charset="-127"/>
              </a:rPr>
              <a:t> behave as if there are two separate CPUs</a:t>
            </a:r>
          </a:p>
          <a:p>
            <a:pPr lvl="1">
              <a:lnSpc>
                <a:spcPct val="80000"/>
              </a:lnSpc>
            </a:pPr>
            <a:endParaRPr lang="en-US" altLang="ko-KR" dirty="0" smtClean="0">
              <a:ea typeface="Gulim" panose="020B0600000101010101" pitchFamily="34" charset="-127"/>
            </a:endParaRPr>
          </a:p>
          <a:p>
            <a:pPr>
              <a:lnSpc>
                <a:spcPct val="80000"/>
              </a:lnSpc>
            </a:pPr>
            <a:endParaRPr lang="ko-KR" altLang="en-US" dirty="0" smtClean="0">
              <a:ea typeface="Gulim" panose="020B0600000101010101" pitchFamily="34" charset="-127"/>
            </a:endParaRPr>
          </a:p>
        </p:txBody>
      </p:sp>
      <p:grpSp>
        <p:nvGrpSpPr>
          <p:cNvPr id="355343" name="Group 15"/>
          <p:cNvGrpSpPr>
            <a:grpSpLocks/>
          </p:cNvGrpSpPr>
          <p:nvPr/>
        </p:nvGrpSpPr>
        <p:grpSpPr bwMode="auto">
          <a:xfrm>
            <a:off x="990600" y="5257802"/>
            <a:ext cx="5481638" cy="1133476"/>
            <a:chOff x="576" y="3360"/>
            <a:chExt cx="3453" cy="714"/>
          </a:xfrm>
        </p:grpSpPr>
        <p:sp>
          <p:nvSpPr>
            <p:cNvPr id="12293" name="Rectangle 6"/>
            <p:cNvSpPr>
              <a:spLocks noChangeArrowheads="1"/>
            </p:cNvSpPr>
            <p:nvPr/>
          </p:nvSpPr>
          <p:spPr bwMode="auto">
            <a:xfrm>
              <a:off x="576" y="3360"/>
              <a:ext cx="514" cy="384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CPU1</a:t>
              </a:r>
            </a:p>
          </p:txBody>
        </p:sp>
        <p:sp>
          <p:nvSpPr>
            <p:cNvPr id="12294" name="Rectangle 7"/>
            <p:cNvSpPr>
              <a:spLocks noChangeArrowheads="1"/>
            </p:cNvSpPr>
            <p:nvPr/>
          </p:nvSpPr>
          <p:spPr bwMode="auto">
            <a:xfrm>
              <a:off x="1090" y="3360"/>
              <a:ext cx="757" cy="384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CPU2</a:t>
              </a:r>
            </a:p>
          </p:txBody>
        </p:sp>
        <p:sp>
          <p:nvSpPr>
            <p:cNvPr id="12295" name="Rectangle 9"/>
            <p:cNvSpPr>
              <a:spLocks noChangeArrowheads="1"/>
            </p:cNvSpPr>
            <p:nvPr/>
          </p:nvSpPr>
          <p:spPr bwMode="auto">
            <a:xfrm>
              <a:off x="1824" y="3360"/>
              <a:ext cx="696" cy="384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CPU1</a:t>
              </a:r>
            </a:p>
          </p:txBody>
        </p:sp>
        <p:sp>
          <p:nvSpPr>
            <p:cNvPr id="12296" name="Rectangle 10"/>
            <p:cNvSpPr>
              <a:spLocks noChangeArrowheads="1"/>
            </p:cNvSpPr>
            <p:nvPr/>
          </p:nvSpPr>
          <p:spPr bwMode="auto">
            <a:xfrm>
              <a:off x="2526" y="3360"/>
              <a:ext cx="399" cy="384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CPU2</a:t>
              </a:r>
            </a:p>
          </p:txBody>
        </p:sp>
        <p:sp>
          <p:nvSpPr>
            <p:cNvPr id="12297" name="Text Box 11"/>
            <p:cNvSpPr txBox="1">
              <a:spLocks noChangeArrowheads="1"/>
            </p:cNvSpPr>
            <p:nvPr/>
          </p:nvSpPr>
          <p:spPr bwMode="auto">
            <a:xfrm>
              <a:off x="864" y="3744"/>
              <a:ext cx="647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pPr algn="l"/>
              <a:r>
                <a:rPr lang="en-US" altLang="ko-KR" sz="2800" b="0">
                  <a:latin typeface="Gill Sans" charset="0"/>
                  <a:ea typeface="Gill Sans" charset="0"/>
                  <a:cs typeface="Gill Sans" charset="0"/>
                </a:rPr>
                <a:t>Time </a:t>
              </a:r>
            </a:p>
          </p:txBody>
        </p:sp>
        <p:sp>
          <p:nvSpPr>
            <p:cNvPr id="12298" name="Line 12"/>
            <p:cNvSpPr>
              <a:spLocks noChangeShapeType="1"/>
            </p:cNvSpPr>
            <p:nvPr/>
          </p:nvSpPr>
          <p:spPr bwMode="auto">
            <a:xfrm>
              <a:off x="1536" y="3936"/>
              <a:ext cx="104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2299" name="Rectangle 13"/>
            <p:cNvSpPr>
              <a:spLocks noChangeArrowheads="1"/>
            </p:cNvSpPr>
            <p:nvPr/>
          </p:nvSpPr>
          <p:spPr bwMode="auto">
            <a:xfrm>
              <a:off x="2928" y="3360"/>
              <a:ext cx="696" cy="384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CPU1</a:t>
              </a:r>
            </a:p>
          </p:txBody>
        </p:sp>
        <p:sp>
          <p:nvSpPr>
            <p:cNvPr id="12300" name="Rectangle 14"/>
            <p:cNvSpPr>
              <a:spLocks noChangeArrowheads="1"/>
            </p:cNvSpPr>
            <p:nvPr/>
          </p:nvSpPr>
          <p:spPr bwMode="auto">
            <a:xfrm>
              <a:off x="3630" y="3360"/>
              <a:ext cx="399" cy="384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CPU2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169520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55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>
                <a:ea typeface="Gulim" charset="0"/>
              </a:rPr>
              <a:t>Memory </a:t>
            </a:r>
            <a:r>
              <a:rPr lang="en-US" altLang="ko-KR" dirty="0" smtClean="0">
                <a:ea typeface="Gulim" charset="0"/>
              </a:rPr>
              <a:t>Footprint: </a:t>
            </a:r>
            <a:r>
              <a:rPr lang="en-US" altLang="ko-KR" dirty="0">
                <a:ea typeface="Gulim" charset="0"/>
              </a:rPr>
              <a:t>Two-</a:t>
            </a:r>
            <a:r>
              <a:rPr lang="en-US" altLang="ko-KR" dirty="0" smtClean="0">
                <a:ea typeface="Gulim" charset="0"/>
              </a:rPr>
              <a:t>Threads</a:t>
            </a:r>
            <a:endParaRPr lang="en-US" altLang="ko-KR" dirty="0">
              <a:ea typeface="Gulim" charset="0"/>
            </a:endParaRPr>
          </a:p>
        </p:txBody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648" y="1245605"/>
            <a:ext cx="8153400" cy="5105400"/>
          </a:xfrm>
        </p:spPr>
        <p:txBody>
          <a:bodyPr>
            <a:normAutofit/>
          </a:bodyPr>
          <a:lstStyle/>
          <a:p>
            <a:r>
              <a:rPr lang="en-US" altLang="ko-KR" dirty="0">
                <a:ea typeface="Gulim" charset="0"/>
              </a:rPr>
              <a:t>If we stopped this program and examined it with a debugger, we would see</a:t>
            </a:r>
          </a:p>
          <a:p>
            <a:pPr lvl="1"/>
            <a:r>
              <a:rPr lang="en-US" altLang="ko-KR" dirty="0">
                <a:ea typeface="Gulim" charset="0"/>
              </a:rPr>
              <a:t>Two sets of CPU registers</a:t>
            </a:r>
          </a:p>
          <a:p>
            <a:pPr lvl="1"/>
            <a:r>
              <a:rPr lang="en-US" altLang="ko-KR" dirty="0">
                <a:ea typeface="Gulim" charset="0"/>
              </a:rPr>
              <a:t>Two sets of Stacks</a:t>
            </a:r>
          </a:p>
          <a:p>
            <a:endParaRPr lang="en-US" altLang="ko-KR" dirty="0">
              <a:ea typeface="Gulim" charset="0"/>
            </a:endParaRPr>
          </a:p>
          <a:p>
            <a:r>
              <a:rPr lang="en-US" altLang="ko-KR" dirty="0">
                <a:ea typeface="Gulim" charset="0"/>
              </a:rPr>
              <a:t>Questions: </a:t>
            </a:r>
          </a:p>
          <a:p>
            <a:pPr lvl="1"/>
            <a:r>
              <a:rPr lang="en-US" altLang="ko-KR" dirty="0">
                <a:ea typeface="Gulim" charset="0"/>
              </a:rPr>
              <a:t>How do we position stacks relative to </a:t>
            </a:r>
            <a:br>
              <a:rPr lang="en-US" altLang="ko-KR" dirty="0">
                <a:ea typeface="Gulim" charset="0"/>
              </a:rPr>
            </a:br>
            <a:r>
              <a:rPr lang="en-US" altLang="ko-KR" dirty="0">
                <a:ea typeface="Gulim" charset="0"/>
              </a:rPr>
              <a:t>each other?</a:t>
            </a:r>
          </a:p>
          <a:p>
            <a:pPr lvl="1"/>
            <a:r>
              <a:rPr lang="en-US" altLang="ko-KR" dirty="0">
                <a:ea typeface="Gulim" charset="0"/>
              </a:rPr>
              <a:t>What maximum size should we choose</a:t>
            </a:r>
            <a:br>
              <a:rPr lang="en-US" altLang="ko-KR" dirty="0">
                <a:ea typeface="Gulim" charset="0"/>
              </a:rPr>
            </a:br>
            <a:r>
              <a:rPr lang="en-US" altLang="ko-KR" dirty="0">
                <a:ea typeface="Gulim" charset="0"/>
              </a:rPr>
              <a:t>for the stacks?</a:t>
            </a:r>
          </a:p>
          <a:p>
            <a:pPr lvl="1"/>
            <a:r>
              <a:rPr lang="en-US" altLang="ko-KR" dirty="0">
                <a:ea typeface="Gulim" charset="0"/>
              </a:rPr>
              <a:t>What happens if threads violate this?</a:t>
            </a:r>
          </a:p>
          <a:p>
            <a:pPr lvl="1"/>
            <a:r>
              <a:rPr lang="en-US" altLang="ko-KR" dirty="0">
                <a:ea typeface="Gulim" charset="0"/>
              </a:rPr>
              <a:t>How might you catch violations?</a:t>
            </a:r>
          </a:p>
          <a:p>
            <a:pPr lvl="1"/>
            <a:endParaRPr lang="en-US" altLang="ko-KR" dirty="0">
              <a:ea typeface="Gulim" charset="0"/>
            </a:endParaRP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6400800" y="1909098"/>
            <a:ext cx="2120900" cy="4343400"/>
            <a:chOff x="3648" y="1008"/>
            <a:chExt cx="1336" cy="2736"/>
          </a:xfrm>
        </p:grpSpPr>
        <p:grpSp>
          <p:nvGrpSpPr>
            <p:cNvPr id="34821" name="Group 16"/>
            <p:cNvGrpSpPr>
              <a:grpSpLocks/>
            </p:cNvGrpSpPr>
            <p:nvPr/>
          </p:nvGrpSpPr>
          <p:grpSpPr bwMode="auto">
            <a:xfrm>
              <a:off x="3648" y="1008"/>
              <a:ext cx="1056" cy="2736"/>
              <a:chOff x="3648" y="1008"/>
              <a:chExt cx="1056" cy="2736"/>
            </a:xfrm>
          </p:grpSpPr>
          <p:sp>
            <p:nvSpPr>
              <p:cNvPr id="34823" name="Rectangle 4"/>
              <p:cNvSpPr>
                <a:spLocks noChangeArrowheads="1"/>
              </p:cNvSpPr>
              <p:nvPr/>
            </p:nvSpPr>
            <p:spPr bwMode="auto">
              <a:xfrm>
                <a:off x="3648" y="1008"/>
                <a:ext cx="1056" cy="273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4824" name="Rectangle 6"/>
              <p:cNvSpPr>
                <a:spLocks noChangeArrowheads="1"/>
              </p:cNvSpPr>
              <p:nvPr/>
            </p:nvSpPr>
            <p:spPr bwMode="auto">
              <a:xfrm>
                <a:off x="3648" y="3408"/>
                <a:ext cx="1056" cy="33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ko-KR" b="0">
                    <a:latin typeface="Gill Sans" charset="0"/>
                    <a:ea typeface="Gill Sans" charset="0"/>
                    <a:cs typeface="Gill Sans" charset="0"/>
                  </a:rPr>
                  <a:t>Code</a:t>
                </a:r>
              </a:p>
            </p:txBody>
          </p:sp>
          <p:sp>
            <p:nvSpPr>
              <p:cNvPr id="34825" name="Rectangle 7"/>
              <p:cNvSpPr>
                <a:spLocks noChangeArrowheads="1"/>
              </p:cNvSpPr>
              <p:nvPr/>
            </p:nvSpPr>
            <p:spPr bwMode="auto">
              <a:xfrm>
                <a:off x="3648" y="3120"/>
                <a:ext cx="1056" cy="288"/>
              </a:xfrm>
              <a:prstGeom prst="rect">
                <a:avLst/>
              </a:prstGeom>
              <a:solidFill>
                <a:srgbClr val="53FB25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ko-KR" b="0">
                    <a:latin typeface="Gill Sans" charset="0"/>
                    <a:ea typeface="Gill Sans" charset="0"/>
                    <a:cs typeface="Gill Sans" charset="0"/>
                  </a:rPr>
                  <a:t>Global Data</a:t>
                </a:r>
              </a:p>
            </p:txBody>
          </p:sp>
          <p:sp>
            <p:nvSpPr>
              <p:cNvPr id="34826" name="Rectangle 8"/>
              <p:cNvSpPr>
                <a:spLocks noChangeArrowheads="1"/>
              </p:cNvSpPr>
              <p:nvPr/>
            </p:nvSpPr>
            <p:spPr bwMode="auto">
              <a:xfrm>
                <a:off x="3648" y="2640"/>
                <a:ext cx="1056" cy="480"/>
              </a:xfrm>
              <a:prstGeom prst="rect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ko-KR" b="0">
                    <a:latin typeface="Gill Sans" charset="0"/>
                    <a:ea typeface="Gill Sans" charset="0"/>
                    <a:cs typeface="Gill Sans" charset="0"/>
                  </a:rPr>
                  <a:t>Heap</a:t>
                </a:r>
              </a:p>
            </p:txBody>
          </p:sp>
          <p:sp>
            <p:nvSpPr>
              <p:cNvPr id="34827" name="Rectangle 9"/>
              <p:cNvSpPr>
                <a:spLocks noChangeArrowheads="1"/>
              </p:cNvSpPr>
              <p:nvPr/>
            </p:nvSpPr>
            <p:spPr bwMode="auto">
              <a:xfrm>
                <a:off x="3648" y="1008"/>
                <a:ext cx="1056" cy="336"/>
              </a:xfrm>
              <a:prstGeom prst="rect">
                <a:avLst/>
              </a:prstGeom>
              <a:solidFill>
                <a:srgbClr val="FF66CC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ko-KR" b="0">
                    <a:latin typeface="Gill Sans" charset="0"/>
                    <a:ea typeface="Gill Sans" charset="0"/>
                    <a:cs typeface="Gill Sans" charset="0"/>
                  </a:rPr>
                  <a:t>Stack 1</a:t>
                </a:r>
              </a:p>
            </p:txBody>
          </p:sp>
          <p:sp>
            <p:nvSpPr>
              <p:cNvPr id="34828" name="Rectangle 10"/>
              <p:cNvSpPr>
                <a:spLocks noChangeArrowheads="1"/>
              </p:cNvSpPr>
              <p:nvPr/>
            </p:nvSpPr>
            <p:spPr bwMode="auto">
              <a:xfrm>
                <a:off x="3648" y="1728"/>
                <a:ext cx="1056" cy="432"/>
              </a:xfrm>
              <a:prstGeom prst="rect">
                <a:avLst/>
              </a:prstGeom>
              <a:solidFill>
                <a:srgbClr val="02E3EE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ko-KR" b="0">
                    <a:latin typeface="Gill Sans" charset="0"/>
                    <a:ea typeface="Gill Sans" charset="0"/>
                    <a:cs typeface="Gill Sans" charset="0"/>
                  </a:rPr>
                  <a:t>Stack 2</a:t>
                </a:r>
              </a:p>
            </p:txBody>
          </p:sp>
          <p:sp>
            <p:nvSpPr>
              <p:cNvPr id="34829" name="Line 12"/>
              <p:cNvSpPr>
                <a:spLocks noChangeShapeType="1"/>
              </p:cNvSpPr>
              <p:nvPr/>
            </p:nvSpPr>
            <p:spPr bwMode="auto">
              <a:xfrm>
                <a:off x="4176" y="1296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4830" name="Line 13"/>
              <p:cNvSpPr>
                <a:spLocks noChangeShapeType="1"/>
              </p:cNvSpPr>
              <p:nvPr/>
            </p:nvSpPr>
            <p:spPr bwMode="auto">
              <a:xfrm>
                <a:off x="4176" y="2112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4831" name="Line 14"/>
              <p:cNvSpPr>
                <a:spLocks noChangeShapeType="1"/>
              </p:cNvSpPr>
              <p:nvPr/>
            </p:nvSpPr>
            <p:spPr bwMode="auto">
              <a:xfrm flipV="1">
                <a:off x="4176" y="2544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sp>
          <p:nvSpPr>
            <p:cNvPr id="34822" name="Text Box 15"/>
            <p:cNvSpPr txBox="1">
              <a:spLocks noChangeArrowheads="1"/>
            </p:cNvSpPr>
            <p:nvPr/>
          </p:nvSpPr>
          <p:spPr bwMode="auto">
            <a:xfrm rot="5400000">
              <a:off x="4385" y="2237"/>
              <a:ext cx="96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Address Space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653562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4307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Actual Thread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305800" cy="6096000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thread_fork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func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lvl="1"/>
            <a:r>
              <a:rPr lang="en-US" dirty="0" smtClean="0"/>
              <a:t>Create a new thread to run </a:t>
            </a:r>
            <a:r>
              <a:rPr lang="en-US" dirty="0" err="1" smtClean="0"/>
              <a:t>func(args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Pintos: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thread_create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thread_yield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lvl="1"/>
            <a:r>
              <a:rPr lang="en-US" dirty="0" smtClean="0"/>
              <a:t>Relinquish processor voluntarily</a:t>
            </a:r>
          </a:p>
          <a:p>
            <a:pPr lvl="1"/>
            <a:r>
              <a:rPr lang="en-US" dirty="0" smtClean="0"/>
              <a:t>Pintos: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thread_yield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thread_join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(thread)</a:t>
            </a:r>
          </a:p>
          <a:p>
            <a:pPr lvl="1"/>
            <a:r>
              <a:rPr lang="en-US" dirty="0" smtClean="0"/>
              <a:t>In parent, wait for forked thread to exit, then return</a:t>
            </a:r>
          </a:p>
          <a:p>
            <a:pPr lvl="1"/>
            <a:r>
              <a:rPr lang="en-US" dirty="0"/>
              <a:t>Pintos: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thread_join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thread_exit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lvl="1"/>
            <a:r>
              <a:rPr lang="en-US" dirty="0" smtClean="0"/>
              <a:t>Quit thread and clean up, wake up joiner if any</a:t>
            </a:r>
          </a:p>
          <a:p>
            <a:pPr lvl="1"/>
            <a:r>
              <a:rPr lang="en-US" dirty="0" smtClean="0"/>
              <a:t>Pintos: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thread_exit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lvl="1"/>
            <a:endParaRPr lang="en-US" sz="1400" dirty="0" smtClean="0"/>
          </a:p>
          <a:p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pThreads</a:t>
            </a:r>
            <a:r>
              <a:rPr lang="en-US" dirty="0" smtClean="0"/>
              <a:t>: POSIX standard for thread </a:t>
            </a:r>
            <a:r>
              <a:rPr lang="en-US" dirty="0"/>
              <a:t>programming</a:t>
            </a:r>
            <a:br>
              <a:rPr lang="en-US" dirty="0"/>
            </a:br>
            <a:r>
              <a:rPr lang="en-US" dirty="0" smtClean="0"/>
              <a:t>[POSIX</a:t>
            </a:r>
            <a:r>
              <a:rPr lang="en-US" dirty="0"/>
              <a:t>.1c, Threads extensions (IEEE </a:t>
            </a:r>
            <a:r>
              <a:rPr lang="en-US" dirty="0" err="1"/>
              <a:t>Std</a:t>
            </a:r>
            <a:r>
              <a:rPr lang="en-US" dirty="0"/>
              <a:t> 1003.1c-1995</a:t>
            </a:r>
            <a:r>
              <a:rPr lang="en-US" dirty="0" smtClean="0"/>
              <a:t>)]</a:t>
            </a:r>
          </a:p>
        </p:txBody>
      </p:sp>
    </p:spTree>
    <p:extLst>
      <p:ext uri="{BB962C8B-B14F-4D97-AF65-F5344CB8AC3E}">
        <p14:creationId xmlns:p14="http://schemas.microsoft.com/office/powerpoint/2010/main" val="38247904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Gulim" panose="020B0600000101010101" pitchFamily="34" charset="-127"/>
              </a:rPr>
              <a:t>Dispatch Loop</a:t>
            </a:r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altLang="ko-KR" dirty="0" smtClean="0">
                <a:ea typeface="Gulim" panose="020B0600000101010101" pitchFamily="34" charset="-127"/>
              </a:rPr>
              <a:t>Conceptually, the dispatching loop of the operating system looks as follows:</a:t>
            </a:r>
            <a:br>
              <a:rPr lang="en-US" altLang="ko-KR" dirty="0" smtClean="0">
                <a:ea typeface="Gulim" panose="020B0600000101010101" pitchFamily="34" charset="-127"/>
              </a:rPr>
            </a:br>
            <a:endParaRPr lang="en-US" altLang="ko-KR" dirty="0" smtClean="0">
              <a:ea typeface="Gulim" panose="020B0600000101010101" pitchFamily="34" charset="-127"/>
            </a:endParaRPr>
          </a:p>
          <a:p>
            <a:pPr>
              <a:buFontTx/>
              <a:buNone/>
            </a:pPr>
            <a:r>
              <a:rPr lang="en-US" altLang="ko-KR" sz="2000" dirty="0" smtClean="0">
                <a:latin typeface="Courier New" panose="02070309020205020404" pitchFamily="49" charset="0"/>
                <a:ea typeface="Gulim" panose="020B0600000101010101" pitchFamily="34" charset="-127"/>
              </a:rPr>
              <a:t>		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Loop {</a:t>
            </a:r>
          </a:p>
          <a:p>
            <a:pPr>
              <a:buFontTx/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   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RunThread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(); </a:t>
            </a:r>
          </a:p>
          <a:p>
            <a:pPr>
              <a:buFontTx/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   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ChooseNextThread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>
              <a:buFontTx/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   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SaveStateOfCPU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curTCB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>
              <a:buFontTx/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   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LoadStateOfCPU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newTCB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>
              <a:buFontTx/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}</a:t>
            </a:r>
          </a:p>
          <a:p>
            <a:pPr>
              <a:buFontTx/>
              <a:buNone/>
            </a:pPr>
            <a:endParaRPr lang="en-US" altLang="ko-KR" sz="2000" dirty="0" smtClean="0">
              <a:latin typeface="Courier New" panose="02070309020205020404" pitchFamily="49" charset="0"/>
              <a:ea typeface="Gulim" panose="020B0600000101010101" pitchFamily="34" charset="-127"/>
            </a:endParaRPr>
          </a:p>
          <a:p>
            <a:r>
              <a:rPr lang="en-US" altLang="ko-KR" dirty="0" smtClean="0">
                <a:ea typeface="Gulim" panose="020B0600000101010101" pitchFamily="34" charset="-127"/>
              </a:rPr>
              <a:t>This is an </a:t>
            </a:r>
            <a:r>
              <a:rPr lang="en-US" altLang="ko-KR" i="1" dirty="0" smtClean="0">
                <a:ea typeface="Gulim" panose="020B0600000101010101" pitchFamily="34" charset="-127"/>
              </a:rPr>
              <a:t>infinite</a:t>
            </a:r>
            <a:r>
              <a:rPr lang="en-US" altLang="ko-KR" dirty="0" smtClean="0">
                <a:ea typeface="Gulim" panose="020B0600000101010101" pitchFamily="34" charset="-127"/>
              </a:rPr>
              <a:t> loop</a:t>
            </a:r>
          </a:p>
          <a:p>
            <a:pPr lvl="1"/>
            <a:r>
              <a:rPr lang="en-US" altLang="ko-KR" sz="2400" dirty="0" smtClean="0">
                <a:ea typeface="Gulim" panose="020B0600000101010101" pitchFamily="34" charset="-127"/>
              </a:rPr>
              <a:t>One could argue that this is all that the OS does</a:t>
            </a:r>
          </a:p>
          <a:p>
            <a:r>
              <a:rPr lang="en-US" altLang="ko-KR" dirty="0" smtClean="0">
                <a:ea typeface="Gulim" panose="020B0600000101010101" pitchFamily="34" charset="-127"/>
              </a:rPr>
              <a:t>Should we ever exit this loop???</a:t>
            </a:r>
          </a:p>
          <a:p>
            <a:pPr lvl="1"/>
            <a:r>
              <a:rPr lang="en-US" altLang="ko-KR" sz="2400" dirty="0" smtClean="0">
                <a:ea typeface="Gulim" panose="020B0600000101010101" pitchFamily="34" charset="-127"/>
              </a:rPr>
              <a:t>When would that be?</a:t>
            </a:r>
          </a:p>
        </p:txBody>
      </p:sp>
    </p:spTree>
    <p:extLst>
      <p:ext uri="{BB962C8B-B14F-4D97-AF65-F5344CB8AC3E}">
        <p14:creationId xmlns:p14="http://schemas.microsoft.com/office/powerpoint/2010/main" val="33932852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147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Client-Server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42724"/>
            <a:ext cx="8229600" cy="1061570"/>
          </a:xfrm>
        </p:spPr>
        <p:txBody>
          <a:bodyPr>
            <a:normAutofit/>
          </a:bodyPr>
          <a:lstStyle/>
          <a:p>
            <a:r>
              <a:rPr lang="en-US" dirty="0" smtClean="0"/>
              <a:t>File servers, web, FTP, Databases, …</a:t>
            </a:r>
          </a:p>
          <a:p>
            <a:r>
              <a:rPr lang="en-US" dirty="0" smtClean="0"/>
              <a:t>Many clients accessing a common server</a:t>
            </a:r>
            <a:endParaRPr lang="en-US" dirty="0"/>
          </a:p>
        </p:txBody>
      </p:sp>
      <p:sp>
        <p:nvSpPr>
          <p:cNvPr id="7" name="Cloud 6"/>
          <p:cNvSpPr/>
          <p:nvPr/>
        </p:nvSpPr>
        <p:spPr>
          <a:xfrm>
            <a:off x="2938485" y="1624507"/>
            <a:ext cx="3081316" cy="3101329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644812" y="2200468"/>
            <a:ext cx="1550456" cy="11223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0" dirty="0" smtClean="0">
                <a:latin typeface="Gill Sans" charset="0"/>
                <a:ea typeface="Gill Sans" charset="0"/>
                <a:cs typeface="Gill Sans" charset="0"/>
              </a:rPr>
              <a:t>Server</a:t>
            </a:r>
            <a:endParaRPr lang="en-US" sz="28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77464" y="1260018"/>
            <a:ext cx="1550456" cy="748462"/>
          </a:xfrm>
          <a:prstGeom prst="round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0" dirty="0" smtClean="0">
                <a:solidFill>
                  <a:srgbClr val="3366FF"/>
                </a:solidFill>
                <a:latin typeface="Gill Sans" charset="0"/>
                <a:ea typeface="Gill Sans" charset="0"/>
                <a:cs typeface="Gill Sans" charset="0"/>
              </a:rPr>
              <a:t>Client 1</a:t>
            </a:r>
            <a:endParaRPr lang="en-US" sz="2800" b="0" dirty="0">
              <a:solidFill>
                <a:srgbClr val="3366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77464" y="2313281"/>
            <a:ext cx="1550456" cy="74846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0" dirty="0" smtClean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Client 2</a:t>
            </a:r>
            <a:endParaRPr lang="en-US" sz="2800" b="0" dirty="0">
              <a:solidFill>
                <a:srgbClr val="0000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77464" y="3972041"/>
            <a:ext cx="1550456" cy="748462"/>
          </a:xfrm>
          <a:prstGeom prst="roundRect">
            <a:avLst/>
          </a:prstGeom>
          <a:solidFill>
            <a:srgbClr val="DFE9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0" dirty="0" smtClean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Client n</a:t>
            </a:r>
            <a:endParaRPr lang="en-US" sz="2800" b="0" dirty="0">
              <a:solidFill>
                <a:srgbClr val="0000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66534" y="3344943"/>
            <a:ext cx="473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***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14" name="Straight Arrow Connector 13"/>
          <p:cNvCxnSpPr>
            <a:stCxn id="9" idx="3"/>
          </p:cNvCxnSpPr>
          <p:nvPr/>
        </p:nvCxnSpPr>
        <p:spPr>
          <a:xfrm>
            <a:off x="2227920" y="1634249"/>
            <a:ext cx="4416892" cy="90465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0" idx="3"/>
          </p:cNvCxnSpPr>
          <p:nvPr/>
        </p:nvCxnSpPr>
        <p:spPr>
          <a:xfrm>
            <a:off x="2227920" y="2687512"/>
            <a:ext cx="4416892" cy="379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2227920" y="2847502"/>
            <a:ext cx="4416892" cy="137621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60364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Gulim" panose="020B0600000101010101" pitchFamily="34" charset="-127"/>
              </a:rPr>
              <a:t>Running a thread</a:t>
            </a:r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458200" cy="5105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ko-KR" dirty="0" smtClean="0">
                <a:ea typeface="Gulim" panose="020B0600000101010101" pitchFamily="34" charset="-127"/>
              </a:rPr>
              <a:t>Consider first portion:   </a:t>
            </a: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</a:rPr>
              <a:t>RunThread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endParaRPr lang="en-US" altLang="ko-KR" dirty="0" smtClean="0">
              <a:ea typeface="Gulim" panose="020B0600000101010101" pitchFamily="34" charset="-127"/>
            </a:endParaRPr>
          </a:p>
          <a:p>
            <a:r>
              <a:rPr lang="en-US" altLang="ko-KR" dirty="0" smtClean="0">
                <a:ea typeface="Gulim" panose="020B0600000101010101" pitchFamily="34" charset="-127"/>
              </a:rPr>
              <a:t>How do I run a thread?</a:t>
            </a:r>
          </a:p>
          <a:p>
            <a:pPr lvl="1"/>
            <a:r>
              <a:rPr lang="en-US" altLang="ko-KR" dirty="0" smtClean="0">
                <a:ea typeface="Gulim" panose="020B0600000101010101" pitchFamily="34" charset="-127"/>
              </a:rPr>
              <a:t>Load its state (registers, PC, stack pointer) into CPU</a:t>
            </a:r>
          </a:p>
          <a:p>
            <a:pPr lvl="1"/>
            <a:r>
              <a:rPr lang="en-US" altLang="ko-KR" dirty="0" smtClean="0">
                <a:ea typeface="Gulim" panose="020B0600000101010101" pitchFamily="34" charset="-127"/>
              </a:rPr>
              <a:t>Load environment (virtual memory space, </a:t>
            </a:r>
            <a:r>
              <a:rPr lang="en-US" altLang="ko-KR" dirty="0" err="1" smtClean="0">
                <a:ea typeface="Gulim" panose="020B0600000101010101" pitchFamily="34" charset="-127"/>
              </a:rPr>
              <a:t>etc</a:t>
            </a:r>
            <a:r>
              <a:rPr lang="en-US" altLang="ko-KR" dirty="0" smtClean="0">
                <a:ea typeface="Gulim" panose="020B0600000101010101" pitchFamily="34" charset="-127"/>
              </a:rPr>
              <a:t>)</a:t>
            </a:r>
          </a:p>
          <a:p>
            <a:pPr lvl="1"/>
            <a:r>
              <a:rPr lang="en-US" altLang="ko-KR" dirty="0" smtClean="0">
                <a:ea typeface="Gulim" panose="020B0600000101010101" pitchFamily="34" charset="-127"/>
              </a:rPr>
              <a:t>Jump to the PC</a:t>
            </a:r>
          </a:p>
          <a:p>
            <a:pPr lvl="1"/>
            <a:endParaRPr lang="en-US" altLang="ko-KR" dirty="0" smtClean="0">
              <a:ea typeface="Gulim" panose="020B0600000101010101" pitchFamily="34" charset="-127"/>
            </a:endParaRPr>
          </a:p>
          <a:p>
            <a:r>
              <a:rPr lang="en-US" altLang="ko-KR" dirty="0" smtClean="0">
                <a:ea typeface="Gulim" panose="020B0600000101010101" pitchFamily="34" charset="-127"/>
              </a:rPr>
              <a:t>How does the dispatcher get control back?</a:t>
            </a:r>
          </a:p>
          <a:p>
            <a:pPr lvl="1"/>
            <a:r>
              <a:rPr lang="en-US" altLang="ko-KR" dirty="0" smtClean="0">
                <a:ea typeface="Gulim" panose="020B0600000101010101" pitchFamily="34" charset="-127"/>
              </a:rPr>
              <a:t>Internal events: thread returns control voluntarily</a:t>
            </a:r>
          </a:p>
          <a:p>
            <a:pPr lvl="1"/>
            <a:r>
              <a:rPr lang="en-US" altLang="ko-KR" dirty="0" smtClean="0">
                <a:ea typeface="Gulim" panose="020B0600000101010101" pitchFamily="34" charset="-127"/>
              </a:rPr>
              <a:t>External events: thread gets </a:t>
            </a:r>
            <a:r>
              <a:rPr lang="en-US" altLang="ko-KR" i="1" dirty="0" smtClean="0">
                <a:ea typeface="Gulim" panose="020B0600000101010101" pitchFamily="34" charset="-127"/>
              </a:rPr>
              <a:t>preempted</a:t>
            </a:r>
            <a:endParaRPr lang="en-US" altLang="ko-KR" dirty="0" smtClean="0">
              <a:ea typeface="Gulim" panose="020B0600000101010101" pitchFamily="34" charset="-127"/>
            </a:endParaRPr>
          </a:p>
          <a:p>
            <a:pPr lvl="1">
              <a:buFontTx/>
              <a:buNone/>
            </a:pPr>
            <a:endParaRPr lang="en-US" altLang="ko-KR" dirty="0" smtClean="0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820043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Gulim" panose="020B0600000101010101" pitchFamily="34" charset="-127"/>
              </a:rPr>
              <a:t>Internal Events</a:t>
            </a:r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pitchFamily="34" charset="-127"/>
              </a:rPr>
              <a:t>Blocking on I/O</a:t>
            </a:r>
          </a:p>
          <a:p>
            <a:pPr lvl="1"/>
            <a:r>
              <a:rPr lang="en-US" altLang="ko-KR" dirty="0" smtClean="0">
                <a:ea typeface="Gulim" panose="020B0600000101010101" pitchFamily="34" charset="-127"/>
              </a:rPr>
              <a:t>The act of requesting I/O implicitly yields the CPU</a:t>
            </a:r>
          </a:p>
          <a:p>
            <a:r>
              <a:rPr lang="en-US" altLang="ko-KR" dirty="0" smtClean="0">
                <a:ea typeface="Gulim" panose="020B0600000101010101" pitchFamily="34" charset="-127"/>
              </a:rPr>
              <a:t>Waiting on a “signal” from other thread</a:t>
            </a:r>
          </a:p>
          <a:p>
            <a:pPr lvl="1"/>
            <a:r>
              <a:rPr lang="en-US" altLang="ko-KR" dirty="0" smtClean="0">
                <a:ea typeface="Gulim" panose="020B0600000101010101" pitchFamily="34" charset="-127"/>
              </a:rPr>
              <a:t>Thread asks to wait and thus yields the CPU</a:t>
            </a:r>
          </a:p>
          <a:p>
            <a:r>
              <a:rPr lang="en-US" altLang="ko-KR" dirty="0" smtClean="0">
                <a:ea typeface="Gulim" panose="020B0600000101010101" pitchFamily="34" charset="-127"/>
              </a:rPr>
              <a:t>Thread executes a 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yield()</a:t>
            </a:r>
          </a:p>
          <a:p>
            <a:pPr lvl="1"/>
            <a:r>
              <a:rPr lang="en-US" altLang="ko-KR" dirty="0" smtClean="0">
                <a:ea typeface="Gulim" panose="020B0600000101010101" pitchFamily="34" charset="-127"/>
              </a:rPr>
              <a:t>Thread volunteers to give up CPU</a:t>
            </a:r>
          </a:p>
          <a:p>
            <a:pPr lvl="1"/>
            <a:endParaRPr lang="en-US" altLang="ko-KR" dirty="0" smtClean="0">
              <a:ea typeface="Gulim" panose="020B0600000101010101" pitchFamily="34" charset="-127"/>
            </a:endParaRPr>
          </a:p>
          <a:p>
            <a:pPr lvl="1">
              <a:buFontTx/>
              <a:buNone/>
            </a:pPr>
            <a:r>
              <a:rPr lang="en-US" altLang="ko-KR" dirty="0" smtClean="0">
                <a:latin typeface="Courier New" panose="02070309020205020404" pitchFamily="49" charset="0"/>
                <a:ea typeface="Gulim" panose="020B0600000101010101" pitchFamily="34" charset="-127"/>
              </a:rPr>
              <a:t>		</a:t>
            </a: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</a:rPr>
              <a:t>computePI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() {</a:t>
            </a:r>
          </a:p>
          <a:p>
            <a:pPr lvl="1">
              <a:buFontTx/>
              <a:buNone/>
            </a:pP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      while(TRUE) {</a:t>
            </a:r>
          </a:p>
          <a:p>
            <a:pPr lvl="1">
              <a:buFontTx/>
              <a:buNone/>
            </a:pP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         </a:t>
            </a: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</a:rPr>
              <a:t>ComputeNextDigit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 lvl="1">
              <a:buFontTx/>
              <a:buNone/>
            </a:pP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         yield();</a:t>
            </a:r>
          </a:p>
          <a:p>
            <a:pPr lvl="1">
              <a:buFontTx/>
              <a:buNone/>
            </a:pP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      }</a:t>
            </a:r>
          </a:p>
          <a:p>
            <a:pPr lvl="1">
              <a:buFontTx/>
              <a:buNone/>
            </a:pP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   }</a:t>
            </a:r>
          </a:p>
        </p:txBody>
      </p:sp>
    </p:spTree>
    <p:extLst>
      <p:ext uri="{BB962C8B-B14F-4D97-AF65-F5344CB8AC3E}">
        <p14:creationId xmlns:p14="http://schemas.microsoft.com/office/powerpoint/2010/main" val="22521529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523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Gulim" panose="020B0600000101010101" pitchFamily="34" charset="-127"/>
              </a:rPr>
              <a:t>Stack for Yielding Thread</a:t>
            </a:r>
          </a:p>
        </p:txBody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9900" y="3049588"/>
            <a:ext cx="8674100" cy="3505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dirty="0" smtClean="0">
                <a:ea typeface="Gulim" panose="020B0600000101010101" pitchFamily="34" charset="-127"/>
              </a:rPr>
              <a:t>How do we run a new thread?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dirty="0" smtClean="0">
                <a:ea typeface="Gulim" panose="020B0600000101010101" pitchFamily="34" charset="-127"/>
              </a:rPr>
              <a:t>		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run_new_thread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   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newThread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PickNewThread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   switch(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curThread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newThread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   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ThreadHouseKeeping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(); /* Do any cleanup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		}</a:t>
            </a:r>
          </a:p>
          <a:p>
            <a:pPr>
              <a:lnSpc>
                <a:spcPct val="80000"/>
              </a:lnSpc>
            </a:pPr>
            <a:r>
              <a:rPr lang="en-US" altLang="ko-KR" sz="2600" dirty="0" smtClean="0">
                <a:ea typeface="Gulim" panose="020B0600000101010101" pitchFamily="34" charset="-127"/>
              </a:rPr>
              <a:t>How does dispatcher switch to a new thread?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ea typeface="Gulim" panose="020B0600000101010101" pitchFamily="34" charset="-127"/>
              </a:rPr>
              <a:t>Save anything next thread may trash: PC, </a:t>
            </a:r>
            <a:r>
              <a:rPr lang="en-US" altLang="ko-KR" dirty="0" err="1" smtClean="0">
                <a:ea typeface="Gulim" panose="020B0600000101010101" pitchFamily="34" charset="-127"/>
              </a:rPr>
              <a:t>regs</a:t>
            </a:r>
            <a:r>
              <a:rPr lang="en-US" altLang="ko-KR" dirty="0" smtClean="0">
                <a:ea typeface="Gulim" panose="020B0600000101010101" pitchFamily="34" charset="-127"/>
              </a:rPr>
              <a:t>, stack pointer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ea typeface="Gulim" panose="020B0600000101010101" pitchFamily="34" charset="-127"/>
              </a:rPr>
              <a:t>Maintain isolation for each thread</a:t>
            </a:r>
          </a:p>
        </p:txBody>
      </p:sp>
      <p:sp>
        <p:nvSpPr>
          <p:cNvPr id="21508" name="Rectangle 7"/>
          <p:cNvSpPr>
            <a:spLocks noChangeArrowheads="1"/>
          </p:cNvSpPr>
          <p:nvPr/>
        </p:nvSpPr>
        <p:spPr bwMode="auto">
          <a:xfrm flipV="1">
            <a:off x="3810000" y="1219200"/>
            <a:ext cx="1974850" cy="484188"/>
          </a:xfrm>
          <a:prstGeom prst="rect">
            <a:avLst/>
          </a:prstGeom>
          <a:solidFill>
            <a:srgbClr val="00FFFF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r>
              <a:rPr lang="en-US" altLang="ko-KR">
                <a:latin typeface="Consolas" charset="0"/>
                <a:ea typeface="Consolas" charset="0"/>
                <a:cs typeface="Consolas" charset="0"/>
              </a:rPr>
              <a:t>yield</a:t>
            </a:r>
          </a:p>
        </p:txBody>
      </p:sp>
      <p:sp>
        <p:nvSpPr>
          <p:cNvPr id="21509" name="Rectangle 8"/>
          <p:cNvSpPr>
            <a:spLocks noChangeArrowheads="1"/>
          </p:cNvSpPr>
          <p:nvPr/>
        </p:nvSpPr>
        <p:spPr bwMode="auto">
          <a:xfrm flipV="1">
            <a:off x="3811588" y="762000"/>
            <a:ext cx="1974850" cy="484188"/>
          </a:xfrm>
          <a:prstGeom prst="rect">
            <a:avLst/>
          </a:prstGeom>
          <a:solidFill>
            <a:srgbClr val="00FFFF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r>
              <a:rPr lang="en-US" altLang="ko-KR">
                <a:latin typeface="Consolas" charset="0"/>
                <a:ea typeface="Consolas" charset="0"/>
                <a:cs typeface="Consolas" charset="0"/>
              </a:rPr>
              <a:t>ComputePI</a:t>
            </a:r>
          </a:p>
        </p:txBody>
      </p:sp>
      <p:grpSp>
        <p:nvGrpSpPr>
          <p:cNvPr id="21510" name="Group 15"/>
          <p:cNvGrpSpPr>
            <a:grpSpLocks/>
          </p:cNvGrpSpPr>
          <p:nvPr/>
        </p:nvGrpSpPr>
        <p:grpSpPr bwMode="auto">
          <a:xfrm>
            <a:off x="6018213" y="1066218"/>
            <a:ext cx="369874" cy="1661108"/>
            <a:chOff x="4606" y="816"/>
            <a:chExt cx="234" cy="1152"/>
          </a:xfrm>
        </p:grpSpPr>
        <p:sp>
          <p:nvSpPr>
            <p:cNvPr id="21517" name="Text Box 11"/>
            <p:cNvSpPr txBox="1">
              <a:spLocks noChangeArrowheads="1"/>
            </p:cNvSpPr>
            <p:nvPr/>
          </p:nvSpPr>
          <p:spPr bwMode="auto">
            <a:xfrm rot="5400000">
              <a:off x="4234" y="1273"/>
              <a:ext cx="977" cy="2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Stack growth</a:t>
              </a:r>
            </a:p>
          </p:txBody>
        </p:sp>
        <p:sp>
          <p:nvSpPr>
            <p:cNvPr id="21518" name="Line 10"/>
            <p:cNvSpPr>
              <a:spLocks noChangeShapeType="1"/>
            </p:cNvSpPr>
            <p:nvPr/>
          </p:nvSpPr>
          <p:spPr bwMode="auto">
            <a:xfrm>
              <a:off x="4608" y="816"/>
              <a:ext cx="0" cy="11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ourier New"/>
                <a:cs typeface="Courier New"/>
              </a:endParaRPr>
            </a:p>
          </p:txBody>
        </p:sp>
      </p:grpSp>
      <p:grpSp>
        <p:nvGrpSpPr>
          <p:cNvPr id="364565" name="Group 21"/>
          <p:cNvGrpSpPr>
            <a:grpSpLocks/>
          </p:cNvGrpSpPr>
          <p:nvPr/>
        </p:nvGrpSpPr>
        <p:grpSpPr bwMode="auto">
          <a:xfrm>
            <a:off x="1949065" y="1435100"/>
            <a:ext cx="3831025" cy="1522413"/>
            <a:chOff x="1227" y="1056"/>
            <a:chExt cx="2421" cy="1056"/>
          </a:xfrm>
        </p:grpSpPr>
        <p:sp>
          <p:nvSpPr>
            <p:cNvPr id="21512" name="Rectangle 5"/>
            <p:cNvSpPr>
              <a:spLocks noChangeArrowheads="1"/>
            </p:cNvSpPr>
            <p:nvPr/>
          </p:nvSpPr>
          <p:spPr bwMode="auto">
            <a:xfrm flipV="1">
              <a:off x="2400" y="1584"/>
              <a:ext cx="1248" cy="240"/>
            </a:xfrm>
            <a:prstGeom prst="rect">
              <a:avLst/>
            </a:prstGeom>
            <a:solidFill>
              <a:srgbClr val="FFB9A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dirty="0" err="1">
                  <a:latin typeface="Consolas" charset="0"/>
                  <a:ea typeface="Consolas" charset="0"/>
                  <a:cs typeface="Consolas" charset="0"/>
                </a:rPr>
                <a:t>run_new_thread</a:t>
              </a:r>
              <a:endParaRPr lang="en-US" altLang="ko-KR" dirty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21513" name="Rectangle 6"/>
            <p:cNvSpPr>
              <a:spLocks noChangeArrowheads="1"/>
            </p:cNvSpPr>
            <p:nvPr/>
          </p:nvSpPr>
          <p:spPr bwMode="auto">
            <a:xfrm flipV="1">
              <a:off x="2400" y="1248"/>
              <a:ext cx="1248" cy="336"/>
            </a:xfrm>
            <a:prstGeom prst="rect">
              <a:avLst/>
            </a:prstGeom>
            <a:solidFill>
              <a:srgbClr val="FFB9A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dirty="0" err="1">
                  <a:latin typeface="Consolas" charset="0"/>
                  <a:ea typeface="Consolas" charset="0"/>
                  <a:cs typeface="Consolas" charset="0"/>
                </a:rPr>
                <a:t>kernel_yield</a:t>
              </a:r>
              <a:endParaRPr lang="en-US" altLang="ko-KR" dirty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21514" name="Arc 13"/>
            <p:cNvSpPr>
              <a:spLocks/>
            </p:cNvSpPr>
            <p:nvPr/>
          </p:nvSpPr>
          <p:spPr bwMode="auto">
            <a:xfrm flipH="1">
              <a:off x="2112" y="1056"/>
              <a:ext cx="288" cy="384"/>
            </a:xfrm>
            <a:custGeom>
              <a:avLst/>
              <a:gdLst>
                <a:gd name="T0" fmla="*/ 0 w 21600"/>
                <a:gd name="T1" fmla="*/ 0 h 43068"/>
                <a:gd name="T2" fmla="*/ 0 w 21600"/>
                <a:gd name="T3" fmla="*/ 3 h 43068"/>
                <a:gd name="T4" fmla="*/ 0 w 21600"/>
                <a:gd name="T5" fmla="*/ 2 h 4306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3068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607"/>
                    <a:pt x="13322" y="41853"/>
                    <a:pt x="2383" y="43068"/>
                  </a:cubicBezTo>
                </a:path>
                <a:path w="21600" h="43068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607"/>
                    <a:pt x="13322" y="41853"/>
                    <a:pt x="2383" y="43068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21515" name="Text Box 14"/>
            <p:cNvSpPr txBox="1">
              <a:spLocks noChangeArrowheads="1"/>
            </p:cNvSpPr>
            <p:nvPr/>
          </p:nvSpPr>
          <p:spPr bwMode="auto">
            <a:xfrm>
              <a:off x="1227" y="1152"/>
              <a:ext cx="775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Trap to OS</a:t>
              </a:r>
            </a:p>
          </p:txBody>
        </p:sp>
        <p:sp>
          <p:nvSpPr>
            <p:cNvPr id="21516" name="Rectangle 19"/>
            <p:cNvSpPr>
              <a:spLocks noChangeArrowheads="1"/>
            </p:cNvSpPr>
            <p:nvPr/>
          </p:nvSpPr>
          <p:spPr bwMode="auto">
            <a:xfrm>
              <a:off x="2400" y="1824"/>
              <a:ext cx="1248" cy="288"/>
            </a:xfrm>
            <a:prstGeom prst="rect">
              <a:avLst/>
            </a:prstGeom>
            <a:solidFill>
              <a:srgbClr val="FFB9A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dirty="0">
                  <a:latin typeface="Consolas" charset="0"/>
                  <a:ea typeface="Consolas" charset="0"/>
                  <a:cs typeface="Consolas" charset="0"/>
                </a:rPr>
                <a:t>switch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623389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4547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Gulim" panose="020B0600000101010101" pitchFamily="34" charset="-127"/>
              </a:rPr>
              <a:t>What Do the Stacks </a:t>
            </a:r>
            <a:r>
              <a:rPr lang="en-US" altLang="ko-KR" dirty="0">
                <a:ea typeface="Gulim" panose="020B0600000101010101" pitchFamily="34" charset="-127"/>
              </a:rPr>
              <a:t>L</a:t>
            </a:r>
            <a:r>
              <a:rPr lang="en-US" altLang="ko-KR" dirty="0" smtClean="0">
                <a:ea typeface="Gulim" panose="020B0600000101010101" pitchFamily="34" charset="-127"/>
              </a:rPr>
              <a:t>ook </a:t>
            </a:r>
            <a:r>
              <a:rPr lang="en-US" altLang="ko-KR" dirty="0">
                <a:ea typeface="Gulim" panose="020B0600000101010101" pitchFamily="34" charset="-127"/>
              </a:rPr>
              <a:t>L</a:t>
            </a:r>
            <a:r>
              <a:rPr lang="en-US" altLang="ko-KR" dirty="0" smtClean="0">
                <a:ea typeface="Gulim" panose="020B0600000101010101" pitchFamily="34" charset="-127"/>
              </a:rPr>
              <a:t>ike?</a:t>
            </a:r>
          </a:p>
        </p:txBody>
      </p:sp>
      <p:sp>
        <p:nvSpPr>
          <p:cNvPr id="366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3810000" cy="5486400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pitchFamily="34" charset="-127"/>
              </a:rPr>
              <a:t>Consider the following code blocks:</a:t>
            </a:r>
          </a:p>
          <a:p>
            <a:pPr>
              <a:buFontTx/>
              <a:buNone/>
            </a:pPr>
            <a:r>
              <a:rPr lang="en-US" altLang="ko-KR" dirty="0" smtClean="0">
                <a:ea typeface="Gulim" panose="020B0600000101010101" pitchFamily="34" charset="-127"/>
              </a:rPr>
              <a:t>	    </a:t>
            </a:r>
            <a:r>
              <a:rPr lang="en-US" altLang="ko-KR" dirty="0" smtClean="0">
                <a:latin typeface="Courier New" panose="02070309020205020404" pitchFamily="49" charset="0"/>
                <a:ea typeface="Gulim" panose="020B0600000101010101" pitchFamily="34" charset="-127"/>
              </a:rPr>
              <a:t>	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proc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A() {	</a:t>
            </a:r>
          </a:p>
          <a:p>
            <a:pPr>
              <a:buFontTx/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   B();		</a:t>
            </a:r>
          </a:p>
          <a:p>
            <a:pPr>
              <a:buFontTx/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}</a:t>
            </a:r>
          </a:p>
          <a:p>
            <a:pPr>
              <a:buFontTx/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proc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B() {</a:t>
            </a:r>
          </a:p>
          <a:p>
            <a:pPr>
              <a:buFontTx/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   while(TRUE) {</a:t>
            </a:r>
          </a:p>
          <a:p>
            <a:pPr>
              <a:buFontTx/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      yield();</a:t>
            </a:r>
          </a:p>
          <a:p>
            <a:pPr>
              <a:buFontTx/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   }</a:t>
            </a:r>
          </a:p>
          <a:p>
            <a:pPr>
              <a:buFontTx/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}</a:t>
            </a:r>
          </a:p>
          <a:p>
            <a:r>
              <a:rPr lang="en-US" altLang="ko-KR" dirty="0" smtClean="0">
                <a:ea typeface="Gulim" panose="020B0600000101010101" pitchFamily="34" charset="-127"/>
              </a:rPr>
              <a:t>Suppose we have 2 threads:</a:t>
            </a:r>
          </a:p>
          <a:p>
            <a:pPr lvl="1"/>
            <a:r>
              <a:rPr lang="en-US" altLang="ko-KR" dirty="0" smtClean="0">
                <a:ea typeface="Gulim" panose="020B0600000101010101" pitchFamily="34" charset="-127"/>
              </a:rPr>
              <a:t>Threads S and T</a:t>
            </a:r>
          </a:p>
        </p:txBody>
      </p:sp>
      <p:sp>
        <p:nvSpPr>
          <p:cNvPr id="366606" name="AutoShape 14"/>
          <p:cNvSpPr>
            <a:spLocks noChangeArrowheads="1"/>
          </p:cNvSpPr>
          <p:nvPr/>
        </p:nvSpPr>
        <p:spPr bwMode="auto">
          <a:xfrm>
            <a:off x="5791200" y="4572000"/>
            <a:ext cx="1828800" cy="533400"/>
          </a:xfrm>
          <a:prstGeom prst="curvedUpArrow">
            <a:avLst>
              <a:gd name="adj1" fmla="val 68571"/>
              <a:gd name="adj2" fmla="val 137143"/>
              <a:gd name="adj3" fmla="val 33333"/>
            </a:avLst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endParaRPr lang="en-US" altLang="en-US">
              <a:latin typeface="Consolas" charset="0"/>
              <a:ea typeface="Consolas" charset="0"/>
              <a:cs typeface="Consolas" charset="0"/>
            </a:endParaRPr>
          </a:p>
        </p:txBody>
      </p:sp>
      <p:grpSp>
        <p:nvGrpSpPr>
          <p:cNvPr id="366629" name="Group 37"/>
          <p:cNvGrpSpPr>
            <a:grpSpLocks/>
          </p:cNvGrpSpPr>
          <p:nvPr/>
        </p:nvGrpSpPr>
        <p:grpSpPr bwMode="auto">
          <a:xfrm>
            <a:off x="3868738" y="1562100"/>
            <a:ext cx="2532063" cy="3009900"/>
            <a:chOff x="2437" y="984"/>
            <a:chExt cx="1595" cy="1896"/>
          </a:xfrm>
        </p:grpSpPr>
        <p:sp>
          <p:nvSpPr>
            <p:cNvPr id="22541" name="Text Box 21"/>
            <p:cNvSpPr txBox="1">
              <a:spLocks noChangeArrowheads="1"/>
            </p:cNvSpPr>
            <p:nvPr/>
          </p:nvSpPr>
          <p:spPr bwMode="auto">
            <a:xfrm>
              <a:off x="3106" y="984"/>
              <a:ext cx="64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Thread S</a:t>
              </a:r>
            </a:p>
          </p:txBody>
        </p:sp>
        <p:grpSp>
          <p:nvGrpSpPr>
            <p:cNvPr id="22542" name="Group 15"/>
            <p:cNvGrpSpPr>
              <a:grpSpLocks/>
            </p:cNvGrpSpPr>
            <p:nvPr/>
          </p:nvGrpSpPr>
          <p:grpSpPr bwMode="auto">
            <a:xfrm flipH="1">
              <a:off x="2437" y="1344"/>
              <a:ext cx="252" cy="1152"/>
              <a:chOff x="4598" y="816"/>
              <a:chExt cx="252" cy="1152"/>
            </a:xfrm>
          </p:grpSpPr>
          <p:sp>
            <p:nvSpPr>
              <p:cNvPr id="22548" name="Text Box 16"/>
              <p:cNvSpPr txBox="1">
                <a:spLocks noChangeArrowheads="1"/>
              </p:cNvSpPr>
              <p:nvPr/>
            </p:nvSpPr>
            <p:spPr bwMode="auto">
              <a:xfrm rot="5400000">
                <a:off x="4166" y="1262"/>
                <a:ext cx="1116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 sz="2000" dirty="0">
                    <a:latin typeface="Consolas" charset="0"/>
                    <a:ea typeface="Consolas" charset="0"/>
                    <a:cs typeface="Consolas" charset="0"/>
                  </a:rPr>
                  <a:t>Stack </a:t>
                </a:r>
                <a:r>
                  <a:rPr lang="en-US" altLang="ko-KR" sz="2000" b="0" dirty="0">
                    <a:latin typeface="Gill Sans" charset="0"/>
                    <a:ea typeface="Gill Sans" charset="0"/>
                    <a:cs typeface="Gill Sans" charset="0"/>
                  </a:rPr>
                  <a:t>growth</a:t>
                </a:r>
              </a:p>
            </p:txBody>
          </p:sp>
          <p:sp>
            <p:nvSpPr>
              <p:cNvPr id="22549" name="Line 17"/>
              <p:cNvSpPr>
                <a:spLocks noChangeShapeType="1"/>
              </p:cNvSpPr>
              <p:nvPr/>
            </p:nvSpPr>
            <p:spPr bwMode="auto">
              <a:xfrm>
                <a:off x="4608" y="816"/>
                <a:ext cx="0" cy="115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onsolas" charset="0"/>
                  <a:ea typeface="Consolas" charset="0"/>
                  <a:cs typeface="Consolas" charset="0"/>
                </a:endParaRPr>
              </a:p>
            </p:txBody>
          </p:sp>
        </p:grpSp>
        <p:sp>
          <p:nvSpPr>
            <p:cNvPr id="22543" name="Rectangle 4"/>
            <p:cNvSpPr>
              <a:spLocks noChangeArrowheads="1"/>
            </p:cNvSpPr>
            <p:nvPr/>
          </p:nvSpPr>
          <p:spPr bwMode="auto">
            <a:xfrm>
              <a:off x="2784" y="1200"/>
              <a:ext cx="1248" cy="384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>
                  <a:latin typeface="Consolas" charset="0"/>
                  <a:ea typeface="Consolas" charset="0"/>
                  <a:cs typeface="Consolas" charset="0"/>
                </a:rPr>
                <a:t>A</a:t>
              </a:r>
            </a:p>
          </p:txBody>
        </p:sp>
        <p:sp>
          <p:nvSpPr>
            <p:cNvPr id="22544" name="Rectangle 5"/>
            <p:cNvSpPr>
              <a:spLocks noChangeArrowheads="1"/>
            </p:cNvSpPr>
            <p:nvPr/>
          </p:nvSpPr>
          <p:spPr bwMode="auto">
            <a:xfrm>
              <a:off x="2784" y="1584"/>
              <a:ext cx="1248" cy="336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>
                  <a:latin typeface="Consolas" charset="0"/>
                  <a:ea typeface="Consolas" charset="0"/>
                  <a:cs typeface="Consolas" charset="0"/>
                </a:rPr>
                <a:t>B(while)</a:t>
              </a:r>
            </a:p>
          </p:txBody>
        </p:sp>
        <p:sp>
          <p:nvSpPr>
            <p:cNvPr id="22545" name="Rectangle 6"/>
            <p:cNvSpPr>
              <a:spLocks noChangeArrowheads="1"/>
            </p:cNvSpPr>
            <p:nvPr/>
          </p:nvSpPr>
          <p:spPr bwMode="auto">
            <a:xfrm>
              <a:off x="2784" y="1920"/>
              <a:ext cx="1248" cy="336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>
                  <a:latin typeface="Consolas" charset="0"/>
                  <a:ea typeface="Consolas" charset="0"/>
                  <a:cs typeface="Consolas" charset="0"/>
                </a:rPr>
                <a:t>yield</a:t>
              </a:r>
            </a:p>
          </p:txBody>
        </p:sp>
        <p:sp>
          <p:nvSpPr>
            <p:cNvPr id="22546" name="Rectangle 7"/>
            <p:cNvSpPr>
              <a:spLocks noChangeArrowheads="1"/>
            </p:cNvSpPr>
            <p:nvPr/>
          </p:nvSpPr>
          <p:spPr bwMode="auto">
            <a:xfrm>
              <a:off x="2784" y="2256"/>
              <a:ext cx="1248" cy="336"/>
            </a:xfrm>
            <a:prstGeom prst="rect">
              <a:avLst/>
            </a:prstGeom>
            <a:solidFill>
              <a:srgbClr val="FFB9A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dirty="0" err="1">
                  <a:latin typeface="Consolas" charset="0"/>
                  <a:ea typeface="Consolas" charset="0"/>
                  <a:cs typeface="Consolas" charset="0"/>
                </a:rPr>
                <a:t>run_new_thread</a:t>
              </a:r>
              <a:endParaRPr lang="en-US" altLang="ko-KR" dirty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22547" name="Rectangle 25"/>
            <p:cNvSpPr>
              <a:spLocks noChangeArrowheads="1"/>
            </p:cNvSpPr>
            <p:nvPr/>
          </p:nvSpPr>
          <p:spPr bwMode="auto">
            <a:xfrm>
              <a:off x="2784" y="2544"/>
              <a:ext cx="1248" cy="336"/>
            </a:xfrm>
            <a:prstGeom prst="rect">
              <a:avLst/>
            </a:prstGeom>
            <a:solidFill>
              <a:srgbClr val="FFB9A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>
                  <a:latin typeface="Consolas" charset="0"/>
                  <a:ea typeface="Consolas" charset="0"/>
                  <a:cs typeface="Consolas" charset="0"/>
                </a:rPr>
                <a:t>switch</a:t>
              </a:r>
            </a:p>
          </p:txBody>
        </p:sp>
      </p:grpSp>
      <p:grpSp>
        <p:nvGrpSpPr>
          <p:cNvPr id="366630" name="Group 38"/>
          <p:cNvGrpSpPr>
            <a:grpSpLocks/>
          </p:cNvGrpSpPr>
          <p:nvPr/>
        </p:nvGrpSpPr>
        <p:grpSpPr bwMode="auto">
          <a:xfrm>
            <a:off x="6781800" y="1549400"/>
            <a:ext cx="1981200" cy="3022600"/>
            <a:chOff x="4272" y="976"/>
            <a:chExt cx="1248" cy="1904"/>
          </a:xfrm>
        </p:grpSpPr>
        <p:sp>
          <p:nvSpPr>
            <p:cNvPr id="22535" name="Text Box 22"/>
            <p:cNvSpPr txBox="1">
              <a:spLocks noChangeArrowheads="1"/>
            </p:cNvSpPr>
            <p:nvPr/>
          </p:nvSpPr>
          <p:spPr bwMode="auto">
            <a:xfrm>
              <a:off x="4567" y="976"/>
              <a:ext cx="64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Thread T</a:t>
              </a:r>
            </a:p>
          </p:txBody>
        </p:sp>
        <p:sp>
          <p:nvSpPr>
            <p:cNvPr id="22536" name="Rectangle 30"/>
            <p:cNvSpPr>
              <a:spLocks noChangeArrowheads="1"/>
            </p:cNvSpPr>
            <p:nvPr/>
          </p:nvSpPr>
          <p:spPr bwMode="auto">
            <a:xfrm>
              <a:off x="4272" y="1200"/>
              <a:ext cx="1248" cy="384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>
                  <a:latin typeface="Consolas" charset="0"/>
                  <a:ea typeface="Consolas" charset="0"/>
                  <a:cs typeface="Consolas" charset="0"/>
                </a:rPr>
                <a:t>A</a:t>
              </a:r>
            </a:p>
          </p:txBody>
        </p:sp>
        <p:sp>
          <p:nvSpPr>
            <p:cNvPr id="22537" name="Rectangle 31"/>
            <p:cNvSpPr>
              <a:spLocks noChangeArrowheads="1"/>
            </p:cNvSpPr>
            <p:nvPr/>
          </p:nvSpPr>
          <p:spPr bwMode="auto">
            <a:xfrm>
              <a:off x="4272" y="1584"/>
              <a:ext cx="1248" cy="336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>
                  <a:latin typeface="Consolas" charset="0"/>
                  <a:ea typeface="Consolas" charset="0"/>
                  <a:cs typeface="Consolas" charset="0"/>
                </a:rPr>
                <a:t>B(while)</a:t>
              </a:r>
            </a:p>
          </p:txBody>
        </p:sp>
        <p:sp>
          <p:nvSpPr>
            <p:cNvPr id="22538" name="Rectangle 32"/>
            <p:cNvSpPr>
              <a:spLocks noChangeArrowheads="1"/>
            </p:cNvSpPr>
            <p:nvPr/>
          </p:nvSpPr>
          <p:spPr bwMode="auto">
            <a:xfrm>
              <a:off x="4272" y="1920"/>
              <a:ext cx="1248" cy="336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>
                  <a:latin typeface="Consolas" charset="0"/>
                  <a:ea typeface="Consolas" charset="0"/>
                  <a:cs typeface="Consolas" charset="0"/>
                </a:rPr>
                <a:t>yield</a:t>
              </a:r>
            </a:p>
          </p:txBody>
        </p:sp>
        <p:sp>
          <p:nvSpPr>
            <p:cNvPr id="22539" name="Rectangle 33"/>
            <p:cNvSpPr>
              <a:spLocks noChangeArrowheads="1"/>
            </p:cNvSpPr>
            <p:nvPr/>
          </p:nvSpPr>
          <p:spPr bwMode="auto">
            <a:xfrm>
              <a:off x="4272" y="2256"/>
              <a:ext cx="1248" cy="336"/>
            </a:xfrm>
            <a:prstGeom prst="rect">
              <a:avLst/>
            </a:prstGeom>
            <a:solidFill>
              <a:srgbClr val="FFB9A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dirty="0" err="1">
                  <a:latin typeface="Consolas" charset="0"/>
                  <a:ea typeface="Consolas" charset="0"/>
                  <a:cs typeface="Consolas" charset="0"/>
                </a:rPr>
                <a:t>run_new_thread</a:t>
              </a:r>
              <a:endParaRPr lang="en-US" altLang="ko-KR" dirty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22540" name="Rectangle 34"/>
            <p:cNvSpPr>
              <a:spLocks noChangeArrowheads="1"/>
            </p:cNvSpPr>
            <p:nvPr/>
          </p:nvSpPr>
          <p:spPr bwMode="auto">
            <a:xfrm>
              <a:off x="4272" y="2544"/>
              <a:ext cx="1248" cy="336"/>
            </a:xfrm>
            <a:prstGeom prst="rect">
              <a:avLst/>
            </a:prstGeom>
            <a:solidFill>
              <a:srgbClr val="FFB9A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>
                  <a:latin typeface="Consolas" charset="0"/>
                  <a:ea typeface="Consolas" charset="0"/>
                  <a:cs typeface="Consolas" charset="0"/>
                </a:rPr>
                <a:t>switch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528065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6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66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6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6595" grpId="0" build="p"/>
      <p:bldP spid="366606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lang="en-US" altLang="ko-KR" sz="3000" dirty="0" smtClean="0">
                <a:ea typeface="Gulim" panose="020B0600000101010101" pitchFamily="34" charset="-127"/>
              </a:rPr>
              <a:t>Saving/Restoring state (often called “Context Switch)</a:t>
            </a:r>
          </a:p>
        </p:txBody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534400" cy="5867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Switch(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tCur,tNew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>
              <a:buFontTx/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   /* Unload old thread */</a:t>
            </a:r>
          </a:p>
          <a:p>
            <a:pPr>
              <a:buFontTx/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   </a:t>
            </a:r>
            <a:r>
              <a:rPr lang="en-US" altLang="ko-KR" sz="20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TCB[</a:t>
            </a:r>
            <a:r>
              <a:rPr lang="en-US" altLang="ko-KR" sz="20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tCur</a:t>
            </a:r>
            <a:r>
              <a:rPr lang="en-US" altLang="ko-KR" sz="20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].regs.r7 = CPU.r7;</a:t>
            </a:r>
          </a:p>
          <a:p>
            <a:pPr>
              <a:buFontTx/>
              <a:buNone/>
            </a:pPr>
            <a:r>
              <a:rPr lang="en-US" altLang="ko-KR" sz="20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			…</a:t>
            </a:r>
          </a:p>
          <a:p>
            <a:pPr>
              <a:buFontTx/>
              <a:buNone/>
            </a:pPr>
            <a:r>
              <a:rPr lang="en-US" altLang="ko-KR" sz="20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	   TCB[</a:t>
            </a:r>
            <a:r>
              <a:rPr lang="en-US" altLang="ko-KR" sz="20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tCur</a:t>
            </a:r>
            <a:r>
              <a:rPr lang="en-US" altLang="ko-KR" sz="20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].regs.r0 = CPU.r0;</a:t>
            </a:r>
          </a:p>
          <a:p>
            <a:pPr>
              <a:buFontTx/>
              <a:buNone/>
            </a:pPr>
            <a:r>
              <a:rPr lang="en-US" altLang="ko-KR" sz="20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    TCB[</a:t>
            </a:r>
            <a:r>
              <a:rPr lang="en-US" altLang="ko-KR" sz="20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tCur</a:t>
            </a:r>
            <a:r>
              <a:rPr lang="en-US" altLang="ko-KR" sz="20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].</a:t>
            </a:r>
            <a:r>
              <a:rPr lang="en-US" altLang="ko-KR" sz="20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regs.sp</a:t>
            </a:r>
            <a:r>
              <a:rPr lang="en-US" altLang="ko-KR" sz="20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altLang="ko-KR" sz="20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CPU.sp</a:t>
            </a:r>
            <a:r>
              <a:rPr lang="en-US" altLang="ko-KR" sz="20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>
              <a:buFontTx/>
              <a:buNone/>
            </a:pPr>
            <a:r>
              <a:rPr lang="en-US" altLang="ko-KR" sz="20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	   TCB[</a:t>
            </a:r>
            <a:r>
              <a:rPr lang="en-US" altLang="ko-KR" sz="20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tCur</a:t>
            </a:r>
            <a:r>
              <a:rPr lang="en-US" altLang="ko-KR" sz="20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].</a:t>
            </a:r>
            <a:r>
              <a:rPr lang="en-US" altLang="ko-KR" sz="20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regs.retpc</a:t>
            </a:r>
            <a:r>
              <a:rPr lang="en-US" altLang="ko-KR" sz="20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altLang="ko-KR" sz="20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CPU.retpc</a:t>
            </a:r>
            <a:r>
              <a:rPr lang="en-US" altLang="ko-KR" sz="20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; /*return </a:t>
            </a:r>
            <a:r>
              <a:rPr lang="en-US" altLang="ko-KR" sz="20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addr</a:t>
            </a:r>
            <a:r>
              <a:rPr lang="en-US" altLang="ko-KR" sz="20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*/</a:t>
            </a:r>
          </a:p>
          <a:p>
            <a:pPr>
              <a:buFontTx/>
              <a:buNone/>
            </a:pPr>
            <a:endParaRPr lang="en-US" altLang="ko-KR" sz="2000" dirty="0" smtClean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buFontTx/>
              <a:buNone/>
            </a:pPr>
            <a:r>
              <a:rPr lang="en-US" altLang="ko-KR" sz="2000" dirty="0" smtClean="0">
                <a:solidFill>
                  <a:srgbClr val="53FB25"/>
                </a:solidFill>
                <a:latin typeface="Consolas" charset="0"/>
                <a:ea typeface="Consolas" charset="0"/>
                <a:cs typeface="Consolas" charset="0"/>
              </a:rPr>
              <a:t>	   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/* Load and execute new thread */</a:t>
            </a:r>
          </a:p>
          <a:p>
            <a:pPr>
              <a:buFontTx/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   </a:t>
            </a:r>
            <a: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CPU.r7 = TCB[</a:t>
            </a:r>
            <a:r>
              <a:rPr lang="en-US" altLang="ko-KR" sz="2000" dirty="0" err="1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tNew</a:t>
            </a:r>
            <a: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].regs.r7;</a:t>
            </a:r>
          </a:p>
          <a:p>
            <a:pPr>
              <a:buFontTx/>
              <a:buNone/>
            </a:pPr>
            <a: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			…</a:t>
            </a:r>
          </a:p>
          <a:p>
            <a:pPr>
              <a:buFontTx/>
              <a:buNone/>
            </a:pPr>
            <a: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	   CPU.r0 = TCB[</a:t>
            </a:r>
            <a:r>
              <a:rPr lang="en-US" altLang="ko-KR" sz="2000" dirty="0" err="1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tNew</a:t>
            </a:r>
            <a: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].regs.r0;</a:t>
            </a:r>
          </a:p>
          <a:p>
            <a:pPr>
              <a:buFontTx/>
              <a:buNone/>
            </a:pPr>
            <a: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	   </a:t>
            </a:r>
            <a:r>
              <a:rPr lang="en-US" altLang="ko-KR" sz="2000" dirty="0" err="1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CPU.sp</a:t>
            </a:r>
            <a: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 = TCB[</a:t>
            </a:r>
            <a:r>
              <a:rPr lang="en-US" altLang="ko-KR" sz="2000" dirty="0" err="1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tNew</a:t>
            </a:r>
            <a: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].</a:t>
            </a:r>
            <a:r>
              <a:rPr lang="en-US" altLang="ko-KR" sz="2000" dirty="0" err="1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regs.sp</a:t>
            </a:r>
            <a: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>
              <a:buFontTx/>
              <a:buNone/>
            </a:pPr>
            <a: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	   </a:t>
            </a:r>
            <a:r>
              <a:rPr lang="en-US" altLang="ko-KR" sz="2000" dirty="0" err="1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CPU.retpc</a:t>
            </a:r>
            <a: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 = TCB[</a:t>
            </a:r>
            <a:r>
              <a:rPr lang="en-US" altLang="ko-KR" sz="2000" dirty="0" err="1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tNew</a:t>
            </a:r>
            <a: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].</a:t>
            </a:r>
            <a:r>
              <a:rPr lang="en-US" altLang="ko-KR" sz="2000" dirty="0" err="1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regs.retpc</a:t>
            </a:r>
            <a: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>
              <a:buFontTx/>
              <a:buNone/>
            </a:pPr>
            <a: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	   return; /* Return to </a:t>
            </a:r>
            <a:r>
              <a:rPr lang="en-US" altLang="ko-KR" sz="2000" dirty="0" err="1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CPU.retpc</a:t>
            </a:r>
            <a: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 */</a:t>
            </a:r>
          </a:p>
          <a:p>
            <a:pPr>
              <a:buFontTx/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34005210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5571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Gulim" panose="020B0600000101010101" pitchFamily="34" charset="-127"/>
              </a:rPr>
              <a:t>Switch Details (continued)</a:t>
            </a:r>
          </a:p>
        </p:txBody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613" y="685800"/>
            <a:ext cx="8991600" cy="6019800"/>
          </a:xfrm>
        </p:spPr>
        <p:txBody>
          <a:bodyPr/>
          <a:lstStyle/>
          <a:p>
            <a:pPr>
              <a:spcBef>
                <a:spcPct val="25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What if you make a mistake in implementing switch?</a:t>
            </a:r>
          </a:p>
          <a:p>
            <a:pPr lvl="1">
              <a:spcBef>
                <a:spcPct val="25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Suppose you forget to save/restore register 32</a:t>
            </a:r>
          </a:p>
          <a:p>
            <a:pPr lvl="1">
              <a:spcBef>
                <a:spcPct val="25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Get intermittent failures depending on when context switch occurred and whether new thread uses register 32</a:t>
            </a:r>
          </a:p>
          <a:p>
            <a:pPr lvl="1">
              <a:spcBef>
                <a:spcPct val="25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System will give wrong result without warning</a:t>
            </a:r>
          </a:p>
          <a:p>
            <a:pPr>
              <a:spcBef>
                <a:spcPct val="25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Can you devise an exhaustive test to test switch code?</a:t>
            </a:r>
          </a:p>
          <a:p>
            <a:pPr lvl="1">
              <a:spcBef>
                <a:spcPct val="25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No! Too many combinations and inter-leavings</a:t>
            </a:r>
          </a:p>
          <a:p>
            <a:pPr>
              <a:spcBef>
                <a:spcPct val="25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Cautionary tale:</a:t>
            </a:r>
          </a:p>
          <a:p>
            <a:pPr lvl="1">
              <a:spcBef>
                <a:spcPct val="25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For speed, Topaz kernel saved one instruction in switch()</a:t>
            </a:r>
          </a:p>
          <a:p>
            <a:pPr lvl="1">
              <a:spcBef>
                <a:spcPct val="25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Carefully documented! Only works as long as kernel size &lt; 1MB</a:t>
            </a:r>
          </a:p>
          <a:p>
            <a:pPr lvl="1">
              <a:spcBef>
                <a:spcPct val="25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What happened?  </a:t>
            </a:r>
          </a:p>
          <a:p>
            <a:pPr lvl="2">
              <a:spcBef>
                <a:spcPct val="25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Time passed, People forgot</a:t>
            </a:r>
          </a:p>
          <a:p>
            <a:pPr lvl="2">
              <a:spcBef>
                <a:spcPct val="25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Later, they added features to kernel (no one removes features!)</a:t>
            </a:r>
          </a:p>
          <a:p>
            <a:pPr lvl="2">
              <a:spcBef>
                <a:spcPct val="25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Very weird behavior started happening</a:t>
            </a:r>
          </a:p>
          <a:p>
            <a:pPr lvl="1">
              <a:spcBef>
                <a:spcPct val="25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Moral of story: Design for simplicity</a:t>
            </a:r>
          </a:p>
        </p:txBody>
      </p:sp>
    </p:spTree>
    <p:extLst>
      <p:ext uri="{BB962C8B-B14F-4D97-AF65-F5344CB8AC3E}">
        <p14:creationId xmlns:p14="http://schemas.microsoft.com/office/powerpoint/2010/main" val="22645525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2739" grpId="0" uiExpand="1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Summary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534400" cy="5715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ko-KR" dirty="0">
                <a:ea typeface="굴림" panose="020B0600000101010101" pitchFamily="34" charset="-127"/>
              </a:rPr>
              <a:t>Socket: an abstraction of a network I/O queue (IPC mechanism)</a:t>
            </a:r>
          </a:p>
          <a:p>
            <a:pPr>
              <a:lnSpc>
                <a:spcPct val="80000"/>
              </a:lnSpc>
            </a:pPr>
            <a:endParaRPr lang="en-US" altLang="en-US" dirty="0" smtClean="0"/>
          </a:p>
          <a:p>
            <a:pPr>
              <a:lnSpc>
                <a:spcPct val="80000"/>
              </a:lnSpc>
            </a:pPr>
            <a:r>
              <a:rPr lang="en-US" altLang="en-US" dirty="0" smtClean="0"/>
              <a:t>Processes have two parts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One or more Threads (Concurrency)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Address Spaces (Protection)</a:t>
            </a:r>
          </a:p>
          <a:p>
            <a:pPr>
              <a:lnSpc>
                <a:spcPct val="80000"/>
              </a:lnSpc>
            </a:pPr>
            <a:endParaRPr lang="en-US" altLang="en-US" dirty="0" smtClean="0"/>
          </a:p>
          <a:p>
            <a:pPr>
              <a:lnSpc>
                <a:spcPct val="80000"/>
              </a:lnSpc>
            </a:pPr>
            <a:r>
              <a:rPr lang="en-US" altLang="en-US" dirty="0" smtClean="0"/>
              <a:t>Concurrency accomplished by multiplexing CPU Time: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Unloading current thread (PC, registers)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Loading new thread (PC, registers)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Such context switching may be voluntary (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yield()</a:t>
            </a:r>
            <a:r>
              <a:rPr lang="en-US" altLang="en-US" dirty="0" smtClean="0"/>
              <a:t>, I/O operations) or involuntary (timer, other interrupts)</a:t>
            </a:r>
          </a:p>
          <a:p>
            <a:pPr lvl="1">
              <a:lnSpc>
                <a:spcPct val="80000"/>
              </a:lnSpc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954626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915400" cy="5715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10000"/>
              </a:spcBef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Socket</a:t>
            </a: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:</a:t>
            </a:r>
            <a:r>
              <a:rPr lang="en-US" altLang="ko-KR" dirty="0">
                <a:ea typeface="굴림" panose="020B0600000101010101" pitchFamily="34" charset="-127"/>
              </a:rPr>
              <a:t> an abstraction of a network I/O queue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  <a:tabLst>
                <a:tab pos="1027113" algn="l"/>
                <a:tab pos="1377950" algn="l"/>
                <a:tab pos="1716088" algn="l"/>
              </a:tabLst>
            </a:pPr>
            <a:r>
              <a:rPr lang="en-US" dirty="0"/>
              <a:t>Mechanism for inter-process communication 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Embodies </a:t>
            </a:r>
            <a:r>
              <a:rPr lang="en-US" altLang="ko-KR" dirty="0">
                <a:ea typeface="굴림" panose="020B0600000101010101" pitchFamily="34" charset="-127"/>
              </a:rPr>
              <a:t>one side of a communication channel</a:t>
            </a:r>
          </a:p>
          <a:p>
            <a:pPr lvl="2">
              <a:lnSpc>
                <a:spcPct val="100000"/>
              </a:lnSpc>
              <a:spcBef>
                <a:spcPct val="10000"/>
              </a:spcBef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Same interface regardless of location of other end</a:t>
            </a:r>
          </a:p>
          <a:p>
            <a:pPr lvl="2">
              <a:lnSpc>
                <a:spcPct val="100000"/>
              </a:lnSpc>
              <a:spcBef>
                <a:spcPct val="10000"/>
              </a:spcBef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L</a:t>
            </a:r>
            <a:r>
              <a:rPr lang="en-US" altLang="ko-KR" dirty="0" smtClean="0">
                <a:ea typeface="굴림" panose="020B0600000101010101" pitchFamily="34" charset="-127"/>
              </a:rPr>
              <a:t>ocal </a:t>
            </a:r>
            <a:r>
              <a:rPr lang="en-US" altLang="ko-KR" dirty="0">
                <a:ea typeface="굴림" panose="020B0600000101010101" pitchFamily="34" charset="-127"/>
              </a:rPr>
              <a:t>machine (</a:t>
            </a:r>
            <a:r>
              <a:rPr lang="en-US" altLang="ko-KR" dirty="0" smtClean="0">
                <a:ea typeface="굴림" panose="020B0600000101010101" pitchFamily="34" charset="-127"/>
              </a:rPr>
              <a:t>“</a:t>
            </a:r>
            <a:r>
              <a:rPr lang="en-US" altLang="ko-KR" dirty="0">
                <a:ea typeface="굴림" panose="020B0600000101010101" pitchFamily="34" charset="-127"/>
              </a:rPr>
              <a:t>UNIX socket”) or remote machine </a:t>
            </a:r>
            <a:r>
              <a:rPr lang="en-US" altLang="ko-KR" dirty="0" smtClean="0">
                <a:ea typeface="굴림" panose="020B0600000101010101" pitchFamily="34" charset="-127"/>
              </a:rPr>
              <a:t>(“</a:t>
            </a:r>
            <a:r>
              <a:rPr lang="en-US" altLang="ko-KR" dirty="0">
                <a:ea typeface="굴림" panose="020B0600000101010101" pitchFamily="34" charset="-127"/>
              </a:rPr>
              <a:t>network socket”)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First introduced in 4.2 BSD UNIX: big innovation at time</a:t>
            </a:r>
          </a:p>
          <a:p>
            <a:pPr lvl="2">
              <a:lnSpc>
                <a:spcPct val="100000"/>
              </a:lnSpc>
              <a:spcBef>
                <a:spcPct val="10000"/>
              </a:spcBef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Now most operating systems provide some notion of </a:t>
            </a:r>
            <a:r>
              <a:rPr lang="en-US" altLang="ko-KR" dirty="0" smtClean="0">
                <a:ea typeface="굴림" panose="020B0600000101010101" pitchFamily="34" charset="-127"/>
              </a:rPr>
              <a:t>socket</a:t>
            </a:r>
            <a:endParaRPr lang="en-US" altLang="ko-KR" dirty="0">
              <a:ea typeface="굴림" panose="020B0600000101010101" pitchFamily="34" charset="-127"/>
            </a:endParaRPr>
          </a:p>
          <a:p>
            <a:r>
              <a:rPr lang="en-US" dirty="0" smtClean="0"/>
              <a:t>Data </a:t>
            </a:r>
            <a:r>
              <a:rPr lang="en-US" dirty="0"/>
              <a:t>transfer like files</a:t>
            </a:r>
          </a:p>
          <a:p>
            <a:pPr lvl="1"/>
            <a:r>
              <a:rPr lang="en-US" dirty="0"/>
              <a:t>Read / Write against a </a:t>
            </a:r>
            <a:r>
              <a:rPr lang="en-US" dirty="0" smtClean="0"/>
              <a:t>descriptor</a:t>
            </a:r>
            <a:endParaRPr lang="en-US" dirty="0"/>
          </a:p>
          <a:p>
            <a:r>
              <a:rPr lang="en-US" dirty="0"/>
              <a:t>Over ANY kind of network</a:t>
            </a:r>
          </a:p>
          <a:p>
            <a:pPr lvl="1"/>
            <a:r>
              <a:rPr lang="en-US" dirty="0"/>
              <a:t>Local to a machine</a:t>
            </a:r>
          </a:p>
          <a:p>
            <a:pPr lvl="1"/>
            <a:r>
              <a:rPr lang="en-US" dirty="0"/>
              <a:t>Over the internet (TCP/IP, UDP/IP)</a:t>
            </a:r>
          </a:p>
          <a:p>
            <a:pPr lvl="1"/>
            <a:r>
              <a:rPr lang="en-US" dirty="0"/>
              <a:t>OSI, </a:t>
            </a:r>
            <a:r>
              <a:rPr lang="en-US" dirty="0" err="1"/>
              <a:t>Appletalk</a:t>
            </a:r>
            <a:r>
              <a:rPr lang="en-US" dirty="0"/>
              <a:t>, SNA, IPX, SIP, NS, …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7203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781"/>
            <a:ext cx="7908925" cy="875619"/>
          </a:xfrm>
        </p:spPr>
        <p:txBody>
          <a:bodyPr>
            <a:noAutofit/>
          </a:bodyPr>
          <a:lstStyle/>
          <a:p>
            <a:r>
              <a:rPr lang="en-US" dirty="0" smtClean="0"/>
              <a:t>Silly Echo Server – running example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00" y="2720978"/>
            <a:ext cx="44873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w</a:t>
            </a:r>
            <a:r>
              <a:rPr lang="en-US" sz="2000" b="0" dirty="0" smtClean="0">
                <a:latin typeface="Consolas" charset="0"/>
                <a:ea typeface="Consolas" charset="0"/>
                <a:cs typeface="Consolas" charset="0"/>
              </a:rPr>
              <a:t>rite(</a:t>
            </a:r>
            <a:r>
              <a:rPr lang="en-US" sz="2000" b="0" dirty="0" err="1" smtClean="0">
                <a:latin typeface="Consolas" charset="0"/>
                <a:ea typeface="Consolas" charset="0"/>
                <a:cs typeface="Consolas" charset="0"/>
              </a:rPr>
              <a:t>fd</a:t>
            </a:r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000" b="0" dirty="0" err="1" smtClean="0">
                <a:latin typeface="Consolas" charset="0"/>
                <a:ea typeface="Consolas" charset="0"/>
                <a:cs typeface="Consolas" charset="0"/>
              </a:rPr>
              <a:t>buf,len</a:t>
            </a:r>
            <a:r>
              <a:rPr lang="en-US" sz="2000" b="0" dirty="0" smtClean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; </a:t>
            </a:r>
          </a:p>
        </p:txBody>
      </p:sp>
      <p:sp>
        <p:nvSpPr>
          <p:cNvPr id="7" name="Rectangle 6"/>
          <p:cNvSpPr/>
          <p:nvPr/>
        </p:nvSpPr>
        <p:spPr>
          <a:xfrm>
            <a:off x="4557202" y="2914929"/>
            <a:ext cx="42757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n </a:t>
            </a:r>
            <a:r>
              <a:rPr lang="en-US" sz="2000" b="0" dirty="0" smtClean="0">
                <a:latin typeface="Consolas" charset="0"/>
                <a:ea typeface="Consolas" charset="0"/>
                <a:cs typeface="Consolas" charset="0"/>
              </a:rPr>
              <a:t>= read(</a:t>
            </a:r>
            <a:r>
              <a:rPr lang="en-US" sz="2000" b="0" dirty="0" err="1" smtClean="0">
                <a:latin typeface="Consolas" charset="0"/>
                <a:ea typeface="Consolas" charset="0"/>
                <a:cs typeface="Consolas" charset="0"/>
              </a:rPr>
              <a:t>fd,buf</a:t>
            </a:r>
            <a:r>
              <a:rPr lang="en-US" sz="2000" b="0" dirty="0" smtClean="0">
                <a:latin typeface="Consolas" charset="0"/>
                <a:ea typeface="Consolas" charset="0"/>
                <a:cs typeface="Consolas" charset="0"/>
              </a:rPr>
              <a:t>,)</a:t>
            </a:r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; </a:t>
            </a:r>
          </a:p>
        </p:txBody>
      </p:sp>
      <p:sp>
        <p:nvSpPr>
          <p:cNvPr id="9" name="Rectangle 8"/>
          <p:cNvSpPr/>
          <p:nvPr/>
        </p:nvSpPr>
        <p:spPr>
          <a:xfrm>
            <a:off x="1520923" y="2249350"/>
            <a:ext cx="841671" cy="471627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2362594" y="2514600"/>
            <a:ext cx="413461" cy="4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710180" y="2334338"/>
            <a:ext cx="989338" cy="5464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stCxn id="34" idx="5"/>
          </p:cNvCxnSpPr>
          <p:nvPr/>
        </p:nvCxnSpPr>
        <p:spPr>
          <a:xfrm flipV="1">
            <a:off x="5370159" y="2649191"/>
            <a:ext cx="340021" cy="7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18549" y="849076"/>
            <a:ext cx="30927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Client (issues requests)</a:t>
            </a:r>
            <a:endParaRPr lang="en-US" sz="2400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04563" y="873051"/>
            <a:ext cx="3852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Server (performs operations)</a:t>
            </a:r>
            <a:endParaRPr lang="en-US" sz="2400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373257" y="4837537"/>
            <a:ext cx="989338" cy="5464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2390347" y="5012914"/>
            <a:ext cx="385708" cy="609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710180" y="4421369"/>
            <a:ext cx="989338" cy="5464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>
            <a:stCxn id="19" idx="1"/>
            <a:endCxn id="36" idx="5"/>
          </p:cNvCxnSpPr>
          <p:nvPr/>
        </p:nvCxnSpPr>
        <p:spPr>
          <a:xfrm flipH="1">
            <a:off x="5271155" y="4694581"/>
            <a:ext cx="439025" cy="764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441484" y="2346081"/>
            <a:ext cx="12429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latin typeface="Gill Sans" charset="0"/>
                <a:ea typeface="Gill Sans" charset="0"/>
                <a:cs typeface="Gill Sans" charset="0"/>
              </a:rPr>
              <a:t>requests</a:t>
            </a:r>
            <a:endParaRPr lang="en-US" sz="24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557203" y="4021259"/>
            <a:ext cx="42757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w</a:t>
            </a:r>
            <a:r>
              <a:rPr lang="en-US" sz="2000" b="0" dirty="0" smtClean="0">
                <a:latin typeface="Consolas" charset="0"/>
                <a:ea typeface="Consolas" charset="0"/>
                <a:cs typeface="Consolas" charset="0"/>
              </a:rPr>
              <a:t>rite(</a:t>
            </a:r>
            <a:r>
              <a:rPr lang="en-US" sz="2000" b="0" dirty="0" err="1" smtClean="0">
                <a:latin typeface="Consolas" charset="0"/>
                <a:ea typeface="Consolas" charset="0"/>
                <a:cs typeface="Consolas" charset="0"/>
              </a:rPr>
              <a:t>fd</a:t>
            </a:r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000" b="0" dirty="0" err="1" smtClean="0">
                <a:latin typeface="Consolas" charset="0"/>
                <a:ea typeface="Consolas" charset="0"/>
                <a:cs typeface="Consolas" charset="0"/>
              </a:rPr>
              <a:t>buf</a:t>
            </a:r>
            <a:r>
              <a:rPr lang="en-US" sz="2000" b="0" dirty="0" smtClean="0">
                <a:latin typeface="Consolas" charset="0"/>
                <a:ea typeface="Consolas" charset="0"/>
                <a:cs typeface="Consolas" charset="0"/>
              </a:rPr>
              <a:t>,)</a:t>
            </a:r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;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78462" y="5383961"/>
            <a:ext cx="500813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n </a:t>
            </a:r>
            <a:r>
              <a:rPr lang="en-US" sz="2000" b="0" dirty="0" smtClean="0">
                <a:latin typeface="Consolas" charset="0"/>
                <a:ea typeface="Consolas" charset="0"/>
                <a:cs typeface="Consolas" charset="0"/>
              </a:rPr>
              <a:t>= read(</a:t>
            </a:r>
            <a:r>
              <a:rPr lang="en-US" sz="2000" b="0" dirty="0" err="1" smtClean="0">
                <a:latin typeface="Consolas" charset="0"/>
                <a:ea typeface="Consolas" charset="0"/>
                <a:cs typeface="Consolas" charset="0"/>
              </a:rPr>
              <a:t>fd,rcvbuf</a:t>
            </a:r>
            <a:r>
              <a:rPr lang="en-US" sz="2000" b="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b="0" dirty="0" smtClean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; </a:t>
            </a:r>
          </a:p>
        </p:txBody>
      </p:sp>
      <p:sp>
        <p:nvSpPr>
          <p:cNvPr id="29" name="Freeform 28"/>
          <p:cNvSpPr/>
          <p:nvPr/>
        </p:nvSpPr>
        <p:spPr>
          <a:xfrm>
            <a:off x="6098073" y="3322854"/>
            <a:ext cx="266515" cy="767949"/>
          </a:xfrm>
          <a:custGeom>
            <a:avLst/>
            <a:gdLst>
              <a:gd name="connsiteX0" fmla="*/ 44682 w 266515"/>
              <a:gd name="connsiteY0" fmla="*/ 0 h 767949"/>
              <a:gd name="connsiteX1" fmla="*/ 266176 w 266515"/>
              <a:gd name="connsiteY1" fmla="*/ 221524 h 767949"/>
              <a:gd name="connsiteX2" fmla="*/ 384 w 266515"/>
              <a:gd name="connsiteY2" fmla="*/ 413511 h 767949"/>
              <a:gd name="connsiteX3" fmla="*/ 207111 w 266515"/>
              <a:gd name="connsiteY3" fmla="*/ 635034 h 767949"/>
              <a:gd name="connsiteX4" fmla="*/ 207111 w 266515"/>
              <a:gd name="connsiteY4" fmla="*/ 767949 h 767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515" h="767949">
                <a:moveTo>
                  <a:pt x="44682" y="0"/>
                </a:moveTo>
                <a:cubicBezTo>
                  <a:pt x="159120" y="76302"/>
                  <a:pt x="273559" y="152605"/>
                  <a:pt x="266176" y="221524"/>
                </a:cubicBezTo>
                <a:cubicBezTo>
                  <a:pt x="258793" y="290443"/>
                  <a:pt x="10228" y="344593"/>
                  <a:pt x="384" y="413511"/>
                </a:cubicBezTo>
                <a:cubicBezTo>
                  <a:pt x="-9460" y="482429"/>
                  <a:pt x="172657" y="575961"/>
                  <a:pt x="207111" y="635034"/>
                </a:cubicBezTo>
                <a:cubicBezTo>
                  <a:pt x="241565" y="694107"/>
                  <a:pt x="207111" y="767949"/>
                  <a:pt x="207111" y="767949"/>
                </a:cubicBezTo>
              </a:path>
            </a:pathLst>
          </a:custGeom>
          <a:ln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6460751" y="3662399"/>
            <a:ext cx="7262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i="1" dirty="0" smtClean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print</a:t>
            </a:r>
            <a:endParaRPr lang="en-US" sz="2400" b="0" i="1" dirty="0">
              <a:solidFill>
                <a:srgbClr val="0000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1732000" y="2720978"/>
            <a:ext cx="266515" cy="2107270"/>
          </a:xfrm>
          <a:custGeom>
            <a:avLst/>
            <a:gdLst>
              <a:gd name="connsiteX0" fmla="*/ 44682 w 266515"/>
              <a:gd name="connsiteY0" fmla="*/ 0 h 767949"/>
              <a:gd name="connsiteX1" fmla="*/ 266176 w 266515"/>
              <a:gd name="connsiteY1" fmla="*/ 221524 h 767949"/>
              <a:gd name="connsiteX2" fmla="*/ 384 w 266515"/>
              <a:gd name="connsiteY2" fmla="*/ 413511 h 767949"/>
              <a:gd name="connsiteX3" fmla="*/ 207111 w 266515"/>
              <a:gd name="connsiteY3" fmla="*/ 635034 h 767949"/>
              <a:gd name="connsiteX4" fmla="*/ 207111 w 266515"/>
              <a:gd name="connsiteY4" fmla="*/ 767949 h 767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515" h="767949">
                <a:moveTo>
                  <a:pt x="44682" y="0"/>
                </a:moveTo>
                <a:cubicBezTo>
                  <a:pt x="159120" y="76302"/>
                  <a:pt x="273559" y="152605"/>
                  <a:pt x="266176" y="221524"/>
                </a:cubicBezTo>
                <a:cubicBezTo>
                  <a:pt x="258793" y="290443"/>
                  <a:pt x="10228" y="344593"/>
                  <a:pt x="384" y="413511"/>
                </a:cubicBezTo>
                <a:cubicBezTo>
                  <a:pt x="-9460" y="482429"/>
                  <a:pt x="172657" y="575961"/>
                  <a:pt x="207111" y="635034"/>
                </a:cubicBezTo>
                <a:cubicBezTo>
                  <a:pt x="241565" y="694107"/>
                  <a:pt x="207111" y="767949"/>
                  <a:pt x="207111" y="767949"/>
                </a:cubicBezTo>
              </a:path>
            </a:pathLst>
          </a:custGeom>
          <a:ln>
            <a:solidFill>
              <a:srgbClr val="4F81BD"/>
            </a:solidFill>
            <a:prstDash val="dash"/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076865" y="3574167"/>
            <a:ext cx="656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i="1" dirty="0" smtClean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wait</a:t>
            </a:r>
            <a:endParaRPr lang="en-US" sz="2400" b="0" i="1" dirty="0">
              <a:solidFill>
                <a:srgbClr val="0000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3" name="Cube 32"/>
          <p:cNvSpPr/>
          <p:nvPr/>
        </p:nvSpPr>
        <p:spPr>
          <a:xfrm>
            <a:off x="2776055" y="2249351"/>
            <a:ext cx="647503" cy="457815"/>
          </a:xfrm>
          <a:prstGeom prst="cube">
            <a:avLst/>
          </a:prstGeom>
          <a:solidFill>
            <a:srgbClr val="DFE9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Cube 33"/>
          <p:cNvSpPr/>
          <p:nvPr/>
        </p:nvSpPr>
        <p:spPr>
          <a:xfrm>
            <a:off x="4739966" y="2478258"/>
            <a:ext cx="630193" cy="457815"/>
          </a:xfrm>
          <a:prstGeom prst="cube">
            <a:avLst/>
          </a:prstGeom>
          <a:solidFill>
            <a:srgbClr val="DFE9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Cloud 34"/>
          <p:cNvSpPr/>
          <p:nvPr/>
        </p:nvSpPr>
        <p:spPr>
          <a:xfrm>
            <a:off x="2510262" y="2088485"/>
            <a:ext cx="2760893" cy="3464371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Cube 35"/>
          <p:cNvSpPr/>
          <p:nvPr/>
        </p:nvSpPr>
        <p:spPr>
          <a:xfrm>
            <a:off x="4640962" y="4599340"/>
            <a:ext cx="630193" cy="457815"/>
          </a:xfrm>
          <a:prstGeom prst="cube">
            <a:avLst/>
          </a:prstGeom>
          <a:solidFill>
            <a:srgbClr val="DFE9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Cube 37"/>
          <p:cNvSpPr/>
          <p:nvPr/>
        </p:nvSpPr>
        <p:spPr>
          <a:xfrm>
            <a:off x="2776055" y="4738885"/>
            <a:ext cx="647503" cy="457815"/>
          </a:xfrm>
          <a:prstGeom prst="cube">
            <a:avLst/>
          </a:prstGeom>
          <a:solidFill>
            <a:srgbClr val="DFE9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219863" y="1234972"/>
            <a:ext cx="3894937" cy="1179371"/>
            <a:chOff x="219863" y="1234972"/>
            <a:chExt cx="3894937" cy="1179371"/>
          </a:xfrm>
        </p:grpSpPr>
        <p:pic>
          <p:nvPicPr>
            <p:cNvPr id="8" name="Picture 7" descr="images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863" y="1234972"/>
              <a:ext cx="1301060" cy="1179371"/>
            </a:xfrm>
            <a:prstGeom prst="rect">
              <a:avLst/>
            </a:prstGeom>
          </p:spPr>
        </p:pic>
        <p:cxnSp>
          <p:nvCxnSpPr>
            <p:cNvPr id="22" name="Straight Arrow Connector 21"/>
            <p:cNvCxnSpPr/>
            <p:nvPr/>
          </p:nvCxnSpPr>
          <p:spPr>
            <a:xfrm>
              <a:off x="1076865" y="2088485"/>
              <a:ext cx="655135" cy="32585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tangle 36"/>
            <p:cNvSpPr/>
            <p:nvPr/>
          </p:nvSpPr>
          <p:spPr>
            <a:xfrm>
              <a:off x="1274727" y="1693171"/>
              <a:ext cx="284007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b="0" dirty="0" smtClean="0">
                  <a:latin typeface="Consolas" charset="0"/>
                  <a:ea typeface="Consolas" charset="0"/>
                  <a:cs typeface="Consolas" charset="0"/>
                </a:rPr>
                <a:t>gets(</a:t>
              </a:r>
              <a:r>
                <a:rPr lang="en-US" sz="2000" b="0" dirty="0" err="1" smtClean="0">
                  <a:latin typeface="Consolas" charset="0"/>
                  <a:ea typeface="Consolas" charset="0"/>
                  <a:cs typeface="Consolas" charset="0"/>
                </a:rPr>
                <a:t>fd,sndbuf</a:t>
              </a:r>
              <a:r>
                <a:rPr lang="en-US" sz="2000" b="0" dirty="0" smtClean="0">
                  <a:latin typeface="Consolas" charset="0"/>
                  <a:ea typeface="Consolas" charset="0"/>
                  <a:cs typeface="Consolas" charset="0"/>
                </a:rPr>
                <a:t>, …)</a:t>
              </a:r>
              <a:r>
                <a:rPr lang="en-US" sz="2000" b="0" dirty="0">
                  <a:latin typeface="Consolas" charset="0"/>
                  <a:ea typeface="Consolas" charset="0"/>
                  <a:cs typeface="Consolas" charset="0"/>
                </a:rPr>
                <a:t>; </a:t>
              </a:r>
            </a:p>
          </p:txBody>
        </p:sp>
      </p:grpSp>
      <p:pic>
        <p:nvPicPr>
          <p:cNvPr id="23" name="Picture 22" descr="imgres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9808" y="3323108"/>
            <a:ext cx="948330" cy="822411"/>
          </a:xfrm>
          <a:prstGeom prst="rect">
            <a:avLst/>
          </a:prstGeom>
        </p:spPr>
      </p:pic>
      <p:cxnSp>
        <p:nvCxnSpPr>
          <p:cNvPr id="40" name="Straight Arrow Connector 39"/>
          <p:cNvCxnSpPr>
            <a:endCxn id="23" idx="1"/>
          </p:cNvCxnSpPr>
          <p:nvPr/>
        </p:nvCxnSpPr>
        <p:spPr>
          <a:xfrm>
            <a:off x="6460751" y="3574167"/>
            <a:ext cx="1139057" cy="1601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1905000" y="5383961"/>
            <a:ext cx="1597853" cy="1277401"/>
            <a:chOff x="1905000" y="5383961"/>
            <a:chExt cx="1597853" cy="1277401"/>
          </a:xfrm>
        </p:grpSpPr>
        <p:pic>
          <p:nvPicPr>
            <p:cNvPr id="39" name="Picture 38" descr="imgres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54523" y="5838951"/>
              <a:ext cx="948330" cy="822411"/>
            </a:xfrm>
            <a:prstGeom prst="rect">
              <a:avLst/>
            </a:prstGeom>
          </p:spPr>
        </p:pic>
        <p:sp>
          <p:nvSpPr>
            <p:cNvPr id="42" name="TextBox 41"/>
            <p:cNvSpPr txBox="1"/>
            <p:nvPr/>
          </p:nvSpPr>
          <p:spPr>
            <a:xfrm>
              <a:off x="1905000" y="5828755"/>
              <a:ext cx="7262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0" i="1" dirty="0" smtClean="0">
                  <a:solidFill>
                    <a:srgbClr val="0000FF"/>
                  </a:solidFill>
                  <a:latin typeface="Gill Sans" charset="0"/>
                  <a:ea typeface="Gill Sans" charset="0"/>
                  <a:cs typeface="Gill Sans" charset="0"/>
                </a:rPr>
                <a:t>print</a:t>
              </a:r>
              <a:endParaRPr lang="en-US" sz="2400" b="0" i="1" dirty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>
              <a:off x="1998515" y="5383961"/>
              <a:ext cx="777540" cy="40011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Freeform 45"/>
          <p:cNvSpPr/>
          <p:nvPr/>
        </p:nvSpPr>
        <p:spPr>
          <a:xfrm>
            <a:off x="206352" y="2421991"/>
            <a:ext cx="1654195" cy="3812587"/>
          </a:xfrm>
          <a:custGeom>
            <a:avLst/>
            <a:gdLst>
              <a:gd name="connsiteX0" fmla="*/ 1654195 w 1654195"/>
              <a:gd name="connsiteY0" fmla="*/ 2997952 h 3812587"/>
              <a:gd name="connsiteX1" fmla="*/ 1432702 w 1654195"/>
              <a:gd name="connsiteY1" fmla="*/ 3647754 h 3812587"/>
              <a:gd name="connsiteX2" fmla="*/ 738688 w 1654195"/>
              <a:gd name="connsiteY2" fmla="*/ 3721596 h 3812587"/>
              <a:gd name="connsiteX3" fmla="*/ 236635 w 1654195"/>
              <a:gd name="connsiteY3" fmla="*/ 2525368 h 3812587"/>
              <a:gd name="connsiteX4" fmla="*/ 375 w 1654195"/>
              <a:gd name="connsiteY4" fmla="*/ 989472 h 3812587"/>
              <a:gd name="connsiteX5" fmla="*/ 177570 w 1654195"/>
              <a:gd name="connsiteY5" fmla="*/ 0 h 3812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54195" h="3812587">
                <a:moveTo>
                  <a:pt x="1654195" y="2997952"/>
                </a:moveTo>
                <a:cubicBezTo>
                  <a:pt x="1619740" y="3262549"/>
                  <a:pt x="1585286" y="3527147"/>
                  <a:pt x="1432702" y="3647754"/>
                </a:cubicBezTo>
                <a:cubicBezTo>
                  <a:pt x="1280118" y="3768361"/>
                  <a:pt x="938032" y="3908660"/>
                  <a:pt x="738688" y="3721596"/>
                </a:cubicBezTo>
                <a:cubicBezTo>
                  <a:pt x="539343" y="3534532"/>
                  <a:pt x="359687" y="2980722"/>
                  <a:pt x="236635" y="2525368"/>
                </a:cubicBezTo>
                <a:cubicBezTo>
                  <a:pt x="113583" y="2070014"/>
                  <a:pt x="10219" y="1410367"/>
                  <a:pt x="375" y="989472"/>
                </a:cubicBezTo>
                <a:cubicBezTo>
                  <a:pt x="-9469" y="568577"/>
                  <a:pt x="177570" y="0"/>
                  <a:pt x="177570" y="0"/>
                </a:cubicBezTo>
              </a:path>
            </a:pathLst>
          </a:custGeom>
          <a:ln>
            <a:solidFill>
              <a:srgbClr val="4F81BD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6777709" y="2423713"/>
            <a:ext cx="2055225" cy="2387676"/>
          </a:xfrm>
          <a:custGeom>
            <a:avLst/>
            <a:gdLst>
              <a:gd name="connsiteX0" fmla="*/ 0 w 2055225"/>
              <a:gd name="connsiteY0" fmla="*/ 2095367 h 2387676"/>
              <a:gd name="connsiteX1" fmla="*/ 221493 w 2055225"/>
              <a:gd name="connsiteY1" fmla="*/ 2361196 h 2387676"/>
              <a:gd name="connsiteX2" fmla="*/ 1196066 w 2055225"/>
              <a:gd name="connsiteY2" fmla="*/ 2346428 h 2387676"/>
              <a:gd name="connsiteX3" fmla="*/ 1919612 w 2055225"/>
              <a:gd name="connsiteY3" fmla="*/ 2080599 h 2387676"/>
              <a:gd name="connsiteX4" fmla="*/ 2052508 w 2055225"/>
              <a:gd name="connsiteY4" fmla="*/ 1017286 h 2387676"/>
              <a:gd name="connsiteX5" fmla="*/ 1875313 w 2055225"/>
              <a:gd name="connsiteY5" fmla="*/ 116424 h 2387676"/>
              <a:gd name="connsiteX6" fmla="*/ 1151767 w 2055225"/>
              <a:gd name="connsiteY6" fmla="*/ 13046 h 2387676"/>
              <a:gd name="connsiteX7" fmla="*/ 472520 w 2055225"/>
              <a:gd name="connsiteY7" fmla="*/ 131192 h 2387676"/>
              <a:gd name="connsiteX8" fmla="*/ 251026 w 2055225"/>
              <a:gd name="connsiteY8" fmla="*/ 515166 h 2387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55225" h="2387676">
                <a:moveTo>
                  <a:pt x="0" y="2095367"/>
                </a:moveTo>
                <a:cubicBezTo>
                  <a:pt x="11074" y="2207360"/>
                  <a:pt x="22149" y="2319353"/>
                  <a:pt x="221493" y="2361196"/>
                </a:cubicBezTo>
                <a:cubicBezTo>
                  <a:pt x="420837" y="2403039"/>
                  <a:pt x="913046" y="2393194"/>
                  <a:pt x="1196066" y="2346428"/>
                </a:cubicBezTo>
                <a:cubicBezTo>
                  <a:pt x="1479086" y="2299662"/>
                  <a:pt x="1776872" y="2302123"/>
                  <a:pt x="1919612" y="2080599"/>
                </a:cubicBezTo>
                <a:cubicBezTo>
                  <a:pt x="2062352" y="1859075"/>
                  <a:pt x="2059891" y="1344648"/>
                  <a:pt x="2052508" y="1017286"/>
                </a:cubicBezTo>
                <a:cubicBezTo>
                  <a:pt x="2045125" y="689924"/>
                  <a:pt x="2025437" y="283797"/>
                  <a:pt x="1875313" y="116424"/>
                </a:cubicBezTo>
                <a:cubicBezTo>
                  <a:pt x="1725190" y="-50949"/>
                  <a:pt x="1385566" y="10585"/>
                  <a:pt x="1151767" y="13046"/>
                </a:cubicBezTo>
                <a:cubicBezTo>
                  <a:pt x="917968" y="15507"/>
                  <a:pt x="622644" y="47505"/>
                  <a:pt x="472520" y="131192"/>
                </a:cubicBezTo>
                <a:cubicBezTo>
                  <a:pt x="322397" y="214879"/>
                  <a:pt x="251026" y="515166"/>
                  <a:pt x="251026" y="515166"/>
                </a:cubicBezTo>
              </a:path>
            </a:pathLst>
          </a:custGeom>
          <a:ln>
            <a:solidFill>
              <a:srgbClr val="4F81BD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3201807" y="4335154"/>
            <a:ext cx="1428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latin typeface="Gill Sans" charset="0"/>
                <a:ea typeface="Gill Sans" charset="0"/>
                <a:cs typeface="Gill Sans" charset="0"/>
              </a:rPr>
              <a:t>responses</a:t>
            </a:r>
            <a:endParaRPr lang="en-US" sz="2400" b="0" dirty="0"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239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Echo client-server example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57200" y="762000"/>
            <a:ext cx="7144680" cy="3046988"/>
          </a:xfrm>
          <a:prstGeom prst="rect">
            <a:avLst/>
          </a:prstGeom>
          <a:ln>
            <a:solidFill>
              <a:srgbClr val="4F81BD"/>
            </a:solidFill>
          </a:ln>
        </p:spPr>
        <p:txBody>
          <a:bodyPr wrap="square">
            <a:spAutoFit/>
          </a:bodyPr>
          <a:lstStyle/>
          <a:p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void client(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sockfd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n;</a:t>
            </a:r>
          </a:p>
          <a:p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char 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sndbuf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[MAXIN]; char 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rcvbuf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[MAXOUT]</a:t>
            </a:r>
            <a:r>
              <a:rPr lang="en-US" sz="1600" b="0" dirty="0" smtClean="0">
                <a:latin typeface="Consolas" charset="0"/>
                <a:ea typeface="Consolas" charset="0"/>
                <a:cs typeface="Consolas" charset="0"/>
              </a:rPr>
              <a:t>;</a:t>
            </a:r>
            <a:endParaRPr lang="en-US" sz="1600" b="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600" b="0" i="1" dirty="0" err="1">
                <a:latin typeface="Consolas" charset="0"/>
                <a:ea typeface="Consolas" charset="0"/>
                <a:cs typeface="Consolas" charset="0"/>
              </a:rPr>
              <a:t>getreq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sndbuf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, MAXIN);        /* prompt */</a:t>
            </a:r>
          </a:p>
          <a:p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while (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strlen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sndbuf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) &gt; </a:t>
            </a:r>
            <a:r>
              <a:rPr lang="en-US" sz="1600" b="0" dirty="0" smtClean="0">
                <a:latin typeface="Consolas" charset="0"/>
                <a:ea typeface="Consolas" charset="0"/>
                <a:cs typeface="Consolas" charset="0"/>
              </a:rPr>
              <a:t>0) 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  write(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sockfd</a:t>
            </a:r>
            <a:r>
              <a:rPr lang="en-US" sz="1600" b="0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600" b="0" dirty="0" err="1" smtClean="0">
                <a:latin typeface="Consolas" charset="0"/>
                <a:ea typeface="Consolas" charset="0"/>
                <a:cs typeface="Consolas" charset="0"/>
              </a:rPr>
              <a:t>sndbuf</a:t>
            </a:r>
            <a:r>
              <a:rPr lang="en-US" sz="1600" b="0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600" b="0" dirty="0" err="1" smtClean="0">
                <a:latin typeface="Consolas" charset="0"/>
                <a:ea typeface="Consolas" charset="0"/>
                <a:cs typeface="Consolas" charset="0"/>
              </a:rPr>
              <a:t>strlen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sndbuf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)); /* send */</a:t>
            </a:r>
          </a:p>
          <a:p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memset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(rcvbuf,0,MAXOUT);          </a:t>
            </a:r>
            <a:r>
              <a:rPr lang="en-US" sz="1600" b="0" dirty="0" smtClean="0">
                <a:latin typeface="Consolas" charset="0"/>
                <a:ea typeface="Consolas" charset="0"/>
                <a:cs typeface="Consolas" charset="0"/>
              </a:rPr>
              <a:t>     /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* clear */</a:t>
            </a:r>
          </a:p>
          <a:p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600" b="0" dirty="0" smtClean="0">
                <a:latin typeface="Consolas" charset="0"/>
                <a:ea typeface="Consolas" charset="0"/>
                <a:cs typeface="Consolas" charset="0"/>
              </a:rPr>
              <a:t>n=read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sockfd</a:t>
            </a:r>
            <a:r>
              <a:rPr lang="en-US" sz="1600" b="0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600" b="0" dirty="0" err="1" smtClean="0">
                <a:latin typeface="Consolas" charset="0"/>
                <a:ea typeface="Consolas" charset="0"/>
                <a:cs typeface="Consolas" charset="0"/>
              </a:rPr>
              <a:t>rcvbuf</a:t>
            </a:r>
            <a:r>
              <a:rPr lang="en-US" sz="1600" b="0" dirty="0" smtClean="0">
                <a:latin typeface="Consolas" charset="0"/>
                <a:ea typeface="Consolas" charset="0"/>
                <a:cs typeface="Consolas" charset="0"/>
              </a:rPr>
              <a:t>, MAXOUT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-1); </a:t>
            </a:r>
            <a:r>
              <a:rPr lang="en-US" sz="1600" b="0" dirty="0" smtClean="0">
                <a:latin typeface="Consolas" charset="0"/>
                <a:ea typeface="Consolas" charset="0"/>
                <a:cs typeface="Consolas" charset="0"/>
              </a:rPr>
              <a:t>     /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* receive */</a:t>
            </a:r>
          </a:p>
          <a:p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  write(STDOUT_FILENO</a:t>
            </a:r>
            <a:r>
              <a:rPr lang="en-US" sz="1600" b="0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600" b="0" dirty="0" err="1" smtClean="0">
                <a:latin typeface="Consolas" charset="0"/>
                <a:ea typeface="Consolas" charset="0"/>
                <a:cs typeface="Consolas" charset="0"/>
              </a:rPr>
              <a:t>rcvbuf</a:t>
            </a:r>
            <a:r>
              <a:rPr lang="en-US" sz="1600" b="0" dirty="0" smtClean="0">
                <a:latin typeface="Consolas" charset="0"/>
                <a:ea typeface="Consolas" charset="0"/>
                <a:cs typeface="Consolas" charset="0"/>
              </a:rPr>
              <a:t>, n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);	 </a:t>
            </a:r>
            <a:r>
              <a:rPr lang="en-US" sz="1600" b="0" dirty="0" smtClean="0">
                <a:latin typeface="Consolas" charset="0"/>
                <a:ea typeface="Consolas" charset="0"/>
                <a:cs typeface="Consolas" charset="0"/>
              </a:rPr>
              <a:t>     /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* echo */</a:t>
            </a:r>
          </a:p>
          <a:p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600" b="0" i="1" dirty="0" err="1">
                <a:latin typeface="Consolas" charset="0"/>
                <a:ea typeface="Consolas" charset="0"/>
                <a:cs typeface="Consolas" charset="0"/>
              </a:rPr>
              <a:t>getreq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sndbuf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, MAXIN);            </a:t>
            </a:r>
            <a:r>
              <a:rPr lang="en-US" sz="1600" b="0" dirty="0" smtClean="0">
                <a:latin typeface="Consolas" charset="0"/>
                <a:ea typeface="Consolas" charset="0"/>
                <a:cs typeface="Consolas" charset="0"/>
              </a:rPr>
              <a:t>     /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* prompt */</a:t>
            </a:r>
          </a:p>
          <a:p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}</a:t>
            </a:r>
          </a:p>
          <a:p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609765" y="3955519"/>
            <a:ext cx="7000835" cy="2893100"/>
          </a:xfrm>
          <a:prstGeom prst="rect">
            <a:avLst/>
          </a:prstGeom>
          <a:ln>
            <a:solidFill>
              <a:srgbClr val="4F81BD"/>
            </a:solidFill>
          </a:ln>
        </p:spPr>
        <p:txBody>
          <a:bodyPr wrap="square">
            <a:spAutoFit/>
          </a:bodyPr>
          <a:lstStyle/>
          <a:p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void server(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consockfd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char 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reqbuf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[MAXREQ];</a:t>
            </a:r>
          </a:p>
          <a:p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n;</a:t>
            </a:r>
          </a:p>
          <a:p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while (1) {                   </a:t>
            </a:r>
          </a:p>
          <a:p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memset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(reqbuf,0, MAXREQ);</a:t>
            </a:r>
          </a:p>
          <a:p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  n = read(consockfd,reqbuf,MAXREQ-1); /* </a:t>
            </a:r>
            <a:r>
              <a:rPr lang="en-US" sz="1600" b="0" dirty="0" err="1" smtClean="0">
                <a:latin typeface="Consolas" charset="0"/>
                <a:ea typeface="Consolas" charset="0"/>
                <a:cs typeface="Consolas" charset="0"/>
              </a:rPr>
              <a:t>Recv</a:t>
            </a:r>
            <a:r>
              <a:rPr lang="en-US" sz="1600" b="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*/</a:t>
            </a:r>
          </a:p>
          <a:p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  if (n &lt;= 0) return;</a:t>
            </a:r>
          </a:p>
          <a:p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  n = write(STDOUT_FILENO, 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reqbuf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strlen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reqbuf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)); </a:t>
            </a:r>
            <a:endParaRPr lang="en-US" sz="1600" b="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0" dirty="0" smtClean="0">
                <a:latin typeface="Consolas" charset="0"/>
                <a:ea typeface="Consolas" charset="0"/>
                <a:cs typeface="Consolas" charset="0"/>
              </a:rPr>
              <a:t>   n 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= write(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consockfd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reqbuf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strlen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reqbuf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)); /* </a:t>
            </a:r>
            <a:r>
              <a:rPr lang="en-US" sz="1600" b="0" dirty="0" smtClean="0">
                <a:latin typeface="Consolas" charset="0"/>
                <a:ea typeface="Consolas" charset="0"/>
                <a:cs typeface="Consolas" charset="0"/>
              </a:rPr>
              <a:t>echo*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/</a:t>
            </a:r>
          </a:p>
          <a:p>
            <a:r>
              <a:rPr lang="en-US" sz="1600" b="0" dirty="0" smtClean="0">
                <a:latin typeface="Consolas" charset="0"/>
                <a:ea typeface="Consolas" charset="0"/>
                <a:cs typeface="Consolas" charset="0"/>
              </a:rPr>
              <a:t>  }</a:t>
            </a:r>
            <a:endParaRPr lang="en-US" sz="1600" b="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sp>
        <p:nvSpPr>
          <p:cNvPr id="6" name="Freeform 5"/>
          <p:cNvSpPr/>
          <p:nvPr/>
        </p:nvSpPr>
        <p:spPr>
          <a:xfrm>
            <a:off x="1167495" y="2161346"/>
            <a:ext cx="4863574" cy="3162648"/>
          </a:xfrm>
          <a:custGeom>
            <a:avLst/>
            <a:gdLst>
              <a:gd name="connsiteX0" fmla="*/ 4083817 w 4863574"/>
              <a:gd name="connsiteY0" fmla="*/ 0 h 3162648"/>
              <a:gd name="connsiteX1" fmla="*/ 4572311 w 4863574"/>
              <a:gd name="connsiteY1" fmla="*/ 928036 h 3162648"/>
              <a:gd name="connsiteX2" fmla="*/ 163652 w 4863574"/>
              <a:gd name="connsiteY2" fmla="*/ 2124713 h 3162648"/>
              <a:gd name="connsiteX3" fmla="*/ 871968 w 4863574"/>
              <a:gd name="connsiteY3" fmla="*/ 3162648 h 3162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63574" h="3162648">
                <a:moveTo>
                  <a:pt x="4083817" y="0"/>
                </a:moveTo>
                <a:cubicBezTo>
                  <a:pt x="4654744" y="286958"/>
                  <a:pt x="5225672" y="573917"/>
                  <a:pt x="4572311" y="928036"/>
                </a:cubicBezTo>
                <a:cubicBezTo>
                  <a:pt x="3918950" y="1282155"/>
                  <a:pt x="780376" y="1752278"/>
                  <a:pt x="163652" y="2124713"/>
                </a:cubicBezTo>
                <a:cubicBezTo>
                  <a:pt x="-453072" y="2497148"/>
                  <a:pt x="871968" y="3162648"/>
                  <a:pt x="871968" y="3162648"/>
                </a:cubicBezTo>
              </a:path>
            </a:pathLst>
          </a:custGeom>
          <a:ln w="57150" cmpd="sng">
            <a:solidFill>
              <a:srgbClr val="FF0000"/>
            </a:solidFill>
            <a:headEnd type="none"/>
            <a:tailEnd type="triangle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914400" y="2057400"/>
            <a:ext cx="4343400" cy="2286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057400" y="5257800"/>
            <a:ext cx="4114800" cy="2286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072540" y="5968022"/>
            <a:ext cx="5486400" cy="228600"/>
          </a:xfrm>
          <a:prstGeom prst="rect">
            <a:avLst/>
          </a:prstGeom>
          <a:noFill/>
          <a:ln w="38100" cap="flat" cmpd="sng" algn="ctr">
            <a:solidFill>
              <a:srgbClr val="1C31CA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76200" y="2661997"/>
            <a:ext cx="8550629" cy="3434003"/>
          </a:xfrm>
          <a:custGeom>
            <a:avLst/>
            <a:gdLst>
              <a:gd name="connsiteX0" fmla="*/ 7561943 w 8629325"/>
              <a:gd name="connsiteY0" fmla="*/ 3138226 h 3138226"/>
              <a:gd name="connsiteX1" fmla="*/ 8038225 w 8629325"/>
              <a:gd name="connsiteY1" fmla="*/ 2014814 h 3138226"/>
              <a:gd name="connsiteX2" fmla="*/ 442141 w 8629325"/>
              <a:gd name="connsiteY2" fmla="*/ 634972 h 3138226"/>
              <a:gd name="connsiteX3" fmla="*/ 857361 w 8629325"/>
              <a:gd name="connsiteY3" fmla="*/ 0 h 3138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9325" h="3138226">
                <a:moveTo>
                  <a:pt x="7561943" y="3138226"/>
                </a:moveTo>
                <a:cubicBezTo>
                  <a:pt x="8393401" y="2785124"/>
                  <a:pt x="9224859" y="2432023"/>
                  <a:pt x="8038225" y="2014814"/>
                </a:cubicBezTo>
                <a:cubicBezTo>
                  <a:pt x="6851591" y="1597605"/>
                  <a:pt x="1638952" y="970774"/>
                  <a:pt x="442141" y="634972"/>
                </a:cubicBezTo>
                <a:cubicBezTo>
                  <a:pt x="-754670" y="299170"/>
                  <a:pt x="857361" y="0"/>
                  <a:pt x="857361" y="0"/>
                </a:cubicBezTo>
              </a:path>
            </a:pathLst>
          </a:custGeom>
          <a:ln w="57150" cmpd="sng">
            <a:solidFill>
              <a:srgbClr val="1C31CA"/>
            </a:solidFill>
            <a:headEnd type="none"/>
            <a:tailEnd type="triangle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914400" y="2554167"/>
            <a:ext cx="3886200" cy="228600"/>
          </a:xfrm>
          <a:prstGeom prst="rect">
            <a:avLst/>
          </a:prstGeom>
          <a:noFill/>
          <a:ln w="38100" cap="flat" cmpd="sng" algn="ctr">
            <a:solidFill>
              <a:srgbClr val="1C31CA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671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6" grpId="0" animBg="1"/>
      <p:bldP spid="7" grpId="0" animBg="1"/>
      <p:bldP spid="10" grpId="0" animBg="1"/>
      <p:bldP spid="12" grpId="0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53571</TotalTime>
  <Pages>60</Pages>
  <Words>3823</Words>
  <Application>Microsoft Macintosh PowerPoint</Application>
  <PresentationFormat>On-screen Show (4:3)</PresentationFormat>
  <Paragraphs>1262</Paragraphs>
  <Slides>66</Slides>
  <Notes>39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76" baseType="lpstr">
      <vt:lpstr>Comic Sans MS</vt:lpstr>
      <vt:lpstr>Consolas</vt:lpstr>
      <vt:lpstr>Courier New</vt:lpstr>
      <vt:lpstr>Gill Sans</vt:lpstr>
      <vt:lpstr>Gill Sans Light</vt:lpstr>
      <vt:lpstr>Gulim</vt:lpstr>
      <vt:lpstr>MS PGothic</vt:lpstr>
      <vt:lpstr>Symbol</vt:lpstr>
      <vt:lpstr>굴림</vt:lpstr>
      <vt:lpstr>Office</vt:lpstr>
      <vt:lpstr>CS162 Operating Systems and Systems Programming Lecture 5   Introduction to Networking, Concurrency (Processes and Threads)</vt:lpstr>
      <vt:lpstr>Communication between processes</vt:lpstr>
      <vt:lpstr>Communication Across the world looks like file IO </vt:lpstr>
      <vt:lpstr>Request Response Protocol</vt:lpstr>
      <vt:lpstr>Request Response Protocol</vt:lpstr>
      <vt:lpstr>Client-Server Models</vt:lpstr>
      <vt:lpstr>Sockets</vt:lpstr>
      <vt:lpstr>Silly Echo Server – running example</vt:lpstr>
      <vt:lpstr>Echo client-server example</vt:lpstr>
      <vt:lpstr>Prompt for input</vt:lpstr>
      <vt:lpstr>Socket creation and connection</vt:lpstr>
      <vt:lpstr>Namespaces for communication over IP</vt:lpstr>
      <vt:lpstr>Using Sockets for Client-Server (C/C++)</vt:lpstr>
      <vt:lpstr>Socket Setup over TCP/IP</vt:lpstr>
      <vt:lpstr>Example: Server Protection and Parallelism</vt:lpstr>
      <vt:lpstr>Server Protocol (v3)</vt:lpstr>
      <vt:lpstr>Server Protocol (v3)</vt:lpstr>
      <vt:lpstr>Server Protocol (v3)</vt:lpstr>
      <vt:lpstr>Server Protocol (v3)</vt:lpstr>
      <vt:lpstr>Server Protocol (v3)</vt:lpstr>
      <vt:lpstr>Server Protocol (v3)</vt:lpstr>
      <vt:lpstr>Server Protocol (v3)</vt:lpstr>
      <vt:lpstr>Server Address - Itself</vt:lpstr>
      <vt:lpstr>Client: Getting the Server Address</vt:lpstr>
      <vt:lpstr>Client: Getting the Server Address</vt:lpstr>
      <vt:lpstr>Client: Getting the Server Address</vt:lpstr>
      <vt:lpstr>Administrivia</vt:lpstr>
      <vt:lpstr>Break</vt:lpstr>
      <vt:lpstr>Recall: Traditional UNIX Process</vt:lpstr>
      <vt:lpstr>How do we Multiplex Processes?</vt:lpstr>
      <vt:lpstr>CPU Switch From Process A to Process B</vt:lpstr>
      <vt:lpstr>Lifecycle of a Process</vt:lpstr>
      <vt:lpstr>Process Scheduling</vt:lpstr>
      <vt:lpstr>Ready Queue And Various I/O Device Queues</vt:lpstr>
      <vt:lpstr>Modern Process with Threads</vt:lpstr>
      <vt:lpstr>Single and Multithreaded Processes</vt:lpstr>
      <vt:lpstr>Thread State</vt:lpstr>
      <vt:lpstr>Shared vs. Per-Thread State</vt:lpstr>
      <vt:lpstr>Execution Stack Example</vt:lpstr>
      <vt:lpstr>Execution Stack Example</vt:lpstr>
      <vt:lpstr>Execution Stack Example</vt:lpstr>
      <vt:lpstr>Execution Stack Example</vt:lpstr>
      <vt:lpstr>Execution Stack Example</vt:lpstr>
      <vt:lpstr>Execution Stack Example</vt:lpstr>
      <vt:lpstr>Execution Stack Example</vt:lpstr>
      <vt:lpstr>Execution Stack Example</vt:lpstr>
      <vt:lpstr>Execution Stack Example</vt:lpstr>
      <vt:lpstr>Execution Stack Example</vt:lpstr>
      <vt:lpstr>Execution Stack Example</vt:lpstr>
      <vt:lpstr>Execution Stack Example</vt:lpstr>
      <vt:lpstr>Execution Stack Example</vt:lpstr>
      <vt:lpstr>Execution Stack Example</vt:lpstr>
      <vt:lpstr>Execution Stack Example</vt:lpstr>
      <vt:lpstr>Execution Stack Example</vt:lpstr>
      <vt:lpstr>Motivational Example for Threads</vt:lpstr>
      <vt:lpstr>Use of Threads</vt:lpstr>
      <vt:lpstr>Memory Footprint: Two-Threads</vt:lpstr>
      <vt:lpstr>Actual Thread Operations</vt:lpstr>
      <vt:lpstr>Dispatch Loop</vt:lpstr>
      <vt:lpstr>Running a thread</vt:lpstr>
      <vt:lpstr>Internal Events</vt:lpstr>
      <vt:lpstr>Stack for Yielding Thread</vt:lpstr>
      <vt:lpstr>What Do the Stacks Look Like?</vt:lpstr>
      <vt:lpstr>Saving/Restoring state (often called “Context Switch)</vt:lpstr>
      <vt:lpstr>Switch Details (continued)</vt:lpstr>
      <vt:lpstr>Summary</vt:lpstr>
    </vt:vector>
  </TitlesOfParts>
  <Company>UC Berkeley</Company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Course Introduction and Overview</dc:title>
  <dc:subject/>
  <dc:creator>John D. Kubiatowicz</dc:creator>
  <cp:keywords/>
  <dc:description>Imported some pictures from Silbershatz (c) 2005</dc:description>
  <cp:lastModifiedBy>Ion Stoica</cp:lastModifiedBy>
  <cp:revision>585</cp:revision>
  <cp:lastPrinted>2018-09-10T06:44:29Z</cp:lastPrinted>
  <dcterms:created xsi:type="dcterms:W3CDTF">1995-08-12T11:37:26Z</dcterms:created>
  <dcterms:modified xsi:type="dcterms:W3CDTF">2018-09-10T19:27:13Z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Joseph</vt:lpwstr>
  </property>
  <property fmtid="{D5CDD505-2E9C-101B-9397-08002B2CF9AE}" pid="3" name="Semester">
    <vt:lpwstr>Spring 2006</vt:lpwstr>
  </property>
</Properties>
</file>