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813" r:id="rId3"/>
    <p:sldId id="814" r:id="rId4"/>
    <p:sldId id="815" r:id="rId5"/>
    <p:sldId id="792" r:id="rId6"/>
    <p:sldId id="736" r:id="rId7"/>
    <p:sldId id="737" r:id="rId8"/>
    <p:sldId id="793" r:id="rId9"/>
    <p:sldId id="794" r:id="rId10"/>
    <p:sldId id="795" r:id="rId11"/>
    <p:sldId id="796" r:id="rId12"/>
    <p:sldId id="797" r:id="rId13"/>
    <p:sldId id="738" r:id="rId14"/>
    <p:sldId id="798" r:id="rId15"/>
    <p:sldId id="739" r:id="rId16"/>
    <p:sldId id="740" r:id="rId17"/>
    <p:sldId id="748" r:id="rId18"/>
    <p:sldId id="741" r:id="rId19"/>
    <p:sldId id="749" r:id="rId20"/>
    <p:sldId id="750" r:id="rId21"/>
    <p:sldId id="751" r:id="rId22"/>
    <p:sldId id="752" r:id="rId23"/>
    <p:sldId id="753" r:id="rId24"/>
    <p:sldId id="754" r:id="rId25"/>
    <p:sldId id="756" r:id="rId26"/>
    <p:sldId id="757" r:id="rId27"/>
    <p:sldId id="758" r:id="rId28"/>
    <p:sldId id="759" r:id="rId29"/>
    <p:sldId id="760" r:id="rId30"/>
    <p:sldId id="761" r:id="rId31"/>
    <p:sldId id="762" r:id="rId32"/>
    <p:sldId id="763" r:id="rId33"/>
    <p:sldId id="764" r:id="rId34"/>
    <p:sldId id="765" r:id="rId35"/>
    <p:sldId id="769" r:id="rId36"/>
    <p:sldId id="800" r:id="rId37"/>
    <p:sldId id="770" r:id="rId38"/>
    <p:sldId id="771" r:id="rId39"/>
    <p:sldId id="772" r:id="rId40"/>
    <p:sldId id="773" r:id="rId41"/>
    <p:sldId id="774" r:id="rId42"/>
    <p:sldId id="810" r:id="rId43"/>
    <p:sldId id="811" r:id="rId44"/>
    <p:sldId id="775" r:id="rId45"/>
    <p:sldId id="776" r:id="rId46"/>
    <p:sldId id="777" r:id="rId47"/>
    <p:sldId id="801" r:id="rId48"/>
    <p:sldId id="802" r:id="rId49"/>
    <p:sldId id="803" r:id="rId50"/>
    <p:sldId id="804" r:id="rId51"/>
    <p:sldId id="805" r:id="rId52"/>
    <p:sldId id="806" r:id="rId53"/>
    <p:sldId id="807" r:id="rId54"/>
    <p:sldId id="808" r:id="rId55"/>
    <p:sldId id="809" r:id="rId56"/>
    <p:sldId id="781" r:id="rId57"/>
    <p:sldId id="788" r:id="rId58"/>
  </p:sldIdLst>
  <p:sldSz cx="9144000" cy="6858000" type="screen4x3"/>
  <p:notesSz cx="9601200" cy="7315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3AE1"/>
    <a:srgbClr val="02E3EE"/>
    <a:srgbClr val="2A40E2"/>
    <a:srgbClr val="1C31CA"/>
    <a:srgbClr val="728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2" autoAdjust="0"/>
    <p:restoredTop sz="91515" autoAdjust="0"/>
  </p:normalViewPr>
  <p:slideViewPr>
    <p:cSldViewPr>
      <p:cViewPr varScale="1">
        <p:scale>
          <a:sx n="85" d="100"/>
          <a:sy n="85" d="100"/>
        </p:scale>
        <p:origin x="3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4405313" y="6956425"/>
            <a:ext cx="7921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315" tIns="46997" rIns="92315" bIns="46997">
            <a:spAutoFit/>
          </a:bodyPr>
          <a:lstStyle>
            <a:lvl1pPr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300" b="0"/>
              <a:t>Page </a:t>
            </a:r>
            <a:fld id="{FD2DE7E3-8D7A-4526-A176-8CFA392503A6}" type="slidenum">
              <a:rPr lang="en-US" altLang="en-US" sz="1300" b="0"/>
              <a:pPr algn="ctr">
                <a:lnSpc>
                  <a:spcPct val="90000"/>
                </a:lnSpc>
              </a:pPr>
              <a:t>‹#›</a:t>
            </a:fld>
            <a:endParaRPr lang="en-US" altLang="en-US" sz="1300" b="0"/>
          </a:p>
        </p:txBody>
      </p:sp>
    </p:spTree>
    <p:extLst>
      <p:ext uri="{BB962C8B-B14F-4D97-AF65-F5344CB8AC3E}">
        <p14:creationId xmlns:p14="http://schemas.microsoft.com/office/powerpoint/2010/main" val="1477052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432" units="in"/>
          <inkml:channel name="Y" type="integer" max="24576" units="in"/>
          <inkml:channel name="F" type="integer" max="255" units="dev"/>
        </inkml:traceFormat>
        <inkml:channelProperties>
          <inkml:channelProperty channel="X" name="resolution" value="2978.66846" units="1/in"/>
          <inkml:channelProperty channel="Y" name="resolution" value="2978.90918" units="1/in"/>
          <inkml:channelProperty channel="F" name="resolution" value="INF" units="1/dev"/>
        </inkml:channelProperties>
      </inkml:inkSource>
      <inkml:timestamp xml:id="ts0" timeString="2005-09-14T22:11:09.587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533 86 37,'0'0'20,"0"0"-3,0 0-1,0 0-2,-9-14-2,9 14-2,-19-8-3,19 8 0,-28-14-2,11 5-1,-8 6 0,3-8 0,-9 8 0,3-7-1,-3 7 0,-1-2 1,-6 4-2,6-2 0,-3 1 1,3 2-2,-1 2 1,5-1-1,2 2 0,6 0 0,4 1 0,1-1 0,15-3-1,-16 9 1,16-9 0,0 0 0,8 19 0,-8-19 0,22 18 0,-5-5-1,3 1 1,2 5-1,-1-1 0,3 2 1,-1 4-1,2 1 1,-3-2-1,-2 2 1,-5 0-1,1-3 1,-4-2-1,-4-1 1,-2-2-1,-4-2 1,-5 1-1,3-16 0,-11 18 1,11-18-1,-24 16 1,24-16-1,-21 8 0,21-8 0,-16 3 1,16-3-1,0 0 0,0 0 1,2 20-1,-2-20 0,20 30 1,-6-13-1,-2 3 0,2 0 0,-1 2 0,-7 1 0,-1-1 0,-4-2 0,-5-1 1,-1-2-1,-4 2 0,-1-3 0,1-1 0,9-15 0,-19 23 0,19-23 0,-17 21-2,17-21-1,-18 9-4,2-1-10,-3-7-19,19-1 1,-24-3-1,24 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432" units="in"/>
          <inkml:channel name="Y" type="integer" max="24576" units="in"/>
          <inkml:channel name="F" type="integer" max="255" units="dev"/>
        </inkml:traceFormat>
        <inkml:channelProperties>
          <inkml:channelProperty channel="X" name="resolution" value="2978.66846" units="1/in"/>
          <inkml:channelProperty channel="Y" name="resolution" value="2978.90918" units="1/in"/>
          <inkml:channelProperty channel="F" name="resolution" value="INF" units="1/dev"/>
        </inkml:channelProperties>
      </inkml:inkSource>
      <inkml:timestamp xml:id="ts0" timeString="2005-09-14T22:11:10.854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288 39 26,'0'0'16,"0"0"-1,0 0-2,11-19 0,-11 19 0,0 0-3,-17-14-1,17 14-1,-25-8-2,10 10-1,-2-4-1,-5 7 0,1 1-1,-6 4 0,7-1-1,-5 3 1,3 1-1,-3-1 0,6-1 1,2 3-1,17-14 0,-19 20 1,19-20 1,-8 22-2,8-22 0,11 21 0,-11-21 0,20 23 0,-7-6-1,-1-3 0,4 5-1,0 1 1,-2 0-1,-2 3 1,1-1 0,-4 0 0,1-3-1,-3 3 2,-3-5-1,-3 1 0,-1-2 0,-3 1 0,-3-3-1,-1 2 1,7-16 0,-17 24-1,17-24 1,-14 18 0,14-18-1,-11 15 1,11-15 0,0 16 0,0-16 0,10 22 0,-3-7 0,1 5 1,5-1-1,1 4 0,-5-1-1,-3 0 1,1 1 0,-7-1 0,0-2-1,-2-3 1,-4 1 0,0-4-1,1 0 1,5-14-2,-9 18 1,9-18-1,-5 14-2,5-14-2,0 0-7,0 0-19,0 0-6,0 0 2,0 0-3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432" units="in"/>
          <inkml:channel name="Y" type="integer" max="24576" units="in"/>
          <inkml:channel name="F" type="integer" max="255" units="dev"/>
        </inkml:traceFormat>
        <inkml:channelProperties>
          <inkml:channelProperty channel="X" name="resolution" value="2978.66846" units="1/in"/>
          <inkml:channelProperty channel="Y" name="resolution" value="2978.90918" units="1/in"/>
          <inkml:channelProperty channel="F" name="resolution" value="INF" units="1/dev"/>
        </inkml:channelProperties>
      </inkml:inkSource>
      <inkml:timestamp xml:id="ts0" timeString="2005-09-14T22:11:12.166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1564 236 36,'0'0'17,"0"0"-3,-1-14-1,1 14-1,0 0-3,0 0-1,-9-17-1,9 17-1,0 0 0,-21-14-1,21 14-1,-21-20-1,21 20 0,-30-21 0,14 7-2,-2 5 1,1-6-1,-4 4 1,3 0 0,1 0 0,3 0 0,-2 2 0,16 9 1,-26-19 0,26 19-1,-19-17 1,19 17-1,0 0 0,-17-15 0,17 15 0,0 0-1,0 0 0,0 0-1,-16-8 1,16 8 0,0 0 0,-15 9 0,15-9 1,-14 23-1,4-7 1,4 1 0,0 5 0,1-2-1,-2 6 1,0-2-1,0 0 0,2-2 0,-3-2 0,2-3 0,-2-1 0,8-16 0,-23 20-1,23-20 1,-20 6-1,20-6 1,-28-1-1,14-4 0,-2-3 0,16 8 0,-25-15 0,25 15 0,-23-17-1,23 17 1,-16-13 0,16 13 0,0 0-1,-14-6 1,14 6 0,0 0 0,0 0 0,-12 14 1,12-14-1,-6 22 0,1-8 0,0 4 0,1 1 0,-1 3 1,-3 1-1,0 0 0,2 2 0,-5 0 0,0 0 0,-1-1 1,-4 3-1,1-2 0,-7-4 0,-3 0 1,-6-4-1,-3-3 0,-10-7 1,-7-7 0,-8-3 1,-5-11-1,-4-1 1,1-7 1,-8-6-1,5-1 1,5 1-1,10 0 0,10 5 0,9 2 0,7 6 0,9 6-1,20 9 0,0 0 0,0 0 0,0 0-1,0 0-1,0 0-1,25 10-4,-25-10-5,0 0-28,18 16-2,-18-16 2,0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432" units="in"/>
          <inkml:channel name="Y" type="integer" max="24576" units="in"/>
          <inkml:channel name="F" type="integer" max="255" units="dev"/>
        </inkml:traceFormat>
        <inkml:channelProperties>
          <inkml:channelProperty channel="X" name="resolution" value="2978.66846" units="1/in"/>
          <inkml:channelProperty channel="Y" name="resolution" value="2978.90918" units="1/in"/>
          <inkml:channelProperty channel="F" name="resolution" value="INF" units="1/dev"/>
        </inkml:channelProperties>
      </inkml:inkSource>
      <inkml:timestamp xml:id="ts0" timeString="2005-09-14T22:11:13.604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8 26 33,'0'0'26,"-8"-16"-6,8 16-2,0 0-3,17-11-3,-1 8-3,0 8-2,3-4-1,10 7-1,1-3-2,-2 7 1,7-5-1,-6 5 1,2-4-1,-7 3 2,3-3-2,-11 3 0,0-5-1,-16-6 1,19 16-1,-19-16 0,0 18 0,0-18 0,-14 24 0,0-7 0,2 0-1,-6 5 1,6-1 0,-2 2-1,4-3 0,-1 2 1,6-1-1,2 1 0,6-4 0,4 1 0,2-2 1,4 2-1,4-2 0,4-1-1,1-3 1,4-2 0,-3-2-1,1-4 0,0-1 1,-2-2-1,-4-4 0,-3 2 0,0 0 0,-15 0 0,18 0 0,-18 0 1,8 14-1,-8-14 1,-3 29 0,2-12-1,-1 3 2,0 4-1,2-2 1,2 3-1,9 0 1,6 1-1,6-1 0,2 2 1,7-2-1,-4-2-1,2-4 1,-3-2-1,-7-4-1,-6-5-3,-14-8-1,14 8-5,-14-8-9,-19 11-21,19-11 2,0 0-2,0 0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432" units="in"/>
          <inkml:channel name="Y" type="integer" max="24576" units="in"/>
          <inkml:channel name="F" type="integer" max="255" units="dev"/>
        </inkml:traceFormat>
        <inkml:channelProperties>
          <inkml:channelProperty channel="X" name="resolution" value="2978.66846" units="1/in"/>
          <inkml:channelProperty channel="Y" name="resolution" value="2978.90918" units="1/in"/>
          <inkml:channelProperty channel="F" name="resolution" value="INF" units="1/dev"/>
        </inkml:channelProperties>
      </inkml:inkSource>
      <inkml:timestamp xml:id="ts0" timeString="2005-09-14T22:11:14.634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638 343 23,'0'0'25,"0"0"0,0 0-6,-9-22-2,9 22-4,-14-20 0,14 20-3,-23-31-2,6 15-1,0-4-1,-6 2 0,-1-2-1,-7 1-1,0-7-1,-7 4 1,-1-3-2,-3 5 0,0 0 0,1 1-1,2 2 0,5 7 0,3-1 0,6 8 0,8 0 0,1 6 0,16-3 0,-12 17 1,12-3 0,3 7 0,6 4 0,7 8 0,2 1 0,3 4-1,2 3 1,0 0-1,0 0 0,-4-3 0,-5-4 0,-5-3-1,-4-7 0,-4-3 1,-7-7-1,6-14 0,-22 19 0,5-18 1,-1-1-1,-1-4 0,-2 1 0,-1-2 0,5 2 0,1 0 0,16 3-1,-18 3 1,18-3 1,-6 22-1,9-5 0,-2 3 0,2 0 0,-1 5 0,-2-1 0,-3 1 0,0-3 0,-2 0 0,-4-2 0,-4-2 0,2-2 1,1-2-1,10-14-1,-19 20 1,19-20-1,-11 14-1,11-14-3,0 0-7,0 0-20,0 0-6,0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432" units="in"/>
          <inkml:channel name="Y" type="integer" max="24576" units="in"/>
          <inkml:channel name="F" type="integer" max="255" units="dev"/>
        </inkml:traceFormat>
        <inkml:channelProperties>
          <inkml:channelProperty channel="X" name="resolution" value="2978.66846" units="1/in"/>
          <inkml:channelProperty channel="Y" name="resolution" value="2978.90918" units="1/in"/>
          <inkml:channelProperty channel="F" name="resolution" value="INF" units="1/dev"/>
        </inkml:channelProperties>
      </inkml:inkSource>
      <inkml:timestamp xml:id="ts0" timeString="2005-09-14T22:11:15.900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0 590 14,'0'0'22,"0"0"2,0 0-8,0 0-1,0 0-2,0 0-1,0 0-1,0 0-2,0 0-1,0 0-2,0 0 0,0 0-1,14-12 0,-14 12 0,0 0-1,17-16 0,-17 16 0,14-11-1,-14 11 0,19-9-1,-19 9 0,30-9 0,-13 2 0,3 3-1,2-1 0,5 0 1,1-1 0,1 2 0,-1-1-1,0 2 1,-1-2 0,-2-2-1,-5 5 1,-4-6-1,-16 8 0,18-8-1,-18 8 0,3-15 1,-3 15-1,-12-19 0,12 19 0,-22-26-1,11 9 2,-4 2-1,1-2 0,1 0 0,4-1 0,3 3 0,6 15 1,-10-23-1,10 23 0,3-14 0,-3 14 1,16-6-1,-16 6 0,28-2 0,-8 5 0,5 0 0,2-1 0,-1 1 0,-1-2 0,2-2 0,-2-2 1,-5-6-1,-6-4 0,-5-1 0,-1-4 0,1-6 0,-2 0 0,-3-1 0,4 2 0,0-1 0,4 3 0,2 1 0,2 4-1,-16 16 0,25-20-3,-25 20-2,23-16-8,-23 16-19,0 0-3,0 0-1,-15 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432" units="in"/>
          <inkml:channel name="Y" type="integer" max="24576" units="in"/>
          <inkml:channel name="F" type="integer" max="255" units="dev"/>
        </inkml:traceFormat>
        <inkml:channelProperties>
          <inkml:channelProperty channel="X" name="resolution" value="2978.66846" units="1/in"/>
          <inkml:channelProperty channel="Y" name="resolution" value="2978.90918" units="1/in"/>
          <inkml:channelProperty channel="F" name="resolution" value="INF" units="1/dev"/>
        </inkml:channelProperties>
      </inkml:inkSource>
      <inkml:timestamp xml:id="ts0" timeString="2005-09-14T22:11:17.416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440 17 33,'-19'-8'13,"19"8"-2,0 0 0,0 0-2,0 0 1,-19-8-3,19 8 1,0 0-1,-14-2-1,14 2 0,0 0 0,-20 21-1,20-21-1,-6 20 1,3-6-1,-2 5 0,5-2 0,-1 3 0,2-4 0,1 5 1,2-3 0,-2 6-1,6-5 0,-2 1-1,6-1 0,-2 3 0,4-2-1,-3 2 0,3-2-1,-4-1 0,1 3 0,-5-2 0,1-3 0,-4 0 0,-2-1-1,-2-2 1,1-14 0,-13 23-1,13-23 1,-21 16 0,4-8 0,-2-1 0,-4 0 0,-1-3 0,1 1-1,-2 0 1,-4-2 0,2 0 0,2-3-1,4 5 1,2-1-1,4 4 0,15-8 1,-21 22-1,21-5 1,5 5-1,1 1 0,4 4 1,0 1-1,-2 0 0,1 0 1,-2 1-1,-7-1 0,-3-1 0,-5-2 1,-6-2-1,-3 0 0,-5 2 1,-1-1 0,-1-1-1,3-1 1,2 4 0,2-1 0,3 0 0,5-1 0,4-3-1,2 0-1,3-6-3,-8 6-6,8-21-29,0 0 2,0 0-1,0 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432" units="in"/>
          <inkml:channel name="Y" type="integer" max="24576" units="in"/>
          <inkml:channel name="F" type="integer" max="255" units="dev"/>
        </inkml:traceFormat>
        <inkml:channelProperties>
          <inkml:channelProperty channel="X" name="resolution" value="2978.66846" units="1/in"/>
          <inkml:channelProperty channel="Y" name="resolution" value="2978.90918" units="1/in"/>
          <inkml:channelProperty channel="F" name="resolution" value="INF" units="1/dev"/>
        </inkml:channelProperties>
      </inkml:inkSource>
      <inkml:timestamp xml:id="ts0" timeString="2005-09-14T22:11:18.479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28 36,'0'0'15,"20"-15"0,-20 15-2,31-10 0,-12 6-2,4 2-1,0 5-2,9-3-1,-1 6-1,5-3-1,-5 5-1,1-2 0,-4 4-1,2-2 0,-8-2-1,-2 3-1,-5-1 1,-15-8-1,19 14 0,-19-14 0,5 19 1,-5-19 0,-11 28 0,2-13 2,-9 4-1,4 0-1,-4 7 1,1-2 0,0 4-1,4-3 0,1 1-1,5-1 0,6 2 1,2-3-1,3-2 0,6-1 1,3-1-1,1-1-1,5-2 1,-1 0 0,2-3-1,-1 1 0,1 3 1,-4-4-1,3 4 0,-7-2 0,1 4 0,-9-4 0,-1 6 0,-4-2 1,-2 2 0,0 3 0,-5-2 1,3 3 0,-3 1 0,10 3 0,4 4 1,8 0-1,3 7 0,3-1 0,4 7 0,4-2 0,-2 5-1,1-5 0,-5-1 0,-4-2 0,-4-5-1,-1-4 0,-4-6 0,-4-3-2,-2-5-1,-5 0-3,2-19-12,2 17-21,-2-17 1,0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405313" y="6956425"/>
            <a:ext cx="7921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315" tIns="46997" rIns="92315" bIns="46997">
            <a:spAutoFit/>
          </a:bodyPr>
          <a:lstStyle>
            <a:lvl1pPr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300" b="0"/>
              <a:t>Page </a:t>
            </a:r>
            <a:fld id="{0E64EEA1-AFA6-4CAA-BE2D-4997FDEED64A}" type="slidenum">
              <a:rPr lang="en-US" altLang="en-US" sz="1300" b="0"/>
              <a:pPr algn="ctr">
                <a:lnSpc>
                  <a:spcPct val="90000"/>
                </a:lnSpc>
              </a:pPr>
              <a:t>‹#›</a:t>
            </a:fld>
            <a:endParaRPr lang="en-US" altLang="en-US" sz="1300" b="0"/>
          </a:p>
        </p:txBody>
      </p:sp>
      <p:sp>
        <p:nvSpPr>
          <p:cNvPr id="5120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7688"/>
            <a:ext cx="3659188" cy="2744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81113" y="3475038"/>
            <a:ext cx="703897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72" tIns="46997" rIns="95672" bIns="469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4531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759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ko-KR" altLang="en-US" smtClean="0"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4796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ko-KR" dirty="0" smtClean="0">
                <a:ea typeface="Gulim" panose="020B0600000101010101" pitchFamily="34" charset="-127"/>
              </a:rPr>
              <a:t>Expensive to start new process, heavyweight context switch overhead (changing address spaces)</a:t>
            </a:r>
          </a:p>
        </p:txBody>
      </p:sp>
    </p:spTree>
    <p:extLst>
      <p:ext uri="{BB962C8B-B14F-4D97-AF65-F5344CB8AC3E}">
        <p14:creationId xmlns:p14="http://schemas.microsoft.com/office/powerpoint/2010/main" val="728080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ko-KR" altLang="en-US" dirty="0" smtClean="0"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0091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ko-KR" altLang="en-US" smtClean="0"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1012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37022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5400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5609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“Thread 1 is calculating interest” “Thread</a:t>
            </a:r>
            <a:r>
              <a:rPr lang="en-US" altLang="en-US" baseline="0" dirty="0" smtClean="0"/>
              <a:t> 2 is handling deposit”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3861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X could be (13, 5, 3)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53238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1567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Intel seems to be discarding SMT in Silvermont because of power problems</a:t>
            </a:r>
          </a:p>
        </p:txBody>
      </p:sp>
    </p:spTree>
    <p:extLst>
      <p:ext uri="{BB962C8B-B14F-4D97-AF65-F5344CB8AC3E}">
        <p14:creationId xmlns:p14="http://schemas.microsoft.com/office/powerpoint/2010/main" val="290143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22643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You’re sitting in class, hot day, milk does a body good. Go home, no milk, so go to store</a:t>
            </a:r>
          </a:p>
          <a:p>
            <a:r>
              <a:rPr lang="en-US" altLang="en-US" smtClean="0"/>
              <a:t>Roommate leaves class late because prof is more long-winded than I am. Has same idea, but result is too much milk!</a:t>
            </a:r>
          </a:p>
          <a:p>
            <a:r>
              <a:rPr lang="en-US" altLang="en-US" smtClean="0"/>
              <a:t>Problem: two cooperating threads, not cooperating properly</a:t>
            </a:r>
          </a:p>
        </p:txBody>
      </p:sp>
    </p:spTree>
    <p:extLst>
      <p:ext uri="{BB962C8B-B14F-4D97-AF65-F5344CB8AC3E}">
        <p14:creationId xmlns:p14="http://schemas.microsoft.com/office/powerpoint/2010/main" val="697395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19039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3167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7361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* This</a:t>
            </a:r>
            <a:r>
              <a:rPr lang="en-US" altLang="en-US" baseline="0" dirty="0" smtClean="0"/>
              <a:t> is a fate worse than failure! Code that usually works is way worse than outright broken code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205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* This</a:t>
            </a:r>
            <a:r>
              <a:rPr lang="en-US" altLang="en-US" baseline="0" dirty="0" smtClean="0"/>
              <a:t> is a fate worse than failure! Code that usually works is way worse than outright broken code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205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* This</a:t>
            </a:r>
            <a:r>
              <a:rPr lang="en-US" altLang="en-US" baseline="0" dirty="0" smtClean="0"/>
              <a:t> is a fate worse than failure! Code that usually works is way worse than outright broken code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205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9249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6048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561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49051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07559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309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687692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97004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See https://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web.stanford.edu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/class/cs140/projects/pintos/pintos_6.html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Comic Sans MS" pitchFamily="66" charset="0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Always set to </a:t>
            </a:r>
            <a:r>
              <a:rPr lang="en-US" dirty="0" smtClean="0"/>
              <a:t>THREAD_MAGIC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, which is just an arbitrary number defined in </a:t>
            </a:r>
            <a:r>
              <a:rPr lang="en-US" dirty="0" smtClean="0"/>
              <a:t>threads/</a:t>
            </a:r>
            <a:r>
              <a:rPr lang="en-US" dirty="0" err="1" smtClean="0"/>
              <a:t>thread.c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, and used to detect stack overflow. </a:t>
            </a:r>
            <a:r>
              <a:rPr lang="en-US" dirty="0" err="1" smtClean="0"/>
              <a:t>thread_current</a:t>
            </a:r>
            <a:r>
              <a:rPr lang="en-US" dirty="0" smtClean="0"/>
              <a:t>()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 checks that the </a:t>
            </a:r>
            <a:r>
              <a:rPr lang="en-US" dirty="0" smtClean="0"/>
              <a:t>magic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 member of the running thread's </a:t>
            </a:r>
            <a:r>
              <a:rPr lang="en-US" dirty="0" err="1" smtClean="0"/>
              <a:t>struct</a:t>
            </a:r>
            <a:r>
              <a:rPr lang="en-US" dirty="0" smtClean="0"/>
              <a:t> thread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 is set to </a:t>
            </a:r>
            <a:r>
              <a:rPr lang="en-US" dirty="0" smtClean="0"/>
              <a:t>THREAD_MAGIC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. Stack overflow tends to change this value, triggering the assertion. For greatest benefit, as you add members to </a:t>
            </a:r>
            <a:r>
              <a:rPr lang="en-US" dirty="0" err="1" smtClean="0"/>
              <a:t>struct</a:t>
            </a:r>
            <a:r>
              <a:rPr lang="en-US" dirty="0" smtClean="0"/>
              <a:t> thread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, leave </a:t>
            </a:r>
            <a:r>
              <a:rPr lang="en-US" dirty="0" smtClean="0"/>
              <a:t>magic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omic Sans MS" pitchFamily="66" charset="0"/>
                <a:ea typeface="+mn-ea"/>
                <a:cs typeface="+mn-cs"/>
              </a:rPr>
              <a:t> at the end. (see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99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31487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Execution model: each thread runs on a dedicated virtual processor with unpredictable and variable speed.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7D3955F-9E14-2048-A3C7-B473A3FD983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1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ko-KR" altLang="en-US" smtClean="0"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0385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ko-KR" altLang="en-US" smtClean="0"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7241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ea typeface="Gulim" panose="020B0600000101010101" pitchFamily="34" charset="-127"/>
              </a:rPr>
              <a:t>Adding printf statements can cause stack overruns or changing timing/interleaving</a:t>
            </a:r>
          </a:p>
          <a:p>
            <a:r>
              <a:rPr lang="en-US" altLang="ko-KR" smtClean="0">
                <a:ea typeface="Gulim" panose="020B0600000101010101" pitchFamily="34" charset="-127"/>
              </a:rPr>
              <a:t>What if non-deterministic error only occurs once a week? You’re pulling all-nighters to find it, your eyelids droop, and whiz, the error happens and you missed it.</a:t>
            </a:r>
          </a:p>
        </p:txBody>
      </p:sp>
    </p:spTree>
    <p:extLst>
      <p:ext uri="{BB962C8B-B14F-4D97-AF65-F5344CB8AC3E}">
        <p14:creationId xmlns:p14="http://schemas.microsoft.com/office/powerpoint/2010/main" val="46717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155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73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152400"/>
            <a:ext cx="1981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5791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1645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914400"/>
            <a:ext cx="38862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862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37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78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i="0" cap="all"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356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99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88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6949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9877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5346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44549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smtClean="0"/>
              <a:t>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8025561" y="6551613"/>
            <a:ext cx="831940" cy="30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 b="0" i="0" dirty="0" err="1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Lec</a:t>
            </a:r>
            <a:r>
              <a:rPr lang="en-US" altLang="en-US" sz="1400" b="0" i="0" dirty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en-US" sz="1400" b="0" i="0" dirty="0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7.</a:t>
            </a:r>
            <a:fld id="{6456B83E-17D0-4CDF-84AD-C8A97BEB5271}" type="slidenum">
              <a:rPr lang="en-US" altLang="en-US" sz="1400" b="0" i="0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pPr algn="ctr"/>
              <a:t>‹#›</a:t>
            </a:fld>
            <a:endParaRPr lang="en-US" altLang="en-US" sz="1400" b="0" i="0" dirty="0">
              <a:solidFill>
                <a:srgbClr val="2A40E2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0" y="6550025"/>
            <a:ext cx="732871" cy="30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1400" b="0" i="0" dirty="0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9/17/18</a:t>
            </a:r>
            <a:endParaRPr lang="en-US" sz="1400" b="0" i="0" dirty="0" smtClean="0">
              <a:solidFill>
                <a:srgbClr val="2A40E2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30" name="Line 6"/>
          <p:cNvSpPr>
            <a:spLocks noChangeShapeType="1"/>
          </p:cNvSpPr>
          <p:nvPr userDrawn="1"/>
        </p:nvSpPr>
        <p:spPr bwMode="auto">
          <a:xfrm>
            <a:off x="990600" y="685800"/>
            <a:ext cx="71628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ill Sans Light"/>
              <a:cs typeface="Gill Sans Light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3505200" y="6550236"/>
            <a:ext cx="1899857" cy="30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1400" b="0" i="0" dirty="0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CS162 ©UCB Fall </a:t>
            </a:r>
            <a:r>
              <a:rPr lang="en-US" sz="1400" b="0" i="0" dirty="0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2018</a:t>
            </a:r>
            <a:endParaRPr lang="en-US" sz="1400" b="0" i="0" dirty="0" smtClean="0">
              <a:solidFill>
                <a:srgbClr val="2A40E2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0" i="0">
          <a:solidFill>
            <a:srgbClr val="2A40E2"/>
          </a:solidFill>
          <a:latin typeface="Gill Sans" charset="0"/>
          <a:ea typeface="Gill Sans" charset="0"/>
          <a:cs typeface="Gill Sans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0" i="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200" b="0" i="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2000" b="0" i="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 b="0" i="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0" i="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research/smt/index.html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customXml" Target="../ink/ink5.xml"/><Relationship Id="rId12" Type="http://schemas.openxmlformats.org/officeDocument/2006/relationships/image" Target="../media/image22.emf"/><Relationship Id="rId13" Type="http://schemas.openxmlformats.org/officeDocument/2006/relationships/customXml" Target="../ink/ink6.xml"/><Relationship Id="rId14" Type="http://schemas.openxmlformats.org/officeDocument/2006/relationships/image" Target="../media/image23.emf"/><Relationship Id="rId15" Type="http://schemas.openxmlformats.org/officeDocument/2006/relationships/customXml" Target="../ink/ink7.xml"/><Relationship Id="rId16" Type="http://schemas.openxmlformats.org/officeDocument/2006/relationships/image" Target="../media/image24.emf"/><Relationship Id="rId17" Type="http://schemas.openxmlformats.org/officeDocument/2006/relationships/customXml" Target="../ink/ink8.xml"/><Relationship Id="rId18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ustomXml" Target="../ink/ink1.xml"/><Relationship Id="rId4" Type="http://schemas.openxmlformats.org/officeDocument/2006/relationships/image" Target="../media/image180.emf"/><Relationship Id="rId5" Type="http://schemas.openxmlformats.org/officeDocument/2006/relationships/customXml" Target="../ink/ink2.xml"/><Relationship Id="rId6" Type="http://schemas.openxmlformats.org/officeDocument/2006/relationships/image" Target="../media/image19.emf"/><Relationship Id="rId7" Type="http://schemas.openxmlformats.org/officeDocument/2006/relationships/customXml" Target="../ink/ink3.xml"/><Relationship Id="rId8" Type="http://schemas.openxmlformats.org/officeDocument/2006/relationships/image" Target="../media/image20.emf"/><Relationship Id="rId9" Type="http://schemas.openxmlformats.org/officeDocument/2006/relationships/customXml" Target="../ink/ink4.xml"/><Relationship Id="rId10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20.png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066800"/>
            <a:ext cx="7848600" cy="2286000"/>
          </a:xfrm>
          <a:noFill/>
        </p:spPr>
        <p:txBody>
          <a:bodyPr/>
          <a:lstStyle/>
          <a:p>
            <a:r>
              <a:rPr lang="en-US" altLang="en-US" sz="3000" dirty="0" smtClean="0"/>
              <a:t>CS162</a:t>
            </a:r>
            <a:br>
              <a:rPr lang="en-US" altLang="en-US" sz="3000" dirty="0" smtClean="0"/>
            </a:br>
            <a:r>
              <a:rPr lang="en-US" altLang="en-US" sz="3000" dirty="0" smtClean="0"/>
              <a:t>Operating Systems and</a:t>
            </a:r>
            <a:br>
              <a:rPr lang="en-US" altLang="en-US" sz="3000" dirty="0" smtClean="0"/>
            </a:br>
            <a:r>
              <a:rPr lang="en-US" altLang="en-US" sz="3000" dirty="0" smtClean="0"/>
              <a:t>Systems Programming</a:t>
            </a:r>
            <a:br>
              <a:rPr lang="en-US" altLang="en-US" sz="3000" dirty="0" smtClean="0"/>
            </a:br>
            <a:r>
              <a:rPr lang="en-US" altLang="en-US" sz="3000" dirty="0" smtClean="0"/>
              <a:t>Lecture 7</a:t>
            </a:r>
            <a:br>
              <a:rPr lang="en-US" altLang="en-US" sz="3000" dirty="0" smtClean="0"/>
            </a:br>
            <a:r>
              <a:rPr lang="en-US" altLang="en-US" sz="3000" dirty="0" smtClean="0"/>
              <a:t> </a:t>
            </a:r>
            <a:br>
              <a:rPr lang="en-US" altLang="en-US" sz="3000" dirty="0" smtClean="0"/>
            </a:br>
            <a:r>
              <a:rPr lang="en-US" altLang="en-US" sz="3000" dirty="0" smtClean="0"/>
              <a:t>Concurrency (Continued),</a:t>
            </a:r>
            <a:br>
              <a:rPr lang="en-US" altLang="en-US" sz="3000" dirty="0" smtClean="0"/>
            </a:br>
            <a:r>
              <a:rPr lang="en-US" altLang="en-US" sz="3000" dirty="0" smtClean="0"/>
              <a:t>Synchronization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191000"/>
            <a:ext cx="8001000" cy="1447800"/>
          </a:xfrm>
          <a:noFill/>
        </p:spPr>
        <p:txBody>
          <a:bodyPr/>
          <a:lstStyle/>
          <a:p>
            <a:pPr marL="285750" indent="-285750"/>
            <a:r>
              <a:rPr lang="en-US" altLang="en-US" dirty="0" smtClean="0"/>
              <a:t>September </a:t>
            </a:r>
            <a:r>
              <a:rPr lang="en-US" altLang="en-US" dirty="0" smtClean="0"/>
              <a:t>17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, </a:t>
            </a:r>
            <a:r>
              <a:rPr lang="en-US" altLang="en-US" dirty="0" smtClean="0"/>
              <a:t>2018</a:t>
            </a:r>
            <a:endParaRPr lang="en-US" altLang="en-US" dirty="0" smtClean="0"/>
          </a:p>
          <a:p>
            <a:pPr marL="285750" indent="-285750"/>
            <a:r>
              <a:rPr lang="en-US" altLang="en-US" dirty="0" smtClean="0"/>
              <a:t>Ion Stoica</a:t>
            </a:r>
          </a:p>
          <a:p>
            <a:pPr marL="285750" indent="-285750"/>
            <a:r>
              <a:rPr lang="en-US" altLang="en-US" dirty="0" smtClean="0"/>
              <a:t>http://cs162.eecs.Berkeley.edu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Pintos Interrupt Processing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4765" y="1808660"/>
            <a:ext cx="560827" cy="2314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2676" y="174131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1549" y="382070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255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765" y="2436378"/>
            <a:ext cx="560827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1902" y="4148487"/>
            <a:ext cx="1597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Hardware interrupt vector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4765" y="2636403"/>
            <a:ext cx="560827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27423" y="1126035"/>
            <a:ext cx="3222771" cy="2579848"/>
            <a:chOff x="553658" y="1470304"/>
            <a:chExt cx="3222771" cy="2579848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591412" y="2334341"/>
              <a:ext cx="902020" cy="580066"/>
            </a:xfrm>
            <a:prstGeom prst="straightConnector1">
              <a:avLst/>
            </a:prstGeom>
            <a:ln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535774" y="1470304"/>
              <a:ext cx="1552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err="1">
                  <a:latin typeface="Gill Sans" charset="0"/>
                  <a:ea typeface="Gill Sans" charset="0"/>
                  <a:cs typeface="Gill Sans" charset="0"/>
                </a:rPr>
                <a:t>intrNN_stub</a:t>
              </a:r>
              <a:r>
                <a:rPr lang="en-US" b="0" dirty="0">
                  <a:latin typeface="Gill Sans" charset="0"/>
                  <a:ea typeface="Gill Sans" charset="0"/>
                  <a:cs typeface="Gill Sans" charset="0"/>
                </a:rPr>
                <a:t>()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93432" y="2334341"/>
              <a:ext cx="2282997" cy="58477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p</a:t>
              </a:r>
              <a:r>
                <a:rPr lang="en-US" sz="16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ush 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0x20 </a:t>
              </a:r>
              <a:r>
                <a:rPr lang="en-US" sz="16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sz="16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sz="16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#)</a:t>
              </a:r>
            </a:p>
            <a:p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j</a:t>
              </a:r>
              <a:r>
                <a:rPr lang="en-US" sz="16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mp</a:t>
              </a:r>
              <a:r>
                <a:rPr lang="en-US" sz="16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6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intr_entry</a:t>
              </a:r>
              <a:endParaRPr lang="en-US" sz="1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93432" y="2980672"/>
              <a:ext cx="2282997" cy="58477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p</a:t>
              </a:r>
              <a:r>
                <a:rPr lang="en-US" sz="16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ush 0x21 (</a:t>
              </a:r>
              <a:r>
                <a:rPr lang="en-US" sz="16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int</a:t>
              </a:r>
              <a:r>
                <a:rPr lang="en-US" sz="16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#)</a:t>
              </a:r>
            </a:p>
            <a:p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j</a:t>
              </a:r>
              <a:r>
                <a:rPr lang="en-US" sz="16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mp</a:t>
              </a:r>
              <a:r>
                <a:rPr lang="en-US" sz="16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6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intr_entry</a:t>
              </a:r>
              <a:endParaRPr lang="en-US" sz="1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553658" y="2980672"/>
              <a:ext cx="939774" cy="133760"/>
            </a:xfrm>
            <a:prstGeom prst="straightConnector1">
              <a:avLst/>
            </a:prstGeom>
            <a:ln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613545" y="1900914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***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57947" y="3680820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***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837396" y="1808660"/>
            <a:ext cx="3011204" cy="212365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ntr_entry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save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regs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as frame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set up kernel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env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call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intr_handler</a:t>
            </a: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ntr_exit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restore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regs</a:t>
            </a: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iret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036287" y="1831005"/>
            <a:ext cx="801109" cy="62399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17165" y="1066800"/>
            <a:ext cx="203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Wrapper for generic handler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81000" y="2384013"/>
            <a:ext cx="5357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>
                <a:latin typeface="Gill Sans" charset="0"/>
                <a:ea typeface="Gill Sans" charset="0"/>
                <a:cs typeface="Gill Sans" charset="0"/>
              </a:rPr>
              <a:t>0x20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801492" y="414848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</a:t>
            </a:r>
            <a:r>
              <a:rPr lang="en-US" b="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tubs.S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79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 cs61C THE STACK FRAME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0" y="1046781"/>
            <a:ext cx="4478612" cy="3358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36" y="2706475"/>
            <a:ext cx="4531373" cy="339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51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Pintos Interrupt Processing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0200" y="2152929"/>
            <a:ext cx="560827" cy="2314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8911" y="19050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784" y="398439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255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1412" y="2334341"/>
            <a:ext cx="902020" cy="580066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3244" y="2780647"/>
            <a:ext cx="560827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137" y="4492756"/>
            <a:ext cx="1597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Hardware interrupt vector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5774" y="1470304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latin typeface="Gill Sans" charset="0"/>
                <a:ea typeface="Gill Sans" charset="0"/>
                <a:cs typeface="Gill Sans" charset="0"/>
              </a:rPr>
              <a:t>intrNN_stub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()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2334341"/>
            <a:ext cx="2282997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ush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0x20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#)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intr_entry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6800" y="2980672"/>
            <a:ext cx="2282997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ush 0x21 (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#)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intr_entry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53658" y="2980672"/>
            <a:ext cx="939774" cy="13376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36894" y="2980672"/>
            <a:ext cx="560827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13545" y="190091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57947" y="368082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52800" y="2152929"/>
            <a:ext cx="2712642" cy="206210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ntr_entry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save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regs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as frame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set up kernel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env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call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intr_handler</a:t>
            </a: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ntr_exit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restore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regs</a:t>
            </a: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iret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971394" y="2152929"/>
            <a:ext cx="563562" cy="68413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534957" y="1365817"/>
            <a:ext cx="203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Wrapper for generic handler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5420518" y="1273484"/>
            <a:ext cx="828548" cy="1947455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214878" y="1273484"/>
            <a:ext cx="2776722" cy="132343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Intr_handler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(*frame)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 classify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 dispatch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ack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IRQ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 maybe thread yield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-92765" y="2728282"/>
            <a:ext cx="5357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>
                <a:latin typeface="Gill Sans" charset="0"/>
                <a:ea typeface="Gill Sans" charset="0"/>
                <a:cs typeface="Gill Sans" charset="0"/>
              </a:rPr>
              <a:t>0x20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34000" y="3399076"/>
            <a:ext cx="1723491" cy="2925524"/>
            <a:chOff x="5407525" y="3300985"/>
            <a:chExt cx="1723491" cy="2925524"/>
          </a:xfrm>
        </p:grpSpPr>
        <p:sp>
          <p:nvSpPr>
            <p:cNvPr id="40" name="Rectangle 39"/>
            <p:cNvSpPr/>
            <p:nvPr/>
          </p:nvSpPr>
          <p:spPr>
            <a:xfrm>
              <a:off x="6220147" y="3582761"/>
              <a:ext cx="560827" cy="23143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62138" y="343265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0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6481359" y="3300985"/>
              <a:ext cx="450166" cy="104325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6218298" y="4210479"/>
              <a:ext cx="560827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07525" y="5580178"/>
              <a:ext cx="1723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Pintos </a:t>
              </a:r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intr_handlers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218298" y="4410504"/>
              <a:ext cx="560827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559925" y="4084879"/>
              <a:ext cx="7104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dirty="0">
                  <a:latin typeface="Gill Sans" charset="0"/>
                  <a:ea typeface="Gill Sans" charset="0"/>
                  <a:cs typeface="Gill Sans" charset="0"/>
                </a:rPr>
                <a:t>0x20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737572" y="3352800"/>
            <a:ext cx="2406428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imer_intr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(*frame)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tick++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thread_tick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7057491" y="2063992"/>
            <a:ext cx="372009" cy="1335084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294435" y="4185648"/>
            <a:ext cx="82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t</a:t>
            </a:r>
            <a:r>
              <a:rPr lang="en-US" b="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imer.c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49850" y="904152"/>
            <a:ext cx="117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interrupt.c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34956" y="455366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</a:t>
            </a:r>
            <a:r>
              <a:rPr lang="en-US" b="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tubs.S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06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4" grpId="0" animBg="1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795" y="1861741"/>
            <a:ext cx="1178729" cy="1110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Kernel thread</a:t>
            </a:r>
            <a:endParaRPr lang="en-US" dirty="0"/>
          </a:p>
        </p:txBody>
      </p:sp>
      <p:sp>
        <p:nvSpPr>
          <p:cNvPr id="87" name="Content Placeholder 86"/>
          <p:cNvSpPr>
            <a:spLocks noGrp="1"/>
          </p:cNvSpPr>
          <p:nvPr>
            <p:ph idx="1"/>
          </p:nvPr>
        </p:nvSpPr>
        <p:spPr>
          <a:xfrm>
            <a:off x="399395" y="5943600"/>
            <a:ext cx="8229600" cy="7573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Kernel threads execute with small stack in thread structure</a:t>
            </a:r>
          </a:p>
          <a:p>
            <a:r>
              <a:rPr lang="en-US" dirty="0" smtClean="0"/>
              <a:t>Scheduler selects among ready kernel and user threads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460139" y="3129167"/>
            <a:ext cx="1242161" cy="2767859"/>
            <a:chOff x="1805838" y="3328140"/>
            <a:chExt cx="1242161" cy="2767859"/>
          </a:xfrm>
        </p:grpSpPr>
        <p:sp>
          <p:nvSpPr>
            <p:cNvPr id="9" name="Rectangle 8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43200" y="3129167"/>
            <a:ext cx="1242161" cy="2767859"/>
            <a:chOff x="1805838" y="3328140"/>
            <a:chExt cx="1242161" cy="2767859"/>
          </a:xfrm>
        </p:grpSpPr>
        <p:sp>
          <p:nvSpPr>
            <p:cNvPr id="24" name="Rectangle 23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994009" y="433146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6299" y="994986"/>
            <a:ext cx="51542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51415" y="1124049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code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58555" y="152838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data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6299" y="1554977"/>
            <a:ext cx="5154199" cy="142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788844" y="1689162"/>
            <a:ext cx="968107" cy="1777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19040" y="309286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 smtClean="0">
                <a:latin typeface="Gill Sans" charset="0"/>
                <a:ea typeface="Gill Sans" charset="0"/>
                <a:cs typeface="Gill Sans" charset="0"/>
              </a:rPr>
              <a:t>tid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3814" y="2913459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status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98790" y="2734051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stack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88464" y="255464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priority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06710" y="2375235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list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71285" y="2195827"/>
            <a:ext cx="753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agic #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788844" y="1143379"/>
            <a:ext cx="968107" cy="274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641335" y="1922029"/>
            <a:ext cx="425309" cy="1028497"/>
          </a:xfrm>
          <a:custGeom>
            <a:avLst/>
            <a:gdLst>
              <a:gd name="connsiteX0" fmla="*/ 0 w 317500"/>
              <a:gd name="connsiteY0" fmla="*/ 841375 h 841375"/>
              <a:gd name="connsiteX1" fmla="*/ 206375 w 317500"/>
              <a:gd name="connsiteY1" fmla="*/ 841375 h 841375"/>
              <a:gd name="connsiteX2" fmla="*/ 269875 w 317500"/>
              <a:gd name="connsiteY2" fmla="*/ 698500 h 841375"/>
              <a:gd name="connsiteX3" fmla="*/ 254000 w 317500"/>
              <a:gd name="connsiteY3" fmla="*/ 381000 h 841375"/>
              <a:gd name="connsiteX4" fmla="*/ 317500 w 317500"/>
              <a:gd name="connsiteY4" fmla="*/ 47625 h 841375"/>
              <a:gd name="connsiteX5" fmla="*/ 127000 w 317500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" h="841375">
                <a:moveTo>
                  <a:pt x="0" y="841375"/>
                </a:moveTo>
                <a:lnTo>
                  <a:pt x="206375" y="841375"/>
                </a:lnTo>
                <a:lnTo>
                  <a:pt x="269875" y="698500"/>
                </a:lnTo>
                <a:lnTo>
                  <a:pt x="254000" y="381000"/>
                </a:lnTo>
                <a:lnTo>
                  <a:pt x="317500" y="47625"/>
                </a:lnTo>
                <a:lnTo>
                  <a:pt x="127000" y="0"/>
                </a:lnTo>
              </a:path>
            </a:pathLst>
          </a:custGeom>
          <a:ln>
            <a:solidFill>
              <a:srgbClr val="4F81BD"/>
            </a:solidFill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797433" y="2303835"/>
            <a:ext cx="950929" cy="1162880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691805" y="1037134"/>
            <a:ext cx="1162185" cy="26119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7473361" y="2835569"/>
            <a:ext cx="1022868" cy="89466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669" y="1897717"/>
            <a:ext cx="1178729" cy="111005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496" y="1870289"/>
            <a:ext cx="1178729" cy="1110059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 flipV="1">
            <a:off x="5428374" y="1124049"/>
            <a:ext cx="1155720" cy="746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28374" y="2913459"/>
            <a:ext cx="1263431" cy="5556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629400" y="4126879"/>
            <a:ext cx="1295359" cy="910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6691" y="5530758"/>
            <a:ext cx="111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Proc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39956" y="5343934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29400" y="412687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639956" y="510580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69" y="1876195"/>
            <a:ext cx="1178729" cy="11100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74327" y="50055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83852" y="525324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3413125" y="2195827"/>
            <a:ext cx="3605915" cy="30574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746125" y="1270000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1733363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2792125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639956" y="4859272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924759" y="476326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IP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 flipV="1">
            <a:off x="3076657" y="1300527"/>
            <a:ext cx="3929227" cy="3634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920891" y="561779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PL: 0</a:t>
            </a:r>
            <a:endParaRPr lang="en-US" sz="20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4495800" y="1284975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31590" y="2514600"/>
            <a:ext cx="86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Kernel</a:t>
            </a:r>
            <a:endParaRPr lang="en-US" sz="20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52605" y="3181290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rPr>
              <a:t>User</a:t>
            </a:r>
            <a:endParaRPr lang="en-US" sz="2000" b="0" dirty="0">
              <a:solidFill>
                <a:srgbClr val="233AE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29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Timer may trigger thread switch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924800" cy="579120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</a:t>
            </a:r>
            <a:r>
              <a:rPr lang="en-US" dirty="0" err="1" smtClean="0"/>
              <a:t>hread_tick</a:t>
            </a:r>
            <a:endParaRPr lang="en-US" dirty="0" smtClean="0"/>
          </a:p>
          <a:p>
            <a:pPr lvl="1"/>
            <a:r>
              <a:rPr lang="en-US" dirty="0" smtClean="0"/>
              <a:t>Updates thread counters</a:t>
            </a:r>
          </a:p>
          <a:p>
            <a:pPr lvl="1"/>
            <a:r>
              <a:rPr lang="en-US" dirty="0" smtClean="0"/>
              <a:t>If quanta exhausted, sets yield flag</a:t>
            </a:r>
          </a:p>
          <a:p>
            <a:r>
              <a:rPr lang="en-US" dirty="0" err="1" smtClean="0"/>
              <a:t>thread_yield</a:t>
            </a:r>
            <a:endParaRPr lang="en-US" dirty="0" smtClean="0"/>
          </a:p>
          <a:p>
            <a:pPr lvl="1"/>
            <a:r>
              <a:rPr lang="en-US" dirty="0" smtClean="0"/>
              <a:t>On path to </a:t>
            </a:r>
            <a:r>
              <a:rPr lang="en-US" dirty="0" err="1" smtClean="0"/>
              <a:t>rtn</a:t>
            </a:r>
            <a:r>
              <a:rPr lang="en-US" dirty="0" smtClean="0"/>
              <a:t> from interrupt</a:t>
            </a:r>
          </a:p>
          <a:p>
            <a:pPr lvl="1"/>
            <a:r>
              <a:rPr lang="en-US" dirty="0" smtClean="0"/>
              <a:t>Sets current thread back to READY</a:t>
            </a:r>
          </a:p>
          <a:p>
            <a:pPr lvl="1"/>
            <a:r>
              <a:rPr lang="en-US" dirty="0" smtClean="0"/>
              <a:t>Pushes it back on </a:t>
            </a:r>
            <a:r>
              <a:rPr lang="en-US" dirty="0" err="1" smtClean="0"/>
              <a:t>ready_list</a:t>
            </a:r>
            <a:endParaRPr lang="en-US" dirty="0" smtClean="0"/>
          </a:p>
          <a:p>
            <a:pPr lvl="1"/>
            <a:r>
              <a:rPr lang="en-US" dirty="0" smtClean="0"/>
              <a:t>Calls schedule to select next thread to run upon </a:t>
            </a:r>
            <a:r>
              <a:rPr lang="en-US" dirty="0" err="1" smtClean="0"/>
              <a:t>iret</a:t>
            </a:r>
            <a:endParaRPr lang="en-US" dirty="0" smtClean="0"/>
          </a:p>
          <a:p>
            <a:r>
              <a:rPr lang="en-US" dirty="0" smtClean="0"/>
              <a:t>Schedule</a:t>
            </a:r>
          </a:p>
          <a:p>
            <a:pPr lvl="1"/>
            <a:r>
              <a:rPr lang="en-US" dirty="0" smtClean="0"/>
              <a:t>Selects next thread to run</a:t>
            </a:r>
          </a:p>
          <a:p>
            <a:pPr lvl="1"/>
            <a:r>
              <a:rPr lang="en-US" dirty="0" smtClean="0"/>
              <a:t>Calls </a:t>
            </a:r>
            <a:r>
              <a:rPr lang="en-US" dirty="0" err="1"/>
              <a:t>s</a:t>
            </a:r>
            <a:r>
              <a:rPr lang="en-US" dirty="0" err="1" smtClean="0"/>
              <a:t>witch_threads</a:t>
            </a:r>
            <a:r>
              <a:rPr lang="en-US" dirty="0" smtClean="0"/>
              <a:t> to change </a:t>
            </a:r>
            <a:r>
              <a:rPr lang="en-US" dirty="0" err="1" smtClean="0"/>
              <a:t>regs</a:t>
            </a:r>
            <a:r>
              <a:rPr lang="en-US" dirty="0" smtClean="0"/>
              <a:t> to point to stack for thread to resume</a:t>
            </a:r>
          </a:p>
          <a:p>
            <a:pPr lvl="1"/>
            <a:r>
              <a:rPr lang="en-US" dirty="0" smtClean="0"/>
              <a:t>Sets its status to RUNNING</a:t>
            </a:r>
          </a:p>
          <a:p>
            <a:pPr lvl="1"/>
            <a:r>
              <a:rPr lang="en-US" dirty="0" smtClean="0"/>
              <a:t>If user thread, activates the process</a:t>
            </a:r>
          </a:p>
          <a:p>
            <a:pPr lvl="1"/>
            <a:r>
              <a:rPr lang="en-US" dirty="0" smtClean="0"/>
              <a:t>Returns back to </a:t>
            </a:r>
            <a:r>
              <a:rPr lang="en-US" dirty="0" err="1" smtClean="0"/>
              <a:t>intr_handler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3379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81" y="1858445"/>
            <a:ext cx="1114419" cy="1197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 Switch (</a:t>
            </a:r>
            <a:r>
              <a:rPr lang="en-US" dirty="0" err="1" smtClean="0"/>
              <a:t>switch.S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7" name="Content Placeholder 86"/>
          <p:cNvSpPr>
            <a:spLocks noGrp="1"/>
          </p:cNvSpPr>
          <p:nvPr>
            <p:ph idx="1"/>
          </p:nvPr>
        </p:nvSpPr>
        <p:spPr>
          <a:xfrm>
            <a:off x="399395" y="5943600"/>
            <a:ext cx="8229600" cy="69388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witch_threads</a:t>
            </a:r>
            <a:r>
              <a:rPr lang="en-US" dirty="0" smtClean="0"/>
              <a:t>: save </a:t>
            </a:r>
            <a:r>
              <a:rPr lang="en-US" dirty="0" err="1" smtClean="0"/>
              <a:t>regs</a:t>
            </a:r>
            <a:r>
              <a:rPr lang="en-US" dirty="0" smtClean="0"/>
              <a:t> on current small stack, change SP, return from destination threads call to </a:t>
            </a:r>
            <a:r>
              <a:rPr lang="en-US" dirty="0" err="1" smtClean="0"/>
              <a:t>switch_threads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460139" y="3129167"/>
            <a:ext cx="1242161" cy="2767859"/>
            <a:chOff x="1805838" y="3328140"/>
            <a:chExt cx="1242161" cy="2767859"/>
          </a:xfrm>
        </p:grpSpPr>
        <p:sp>
          <p:nvSpPr>
            <p:cNvPr id="9" name="Rectangle 8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9392" y="4622509"/>
              <a:ext cx="621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43200" y="3129167"/>
            <a:ext cx="1242161" cy="2767859"/>
            <a:chOff x="1805838" y="3328140"/>
            <a:chExt cx="1242161" cy="2767859"/>
          </a:xfrm>
        </p:grpSpPr>
        <p:sp>
          <p:nvSpPr>
            <p:cNvPr id="24" name="Rectangle 23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9392" y="4622509"/>
              <a:ext cx="621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994009" y="433146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6299" y="994986"/>
            <a:ext cx="51542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51415" y="1124049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code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58555" y="152838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data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6299" y="1554977"/>
            <a:ext cx="5154199" cy="142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788844" y="1689162"/>
            <a:ext cx="968107" cy="1777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19040" y="3092867"/>
            <a:ext cx="375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 smtClean="0">
                <a:latin typeface="Gill Sans" charset="0"/>
                <a:ea typeface="Gill Sans" charset="0"/>
                <a:cs typeface="Gill Sans" charset="0"/>
              </a:rPr>
              <a:t>tid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3814" y="2913459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status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98790" y="2734051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stack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88464" y="255464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priority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06710" y="2375235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list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71285" y="2195827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agic #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788844" y="1143379"/>
            <a:ext cx="968107" cy="274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641335" y="1922029"/>
            <a:ext cx="425309" cy="1028497"/>
          </a:xfrm>
          <a:custGeom>
            <a:avLst/>
            <a:gdLst>
              <a:gd name="connsiteX0" fmla="*/ 0 w 317500"/>
              <a:gd name="connsiteY0" fmla="*/ 841375 h 841375"/>
              <a:gd name="connsiteX1" fmla="*/ 206375 w 317500"/>
              <a:gd name="connsiteY1" fmla="*/ 841375 h 841375"/>
              <a:gd name="connsiteX2" fmla="*/ 269875 w 317500"/>
              <a:gd name="connsiteY2" fmla="*/ 698500 h 841375"/>
              <a:gd name="connsiteX3" fmla="*/ 254000 w 317500"/>
              <a:gd name="connsiteY3" fmla="*/ 381000 h 841375"/>
              <a:gd name="connsiteX4" fmla="*/ 317500 w 317500"/>
              <a:gd name="connsiteY4" fmla="*/ 47625 h 841375"/>
              <a:gd name="connsiteX5" fmla="*/ 127000 w 317500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" h="841375">
                <a:moveTo>
                  <a:pt x="0" y="841375"/>
                </a:moveTo>
                <a:lnTo>
                  <a:pt x="206375" y="841375"/>
                </a:lnTo>
                <a:lnTo>
                  <a:pt x="269875" y="698500"/>
                </a:lnTo>
                <a:lnTo>
                  <a:pt x="254000" y="381000"/>
                </a:lnTo>
                <a:lnTo>
                  <a:pt x="317500" y="47625"/>
                </a:lnTo>
                <a:lnTo>
                  <a:pt x="127000" y="0"/>
                </a:lnTo>
              </a:path>
            </a:pathLst>
          </a:custGeom>
          <a:ln>
            <a:solidFill>
              <a:srgbClr val="4F81BD"/>
            </a:solidFill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797433" y="2303835"/>
            <a:ext cx="950929" cy="1162880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691805" y="1037134"/>
            <a:ext cx="1162185" cy="26119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7473361" y="2835569"/>
            <a:ext cx="1022868" cy="89466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669" y="1897717"/>
            <a:ext cx="1178729" cy="111005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496" y="1870289"/>
            <a:ext cx="1178729" cy="1110059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 flipV="1">
            <a:off x="5428374" y="1124049"/>
            <a:ext cx="1155720" cy="746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28374" y="2913459"/>
            <a:ext cx="1263431" cy="5556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629400" y="4126879"/>
            <a:ext cx="1295359" cy="910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6691" y="5530758"/>
            <a:ext cx="111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Proc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39956" y="5343934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29400" y="412687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639956" y="510580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69" y="1876195"/>
            <a:ext cx="1178729" cy="11100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74327" y="5005593"/>
            <a:ext cx="40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83852" y="525324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3258555" y="2195827"/>
            <a:ext cx="3760487" cy="30574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746125" y="1270000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1733363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2792125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639956" y="4859272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924759" y="476326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IP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 flipV="1">
            <a:off x="3048000" y="1300527"/>
            <a:ext cx="3957885" cy="3634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55206" y="561779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PL: 0</a:t>
            </a:r>
            <a:endParaRPr lang="en-US" sz="20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31590" y="2514600"/>
            <a:ext cx="86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Kernel</a:t>
            </a:r>
            <a:endParaRPr lang="en-US" sz="20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52605" y="3181290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rPr>
              <a:t>User</a:t>
            </a:r>
            <a:endParaRPr lang="en-US" sz="2000" b="0" dirty="0">
              <a:solidFill>
                <a:srgbClr val="233AE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17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871" y="1861741"/>
            <a:ext cx="1178729" cy="1110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195" y="228600"/>
            <a:ext cx="7754005" cy="533400"/>
          </a:xfrm>
        </p:spPr>
        <p:txBody>
          <a:bodyPr/>
          <a:lstStyle/>
          <a:p>
            <a:r>
              <a:rPr lang="en-US" dirty="0" smtClean="0"/>
              <a:t>Switch to Kernel Thread for Process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460139" y="3129167"/>
            <a:ext cx="1242161" cy="2767859"/>
            <a:chOff x="1805838" y="3328140"/>
            <a:chExt cx="1242161" cy="2767859"/>
          </a:xfrm>
        </p:grpSpPr>
        <p:sp>
          <p:nvSpPr>
            <p:cNvPr id="9" name="Rectangle 8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43200" y="3129167"/>
            <a:ext cx="1242161" cy="2767859"/>
            <a:chOff x="1805838" y="3328140"/>
            <a:chExt cx="1242161" cy="2767859"/>
          </a:xfrm>
        </p:grpSpPr>
        <p:sp>
          <p:nvSpPr>
            <p:cNvPr id="24" name="Rectangle 23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994009" y="433146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6299" y="994986"/>
            <a:ext cx="51542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51415" y="1124049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code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58555" y="152838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data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6299" y="1554977"/>
            <a:ext cx="5154199" cy="142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788844" y="1689162"/>
            <a:ext cx="968107" cy="1777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19040" y="309286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 smtClean="0">
                <a:latin typeface="Gill Sans" charset="0"/>
                <a:ea typeface="Gill Sans" charset="0"/>
                <a:cs typeface="Gill Sans" charset="0"/>
              </a:rPr>
              <a:t>tid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3814" y="2913459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status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98790" y="2734051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stack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88464" y="255464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priority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06710" y="2375235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list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71285" y="2195827"/>
            <a:ext cx="753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agic #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788844" y="1143379"/>
            <a:ext cx="968107" cy="274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641335" y="1922029"/>
            <a:ext cx="425309" cy="1028497"/>
          </a:xfrm>
          <a:custGeom>
            <a:avLst/>
            <a:gdLst>
              <a:gd name="connsiteX0" fmla="*/ 0 w 317500"/>
              <a:gd name="connsiteY0" fmla="*/ 841375 h 841375"/>
              <a:gd name="connsiteX1" fmla="*/ 206375 w 317500"/>
              <a:gd name="connsiteY1" fmla="*/ 841375 h 841375"/>
              <a:gd name="connsiteX2" fmla="*/ 269875 w 317500"/>
              <a:gd name="connsiteY2" fmla="*/ 698500 h 841375"/>
              <a:gd name="connsiteX3" fmla="*/ 254000 w 317500"/>
              <a:gd name="connsiteY3" fmla="*/ 381000 h 841375"/>
              <a:gd name="connsiteX4" fmla="*/ 317500 w 317500"/>
              <a:gd name="connsiteY4" fmla="*/ 47625 h 841375"/>
              <a:gd name="connsiteX5" fmla="*/ 127000 w 317500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" h="841375">
                <a:moveTo>
                  <a:pt x="0" y="841375"/>
                </a:moveTo>
                <a:lnTo>
                  <a:pt x="206375" y="841375"/>
                </a:lnTo>
                <a:lnTo>
                  <a:pt x="269875" y="698500"/>
                </a:lnTo>
                <a:lnTo>
                  <a:pt x="254000" y="381000"/>
                </a:lnTo>
                <a:lnTo>
                  <a:pt x="317500" y="47625"/>
                </a:lnTo>
                <a:lnTo>
                  <a:pt x="127000" y="0"/>
                </a:lnTo>
              </a:path>
            </a:pathLst>
          </a:custGeom>
          <a:ln>
            <a:solidFill>
              <a:srgbClr val="4F81BD"/>
            </a:solidFill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797433" y="2303835"/>
            <a:ext cx="950929" cy="1162880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691805" y="1037134"/>
            <a:ext cx="1162185" cy="26119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7473361" y="2835569"/>
            <a:ext cx="1022868" cy="89466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669" y="1897717"/>
            <a:ext cx="1178729" cy="111005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496" y="1870289"/>
            <a:ext cx="1178729" cy="1110059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 flipV="1">
            <a:off x="5428374" y="1124049"/>
            <a:ext cx="1155720" cy="746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28374" y="2913459"/>
            <a:ext cx="1263431" cy="5556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629400" y="4126879"/>
            <a:ext cx="1295359" cy="910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6691" y="5530758"/>
            <a:ext cx="111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Proc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39956" y="5343934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29400" y="412687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639956" y="510580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69" y="1876195"/>
            <a:ext cx="1178729" cy="11100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74327" y="50055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83852" y="525324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5222875" y="2141902"/>
            <a:ext cx="1796166" cy="31113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746125" y="1270000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1733363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2792125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639956" y="4859272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924759" y="476326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IP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 flipV="1">
            <a:off x="5428374" y="1270000"/>
            <a:ext cx="1577511" cy="36647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55206" y="561779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PL: 0</a:t>
            </a:r>
            <a:endParaRPr lang="en-US" sz="20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4480339" y="1370953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-31590" y="2514600"/>
            <a:ext cx="86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Kernel</a:t>
            </a:r>
            <a:endParaRPr lang="en-US" sz="20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52605" y="3181290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rPr>
              <a:t>User</a:t>
            </a:r>
            <a:endParaRPr lang="en-US" sz="2000" b="0" dirty="0">
              <a:solidFill>
                <a:srgbClr val="233AE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862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Pintos Return from Processing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8137" y="4492756"/>
            <a:ext cx="1597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Hardware interrupt vector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724400" y="2489218"/>
            <a:ext cx="1864918" cy="1076229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7381875" y="2301666"/>
            <a:ext cx="1111250" cy="311442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162800" y="4923001"/>
            <a:ext cx="1912703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hread_yield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- schedule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30914" y="5721732"/>
            <a:ext cx="1418978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schedule()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- switch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7359216" y="5416086"/>
            <a:ext cx="508000" cy="506502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2590800" y="4182970"/>
            <a:ext cx="1250751" cy="116943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13545" y="5352400"/>
            <a:ext cx="2228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Resume Some Thread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0200" y="2152929"/>
            <a:ext cx="560827" cy="2314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17540" y="19050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1892" y="4235475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255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591412" y="2334341"/>
            <a:ext cx="902020" cy="580066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30200" y="2780647"/>
            <a:ext cx="560827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8137" y="4492756"/>
            <a:ext cx="1597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Hardware interrupt vector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35774" y="1470304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latin typeface="Gill Sans" charset="0"/>
                <a:ea typeface="Gill Sans" charset="0"/>
                <a:cs typeface="Gill Sans" charset="0"/>
              </a:rPr>
              <a:t>intrNN_stub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()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066800" y="2334341"/>
            <a:ext cx="2282997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ush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0x20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#)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intr_entry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66800" y="2980672"/>
            <a:ext cx="2282997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ush 0x20 (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#)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intr_entry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553658" y="2980672"/>
            <a:ext cx="939774" cy="13376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30200" y="2980672"/>
            <a:ext cx="560827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613545" y="190091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57947" y="368082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52800" y="2152929"/>
            <a:ext cx="2712642" cy="206210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ntr_entry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save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regs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as frame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set up kernel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env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call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intr_handler</a:t>
            </a: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ntr_exit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restore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regs</a:t>
            </a: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iret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2971394" y="2152929"/>
            <a:ext cx="563562" cy="68413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534957" y="1365817"/>
            <a:ext cx="203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Wrapper for generic handler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-92765" y="2728282"/>
            <a:ext cx="5357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>
                <a:latin typeface="Gill Sans" charset="0"/>
                <a:ea typeface="Gill Sans" charset="0"/>
                <a:cs typeface="Gill Sans" charset="0"/>
              </a:rPr>
              <a:t>0x20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534956" y="455366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</a:t>
            </a:r>
            <a:r>
              <a:rPr lang="en-US" b="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tubs.S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5334000" y="3399076"/>
            <a:ext cx="1723491" cy="2925524"/>
            <a:chOff x="5407525" y="3300985"/>
            <a:chExt cx="1723491" cy="2925524"/>
          </a:xfrm>
        </p:grpSpPr>
        <p:sp>
          <p:nvSpPr>
            <p:cNvPr id="87" name="Rectangle 86"/>
            <p:cNvSpPr/>
            <p:nvPr/>
          </p:nvSpPr>
          <p:spPr>
            <a:xfrm>
              <a:off x="6220147" y="3582761"/>
              <a:ext cx="560827" cy="23143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862138" y="3432654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0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V="1">
              <a:off x="6481359" y="3300985"/>
              <a:ext cx="450166" cy="104325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>
              <a:off x="6218298" y="4210479"/>
              <a:ext cx="560827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407525" y="5580178"/>
              <a:ext cx="1723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Pintos </a:t>
              </a:r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intr_handlers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218298" y="4410504"/>
              <a:ext cx="560827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559925" y="4169109"/>
              <a:ext cx="6527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0" dirty="0">
                  <a:latin typeface="Gill Sans" charset="0"/>
                  <a:ea typeface="Gill Sans" charset="0"/>
                  <a:cs typeface="Gill Sans" charset="0"/>
                </a:rPr>
                <a:t>0x20 </a:t>
              </a: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6737572" y="3352800"/>
            <a:ext cx="2406428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imer_intr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(*frame)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tick++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thread_tick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294435" y="4185648"/>
            <a:ext cx="82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t</a:t>
            </a:r>
            <a:r>
              <a:rPr lang="en-US" b="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imer.c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214878" y="1273484"/>
            <a:ext cx="2776722" cy="132343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Intr_handler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(*frame)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 classify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 dispatch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ack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IRQ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 maybe thread yield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949850" y="904152"/>
            <a:ext cx="117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interrupt.c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66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234" y="1854419"/>
            <a:ext cx="1118166" cy="1201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→ User</a:t>
            </a:r>
            <a:endParaRPr lang="en-US" dirty="0"/>
          </a:p>
        </p:txBody>
      </p:sp>
      <p:sp>
        <p:nvSpPr>
          <p:cNvPr id="87" name="Content Placeholder 86"/>
          <p:cNvSpPr>
            <a:spLocks noGrp="1"/>
          </p:cNvSpPr>
          <p:nvPr>
            <p:ph idx="1"/>
          </p:nvPr>
        </p:nvSpPr>
        <p:spPr>
          <a:xfrm>
            <a:off x="378348" y="5954692"/>
            <a:ext cx="8229600" cy="587375"/>
          </a:xfrm>
        </p:spPr>
        <p:txBody>
          <a:bodyPr>
            <a:normAutofit/>
          </a:bodyPr>
          <a:lstStyle/>
          <a:p>
            <a:r>
              <a:rPr lang="en-US" dirty="0" smtClean="0"/>
              <a:t>Interrupt return (</a:t>
            </a:r>
            <a:r>
              <a:rPr lang="en-US" dirty="0" err="1" smtClean="0"/>
              <a:t>iret</a:t>
            </a:r>
            <a:r>
              <a:rPr lang="en-US" dirty="0" smtClean="0"/>
              <a:t>) restores user stack and PL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460139" y="3129167"/>
            <a:ext cx="1242161" cy="2767859"/>
            <a:chOff x="1805838" y="3328140"/>
            <a:chExt cx="1242161" cy="2767859"/>
          </a:xfrm>
        </p:grpSpPr>
        <p:sp>
          <p:nvSpPr>
            <p:cNvPr id="9" name="Rectangle 8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43200" y="3129167"/>
            <a:ext cx="1242161" cy="2767859"/>
            <a:chOff x="1805838" y="3328140"/>
            <a:chExt cx="1242161" cy="2767859"/>
          </a:xfrm>
        </p:grpSpPr>
        <p:sp>
          <p:nvSpPr>
            <p:cNvPr id="24" name="Rectangle 23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994009" y="433146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6299" y="994986"/>
            <a:ext cx="51542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51415" y="1124049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code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58555" y="152838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data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6299" y="1554977"/>
            <a:ext cx="5154199" cy="142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788844" y="1689162"/>
            <a:ext cx="968107" cy="1777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19040" y="309286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 smtClean="0">
                <a:latin typeface="Gill Sans" charset="0"/>
                <a:ea typeface="Gill Sans" charset="0"/>
                <a:cs typeface="Gill Sans" charset="0"/>
              </a:rPr>
              <a:t>tid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3814" y="2913459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status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98790" y="2734051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stack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88464" y="255464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priority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06710" y="2375235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list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71285" y="2195827"/>
            <a:ext cx="753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agic #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788844" y="1143379"/>
            <a:ext cx="968107" cy="274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641335" y="1922029"/>
            <a:ext cx="425309" cy="1028497"/>
          </a:xfrm>
          <a:custGeom>
            <a:avLst/>
            <a:gdLst>
              <a:gd name="connsiteX0" fmla="*/ 0 w 317500"/>
              <a:gd name="connsiteY0" fmla="*/ 841375 h 841375"/>
              <a:gd name="connsiteX1" fmla="*/ 206375 w 317500"/>
              <a:gd name="connsiteY1" fmla="*/ 841375 h 841375"/>
              <a:gd name="connsiteX2" fmla="*/ 269875 w 317500"/>
              <a:gd name="connsiteY2" fmla="*/ 698500 h 841375"/>
              <a:gd name="connsiteX3" fmla="*/ 254000 w 317500"/>
              <a:gd name="connsiteY3" fmla="*/ 381000 h 841375"/>
              <a:gd name="connsiteX4" fmla="*/ 317500 w 317500"/>
              <a:gd name="connsiteY4" fmla="*/ 47625 h 841375"/>
              <a:gd name="connsiteX5" fmla="*/ 127000 w 317500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" h="841375">
                <a:moveTo>
                  <a:pt x="0" y="841375"/>
                </a:moveTo>
                <a:lnTo>
                  <a:pt x="206375" y="841375"/>
                </a:lnTo>
                <a:lnTo>
                  <a:pt x="269875" y="698500"/>
                </a:lnTo>
                <a:lnTo>
                  <a:pt x="254000" y="381000"/>
                </a:lnTo>
                <a:lnTo>
                  <a:pt x="317500" y="47625"/>
                </a:lnTo>
                <a:lnTo>
                  <a:pt x="127000" y="0"/>
                </a:lnTo>
              </a:path>
            </a:pathLst>
          </a:custGeom>
          <a:ln>
            <a:solidFill>
              <a:srgbClr val="4F81BD"/>
            </a:solidFill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797433" y="2303835"/>
            <a:ext cx="950929" cy="1162880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691805" y="1037134"/>
            <a:ext cx="1162185" cy="26119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7473361" y="2835569"/>
            <a:ext cx="1022868" cy="89466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669" y="1897717"/>
            <a:ext cx="1178729" cy="111005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496" y="1870289"/>
            <a:ext cx="1178729" cy="1110059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 flipV="1">
            <a:off x="5428374" y="1124049"/>
            <a:ext cx="1155720" cy="746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28374" y="2913459"/>
            <a:ext cx="1263431" cy="5556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629400" y="4126879"/>
            <a:ext cx="1295359" cy="910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6691" y="5530758"/>
            <a:ext cx="111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Proc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39956" y="5343934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29400" y="412687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639956" y="510580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69" y="1876195"/>
            <a:ext cx="1178729" cy="11100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74327" y="50055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83852" y="525324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47" name="Straight Arrow Connector 46"/>
          <p:cNvCxnSpPr>
            <a:endCxn id="10" idx="3"/>
          </p:cNvCxnSpPr>
          <p:nvPr/>
        </p:nvCxnSpPr>
        <p:spPr>
          <a:xfrm flipH="1" flipV="1">
            <a:off x="5555446" y="5113543"/>
            <a:ext cx="1245396" cy="139700"/>
          </a:xfrm>
          <a:prstGeom prst="straightConnector1">
            <a:avLst/>
          </a:prstGeom>
          <a:ln>
            <a:solidFill>
              <a:srgbClr val="233AE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5428374" y="1922029"/>
            <a:ext cx="1937788" cy="3545229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746125" y="1270000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1733363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2792125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639956" y="4859272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924759" y="476326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IP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 flipV="1">
            <a:off x="5603068" y="3466715"/>
            <a:ext cx="1402816" cy="1467996"/>
          </a:xfrm>
          <a:prstGeom prst="straightConnector1">
            <a:avLst/>
          </a:prstGeom>
          <a:ln>
            <a:solidFill>
              <a:srgbClr val="233AE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93634" y="5585360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rPr>
              <a:t>PL: 3</a:t>
            </a:r>
            <a:endParaRPr lang="en-US" sz="2000" b="0" dirty="0">
              <a:solidFill>
                <a:srgbClr val="233AE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4455966" y="1329417"/>
            <a:ext cx="428625" cy="842283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prstDash val="dash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-31590" y="2514600"/>
            <a:ext cx="86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Kernel</a:t>
            </a:r>
            <a:endParaRPr lang="en-US" sz="20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52605" y="3181290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rPr>
              <a:t>User</a:t>
            </a:r>
            <a:endParaRPr lang="en-US" sz="2000" b="0" dirty="0">
              <a:solidFill>
                <a:srgbClr val="233AE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47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34" charset="-127"/>
              </a:rPr>
              <a:t>Rest of Today’s Lecture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34" charset="-127"/>
              </a:rPr>
              <a:t>The Concurrency Problem</a:t>
            </a:r>
          </a:p>
          <a:p>
            <a:r>
              <a:rPr lang="en-US" altLang="ko-KR" dirty="0" smtClean="0">
                <a:ea typeface="굴림" panose="020B0600000101010101" pitchFamily="34" charset="-127"/>
              </a:rPr>
              <a:t>Synchronization Operations</a:t>
            </a:r>
          </a:p>
          <a:p>
            <a:r>
              <a:rPr lang="en-US" altLang="ko-KR" dirty="0" smtClean="0">
                <a:ea typeface="굴림" panose="020B0600000101010101" pitchFamily="34" charset="-127"/>
              </a:rPr>
              <a:t>Higher-level Synchronization Abstractions</a:t>
            </a:r>
          </a:p>
          <a:p>
            <a:pPr lvl="1"/>
            <a:r>
              <a:rPr lang="en-US" altLang="ko-KR" dirty="0" smtClean="0">
                <a:ea typeface="굴림" panose="020B0600000101010101" pitchFamily="34" charset="-127"/>
              </a:rPr>
              <a:t>Semaphores, monitors, and condition variables</a:t>
            </a:r>
          </a:p>
          <a:p>
            <a:pPr lvl="1"/>
            <a:endParaRPr lang="en-US" altLang="ko-KR" dirty="0" smtClean="0">
              <a:ea typeface="굴림" panose="020B0600000101010101" pitchFamily="34" charset="-127"/>
            </a:endParaRPr>
          </a:p>
          <a:p>
            <a:endParaRPr lang="en-US" altLang="ko-KR" dirty="0" smtClean="0">
              <a:ea typeface="굴림" panose="020B0600000101010101" pitchFamily="34" charset="-127"/>
            </a:endParaRPr>
          </a:p>
          <a:p>
            <a:endParaRPr lang="ko-KR" altLang="en-US" dirty="0" smtClean="0">
              <a:ea typeface="굴림" panose="020B0600000101010101" pitchFamily="34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743200"/>
            <a:ext cx="6629400" cy="37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61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/>
          <a:lstStyle/>
          <a:p>
            <a:r>
              <a:rPr lang="en-US" altLang="en-US" dirty="0" smtClean="0"/>
              <a:t>Recall: Simultaneous </a:t>
            </a:r>
            <a:r>
              <a:rPr lang="en-US" altLang="en-US" dirty="0" err="1" smtClean="0"/>
              <a:t>MultiThreading</a:t>
            </a:r>
            <a:r>
              <a:rPr lang="en-US" altLang="en-US" dirty="0" smtClean="0"/>
              <a:t>/</a:t>
            </a:r>
            <a:r>
              <a:rPr lang="en-US" altLang="en-US" dirty="0" err="1" smtClean="0"/>
              <a:t>Hyperthreading</a:t>
            </a:r>
            <a:endParaRPr lang="en-US" altLang="en-US" dirty="0" smtClean="0"/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8991600" cy="59436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en-US" dirty="0" smtClean="0"/>
              <a:t>Hardware technique </a:t>
            </a:r>
          </a:p>
          <a:p>
            <a:pPr lvl="1">
              <a:lnSpc>
                <a:spcPct val="100000"/>
              </a:lnSpc>
            </a:pPr>
            <a:r>
              <a:rPr lang="en-US" altLang="en-US" dirty="0" smtClean="0"/>
              <a:t>Superscalar processors can</a:t>
            </a:r>
            <a:br>
              <a:rPr lang="en-US" altLang="en-US" dirty="0" smtClean="0"/>
            </a:br>
            <a:r>
              <a:rPr lang="en-US" altLang="en-US" dirty="0" smtClean="0"/>
              <a:t>execute multiple instructions</a:t>
            </a:r>
            <a:br>
              <a:rPr lang="en-US" altLang="en-US" dirty="0" smtClean="0"/>
            </a:br>
            <a:r>
              <a:rPr lang="en-US" altLang="en-US" dirty="0" smtClean="0"/>
              <a:t>that are independent</a:t>
            </a:r>
          </a:p>
          <a:p>
            <a:pPr lvl="1">
              <a:lnSpc>
                <a:spcPct val="100000"/>
              </a:lnSpc>
            </a:pPr>
            <a:r>
              <a:rPr lang="en-US" altLang="en-US" dirty="0" err="1" smtClean="0"/>
              <a:t>Hyperthreading</a:t>
            </a:r>
            <a:r>
              <a:rPr lang="en-US" altLang="en-US" dirty="0" smtClean="0"/>
              <a:t> duplicates </a:t>
            </a:r>
            <a:br>
              <a:rPr lang="en-US" altLang="en-US" dirty="0" smtClean="0"/>
            </a:br>
            <a:r>
              <a:rPr lang="en-US" altLang="en-US" dirty="0" smtClean="0"/>
              <a:t>register state to make a</a:t>
            </a:r>
            <a:br>
              <a:rPr lang="en-US" altLang="en-US" dirty="0" smtClean="0"/>
            </a:br>
            <a:r>
              <a:rPr lang="en-US" altLang="en-US" dirty="0" smtClean="0"/>
              <a:t>second “thread,” allowing </a:t>
            </a:r>
            <a:br>
              <a:rPr lang="en-US" altLang="en-US" dirty="0" smtClean="0"/>
            </a:br>
            <a:r>
              <a:rPr lang="en-US" altLang="en-US" dirty="0" smtClean="0"/>
              <a:t>more instructions to run</a:t>
            </a:r>
          </a:p>
          <a:p>
            <a:pPr>
              <a:lnSpc>
                <a:spcPct val="100000"/>
              </a:lnSpc>
            </a:pPr>
            <a:r>
              <a:rPr lang="en-US" altLang="en-US" dirty="0" smtClean="0"/>
              <a:t>Can schedule each thread</a:t>
            </a:r>
            <a:br>
              <a:rPr lang="en-US" altLang="en-US" dirty="0" smtClean="0"/>
            </a:br>
            <a:r>
              <a:rPr lang="en-US" altLang="en-US" dirty="0" smtClean="0"/>
              <a:t>as if were separate CPU</a:t>
            </a:r>
          </a:p>
          <a:p>
            <a:pPr lvl="1">
              <a:lnSpc>
                <a:spcPct val="100000"/>
              </a:lnSpc>
            </a:pPr>
            <a:r>
              <a:rPr lang="en-US" altLang="en-US" dirty="0" smtClean="0"/>
              <a:t>But, sub-linear speedup!</a:t>
            </a:r>
          </a:p>
          <a:p>
            <a:pPr>
              <a:lnSpc>
                <a:spcPct val="100000"/>
              </a:lnSpc>
            </a:pPr>
            <a:r>
              <a:rPr lang="en-US" altLang="en-US" dirty="0" smtClean="0"/>
              <a:t>Original called “Simultaneous Multithreading”</a:t>
            </a:r>
            <a:endParaRPr lang="en-US" altLang="ja-JP" dirty="0" smtClean="0"/>
          </a:p>
          <a:p>
            <a:pPr lvl="1">
              <a:lnSpc>
                <a:spcPct val="100000"/>
              </a:lnSpc>
            </a:pPr>
            <a:r>
              <a:rPr lang="en-US" altLang="en-US" dirty="0" smtClean="0">
                <a:hlinkClick r:id="rId3"/>
              </a:rPr>
              <a:t>http://www.cs.washington.edu/research/smt/index.html</a:t>
            </a:r>
            <a:r>
              <a:rPr lang="en-US" altLang="en-US" dirty="0" smtClean="0"/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en-US" dirty="0" smtClean="0"/>
              <a:t>Intel, SPARC, Power (IBM)</a:t>
            </a:r>
          </a:p>
          <a:p>
            <a:pPr lvl="1">
              <a:lnSpc>
                <a:spcPct val="100000"/>
              </a:lnSpc>
            </a:pPr>
            <a:r>
              <a:rPr lang="en-US" altLang="en-US" dirty="0" smtClean="0"/>
              <a:t>A virtual core on AWS’ EC2 is basically a </a:t>
            </a:r>
            <a:r>
              <a:rPr lang="en-US" altLang="en-US" dirty="0" err="1" smtClean="0"/>
              <a:t>hyperthread</a:t>
            </a:r>
            <a:endParaRPr lang="en-US" alt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038600" y="685800"/>
            <a:ext cx="5867400" cy="4673263"/>
            <a:chOff x="4038600" y="685800"/>
            <a:chExt cx="5867400" cy="4673263"/>
          </a:xfrm>
        </p:grpSpPr>
        <p:pic>
          <p:nvPicPr>
            <p:cNvPr id="346117" name="Picture 5" descr="hyperthread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387" y="685800"/>
              <a:ext cx="3960813" cy="363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7" name="TextBox 1"/>
            <p:cNvSpPr txBox="1">
              <a:spLocks noChangeArrowheads="1"/>
            </p:cNvSpPr>
            <p:nvPr/>
          </p:nvSpPr>
          <p:spPr bwMode="auto">
            <a:xfrm>
              <a:off x="4038600" y="4343400"/>
              <a:ext cx="58674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0" dirty="0">
                  <a:latin typeface="Gill Sans Light"/>
                  <a:cs typeface="Gill Sans Light"/>
                </a:rPr>
                <a:t>Colored blocks show </a:t>
              </a:r>
              <a:endParaRPr lang="en-US" altLang="en-US" sz="2000" b="0" dirty="0" smtClean="0">
                <a:latin typeface="Gill Sans Light"/>
                <a:cs typeface="Gill Sans Light"/>
              </a:endParaRPr>
            </a:p>
            <a:p>
              <a:pPr algn="ctr"/>
              <a:r>
                <a:rPr lang="en-US" altLang="en-US" sz="2000" b="0" dirty="0" smtClean="0">
                  <a:latin typeface="Gill Sans Light"/>
                  <a:cs typeface="Gill Sans Light"/>
                </a:rPr>
                <a:t>instructions </a:t>
              </a:r>
              <a:r>
                <a:rPr lang="en-US" altLang="en-US" sz="2000" b="0" dirty="0">
                  <a:latin typeface="Gill Sans Light"/>
                  <a:cs typeface="Gill Sans Light"/>
                </a:rPr>
                <a:t>executed</a:t>
              </a:r>
            </a:p>
            <a:p>
              <a:endParaRPr lang="en-US" altLang="en-US" sz="2000" b="0" dirty="0">
                <a:latin typeface="Gill Sans Light"/>
                <a:cs typeface="Gill Sans Light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6172200" y="762000"/>
            <a:ext cx="2590800" cy="3505200"/>
          </a:xfrm>
          <a:prstGeom prst="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772400" y="762000"/>
            <a:ext cx="990600" cy="3505200"/>
          </a:xfrm>
          <a:prstGeom prst="rect">
            <a:avLst/>
          </a:prstGeom>
          <a:solidFill>
            <a:srgbClr val="FFFFFF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 Thread Abstraction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52" y="4724400"/>
            <a:ext cx="8900547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Infinite number of processors</a:t>
            </a:r>
          </a:p>
          <a:p>
            <a:r>
              <a:rPr lang="en-US" dirty="0" smtClean="0"/>
              <a:t>Threads execute with variable speed</a:t>
            </a:r>
          </a:p>
          <a:p>
            <a:pPr lvl="1"/>
            <a:r>
              <a:rPr lang="en-US" dirty="0" smtClean="0"/>
              <a:t>Programs must be designed to work with any schedule</a:t>
            </a:r>
          </a:p>
        </p:txBody>
      </p:sp>
      <p:pic>
        <p:nvPicPr>
          <p:cNvPr id="4" name="Content Placeholder 3" descr="threadAbstraction.pdf"/>
          <p:cNvPicPr>
            <a:picLocks noChangeAspect="1"/>
          </p:cNvPicPr>
          <p:nvPr/>
        </p:nvPicPr>
        <p:blipFill>
          <a:blip r:embed="rId3"/>
          <a:srcRect t="-15885" b="-15885"/>
          <a:stretch>
            <a:fillRect/>
          </a:stretch>
        </p:blipFill>
        <p:spPr>
          <a:xfrm>
            <a:off x="457200" y="423111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45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153400" cy="533400"/>
          </a:xfrm>
        </p:spPr>
        <p:txBody>
          <a:bodyPr/>
          <a:lstStyle/>
          <a:p>
            <a:r>
              <a:rPr lang="en-US" altLang="ko-KR" dirty="0" smtClean="0">
                <a:ea typeface="Gulim" panose="020B0600000101010101" pitchFamily="34" charset="-127"/>
              </a:rPr>
              <a:t>Multiprocessing vs Multiprogramming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8" y="663575"/>
            <a:ext cx="8710612" cy="3603625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Remember Definitions:</a:t>
            </a:r>
          </a:p>
          <a:p>
            <a:pPr lvl="1">
              <a:lnSpc>
                <a:spcPct val="85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Multiprocessing </a:t>
            </a: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 Multiple CPUs or cores or </a:t>
            </a:r>
            <a:r>
              <a:rPr lang="en-US" altLang="ko-KR" dirty="0" err="1" smtClean="0">
                <a:ea typeface="Gulim" panose="020B0600000101010101" pitchFamily="34" charset="-127"/>
                <a:sym typeface="Symbol" panose="05050102010706020507" pitchFamily="18" charset="2"/>
              </a:rPr>
              <a:t>hyperthreads</a:t>
            </a: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 (HW per-instruction interleaving)</a:t>
            </a:r>
          </a:p>
          <a:p>
            <a:pPr lvl="1">
              <a:lnSpc>
                <a:spcPct val="85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Multiprogramming  Multiple Jobs or Processes</a:t>
            </a:r>
          </a:p>
          <a:p>
            <a:pPr lvl="1">
              <a:lnSpc>
                <a:spcPct val="85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Multithreading  Multiple threads per Process</a:t>
            </a:r>
          </a:p>
          <a:p>
            <a:pPr lvl="1">
              <a:lnSpc>
                <a:spcPct val="85000"/>
              </a:lnSpc>
              <a:spcBef>
                <a:spcPct val="25000"/>
              </a:spcBef>
            </a:pPr>
            <a:endParaRPr lang="en-US" altLang="ko-KR" dirty="0" smtClean="0">
              <a:ea typeface="Gulim" panose="020B0600000101010101" pitchFamily="34" charset="-127"/>
              <a:sym typeface="Symbol" panose="05050102010706020507" pitchFamily="18" charset="2"/>
            </a:endParaRP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What does it mean to run two threads “concurrently”?</a:t>
            </a:r>
          </a:p>
          <a:p>
            <a:pPr lvl="1">
              <a:lnSpc>
                <a:spcPct val="85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Scheduler is free to run threads in any order and interleaving: FIFO, Random, …</a:t>
            </a:r>
          </a:p>
        </p:txBody>
      </p:sp>
      <p:grpSp>
        <p:nvGrpSpPr>
          <p:cNvPr id="400454" name="Group 70"/>
          <p:cNvGrpSpPr>
            <a:grpSpLocks/>
          </p:cNvGrpSpPr>
          <p:nvPr/>
        </p:nvGrpSpPr>
        <p:grpSpPr bwMode="auto">
          <a:xfrm>
            <a:off x="492125" y="5334000"/>
            <a:ext cx="8042275" cy="1295400"/>
            <a:chOff x="310" y="3264"/>
            <a:chExt cx="5066" cy="816"/>
          </a:xfrm>
        </p:grpSpPr>
        <p:grpSp>
          <p:nvGrpSpPr>
            <p:cNvPr id="25615" name="Group 62"/>
            <p:cNvGrpSpPr>
              <a:grpSpLocks/>
            </p:cNvGrpSpPr>
            <p:nvPr/>
          </p:nvGrpSpPr>
          <p:grpSpPr bwMode="auto">
            <a:xfrm>
              <a:off x="2160" y="3264"/>
              <a:ext cx="2640" cy="240"/>
              <a:chOff x="2208" y="3105"/>
              <a:chExt cx="2640" cy="240"/>
            </a:xfrm>
          </p:grpSpPr>
          <p:sp>
            <p:nvSpPr>
              <p:cNvPr id="25641" name="Line 10"/>
              <p:cNvSpPr>
                <a:spLocks noChangeShapeType="1"/>
              </p:cNvSpPr>
              <p:nvPr/>
            </p:nvSpPr>
            <p:spPr bwMode="auto">
              <a:xfrm>
                <a:off x="2208" y="3345"/>
                <a:ext cx="672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42" name="Line 11"/>
              <p:cNvSpPr>
                <a:spLocks noChangeShapeType="1"/>
              </p:cNvSpPr>
              <p:nvPr/>
            </p:nvSpPr>
            <p:spPr bwMode="auto">
              <a:xfrm>
                <a:off x="2880" y="3345"/>
                <a:ext cx="1488" cy="0"/>
              </a:xfrm>
              <a:prstGeom prst="line">
                <a:avLst/>
              </a:prstGeom>
              <a:noFill/>
              <a:ln w="76200">
                <a:solidFill>
                  <a:srgbClr val="FF66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43" name="Line 14"/>
              <p:cNvSpPr>
                <a:spLocks noChangeShapeType="1"/>
              </p:cNvSpPr>
              <p:nvPr/>
            </p:nvSpPr>
            <p:spPr bwMode="auto">
              <a:xfrm>
                <a:off x="4368" y="3345"/>
                <a:ext cx="480" cy="0"/>
              </a:xfrm>
              <a:prstGeom prst="line">
                <a:avLst/>
              </a:prstGeom>
              <a:noFill/>
              <a:ln w="76200">
                <a:solidFill>
                  <a:srgbClr val="2A40E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44" name="Text Box 20"/>
              <p:cNvSpPr txBox="1">
                <a:spLocks noChangeArrowheads="1"/>
              </p:cNvSpPr>
              <p:nvPr/>
            </p:nvSpPr>
            <p:spPr bwMode="auto">
              <a:xfrm>
                <a:off x="2386" y="3105"/>
                <a:ext cx="22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A</a:t>
                </a:r>
              </a:p>
            </p:txBody>
          </p:sp>
          <p:sp>
            <p:nvSpPr>
              <p:cNvPr id="25645" name="Text Box 21"/>
              <p:cNvSpPr txBox="1">
                <a:spLocks noChangeArrowheads="1"/>
              </p:cNvSpPr>
              <p:nvPr/>
            </p:nvSpPr>
            <p:spPr bwMode="auto">
              <a:xfrm>
                <a:off x="3463" y="3105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B</a:t>
                </a:r>
              </a:p>
            </p:txBody>
          </p:sp>
          <p:sp>
            <p:nvSpPr>
              <p:cNvPr id="25646" name="Text Box 22"/>
              <p:cNvSpPr txBox="1">
                <a:spLocks noChangeArrowheads="1"/>
              </p:cNvSpPr>
              <p:nvPr/>
            </p:nvSpPr>
            <p:spPr bwMode="auto">
              <a:xfrm>
                <a:off x="4472" y="3105"/>
                <a:ext cx="21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C</a:t>
                </a:r>
              </a:p>
            </p:txBody>
          </p:sp>
        </p:grpSp>
        <p:grpSp>
          <p:nvGrpSpPr>
            <p:cNvPr id="25616" name="Group 63"/>
            <p:cNvGrpSpPr>
              <a:grpSpLocks/>
            </p:cNvGrpSpPr>
            <p:nvPr/>
          </p:nvGrpSpPr>
          <p:grpSpPr bwMode="auto">
            <a:xfrm>
              <a:off x="2160" y="3600"/>
              <a:ext cx="3216" cy="358"/>
              <a:chOff x="2256" y="3552"/>
              <a:chExt cx="3216" cy="358"/>
            </a:xfrm>
          </p:grpSpPr>
          <p:sp>
            <p:nvSpPr>
              <p:cNvPr id="25619" name="Line 24"/>
              <p:cNvSpPr>
                <a:spLocks noChangeShapeType="1"/>
              </p:cNvSpPr>
              <p:nvPr/>
            </p:nvSpPr>
            <p:spPr bwMode="auto">
              <a:xfrm>
                <a:off x="3792" y="3814"/>
                <a:ext cx="384" cy="0"/>
              </a:xfrm>
              <a:prstGeom prst="line">
                <a:avLst/>
              </a:prstGeom>
              <a:noFill/>
              <a:ln w="76200">
                <a:solidFill>
                  <a:srgbClr val="FF66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20" name="Line 29"/>
              <p:cNvSpPr>
                <a:spLocks noChangeShapeType="1"/>
              </p:cNvSpPr>
              <p:nvPr/>
            </p:nvSpPr>
            <p:spPr bwMode="auto">
              <a:xfrm>
                <a:off x="3792" y="3718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21" name="Text Box 31"/>
              <p:cNvSpPr txBox="1">
                <a:spLocks noChangeArrowheads="1"/>
              </p:cNvSpPr>
              <p:nvPr/>
            </p:nvSpPr>
            <p:spPr bwMode="auto">
              <a:xfrm>
                <a:off x="3880" y="3552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B</a:t>
                </a:r>
              </a:p>
            </p:txBody>
          </p:sp>
          <p:sp>
            <p:nvSpPr>
              <p:cNvPr id="25622" name="Line 35"/>
              <p:cNvSpPr>
                <a:spLocks noChangeShapeType="1"/>
              </p:cNvSpPr>
              <p:nvPr/>
            </p:nvSpPr>
            <p:spPr bwMode="auto">
              <a:xfrm>
                <a:off x="2256" y="3814"/>
                <a:ext cx="384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23" name="Line 36"/>
              <p:cNvSpPr>
                <a:spLocks noChangeShapeType="1"/>
              </p:cNvSpPr>
              <p:nvPr/>
            </p:nvSpPr>
            <p:spPr bwMode="auto">
              <a:xfrm>
                <a:off x="2256" y="3718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24" name="Text Box 37"/>
              <p:cNvSpPr txBox="1">
                <a:spLocks noChangeArrowheads="1"/>
              </p:cNvSpPr>
              <p:nvPr/>
            </p:nvSpPr>
            <p:spPr bwMode="auto">
              <a:xfrm>
                <a:off x="2337" y="3552"/>
                <a:ext cx="22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A</a:t>
                </a:r>
              </a:p>
            </p:txBody>
          </p:sp>
          <p:sp>
            <p:nvSpPr>
              <p:cNvPr id="25625" name="Line 39"/>
              <p:cNvSpPr>
                <a:spLocks noChangeShapeType="1"/>
              </p:cNvSpPr>
              <p:nvPr/>
            </p:nvSpPr>
            <p:spPr bwMode="auto">
              <a:xfrm>
                <a:off x="3408" y="3814"/>
                <a:ext cx="384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26" name="Line 40"/>
              <p:cNvSpPr>
                <a:spLocks noChangeShapeType="1"/>
              </p:cNvSpPr>
              <p:nvPr/>
            </p:nvSpPr>
            <p:spPr bwMode="auto">
              <a:xfrm>
                <a:off x="3408" y="3718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27" name="Text Box 41"/>
              <p:cNvSpPr txBox="1">
                <a:spLocks noChangeArrowheads="1"/>
              </p:cNvSpPr>
              <p:nvPr/>
            </p:nvSpPr>
            <p:spPr bwMode="auto">
              <a:xfrm>
                <a:off x="3489" y="3552"/>
                <a:ext cx="22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A</a:t>
                </a:r>
              </a:p>
            </p:txBody>
          </p:sp>
          <p:sp>
            <p:nvSpPr>
              <p:cNvPr id="25628" name="Line 43"/>
              <p:cNvSpPr>
                <a:spLocks noChangeShapeType="1"/>
              </p:cNvSpPr>
              <p:nvPr/>
            </p:nvSpPr>
            <p:spPr bwMode="auto">
              <a:xfrm>
                <a:off x="3024" y="3814"/>
                <a:ext cx="384" cy="0"/>
              </a:xfrm>
              <a:prstGeom prst="line">
                <a:avLst/>
              </a:prstGeom>
              <a:noFill/>
              <a:ln w="76200">
                <a:solidFill>
                  <a:srgbClr val="2A40E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29" name="Line 44"/>
              <p:cNvSpPr>
                <a:spLocks noChangeShapeType="1"/>
              </p:cNvSpPr>
              <p:nvPr/>
            </p:nvSpPr>
            <p:spPr bwMode="auto">
              <a:xfrm>
                <a:off x="3024" y="3718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30" name="Text Box 45"/>
              <p:cNvSpPr txBox="1">
                <a:spLocks noChangeArrowheads="1"/>
              </p:cNvSpPr>
              <p:nvPr/>
            </p:nvSpPr>
            <p:spPr bwMode="auto">
              <a:xfrm>
                <a:off x="3113" y="3552"/>
                <a:ext cx="21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C</a:t>
                </a:r>
              </a:p>
            </p:txBody>
          </p:sp>
          <p:sp>
            <p:nvSpPr>
              <p:cNvPr id="25631" name="Line 47"/>
              <p:cNvSpPr>
                <a:spLocks noChangeShapeType="1"/>
              </p:cNvSpPr>
              <p:nvPr/>
            </p:nvSpPr>
            <p:spPr bwMode="auto">
              <a:xfrm>
                <a:off x="2640" y="3814"/>
                <a:ext cx="384" cy="0"/>
              </a:xfrm>
              <a:prstGeom prst="line">
                <a:avLst/>
              </a:prstGeom>
              <a:noFill/>
              <a:ln w="76200">
                <a:solidFill>
                  <a:srgbClr val="FF66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32" name="Line 48"/>
              <p:cNvSpPr>
                <a:spLocks noChangeShapeType="1"/>
              </p:cNvSpPr>
              <p:nvPr/>
            </p:nvSpPr>
            <p:spPr bwMode="auto">
              <a:xfrm>
                <a:off x="2640" y="3718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33" name="Text Box 49"/>
              <p:cNvSpPr txBox="1">
                <a:spLocks noChangeArrowheads="1"/>
              </p:cNvSpPr>
              <p:nvPr/>
            </p:nvSpPr>
            <p:spPr bwMode="auto">
              <a:xfrm>
                <a:off x="2728" y="3552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B</a:t>
                </a:r>
              </a:p>
            </p:txBody>
          </p:sp>
          <p:sp>
            <p:nvSpPr>
              <p:cNvPr id="25634" name="Line 51"/>
              <p:cNvSpPr>
                <a:spLocks noChangeShapeType="1"/>
              </p:cNvSpPr>
              <p:nvPr/>
            </p:nvSpPr>
            <p:spPr bwMode="auto">
              <a:xfrm>
                <a:off x="4176" y="3814"/>
                <a:ext cx="384" cy="0"/>
              </a:xfrm>
              <a:prstGeom prst="line">
                <a:avLst/>
              </a:prstGeom>
              <a:noFill/>
              <a:ln w="76200">
                <a:solidFill>
                  <a:srgbClr val="2A40E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35" name="Line 52"/>
              <p:cNvSpPr>
                <a:spLocks noChangeShapeType="1"/>
              </p:cNvSpPr>
              <p:nvPr/>
            </p:nvSpPr>
            <p:spPr bwMode="auto">
              <a:xfrm>
                <a:off x="4176" y="3718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36" name="Text Box 53"/>
              <p:cNvSpPr txBox="1">
                <a:spLocks noChangeArrowheads="1"/>
              </p:cNvSpPr>
              <p:nvPr/>
            </p:nvSpPr>
            <p:spPr bwMode="auto">
              <a:xfrm>
                <a:off x="4265" y="3552"/>
                <a:ext cx="21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C</a:t>
                </a:r>
              </a:p>
            </p:txBody>
          </p:sp>
          <p:sp>
            <p:nvSpPr>
              <p:cNvPr id="25637" name="Line 55"/>
              <p:cNvSpPr>
                <a:spLocks noChangeShapeType="1"/>
              </p:cNvSpPr>
              <p:nvPr/>
            </p:nvSpPr>
            <p:spPr bwMode="auto">
              <a:xfrm>
                <a:off x="4560" y="3814"/>
                <a:ext cx="912" cy="0"/>
              </a:xfrm>
              <a:prstGeom prst="line">
                <a:avLst/>
              </a:prstGeom>
              <a:noFill/>
              <a:ln w="76200">
                <a:solidFill>
                  <a:srgbClr val="FF66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38" name="Line 56"/>
              <p:cNvSpPr>
                <a:spLocks noChangeShapeType="1"/>
              </p:cNvSpPr>
              <p:nvPr/>
            </p:nvSpPr>
            <p:spPr bwMode="auto">
              <a:xfrm>
                <a:off x="4560" y="3718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39" name="Text Box 57"/>
              <p:cNvSpPr txBox="1">
                <a:spLocks noChangeArrowheads="1"/>
              </p:cNvSpPr>
              <p:nvPr/>
            </p:nvSpPr>
            <p:spPr bwMode="auto">
              <a:xfrm>
                <a:off x="4944" y="3552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B</a:t>
                </a:r>
              </a:p>
            </p:txBody>
          </p:sp>
          <p:sp>
            <p:nvSpPr>
              <p:cNvPr id="25640" name="Line 58"/>
              <p:cNvSpPr>
                <a:spLocks noChangeShapeType="1"/>
              </p:cNvSpPr>
              <p:nvPr/>
            </p:nvSpPr>
            <p:spPr bwMode="auto">
              <a:xfrm>
                <a:off x="5464" y="3713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25617" name="AutoShape 65"/>
            <p:cNvSpPr>
              <a:spLocks/>
            </p:cNvSpPr>
            <p:nvPr/>
          </p:nvSpPr>
          <p:spPr bwMode="auto">
            <a:xfrm>
              <a:off x="1654" y="3360"/>
              <a:ext cx="384" cy="720"/>
            </a:xfrm>
            <a:prstGeom prst="leftBrace">
              <a:avLst>
                <a:gd name="adj1" fmla="val 15625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18" name="Text Box 66"/>
            <p:cNvSpPr txBox="1">
              <a:spLocks noChangeArrowheads="1"/>
            </p:cNvSpPr>
            <p:nvPr/>
          </p:nvSpPr>
          <p:spPr bwMode="auto">
            <a:xfrm>
              <a:off x="310" y="3604"/>
              <a:ext cx="119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ko-KR" b="0">
                  <a:latin typeface="Gill Sans" charset="0"/>
                  <a:ea typeface="Gill Sans" charset="0"/>
                  <a:cs typeface="Gill Sans" charset="0"/>
                </a:rPr>
                <a:t>Multiprogramming</a:t>
              </a:r>
            </a:p>
          </p:txBody>
        </p:sp>
      </p:grpSp>
      <p:grpSp>
        <p:nvGrpSpPr>
          <p:cNvPr id="400453" name="Group 69"/>
          <p:cNvGrpSpPr>
            <a:grpSpLocks/>
          </p:cNvGrpSpPr>
          <p:nvPr/>
        </p:nvGrpSpPr>
        <p:grpSpPr bwMode="auto">
          <a:xfrm>
            <a:off x="762000" y="4114800"/>
            <a:ext cx="5280025" cy="1143000"/>
            <a:chOff x="480" y="2496"/>
            <a:chExt cx="3326" cy="720"/>
          </a:xfrm>
        </p:grpSpPr>
        <p:grpSp>
          <p:nvGrpSpPr>
            <p:cNvPr id="25606" name="Group 61"/>
            <p:cNvGrpSpPr>
              <a:grpSpLocks/>
            </p:cNvGrpSpPr>
            <p:nvPr/>
          </p:nvGrpSpPr>
          <p:grpSpPr bwMode="auto">
            <a:xfrm>
              <a:off x="2112" y="2496"/>
              <a:ext cx="1694" cy="617"/>
              <a:chOff x="2208" y="2448"/>
              <a:chExt cx="1694" cy="617"/>
            </a:xfrm>
          </p:grpSpPr>
          <p:sp>
            <p:nvSpPr>
              <p:cNvPr id="25609" name="Text Box 4"/>
              <p:cNvSpPr txBox="1">
                <a:spLocks noChangeArrowheads="1"/>
              </p:cNvSpPr>
              <p:nvPr/>
            </p:nvSpPr>
            <p:spPr bwMode="auto">
              <a:xfrm>
                <a:off x="2208" y="2448"/>
                <a:ext cx="22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A</a:t>
                </a:r>
              </a:p>
            </p:txBody>
          </p:sp>
          <p:sp>
            <p:nvSpPr>
              <p:cNvPr id="25610" name="Line 7"/>
              <p:cNvSpPr>
                <a:spLocks noChangeShapeType="1"/>
              </p:cNvSpPr>
              <p:nvPr/>
            </p:nvSpPr>
            <p:spPr bwMode="auto">
              <a:xfrm>
                <a:off x="2414" y="2566"/>
                <a:ext cx="672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11" name="Text Box 5"/>
              <p:cNvSpPr txBox="1">
                <a:spLocks noChangeArrowheads="1"/>
              </p:cNvSpPr>
              <p:nvPr/>
            </p:nvSpPr>
            <p:spPr bwMode="auto">
              <a:xfrm>
                <a:off x="2208" y="264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B</a:t>
                </a:r>
              </a:p>
            </p:txBody>
          </p:sp>
          <p:sp>
            <p:nvSpPr>
              <p:cNvPr id="25612" name="Line 8"/>
              <p:cNvSpPr>
                <a:spLocks noChangeShapeType="1"/>
              </p:cNvSpPr>
              <p:nvPr/>
            </p:nvSpPr>
            <p:spPr bwMode="auto">
              <a:xfrm>
                <a:off x="2414" y="2736"/>
                <a:ext cx="1488" cy="0"/>
              </a:xfrm>
              <a:prstGeom prst="line">
                <a:avLst/>
              </a:prstGeom>
              <a:noFill/>
              <a:ln w="76200">
                <a:solidFill>
                  <a:srgbClr val="FF66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25613" name="Text Box 6"/>
              <p:cNvSpPr txBox="1">
                <a:spLocks noChangeArrowheads="1"/>
              </p:cNvSpPr>
              <p:nvPr/>
            </p:nvSpPr>
            <p:spPr bwMode="auto">
              <a:xfrm>
                <a:off x="2208" y="2832"/>
                <a:ext cx="21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r>
                  <a:rPr lang="en-US" altLang="ko-KR" b="0">
                    <a:latin typeface="Gill Sans" charset="0"/>
                    <a:ea typeface="Gill Sans" charset="0"/>
                    <a:cs typeface="Gill Sans" charset="0"/>
                  </a:rPr>
                  <a:t>C</a:t>
                </a:r>
              </a:p>
            </p:txBody>
          </p:sp>
          <p:sp>
            <p:nvSpPr>
              <p:cNvPr id="25614" name="Line 9"/>
              <p:cNvSpPr>
                <a:spLocks noChangeShapeType="1"/>
              </p:cNvSpPr>
              <p:nvPr/>
            </p:nvSpPr>
            <p:spPr bwMode="auto">
              <a:xfrm>
                <a:off x="2414" y="2928"/>
                <a:ext cx="480" cy="0"/>
              </a:xfrm>
              <a:prstGeom prst="line">
                <a:avLst/>
              </a:prstGeom>
              <a:noFill/>
              <a:ln w="76200">
                <a:solidFill>
                  <a:srgbClr val="2A40E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25607" name="Text Box 64"/>
            <p:cNvSpPr txBox="1">
              <a:spLocks noChangeArrowheads="1"/>
            </p:cNvSpPr>
            <p:nvPr/>
          </p:nvSpPr>
          <p:spPr bwMode="auto">
            <a:xfrm>
              <a:off x="480" y="2736"/>
              <a:ext cx="103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ko-KR" b="0">
                  <a:latin typeface="Gill Sans" charset="0"/>
                  <a:ea typeface="Gill Sans" charset="0"/>
                  <a:cs typeface="Gill Sans" charset="0"/>
                </a:rPr>
                <a:t>Multiprocessing</a:t>
              </a:r>
            </a:p>
          </p:txBody>
        </p:sp>
        <p:sp>
          <p:nvSpPr>
            <p:cNvPr id="25608" name="AutoShape 68"/>
            <p:cNvSpPr>
              <a:spLocks/>
            </p:cNvSpPr>
            <p:nvPr/>
          </p:nvSpPr>
          <p:spPr bwMode="auto">
            <a:xfrm>
              <a:off x="1654" y="2496"/>
              <a:ext cx="384" cy="720"/>
            </a:xfrm>
            <a:prstGeom prst="leftBrace">
              <a:avLst>
                <a:gd name="adj1" fmla="val 15625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1628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141288"/>
            <a:ext cx="8458200" cy="5334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ko-KR" dirty="0" smtClean="0">
                <a:ea typeface="Gulim" panose="020B0600000101010101" pitchFamily="34" charset="-127"/>
              </a:rPr>
              <a:t>Correctness for systems with concurrent threads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10600" cy="58674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If dispatcher can schedule threads in any way, programs must work under all circumstances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Can you test for this?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How can you know if your program works?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solidFill>
                  <a:srgbClr val="FF0000"/>
                </a:solidFill>
                <a:ea typeface="Gulim" panose="020B0600000101010101" pitchFamily="34" charset="-127"/>
              </a:rPr>
              <a:t>Independent Threads: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No state shared with other threads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Deterministic </a:t>
            </a: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 Input state determines results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Reproducible  Can recreate Starting Conditions, I/O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Scheduling order doesn’t matter (if 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  <a:sym typeface="Symbol" panose="05050102010706020507" pitchFamily="18" charset="2"/>
              </a:rPr>
              <a:t>switch()</a:t>
            </a: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 works!!!)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solidFill>
                  <a:srgbClr val="FF0000"/>
                </a:solidFill>
                <a:ea typeface="Gulim" panose="020B0600000101010101" pitchFamily="34" charset="-127"/>
                <a:sym typeface="Symbol" panose="05050102010706020507" pitchFamily="18" charset="2"/>
              </a:rPr>
              <a:t>Cooperating Threads: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Shared State between multiple threads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Non-deterministic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Non-reproducible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Non-deterministic and Non-reproducible means that bugs can be intermittent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Sometimes called “Heisenbugs”</a:t>
            </a:r>
          </a:p>
        </p:txBody>
      </p:sp>
    </p:spTree>
    <p:extLst>
      <p:ext uri="{BB962C8B-B14F-4D97-AF65-F5344CB8AC3E}">
        <p14:creationId xmlns:p14="http://schemas.microsoft.com/office/powerpoint/2010/main" val="365460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5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Gulim" panose="020B0600000101010101" pitchFamily="34" charset="-127"/>
              </a:rPr>
              <a:t>Interactions Complicate Debugging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915400" cy="6172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 smtClean="0">
                <a:ea typeface="Gulim" panose="020B0600000101010101" pitchFamily="34" charset="-127"/>
              </a:rPr>
              <a:t>Is any program truly independent?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Gulim" panose="020B0600000101010101" pitchFamily="34" charset="-127"/>
              </a:rPr>
              <a:t>Every process shares the file system, OS resources, network, etc.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Gulim" panose="020B0600000101010101" pitchFamily="34" charset="-127"/>
              </a:rPr>
              <a:t>Extreme example: buggy device driver causes thread A to crash “independent thread” B</a:t>
            </a:r>
          </a:p>
          <a:p>
            <a:pPr>
              <a:lnSpc>
                <a:spcPct val="100000"/>
              </a:lnSpc>
            </a:pPr>
            <a:endParaRPr lang="en-US" altLang="ko-KR" dirty="0" smtClean="0">
              <a:ea typeface="Gulim" panose="020B0600000101010101" pitchFamily="34" charset="-127"/>
            </a:endParaRPr>
          </a:p>
          <a:p>
            <a:pPr>
              <a:lnSpc>
                <a:spcPct val="100000"/>
              </a:lnSpc>
            </a:pPr>
            <a:r>
              <a:rPr lang="en-US" altLang="ko-KR" dirty="0" smtClean="0">
                <a:ea typeface="Gulim" panose="020B0600000101010101" pitchFamily="34" charset="-127"/>
              </a:rPr>
              <a:t>Non-deterministic errors are really difficult to find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Gulim" panose="020B0600000101010101" pitchFamily="34" charset="-127"/>
              </a:rPr>
              <a:t>Example: Memory layout of </a:t>
            </a:r>
            <a:r>
              <a:rPr lang="en-US" altLang="ko-KR" dirty="0" err="1" smtClean="0">
                <a:ea typeface="Gulim" panose="020B0600000101010101" pitchFamily="34" charset="-127"/>
              </a:rPr>
              <a:t>kernel+user</a:t>
            </a:r>
            <a:r>
              <a:rPr lang="en-US" altLang="ko-KR" dirty="0" smtClean="0">
                <a:ea typeface="Gulim" panose="020B0600000101010101" pitchFamily="34" charset="-127"/>
              </a:rPr>
              <a:t> programs</a:t>
            </a:r>
          </a:p>
          <a:p>
            <a:pPr lvl="2">
              <a:lnSpc>
                <a:spcPct val="100000"/>
              </a:lnSpc>
            </a:pPr>
            <a:r>
              <a:rPr lang="en-US" altLang="ko-KR" dirty="0">
                <a:ea typeface="Gulim" panose="020B0600000101010101" pitchFamily="34" charset="-127"/>
              </a:rPr>
              <a:t>D</a:t>
            </a:r>
            <a:r>
              <a:rPr lang="en-US" altLang="ko-KR" dirty="0" smtClean="0">
                <a:ea typeface="Gulim" panose="020B0600000101010101" pitchFamily="34" charset="-127"/>
              </a:rPr>
              <a:t>epends </a:t>
            </a:r>
            <a:r>
              <a:rPr lang="en-US" altLang="ko-KR" dirty="0" smtClean="0">
                <a:ea typeface="Gulim" panose="020B0600000101010101" pitchFamily="34" charset="-127"/>
              </a:rPr>
              <a:t>on scheduling, which depends on timer/other things</a:t>
            </a:r>
          </a:p>
          <a:p>
            <a:pPr lvl="2">
              <a:lnSpc>
                <a:spcPct val="100000"/>
              </a:lnSpc>
            </a:pPr>
            <a:r>
              <a:rPr lang="en-US" altLang="ko-KR" dirty="0" smtClean="0">
                <a:ea typeface="Gulim" panose="020B0600000101010101" pitchFamily="34" charset="-127"/>
              </a:rPr>
              <a:t>Original UNIX had a bunch of non-deterministic errors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Gulim" panose="020B0600000101010101" pitchFamily="34" charset="-127"/>
              </a:rPr>
              <a:t>Example: Something which does interesting I/O</a:t>
            </a:r>
          </a:p>
          <a:p>
            <a:pPr lvl="2">
              <a:lnSpc>
                <a:spcPct val="100000"/>
              </a:lnSpc>
            </a:pPr>
            <a:r>
              <a:rPr lang="en-US" altLang="ko-KR" dirty="0" smtClean="0">
                <a:ea typeface="Gulim" panose="020B0600000101010101" pitchFamily="34" charset="-127"/>
              </a:rPr>
              <a:t>User typing of letters used to help generate secure keys</a:t>
            </a:r>
          </a:p>
          <a:p>
            <a:pPr>
              <a:lnSpc>
                <a:spcPct val="100000"/>
              </a:lnSpc>
            </a:pPr>
            <a:endParaRPr lang="ko-KR" altLang="en-US" dirty="0" smtClean="0"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6963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Gulim" panose="020B0600000101010101" pitchFamily="34" charset="-127"/>
              </a:rPr>
              <a:t>Why allow cooperating threads?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00100"/>
            <a:ext cx="8928100" cy="58293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Advantage 1: Share resources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One computer, many users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One bank balance, many ATMs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What if ATMs were only updated at night?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Embedded systems (robot control: coordinate arm &amp; hand)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Advantage 2: Speedup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Overlap I/O and computation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Many different file systems do read-ahead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Multiprocessors – chop up program into parallel pieces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Advantage 3: Modularity 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More important than you might think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Chop large problem up into simpler pieces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To compile, for instance, </a:t>
            </a:r>
            <a:r>
              <a:rPr lang="en-US" altLang="ko-KR" dirty="0" err="1" smtClean="0">
                <a:latin typeface="Consolas" charset="0"/>
                <a:ea typeface="Consolas" charset="0"/>
                <a:cs typeface="Consolas" charset="0"/>
              </a:rPr>
              <a:t>gcc</a:t>
            </a:r>
            <a:r>
              <a:rPr lang="en-US" altLang="ko-KR" dirty="0" smtClean="0">
                <a:ea typeface="Gulim" panose="020B0600000101010101" pitchFamily="34" charset="-127"/>
              </a:rPr>
              <a:t> calls </a:t>
            </a:r>
            <a:r>
              <a:rPr lang="en-US" altLang="ko-KR" dirty="0" err="1" smtClean="0">
                <a:latin typeface="Consolas" charset="0"/>
                <a:ea typeface="Consolas" charset="0"/>
                <a:cs typeface="Consolas" charset="0"/>
              </a:rPr>
              <a:t>cpp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| cc1 | cc2 | as | </a:t>
            </a:r>
            <a:r>
              <a:rPr lang="en-US" altLang="ko-KR" dirty="0" err="1" smtClean="0">
                <a:latin typeface="Consolas" charset="0"/>
                <a:ea typeface="Consolas" charset="0"/>
                <a:cs typeface="Consolas" charset="0"/>
              </a:rPr>
              <a:t>ld</a:t>
            </a:r>
            <a:endParaRPr lang="en-US" altLang="ko-KR" dirty="0" smtClean="0">
              <a:latin typeface="Consolas" charset="0"/>
              <a:ea typeface="Consolas" charset="0"/>
              <a:cs typeface="Consolas" charset="0"/>
            </a:endParaRP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Makes system easier to extend</a:t>
            </a:r>
          </a:p>
        </p:txBody>
      </p:sp>
    </p:spTree>
    <p:extLst>
      <p:ext uri="{BB962C8B-B14F-4D97-AF65-F5344CB8AC3E}">
        <p14:creationId xmlns:p14="http://schemas.microsoft.com/office/powerpoint/2010/main" val="539506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Gulim" panose="020B0600000101010101" pitchFamily="34" charset="-127"/>
              </a:rPr>
              <a:t>High-level Example: Web Server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657600"/>
            <a:ext cx="7924800" cy="28194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Server must handle many requests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Non-cooperating version: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ko-KR" dirty="0" smtClean="0">
                <a:ea typeface="Gulim" panose="020B0600000101010101" pitchFamily="34" charset="-127"/>
              </a:rPr>
              <a:t>	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serverLoop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 {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	  connection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=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AcceptCon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	  </a:t>
            </a:r>
            <a:r>
              <a:rPr lang="en-US" altLang="ko-KR" sz="2000" u="sng" dirty="0" err="1" smtClean="0">
                <a:latin typeface="Consolas" charset="0"/>
                <a:ea typeface="Consolas" charset="0"/>
                <a:cs typeface="Consolas" charset="0"/>
              </a:rPr>
              <a:t>Process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Fork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ServiceWebPage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(),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connection);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}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What are some disadvantages of this technique?</a:t>
            </a:r>
          </a:p>
        </p:txBody>
      </p:sp>
      <p:sp>
        <p:nvSpPr>
          <p:cNvPr id="29700" name="tower"/>
          <p:cNvSpPr>
            <a:spLocks noEditPoints="1" noChangeArrowheads="1"/>
          </p:cNvSpPr>
          <p:nvPr/>
        </p:nvSpPr>
        <p:spPr bwMode="auto">
          <a:xfrm>
            <a:off x="6629400" y="762000"/>
            <a:ext cx="904875" cy="1809750"/>
          </a:xfrm>
          <a:custGeom>
            <a:avLst/>
            <a:gdLst>
              <a:gd name="T0" fmla="*/ 0 w 21600"/>
              <a:gd name="T1" fmla="*/ 182986 h 21600"/>
              <a:gd name="T2" fmla="*/ 279171 w 21600"/>
              <a:gd name="T3" fmla="*/ 0 h 21600"/>
              <a:gd name="T4" fmla="*/ 452438 w 21600"/>
              <a:gd name="T5" fmla="*/ 0 h 21600"/>
              <a:gd name="T6" fmla="*/ 904875 w 21600"/>
              <a:gd name="T7" fmla="*/ 0 h 21600"/>
              <a:gd name="T8" fmla="*/ 904875 w 21600"/>
              <a:gd name="T9" fmla="*/ 976008 h 21600"/>
              <a:gd name="T10" fmla="*/ 904875 w 21600"/>
              <a:gd name="T11" fmla="*/ 1626764 h 21600"/>
              <a:gd name="T12" fmla="*/ 635340 w 21600"/>
              <a:gd name="T13" fmla="*/ 1809750 h 21600"/>
              <a:gd name="T14" fmla="*/ 442802 w 21600"/>
              <a:gd name="T15" fmla="*/ 1809750 h 21600"/>
              <a:gd name="T16" fmla="*/ 0 w 21600"/>
              <a:gd name="T17" fmla="*/ 1809750 h 21600"/>
              <a:gd name="T18" fmla="*/ 0 w 21600"/>
              <a:gd name="T19" fmla="*/ 965870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1" name="laptop"/>
          <p:cNvSpPr>
            <a:spLocks noEditPoints="1" noChangeArrowheads="1"/>
          </p:cNvSpPr>
          <p:nvPr/>
        </p:nvSpPr>
        <p:spPr bwMode="auto">
          <a:xfrm>
            <a:off x="1676400" y="1066800"/>
            <a:ext cx="1447800" cy="1066800"/>
          </a:xfrm>
          <a:custGeom>
            <a:avLst/>
            <a:gdLst>
              <a:gd name="T0" fmla="*/ 225347 w 21600"/>
              <a:gd name="T1" fmla="*/ 0 h 21600"/>
              <a:gd name="T2" fmla="*/ 225347 w 21600"/>
              <a:gd name="T3" fmla="*/ 354267 h 21600"/>
              <a:gd name="T4" fmla="*/ 1228418 w 21600"/>
              <a:gd name="T5" fmla="*/ 0 h 21600"/>
              <a:gd name="T6" fmla="*/ 1228418 w 21600"/>
              <a:gd name="T7" fmla="*/ 354267 h 21600"/>
              <a:gd name="T8" fmla="*/ 723900 w 21600"/>
              <a:gd name="T9" fmla="*/ 0 h 21600"/>
              <a:gd name="T10" fmla="*/ 723900 w 21600"/>
              <a:gd name="T11" fmla="*/ 1066800 h 21600"/>
              <a:gd name="T12" fmla="*/ 0 w 21600"/>
              <a:gd name="T13" fmla="*/ 1066800 h 21600"/>
              <a:gd name="T14" fmla="*/ 1447800 w 21600"/>
              <a:gd name="T15" fmla="*/ 10668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2" name="Freeform 9"/>
          <p:cNvSpPr>
            <a:spLocks/>
          </p:cNvSpPr>
          <p:nvPr/>
        </p:nvSpPr>
        <p:spPr bwMode="auto">
          <a:xfrm>
            <a:off x="3276600" y="1219200"/>
            <a:ext cx="3352800" cy="241300"/>
          </a:xfrm>
          <a:custGeom>
            <a:avLst/>
            <a:gdLst>
              <a:gd name="T0" fmla="*/ 0 w 1824"/>
              <a:gd name="T1" fmla="*/ 202170 h 296"/>
              <a:gd name="T2" fmla="*/ 1323474 w 1824"/>
              <a:gd name="T3" fmla="*/ 6522 h 296"/>
              <a:gd name="T4" fmla="*/ 3352800 w 1824"/>
              <a:gd name="T5" fmla="*/ 241300 h 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4" h="296">
                <a:moveTo>
                  <a:pt x="0" y="248"/>
                </a:moveTo>
                <a:cubicBezTo>
                  <a:pt x="208" y="124"/>
                  <a:pt x="416" y="0"/>
                  <a:pt x="720" y="8"/>
                </a:cubicBezTo>
                <a:cubicBezTo>
                  <a:pt x="1024" y="16"/>
                  <a:pt x="1424" y="156"/>
                  <a:pt x="1824" y="29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9703" name="Document"/>
          <p:cNvSpPr>
            <a:spLocks noEditPoints="1" noChangeArrowheads="1"/>
          </p:cNvSpPr>
          <p:nvPr/>
        </p:nvSpPr>
        <p:spPr bwMode="auto">
          <a:xfrm>
            <a:off x="3352800" y="1447800"/>
            <a:ext cx="676275" cy="1057275"/>
          </a:xfrm>
          <a:custGeom>
            <a:avLst/>
            <a:gdLst>
              <a:gd name="T0" fmla="*/ 336791 w 21600"/>
              <a:gd name="T1" fmla="*/ 1058841 h 21600"/>
              <a:gd name="T2" fmla="*/ 2661 w 21600"/>
              <a:gd name="T3" fmla="*/ 531036 h 21600"/>
              <a:gd name="T4" fmla="*/ 336791 w 21600"/>
              <a:gd name="T5" fmla="*/ 3965 h 21600"/>
              <a:gd name="T6" fmla="*/ 679594 w 21600"/>
              <a:gd name="T7" fmla="*/ 521393 h 21600"/>
              <a:gd name="T8" fmla="*/ 336791 w 21600"/>
              <a:gd name="T9" fmla="*/ 1058841 h 21600"/>
              <a:gd name="T10" fmla="*/ 0 w 21600"/>
              <a:gd name="T11" fmla="*/ 0 h 21600"/>
              <a:gd name="T12" fmla="*/ 676275 w 21600"/>
              <a:gd name="T13" fmla="*/ 0 h 21600"/>
              <a:gd name="T14" fmla="*/ 676275 w 21600"/>
              <a:gd name="T15" fmla="*/ 10572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704" name="laptop"/>
          <p:cNvSpPr>
            <a:spLocks noEditPoints="1" noChangeArrowheads="1"/>
          </p:cNvSpPr>
          <p:nvPr/>
        </p:nvSpPr>
        <p:spPr bwMode="auto">
          <a:xfrm>
            <a:off x="4724400" y="2590800"/>
            <a:ext cx="1447800" cy="1066800"/>
          </a:xfrm>
          <a:custGeom>
            <a:avLst/>
            <a:gdLst>
              <a:gd name="T0" fmla="*/ 225347 w 21600"/>
              <a:gd name="T1" fmla="*/ 0 h 21600"/>
              <a:gd name="T2" fmla="*/ 225347 w 21600"/>
              <a:gd name="T3" fmla="*/ 354267 h 21600"/>
              <a:gd name="T4" fmla="*/ 1228418 w 21600"/>
              <a:gd name="T5" fmla="*/ 0 h 21600"/>
              <a:gd name="T6" fmla="*/ 1228418 w 21600"/>
              <a:gd name="T7" fmla="*/ 354267 h 21600"/>
              <a:gd name="T8" fmla="*/ 723900 w 21600"/>
              <a:gd name="T9" fmla="*/ 0 h 21600"/>
              <a:gd name="T10" fmla="*/ 723900 w 21600"/>
              <a:gd name="T11" fmla="*/ 1066800 h 21600"/>
              <a:gd name="T12" fmla="*/ 0 w 21600"/>
              <a:gd name="T13" fmla="*/ 1066800 h 21600"/>
              <a:gd name="T14" fmla="*/ 1447800 w 21600"/>
              <a:gd name="T15" fmla="*/ 10668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Freeform 13"/>
          <p:cNvSpPr>
            <a:spLocks/>
          </p:cNvSpPr>
          <p:nvPr/>
        </p:nvSpPr>
        <p:spPr bwMode="auto">
          <a:xfrm>
            <a:off x="5943600" y="2057400"/>
            <a:ext cx="685800" cy="609600"/>
          </a:xfrm>
          <a:custGeom>
            <a:avLst/>
            <a:gdLst>
              <a:gd name="T0" fmla="*/ 0 w 432"/>
              <a:gd name="T1" fmla="*/ 609600 h 384"/>
              <a:gd name="T2" fmla="*/ 228600 w 432"/>
              <a:gd name="T3" fmla="*/ 152400 h 384"/>
              <a:gd name="T4" fmla="*/ 685800 w 432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" h="384">
                <a:moveTo>
                  <a:pt x="0" y="384"/>
                </a:moveTo>
                <a:cubicBezTo>
                  <a:pt x="36" y="272"/>
                  <a:pt x="72" y="160"/>
                  <a:pt x="144" y="96"/>
                </a:cubicBezTo>
                <a:cubicBezTo>
                  <a:pt x="216" y="32"/>
                  <a:pt x="324" y="16"/>
                  <a:pt x="432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9706" name="Document"/>
          <p:cNvSpPr>
            <a:spLocks noEditPoints="1" noChangeArrowheads="1"/>
          </p:cNvSpPr>
          <p:nvPr/>
        </p:nvSpPr>
        <p:spPr bwMode="auto">
          <a:xfrm>
            <a:off x="6096000" y="2667000"/>
            <a:ext cx="676275" cy="1057275"/>
          </a:xfrm>
          <a:custGeom>
            <a:avLst/>
            <a:gdLst>
              <a:gd name="T0" fmla="*/ 336791 w 21600"/>
              <a:gd name="T1" fmla="*/ 1058841 h 21600"/>
              <a:gd name="T2" fmla="*/ 2661 w 21600"/>
              <a:gd name="T3" fmla="*/ 531036 h 21600"/>
              <a:gd name="T4" fmla="*/ 336791 w 21600"/>
              <a:gd name="T5" fmla="*/ 3965 h 21600"/>
              <a:gd name="T6" fmla="*/ 679594 w 21600"/>
              <a:gd name="T7" fmla="*/ 521393 h 21600"/>
              <a:gd name="T8" fmla="*/ 336791 w 21600"/>
              <a:gd name="T9" fmla="*/ 1058841 h 21600"/>
              <a:gd name="T10" fmla="*/ 0 w 21600"/>
              <a:gd name="T11" fmla="*/ 0 h 21600"/>
              <a:gd name="T12" fmla="*/ 676275 w 21600"/>
              <a:gd name="T13" fmla="*/ 0 h 21600"/>
              <a:gd name="T14" fmla="*/ 676275 w 21600"/>
              <a:gd name="T15" fmla="*/ 105727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707" name="Freeform 14"/>
          <p:cNvSpPr>
            <a:spLocks/>
          </p:cNvSpPr>
          <p:nvPr/>
        </p:nvSpPr>
        <p:spPr bwMode="auto">
          <a:xfrm rot="10800000">
            <a:off x="5943600" y="2209800"/>
            <a:ext cx="685800" cy="609600"/>
          </a:xfrm>
          <a:custGeom>
            <a:avLst/>
            <a:gdLst>
              <a:gd name="T0" fmla="*/ 0 w 432"/>
              <a:gd name="T1" fmla="*/ 609600 h 384"/>
              <a:gd name="T2" fmla="*/ 228600 w 432"/>
              <a:gd name="T3" fmla="*/ 152400 h 384"/>
              <a:gd name="T4" fmla="*/ 685800 w 432"/>
              <a:gd name="T5" fmla="*/ 0 h 3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" h="384">
                <a:moveTo>
                  <a:pt x="0" y="384"/>
                </a:moveTo>
                <a:cubicBezTo>
                  <a:pt x="36" y="272"/>
                  <a:pt x="72" y="160"/>
                  <a:pt x="144" y="96"/>
                </a:cubicBezTo>
                <a:cubicBezTo>
                  <a:pt x="216" y="32"/>
                  <a:pt x="324" y="16"/>
                  <a:pt x="432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9708" name="Freeform 10"/>
          <p:cNvSpPr>
            <a:spLocks/>
          </p:cNvSpPr>
          <p:nvPr/>
        </p:nvSpPr>
        <p:spPr bwMode="auto">
          <a:xfrm rot="10800000">
            <a:off x="3200400" y="1600200"/>
            <a:ext cx="3352800" cy="228600"/>
          </a:xfrm>
          <a:custGeom>
            <a:avLst/>
            <a:gdLst>
              <a:gd name="T0" fmla="*/ 0 w 1824"/>
              <a:gd name="T1" fmla="*/ 191530 h 296"/>
              <a:gd name="T2" fmla="*/ 1323474 w 1824"/>
              <a:gd name="T3" fmla="*/ 6178 h 296"/>
              <a:gd name="T4" fmla="*/ 3352800 w 1824"/>
              <a:gd name="T5" fmla="*/ 228600 h 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4" h="296">
                <a:moveTo>
                  <a:pt x="0" y="248"/>
                </a:moveTo>
                <a:cubicBezTo>
                  <a:pt x="208" y="124"/>
                  <a:pt x="416" y="0"/>
                  <a:pt x="720" y="8"/>
                </a:cubicBezTo>
                <a:cubicBezTo>
                  <a:pt x="1024" y="16"/>
                  <a:pt x="1424" y="156"/>
                  <a:pt x="1824" y="29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7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Gulim" panose="020B0600000101010101" pitchFamily="34" charset="-127"/>
              </a:rPr>
              <a:t>Threaded Web Server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07425" cy="51816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Instead, use a single process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Multithreaded (cooperating) version:</a:t>
            </a:r>
          </a:p>
          <a:p>
            <a:pPr lvl="1">
              <a:lnSpc>
                <a:spcPct val="85000"/>
              </a:lnSpc>
              <a:spcBef>
                <a:spcPct val="20000"/>
              </a:spcBef>
              <a:buFontTx/>
              <a:buNone/>
            </a:pP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serverLoop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 {</a:t>
            </a:r>
          </a:p>
          <a:p>
            <a:pPr lvl="1">
              <a:lnSpc>
                <a:spcPct val="85000"/>
              </a:lnSpc>
              <a:spcBef>
                <a:spcPct val="20000"/>
              </a:spcBef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	  connection =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AcceptCon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</a:p>
          <a:p>
            <a:pPr lvl="1">
              <a:lnSpc>
                <a:spcPct val="85000"/>
              </a:lnSpc>
              <a:spcBef>
                <a:spcPct val="20000"/>
              </a:spcBef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	  </a:t>
            </a:r>
            <a:r>
              <a:rPr lang="en-US" altLang="ko-KR" sz="2000" u="sng" dirty="0" err="1" smtClean="0">
                <a:latin typeface="Consolas" charset="0"/>
                <a:ea typeface="Consolas" charset="0"/>
                <a:cs typeface="Consolas" charset="0"/>
              </a:rPr>
              <a:t>Thread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Fork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ServiceWebPage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(), connection);</a:t>
            </a:r>
          </a:p>
          <a:p>
            <a:pPr lvl="1">
              <a:lnSpc>
                <a:spcPct val="85000"/>
              </a:lnSpc>
              <a:spcBef>
                <a:spcPct val="20000"/>
              </a:spcBef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}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Looks almost the same, but has many advantages:</a:t>
            </a:r>
          </a:p>
          <a:p>
            <a:pPr lvl="1">
              <a:lnSpc>
                <a:spcPct val="85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Can share file caches kept in memory, results of CGI scripts, other things</a:t>
            </a:r>
          </a:p>
          <a:p>
            <a:pPr lvl="1">
              <a:lnSpc>
                <a:spcPct val="85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Threads are </a:t>
            </a:r>
            <a:r>
              <a:rPr lang="en-US" altLang="ko-KR" i="1" dirty="0" smtClean="0">
                <a:ea typeface="Gulim" panose="020B0600000101010101" pitchFamily="34" charset="-127"/>
              </a:rPr>
              <a:t>much</a:t>
            </a:r>
            <a:r>
              <a:rPr lang="en-US" altLang="ko-KR" dirty="0" smtClean="0">
                <a:ea typeface="Gulim" panose="020B0600000101010101" pitchFamily="34" charset="-127"/>
              </a:rPr>
              <a:t> cheaper to create than processes, so this has a lower per-request overhead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endParaRPr lang="en-US" altLang="ko-KR" dirty="0" smtClean="0">
              <a:ea typeface="Gulim" panose="020B0600000101010101" pitchFamily="34" charset="-127"/>
            </a:endParaRP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 altLang="ko-KR" dirty="0" smtClean="0">
                <a:ea typeface="Gulim" panose="020B0600000101010101" pitchFamily="34" charset="-127"/>
              </a:rPr>
              <a:t>What about Denial of Service attacks or </a:t>
            </a:r>
            <a:r>
              <a:rPr lang="en-US" altLang="ko-KR" dirty="0" err="1" smtClean="0">
                <a:ea typeface="Gulim" panose="020B0600000101010101" pitchFamily="34" charset="-127"/>
              </a:rPr>
              <a:t>digg</a:t>
            </a:r>
            <a:r>
              <a:rPr lang="en-US" altLang="ko-KR" dirty="0" smtClean="0">
                <a:ea typeface="Gulim" panose="020B0600000101010101" pitchFamily="34" charset="-127"/>
              </a:rPr>
              <a:t> / Slashdot effects?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endParaRPr lang="ko-KR" altLang="en-US" dirty="0" smtClean="0">
              <a:ea typeface="Gulim" panose="020B0600000101010101" pitchFamily="34" charset="-127"/>
            </a:endParaRPr>
          </a:p>
        </p:txBody>
      </p:sp>
      <p:pic>
        <p:nvPicPr>
          <p:cNvPr id="406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943600"/>
            <a:ext cx="2619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6533" name="Picture 5" descr="digg-logo-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b="24324"/>
          <a:stretch>
            <a:fillRect/>
          </a:stretch>
        </p:blipFill>
        <p:spPr bwMode="auto">
          <a:xfrm>
            <a:off x="4924425" y="5918200"/>
            <a:ext cx="132397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277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6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6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6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6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Gulim" panose="020B0600000101010101" pitchFamily="34" charset="-127"/>
              </a:rPr>
              <a:t>Thread Pools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83625" cy="28956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en-US" altLang="ko-KR" smtClean="0">
                <a:ea typeface="Gulim" panose="020B0600000101010101" pitchFamily="34" charset="-127"/>
              </a:rPr>
              <a:t>Problem with previous version: Unbounded Threads</a:t>
            </a:r>
          </a:p>
          <a:p>
            <a:pPr lvl="1">
              <a:lnSpc>
                <a:spcPct val="85000"/>
              </a:lnSpc>
              <a:spcBef>
                <a:spcPct val="25000"/>
              </a:spcBef>
            </a:pPr>
            <a:r>
              <a:rPr lang="en-US" altLang="ko-KR" smtClean="0">
                <a:ea typeface="Gulim" panose="020B0600000101010101" pitchFamily="34" charset="-127"/>
              </a:rPr>
              <a:t>When web-site becomes too popular – throughput sinks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en-US" altLang="ko-KR" smtClean="0">
                <a:ea typeface="Gulim" panose="020B0600000101010101" pitchFamily="34" charset="-127"/>
              </a:rPr>
              <a:t>Instead, allocate a bounded “pool” of worker threads, representing the maximum level of multiprogramming</a:t>
            </a:r>
          </a:p>
          <a:p>
            <a:pPr>
              <a:lnSpc>
                <a:spcPct val="85000"/>
              </a:lnSpc>
              <a:spcBef>
                <a:spcPct val="25000"/>
              </a:spcBef>
              <a:buFontTx/>
              <a:buNone/>
            </a:pPr>
            <a:r>
              <a:rPr lang="en-US" altLang="ko-KR" sz="2000" smtClean="0">
                <a:latin typeface="Courier New" panose="02070309020205020404" pitchFamily="49" charset="0"/>
                <a:ea typeface="Gulim" panose="020B0600000101010101" pitchFamily="34" charset="-127"/>
              </a:rPr>
              <a:t>		</a:t>
            </a:r>
          </a:p>
        </p:txBody>
      </p:sp>
      <p:sp>
        <p:nvSpPr>
          <p:cNvPr id="31748" name="Text Box 23"/>
          <p:cNvSpPr txBox="1">
            <a:spLocks noChangeArrowheads="1"/>
          </p:cNvSpPr>
          <p:nvPr/>
        </p:nvSpPr>
        <p:spPr bwMode="auto">
          <a:xfrm>
            <a:off x="152400" y="1447800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ko-KR" altLang="en-US">
              <a:ea typeface="Gulim" panose="020B0600000101010101" pitchFamily="34" charset="-127"/>
            </a:endParaRPr>
          </a:p>
        </p:txBody>
      </p:sp>
      <p:sp>
        <p:nvSpPr>
          <p:cNvPr id="408600" name="Text Box 24"/>
          <p:cNvSpPr txBox="1">
            <a:spLocks noChangeArrowheads="1"/>
          </p:cNvSpPr>
          <p:nvPr/>
        </p:nvSpPr>
        <p:spPr bwMode="auto">
          <a:xfrm>
            <a:off x="228600" y="4191000"/>
            <a:ext cx="44958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master() {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allocThreads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worker,queue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);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while(TRUE) {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   con=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AcceptCon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();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Enqueue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queue,con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);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wakeUp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(queue);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}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408601" name="Text Box 25"/>
          <p:cNvSpPr txBox="1">
            <a:spLocks noChangeArrowheads="1"/>
          </p:cNvSpPr>
          <p:nvPr/>
        </p:nvSpPr>
        <p:spPr bwMode="auto">
          <a:xfrm>
            <a:off x="4724400" y="4152900"/>
            <a:ext cx="42672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worker(queue) {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while(TRUE) {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   con=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Dequeue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(queue);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   if (con==null)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     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sleepOn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(queue);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   else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     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ServiceWebPage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(con);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  }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grpSp>
        <p:nvGrpSpPr>
          <p:cNvPr id="408603" name="Group 27"/>
          <p:cNvGrpSpPr>
            <a:grpSpLocks/>
          </p:cNvGrpSpPr>
          <p:nvPr/>
        </p:nvGrpSpPr>
        <p:grpSpPr bwMode="auto">
          <a:xfrm>
            <a:off x="1219200" y="2209800"/>
            <a:ext cx="6172200" cy="1893888"/>
            <a:chOff x="624" y="1392"/>
            <a:chExt cx="3888" cy="1193"/>
          </a:xfrm>
        </p:grpSpPr>
        <p:sp>
          <p:nvSpPr>
            <p:cNvPr id="31752" name="Rectangle 14"/>
            <p:cNvSpPr>
              <a:spLocks noChangeArrowheads="1"/>
            </p:cNvSpPr>
            <p:nvPr/>
          </p:nvSpPr>
          <p:spPr bwMode="auto">
            <a:xfrm>
              <a:off x="2496" y="1488"/>
              <a:ext cx="528" cy="672"/>
            </a:xfrm>
            <a:prstGeom prst="rect">
              <a:avLst/>
            </a:prstGeom>
            <a:solidFill>
              <a:srgbClr val="00FF00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ko-KR" b="0">
                  <a:latin typeface="Gill Sans" charset="0"/>
                  <a:ea typeface="Gill Sans" charset="0"/>
                  <a:cs typeface="Gill Sans" charset="0"/>
                </a:rPr>
                <a:t>Master</a:t>
              </a:r>
            </a:p>
            <a:p>
              <a:r>
                <a:rPr lang="en-US" altLang="ko-KR" b="0">
                  <a:latin typeface="Gill Sans" charset="0"/>
                  <a:ea typeface="Gill Sans" charset="0"/>
                  <a:cs typeface="Gill Sans" charset="0"/>
                </a:rPr>
                <a:t>Thread</a:t>
              </a:r>
            </a:p>
          </p:txBody>
        </p:sp>
        <p:sp>
          <p:nvSpPr>
            <p:cNvPr id="31753" name="Text Box 15"/>
            <p:cNvSpPr txBox="1">
              <a:spLocks noChangeArrowheads="1"/>
            </p:cNvSpPr>
            <p:nvPr/>
          </p:nvSpPr>
          <p:spPr bwMode="auto">
            <a:xfrm>
              <a:off x="3552" y="2352"/>
              <a:ext cx="83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ko-KR" b="0">
                  <a:latin typeface="Gill Sans" charset="0"/>
                  <a:ea typeface="Gill Sans" charset="0"/>
                  <a:cs typeface="Gill Sans" charset="0"/>
                </a:rPr>
                <a:t>Thread Pool</a:t>
              </a:r>
            </a:p>
          </p:txBody>
        </p:sp>
        <p:sp>
          <p:nvSpPr>
            <p:cNvPr id="31754" name="laptop"/>
            <p:cNvSpPr>
              <a:spLocks noEditPoints="1" noChangeArrowheads="1"/>
            </p:cNvSpPr>
            <p:nvPr/>
          </p:nvSpPr>
          <p:spPr bwMode="auto">
            <a:xfrm>
              <a:off x="624" y="1728"/>
              <a:ext cx="912" cy="672"/>
            </a:xfrm>
            <a:custGeom>
              <a:avLst/>
              <a:gdLst>
                <a:gd name="T0" fmla="*/ 142 w 21600"/>
                <a:gd name="T1" fmla="*/ 0 h 21600"/>
                <a:gd name="T2" fmla="*/ 142 w 21600"/>
                <a:gd name="T3" fmla="*/ 223 h 21600"/>
                <a:gd name="T4" fmla="*/ 774 w 21600"/>
                <a:gd name="T5" fmla="*/ 0 h 21600"/>
                <a:gd name="T6" fmla="*/ 774 w 21600"/>
                <a:gd name="T7" fmla="*/ 223 h 21600"/>
                <a:gd name="T8" fmla="*/ 456 w 21600"/>
                <a:gd name="T9" fmla="*/ 0 h 21600"/>
                <a:gd name="T10" fmla="*/ 456 w 21600"/>
                <a:gd name="T11" fmla="*/ 672 h 21600"/>
                <a:gd name="T12" fmla="*/ 0 w 21600"/>
                <a:gd name="T13" fmla="*/ 672 h 21600"/>
                <a:gd name="T14" fmla="*/ 912 w 21600"/>
                <a:gd name="T15" fmla="*/ 67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4453 w 21600"/>
                <a:gd name="T25" fmla="*/ 1864 h 21600"/>
                <a:gd name="T26" fmla="*/ 17313 w 21600"/>
                <a:gd name="T27" fmla="*/ 1231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3362" y="0"/>
                  </a:moveTo>
                  <a:lnTo>
                    <a:pt x="18327" y="0"/>
                  </a:lnTo>
                  <a:lnTo>
                    <a:pt x="18327" y="14347"/>
                  </a:lnTo>
                  <a:lnTo>
                    <a:pt x="3362" y="14347"/>
                  </a:lnTo>
                  <a:lnTo>
                    <a:pt x="3362" y="0"/>
                  </a:lnTo>
                  <a:close/>
                </a:path>
                <a:path w="21600" h="21600" extrusionOk="0">
                  <a:moveTo>
                    <a:pt x="3340" y="15068"/>
                  </a:moveTo>
                  <a:lnTo>
                    <a:pt x="0" y="19877"/>
                  </a:lnTo>
                  <a:lnTo>
                    <a:pt x="21600" y="19877"/>
                  </a:lnTo>
                  <a:lnTo>
                    <a:pt x="18327" y="15068"/>
                  </a:lnTo>
                  <a:lnTo>
                    <a:pt x="3340" y="15068"/>
                  </a:lnTo>
                  <a:close/>
                </a:path>
                <a:path w="21600" h="21600" extrusionOk="0">
                  <a:moveTo>
                    <a:pt x="0" y="1987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877"/>
                  </a:lnTo>
                  <a:lnTo>
                    <a:pt x="0" y="19877"/>
                  </a:lnTo>
                  <a:close/>
                </a:path>
                <a:path w="21600" h="21600" extrusionOk="0">
                  <a:moveTo>
                    <a:pt x="4186" y="1523"/>
                  </a:moveTo>
                  <a:lnTo>
                    <a:pt x="17547" y="1523"/>
                  </a:lnTo>
                  <a:lnTo>
                    <a:pt x="17547" y="12744"/>
                  </a:lnTo>
                  <a:lnTo>
                    <a:pt x="4186" y="12744"/>
                  </a:lnTo>
                  <a:lnTo>
                    <a:pt x="4186" y="1523"/>
                  </a:lnTo>
                  <a:close/>
                </a:path>
                <a:path w="21600" h="21600" extrusionOk="0">
                  <a:moveTo>
                    <a:pt x="3318" y="15549"/>
                  </a:moveTo>
                  <a:lnTo>
                    <a:pt x="2917" y="16110"/>
                  </a:lnTo>
                  <a:lnTo>
                    <a:pt x="18727" y="16110"/>
                  </a:lnTo>
                  <a:lnTo>
                    <a:pt x="18327" y="15549"/>
                  </a:lnTo>
                  <a:lnTo>
                    <a:pt x="3318" y="15549"/>
                  </a:lnTo>
                  <a:close/>
                </a:path>
                <a:path w="21600" h="21600" extrusionOk="0">
                  <a:moveTo>
                    <a:pt x="6213" y="18314"/>
                  </a:moveTo>
                  <a:lnTo>
                    <a:pt x="5946" y="18875"/>
                  </a:lnTo>
                  <a:lnTo>
                    <a:pt x="15766" y="18875"/>
                  </a:lnTo>
                  <a:lnTo>
                    <a:pt x="15499" y="18314"/>
                  </a:lnTo>
                  <a:lnTo>
                    <a:pt x="6213" y="18314"/>
                  </a:lnTo>
                  <a:close/>
                </a:path>
                <a:path w="21600" h="21600" extrusionOk="0">
                  <a:moveTo>
                    <a:pt x="2828" y="16471"/>
                  </a:moveTo>
                  <a:lnTo>
                    <a:pt x="2405" y="17072"/>
                  </a:lnTo>
                  <a:lnTo>
                    <a:pt x="19284" y="17072"/>
                  </a:lnTo>
                  <a:lnTo>
                    <a:pt x="18839" y="16471"/>
                  </a:lnTo>
                  <a:lnTo>
                    <a:pt x="2828" y="16471"/>
                  </a:lnTo>
                  <a:close/>
                </a:path>
                <a:path w="21600" h="21600" extrusionOk="0">
                  <a:moveTo>
                    <a:pt x="2316" y="17352"/>
                  </a:moveTo>
                  <a:lnTo>
                    <a:pt x="1871" y="17953"/>
                  </a:lnTo>
                  <a:lnTo>
                    <a:pt x="19863" y="17953"/>
                  </a:lnTo>
                  <a:lnTo>
                    <a:pt x="19395" y="17352"/>
                  </a:lnTo>
                  <a:lnTo>
                    <a:pt x="2316" y="17352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755" name="Freeform 19"/>
            <p:cNvSpPr>
              <a:spLocks/>
            </p:cNvSpPr>
            <p:nvPr/>
          </p:nvSpPr>
          <p:spPr bwMode="auto">
            <a:xfrm>
              <a:off x="1488" y="2064"/>
              <a:ext cx="2304" cy="416"/>
            </a:xfrm>
            <a:custGeom>
              <a:avLst/>
              <a:gdLst>
                <a:gd name="T0" fmla="*/ 2304 w 2112"/>
                <a:gd name="T1" fmla="*/ 0 h 416"/>
                <a:gd name="T2" fmla="*/ 1937 w 2112"/>
                <a:gd name="T3" fmla="*/ 336 h 416"/>
                <a:gd name="T4" fmla="*/ 1047 w 2112"/>
                <a:gd name="T5" fmla="*/ 384 h 416"/>
                <a:gd name="T6" fmla="*/ 0 w 2112"/>
                <a:gd name="T7" fmla="*/ 144 h 4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2" h="416">
                  <a:moveTo>
                    <a:pt x="2112" y="0"/>
                  </a:moveTo>
                  <a:cubicBezTo>
                    <a:pt x="2040" y="136"/>
                    <a:pt x="1968" y="272"/>
                    <a:pt x="1776" y="336"/>
                  </a:cubicBezTo>
                  <a:cubicBezTo>
                    <a:pt x="1584" y="400"/>
                    <a:pt x="1256" y="416"/>
                    <a:pt x="960" y="384"/>
                  </a:cubicBezTo>
                  <a:cubicBezTo>
                    <a:pt x="664" y="352"/>
                    <a:pt x="332" y="248"/>
                    <a:pt x="0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756" name="Freeform 20"/>
            <p:cNvSpPr>
              <a:spLocks/>
            </p:cNvSpPr>
            <p:nvPr/>
          </p:nvSpPr>
          <p:spPr bwMode="auto">
            <a:xfrm>
              <a:off x="1488" y="1680"/>
              <a:ext cx="1008" cy="256"/>
            </a:xfrm>
            <a:custGeom>
              <a:avLst/>
              <a:gdLst>
                <a:gd name="T0" fmla="*/ 0 w 1008"/>
                <a:gd name="T1" fmla="*/ 256 h 256"/>
                <a:gd name="T2" fmla="*/ 336 w 1008"/>
                <a:gd name="T3" fmla="*/ 16 h 256"/>
                <a:gd name="T4" fmla="*/ 1008 w 1008"/>
                <a:gd name="T5" fmla="*/ 160 h 2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08" h="256">
                  <a:moveTo>
                    <a:pt x="0" y="256"/>
                  </a:moveTo>
                  <a:cubicBezTo>
                    <a:pt x="84" y="144"/>
                    <a:pt x="168" y="32"/>
                    <a:pt x="336" y="16"/>
                  </a:cubicBezTo>
                  <a:cubicBezTo>
                    <a:pt x="504" y="0"/>
                    <a:pt x="756" y="80"/>
                    <a:pt x="1008" y="16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757" name="Line 21"/>
            <p:cNvSpPr>
              <a:spLocks noChangeShapeType="1"/>
            </p:cNvSpPr>
            <p:nvPr/>
          </p:nvSpPr>
          <p:spPr bwMode="auto">
            <a:xfrm>
              <a:off x="3024" y="1824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758" name="Rectangle 26"/>
            <p:cNvSpPr>
              <a:spLocks noChangeArrowheads="1"/>
            </p:cNvSpPr>
            <p:nvPr/>
          </p:nvSpPr>
          <p:spPr bwMode="auto">
            <a:xfrm>
              <a:off x="3312" y="1584"/>
              <a:ext cx="192" cy="528"/>
            </a:xfrm>
            <a:prstGeom prst="rect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ko-KR" b="0">
                  <a:latin typeface="Gill Sans" charset="0"/>
                  <a:ea typeface="Gill Sans" charset="0"/>
                  <a:cs typeface="Gill Sans" charset="0"/>
                </a:rPr>
                <a:t>queue</a:t>
              </a:r>
            </a:p>
          </p:txBody>
        </p:sp>
        <p:grpSp>
          <p:nvGrpSpPr>
            <p:cNvPr id="31759" name="Group 16"/>
            <p:cNvGrpSpPr>
              <a:grpSpLocks/>
            </p:cNvGrpSpPr>
            <p:nvPr/>
          </p:nvGrpSpPr>
          <p:grpSpPr bwMode="auto">
            <a:xfrm>
              <a:off x="3504" y="1392"/>
              <a:ext cx="1008" cy="960"/>
              <a:chOff x="2784" y="624"/>
              <a:chExt cx="1008" cy="960"/>
            </a:xfrm>
          </p:grpSpPr>
          <p:sp>
            <p:nvSpPr>
              <p:cNvPr id="31760" name="Oval 4"/>
              <p:cNvSpPr>
                <a:spLocks noChangeArrowheads="1"/>
              </p:cNvSpPr>
              <p:nvPr/>
            </p:nvSpPr>
            <p:spPr bwMode="auto">
              <a:xfrm>
                <a:off x="2784" y="624"/>
                <a:ext cx="1008" cy="960"/>
              </a:xfrm>
              <a:prstGeom prst="ellipse">
                <a:avLst/>
              </a:prstGeom>
              <a:solidFill>
                <a:srgbClr val="FF66CC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en-US" alt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408582" name="Ink 6"/>
                  <p14:cNvContentPartPr>
                    <a14:cpLocks xmlns:a14="http://schemas.microsoft.com/office/drawing/2010/main" noRot="1" noChangeAspect="1" noEditPoints="1" noChangeArrowheads="1" noChangeShapeType="1"/>
                  </p14:cNvContentPartPr>
                  <p14:nvPr/>
                </p14:nvContentPartPr>
                <p14:xfrm>
                  <a:off x="3043" y="837"/>
                  <a:ext cx="121" cy="173"/>
                </p14:xfrm>
              </p:contentPart>
            </mc:Choice>
            <mc:Fallback xmlns="">
              <p:pic>
                <p:nvPicPr>
                  <p:cNvPr id="408582" name="Ink 6"/>
                  <p:cNvPicPr>
                    <a:picLocks noRot="1" noChangeAspect="1" noEditPoints="1" noChangeArrowheads="1" noChangeShapeType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037" y="831"/>
                    <a:ext cx="133" cy="1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408583" name="Ink 7"/>
                  <p14:cNvContentPartPr>
                    <a14:cpLocks xmlns:a14="http://schemas.microsoft.com/office/drawing/2010/main" noRot="1" noChangeAspect="1" noEditPoints="1" noChangeArrowheads="1" noChangeShapeType="1"/>
                  </p14:cNvContentPartPr>
                  <p14:nvPr/>
                </p14:nvContentPartPr>
                <p14:xfrm>
                  <a:off x="3338" y="957"/>
                  <a:ext cx="68" cy="193"/>
                </p14:xfrm>
              </p:contentPart>
            </mc:Choice>
            <mc:Fallback xmlns="">
              <p:pic>
                <p:nvPicPr>
                  <p:cNvPr id="408583" name="Ink 7"/>
                  <p:cNvPicPr>
                    <a:picLocks noRot="1" noChangeAspect="1" noEditPoints="1" noChangeArrowheads="1" noChangeShapeType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332" y="951"/>
                    <a:ext cx="80" cy="2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408584" name="Ink 8"/>
                  <p14:cNvContentPartPr>
                    <a14:cpLocks xmlns:a14="http://schemas.microsoft.com/office/drawing/2010/main" noRot="1" noChangeAspect="1" noEditPoints="1" noChangeArrowheads="1" noChangeShapeType="1"/>
                  </p14:cNvContentPartPr>
                  <p14:nvPr/>
                </p14:nvContentPartPr>
                <p14:xfrm>
                  <a:off x="2897" y="1205"/>
                  <a:ext cx="355" cy="137"/>
                </p14:xfrm>
              </p:contentPart>
            </mc:Choice>
            <mc:Fallback xmlns="">
              <p:pic>
                <p:nvPicPr>
                  <p:cNvPr id="408584" name="Ink 8"/>
                  <p:cNvPicPr>
                    <a:picLocks noRot="1" noChangeAspect="1" noEditPoints="1" noChangeArrowheads="1" noChangeShapeType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891" y="1199"/>
                    <a:ext cx="367" cy="1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408585" name="Ink 9"/>
                  <p14:cNvContentPartPr>
                    <a14:cpLocks xmlns:a14="http://schemas.microsoft.com/office/drawing/2010/main" noRot="1" noChangeAspect="1" noEditPoints="1" noChangeArrowheads="1" noChangeShapeType="1"/>
                  </p14:cNvContentPartPr>
                  <p14:nvPr/>
                </p14:nvContentPartPr>
                <p14:xfrm>
                  <a:off x="2882" y="1027"/>
                  <a:ext cx="172" cy="195"/>
                </p14:xfrm>
              </p:contentPart>
            </mc:Choice>
            <mc:Fallback xmlns="">
              <p:pic>
                <p:nvPicPr>
                  <p:cNvPr id="408585" name="Ink 9"/>
                  <p:cNvPicPr>
                    <a:picLocks noRot="1" noChangeAspect="1" noEditPoints="1" noChangeArrowheads="1" noChangeShapeType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876" y="1021"/>
                    <a:ext cx="184" cy="2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408586" name="Ink 10"/>
                  <p14:cNvContentPartPr>
                    <a14:cpLocks xmlns:a14="http://schemas.microsoft.com/office/drawing/2010/main" noRot="1" noChangeAspect="1" noEditPoints="1" noChangeArrowheads="1" noChangeShapeType="1"/>
                  </p14:cNvContentPartPr>
                  <p14:nvPr/>
                </p14:nvContentPartPr>
                <p14:xfrm>
                  <a:off x="3445" y="1284"/>
                  <a:ext cx="145" cy="176"/>
                </p14:xfrm>
              </p:contentPart>
            </mc:Choice>
            <mc:Fallback xmlns="">
              <p:pic>
                <p:nvPicPr>
                  <p:cNvPr id="408586" name="Ink 10"/>
                  <p:cNvPicPr>
                    <a:picLocks noRot="1" noChangeAspect="1" noEditPoints="1" noChangeArrowheads="1" noChangeShapeType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439" y="1278"/>
                    <a:ext cx="157" cy="1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408587" name="Ink 11"/>
                  <p14:cNvContentPartPr>
                    <a14:cpLocks xmlns:a14="http://schemas.microsoft.com/office/drawing/2010/main" noRot="1" noChangeAspect="1" noEditPoints="1" noChangeArrowheads="1" noChangeShapeType="1"/>
                  </p14:cNvContentPartPr>
                  <p14:nvPr/>
                </p14:nvContentPartPr>
                <p14:xfrm>
                  <a:off x="3148" y="1362"/>
                  <a:ext cx="156" cy="134"/>
                </p14:xfrm>
              </p:contentPart>
            </mc:Choice>
            <mc:Fallback xmlns="">
              <p:pic>
                <p:nvPicPr>
                  <p:cNvPr id="408587" name="Ink 11"/>
                  <p:cNvPicPr>
                    <a:picLocks noRot="1" noChangeAspect="1" noEditPoints="1" noChangeArrowheads="1" noChangeShapeType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142" y="1356"/>
                    <a:ext cx="168" cy="1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08588" name="Ink 12"/>
                  <p14:cNvContentPartPr>
                    <a14:cpLocks xmlns:a14="http://schemas.microsoft.com/office/drawing/2010/main" noRot="1" noChangeAspect="1" noEditPoints="1" noChangeArrowheads="1" noChangeShapeType="1"/>
                  </p14:cNvContentPartPr>
                  <p14:nvPr/>
                </p14:nvContentPartPr>
                <p14:xfrm>
                  <a:off x="3216" y="720"/>
                  <a:ext cx="108" cy="267"/>
                </p14:xfrm>
              </p:contentPart>
            </mc:Choice>
            <mc:Fallback xmlns="">
              <p:pic>
                <p:nvPicPr>
                  <p:cNvPr id="408588" name="Ink 12"/>
                  <p:cNvPicPr>
                    <a:picLocks noRot="1" noChangeAspect="1" noEditPoints="1" noChangeArrowheads="1" noChangeShapeType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210" y="714"/>
                    <a:ext cx="120" cy="2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08589" name="Ink 13"/>
                  <p14:cNvContentPartPr>
                    <a14:cpLocks xmlns:a14="http://schemas.microsoft.com/office/drawing/2010/main" noRot="1" noChangeAspect="1" noEditPoints="1" noChangeArrowheads="1" noChangeShapeType="1"/>
                  </p14:cNvContentPartPr>
                  <p14:nvPr/>
                </p14:nvContentPartPr>
                <p14:xfrm>
                  <a:off x="3486" y="892"/>
                  <a:ext cx="160" cy="323"/>
                </p14:xfrm>
              </p:contentPart>
            </mc:Choice>
            <mc:Fallback xmlns="">
              <p:pic>
                <p:nvPicPr>
                  <p:cNvPr id="408589" name="Ink 13"/>
                  <p:cNvPicPr>
                    <a:picLocks noRot="1" noChangeAspect="1" noEditPoints="1" noChangeArrowheads="1" noChangeShapeType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480" y="886"/>
                    <a:ext cx="172" cy="335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606955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79" grpId="0" build="p"/>
      <p:bldP spid="408600" grpId="0"/>
      <p:bldP spid="40860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ATM Bank Server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897438"/>
            <a:ext cx="7924800" cy="160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ATM server requirements:</a:t>
            </a:r>
          </a:p>
          <a:p>
            <a:pPr lvl="1">
              <a:lnSpc>
                <a:spcPct val="8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Service a set of requests</a:t>
            </a:r>
          </a:p>
          <a:p>
            <a:pPr lvl="1">
              <a:lnSpc>
                <a:spcPct val="8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Do so without corrupting database</a:t>
            </a:r>
          </a:p>
          <a:p>
            <a:pPr lvl="1">
              <a:lnSpc>
                <a:spcPct val="8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Don’t hand out too much money</a:t>
            </a:r>
          </a:p>
        </p:txBody>
      </p:sp>
      <p:grpSp>
        <p:nvGrpSpPr>
          <p:cNvPr id="14340" name="Group 11"/>
          <p:cNvGrpSpPr>
            <a:grpSpLocks/>
          </p:cNvGrpSpPr>
          <p:nvPr/>
        </p:nvGrpSpPr>
        <p:grpSpPr bwMode="auto">
          <a:xfrm>
            <a:off x="1219200" y="838200"/>
            <a:ext cx="1219200" cy="1219200"/>
            <a:chOff x="3456" y="960"/>
            <a:chExt cx="1056" cy="1056"/>
          </a:xfrm>
        </p:grpSpPr>
        <p:sp>
          <p:nvSpPr>
            <p:cNvPr id="14380" name="phone3"/>
            <p:cNvSpPr>
              <a:spLocks noEditPoints="1" noChangeArrowheads="1"/>
            </p:cNvSpPr>
            <p:nvPr/>
          </p:nvSpPr>
          <p:spPr bwMode="auto">
            <a:xfrm>
              <a:off x="3456" y="960"/>
              <a:ext cx="1056" cy="1056"/>
            </a:xfrm>
            <a:custGeom>
              <a:avLst/>
              <a:gdLst>
                <a:gd name="T0" fmla="*/ 0 w 21600"/>
                <a:gd name="T1" fmla="*/ 0 h 21600"/>
                <a:gd name="T2" fmla="*/ 528 w 21600"/>
                <a:gd name="T3" fmla="*/ 0 h 21600"/>
                <a:gd name="T4" fmla="*/ 1056 w 21600"/>
                <a:gd name="T5" fmla="*/ 0 h 21600"/>
                <a:gd name="T6" fmla="*/ 1056 w 21600"/>
                <a:gd name="T7" fmla="*/ 528 h 21600"/>
                <a:gd name="T8" fmla="*/ 1056 w 21600"/>
                <a:gd name="T9" fmla="*/ 1056 h 21600"/>
                <a:gd name="T10" fmla="*/ 528 w 21600"/>
                <a:gd name="T11" fmla="*/ 1056 h 21600"/>
                <a:gd name="T12" fmla="*/ 0 w 21600"/>
                <a:gd name="T13" fmla="*/ 1056 h 21600"/>
                <a:gd name="T14" fmla="*/ 0 w 21600"/>
                <a:gd name="T15" fmla="*/ 52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5 w 21600"/>
                <a:gd name="T25" fmla="*/ 23523 h 21600"/>
                <a:gd name="T26" fmla="*/ 21395 w 21600"/>
                <a:gd name="T27" fmla="*/ 4048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10692" y="21600"/>
                  </a:moveTo>
                  <a:lnTo>
                    <a:pt x="21600" y="21600"/>
                  </a:lnTo>
                  <a:lnTo>
                    <a:pt x="21600" y="10684"/>
                  </a:lnTo>
                  <a:lnTo>
                    <a:pt x="21600" y="0"/>
                  </a:lnTo>
                  <a:lnTo>
                    <a:pt x="10190" y="0"/>
                  </a:lnTo>
                  <a:lnTo>
                    <a:pt x="0" y="0"/>
                  </a:lnTo>
                  <a:lnTo>
                    <a:pt x="0" y="10916"/>
                  </a:lnTo>
                  <a:lnTo>
                    <a:pt x="0" y="21600"/>
                  </a:lnTo>
                  <a:lnTo>
                    <a:pt x="10692" y="21600"/>
                  </a:lnTo>
                  <a:close/>
                </a:path>
                <a:path w="21600" h="21600" extrusionOk="0">
                  <a:moveTo>
                    <a:pt x="3552" y="13565"/>
                  </a:moveTo>
                  <a:lnTo>
                    <a:pt x="3552" y="14206"/>
                  </a:lnTo>
                  <a:lnTo>
                    <a:pt x="3409" y="14584"/>
                  </a:lnTo>
                  <a:lnTo>
                    <a:pt x="3050" y="15021"/>
                  </a:lnTo>
                  <a:lnTo>
                    <a:pt x="2619" y="15429"/>
                  </a:lnTo>
                  <a:lnTo>
                    <a:pt x="2296" y="15836"/>
                  </a:lnTo>
                  <a:lnTo>
                    <a:pt x="2045" y="16244"/>
                  </a:lnTo>
                  <a:lnTo>
                    <a:pt x="1902" y="16564"/>
                  </a:lnTo>
                  <a:lnTo>
                    <a:pt x="1794" y="17001"/>
                  </a:lnTo>
                  <a:lnTo>
                    <a:pt x="1830" y="17466"/>
                  </a:lnTo>
                  <a:lnTo>
                    <a:pt x="2009" y="17932"/>
                  </a:lnTo>
                  <a:lnTo>
                    <a:pt x="2260" y="18311"/>
                  </a:lnTo>
                  <a:lnTo>
                    <a:pt x="2548" y="18718"/>
                  </a:lnTo>
                  <a:lnTo>
                    <a:pt x="3050" y="19126"/>
                  </a:lnTo>
                  <a:lnTo>
                    <a:pt x="3552" y="19533"/>
                  </a:lnTo>
                  <a:lnTo>
                    <a:pt x="4342" y="19737"/>
                  </a:lnTo>
                  <a:lnTo>
                    <a:pt x="5095" y="19737"/>
                  </a:lnTo>
                  <a:lnTo>
                    <a:pt x="5849" y="19737"/>
                  </a:lnTo>
                  <a:lnTo>
                    <a:pt x="6351" y="19533"/>
                  </a:lnTo>
                  <a:lnTo>
                    <a:pt x="7140" y="19126"/>
                  </a:lnTo>
                  <a:lnTo>
                    <a:pt x="7535" y="18747"/>
                  </a:lnTo>
                  <a:lnTo>
                    <a:pt x="7894" y="18311"/>
                  </a:lnTo>
                  <a:lnTo>
                    <a:pt x="8145" y="17903"/>
                  </a:lnTo>
                  <a:lnTo>
                    <a:pt x="8324" y="17408"/>
                  </a:lnTo>
                  <a:lnTo>
                    <a:pt x="8324" y="16942"/>
                  </a:lnTo>
                  <a:lnTo>
                    <a:pt x="8252" y="16593"/>
                  </a:lnTo>
                  <a:lnTo>
                    <a:pt x="8145" y="16244"/>
                  </a:lnTo>
                  <a:lnTo>
                    <a:pt x="7894" y="15836"/>
                  </a:lnTo>
                  <a:lnTo>
                    <a:pt x="7571" y="15429"/>
                  </a:lnTo>
                  <a:lnTo>
                    <a:pt x="7140" y="15021"/>
                  </a:lnTo>
                  <a:lnTo>
                    <a:pt x="6853" y="14613"/>
                  </a:lnTo>
                  <a:lnTo>
                    <a:pt x="6602" y="14206"/>
                  </a:lnTo>
                  <a:lnTo>
                    <a:pt x="6602" y="13565"/>
                  </a:lnTo>
                  <a:lnTo>
                    <a:pt x="6602" y="8035"/>
                  </a:lnTo>
                  <a:lnTo>
                    <a:pt x="6602" y="7598"/>
                  </a:lnTo>
                  <a:lnTo>
                    <a:pt x="6853" y="6987"/>
                  </a:lnTo>
                  <a:lnTo>
                    <a:pt x="7212" y="6579"/>
                  </a:lnTo>
                  <a:lnTo>
                    <a:pt x="7643" y="6171"/>
                  </a:lnTo>
                  <a:lnTo>
                    <a:pt x="7894" y="5764"/>
                  </a:lnTo>
                  <a:lnTo>
                    <a:pt x="8037" y="5531"/>
                  </a:lnTo>
                  <a:lnTo>
                    <a:pt x="8252" y="5153"/>
                  </a:lnTo>
                  <a:lnTo>
                    <a:pt x="8360" y="4599"/>
                  </a:lnTo>
                  <a:lnTo>
                    <a:pt x="8288" y="4134"/>
                  </a:lnTo>
                  <a:lnTo>
                    <a:pt x="8145" y="3697"/>
                  </a:lnTo>
                  <a:lnTo>
                    <a:pt x="7894" y="3289"/>
                  </a:lnTo>
                  <a:lnTo>
                    <a:pt x="7499" y="2853"/>
                  </a:lnTo>
                  <a:lnTo>
                    <a:pt x="7033" y="2533"/>
                  </a:lnTo>
                  <a:lnTo>
                    <a:pt x="6387" y="2242"/>
                  </a:lnTo>
                  <a:lnTo>
                    <a:pt x="5849" y="2067"/>
                  </a:lnTo>
                  <a:lnTo>
                    <a:pt x="5095" y="1950"/>
                  </a:lnTo>
                  <a:lnTo>
                    <a:pt x="4234" y="2038"/>
                  </a:lnTo>
                  <a:lnTo>
                    <a:pt x="3552" y="2271"/>
                  </a:lnTo>
                  <a:lnTo>
                    <a:pt x="3050" y="2504"/>
                  </a:lnTo>
                  <a:lnTo>
                    <a:pt x="2548" y="2882"/>
                  </a:lnTo>
                  <a:lnTo>
                    <a:pt x="2225" y="3231"/>
                  </a:lnTo>
                  <a:lnTo>
                    <a:pt x="1973" y="3697"/>
                  </a:lnTo>
                  <a:lnTo>
                    <a:pt x="1794" y="4308"/>
                  </a:lnTo>
                  <a:lnTo>
                    <a:pt x="1794" y="4745"/>
                  </a:lnTo>
                  <a:lnTo>
                    <a:pt x="1866" y="5123"/>
                  </a:lnTo>
                  <a:lnTo>
                    <a:pt x="2045" y="5560"/>
                  </a:lnTo>
                  <a:lnTo>
                    <a:pt x="2296" y="5851"/>
                  </a:lnTo>
                  <a:lnTo>
                    <a:pt x="2548" y="6171"/>
                  </a:lnTo>
                  <a:lnTo>
                    <a:pt x="3014" y="6608"/>
                  </a:lnTo>
                  <a:lnTo>
                    <a:pt x="3301" y="6987"/>
                  </a:lnTo>
                  <a:lnTo>
                    <a:pt x="3552" y="7598"/>
                  </a:lnTo>
                  <a:lnTo>
                    <a:pt x="3552" y="8035"/>
                  </a:lnTo>
                  <a:lnTo>
                    <a:pt x="3552" y="13565"/>
                  </a:lnTo>
                  <a:close/>
                </a:path>
                <a:path w="21600" h="21600" extrusionOk="0">
                  <a:moveTo>
                    <a:pt x="10154" y="1863"/>
                  </a:moveTo>
                  <a:lnTo>
                    <a:pt x="19088" y="1863"/>
                  </a:lnTo>
                  <a:lnTo>
                    <a:pt x="19088" y="8238"/>
                  </a:lnTo>
                  <a:lnTo>
                    <a:pt x="10154" y="8238"/>
                  </a:lnTo>
                  <a:lnTo>
                    <a:pt x="10154" y="1863"/>
                  </a:lnTo>
                  <a:moveTo>
                    <a:pt x="10441" y="10101"/>
                  </a:moveTo>
                  <a:lnTo>
                    <a:pt x="10441" y="9461"/>
                  </a:lnTo>
                  <a:lnTo>
                    <a:pt x="18837" y="9461"/>
                  </a:lnTo>
                  <a:lnTo>
                    <a:pt x="18837" y="10101"/>
                  </a:lnTo>
                  <a:lnTo>
                    <a:pt x="10441" y="10101"/>
                  </a:lnTo>
                  <a:moveTo>
                    <a:pt x="11374" y="11004"/>
                  </a:moveTo>
                  <a:lnTo>
                    <a:pt x="12630" y="11004"/>
                  </a:lnTo>
                  <a:lnTo>
                    <a:pt x="12630" y="12226"/>
                  </a:lnTo>
                  <a:lnTo>
                    <a:pt x="11374" y="12226"/>
                  </a:lnTo>
                  <a:lnTo>
                    <a:pt x="11374" y="11004"/>
                  </a:lnTo>
                  <a:moveTo>
                    <a:pt x="13993" y="11004"/>
                  </a:moveTo>
                  <a:lnTo>
                    <a:pt x="15249" y="11004"/>
                  </a:lnTo>
                  <a:lnTo>
                    <a:pt x="15249" y="12226"/>
                  </a:lnTo>
                  <a:lnTo>
                    <a:pt x="13993" y="12226"/>
                  </a:lnTo>
                  <a:lnTo>
                    <a:pt x="13993" y="11004"/>
                  </a:lnTo>
                  <a:moveTo>
                    <a:pt x="16649" y="11004"/>
                  </a:moveTo>
                  <a:lnTo>
                    <a:pt x="17904" y="11004"/>
                  </a:lnTo>
                  <a:lnTo>
                    <a:pt x="17904" y="12226"/>
                  </a:lnTo>
                  <a:lnTo>
                    <a:pt x="16649" y="12226"/>
                  </a:lnTo>
                  <a:lnTo>
                    <a:pt x="16649" y="11004"/>
                  </a:lnTo>
                  <a:moveTo>
                    <a:pt x="11374" y="12954"/>
                  </a:moveTo>
                  <a:lnTo>
                    <a:pt x="12630" y="12954"/>
                  </a:lnTo>
                  <a:lnTo>
                    <a:pt x="12630" y="14177"/>
                  </a:lnTo>
                  <a:lnTo>
                    <a:pt x="11374" y="14177"/>
                  </a:lnTo>
                  <a:lnTo>
                    <a:pt x="11374" y="12954"/>
                  </a:lnTo>
                  <a:moveTo>
                    <a:pt x="13993" y="12954"/>
                  </a:moveTo>
                  <a:lnTo>
                    <a:pt x="15249" y="12954"/>
                  </a:lnTo>
                  <a:lnTo>
                    <a:pt x="15249" y="14177"/>
                  </a:lnTo>
                  <a:lnTo>
                    <a:pt x="13993" y="14177"/>
                  </a:lnTo>
                  <a:lnTo>
                    <a:pt x="13993" y="12954"/>
                  </a:lnTo>
                  <a:moveTo>
                    <a:pt x="16649" y="12954"/>
                  </a:moveTo>
                  <a:lnTo>
                    <a:pt x="17904" y="12954"/>
                  </a:lnTo>
                  <a:lnTo>
                    <a:pt x="17904" y="14177"/>
                  </a:lnTo>
                  <a:lnTo>
                    <a:pt x="16649" y="14177"/>
                  </a:lnTo>
                  <a:lnTo>
                    <a:pt x="16649" y="12954"/>
                  </a:lnTo>
                  <a:moveTo>
                    <a:pt x="11374" y="14905"/>
                  </a:moveTo>
                  <a:lnTo>
                    <a:pt x="12630" y="14905"/>
                  </a:lnTo>
                  <a:lnTo>
                    <a:pt x="12630" y="16127"/>
                  </a:lnTo>
                  <a:lnTo>
                    <a:pt x="11374" y="16127"/>
                  </a:lnTo>
                  <a:lnTo>
                    <a:pt x="11374" y="14905"/>
                  </a:lnTo>
                  <a:moveTo>
                    <a:pt x="13993" y="14905"/>
                  </a:moveTo>
                  <a:lnTo>
                    <a:pt x="15249" y="14905"/>
                  </a:lnTo>
                  <a:lnTo>
                    <a:pt x="15249" y="16127"/>
                  </a:lnTo>
                  <a:lnTo>
                    <a:pt x="13993" y="16127"/>
                  </a:lnTo>
                  <a:lnTo>
                    <a:pt x="13993" y="14905"/>
                  </a:lnTo>
                  <a:moveTo>
                    <a:pt x="16649" y="14905"/>
                  </a:moveTo>
                  <a:lnTo>
                    <a:pt x="17904" y="14905"/>
                  </a:lnTo>
                  <a:lnTo>
                    <a:pt x="17904" y="16127"/>
                  </a:lnTo>
                  <a:lnTo>
                    <a:pt x="16649" y="16127"/>
                  </a:lnTo>
                  <a:lnTo>
                    <a:pt x="16649" y="14905"/>
                  </a:lnTo>
                  <a:moveTo>
                    <a:pt x="11374" y="16855"/>
                  </a:moveTo>
                  <a:lnTo>
                    <a:pt x="12630" y="16855"/>
                  </a:lnTo>
                  <a:lnTo>
                    <a:pt x="12630" y="18078"/>
                  </a:lnTo>
                  <a:lnTo>
                    <a:pt x="11374" y="18078"/>
                  </a:lnTo>
                  <a:lnTo>
                    <a:pt x="11374" y="16855"/>
                  </a:lnTo>
                  <a:moveTo>
                    <a:pt x="13993" y="16855"/>
                  </a:moveTo>
                  <a:lnTo>
                    <a:pt x="15249" y="16855"/>
                  </a:lnTo>
                  <a:lnTo>
                    <a:pt x="15249" y="18078"/>
                  </a:lnTo>
                  <a:lnTo>
                    <a:pt x="13993" y="18078"/>
                  </a:lnTo>
                  <a:lnTo>
                    <a:pt x="13993" y="16855"/>
                  </a:lnTo>
                  <a:moveTo>
                    <a:pt x="16649" y="16855"/>
                  </a:moveTo>
                  <a:lnTo>
                    <a:pt x="17904" y="16855"/>
                  </a:lnTo>
                  <a:lnTo>
                    <a:pt x="17904" y="18078"/>
                  </a:lnTo>
                  <a:lnTo>
                    <a:pt x="16649" y="18078"/>
                  </a:lnTo>
                  <a:lnTo>
                    <a:pt x="16649" y="16855"/>
                  </a:lnTo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1" name="Rectangle 8"/>
            <p:cNvSpPr>
              <a:spLocks noChangeArrowheads="1"/>
            </p:cNvSpPr>
            <p:nvPr/>
          </p:nvSpPr>
          <p:spPr bwMode="auto">
            <a:xfrm>
              <a:off x="3504" y="1008"/>
              <a:ext cx="384" cy="960"/>
            </a:xfrm>
            <a:prstGeom prst="rect">
              <a:avLst/>
            </a:prstGeom>
            <a:solidFill>
              <a:srgbClr val="91A2D3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82" name="Rectangle 10"/>
            <p:cNvSpPr>
              <a:spLocks noChangeArrowheads="1"/>
            </p:cNvSpPr>
            <p:nvPr/>
          </p:nvSpPr>
          <p:spPr bwMode="auto">
            <a:xfrm>
              <a:off x="3552" y="1776"/>
              <a:ext cx="288" cy="96"/>
            </a:xfrm>
            <a:prstGeom prst="rect">
              <a:avLst/>
            </a:prstGeom>
            <a:solidFill>
              <a:srgbClr val="00FFFF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4341" name="Group 16"/>
          <p:cNvGrpSpPr>
            <a:grpSpLocks/>
          </p:cNvGrpSpPr>
          <p:nvPr/>
        </p:nvGrpSpPr>
        <p:grpSpPr bwMode="auto">
          <a:xfrm>
            <a:off x="1676400" y="3276600"/>
            <a:ext cx="1219200" cy="1219200"/>
            <a:chOff x="3456" y="960"/>
            <a:chExt cx="1056" cy="1056"/>
          </a:xfrm>
        </p:grpSpPr>
        <p:sp>
          <p:nvSpPr>
            <p:cNvPr id="14377" name="phone3"/>
            <p:cNvSpPr>
              <a:spLocks noEditPoints="1" noChangeArrowheads="1"/>
            </p:cNvSpPr>
            <p:nvPr/>
          </p:nvSpPr>
          <p:spPr bwMode="auto">
            <a:xfrm>
              <a:off x="3456" y="960"/>
              <a:ext cx="1056" cy="1056"/>
            </a:xfrm>
            <a:custGeom>
              <a:avLst/>
              <a:gdLst>
                <a:gd name="T0" fmla="*/ 0 w 21600"/>
                <a:gd name="T1" fmla="*/ 0 h 21600"/>
                <a:gd name="T2" fmla="*/ 528 w 21600"/>
                <a:gd name="T3" fmla="*/ 0 h 21600"/>
                <a:gd name="T4" fmla="*/ 1056 w 21600"/>
                <a:gd name="T5" fmla="*/ 0 h 21600"/>
                <a:gd name="T6" fmla="*/ 1056 w 21600"/>
                <a:gd name="T7" fmla="*/ 528 h 21600"/>
                <a:gd name="T8" fmla="*/ 1056 w 21600"/>
                <a:gd name="T9" fmla="*/ 1056 h 21600"/>
                <a:gd name="T10" fmla="*/ 528 w 21600"/>
                <a:gd name="T11" fmla="*/ 1056 h 21600"/>
                <a:gd name="T12" fmla="*/ 0 w 21600"/>
                <a:gd name="T13" fmla="*/ 1056 h 21600"/>
                <a:gd name="T14" fmla="*/ 0 w 21600"/>
                <a:gd name="T15" fmla="*/ 52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5 w 21600"/>
                <a:gd name="T25" fmla="*/ 23523 h 21600"/>
                <a:gd name="T26" fmla="*/ 21395 w 21600"/>
                <a:gd name="T27" fmla="*/ 4048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10692" y="21600"/>
                  </a:moveTo>
                  <a:lnTo>
                    <a:pt x="21600" y="21600"/>
                  </a:lnTo>
                  <a:lnTo>
                    <a:pt x="21600" y="10684"/>
                  </a:lnTo>
                  <a:lnTo>
                    <a:pt x="21600" y="0"/>
                  </a:lnTo>
                  <a:lnTo>
                    <a:pt x="10190" y="0"/>
                  </a:lnTo>
                  <a:lnTo>
                    <a:pt x="0" y="0"/>
                  </a:lnTo>
                  <a:lnTo>
                    <a:pt x="0" y="10916"/>
                  </a:lnTo>
                  <a:lnTo>
                    <a:pt x="0" y="21600"/>
                  </a:lnTo>
                  <a:lnTo>
                    <a:pt x="10692" y="21600"/>
                  </a:lnTo>
                  <a:close/>
                </a:path>
                <a:path w="21600" h="21600" extrusionOk="0">
                  <a:moveTo>
                    <a:pt x="3552" y="13565"/>
                  </a:moveTo>
                  <a:lnTo>
                    <a:pt x="3552" y="14206"/>
                  </a:lnTo>
                  <a:lnTo>
                    <a:pt x="3409" y="14584"/>
                  </a:lnTo>
                  <a:lnTo>
                    <a:pt x="3050" y="15021"/>
                  </a:lnTo>
                  <a:lnTo>
                    <a:pt x="2619" y="15429"/>
                  </a:lnTo>
                  <a:lnTo>
                    <a:pt x="2296" y="15836"/>
                  </a:lnTo>
                  <a:lnTo>
                    <a:pt x="2045" y="16244"/>
                  </a:lnTo>
                  <a:lnTo>
                    <a:pt x="1902" y="16564"/>
                  </a:lnTo>
                  <a:lnTo>
                    <a:pt x="1794" y="17001"/>
                  </a:lnTo>
                  <a:lnTo>
                    <a:pt x="1830" y="17466"/>
                  </a:lnTo>
                  <a:lnTo>
                    <a:pt x="2009" y="17932"/>
                  </a:lnTo>
                  <a:lnTo>
                    <a:pt x="2260" y="18311"/>
                  </a:lnTo>
                  <a:lnTo>
                    <a:pt x="2548" y="18718"/>
                  </a:lnTo>
                  <a:lnTo>
                    <a:pt x="3050" y="19126"/>
                  </a:lnTo>
                  <a:lnTo>
                    <a:pt x="3552" y="19533"/>
                  </a:lnTo>
                  <a:lnTo>
                    <a:pt x="4342" y="19737"/>
                  </a:lnTo>
                  <a:lnTo>
                    <a:pt x="5095" y="19737"/>
                  </a:lnTo>
                  <a:lnTo>
                    <a:pt x="5849" y="19737"/>
                  </a:lnTo>
                  <a:lnTo>
                    <a:pt x="6351" y="19533"/>
                  </a:lnTo>
                  <a:lnTo>
                    <a:pt x="7140" y="19126"/>
                  </a:lnTo>
                  <a:lnTo>
                    <a:pt x="7535" y="18747"/>
                  </a:lnTo>
                  <a:lnTo>
                    <a:pt x="7894" y="18311"/>
                  </a:lnTo>
                  <a:lnTo>
                    <a:pt x="8145" y="17903"/>
                  </a:lnTo>
                  <a:lnTo>
                    <a:pt x="8324" y="17408"/>
                  </a:lnTo>
                  <a:lnTo>
                    <a:pt x="8324" y="16942"/>
                  </a:lnTo>
                  <a:lnTo>
                    <a:pt x="8252" y="16593"/>
                  </a:lnTo>
                  <a:lnTo>
                    <a:pt x="8145" y="16244"/>
                  </a:lnTo>
                  <a:lnTo>
                    <a:pt x="7894" y="15836"/>
                  </a:lnTo>
                  <a:lnTo>
                    <a:pt x="7571" y="15429"/>
                  </a:lnTo>
                  <a:lnTo>
                    <a:pt x="7140" y="15021"/>
                  </a:lnTo>
                  <a:lnTo>
                    <a:pt x="6853" y="14613"/>
                  </a:lnTo>
                  <a:lnTo>
                    <a:pt x="6602" y="14206"/>
                  </a:lnTo>
                  <a:lnTo>
                    <a:pt x="6602" y="13565"/>
                  </a:lnTo>
                  <a:lnTo>
                    <a:pt x="6602" y="8035"/>
                  </a:lnTo>
                  <a:lnTo>
                    <a:pt x="6602" y="7598"/>
                  </a:lnTo>
                  <a:lnTo>
                    <a:pt x="6853" y="6987"/>
                  </a:lnTo>
                  <a:lnTo>
                    <a:pt x="7212" y="6579"/>
                  </a:lnTo>
                  <a:lnTo>
                    <a:pt x="7643" y="6171"/>
                  </a:lnTo>
                  <a:lnTo>
                    <a:pt x="7894" y="5764"/>
                  </a:lnTo>
                  <a:lnTo>
                    <a:pt x="8037" y="5531"/>
                  </a:lnTo>
                  <a:lnTo>
                    <a:pt x="8252" y="5153"/>
                  </a:lnTo>
                  <a:lnTo>
                    <a:pt x="8360" y="4599"/>
                  </a:lnTo>
                  <a:lnTo>
                    <a:pt x="8288" y="4134"/>
                  </a:lnTo>
                  <a:lnTo>
                    <a:pt x="8145" y="3697"/>
                  </a:lnTo>
                  <a:lnTo>
                    <a:pt x="7894" y="3289"/>
                  </a:lnTo>
                  <a:lnTo>
                    <a:pt x="7499" y="2853"/>
                  </a:lnTo>
                  <a:lnTo>
                    <a:pt x="7033" y="2533"/>
                  </a:lnTo>
                  <a:lnTo>
                    <a:pt x="6387" y="2242"/>
                  </a:lnTo>
                  <a:lnTo>
                    <a:pt x="5849" y="2067"/>
                  </a:lnTo>
                  <a:lnTo>
                    <a:pt x="5095" y="1950"/>
                  </a:lnTo>
                  <a:lnTo>
                    <a:pt x="4234" y="2038"/>
                  </a:lnTo>
                  <a:lnTo>
                    <a:pt x="3552" y="2271"/>
                  </a:lnTo>
                  <a:lnTo>
                    <a:pt x="3050" y="2504"/>
                  </a:lnTo>
                  <a:lnTo>
                    <a:pt x="2548" y="2882"/>
                  </a:lnTo>
                  <a:lnTo>
                    <a:pt x="2225" y="3231"/>
                  </a:lnTo>
                  <a:lnTo>
                    <a:pt x="1973" y="3697"/>
                  </a:lnTo>
                  <a:lnTo>
                    <a:pt x="1794" y="4308"/>
                  </a:lnTo>
                  <a:lnTo>
                    <a:pt x="1794" y="4745"/>
                  </a:lnTo>
                  <a:lnTo>
                    <a:pt x="1866" y="5123"/>
                  </a:lnTo>
                  <a:lnTo>
                    <a:pt x="2045" y="5560"/>
                  </a:lnTo>
                  <a:lnTo>
                    <a:pt x="2296" y="5851"/>
                  </a:lnTo>
                  <a:lnTo>
                    <a:pt x="2548" y="6171"/>
                  </a:lnTo>
                  <a:lnTo>
                    <a:pt x="3014" y="6608"/>
                  </a:lnTo>
                  <a:lnTo>
                    <a:pt x="3301" y="6987"/>
                  </a:lnTo>
                  <a:lnTo>
                    <a:pt x="3552" y="7598"/>
                  </a:lnTo>
                  <a:lnTo>
                    <a:pt x="3552" y="8035"/>
                  </a:lnTo>
                  <a:lnTo>
                    <a:pt x="3552" y="13565"/>
                  </a:lnTo>
                  <a:close/>
                </a:path>
                <a:path w="21600" h="21600" extrusionOk="0">
                  <a:moveTo>
                    <a:pt x="10154" y="1863"/>
                  </a:moveTo>
                  <a:lnTo>
                    <a:pt x="19088" y="1863"/>
                  </a:lnTo>
                  <a:lnTo>
                    <a:pt x="19088" y="8238"/>
                  </a:lnTo>
                  <a:lnTo>
                    <a:pt x="10154" y="8238"/>
                  </a:lnTo>
                  <a:lnTo>
                    <a:pt x="10154" y="1863"/>
                  </a:lnTo>
                  <a:moveTo>
                    <a:pt x="10441" y="10101"/>
                  </a:moveTo>
                  <a:lnTo>
                    <a:pt x="10441" y="9461"/>
                  </a:lnTo>
                  <a:lnTo>
                    <a:pt x="18837" y="9461"/>
                  </a:lnTo>
                  <a:lnTo>
                    <a:pt x="18837" y="10101"/>
                  </a:lnTo>
                  <a:lnTo>
                    <a:pt x="10441" y="10101"/>
                  </a:lnTo>
                  <a:moveTo>
                    <a:pt x="11374" y="11004"/>
                  </a:moveTo>
                  <a:lnTo>
                    <a:pt x="12630" y="11004"/>
                  </a:lnTo>
                  <a:lnTo>
                    <a:pt x="12630" y="12226"/>
                  </a:lnTo>
                  <a:lnTo>
                    <a:pt x="11374" y="12226"/>
                  </a:lnTo>
                  <a:lnTo>
                    <a:pt x="11374" y="11004"/>
                  </a:lnTo>
                  <a:moveTo>
                    <a:pt x="13993" y="11004"/>
                  </a:moveTo>
                  <a:lnTo>
                    <a:pt x="15249" y="11004"/>
                  </a:lnTo>
                  <a:lnTo>
                    <a:pt x="15249" y="12226"/>
                  </a:lnTo>
                  <a:lnTo>
                    <a:pt x="13993" y="12226"/>
                  </a:lnTo>
                  <a:lnTo>
                    <a:pt x="13993" y="11004"/>
                  </a:lnTo>
                  <a:moveTo>
                    <a:pt x="16649" y="11004"/>
                  </a:moveTo>
                  <a:lnTo>
                    <a:pt x="17904" y="11004"/>
                  </a:lnTo>
                  <a:lnTo>
                    <a:pt x="17904" y="12226"/>
                  </a:lnTo>
                  <a:lnTo>
                    <a:pt x="16649" y="12226"/>
                  </a:lnTo>
                  <a:lnTo>
                    <a:pt x="16649" y="11004"/>
                  </a:lnTo>
                  <a:moveTo>
                    <a:pt x="11374" y="12954"/>
                  </a:moveTo>
                  <a:lnTo>
                    <a:pt x="12630" y="12954"/>
                  </a:lnTo>
                  <a:lnTo>
                    <a:pt x="12630" y="14177"/>
                  </a:lnTo>
                  <a:lnTo>
                    <a:pt x="11374" y="14177"/>
                  </a:lnTo>
                  <a:lnTo>
                    <a:pt x="11374" y="12954"/>
                  </a:lnTo>
                  <a:moveTo>
                    <a:pt x="13993" y="12954"/>
                  </a:moveTo>
                  <a:lnTo>
                    <a:pt x="15249" y="12954"/>
                  </a:lnTo>
                  <a:lnTo>
                    <a:pt x="15249" y="14177"/>
                  </a:lnTo>
                  <a:lnTo>
                    <a:pt x="13993" y="14177"/>
                  </a:lnTo>
                  <a:lnTo>
                    <a:pt x="13993" y="12954"/>
                  </a:lnTo>
                  <a:moveTo>
                    <a:pt x="16649" y="12954"/>
                  </a:moveTo>
                  <a:lnTo>
                    <a:pt x="17904" y="12954"/>
                  </a:lnTo>
                  <a:lnTo>
                    <a:pt x="17904" y="14177"/>
                  </a:lnTo>
                  <a:lnTo>
                    <a:pt x="16649" y="14177"/>
                  </a:lnTo>
                  <a:lnTo>
                    <a:pt x="16649" y="12954"/>
                  </a:lnTo>
                  <a:moveTo>
                    <a:pt x="11374" y="14905"/>
                  </a:moveTo>
                  <a:lnTo>
                    <a:pt x="12630" y="14905"/>
                  </a:lnTo>
                  <a:lnTo>
                    <a:pt x="12630" y="16127"/>
                  </a:lnTo>
                  <a:lnTo>
                    <a:pt x="11374" y="16127"/>
                  </a:lnTo>
                  <a:lnTo>
                    <a:pt x="11374" y="14905"/>
                  </a:lnTo>
                  <a:moveTo>
                    <a:pt x="13993" y="14905"/>
                  </a:moveTo>
                  <a:lnTo>
                    <a:pt x="15249" y="14905"/>
                  </a:lnTo>
                  <a:lnTo>
                    <a:pt x="15249" y="16127"/>
                  </a:lnTo>
                  <a:lnTo>
                    <a:pt x="13993" y="16127"/>
                  </a:lnTo>
                  <a:lnTo>
                    <a:pt x="13993" y="14905"/>
                  </a:lnTo>
                  <a:moveTo>
                    <a:pt x="16649" y="14905"/>
                  </a:moveTo>
                  <a:lnTo>
                    <a:pt x="17904" y="14905"/>
                  </a:lnTo>
                  <a:lnTo>
                    <a:pt x="17904" y="16127"/>
                  </a:lnTo>
                  <a:lnTo>
                    <a:pt x="16649" y="16127"/>
                  </a:lnTo>
                  <a:lnTo>
                    <a:pt x="16649" y="14905"/>
                  </a:lnTo>
                  <a:moveTo>
                    <a:pt x="11374" y="16855"/>
                  </a:moveTo>
                  <a:lnTo>
                    <a:pt x="12630" y="16855"/>
                  </a:lnTo>
                  <a:lnTo>
                    <a:pt x="12630" y="18078"/>
                  </a:lnTo>
                  <a:lnTo>
                    <a:pt x="11374" y="18078"/>
                  </a:lnTo>
                  <a:lnTo>
                    <a:pt x="11374" y="16855"/>
                  </a:lnTo>
                  <a:moveTo>
                    <a:pt x="13993" y="16855"/>
                  </a:moveTo>
                  <a:lnTo>
                    <a:pt x="15249" y="16855"/>
                  </a:lnTo>
                  <a:lnTo>
                    <a:pt x="15249" y="18078"/>
                  </a:lnTo>
                  <a:lnTo>
                    <a:pt x="13993" y="18078"/>
                  </a:lnTo>
                  <a:lnTo>
                    <a:pt x="13993" y="16855"/>
                  </a:lnTo>
                  <a:moveTo>
                    <a:pt x="16649" y="16855"/>
                  </a:moveTo>
                  <a:lnTo>
                    <a:pt x="17904" y="16855"/>
                  </a:lnTo>
                  <a:lnTo>
                    <a:pt x="17904" y="18078"/>
                  </a:lnTo>
                  <a:lnTo>
                    <a:pt x="16649" y="18078"/>
                  </a:lnTo>
                  <a:lnTo>
                    <a:pt x="16649" y="16855"/>
                  </a:lnTo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Rectangle 18"/>
            <p:cNvSpPr>
              <a:spLocks noChangeArrowheads="1"/>
            </p:cNvSpPr>
            <p:nvPr/>
          </p:nvSpPr>
          <p:spPr bwMode="auto">
            <a:xfrm>
              <a:off x="3504" y="1008"/>
              <a:ext cx="384" cy="960"/>
            </a:xfrm>
            <a:prstGeom prst="rect">
              <a:avLst/>
            </a:prstGeom>
            <a:solidFill>
              <a:srgbClr val="91A2D3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79" name="Rectangle 19"/>
            <p:cNvSpPr>
              <a:spLocks noChangeArrowheads="1"/>
            </p:cNvSpPr>
            <p:nvPr/>
          </p:nvSpPr>
          <p:spPr bwMode="auto">
            <a:xfrm>
              <a:off x="3552" y="1776"/>
              <a:ext cx="288" cy="96"/>
            </a:xfrm>
            <a:prstGeom prst="rect">
              <a:avLst/>
            </a:prstGeom>
            <a:solidFill>
              <a:srgbClr val="00FFFF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4342" name="Group 20"/>
          <p:cNvGrpSpPr>
            <a:grpSpLocks/>
          </p:cNvGrpSpPr>
          <p:nvPr/>
        </p:nvGrpSpPr>
        <p:grpSpPr bwMode="auto">
          <a:xfrm>
            <a:off x="7239000" y="2286000"/>
            <a:ext cx="1219200" cy="1219200"/>
            <a:chOff x="3456" y="960"/>
            <a:chExt cx="1056" cy="1056"/>
          </a:xfrm>
        </p:grpSpPr>
        <p:sp>
          <p:nvSpPr>
            <p:cNvPr id="14374" name="phone3"/>
            <p:cNvSpPr>
              <a:spLocks noEditPoints="1" noChangeArrowheads="1"/>
            </p:cNvSpPr>
            <p:nvPr/>
          </p:nvSpPr>
          <p:spPr bwMode="auto">
            <a:xfrm>
              <a:off x="3456" y="960"/>
              <a:ext cx="1056" cy="1056"/>
            </a:xfrm>
            <a:custGeom>
              <a:avLst/>
              <a:gdLst>
                <a:gd name="T0" fmla="*/ 0 w 21600"/>
                <a:gd name="T1" fmla="*/ 0 h 21600"/>
                <a:gd name="T2" fmla="*/ 528 w 21600"/>
                <a:gd name="T3" fmla="*/ 0 h 21600"/>
                <a:gd name="T4" fmla="*/ 1056 w 21600"/>
                <a:gd name="T5" fmla="*/ 0 h 21600"/>
                <a:gd name="T6" fmla="*/ 1056 w 21600"/>
                <a:gd name="T7" fmla="*/ 528 h 21600"/>
                <a:gd name="T8" fmla="*/ 1056 w 21600"/>
                <a:gd name="T9" fmla="*/ 1056 h 21600"/>
                <a:gd name="T10" fmla="*/ 528 w 21600"/>
                <a:gd name="T11" fmla="*/ 1056 h 21600"/>
                <a:gd name="T12" fmla="*/ 0 w 21600"/>
                <a:gd name="T13" fmla="*/ 1056 h 21600"/>
                <a:gd name="T14" fmla="*/ 0 w 21600"/>
                <a:gd name="T15" fmla="*/ 52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5 w 21600"/>
                <a:gd name="T25" fmla="*/ 23523 h 21600"/>
                <a:gd name="T26" fmla="*/ 21395 w 21600"/>
                <a:gd name="T27" fmla="*/ 4048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10692" y="21600"/>
                  </a:moveTo>
                  <a:lnTo>
                    <a:pt x="21600" y="21600"/>
                  </a:lnTo>
                  <a:lnTo>
                    <a:pt x="21600" y="10684"/>
                  </a:lnTo>
                  <a:lnTo>
                    <a:pt x="21600" y="0"/>
                  </a:lnTo>
                  <a:lnTo>
                    <a:pt x="10190" y="0"/>
                  </a:lnTo>
                  <a:lnTo>
                    <a:pt x="0" y="0"/>
                  </a:lnTo>
                  <a:lnTo>
                    <a:pt x="0" y="10916"/>
                  </a:lnTo>
                  <a:lnTo>
                    <a:pt x="0" y="21600"/>
                  </a:lnTo>
                  <a:lnTo>
                    <a:pt x="10692" y="21600"/>
                  </a:lnTo>
                  <a:close/>
                </a:path>
                <a:path w="21600" h="21600" extrusionOk="0">
                  <a:moveTo>
                    <a:pt x="3552" y="13565"/>
                  </a:moveTo>
                  <a:lnTo>
                    <a:pt x="3552" y="14206"/>
                  </a:lnTo>
                  <a:lnTo>
                    <a:pt x="3409" y="14584"/>
                  </a:lnTo>
                  <a:lnTo>
                    <a:pt x="3050" y="15021"/>
                  </a:lnTo>
                  <a:lnTo>
                    <a:pt x="2619" y="15429"/>
                  </a:lnTo>
                  <a:lnTo>
                    <a:pt x="2296" y="15836"/>
                  </a:lnTo>
                  <a:lnTo>
                    <a:pt x="2045" y="16244"/>
                  </a:lnTo>
                  <a:lnTo>
                    <a:pt x="1902" y="16564"/>
                  </a:lnTo>
                  <a:lnTo>
                    <a:pt x="1794" y="17001"/>
                  </a:lnTo>
                  <a:lnTo>
                    <a:pt x="1830" y="17466"/>
                  </a:lnTo>
                  <a:lnTo>
                    <a:pt x="2009" y="17932"/>
                  </a:lnTo>
                  <a:lnTo>
                    <a:pt x="2260" y="18311"/>
                  </a:lnTo>
                  <a:lnTo>
                    <a:pt x="2548" y="18718"/>
                  </a:lnTo>
                  <a:lnTo>
                    <a:pt x="3050" y="19126"/>
                  </a:lnTo>
                  <a:lnTo>
                    <a:pt x="3552" y="19533"/>
                  </a:lnTo>
                  <a:lnTo>
                    <a:pt x="4342" y="19737"/>
                  </a:lnTo>
                  <a:lnTo>
                    <a:pt x="5095" y="19737"/>
                  </a:lnTo>
                  <a:lnTo>
                    <a:pt x="5849" y="19737"/>
                  </a:lnTo>
                  <a:lnTo>
                    <a:pt x="6351" y="19533"/>
                  </a:lnTo>
                  <a:lnTo>
                    <a:pt x="7140" y="19126"/>
                  </a:lnTo>
                  <a:lnTo>
                    <a:pt x="7535" y="18747"/>
                  </a:lnTo>
                  <a:lnTo>
                    <a:pt x="7894" y="18311"/>
                  </a:lnTo>
                  <a:lnTo>
                    <a:pt x="8145" y="17903"/>
                  </a:lnTo>
                  <a:lnTo>
                    <a:pt x="8324" y="17408"/>
                  </a:lnTo>
                  <a:lnTo>
                    <a:pt x="8324" y="16942"/>
                  </a:lnTo>
                  <a:lnTo>
                    <a:pt x="8252" y="16593"/>
                  </a:lnTo>
                  <a:lnTo>
                    <a:pt x="8145" y="16244"/>
                  </a:lnTo>
                  <a:lnTo>
                    <a:pt x="7894" y="15836"/>
                  </a:lnTo>
                  <a:lnTo>
                    <a:pt x="7571" y="15429"/>
                  </a:lnTo>
                  <a:lnTo>
                    <a:pt x="7140" y="15021"/>
                  </a:lnTo>
                  <a:lnTo>
                    <a:pt x="6853" y="14613"/>
                  </a:lnTo>
                  <a:lnTo>
                    <a:pt x="6602" y="14206"/>
                  </a:lnTo>
                  <a:lnTo>
                    <a:pt x="6602" y="13565"/>
                  </a:lnTo>
                  <a:lnTo>
                    <a:pt x="6602" y="8035"/>
                  </a:lnTo>
                  <a:lnTo>
                    <a:pt x="6602" y="7598"/>
                  </a:lnTo>
                  <a:lnTo>
                    <a:pt x="6853" y="6987"/>
                  </a:lnTo>
                  <a:lnTo>
                    <a:pt x="7212" y="6579"/>
                  </a:lnTo>
                  <a:lnTo>
                    <a:pt x="7643" y="6171"/>
                  </a:lnTo>
                  <a:lnTo>
                    <a:pt x="7894" y="5764"/>
                  </a:lnTo>
                  <a:lnTo>
                    <a:pt x="8037" y="5531"/>
                  </a:lnTo>
                  <a:lnTo>
                    <a:pt x="8252" y="5153"/>
                  </a:lnTo>
                  <a:lnTo>
                    <a:pt x="8360" y="4599"/>
                  </a:lnTo>
                  <a:lnTo>
                    <a:pt x="8288" y="4134"/>
                  </a:lnTo>
                  <a:lnTo>
                    <a:pt x="8145" y="3697"/>
                  </a:lnTo>
                  <a:lnTo>
                    <a:pt x="7894" y="3289"/>
                  </a:lnTo>
                  <a:lnTo>
                    <a:pt x="7499" y="2853"/>
                  </a:lnTo>
                  <a:lnTo>
                    <a:pt x="7033" y="2533"/>
                  </a:lnTo>
                  <a:lnTo>
                    <a:pt x="6387" y="2242"/>
                  </a:lnTo>
                  <a:lnTo>
                    <a:pt x="5849" y="2067"/>
                  </a:lnTo>
                  <a:lnTo>
                    <a:pt x="5095" y="1950"/>
                  </a:lnTo>
                  <a:lnTo>
                    <a:pt x="4234" y="2038"/>
                  </a:lnTo>
                  <a:lnTo>
                    <a:pt x="3552" y="2271"/>
                  </a:lnTo>
                  <a:lnTo>
                    <a:pt x="3050" y="2504"/>
                  </a:lnTo>
                  <a:lnTo>
                    <a:pt x="2548" y="2882"/>
                  </a:lnTo>
                  <a:lnTo>
                    <a:pt x="2225" y="3231"/>
                  </a:lnTo>
                  <a:lnTo>
                    <a:pt x="1973" y="3697"/>
                  </a:lnTo>
                  <a:lnTo>
                    <a:pt x="1794" y="4308"/>
                  </a:lnTo>
                  <a:lnTo>
                    <a:pt x="1794" y="4745"/>
                  </a:lnTo>
                  <a:lnTo>
                    <a:pt x="1866" y="5123"/>
                  </a:lnTo>
                  <a:lnTo>
                    <a:pt x="2045" y="5560"/>
                  </a:lnTo>
                  <a:lnTo>
                    <a:pt x="2296" y="5851"/>
                  </a:lnTo>
                  <a:lnTo>
                    <a:pt x="2548" y="6171"/>
                  </a:lnTo>
                  <a:lnTo>
                    <a:pt x="3014" y="6608"/>
                  </a:lnTo>
                  <a:lnTo>
                    <a:pt x="3301" y="6987"/>
                  </a:lnTo>
                  <a:lnTo>
                    <a:pt x="3552" y="7598"/>
                  </a:lnTo>
                  <a:lnTo>
                    <a:pt x="3552" y="8035"/>
                  </a:lnTo>
                  <a:lnTo>
                    <a:pt x="3552" y="13565"/>
                  </a:lnTo>
                  <a:close/>
                </a:path>
                <a:path w="21600" h="21600" extrusionOk="0">
                  <a:moveTo>
                    <a:pt x="10154" y="1863"/>
                  </a:moveTo>
                  <a:lnTo>
                    <a:pt x="19088" y="1863"/>
                  </a:lnTo>
                  <a:lnTo>
                    <a:pt x="19088" y="8238"/>
                  </a:lnTo>
                  <a:lnTo>
                    <a:pt x="10154" y="8238"/>
                  </a:lnTo>
                  <a:lnTo>
                    <a:pt x="10154" y="1863"/>
                  </a:lnTo>
                  <a:moveTo>
                    <a:pt x="10441" y="10101"/>
                  </a:moveTo>
                  <a:lnTo>
                    <a:pt x="10441" y="9461"/>
                  </a:lnTo>
                  <a:lnTo>
                    <a:pt x="18837" y="9461"/>
                  </a:lnTo>
                  <a:lnTo>
                    <a:pt x="18837" y="10101"/>
                  </a:lnTo>
                  <a:lnTo>
                    <a:pt x="10441" y="10101"/>
                  </a:lnTo>
                  <a:moveTo>
                    <a:pt x="11374" y="11004"/>
                  </a:moveTo>
                  <a:lnTo>
                    <a:pt x="12630" y="11004"/>
                  </a:lnTo>
                  <a:lnTo>
                    <a:pt x="12630" y="12226"/>
                  </a:lnTo>
                  <a:lnTo>
                    <a:pt x="11374" y="12226"/>
                  </a:lnTo>
                  <a:lnTo>
                    <a:pt x="11374" y="11004"/>
                  </a:lnTo>
                  <a:moveTo>
                    <a:pt x="13993" y="11004"/>
                  </a:moveTo>
                  <a:lnTo>
                    <a:pt x="15249" y="11004"/>
                  </a:lnTo>
                  <a:lnTo>
                    <a:pt x="15249" y="12226"/>
                  </a:lnTo>
                  <a:lnTo>
                    <a:pt x="13993" y="12226"/>
                  </a:lnTo>
                  <a:lnTo>
                    <a:pt x="13993" y="11004"/>
                  </a:lnTo>
                  <a:moveTo>
                    <a:pt x="16649" y="11004"/>
                  </a:moveTo>
                  <a:lnTo>
                    <a:pt x="17904" y="11004"/>
                  </a:lnTo>
                  <a:lnTo>
                    <a:pt x="17904" y="12226"/>
                  </a:lnTo>
                  <a:lnTo>
                    <a:pt x="16649" y="12226"/>
                  </a:lnTo>
                  <a:lnTo>
                    <a:pt x="16649" y="11004"/>
                  </a:lnTo>
                  <a:moveTo>
                    <a:pt x="11374" y="12954"/>
                  </a:moveTo>
                  <a:lnTo>
                    <a:pt x="12630" y="12954"/>
                  </a:lnTo>
                  <a:lnTo>
                    <a:pt x="12630" y="14177"/>
                  </a:lnTo>
                  <a:lnTo>
                    <a:pt x="11374" y="14177"/>
                  </a:lnTo>
                  <a:lnTo>
                    <a:pt x="11374" y="12954"/>
                  </a:lnTo>
                  <a:moveTo>
                    <a:pt x="13993" y="12954"/>
                  </a:moveTo>
                  <a:lnTo>
                    <a:pt x="15249" y="12954"/>
                  </a:lnTo>
                  <a:lnTo>
                    <a:pt x="15249" y="14177"/>
                  </a:lnTo>
                  <a:lnTo>
                    <a:pt x="13993" y="14177"/>
                  </a:lnTo>
                  <a:lnTo>
                    <a:pt x="13993" y="12954"/>
                  </a:lnTo>
                  <a:moveTo>
                    <a:pt x="16649" y="12954"/>
                  </a:moveTo>
                  <a:lnTo>
                    <a:pt x="17904" y="12954"/>
                  </a:lnTo>
                  <a:lnTo>
                    <a:pt x="17904" y="14177"/>
                  </a:lnTo>
                  <a:lnTo>
                    <a:pt x="16649" y="14177"/>
                  </a:lnTo>
                  <a:lnTo>
                    <a:pt x="16649" y="12954"/>
                  </a:lnTo>
                  <a:moveTo>
                    <a:pt x="11374" y="14905"/>
                  </a:moveTo>
                  <a:lnTo>
                    <a:pt x="12630" y="14905"/>
                  </a:lnTo>
                  <a:lnTo>
                    <a:pt x="12630" y="16127"/>
                  </a:lnTo>
                  <a:lnTo>
                    <a:pt x="11374" y="16127"/>
                  </a:lnTo>
                  <a:lnTo>
                    <a:pt x="11374" y="14905"/>
                  </a:lnTo>
                  <a:moveTo>
                    <a:pt x="13993" y="14905"/>
                  </a:moveTo>
                  <a:lnTo>
                    <a:pt x="15249" y="14905"/>
                  </a:lnTo>
                  <a:lnTo>
                    <a:pt x="15249" y="16127"/>
                  </a:lnTo>
                  <a:lnTo>
                    <a:pt x="13993" y="16127"/>
                  </a:lnTo>
                  <a:lnTo>
                    <a:pt x="13993" y="14905"/>
                  </a:lnTo>
                  <a:moveTo>
                    <a:pt x="16649" y="14905"/>
                  </a:moveTo>
                  <a:lnTo>
                    <a:pt x="17904" y="14905"/>
                  </a:lnTo>
                  <a:lnTo>
                    <a:pt x="17904" y="16127"/>
                  </a:lnTo>
                  <a:lnTo>
                    <a:pt x="16649" y="16127"/>
                  </a:lnTo>
                  <a:lnTo>
                    <a:pt x="16649" y="14905"/>
                  </a:lnTo>
                  <a:moveTo>
                    <a:pt x="11374" y="16855"/>
                  </a:moveTo>
                  <a:lnTo>
                    <a:pt x="12630" y="16855"/>
                  </a:lnTo>
                  <a:lnTo>
                    <a:pt x="12630" y="18078"/>
                  </a:lnTo>
                  <a:lnTo>
                    <a:pt x="11374" y="18078"/>
                  </a:lnTo>
                  <a:lnTo>
                    <a:pt x="11374" y="16855"/>
                  </a:lnTo>
                  <a:moveTo>
                    <a:pt x="13993" y="16855"/>
                  </a:moveTo>
                  <a:lnTo>
                    <a:pt x="15249" y="16855"/>
                  </a:lnTo>
                  <a:lnTo>
                    <a:pt x="15249" y="18078"/>
                  </a:lnTo>
                  <a:lnTo>
                    <a:pt x="13993" y="18078"/>
                  </a:lnTo>
                  <a:lnTo>
                    <a:pt x="13993" y="16855"/>
                  </a:lnTo>
                  <a:moveTo>
                    <a:pt x="16649" y="16855"/>
                  </a:moveTo>
                  <a:lnTo>
                    <a:pt x="17904" y="16855"/>
                  </a:lnTo>
                  <a:lnTo>
                    <a:pt x="17904" y="18078"/>
                  </a:lnTo>
                  <a:lnTo>
                    <a:pt x="16649" y="18078"/>
                  </a:lnTo>
                  <a:lnTo>
                    <a:pt x="16649" y="16855"/>
                  </a:lnTo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Rectangle 22"/>
            <p:cNvSpPr>
              <a:spLocks noChangeArrowheads="1"/>
            </p:cNvSpPr>
            <p:nvPr/>
          </p:nvSpPr>
          <p:spPr bwMode="auto">
            <a:xfrm>
              <a:off x="3504" y="1008"/>
              <a:ext cx="384" cy="960"/>
            </a:xfrm>
            <a:prstGeom prst="rect">
              <a:avLst/>
            </a:prstGeom>
            <a:solidFill>
              <a:srgbClr val="91A2D3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76" name="Rectangle 23"/>
            <p:cNvSpPr>
              <a:spLocks noChangeArrowheads="1"/>
            </p:cNvSpPr>
            <p:nvPr/>
          </p:nvSpPr>
          <p:spPr bwMode="auto">
            <a:xfrm>
              <a:off x="3552" y="1776"/>
              <a:ext cx="288" cy="96"/>
            </a:xfrm>
            <a:prstGeom prst="rect">
              <a:avLst/>
            </a:prstGeom>
            <a:solidFill>
              <a:srgbClr val="00FFFF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343" name="tower"/>
          <p:cNvSpPr>
            <a:spLocks noEditPoints="1" noChangeArrowheads="1"/>
          </p:cNvSpPr>
          <p:nvPr/>
        </p:nvSpPr>
        <p:spPr bwMode="auto">
          <a:xfrm>
            <a:off x="4114800" y="914400"/>
            <a:ext cx="904875" cy="1809750"/>
          </a:xfrm>
          <a:custGeom>
            <a:avLst/>
            <a:gdLst>
              <a:gd name="T0" fmla="*/ 0 w 21600"/>
              <a:gd name="T1" fmla="*/ 182986 h 21600"/>
              <a:gd name="T2" fmla="*/ 279171 w 21600"/>
              <a:gd name="T3" fmla="*/ 0 h 21600"/>
              <a:gd name="T4" fmla="*/ 452438 w 21600"/>
              <a:gd name="T5" fmla="*/ 0 h 21600"/>
              <a:gd name="T6" fmla="*/ 904875 w 21600"/>
              <a:gd name="T7" fmla="*/ 0 h 21600"/>
              <a:gd name="T8" fmla="*/ 904875 w 21600"/>
              <a:gd name="T9" fmla="*/ 976008 h 21600"/>
              <a:gd name="T10" fmla="*/ 904875 w 21600"/>
              <a:gd name="T11" fmla="*/ 1626764 h 21600"/>
              <a:gd name="T12" fmla="*/ 635340 w 21600"/>
              <a:gd name="T13" fmla="*/ 1809750 h 21600"/>
              <a:gd name="T14" fmla="*/ 442802 w 21600"/>
              <a:gd name="T15" fmla="*/ 1809750 h 21600"/>
              <a:gd name="T16" fmla="*/ 0 w 21600"/>
              <a:gd name="T17" fmla="*/ 1809750 h 21600"/>
              <a:gd name="T18" fmla="*/ 0 w 21600"/>
              <a:gd name="T19" fmla="*/ 965870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tower"/>
          <p:cNvSpPr>
            <a:spLocks noEditPoints="1" noChangeArrowheads="1"/>
          </p:cNvSpPr>
          <p:nvPr/>
        </p:nvSpPr>
        <p:spPr bwMode="auto">
          <a:xfrm>
            <a:off x="4572000" y="1066800"/>
            <a:ext cx="904875" cy="1809750"/>
          </a:xfrm>
          <a:custGeom>
            <a:avLst/>
            <a:gdLst>
              <a:gd name="T0" fmla="*/ 0 w 21600"/>
              <a:gd name="T1" fmla="*/ 182986 h 21600"/>
              <a:gd name="T2" fmla="*/ 279171 w 21600"/>
              <a:gd name="T3" fmla="*/ 0 h 21600"/>
              <a:gd name="T4" fmla="*/ 452438 w 21600"/>
              <a:gd name="T5" fmla="*/ 0 h 21600"/>
              <a:gd name="T6" fmla="*/ 904875 w 21600"/>
              <a:gd name="T7" fmla="*/ 0 h 21600"/>
              <a:gd name="T8" fmla="*/ 904875 w 21600"/>
              <a:gd name="T9" fmla="*/ 976008 h 21600"/>
              <a:gd name="T10" fmla="*/ 904875 w 21600"/>
              <a:gd name="T11" fmla="*/ 1626764 h 21600"/>
              <a:gd name="T12" fmla="*/ 635340 w 21600"/>
              <a:gd name="T13" fmla="*/ 1809750 h 21600"/>
              <a:gd name="T14" fmla="*/ 442802 w 21600"/>
              <a:gd name="T15" fmla="*/ 1809750 h 21600"/>
              <a:gd name="T16" fmla="*/ 0 w 21600"/>
              <a:gd name="T17" fmla="*/ 1809750 h 21600"/>
              <a:gd name="T18" fmla="*/ 0 w 21600"/>
              <a:gd name="T19" fmla="*/ 965870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tower"/>
          <p:cNvSpPr>
            <a:spLocks noEditPoints="1" noChangeArrowheads="1"/>
          </p:cNvSpPr>
          <p:nvPr/>
        </p:nvSpPr>
        <p:spPr bwMode="auto">
          <a:xfrm>
            <a:off x="5029200" y="914400"/>
            <a:ext cx="904875" cy="1809750"/>
          </a:xfrm>
          <a:custGeom>
            <a:avLst/>
            <a:gdLst>
              <a:gd name="T0" fmla="*/ 0 w 21600"/>
              <a:gd name="T1" fmla="*/ 182986 h 21600"/>
              <a:gd name="T2" fmla="*/ 279171 w 21600"/>
              <a:gd name="T3" fmla="*/ 0 h 21600"/>
              <a:gd name="T4" fmla="*/ 452438 w 21600"/>
              <a:gd name="T5" fmla="*/ 0 h 21600"/>
              <a:gd name="T6" fmla="*/ 904875 w 21600"/>
              <a:gd name="T7" fmla="*/ 0 h 21600"/>
              <a:gd name="T8" fmla="*/ 904875 w 21600"/>
              <a:gd name="T9" fmla="*/ 976008 h 21600"/>
              <a:gd name="T10" fmla="*/ 904875 w 21600"/>
              <a:gd name="T11" fmla="*/ 1626764 h 21600"/>
              <a:gd name="T12" fmla="*/ 635340 w 21600"/>
              <a:gd name="T13" fmla="*/ 1809750 h 21600"/>
              <a:gd name="T14" fmla="*/ 442802 w 21600"/>
              <a:gd name="T15" fmla="*/ 1809750 h 21600"/>
              <a:gd name="T16" fmla="*/ 0 w 21600"/>
              <a:gd name="T17" fmla="*/ 1809750 h 21600"/>
              <a:gd name="T18" fmla="*/ 0 w 21600"/>
              <a:gd name="T19" fmla="*/ 965870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46" name="Group 40"/>
          <p:cNvGrpSpPr>
            <a:grpSpLocks/>
          </p:cNvGrpSpPr>
          <p:nvPr/>
        </p:nvGrpSpPr>
        <p:grpSpPr bwMode="auto">
          <a:xfrm>
            <a:off x="4572000" y="3962400"/>
            <a:ext cx="1219200" cy="1219200"/>
            <a:chOff x="3456" y="960"/>
            <a:chExt cx="1056" cy="1056"/>
          </a:xfrm>
        </p:grpSpPr>
        <p:sp>
          <p:nvSpPr>
            <p:cNvPr id="14371" name="phone3"/>
            <p:cNvSpPr>
              <a:spLocks noEditPoints="1" noChangeArrowheads="1"/>
            </p:cNvSpPr>
            <p:nvPr/>
          </p:nvSpPr>
          <p:spPr bwMode="auto">
            <a:xfrm>
              <a:off x="3456" y="960"/>
              <a:ext cx="1056" cy="1056"/>
            </a:xfrm>
            <a:custGeom>
              <a:avLst/>
              <a:gdLst>
                <a:gd name="T0" fmla="*/ 0 w 21600"/>
                <a:gd name="T1" fmla="*/ 0 h 21600"/>
                <a:gd name="T2" fmla="*/ 528 w 21600"/>
                <a:gd name="T3" fmla="*/ 0 h 21600"/>
                <a:gd name="T4" fmla="*/ 1056 w 21600"/>
                <a:gd name="T5" fmla="*/ 0 h 21600"/>
                <a:gd name="T6" fmla="*/ 1056 w 21600"/>
                <a:gd name="T7" fmla="*/ 528 h 21600"/>
                <a:gd name="T8" fmla="*/ 1056 w 21600"/>
                <a:gd name="T9" fmla="*/ 1056 h 21600"/>
                <a:gd name="T10" fmla="*/ 528 w 21600"/>
                <a:gd name="T11" fmla="*/ 1056 h 21600"/>
                <a:gd name="T12" fmla="*/ 0 w 21600"/>
                <a:gd name="T13" fmla="*/ 1056 h 21600"/>
                <a:gd name="T14" fmla="*/ 0 w 21600"/>
                <a:gd name="T15" fmla="*/ 52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5 w 21600"/>
                <a:gd name="T25" fmla="*/ 23523 h 21600"/>
                <a:gd name="T26" fmla="*/ 21395 w 21600"/>
                <a:gd name="T27" fmla="*/ 4048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10692" y="21600"/>
                  </a:moveTo>
                  <a:lnTo>
                    <a:pt x="21600" y="21600"/>
                  </a:lnTo>
                  <a:lnTo>
                    <a:pt x="21600" y="10684"/>
                  </a:lnTo>
                  <a:lnTo>
                    <a:pt x="21600" y="0"/>
                  </a:lnTo>
                  <a:lnTo>
                    <a:pt x="10190" y="0"/>
                  </a:lnTo>
                  <a:lnTo>
                    <a:pt x="0" y="0"/>
                  </a:lnTo>
                  <a:lnTo>
                    <a:pt x="0" y="10916"/>
                  </a:lnTo>
                  <a:lnTo>
                    <a:pt x="0" y="21600"/>
                  </a:lnTo>
                  <a:lnTo>
                    <a:pt x="10692" y="21600"/>
                  </a:lnTo>
                  <a:close/>
                </a:path>
                <a:path w="21600" h="21600" extrusionOk="0">
                  <a:moveTo>
                    <a:pt x="3552" y="13565"/>
                  </a:moveTo>
                  <a:lnTo>
                    <a:pt x="3552" y="14206"/>
                  </a:lnTo>
                  <a:lnTo>
                    <a:pt x="3409" y="14584"/>
                  </a:lnTo>
                  <a:lnTo>
                    <a:pt x="3050" y="15021"/>
                  </a:lnTo>
                  <a:lnTo>
                    <a:pt x="2619" y="15429"/>
                  </a:lnTo>
                  <a:lnTo>
                    <a:pt x="2296" y="15836"/>
                  </a:lnTo>
                  <a:lnTo>
                    <a:pt x="2045" y="16244"/>
                  </a:lnTo>
                  <a:lnTo>
                    <a:pt x="1902" y="16564"/>
                  </a:lnTo>
                  <a:lnTo>
                    <a:pt x="1794" y="17001"/>
                  </a:lnTo>
                  <a:lnTo>
                    <a:pt x="1830" y="17466"/>
                  </a:lnTo>
                  <a:lnTo>
                    <a:pt x="2009" y="17932"/>
                  </a:lnTo>
                  <a:lnTo>
                    <a:pt x="2260" y="18311"/>
                  </a:lnTo>
                  <a:lnTo>
                    <a:pt x="2548" y="18718"/>
                  </a:lnTo>
                  <a:lnTo>
                    <a:pt x="3050" y="19126"/>
                  </a:lnTo>
                  <a:lnTo>
                    <a:pt x="3552" y="19533"/>
                  </a:lnTo>
                  <a:lnTo>
                    <a:pt x="4342" y="19737"/>
                  </a:lnTo>
                  <a:lnTo>
                    <a:pt x="5095" y="19737"/>
                  </a:lnTo>
                  <a:lnTo>
                    <a:pt x="5849" y="19737"/>
                  </a:lnTo>
                  <a:lnTo>
                    <a:pt x="6351" y="19533"/>
                  </a:lnTo>
                  <a:lnTo>
                    <a:pt x="7140" y="19126"/>
                  </a:lnTo>
                  <a:lnTo>
                    <a:pt x="7535" y="18747"/>
                  </a:lnTo>
                  <a:lnTo>
                    <a:pt x="7894" y="18311"/>
                  </a:lnTo>
                  <a:lnTo>
                    <a:pt x="8145" y="17903"/>
                  </a:lnTo>
                  <a:lnTo>
                    <a:pt x="8324" y="17408"/>
                  </a:lnTo>
                  <a:lnTo>
                    <a:pt x="8324" y="16942"/>
                  </a:lnTo>
                  <a:lnTo>
                    <a:pt x="8252" y="16593"/>
                  </a:lnTo>
                  <a:lnTo>
                    <a:pt x="8145" y="16244"/>
                  </a:lnTo>
                  <a:lnTo>
                    <a:pt x="7894" y="15836"/>
                  </a:lnTo>
                  <a:lnTo>
                    <a:pt x="7571" y="15429"/>
                  </a:lnTo>
                  <a:lnTo>
                    <a:pt x="7140" y="15021"/>
                  </a:lnTo>
                  <a:lnTo>
                    <a:pt x="6853" y="14613"/>
                  </a:lnTo>
                  <a:lnTo>
                    <a:pt x="6602" y="14206"/>
                  </a:lnTo>
                  <a:lnTo>
                    <a:pt x="6602" y="13565"/>
                  </a:lnTo>
                  <a:lnTo>
                    <a:pt x="6602" y="8035"/>
                  </a:lnTo>
                  <a:lnTo>
                    <a:pt x="6602" y="7598"/>
                  </a:lnTo>
                  <a:lnTo>
                    <a:pt x="6853" y="6987"/>
                  </a:lnTo>
                  <a:lnTo>
                    <a:pt x="7212" y="6579"/>
                  </a:lnTo>
                  <a:lnTo>
                    <a:pt x="7643" y="6171"/>
                  </a:lnTo>
                  <a:lnTo>
                    <a:pt x="7894" y="5764"/>
                  </a:lnTo>
                  <a:lnTo>
                    <a:pt x="8037" y="5531"/>
                  </a:lnTo>
                  <a:lnTo>
                    <a:pt x="8252" y="5153"/>
                  </a:lnTo>
                  <a:lnTo>
                    <a:pt x="8360" y="4599"/>
                  </a:lnTo>
                  <a:lnTo>
                    <a:pt x="8288" y="4134"/>
                  </a:lnTo>
                  <a:lnTo>
                    <a:pt x="8145" y="3697"/>
                  </a:lnTo>
                  <a:lnTo>
                    <a:pt x="7894" y="3289"/>
                  </a:lnTo>
                  <a:lnTo>
                    <a:pt x="7499" y="2853"/>
                  </a:lnTo>
                  <a:lnTo>
                    <a:pt x="7033" y="2533"/>
                  </a:lnTo>
                  <a:lnTo>
                    <a:pt x="6387" y="2242"/>
                  </a:lnTo>
                  <a:lnTo>
                    <a:pt x="5849" y="2067"/>
                  </a:lnTo>
                  <a:lnTo>
                    <a:pt x="5095" y="1950"/>
                  </a:lnTo>
                  <a:lnTo>
                    <a:pt x="4234" y="2038"/>
                  </a:lnTo>
                  <a:lnTo>
                    <a:pt x="3552" y="2271"/>
                  </a:lnTo>
                  <a:lnTo>
                    <a:pt x="3050" y="2504"/>
                  </a:lnTo>
                  <a:lnTo>
                    <a:pt x="2548" y="2882"/>
                  </a:lnTo>
                  <a:lnTo>
                    <a:pt x="2225" y="3231"/>
                  </a:lnTo>
                  <a:lnTo>
                    <a:pt x="1973" y="3697"/>
                  </a:lnTo>
                  <a:lnTo>
                    <a:pt x="1794" y="4308"/>
                  </a:lnTo>
                  <a:lnTo>
                    <a:pt x="1794" y="4745"/>
                  </a:lnTo>
                  <a:lnTo>
                    <a:pt x="1866" y="5123"/>
                  </a:lnTo>
                  <a:lnTo>
                    <a:pt x="2045" y="5560"/>
                  </a:lnTo>
                  <a:lnTo>
                    <a:pt x="2296" y="5851"/>
                  </a:lnTo>
                  <a:lnTo>
                    <a:pt x="2548" y="6171"/>
                  </a:lnTo>
                  <a:lnTo>
                    <a:pt x="3014" y="6608"/>
                  </a:lnTo>
                  <a:lnTo>
                    <a:pt x="3301" y="6987"/>
                  </a:lnTo>
                  <a:lnTo>
                    <a:pt x="3552" y="7598"/>
                  </a:lnTo>
                  <a:lnTo>
                    <a:pt x="3552" y="8035"/>
                  </a:lnTo>
                  <a:lnTo>
                    <a:pt x="3552" y="13565"/>
                  </a:lnTo>
                  <a:close/>
                </a:path>
                <a:path w="21600" h="21600" extrusionOk="0">
                  <a:moveTo>
                    <a:pt x="10154" y="1863"/>
                  </a:moveTo>
                  <a:lnTo>
                    <a:pt x="19088" y="1863"/>
                  </a:lnTo>
                  <a:lnTo>
                    <a:pt x="19088" y="8238"/>
                  </a:lnTo>
                  <a:lnTo>
                    <a:pt x="10154" y="8238"/>
                  </a:lnTo>
                  <a:lnTo>
                    <a:pt x="10154" y="1863"/>
                  </a:lnTo>
                  <a:moveTo>
                    <a:pt x="10441" y="10101"/>
                  </a:moveTo>
                  <a:lnTo>
                    <a:pt x="10441" y="9461"/>
                  </a:lnTo>
                  <a:lnTo>
                    <a:pt x="18837" y="9461"/>
                  </a:lnTo>
                  <a:lnTo>
                    <a:pt x="18837" y="10101"/>
                  </a:lnTo>
                  <a:lnTo>
                    <a:pt x="10441" y="10101"/>
                  </a:lnTo>
                  <a:moveTo>
                    <a:pt x="11374" y="11004"/>
                  </a:moveTo>
                  <a:lnTo>
                    <a:pt x="12630" y="11004"/>
                  </a:lnTo>
                  <a:lnTo>
                    <a:pt x="12630" y="12226"/>
                  </a:lnTo>
                  <a:lnTo>
                    <a:pt x="11374" y="12226"/>
                  </a:lnTo>
                  <a:lnTo>
                    <a:pt x="11374" y="11004"/>
                  </a:lnTo>
                  <a:moveTo>
                    <a:pt x="13993" y="11004"/>
                  </a:moveTo>
                  <a:lnTo>
                    <a:pt x="15249" y="11004"/>
                  </a:lnTo>
                  <a:lnTo>
                    <a:pt x="15249" y="12226"/>
                  </a:lnTo>
                  <a:lnTo>
                    <a:pt x="13993" y="12226"/>
                  </a:lnTo>
                  <a:lnTo>
                    <a:pt x="13993" y="11004"/>
                  </a:lnTo>
                  <a:moveTo>
                    <a:pt x="16649" y="11004"/>
                  </a:moveTo>
                  <a:lnTo>
                    <a:pt x="17904" y="11004"/>
                  </a:lnTo>
                  <a:lnTo>
                    <a:pt x="17904" y="12226"/>
                  </a:lnTo>
                  <a:lnTo>
                    <a:pt x="16649" y="12226"/>
                  </a:lnTo>
                  <a:lnTo>
                    <a:pt x="16649" y="11004"/>
                  </a:lnTo>
                  <a:moveTo>
                    <a:pt x="11374" y="12954"/>
                  </a:moveTo>
                  <a:lnTo>
                    <a:pt x="12630" y="12954"/>
                  </a:lnTo>
                  <a:lnTo>
                    <a:pt x="12630" y="14177"/>
                  </a:lnTo>
                  <a:lnTo>
                    <a:pt x="11374" y="14177"/>
                  </a:lnTo>
                  <a:lnTo>
                    <a:pt x="11374" y="12954"/>
                  </a:lnTo>
                  <a:moveTo>
                    <a:pt x="13993" y="12954"/>
                  </a:moveTo>
                  <a:lnTo>
                    <a:pt x="15249" y="12954"/>
                  </a:lnTo>
                  <a:lnTo>
                    <a:pt x="15249" y="14177"/>
                  </a:lnTo>
                  <a:lnTo>
                    <a:pt x="13993" y="14177"/>
                  </a:lnTo>
                  <a:lnTo>
                    <a:pt x="13993" y="12954"/>
                  </a:lnTo>
                  <a:moveTo>
                    <a:pt x="16649" y="12954"/>
                  </a:moveTo>
                  <a:lnTo>
                    <a:pt x="17904" y="12954"/>
                  </a:lnTo>
                  <a:lnTo>
                    <a:pt x="17904" y="14177"/>
                  </a:lnTo>
                  <a:lnTo>
                    <a:pt x="16649" y="14177"/>
                  </a:lnTo>
                  <a:lnTo>
                    <a:pt x="16649" y="12954"/>
                  </a:lnTo>
                  <a:moveTo>
                    <a:pt x="11374" y="14905"/>
                  </a:moveTo>
                  <a:lnTo>
                    <a:pt x="12630" y="14905"/>
                  </a:lnTo>
                  <a:lnTo>
                    <a:pt x="12630" y="16127"/>
                  </a:lnTo>
                  <a:lnTo>
                    <a:pt x="11374" y="16127"/>
                  </a:lnTo>
                  <a:lnTo>
                    <a:pt x="11374" y="14905"/>
                  </a:lnTo>
                  <a:moveTo>
                    <a:pt x="13993" y="14905"/>
                  </a:moveTo>
                  <a:lnTo>
                    <a:pt x="15249" y="14905"/>
                  </a:lnTo>
                  <a:lnTo>
                    <a:pt x="15249" y="16127"/>
                  </a:lnTo>
                  <a:lnTo>
                    <a:pt x="13993" y="16127"/>
                  </a:lnTo>
                  <a:lnTo>
                    <a:pt x="13993" y="14905"/>
                  </a:lnTo>
                  <a:moveTo>
                    <a:pt x="16649" y="14905"/>
                  </a:moveTo>
                  <a:lnTo>
                    <a:pt x="17904" y="14905"/>
                  </a:lnTo>
                  <a:lnTo>
                    <a:pt x="17904" y="16127"/>
                  </a:lnTo>
                  <a:lnTo>
                    <a:pt x="16649" y="16127"/>
                  </a:lnTo>
                  <a:lnTo>
                    <a:pt x="16649" y="14905"/>
                  </a:lnTo>
                  <a:moveTo>
                    <a:pt x="11374" y="16855"/>
                  </a:moveTo>
                  <a:lnTo>
                    <a:pt x="12630" y="16855"/>
                  </a:lnTo>
                  <a:lnTo>
                    <a:pt x="12630" y="18078"/>
                  </a:lnTo>
                  <a:lnTo>
                    <a:pt x="11374" y="18078"/>
                  </a:lnTo>
                  <a:lnTo>
                    <a:pt x="11374" y="16855"/>
                  </a:lnTo>
                  <a:moveTo>
                    <a:pt x="13993" y="16855"/>
                  </a:moveTo>
                  <a:lnTo>
                    <a:pt x="15249" y="16855"/>
                  </a:lnTo>
                  <a:lnTo>
                    <a:pt x="15249" y="18078"/>
                  </a:lnTo>
                  <a:lnTo>
                    <a:pt x="13993" y="18078"/>
                  </a:lnTo>
                  <a:lnTo>
                    <a:pt x="13993" y="16855"/>
                  </a:lnTo>
                  <a:moveTo>
                    <a:pt x="16649" y="16855"/>
                  </a:moveTo>
                  <a:lnTo>
                    <a:pt x="17904" y="16855"/>
                  </a:lnTo>
                  <a:lnTo>
                    <a:pt x="17904" y="18078"/>
                  </a:lnTo>
                  <a:lnTo>
                    <a:pt x="16649" y="18078"/>
                  </a:lnTo>
                  <a:lnTo>
                    <a:pt x="16649" y="16855"/>
                  </a:lnTo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Rectangle 42"/>
            <p:cNvSpPr>
              <a:spLocks noChangeArrowheads="1"/>
            </p:cNvSpPr>
            <p:nvPr/>
          </p:nvSpPr>
          <p:spPr bwMode="auto">
            <a:xfrm>
              <a:off x="3504" y="1008"/>
              <a:ext cx="384" cy="960"/>
            </a:xfrm>
            <a:prstGeom prst="rect">
              <a:avLst/>
            </a:prstGeom>
            <a:solidFill>
              <a:srgbClr val="91A2D3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73" name="Rectangle 43"/>
            <p:cNvSpPr>
              <a:spLocks noChangeArrowheads="1"/>
            </p:cNvSpPr>
            <p:nvPr/>
          </p:nvSpPr>
          <p:spPr bwMode="auto">
            <a:xfrm>
              <a:off x="3552" y="1776"/>
              <a:ext cx="288" cy="96"/>
            </a:xfrm>
            <a:prstGeom prst="rect">
              <a:avLst/>
            </a:prstGeom>
            <a:solidFill>
              <a:srgbClr val="00FFFF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347" name="Freeform 44"/>
          <p:cNvSpPr>
            <a:spLocks/>
          </p:cNvSpPr>
          <p:nvPr/>
        </p:nvSpPr>
        <p:spPr bwMode="auto">
          <a:xfrm>
            <a:off x="2438400" y="1117600"/>
            <a:ext cx="1676400" cy="330200"/>
          </a:xfrm>
          <a:custGeom>
            <a:avLst/>
            <a:gdLst>
              <a:gd name="T0" fmla="*/ 0 w 1008"/>
              <a:gd name="T1" fmla="*/ 177800 h 208"/>
              <a:gd name="T2" fmla="*/ 878114 w 1008"/>
              <a:gd name="T3" fmla="*/ 25400 h 208"/>
              <a:gd name="T4" fmla="*/ 1676400 w 1008"/>
              <a:gd name="T5" fmla="*/ 33020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8" h="208">
                <a:moveTo>
                  <a:pt x="0" y="112"/>
                </a:moveTo>
                <a:cubicBezTo>
                  <a:pt x="180" y="56"/>
                  <a:pt x="360" y="0"/>
                  <a:pt x="528" y="16"/>
                </a:cubicBezTo>
                <a:cubicBezTo>
                  <a:pt x="696" y="32"/>
                  <a:pt x="852" y="120"/>
                  <a:pt x="1008" y="2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4348" name="Freeform 49"/>
          <p:cNvSpPr>
            <a:spLocks/>
          </p:cNvSpPr>
          <p:nvPr/>
        </p:nvSpPr>
        <p:spPr bwMode="auto">
          <a:xfrm rot="10800000">
            <a:off x="2438400" y="1524000"/>
            <a:ext cx="1676400" cy="330200"/>
          </a:xfrm>
          <a:custGeom>
            <a:avLst/>
            <a:gdLst>
              <a:gd name="T0" fmla="*/ 0 w 1008"/>
              <a:gd name="T1" fmla="*/ 177800 h 208"/>
              <a:gd name="T2" fmla="*/ 878114 w 1008"/>
              <a:gd name="T3" fmla="*/ 25400 h 208"/>
              <a:gd name="T4" fmla="*/ 1676400 w 1008"/>
              <a:gd name="T5" fmla="*/ 33020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8" h="208">
                <a:moveTo>
                  <a:pt x="0" y="112"/>
                </a:moveTo>
                <a:cubicBezTo>
                  <a:pt x="180" y="56"/>
                  <a:pt x="360" y="0"/>
                  <a:pt x="528" y="16"/>
                </a:cubicBezTo>
                <a:cubicBezTo>
                  <a:pt x="696" y="32"/>
                  <a:pt x="852" y="120"/>
                  <a:pt x="1008" y="2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grpSp>
        <p:nvGrpSpPr>
          <p:cNvPr id="14349" name="Group 54"/>
          <p:cNvGrpSpPr>
            <a:grpSpLocks/>
          </p:cNvGrpSpPr>
          <p:nvPr/>
        </p:nvGrpSpPr>
        <p:grpSpPr bwMode="auto">
          <a:xfrm>
            <a:off x="2590800" y="1600200"/>
            <a:ext cx="914400" cy="914400"/>
            <a:chOff x="1584" y="1200"/>
            <a:chExt cx="576" cy="576"/>
          </a:xfrm>
        </p:grpSpPr>
        <p:sp>
          <p:nvSpPr>
            <p:cNvPr id="14368" name="Freeform 52"/>
            <p:cNvSpPr>
              <a:spLocks/>
            </p:cNvSpPr>
            <p:nvPr/>
          </p:nvSpPr>
          <p:spPr bwMode="auto">
            <a:xfrm>
              <a:off x="1584" y="1200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Freeform 53"/>
            <p:cNvSpPr>
              <a:spLocks/>
            </p:cNvSpPr>
            <p:nvPr/>
          </p:nvSpPr>
          <p:spPr bwMode="auto">
            <a:xfrm>
              <a:off x="1824" y="1248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Freeform 51"/>
            <p:cNvSpPr>
              <a:spLocks/>
            </p:cNvSpPr>
            <p:nvPr/>
          </p:nvSpPr>
          <p:spPr bwMode="auto">
            <a:xfrm>
              <a:off x="1680" y="1440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50" name="Freeform 55"/>
          <p:cNvSpPr>
            <a:spLocks/>
          </p:cNvSpPr>
          <p:nvPr/>
        </p:nvSpPr>
        <p:spPr bwMode="auto">
          <a:xfrm rot="1001955">
            <a:off x="5867400" y="2057400"/>
            <a:ext cx="1444625" cy="330200"/>
          </a:xfrm>
          <a:custGeom>
            <a:avLst/>
            <a:gdLst>
              <a:gd name="T0" fmla="*/ 0 w 1008"/>
              <a:gd name="T1" fmla="*/ 177800 h 208"/>
              <a:gd name="T2" fmla="*/ 756708 w 1008"/>
              <a:gd name="T3" fmla="*/ 25400 h 208"/>
              <a:gd name="T4" fmla="*/ 1444625 w 1008"/>
              <a:gd name="T5" fmla="*/ 33020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8" h="208">
                <a:moveTo>
                  <a:pt x="0" y="112"/>
                </a:moveTo>
                <a:cubicBezTo>
                  <a:pt x="180" y="56"/>
                  <a:pt x="360" y="0"/>
                  <a:pt x="528" y="16"/>
                </a:cubicBezTo>
                <a:cubicBezTo>
                  <a:pt x="696" y="32"/>
                  <a:pt x="852" y="120"/>
                  <a:pt x="1008" y="2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4351" name="Freeform 58"/>
          <p:cNvSpPr>
            <a:spLocks/>
          </p:cNvSpPr>
          <p:nvPr/>
        </p:nvSpPr>
        <p:spPr bwMode="auto">
          <a:xfrm rot="-9965838">
            <a:off x="5865813" y="2416175"/>
            <a:ext cx="1374775" cy="330200"/>
          </a:xfrm>
          <a:custGeom>
            <a:avLst/>
            <a:gdLst>
              <a:gd name="T0" fmla="*/ 0 w 1008"/>
              <a:gd name="T1" fmla="*/ 177800 h 208"/>
              <a:gd name="T2" fmla="*/ 720120 w 1008"/>
              <a:gd name="T3" fmla="*/ 25400 h 208"/>
              <a:gd name="T4" fmla="*/ 1374775 w 1008"/>
              <a:gd name="T5" fmla="*/ 33020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8" h="208">
                <a:moveTo>
                  <a:pt x="0" y="112"/>
                </a:moveTo>
                <a:cubicBezTo>
                  <a:pt x="180" y="56"/>
                  <a:pt x="360" y="0"/>
                  <a:pt x="528" y="16"/>
                </a:cubicBezTo>
                <a:cubicBezTo>
                  <a:pt x="696" y="32"/>
                  <a:pt x="852" y="120"/>
                  <a:pt x="1008" y="2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grpSp>
        <p:nvGrpSpPr>
          <p:cNvPr id="14352" name="Group 59"/>
          <p:cNvGrpSpPr>
            <a:grpSpLocks/>
          </p:cNvGrpSpPr>
          <p:nvPr/>
        </p:nvGrpSpPr>
        <p:grpSpPr bwMode="auto">
          <a:xfrm>
            <a:off x="5943600" y="2514600"/>
            <a:ext cx="914400" cy="914400"/>
            <a:chOff x="1584" y="1200"/>
            <a:chExt cx="576" cy="576"/>
          </a:xfrm>
        </p:grpSpPr>
        <p:sp>
          <p:nvSpPr>
            <p:cNvPr id="14365" name="Freeform 60"/>
            <p:cNvSpPr>
              <a:spLocks/>
            </p:cNvSpPr>
            <p:nvPr/>
          </p:nvSpPr>
          <p:spPr bwMode="auto">
            <a:xfrm>
              <a:off x="1584" y="1200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Freeform 61"/>
            <p:cNvSpPr>
              <a:spLocks/>
            </p:cNvSpPr>
            <p:nvPr/>
          </p:nvSpPr>
          <p:spPr bwMode="auto">
            <a:xfrm>
              <a:off x="1824" y="1248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Freeform 62"/>
            <p:cNvSpPr>
              <a:spLocks/>
            </p:cNvSpPr>
            <p:nvPr/>
          </p:nvSpPr>
          <p:spPr bwMode="auto">
            <a:xfrm>
              <a:off x="1680" y="1440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53" name="Freeform 63"/>
          <p:cNvSpPr>
            <a:spLocks/>
          </p:cNvSpPr>
          <p:nvPr/>
        </p:nvSpPr>
        <p:spPr bwMode="auto">
          <a:xfrm rot="5100375">
            <a:off x="4764088" y="3149600"/>
            <a:ext cx="1447800" cy="330200"/>
          </a:xfrm>
          <a:custGeom>
            <a:avLst/>
            <a:gdLst>
              <a:gd name="T0" fmla="*/ 0 w 1008"/>
              <a:gd name="T1" fmla="*/ 177800 h 208"/>
              <a:gd name="T2" fmla="*/ 758371 w 1008"/>
              <a:gd name="T3" fmla="*/ 25400 h 208"/>
              <a:gd name="T4" fmla="*/ 1447800 w 1008"/>
              <a:gd name="T5" fmla="*/ 33020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8" h="208">
                <a:moveTo>
                  <a:pt x="0" y="112"/>
                </a:moveTo>
                <a:cubicBezTo>
                  <a:pt x="180" y="56"/>
                  <a:pt x="360" y="0"/>
                  <a:pt x="528" y="16"/>
                </a:cubicBezTo>
                <a:cubicBezTo>
                  <a:pt x="696" y="32"/>
                  <a:pt x="852" y="120"/>
                  <a:pt x="1008" y="2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4354" name="Freeform 64"/>
          <p:cNvSpPr>
            <a:spLocks/>
          </p:cNvSpPr>
          <p:nvPr/>
        </p:nvSpPr>
        <p:spPr bwMode="auto">
          <a:xfrm rot="-5699625">
            <a:off x="4470400" y="3149600"/>
            <a:ext cx="1447800" cy="330200"/>
          </a:xfrm>
          <a:custGeom>
            <a:avLst/>
            <a:gdLst>
              <a:gd name="T0" fmla="*/ 0 w 1008"/>
              <a:gd name="T1" fmla="*/ 177800 h 208"/>
              <a:gd name="T2" fmla="*/ 758371 w 1008"/>
              <a:gd name="T3" fmla="*/ 25400 h 208"/>
              <a:gd name="T4" fmla="*/ 1447800 w 1008"/>
              <a:gd name="T5" fmla="*/ 33020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8" h="208">
                <a:moveTo>
                  <a:pt x="0" y="112"/>
                </a:moveTo>
                <a:cubicBezTo>
                  <a:pt x="180" y="56"/>
                  <a:pt x="360" y="0"/>
                  <a:pt x="528" y="16"/>
                </a:cubicBezTo>
                <a:cubicBezTo>
                  <a:pt x="696" y="32"/>
                  <a:pt x="852" y="120"/>
                  <a:pt x="1008" y="2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grpSp>
        <p:nvGrpSpPr>
          <p:cNvPr id="14355" name="Group 65"/>
          <p:cNvGrpSpPr>
            <a:grpSpLocks/>
          </p:cNvGrpSpPr>
          <p:nvPr/>
        </p:nvGrpSpPr>
        <p:grpSpPr bwMode="auto">
          <a:xfrm>
            <a:off x="4495800" y="2895600"/>
            <a:ext cx="914400" cy="914400"/>
            <a:chOff x="1584" y="1200"/>
            <a:chExt cx="576" cy="576"/>
          </a:xfrm>
        </p:grpSpPr>
        <p:sp>
          <p:nvSpPr>
            <p:cNvPr id="14362" name="Freeform 66"/>
            <p:cNvSpPr>
              <a:spLocks/>
            </p:cNvSpPr>
            <p:nvPr/>
          </p:nvSpPr>
          <p:spPr bwMode="auto">
            <a:xfrm>
              <a:off x="1584" y="1200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Freeform 67"/>
            <p:cNvSpPr>
              <a:spLocks/>
            </p:cNvSpPr>
            <p:nvPr/>
          </p:nvSpPr>
          <p:spPr bwMode="auto">
            <a:xfrm>
              <a:off x="1824" y="1248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Freeform 68"/>
            <p:cNvSpPr>
              <a:spLocks/>
            </p:cNvSpPr>
            <p:nvPr/>
          </p:nvSpPr>
          <p:spPr bwMode="auto">
            <a:xfrm>
              <a:off x="1680" y="1440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56" name="Freeform 69"/>
          <p:cNvSpPr>
            <a:spLocks/>
          </p:cNvSpPr>
          <p:nvPr/>
        </p:nvSpPr>
        <p:spPr bwMode="auto">
          <a:xfrm rot="-2311332">
            <a:off x="2590800" y="2743200"/>
            <a:ext cx="1676400" cy="330200"/>
          </a:xfrm>
          <a:custGeom>
            <a:avLst/>
            <a:gdLst>
              <a:gd name="T0" fmla="*/ 0 w 1008"/>
              <a:gd name="T1" fmla="*/ 177800 h 208"/>
              <a:gd name="T2" fmla="*/ 878114 w 1008"/>
              <a:gd name="T3" fmla="*/ 25400 h 208"/>
              <a:gd name="T4" fmla="*/ 1676400 w 1008"/>
              <a:gd name="T5" fmla="*/ 33020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8" h="208">
                <a:moveTo>
                  <a:pt x="0" y="112"/>
                </a:moveTo>
                <a:cubicBezTo>
                  <a:pt x="180" y="56"/>
                  <a:pt x="360" y="0"/>
                  <a:pt x="528" y="16"/>
                </a:cubicBezTo>
                <a:cubicBezTo>
                  <a:pt x="696" y="32"/>
                  <a:pt x="852" y="120"/>
                  <a:pt x="1008" y="2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4357" name="Freeform 70"/>
          <p:cNvSpPr>
            <a:spLocks/>
          </p:cNvSpPr>
          <p:nvPr/>
        </p:nvSpPr>
        <p:spPr bwMode="auto">
          <a:xfrm rot="8288181">
            <a:off x="2743200" y="2971800"/>
            <a:ext cx="1676400" cy="330200"/>
          </a:xfrm>
          <a:custGeom>
            <a:avLst/>
            <a:gdLst>
              <a:gd name="T0" fmla="*/ 0 w 1008"/>
              <a:gd name="T1" fmla="*/ 177800 h 208"/>
              <a:gd name="T2" fmla="*/ 878114 w 1008"/>
              <a:gd name="T3" fmla="*/ 25400 h 208"/>
              <a:gd name="T4" fmla="*/ 1676400 w 1008"/>
              <a:gd name="T5" fmla="*/ 33020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8" h="208">
                <a:moveTo>
                  <a:pt x="0" y="112"/>
                </a:moveTo>
                <a:cubicBezTo>
                  <a:pt x="180" y="56"/>
                  <a:pt x="360" y="0"/>
                  <a:pt x="528" y="16"/>
                </a:cubicBezTo>
                <a:cubicBezTo>
                  <a:pt x="696" y="32"/>
                  <a:pt x="852" y="120"/>
                  <a:pt x="1008" y="2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grpSp>
        <p:nvGrpSpPr>
          <p:cNvPr id="14358" name="Group 71"/>
          <p:cNvGrpSpPr>
            <a:grpSpLocks/>
          </p:cNvGrpSpPr>
          <p:nvPr/>
        </p:nvGrpSpPr>
        <p:grpSpPr bwMode="auto">
          <a:xfrm>
            <a:off x="3200400" y="3048000"/>
            <a:ext cx="914400" cy="914400"/>
            <a:chOff x="1584" y="1200"/>
            <a:chExt cx="576" cy="576"/>
          </a:xfrm>
        </p:grpSpPr>
        <p:sp>
          <p:nvSpPr>
            <p:cNvPr id="14359" name="Freeform 72"/>
            <p:cNvSpPr>
              <a:spLocks/>
            </p:cNvSpPr>
            <p:nvPr/>
          </p:nvSpPr>
          <p:spPr bwMode="auto">
            <a:xfrm>
              <a:off x="1584" y="1200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73"/>
            <p:cNvSpPr>
              <a:spLocks/>
            </p:cNvSpPr>
            <p:nvPr/>
          </p:nvSpPr>
          <p:spPr bwMode="auto">
            <a:xfrm>
              <a:off x="1824" y="1248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Freeform 74"/>
            <p:cNvSpPr>
              <a:spLocks/>
            </p:cNvSpPr>
            <p:nvPr/>
          </p:nvSpPr>
          <p:spPr bwMode="auto">
            <a:xfrm>
              <a:off x="1680" y="1440"/>
              <a:ext cx="336" cy="336"/>
            </a:xfrm>
            <a:custGeom>
              <a:avLst/>
              <a:gdLst>
                <a:gd name="T0" fmla="*/ 144 w 1326"/>
                <a:gd name="T1" fmla="*/ 69 h 1327"/>
                <a:gd name="T2" fmla="*/ 126 w 1326"/>
                <a:gd name="T3" fmla="*/ 74 h 1327"/>
                <a:gd name="T4" fmla="*/ 108 w 1326"/>
                <a:gd name="T5" fmla="*/ 90 h 1327"/>
                <a:gd name="T6" fmla="*/ 100 w 1326"/>
                <a:gd name="T7" fmla="*/ 108 h 1327"/>
                <a:gd name="T8" fmla="*/ 99 w 1326"/>
                <a:gd name="T9" fmla="*/ 128 h 1327"/>
                <a:gd name="T10" fmla="*/ 106 w 1326"/>
                <a:gd name="T11" fmla="*/ 148 h 1327"/>
                <a:gd name="T12" fmla="*/ 119 w 1326"/>
                <a:gd name="T13" fmla="*/ 162 h 1327"/>
                <a:gd name="T14" fmla="*/ 136 w 1326"/>
                <a:gd name="T15" fmla="*/ 171 h 1327"/>
                <a:gd name="T16" fmla="*/ 157 w 1326"/>
                <a:gd name="T17" fmla="*/ 179 h 1327"/>
                <a:gd name="T18" fmla="*/ 177 w 1326"/>
                <a:gd name="T19" fmla="*/ 187 h 1327"/>
                <a:gd name="T20" fmla="*/ 188 w 1326"/>
                <a:gd name="T21" fmla="*/ 197 h 1327"/>
                <a:gd name="T22" fmla="*/ 191 w 1326"/>
                <a:gd name="T23" fmla="*/ 216 h 1327"/>
                <a:gd name="T24" fmla="*/ 179 w 1326"/>
                <a:gd name="T25" fmla="*/ 231 h 1327"/>
                <a:gd name="T26" fmla="*/ 160 w 1326"/>
                <a:gd name="T27" fmla="*/ 234 h 1327"/>
                <a:gd name="T28" fmla="*/ 144 w 1326"/>
                <a:gd name="T29" fmla="*/ 228 h 1327"/>
                <a:gd name="T30" fmla="*/ 133 w 1326"/>
                <a:gd name="T31" fmla="*/ 216 h 1327"/>
                <a:gd name="T32" fmla="*/ 128 w 1326"/>
                <a:gd name="T33" fmla="*/ 201 h 1327"/>
                <a:gd name="T34" fmla="*/ 98 w 1326"/>
                <a:gd name="T35" fmla="*/ 193 h 1327"/>
                <a:gd name="T36" fmla="*/ 129 w 1326"/>
                <a:gd name="T37" fmla="*/ 245 h 1327"/>
                <a:gd name="T38" fmla="*/ 138 w 1326"/>
                <a:gd name="T39" fmla="*/ 254 h 1327"/>
                <a:gd name="T40" fmla="*/ 148 w 1326"/>
                <a:gd name="T41" fmla="*/ 290 h 1327"/>
                <a:gd name="T42" fmla="*/ 187 w 1326"/>
                <a:gd name="T43" fmla="*/ 260 h 1327"/>
                <a:gd name="T44" fmla="*/ 205 w 1326"/>
                <a:gd name="T45" fmla="*/ 252 h 1327"/>
                <a:gd name="T46" fmla="*/ 219 w 1326"/>
                <a:gd name="T47" fmla="*/ 238 h 1327"/>
                <a:gd name="T48" fmla="*/ 226 w 1326"/>
                <a:gd name="T49" fmla="*/ 219 h 1327"/>
                <a:gd name="T50" fmla="*/ 227 w 1326"/>
                <a:gd name="T51" fmla="*/ 200 h 1327"/>
                <a:gd name="T52" fmla="*/ 222 w 1326"/>
                <a:gd name="T53" fmla="*/ 183 h 1327"/>
                <a:gd name="T54" fmla="*/ 215 w 1326"/>
                <a:gd name="T55" fmla="*/ 171 h 1327"/>
                <a:gd name="T56" fmla="*/ 205 w 1326"/>
                <a:gd name="T57" fmla="*/ 163 h 1327"/>
                <a:gd name="T58" fmla="*/ 192 w 1326"/>
                <a:gd name="T59" fmla="*/ 156 h 1327"/>
                <a:gd name="T60" fmla="*/ 177 w 1326"/>
                <a:gd name="T61" fmla="*/ 149 h 1327"/>
                <a:gd name="T62" fmla="*/ 155 w 1326"/>
                <a:gd name="T63" fmla="*/ 141 h 1327"/>
                <a:gd name="T64" fmla="*/ 137 w 1326"/>
                <a:gd name="T65" fmla="*/ 127 h 1327"/>
                <a:gd name="T66" fmla="*/ 136 w 1326"/>
                <a:gd name="T67" fmla="*/ 110 h 1327"/>
                <a:gd name="T68" fmla="*/ 147 w 1326"/>
                <a:gd name="T69" fmla="*/ 99 h 1327"/>
                <a:gd name="T70" fmla="*/ 167 w 1326"/>
                <a:gd name="T71" fmla="*/ 98 h 1327"/>
                <a:gd name="T72" fmla="*/ 179 w 1326"/>
                <a:gd name="T73" fmla="*/ 104 h 1327"/>
                <a:gd name="T74" fmla="*/ 187 w 1326"/>
                <a:gd name="T75" fmla="*/ 113 h 1327"/>
                <a:gd name="T76" fmla="*/ 193 w 1326"/>
                <a:gd name="T77" fmla="*/ 128 h 1327"/>
                <a:gd name="T78" fmla="*/ 223 w 1326"/>
                <a:gd name="T79" fmla="*/ 72 h 1327"/>
                <a:gd name="T80" fmla="*/ 191 w 1326"/>
                <a:gd name="T81" fmla="*/ 81 h 1327"/>
                <a:gd name="T82" fmla="*/ 183 w 1326"/>
                <a:gd name="T83" fmla="*/ 75 h 1327"/>
                <a:gd name="T84" fmla="*/ 157 w 1326"/>
                <a:gd name="T85" fmla="*/ 41 h 1327"/>
                <a:gd name="T86" fmla="*/ 147 w 1326"/>
                <a:gd name="T87" fmla="*/ 1 h 1327"/>
                <a:gd name="T88" fmla="*/ 164 w 1326"/>
                <a:gd name="T89" fmla="*/ 0 h 1327"/>
                <a:gd name="T90" fmla="*/ 218 w 1326"/>
                <a:gd name="T91" fmla="*/ 8 h 1327"/>
                <a:gd name="T92" fmla="*/ 275 w 1326"/>
                <a:gd name="T93" fmla="*/ 38 h 1327"/>
                <a:gd name="T94" fmla="*/ 316 w 1326"/>
                <a:gd name="T95" fmla="*/ 88 h 1327"/>
                <a:gd name="T96" fmla="*/ 335 w 1326"/>
                <a:gd name="T97" fmla="*/ 151 h 1327"/>
                <a:gd name="T98" fmla="*/ 328 w 1326"/>
                <a:gd name="T99" fmla="*/ 218 h 1327"/>
                <a:gd name="T100" fmla="*/ 298 w 1326"/>
                <a:gd name="T101" fmla="*/ 275 h 1327"/>
                <a:gd name="T102" fmla="*/ 248 w 1326"/>
                <a:gd name="T103" fmla="*/ 316 h 1327"/>
                <a:gd name="T104" fmla="*/ 185 w 1326"/>
                <a:gd name="T105" fmla="*/ 335 h 1327"/>
                <a:gd name="T106" fmla="*/ 118 w 1326"/>
                <a:gd name="T107" fmla="*/ 329 h 1327"/>
                <a:gd name="T108" fmla="*/ 61 w 1326"/>
                <a:gd name="T109" fmla="*/ 298 h 1327"/>
                <a:gd name="T110" fmla="*/ 20 w 1326"/>
                <a:gd name="T111" fmla="*/ 248 h 1327"/>
                <a:gd name="T112" fmla="*/ 1 w 1326"/>
                <a:gd name="T113" fmla="*/ 185 h 1327"/>
                <a:gd name="T114" fmla="*/ 6 w 1326"/>
                <a:gd name="T115" fmla="*/ 124 h 1327"/>
                <a:gd name="T116" fmla="*/ 30 w 1326"/>
                <a:gd name="T117" fmla="*/ 72 h 1327"/>
                <a:gd name="T118" fmla="*/ 69 w 1326"/>
                <a:gd name="T119" fmla="*/ 32 h 1327"/>
                <a:gd name="T120" fmla="*/ 121 w 1326"/>
                <a:gd name="T121" fmla="*/ 7 h 1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26" h="1327">
                  <a:moveTo>
                    <a:pt x="619" y="163"/>
                  </a:moveTo>
                  <a:lnTo>
                    <a:pt x="585" y="163"/>
                  </a:lnTo>
                  <a:lnTo>
                    <a:pt x="585" y="269"/>
                  </a:lnTo>
                  <a:lnTo>
                    <a:pt x="570" y="272"/>
                  </a:lnTo>
                  <a:lnTo>
                    <a:pt x="553" y="275"/>
                  </a:lnTo>
                  <a:lnTo>
                    <a:pt x="535" y="279"/>
                  </a:lnTo>
                  <a:lnTo>
                    <a:pt x="516" y="286"/>
                  </a:lnTo>
                  <a:lnTo>
                    <a:pt x="496" y="294"/>
                  </a:lnTo>
                  <a:lnTo>
                    <a:pt x="476" y="306"/>
                  </a:lnTo>
                  <a:lnTo>
                    <a:pt x="457" y="320"/>
                  </a:lnTo>
                  <a:lnTo>
                    <a:pt x="438" y="339"/>
                  </a:lnTo>
                  <a:lnTo>
                    <a:pt x="425" y="356"/>
                  </a:lnTo>
                  <a:lnTo>
                    <a:pt x="415" y="373"/>
                  </a:lnTo>
                  <a:lnTo>
                    <a:pt x="406" y="391"/>
                  </a:lnTo>
                  <a:lnTo>
                    <a:pt x="399" y="409"/>
                  </a:lnTo>
                  <a:lnTo>
                    <a:pt x="394" y="426"/>
                  </a:lnTo>
                  <a:lnTo>
                    <a:pt x="390" y="444"/>
                  </a:lnTo>
                  <a:lnTo>
                    <a:pt x="389" y="462"/>
                  </a:lnTo>
                  <a:lnTo>
                    <a:pt x="388" y="480"/>
                  </a:lnTo>
                  <a:lnTo>
                    <a:pt x="389" y="504"/>
                  </a:lnTo>
                  <a:lnTo>
                    <a:pt x="392" y="527"/>
                  </a:lnTo>
                  <a:lnTo>
                    <a:pt x="399" y="548"/>
                  </a:lnTo>
                  <a:lnTo>
                    <a:pt x="407" y="567"/>
                  </a:lnTo>
                  <a:lnTo>
                    <a:pt x="417" y="583"/>
                  </a:lnTo>
                  <a:lnTo>
                    <a:pt x="428" y="599"/>
                  </a:lnTo>
                  <a:lnTo>
                    <a:pt x="440" y="613"/>
                  </a:lnTo>
                  <a:lnTo>
                    <a:pt x="454" y="627"/>
                  </a:lnTo>
                  <a:lnTo>
                    <a:pt x="470" y="638"/>
                  </a:lnTo>
                  <a:lnTo>
                    <a:pt x="485" y="649"/>
                  </a:lnTo>
                  <a:lnTo>
                    <a:pt x="502" y="657"/>
                  </a:lnTo>
                  <a:lnTo>
                    <a:pt x="520" y="666"/>
                  </a:lnTo>
                  <a:lnTo>
                    <a:pt x="537" y="674"/>
                  </a:lnTo>
                  <a:lnTo>
                    <a:pt x="555" y="682"/>
                  </a:lnTo>
                  <a:lnTo>
                    <a:pt x="573" y="688"/>
                  </a:lnTo>
                  <a:lnTo>
                    <a:pt x="590" y="695"/>
                  </a:lnTo>
                  <a:lnTo>
                    <a:pt x="618" y="706"/>
                  </a:lnTo>
                  <a:lnTo>
                    <a:pt x="642" y="715"/>
                  </a:lnTo>
                  <a:lnTo>
                    <a:pt x="663" y="724"/>
                  </a:lnTo>
                  <a:lnTo>
                    <a:pt x="682" y="732"/>
                  </a:lnTo>
                  <a:lnTo>
                    <a:pt x="697" y="739"/>
                  </a:lnTo>
                  <a:lnTo>
                    <a:pt x="711" y="747"/>
                  </a:lnTo>
                  <a:lnTo>
                    <a:pt x="722" y="756"/>
                  </a:lnTo>
                  <a:lnTo>
                    <a:pt x="731" y="765"/>
                  </a:lnTo>
                  <a:lnTo>
                    <a:pt x="740" y="779"/>
                  </a:lnTo>
                  <a:lnTo>
                    <a:pt x="747" y="796"/>
                  </a:lnTo>
                  <a:lnTo>
                    <a:pt x="753" y="813"/>
                  </a:lnTo>
                  <a:lnTo>
                    <a:pt x="754" y="831"/>
                  </a:lnTo>
                  <a:lnTo>
                    <a:pt x="752" y="854"/>
                  </a:lnTo>
                  <a:lnTo>
                    <a:pt x="745" y="873"/>
                  </a:lnTo>
                  <a:lnTo>
                    <a:pt x="734" y="890"/>
                  </a:lnTo>
                  <a:lnTo>
                    <a:pt x="721" y="903"/>
                  </a:lnTo>
                  <a:lnTo>
                    <a:pt x="705" y="913"/>
                  </a:lnTo>
                  <a:lnTo>
                    <a:pt x="687" y="921"/>
                  </a:lnTo>
                  <a:lnTo>
                    <a:pt x="669" y="925"/>
                  </a:lnTo>
                  <a:lnTo>
                    <a:pt x="650" y="926"/>
                  </a:lnTo>
                  <a:lnTo>
                    <a:pt x="632" y="925"/>
                  </a:lnTo>
                  <a:lnTo>
                    <a:pt x="616" y="922"/>
                  </a:lnTo>
                  <a:lnTo>
                    <a:pt x="599" y="916"/>
                  </a:lnTo>
                  <a:lnTo>
                    <a:pt x="584" y="910"/>
                  </a:lnTo>
                  <a:lnTo>
                    <a:pt x="569" y="901"/>
                  </a:lnTo>
                  <a:lnTo>
                    <a:pt x="556" y="891"/>
                  </a:lnTo>
                  <a:lnTo>
                    <a:pt x="545" y="879"/>
                  </a:lnTo>
                  <a:lnTo>
                    <a:pt x="535" y="866"/>
                  </a:lnTo>
                  <a:lnTo>
                    <a:pt x="526" y="852"/>
                  </a:lnTo>
                  <a:lnTo>
                    <a:pt x="520" y="838"/>
                  </a:lnTo>
                  <a:lnTo>
                    <a:pt x="514" y="823"/>
                  </a:lnTo>
                  <a:lnTo>
                    <a:pt x="510" y="809"/>
                  </a:lnTo>
                  <a:lnTo>
                    <a:pt x="506" y="795"/>
                  </a:lnTo>
                  <a:lnTo>
                    <a:pt x="504" y="782"/>
                  </a:lnTo>
                  <a:lnTo>
                    <a:pt x="502" y="770"/>
                  </a:lnTo>
                  <a:lnTo>
                    <a:pt x="501" y="761"/>
                  </a:lnTo>
                  <a:lnTo>
                    <a:pt x="387" y="761"/>
                  </a:lnTo>
                  <a:lnTo>
                    <a:pt x="387" y="1024"/>
                  </a:lnTo>
                  <a:lnTo>
                    <a:pt x="500" y="1024"/>
                  </a:lnTo>
                  <a:lnTo>
                    <a:pt x="502" y="957"/>
                  </a:lnTo>
                  <a:lnTo>
                    <a:pt x="510" y="968"/>
                  </a:lnTo>
                  <a:lnTo>
                    <a:pt x="518" y="977"/>
                  </a:lnTo>
                  <a:lnTo>
                    <a:pt x="526" y="987"/>
                  </a:lnTo>
                  <a:lnTo>
                    <a:pt x="535" y="995"/>
                  </a:lnTo>
                  <a:lnTo>
                    <a:pt x="545" y="1002"/>
                  </a:lnTo>
                  <a:lnTo>
                    <a:pt x="556" y="1009"/>
                  </a:lnTo>
                  <a:lnTo>
                    <a:pt x="569" y="1016"/>
                  </a:lnTo>
                  <a:lnTo>
                    <a:pt x="585" y="1021"/>
                  </a:lnTo>
                  <a:lnTo>
                    <a:pt x="585" y="1145"/>
                  </a:lnTo>
                  <a:lnTo>
                    <a:pt x="702" y="1145"/>
                  </a:lnTo>
                  <a:lnTo>
                    <a:pt x="702" y="1034"/>
                  </a:lnTo>
                  <a:lnTo>
                    <a:pt x="719" y="1032"/>
                  </a:lnTo>
                  <a:lnTo>
                    <a:pt x="738" y="1028"/>
                  </a:lnTo>
                  <a:lnTo>
                    <a:pt x="756" y="1022"/>
                  </a:lnTo>
                  <a:lnTo>
                    <a:pt x="775" y="1016"/>
                  </a:lnTo>
                  <a:lnTo>
                    <a:pt x="791" y="1008"/>
                  </a:lnTo>
                  <a:lnTo>
                    <a:pt x="809" y="997"/>
                  </a:lnTo>
                  <a:lnTo>
                    <a:pt x="824" y="985"/>
                  </a:lnTo>
                  <a:lnTo>
                    <a:pt x="840" y="970"/>
                  </a:lnTo>
                  <a:lnTo>
                    <a:pt x="852" y="956"/>
                  </a:lnTo>
                  <a:lnTo>
                    <a:pt x="863" y="939"/>
                  </a:lnTo>
                  <a:lnTo>
                    <a:pt x="873" y="922"/>
                  </a:lnTo>
                  <a:lnTo>
                    <a:pt x="881" y="904"/>
                  </a:lnTo>
                  <a:lnTo>
                    <a:pt x="887" y="884"/>
                  </a:lnTo>
                  <a:lnTo>
                    <a:pt x="892" y="863"/>
                  </a:lnTo>
                  <a:lnTo>
                    <a:pt x="895" y="842"/>
                  </a:lnTo>
                  <a:lnTo>
                    <a:pt x="896" y="821"/>
                  </a:lnTo>
                  <a:lnTo>
                    <a:pt x="895" y="805"/>
                  </a:lnTo>
                  <a:lnTo>
                    <a:pt x="894" y="788"/>
                  </a:lnTo>
                  <a:lnTo>
                    <a:pt x="891" y="771"/>
                  </a:lnTo>
                  <a:lnTo>
                    <a:pt x="887" y="755"/>
                  </a:lnTo>
                  <a:lnTo>
                    <a:pt x="883" y="738"/>
                  </a:lnTo>
                  <a:lnTo>
                    <a:pt x="876" y="723"/>
                  </a:lnTo>
                  <a:lnTo>
                    <a:pt x="870" y="709"/>
                  </a:lnTo>
                  <a:lnTo>
                    <a:pt x="862" y="696"/>
                  </a:lnTo>
                  <a:lnTo>
                    <a:pt x="854" y="686"/>
                  </a:lnTo>
                  <a:lnTo>
                    <a:pt x="847" y="676"/>
                  </a:lnTo>
                  <a:lnTo>
                    <a:pt x="838" y="667"/>
                  </a:lnTo>
                  <a:lnTo>
                    <a:pt x="829" y="659"/>
                  </a:lnTo>
                  <a:lnTo>
                    <a:pt x="819" y="651"/>
                  </a:lnTo>
                  <a:lnTo>
                    <a:pt x="808" y="643"/>
                  </a:lnTo>
                  <a:lnTo>
                    <a:pt x="797" y="636"/>
                  </a:lnTo>
                  <a:lnTo>
                    <a:pt x="785" y="629"/>
                  </a:lnTo>
                  <a:lnTo>
                    <a:pt x="771" y="622"/>
                  </a:lnTo>
                  <a:lnTo>
                    <a:pt x="758" y="615"/>
                  </a:lnTo>
                  <a:lnTo>
                    <a:pt x="744" y="610"/>
                  </a:lnTo>
                  <a:lnTo>
                    <a:pt x="729" y="603"/>
                  </a:lnTo>
                  <a:lnTo>
                    <a:pt x="713" y="597"/>
                  </a:lnTo>
                  <a:lnTo>
                    <a:pt x="697" y="590"/>
                  </a:lnTo>
                  <a:lnTo>
                    <a:pt x="680" y="582"/>
                  </a:lnTo>
                  <a:lnTo>
                    <a:pt x="662" y="576"/>
                  </a:lnTo>
                  <a:lnTo>
                    <a:pt x="636" y="566"/>
                  </a:lnTo>
                  <a:lnTo>
                    <a:pt x="611" y="555"/>
                  </a:lnTo>
                  <a:lnTo>
                    <a:pt x="589" y="544"/>
                  </a:lnTo>
                  <a:lnTo>
                    <a:pt x="569" y="531"/>
                  </a:lnTo>
                  <a:lnTo>
                    <a:pt x="553" y="518"/>
                  </a:lnTo>
                  <a:lnTo>
                    <a:pt x="541" y="503"/>
                  </a:lnTo>
                  <a:lnTo>
                    <a:pt x="533" y="485"/>
                  </a:lnTo>
                  <a:lnTo>
                    <a:pt x="529" y="464"/>
                  </a:lnTo>
                  <a:lnTo>
                    <a:pt x="531" y="451"/>
                  </a:lnTo>
                  <a:lnTo>
                    <a:pt x="535" y="436"/>
                  </a:lnTo>
                  <a:lnTo>
                    <a:pt x="543" y="423"/>
                  </a:lnTo>
                  <a:lnTo>
                    <a:pt x="553" y="410"/>
                  </a:lnTo>
                  <a:lnTo>
                    <a:pt x="566" y="400"/>
                  </a:lnTo>
                  <a:lnTo>
                    <a:pt x="582" y="391"/>
                  </a:lnTo>
                  <a:lnTo>
                    <a:pt x="602" y="386"/>
                  </a:lnTo>
                  <a:lnTo>
                    <a:pt x="624" y="383"/>
                  </a:lnTo>
                  <a:lnTo>
                    <a:pt x="643" y="384"/>
                  </a:lnTo>
                  <a:lnTo>
                    <a:pt x="660" y="387"/>
                  </a:lnTo>
                  <a:lnTo>
                    <a:pt x="674" y="391"/>
                  </a:lnTo>
                  <a:lnTo>
                    <a:pt x="687" y="397"/>
                  </a:lnTo>
                  <a:lnTo>
                    <a:pt x="697" y="403"/>
                  </a:lnTo>
                  <a:lnTo>
                    <a:pt x="706" y="409"/>
                  </a:lnTo>
                  <a:lnTo>
                    <a:pt x="714" y="415"/>
                  </a:lnTo>
                  <a:lnTo>
                    <a:pt x="719" y="421"/>
                  </a:lnTo>
                  <a:lnTo>
                    <a:pt x="731" y="434"/>
                  </a:lnTo>
                  <a:lnTo>
                    <a:pt x="739" y="447"/>
                  </a:lnTo>
                  <a:lnTo>
                    <a:pt x="747" y="463"/>
                  </a:lnTo>
                  <a:lnTo>
                    <a:pt x="753" y="477"/>
                  </a:lnTo>
                  <a:lnTo>
                    <a:pt x="757" y="492"/>
                  </a:lnTo>
                  <a:lnTo>
                    <a:pt x="760" y="507"/>
                  </a:lnTo>
                  <a:lnTo>
                    <a:pt x="763" y="520"/>
                  </a:lnTo>
                  <a:lnTo>
                    <a:pt x="765" y="534"/>
                  </a:lnTo>
                  <a:lnTo>
                    <a:pt x="881" y="534"/>
                  </a:lnTo>
                  <a:lnTo>
                    <a:pt x="881" y="285"/>
                  </a:lnTo>
                  <a:lnTo>
                    <a:pt x="767" y="285"/>
                  </a:lnTo>
                  <a:lnTo>
                    <a:pt x="765" y="337"/>
                  </a:lnTo>
                  <a:lnTo>
                    <a:pt x="758" y="328"/>
                  </a:lnTo>
                  <a:lnTo>
                    <a:pt x="753" y="321"/>
                  </a:lnTo>
                  <a:lnTo>
                    <a:pt x="746" y="314"/>
                  </a:lnTo>
                  <a:lnTo>
                    <a:pt x="739" y="307"/>
                  </a:lnTo>
                  <a:lnTo>
                    <a:pt x="732" y="302"/>
                  </a:lnTo>
                  <a:lnTo>
                    <a:pt x="723" y="296"/>
                  </a:lnTo>
                  <a:lnTo>
                    <a:pt x="713" y="290"/>
                  </a:lnTo>
                  <a:lnTo>
                    <a:pt x="702" y="285"/>
                  </a:lnTo>
                  <a:lnTo>
                    <a:pt x="702" y="163"/>
                  </a:lnTo>
                  <a:lnTo>
                    <a:pt x="619" y="163"/>
                  </a:lnTo>
                  <a:lnTo>
                    <a:pt x="533" y="13"/>
                  </a:lnTo>
                  <a:lnTo>
                    <a:pt x="548" y="10"/>
                  </a:lnTo>
                  <a:lnTo>
                    <a:pt x="565" y="7"/>
                  </a:lnTo>
                  <a:lnTo>
                    <a:pt x="580" y="5"/>
                  </a:lnTo>
                  <a:lnTo>
                    <a:pt x="597" y="3"/>
                  </a:lnTo>
                  <a:lnTo>
                    <a:pt x="613" y="2"/>
                  </a:lnTo>
                  <a:lnTo>
                    <a:pt x="630" y="1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731" y="3"/>
                  </a:lnTo>
                  <a:lnTo>
                    <a:pt x="797" y="13"/>
                  </a:lnTo>
                  <a:lnTo>
                    <a:pt x="860" y="30"/>
                  </a:lnTo>
                  <a:lnTo>
                    <a:pt x="921" y="52"/>
                  </a:lnTo>
                  <a:lnTo>
                    <a:pt x="979" y="79"/>
                  </a:lnTo>
                  <a:lnTo>
                    <a:pt x="1033" y="114"/>
                  </a:lnTo>
                  <a:lnTo>
                    <a:pt x="1085" y="151"/>
                  </a:lnTo>
                  <a:lnTo>
                    <a:pt x="1132" y="194"/>
                  </a:lnTo>
                  <a:lnTo>
                    <a:pt x="1175" y="241"/>
                  </a:lnTo>
                  <a:lnTo>
                    <a:pt x="1212" y="293"/>
                  </a:lnTo>
                  <a:lnTo>
                    <a:pt x="1246" y="347"/>
                  </a:lnTo>
                  <a:lnTo>
                    <a:pt x="1274" y="405"/>
                  </a:lnTo>
                  <a:lnTo>
                    <a:pt x="1296" y="466"/>
                  </a:lnTo>
                  <a:lnTo>
                    <a:pt x="1313" y="529"/>
                  </a:lnTo>
                  <a:lnTo>
                    <a:pt x="1323" y="596"/>
                  </a:lnTo>
                  <a:lnTo>
                    <a:pt x="1326" y="663"/>
                  </a:lnTo>
                  <a:lnTo>
                    <a:pt x="1323" y="730"/>
                  </a:lnTo>
                  <a:lnTo>
                    <a:pt x="1313" y="797"/>
                  </a:lnTo>
                  <a:lnTo>
                    <a:pt x="1296" y="861"/>
                  </a:lnTo>
                  <a:lnTo>
                    <a:pt x="1274" y="922"/>
                  </a:lnTo>
                  <a:lnTo>
                    <a:pt x="1246" y="980"/>
                  </a:lnTo>
                  <a:lnTo>
                    <a:pt x="1212" y="1034"/>
                  </a:lnTo>
                  <a:lnTo>
                    <a:pt x="1175" y="1085"/>
                  </a:lnTo>
                  <a:lnTo>
                    <a:pt x="1132" y="1133"/>
                  </a:lnTo>
                  <a:lnTo>
                    <a:pt x="1085" y="1176"/>
                  </a:lnTo>
                  <a:lnTo>
                    <a:pt x="1033" y="1214"/>
                  </a:lnTo>
                  <a:lnTo>
                    <a:pt x="979" y="1247"/>
                  </a:lnTo>
                  <a:lnTo>
                    <a:pt x="921" y="1275"/>
                  </a:lnTo>
                  <a:lnTo>
                    <a:pt x="860" y="1298"/>
                  </a:lnTo>
                  <a:lnTo>
                    <a:pt x="797" y="1314"/>
                  </a:lnTo>
                  <a:lnTo>
                    <a:pt x="731" y="1324"/>
                  </a:lnTo>
                  <a:lnTo>
                    <a:pt x="663" y="1327"/>
                  </a:lnTo>
                  <a:lnTo>
                    <a:pt x="596" y="1324"/>
                  </a:lnTo>
                  <a:lnTo>
                    <a:pt x="529" y="1314"/>
                  </a:lnTo>
                  <a:lnTo>
                    <a:pt x="466" y="1298"/>
                  </a:lnTo>
                  <a:lnTo>
                    <a:pt x="406" y="1275"/>
                  </a:lnTo>
                  <a:lnTo>
                    <a:pt x="347" y="1247"/>
                  </a:lnTo>
                  <a:lnTo>
                    <a:pt x="293" y="1214"/>
                  </a:lnTo>
                  <a:lnTo>
                    <a:pt x="241" y="1176"/>
                  </a:lnTo>
                  <a:lnTo>
                    <a:pt x="195" y="1133"/>
                  </a:lnTo>
                  <a:lnTo>
                    <a:pt x="152" y="1085"/>
                  </a:lnTo>
                  <a:lnTo>
                    <a:pt x="114" y="1034"/>
                  </a:lnTo>
                  <a:lnTo>
                    <a:pt x="80" y="980"/>
                  </a:lnTo>
                  <a:lnTo>
                    <a:pt x="52" y="922"/>
                  </a:lnTo>
                  <a:lnTo>
                    <a:pt x="30" y="861"/>
                  </a:lnTo>
                  <a:lnTo>
                    <a:pt x="14" y="797"/>
                  </a:lnTo>
                  <a:lnTo>
                    <a:pt x="4" y="730"/>
                  </a:lnTo>
                  <a:lnTo>
                    <a:pt x="0" y="663"/>
                  </a:lnTo>
                  <a:lnTo>
                    <a:pt x="2" y="603"/>
                  </a:lnTo>
                  <a:lnTo>
                    <a:pt x="10" y="546"/>
                  </a:lnTo>
                  <a:lnTo>
                    <a:pt x="23" y="489"/>
                  </a:lnTo>
                  <a:lnTo>
                    <a:pt x="41" y="434"/>
                  </a:lnTo>
                  <a:lnTo>
                    <a:pt x="62" y="382"/>
                  </a:lnTo>
                  <a:lnTo>
                    <a:pt x="89" y="332"/>
                  </a:lnTo>
                  <a:lnTo>
                    <a:pt x="118" y="285"/>
                  </a:lnTo>
                  <a:lnTo>
                    <a:pt x="153" y="240"/>
                  </a:lnTo>
                  <a:lnTo>
                    <a:pt x="190" y="199"/>
                  </a:lnTo>
                  <a:lnTo>
                    <a:pt x="231" y="160"/>
                  </a:lnTo>
                  <a:lnTo>
                    <a:pt x="274" y="126"/>
                  </a:lnTo>
                  <a:lnTo>
                    <a:pt x="322" y="95"/>
                  </a:lnTo>
                  <a:lnTo>
                    <a:pt x="370" y="67"/>
                  </a:lnTo>
                  <a:lnTo>
                    <a:pt x="422" y="45"/>
                  </a:lnTo>
                  <a:lnTo>
                    <a:pt x="476" y="26"/>
                  </a:lnTo>
                  <a:lnTo>
                    <a:pt x="533" y="13"/>
                  </a:lnTo>
                  <a:lnTo>
                    <a:pt x="619" y="163"/>
                  </a:lnTo>
                  <a:close/>
                </a:path>
              </a:pathLst>
            </a:custGeom>
            <a:solidFill>
              <a:srgbClr val="53FB2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8582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ATM bank server example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462963" cy="6172200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ct val="25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Suppose we wanted to implement a server process to handle requests from an ATM network:</a:t>
            </a:r>
          </a:p>
          <a:p>
            <a:pPr>
              <a:lnSpc>
                <a:spcPct val="75000"/>
              </a:lnSpc>
              <a:spcBef>
                <a:spcPct val="25000"/>
              </a:spcBef>
              <a:buFontTx/>
              <a:buNone/>
            </a:pPr>
            <a:r>
              <a:rPr lang="en-US" altLang="ko-KR" dirty="0" smtClean="0">
                <a:ea typeface="굴림" panose="020B0600000101010101" pitchFamily="34" charset="-127"/>
              </a:rPr>
              <a:t>	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BankServer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 {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while (TRUE) {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ReceiveRequest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(&amp;op, &amp;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acctId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, &amp;amount);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ProcessRequest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(op,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acctId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, amount);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>
              <a:lnSpc>
                <a:spcPct val="75000"/>
              </a:lnSpc>
              <a:spcBef>
                <a:spcPct val="25000"/>
              </a:spcBef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ProcessRequest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(op,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acctId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, amount) {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if (op == deposit) Deposit(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acctId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, amount);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else if …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>
              <a:lnSpc>
                <a:spcPct val="75000"/>
              </a:lnSpc>
              <a:spcBef>
                <a:spcPct val="25000"/>
              </a:spcBef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Deposit(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acctId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, amount) {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acct =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GetAccount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acctId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); </a:t>
            </a:r>
            <a:r>
              <a:rPr lang="en-US" altLang="ko-KR" sz="2000" dirty="0" smtClean="0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  <a:t>/* may use disk I/O */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/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acct-&gt;balance += amount;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StoreAccount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(acct); </a:t>
            </a:r>
            <a:r>
              <a:rPr lang="en-US" altLang="ko-KR" sz="2000" dirty="0" smtClean="0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  <a:t>/* Involves disk I/O */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/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>
              <a:lnSpc>
                <a:spcPct val="75000"/>
              </a:lnSpc>
              <a:spcBef>
                <a:spcPct val="25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How could we speed this up?</a:t>
            </a:r>
          </a:p>
          <a:p>
            <a:pPr lvl="1">
              <a:lnSpc>
                <a:spcPct val="75000"/>
              </a:lnSpc>
              <a:spcBef>
                <a:spcPct val="25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More than one request being processed at once</a:t>
            </a:r>
          </a:p>
          <a:p>
            <a:pPr lvl="1">
              <a:lnSpc>
                <a:spcPct val="75000"/>
              </a:lnSpc>
              <a:spcBef>
                <a:spcPct val="25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Event driven (overlap computation and I/O)</a:t>
            </a:r>
          </a:p>
          <a:p>
            <a:pPr lvl="1">
              <a:lnSpc>
                <a:spcPct val="75000"/>
              </a:lnSpc>
              <a:spcBef>
                <a:spcPct val="25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Multiple threads (multi-proc, or overlap comp and I/O)</a:t>
            </a:r>
          </a:p>
          <a:p>
            <a:pPr lvl="1">
              <a:lnSpc>
                <a:spcPct val="75000"/>
              </a:lnSpc>
              <a:spcBef>
                <a:spcPct val="25000"/>
              </a:spcBef>
            </a:pPr>
            <a:endParaRPr lang="ko-KR" altLang="en-US" dirty="0" smtClean="0">
              <a:ea typeface="굴림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9710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1003300" y="5105400"/>
            <a:ext cx="4114800" cy="1447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0" dirty="0">
              <a:latin typeface="Gill Sans Light"/>
              <a:ea typeface="ＭＳ Ｐゴシック" charset="0"/>
              <a:cs typeface="Gill Sans Light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5334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MS PGothic" charset="0"/>
              </a:rPr>
              <a:t>Recall: Putting </a:t>
            </a:r>
            <a:r>
              <a:rPr lang="en-US" dirty="0">
                <a:ea typeface="MS PGothic" charset="0"/>
              </a:rPr>
              <a:t>it </a:t>
            </a:r>
            <a:r>
              <a:rPr lang="en-US" dirty="0" smtClean="0">
                <a:ea typeface="MS PGothic" charset="0"/>
              </a:rPr>
              <a:t>Together</a:t>
            </a:r>
            <a:r>
              <a:rPr lang="en-US" dirty="0">
                <a:ea typeface="MS PGothic" charset="0"/>
              </a:rPr>
              <a:t>: Hyper-Threading</a:t>
            </a:r>
          </a:p>
        </p:txBody>
      </p:sp>
      <p:sp>
        <p:nvSpPr>
          <p:cNvPr id="10244" name="TextBox 41"/>
          <p:cNvSpPr txBox="1">
            <a:spLocks noChangeArrowheads="1"/>
          </p:cNvSpPr>
          <p:nvPr/>
        </p:nvSpPr>
        <p:spPr bwMode="auto">
          <a:xfrm>
            <a:off x="503237" y="609600"/>
            <a:ext cx="1343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400" b="0" dirty="0">
                <a:latin typeface="Gill Sans Light"/>
                <a:cs typeface="Gill Sans Light"/>
              </a:rPr>
              <a:t>Process 1</a:t>
            </a:r>
          </a:p>
        </p:txBody>
      </p:sp>
      <p:sp>
        <p:nvSpPr>
          <p:cNvPr id="10245" name="Rectangle 44"/>
          <p:cNvSpPr>
            <a:spLocks noChangeArrowheads="1"/>
          </p:cNvSpPr>
          <p:nvPr/>
        </p:nvSpPr>
        <p:spPr bwMode="auto">
          <a:xfrm>
            <a:off x="1993900" y="4038600"/>
            <a:ext cx="2209800" cy="609600"/>
          </a:xfrm>
          <a:prstGeom prst="rect">
            <a:avLst/>
          </a:prstGeom>
          <a:solidFill>
            <a:srgbClr val="FF817E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endParaRPr lang="en-US" b="0">
              <a:latin typeface="Gill Sans Light"/>
              <a:cs typeface="Gill Sans Light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2451100" y="4038600"/>
            <a:ext cx="1295400" cy="609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CPU </a:t>
            </a:r>
            <a:r>
              <a:rPr lang="en-US" b="0" dirty="0" err="1">
                <a:latin typeface="Gill Sans Light"/>
                <a:ea typeface="ＭＳ Ｐゴシック" charset="0"/>
                <a:cs typeface="Gill Sans Light"/>
              </a:rPr>
              <a:t>sched</a:t>
            </a: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.</a:t>
            </a:r>
          </a:p>
        </p:txBody>
      </p:sp>
      <p:sp>
        <p:nvSpPr>
          <p:cNvPr id="10247" name="TextBox 47"/>
          <p:cNvSpPr txBox="1">
            <a:spLocks noChangeArrowheads="1"/>
          </p:cNvSpPr>
          <p:nvPr/>
        </p:nvSpPr>
        <p:spPr bwMode="auto">
          <a:xfrm>
            <a:off x="4203700" y="4114800"/>
            <a:ext cx="582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400" b="0" dirty="0">
                <a:latin typeface="Gill Sans Light"/>
                <a:cs typeface="Gill Sans Light"/>
              </a:rPr>
              <a:t>OS</a:t>
            </a:r>
          </a:p>
        </p:txBody>
      </p:sp>
      <p:sp>
        <p:nvSpPr>
          <p:cNvPr id="10248" name="Rounded Rectangle 76"/>
          <p:cNvSpPr>
            <a:spLocks noChangeArrowheads="1"/>
          </p:cNvSpPr>
          <p:nvPr/>
        </p:nvSpPr>
        <p:spPr bwMode="auto">
          <a:xfrm>
            <a:off x="228600" y="1066800"/>
            <a:ext cx="2362200" cy="2514600"/>
          </a:xfrm>
          <a:prstGeom prst="roundRect">
            <a:avLst>
              <a:gd name="adj" fmla="val 16667"/>
            </a:avLst>
          </a:prstGeom>
          <a:solidFill>
            <a:srgbClr val="FFFFAA"/>
          </a:solidFill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>
              <a:latin typeface="Gill Sans Light"/>
              <a:cs typeface="Gill Sans Light"/>
            </a:endParaRPr>
          </a:p>
        </p:txBody>
      </p:sp>
      <p:sp>
        <p:nvSpPr>
          <p:cNvPr id="10249" name="Rectangle 78"/>
          <p:cNvSpPr>
            <a:spLocks noChangeArrowheads="1"/>
          </p:cNvSpPr>
          <p:nvPr/>
        </p:nvSpPr>
        <p:spPr bwMode="auto">
          <a:xfrm>
            <a:off x="1752600" y="2209800"/>
            <a:ext cx="685800" cy="457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600" b="0">
                <a:latin typeface="Gill Sans Light"/>
                <a:cs typeface="Gill Sans Light"/>
              </a:rPr>
              <a:t>IO</a:t>
            </a:r>
          </a:p>
          <a:p>
            <a:pPr algn="ctr"/>
            <a:r>
              <a:rPr lang="en-US" sz="1600" b="0">
                <a:latin typeface="Gill Sans Light"/>
                <a:cs typeface="Gill Sans Light"/>
              </a:rPr>
              <a:t>state</a:t>
            </a:r>
          </a:p>
        </p:txBody>
      </p:sp>
      <p:sp>
        <p:nvSpPr>
          <p:cNvPr id="10250" name="Rectangle 79"/>
          <p:cNvSpPr>
            <a:spLocks noChangeArrowheads="1"/>
          </p:cNvSpPr>
          <p:nvPr/>
        </p:nvSpPr>
        <p:spPr bwMode="auto">
          <a:xfrm>
            <a:off x="1752600" y="1676400"/>
            <a:ext cx="685800" cy="457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600" b="0">
                <a:latin typeface="Gill Sans Light"/>
                <a:cs typeface="Gill Sans Light"/>
              </a:rPr>
              <a:t>Mem.</a:t>
            </a:r>
          </a:p>
        </p:txBody>
      </p:sp>
      <p:grpSp>
        <p:nvGrpSpPr>
          <p:cNvPr id="10251" name="Group 80"/>
          <p:cNvGrpSpPr>
            <a:grpSpLocks/>
          </p:cNvGrpSpPr>
          <p:nvPr/>
        </p:nvGrpSpPr>
        <p:grpSpPr bwMode="auto">
          <a:xfrm>
            <a:off x="381000" y="1600200"/>
            <a:ext cx="457200" cy="1828800"/>
            <a:chOff x="7010400" y="1143000"/>
            <a:chExt cx="457200" cy="1828800"/>
          </a:xfrm>
        </p:grpSpPr>
        <p:sp>
          <p:nvSpPr>
            <p:cNvPr id="10326" name="Rounded Rectangle 81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27" name="Freeform 82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grpSp>
        <p:nvGrpSpPr>
          <p:cNvPr id="10252" name="Group 45"/>
          <p:cNvGrpSpPr>
            <a:grpSpLocks/>
          </p:cNvGrpSpPr>
          <p:nvPr/>
        </p:nvGrpSpPr>
        <p:grpSpPr bwMode="auto">
          <a:xfrm>
            <a:off x="1143000" y="1600200"/>
            <a:ext cx="457200" cy="1828800"/>
            <a:chOff x="7010400" y="1143000"/>
            <a:chExt cx="457200" cy="1828800"/>
          </a:xfrm>
        </p:grpSpPr>
        <p:sp>
          <p:nvSpPr>
            <p:cNvPr id="10324" name="Rounded Rectangle 49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25" name="Freeform 52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sp>
        <p:nvSpPr>
          <p:cNvPr id="10253" name="TextBox 4"/>
          <p:cNvSpPr txBox="1">
            <a:spLocks noChangeArrowheads="1"/>
          </p:cNvSpPr>
          <p:nvPr/>
        </p:nvSpPr>
        <p:spPr bwMode="auto">
          <a:xfrm>
            <a:off x="762000" y="2286000"/>
            <a:ext cx="44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b="0">
                <a:latin typeface="Gill Sans Light"/>
                <a:cs typeface="Gill Sans Light"/>
              </a:rPr>
              <a:t>…</a:t>
            </a:r>
          </a:p>
        </p:txBody>
      </p:sp>
      <p:sp>
        <p:nvSpPr>
          <p:cNvPr id="10254" name="TextBox 58"/>
          <p:cNvSpPr txBox="1">
            <a:spLocks noChangeArrowheads="1"/>
          </p:cNvSpPr>
          <p:nvPr/>
        </p:nvSpPr>
        <p:spPr bwMode="auto">
          <a:xfrm>
            <a:off x="533400" y="1077913"/>
            <a:ext cx="8528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b="0">
                <a:latin typeface="Gill Sans Light"/>
                <a:cs typeface="Gill Sans Light"/>
              </a:rPr>
              <a:t>threads</a:t>
            </a:r>
          </a:p>
        </p:txBody>
      </p:sp>
      <p:cxnSp>
        <p:nvCxnSpPr>
          <p:cNvPr id="10255" name="Straight Arrow Connector 6"/>
          <p:cNvCxnSpPr>
            <a:cxnSpLocks noChangeShapeType="1"/>
            <a:stCxn id="10254" idx="2"/>
            <a:endCxn id="10326" idx="0"/>
          </p:cNvCxnSpPr>
          <p:nvPr/>
        </p:nvCxnSpPr>
        <p:spPr bwMode="auto">
          <a:xfrm flipH="1">
            <a:off x="609600" y="1447245"/>
            <a:ext cx="350209" cy="15295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56" name="Straight Arrow Connector 59"/>
          <p:cNvCxnSpPr>
            <a:cxnSpLocks noChangeShapeType="1"/>
            <a:stCxn id="10254" idx="2"/>
            <a:endCxn id="10324" idx="0"/>
          </p:cNvCxnSpPr>
          <p:nvPr/>
        </p:nvCxnSpPr>
        <p:spPr bwMode="auto">
          <a:xfrm>
            <a:off x="959809" y="1447245"/>
            <a:ext cx="411791" cy="15295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257" name="TextBox 60"/>
          <p:cNvSpPr txBox="1">
            <a:spLocks noChangeArrowheads="1"/>
          </p:cNvSpPr>
          <p:nvPr/>
        </p:nvSpPr>
        <p:spPr bwMode="auto">
          <a:xfrm>
            <a:off x="3597275" y="609600"/>
            <a:ext cx="1427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400" b="0" dirty="0">
                <a:latin typeface="Gill Sans Light"/>
                <a:cs typeface="Gill Sans Light"/>
              </a:rPr>
              <a:t>Process N</a:t>
            </a:r>
          </a:p>
        </p:txBody>
      </p:sp>
      <p:sp>
        <p:nvSpPr>
          <p:cNvPr id="10258" name="Rounded Rectangle 65"/>
          <p:cNvSpPr>
            <a:spLocks noChangeArrowheads="1"/>
          </p:cNvSpPr>
          <p:nvPr/>
        </p:nvSpPr>
        <p:spPr bwMode="auto">
          <a:xfrm>
            <a:off x="3213100" y="1066800"/>
            <a:ext cx="2362200" cy="2514600"/>
          </a:xfrm>
          <a:prstGeom prst="roundRect">
            <a:avLst>
              <a:gd name="adj" fmla="val 16667"/>
            </a:avLst>
          </a:prstGeom>
          <a:solidFill>
            <a:srgbClr val="FFFFAA"/>
          </a:solidFill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>
              <a:latin typeface="Gill Sans Light"/>
              <a:cs typeface="Gill Sans Light"/>
            </a:endParaRPr>
          </a:p>
        </p:txBody>
      </p:sp>
      <p:sp>
        <p:nvSpPr>
          <p:cNvPr id="10259" name="Rectangle 84"/>
          <p:cNvSpPr>
            <a:spLocks noChangeArrowheads="1"/>
          </p:cNvSpPr>
          <p:nvPr/>
        </p:nvSpPr>
        <p:spPr bwMode="auto">
          <a:xfrm>
            <a:off x="4737100" y="2209800"/>
            <a:ext cx="685800" cy="457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600" b="0">
                <a:latin typeface="Gill Sans Light"/>
                <a:cs typeface="Gill Sans Light"/>
              </a:rPr>
              <a:t>IO</a:t>
            </a:r>
          </a:p>
          <a:p>
            <a:pPr algn="ctr"/>
            <a:r>
              <a:rPr lang="en-US" sz="1600" b="0">
                <a:latin typeface="Gill Sans Light"/>
                <a:cs typeface="Gill Sans Light"/>
              </a:rPr>
              <a:t>state</a:t>
            </a:r>
          </a:p>
        </p:txBody>
      </p:sp>
      <p:sp>
        <p:nvSpPr>
          <p:cNvPr id="10260" name="Rectangle 85"/>
          <p:cNvSpPr>
            <a:spLocks noChangeArrowheads="1"/>
          </p:cNvSpPr>
          <p:nvPr/>
        </p:nvSpPr>
        <p:spPr bwMode="auto">
          <a:xfrm>
            <a:off x="4737100" y="1676400"/>
            <a:ext cx="685800" cy="457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600" b="0">
                <a:latin typeface="Gill Sans Light"/>
                <a:cs typeface="Gill Sans Light"/>
              </a:rPr>
              <a:t>Mem.</a:t>
            </a:r>
          </a:p>
        </p:txBody>
      </p:sp>
      <p:grpSp>
        <p:nvGrpSpPr>
          <p:cNvPr id="10261" name="Group 87"/>
          <p:cNvGrpSpPr>
            <a:grpSpLocks/>
          </p:cNvGrpSpPr>
          <p:nvPr/>
        </p:nvGrpSpPr>
        <p:grpSpPr bwMode="auto">
          <a:xfrm>
            <a:off x="3365500" y="1600200"/>
            <a:ext cx="457200" cy="1828800"/>
            <a:chOff x="7010400" y="1143000"/>
            <a:chExt cx="457200" cy="1828800"/>
          </a:xfrm>
        </p:grpSpPr>
        <p:sp>
          <p:nvSpPr>
            <p:cNvPr id="10322" name="Rounded Rectangle 88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23" name="Freeform 89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grpSp>
        <p:nvGrpSpPr>
          <p:cNvPr id="10262" name="Group 90"/>
          <p:cNvGrpSpPr>
            <a:grpSpLocks/>
          </p:cNvGrpSpPr>
          <p:nvPr/>
        </p:nvGrpSpPr>
        <p:grpSpPr bwMode="auto">
          <a:xfrm>
            <a:off x="4127500" y="1600200"/>
            <a:ext cx="457200" cy="1828800"/>
            <a:chOff x="7010400" y="1143000"/>
            <a:chExt cx="457200" cy="1828800"/>
          </a:xfrm>
        </p:grpSpPr>
        <p:sp>
          <p:nvSpPr>
            <p:cNvPr id="10320" name="Rounded Rectangle 91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21" name="Freeform 92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sp>
        <p:nvSpPr>
          <p:cNvPr id="10263" name="TextBox 93"/>
          <p:cNvSpPr txBox="1">
            <a:spLocks noChangeArrowheads="1"/>
          </p:cNvSpPr>
          <p:nvPr/>
        </p:nvSpPr>
        <p:spPr bwMode="auto">
          <a:xfrm>
            <a:off x="3746500" y="2286000"/>
            <a:ext cx="44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b="0">
                <a:latin typeface="Gill Sans Light"/>
                <a:cs typeface="Gill Sans Light"/>
              </a:rPr>
              <a:t>…</a:t>
            </a:r>
          </a:p>
        </p:txBody>
      </p:sp>
      <p:sp>
        <p:nvSpPr>
          <p:cNvPr id="10264" name="TextBox 94"/>
          <p:cNvSpPr txBox="1">
            <a:spLocks noChangeArrowheads="1"/>
          </p:cNvSpPr>
          <p:nvPr/>
        </p:nvSpPr>
        <p:spPr bwMode="auto">
          <a:xfrm>
            <a:off x="3517900" y="1077913"/>
            <a:ext cx="8528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b="0">
                <a:latin typeface="Gill Sans Light"/>
                <a:cs typeface="Gill Sans Light"/>
              </a:rPr>
              <a:t>threads</a:t>
            </a:r>
          </a:p>
        </p:txBody>
      </p:sp>
      <p:cxnSp>
        <p:nvCxnSpPr>
          <p:cNvPr id="10265" name="Straight Arrow Connector 95"/>
          <p:cNvCxnSpPr>
            <a:cxnSpLocks noChangeShapeType="1"/>
            <a:stCxn id="10264" idx="2"/>
            <a:endCxn id="10322" idx="0"/>
          </p:cNvCxnSpPr>
          <p:nvPr/>
        </p:nvCxnSpPr>
        <p:spPr bwMode="auto">
          <a:xfrm flipH="1">
            <a:off x="3594100" y="1447245"/>
            <a:ext cx="350209" cy="15295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66" name="Straight Arrow Connector 96"/>
          <p:cNvCxnSpPr>
            <a:cxnSpLocks noChangeShapeType="1"/>
            <a:stCxn id="10264" idx="2"/>
            <a:endCxn id="10320" idx="0"/>
          </p:cNvCxnSpPr>
          <p:nvPr/>
        </p:nvCxnSpPr>
        <p:spPr bwMode="auto">
          <a:xfrm>
            <a:off x="3944309" y="1447245"/>
            <a:ext cx="411791" cy="15295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267" name="TextBox 97"/>
          <p:cNvSpPr txBox="1">
            <a:spLocks noChangeArrowheads="1"/>
          </p:cNvSpPr>
          <p:nvPr/>
        </p:nvSpPr>
        <p:spPr bwMode="auto">
          <a:xfrm>
            <a:off x="2679700" y="2209800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>
                <a:latin typeface="Gill Sans Light"/>
                <a:cs typeface="Gill Sans Light"/>
              </a:rPr>
              <a:t>…</a:t>
            </a:r>
          </a:p>
        </p:txBody>
      </p:sp>
      <p:cxnSp>
        <p:nvCxnSpPr>
          <p:cNvPr id="10268" name="Straight Arrow Connector 98"/>
          <p:cNvCxnSpPr>
            <a:cxnSpLocks noChangeShapeType="1"/>
            <a:endCxn id="47" idx="0"/>
          </p:cNvCxnSpPr>
          <p:nvPr/>
        </p:nvCxnSpPr>
        <p:spPr bwMode="auto">
          <a:xfrm flipH="1">
            <a:off x="3098800" y="3429000"/>
            <a:ext cx="495300" cy="609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69" name="Straight Arrow Connector 99"/>
          <p:cNvCxnSpPr>
            <a:cxnSpLocks noChangeShapeType="1"/>
            <a:stCxn id="10326" idx="2"/>
            <a:endCxn id="47" idx="0"/>
          </p:cNvCxnSpPr>
          <p:nvPr/>
        </p:nvCxnSpPr>
        <p:spPr bwMode="auto">
          <a:xfrm>
            <a:off x="609600" y="3429000"/>
            <a:ext cx="2489200" cy="609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70" name="Straight Arrow Connector 100"/>
          <p:cNvCxnSpPr>
            <a:cxnSpLocks noChangeShapeType="1"/>
            <a:stCxn id="10324" idx="2"/>
            <a:endCxn id="47" idx="0"/>
          </p:cNvCxnSpPr>
          <p:nvPr/>
        </p:nvCxnSpPr>
        <p:spPr bwMode="auto">
          <a:xfrm>
            <a:off x="1371600" y="3429000"/>
            <a:ext cx="1727200" cy="609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71" name="Straight Arrow Connector 51"/>
          <p:cNvCxnSpPr>
            <a:cxnSpLocks noChangeShapeType="1"/>
            <a:stCxn id="10320" idx="2"/>
            <a:endCxn id="47" idx="0"/>
          </p:cNvCxnSpPr>
          <p:nvPr/>
        </p:nvCxnSpPr>
        <p:spPr bwMode="auto">
          <a:xfrm flipH="1">
            <a:off x="3098800" y="3429000"/>
            <a:ext cx="1257300" cy="609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2" name="Content Placeholder 2"/>
          <p:cNvSpPr>
            <a:spLocks noGrp="1"/>
          </p:cNvSpPr>
          <p:nvPr>
            <p:ph idx="1"/>
          </p:nvPr>
        </p:nvSpPr>
        <p:spPr>
          <a:xfrm>
            <a:off x="5791200" y="1371600"/>
            <a:ext cx="3352800" cy="3886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a typeface="ＭＳ Ｐゴシック" charset="-128"/>
              </a:rPr>
              <a:t>Switch overhead between hardware-threads: </a:t>
            </a:r>
            <a:r>
              <a:rPr lang="en-US" i="1" dirty="0" smtClean="0">
                <a:solidFill>
                  <a:srgbClr val="00B050"/>
                </a:solidFill>
                <a:latin typeface="Gill Sans" charset="0"/>
                <a:ea typeface="Gill Sans" charset="0"/>
                <a:cs typeface="Gill Sans" charset="0"/>
              </a:rPr>
              <a:t>very-low</a:t>
            </a:r>
            <a:r>
              <a:rPr lang="en-US" b="1" dirty="0" smtClean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dirty="0" smtClean="0">
                <a:ea typeface="ＭＳ Ｐゴシック" charset="-128"/>
              </a:rPr>
              <a:t>(done in hardware)</a:t>
            </a:r>
            <a:endParaRPr lang="en-US" dirty="0" smtClean="0">
              <a:solidFill>
                <a:srgbClr val="FF0000"/>
              </a:solidFill>
              <a:ea typeface="ＭＳ Ｐゴシック" charset="-128"/>
            </a:endParaRPr>
          </a:p>
          <a:p>
            <a:pPr>
              <a:defRPr/>
            </a:pPr>
            <a:r>
              <a:rPr lang="en-US" dirty="0" smtClean="0">
                <a:ea typeface="ＭＳ Ｐゴシック" charset="-128"/>
              </a:rPr>
              <a:t>Contention for ALUs/FPUs may hurt performance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1155700" y="5334000"/>
            <a:ext cx="8382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0" dirty="0">
              <a:latin typeface="Gill Sans Light"/>
              <a:ea typeface="ＭＳ Ｐゴシック" charset="0"/>
              <a:cs typeface="Gill Sans Light"/>
            </a:endParaRPr>
          </a:p>
          <a:p>
            <a:pPr algn="ctr">
              <a:defRPr/>
            </a:pPr>
            <a:endParaRPr lang="en-US" b="0" dirty="0">
              <a:latin typeface="Gill Sans Light"/>
              <a:ea typeface="ＭＳ Ｐゴシック" charset="0"/>
              <a:cs typeface="Gill Sans Light"/>
            </a:endParaRPr>
          </a:p>
          <a:p>
            <a:pPr algn="ctr">
              <a:defRPr/>
            </a:pP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C</a:t>
            </a:r>
            <a:r>
              <a:rPr lang="en-US" b="0" dirty="0" smtClean="0">
                <a:latin typeface="Gill Sans Light"/>
                <a:ea typeface="ＭＳ Ｐゴシック" charset="0"/>
                <a:cs typeface="Gill Sans Light"/>
              </a:rPr>
              <a:t>ore </a:t>
            </a: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1</a:t>
            </a:r>
          </a:p>
        </p:txBody>
      </p:sp>
      <p:sp>
        <p:nvSpPr>
          <p:cNvPr id="10274" name="TextBox 17"/>
          <p:cNvSpPr txBox="1">
            <a:spLocks noChangeArrowheads="1"/>
          </p:cNvSpPr>
          <p:nvPr/>
        </p:nvSpPr>
        <p:spPr bwMode="auto">
          <a:xfrm>
            <a:off x="5078413" y="5410200"/>
            <a:ext cx="764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400" b="0" dirty="0">
                <a:latin typeface="Gill Sans Light"/>
                <a:cs typeface="Gill Sans Light"/>
              </a:rPr>
              <a:t>CPU</a:t>
            </a:r>
          </a:p>
        </p:txBody>
      </p:sp>
      <p:grpSp>
        <p:nvGrpSpPr>
          <p:cNvPr id="10275" name="Group 54"/>
          <p:cNvGrpSpPr>
            <a:grpSpLocks/>
          </p:cNvGrpSpPr>
          <p:nvPr/>
        </p:nvGrpSpPr>
        <p:grpSpPr bwMode="auto">
          <a:xfrm>
            <a:off x="1231900" y="5410200"/>
            <a:ext cx="304800" cy="609600"/>
            <a:chOff x="7010400" y="1143000"/>
            <a:chExt cx="457200" cy="1828800"/>
          </a:xfrm>
        </p:grpSpPr>
        <p:sp>
          <p:nvSpPr>
            <p:cNvPr id="10318" name="Rounded Rectangle 55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19" name="Freeform 61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grpSp>
        <p:nvGrpSpPr>
          <p:cNvPr id="10276" name="Group 67"/>
          <p:cNvGrpSpPr>
            <a:grpSpLocks/>
          </p:cNvGrpSpPr>
          <p:nvPr/>
        </p:nvGrpSpPr>
        <p:grpSpPr bwMode="auto">
          <a:xfrm>
            <a:off x="1612900" y="5410200"/>
            <a:ext cx="304800" cy="609600"/>
            <a:chOff x="7010400" y="1143000"/>
            <a:chExt cx="457200" cy="1828800"/>
          </a:xfrm>
        </p:grpSpPr>
        <p:sp>
          <p:nvSpPr>
            <p:cNvPr id="10316" name="Rounded Rectangle 68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17" name="Freeform 69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sp>
        <p:nvSpPr>
          <p:cNvPr id="71" name="Rectangle 70"/>
          <p:cNvSpPr/>
          <p:nvPr/>
        </p:nvSpPr>
        <p:spPr bwMode="auto">
          <a:xfrm>
            <a:off x="2146300" y="5334000"/>
            <a:ext cx="8382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0" dirty="0">
              <a:latin typeface="Gill Sans Light"/>
              <a:ea typeface="ＭＳ Ｐゴシック" charset="0"/>
              <a:cs typeface="Gill Sans Light"/>
            </a:endParaRPr>
          </a:p>
          <a:p>
            <a:pPr algn="ctr">
              <a:defRPr/>
            </a:pPr>
            <a:endParaRPr lang="en-US" b="0" dirty="0">
              <a:latin typeface="Gill Sans Light"/>
              <a:ea typeface="ＭＳ Ｐゴシック" charset="0"/>
              <a:cs typeface="Gill Sans Light"/>
            </a:endParaRPr>
          </a:p>
          <a:p>
            <a:pPr algn="ctr">
              <a:defRPr/>
            </a:pP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C</a:t>
            </a:r>
            <a:r>
              <a:rPr lang="en-US" b="0" dirty="0" smtClean="0">
                <a:latin typeface="Gill Sans Light"/>
                <a:ea typeface="ＭＳ Ｐゴシック" charset="0"/>
                <a:cs typeface="Gill Sans Light"/>
              </a:rPr>
              <a:t>ore </a:t>
            </a: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2</a:t>
            </a:r>
          </a:p>
        </p:txBody>
      </p:sp>
      <p:grpSp>
        <p:nvGrpSpPr>
          <p:cNvPr id="10278" name="Group 71"/>
          <p:cNvGrpSpPr>
            <a:grpSpLocks/>
          </p:cNvGrpSpPr>
          <p:nvPr/>
        </p:nvGrpSpPr>
        <p:grpSpPr bwMode="auto">
          <a:xfrm>
            <a:off x="2222500" y="5410200"/>
            <a:ext cx="304800" cy="609600"/>
            <a:chOff x="7010400" y="1143000"/>
            <a:chExt cx="457200" cy="1828800"/>
          </a:xfrm>
        </p:grpSpPr>
        <p:sp>
          <p:nvSpPr>
            <p:cNvPr id="10314" name="Rounded Rectangle 72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15" name="Freeform 73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grpSp>
        <p:nvGrpSpPr>
          <p:cNvPr id="10279" name="Group 74"/>
          <p:cNvGrpSpPr>
            <a:grpSpLocks/>
          </p:cNvGrpSpPr>
          <p:nvPr/>
        </p:nvGrpSpPr>
        <p:grpSpPr bwMode="auto">
          <a:xfrm>
            <a:off x="2603500" y="5410200"/>
            <a:ext cx="304800" cy="609600"/>
            <a:chOff x="7010400" y="1143000"/>
            <a:chExt cx="457200" cy="1828800"/>
          </a:xfrm>
        </p:grpSpPr>
        <p:sp>
          <p:nvSpPr>
            <p:cNvPr id="10312" name="Rounded Rectangle 75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13" name="Freeform 86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sp>
        <p:nvSpPr>
          <p:cNvPr id="103" name="Rectangle 102"/>
          <p:cNvSpPr/>
          <p:nvPr/>
        </p:nvSpPr>
        <p:spPr bwMode="auto">
          <a:xfrm>
            <a:off x="3136900" y="5334000"/>
            <a:ext cx="8382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0" dirty="0">
              <a:latin typeface="Gill Sans Light"/>
              <a:ea typeface="ＭＳ Ｐゴシック" charset="0"/>
              <a:cs typeface="Gill Sans Light"/>
            </a:endParaRPr>
          </a:p>
          <a:p>
            <a:pPr algn="ctr">
              <a:defRPr/>
            </a:pPr>
            <a:endParaRPr lang="en-US" b="0" dirty="0">
              <a:latin typeface="Gill Sans Light"/>
              <a:ea typeface="ＭＳ Ｐゴシック" charset="0"/>
              <a:cs typeface="Gill Sans Light"/>
            </a:endParaRPr>
          </a:p>
          <a:p>
            <a:pPr algn="ctr">
              <a:defRPr/>
            </a:pP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C</a:t>
            </a:r>
            <a:r>
              <a:rPr lang="en-US" b="0" dirty="0" smtClean="0">
                <a:latin typeface="Gill Sans Light"/>
                <a:ea typeface="ＭＳ Ｐゴシック" charset="0"/>
                <a:cs typeface="Gill Sans Light"/>
              </a:rPr>
              <a:t>ore </a:t>
            </a: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3</a:t>
            </a:r>
          </a:p>
        </p:txBody>
      </p:sp>
      <p:grpSp>
        <p:nvGrpSpPr>
          <p:cNvPr id="10281" name="Group 103"/>
          <p:cNvGrpSpPr>
            <a:grpSpLocks/>
          </p:cNvGrpSpPr>
          <p:nvPr/>
        </p:nvGrpSpPr>
        <p:grpSpPr bwMode="auto">
          <a:xfrm>
            <a:off x="3213100" y="5410200"/>
            <a:ext cx="304800" cy="609600"/>
            <a:chOff x="7010400" y="1143000"/>
            <a:chExt cx="457200" cy="1828800"/>
          </a:xfrm>
        </p:grpSpPr>
        <p:sp>
          <p:nvSpPr>
            <p:cNvPr id="10310" name="Rounded Rectangle 104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11" name="Freeform 105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grpSp>
        <p:nvGrpSpPr>
          <p:cNvPr id="10282" name="Group 106"/>
          <p:cNvGrpSpPr>
            <a:grpSpLocks/>
          </p:cNvGrpSpPr>
          <p:nvPr/>
        </p:nvGrpSpPr>
        <p:grpSpPr bwMode="auto">
          <a:xfrm>
            <a:off x="3594100" y="5410200"/>
            <a:ext cx="304800" cy="609600"/>
            <a:chOff x="7010400" y="1143000"/>
            <a:chExt cx="457200" cy="1828800"/>
          </a:xfrm>
        </p:grpSpPr>
        <p:sp>
          <p:nvSpPr>
            <p:cNvPr id="10308" name="Rounded Rectangle 107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09" name="Freeform 108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sp>
        <p:nvSpPr>
          <p:cNvPr id="110" name="Rectangle 109"/>
          <p:cNvSpPr/>
          <p:nvPr/>
        </p:nvSpPr>
        <p:spPr bwMode="auto">
          <a:xfrm>
            <a:off x="4127500" y="5334000"/>
            <a:ext cx="838200" cy="990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0" dirty="0">
              <a:latin typeface="Gill Sans Light"/>
              <a:ea typeface="ＭＳ Ｐゴシック" charset="0"/>
              <a:cs typeface="Gill Sans Light"/>
            </a:endParaRPr>
          </a:p>
          <a:p>
            <a:pPr algn="ctr">
              <a:defRPr/>
            </a:pPr>
            <a:endParaRPr lang="en-US" b="0" dirty="0">
              <a:latin typeface="Gill Sans Light"/>
              <a:ea typeface="ＭＳ Ｐゴシック" charset="0"/>
              <a:cs typeface="Gill Sans Light"/>
            </a:endParaRPr>
          </a:p>
          <a:p>
            <a:pPr algn="ctr">
              <a:defRPr/>
            </a:pP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C</a:t>
            </a:r>
            <a:r>
              <a:rPr lang="en-US" b="0" dirty="0" smtClean="0">
                <a:latin typeface="Gill Sans Light"/>
                <a:ea typeface="ＭＳ Ｐゴシック" charset="0"/>
                <a:cs typeface="Gill Sans Light"/>
              </a:rPr>
              <a:t>ore </a:t>
            </a: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4</a:t>
            </a:r>
          </a:p>
        </p:txBody>
      </p:sp>
      <p:grpSp>
        <p:nvGrpSpPr>
          <p:cNvPr id="10284" name="Group 110"/>
          <p:cNvGrpSpPr>
            <a:grpSpLocks/>
          </p:cNvGrpSpPr>
          <p:nvPr/>
        </p:nvGrpSpPr>
        <p:grpSpPr bwMode="auto">
          <a:xfrm>
            <a:off x="4203700" y="5410200"/>
            <a:ext cx="304800" cy="609600"/>
            <a:chOff x="7010400" y="1143000"/>
            <a:chExt cx="457200" cy="1828800"/>
          </a:xfrm>
        </p:grpSpPr>
        <p:sp>
          <p:nvSpPr>
            <p:cNvPr id="10306" name="Rounded Rectangle 111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07" name="Freeform 112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grpSp>
        <p:nvGrpSpPr>
          <p:cNvPr id="10285" name="Group 113"/>
          <p:cNvGrpSpPr>
            <a:grpSpLocks/>
          </p:cNvGrpSpPr>
          <p:nvPr/>
        </p:nvGrpSpPr>
        <p:grpSpPr bwMode="auto">
          <a:xfrm>
            <a:off x="4584700" y="5410200"/>
            <a:ext cx="304800" cy="609600"/>
            <a:chOff x="7010400" y="1143000"/>
            <a:chExt cx="457200" cy="1828800"/>
          </a:xfrm>
        </p:grpSpPr>
        <p:sp>
          <p:nvSpPr>
            <p:cNvPr id="10304" name="Rounded Rectangle 114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10305" name="Freeform 115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cxnSp>
        <p:nvCxnSpPr>
          <p:cNvPr id="10286" name="Straight Arrow Connector 50"/>
          <p:cNvCxnSpPr>
            <a:cxnSpLocks noChangeShapeType="1"/>
            <a:stCxn id="47" idx="4"/>
          </p:cNvCxnSpPr>
          <p:nvPr/>
        </p:nvCxnSpPr>
        <p:spPr bwMode="auto">
          <a:xfrm flipH="1">
            <a:off x="1384300" y="4648200"/>
            <a:ext cx="1714500" cy="762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87" name="Straight Arrow Connector 116"/>
          <p:cNvCxnSpPr>
            <a:cxnSpLocks noChangeShapeType="1"/>
          </p:cNvCxnSpPr>
          <p:nvPr/>
        </p:nvCxnSpPr>
        <p:spPr bwMode="auto">
          <a:xfrm flipH="1">
            <a:off x="1765300" y="4724400"/>
            <a:ext cx="1219200" cy="6858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88" name="Straight Arrow Connector 63"/>
          <p:cNvCxnSpPr>
            <a:cxnSpLocks noChangeShapeType="1"/>
            <a:stCxn id="47" idx="4"/>
            <a:endCxn id="10314" idx="0"/>
          </p:cNvCxnSpPr>
          <p:nvPr/>
        </p:nvCxnSpPr>
        <p:spPr bwMode="auto">
          <a:xfrm flipH="1">
            <a:off x="2374900" y="4648200"/>
            <a:ext cx="723900" cy="762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89" name="Straight Arrow Connector 117"/>
          <p:cNvCxnSpPr>
            <a:cxnSpLocks noChangeShapeType="1"/>
            <a:stCxn id="10245" idx="2"/>
            <a:endCxn id="10312" idx="0"/>
          </p:cNvCxnSpPr>
          <p:nvPr/>
        </p:nvCxnSpPr>
        <p:spPr bwMode="auto">
          <a:xfrm flipH="1">
            <a:off x="2755900" y="4648200"/>
            <a:ext cx="342900" cy="762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90" name="Straight Arrow Connector 64"/>
          <p:cNvCxnSpPr>
            <a:cxnSpLocks noChangeShapeType="1"/>
            <a:stCxn id="10245" idx="2"/>
            <a:endCxn id="10310" idx="0"/>
          </p:cNvCxnSpPr>
          <p:nvPr/>
        </p:nvCxnSpPr>
        <p:spPr bwMode="auto">
          <a:xfrm>
            <a:off x="3098800" y="4648200"/>
            <a:ext cx="266700" cy="762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91" name="Straight Arrow Connector 118"/>
          <p:cNvCxnSpPr>
            <a:cxnSpLocks noChangeShapeType="1"/>
            <a:stCxn id="10245" idx="2"/>
            <a:endCxn id="10308" idx="0"/>
          </p:cNvCxnSpPr>
          <p:nvPr/>
        </p:nvCxnSpPr>
        <p:spPr bwMode="auto">
          <a:xfrm>
            <a:off x="3098800" y="4648200"/>
            <a:ext cx="647700" cy="762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92" name="Straight Arrow Connector 66"/>
          <p:cNvCxnSpPr>
            <a:cxnSpLocks noChangeShapeType="1"/>
            <a:stCxn id="47" idx="4"/>
            <a:endCxn id="10306" idx="0"/>
          </p:cNvCxnSpPr>
          <p:nvPr/>
        </p:nvCxnSpPr>
        <p:spPr bwMode="auto">
          <a:xfrm>
            <a:off x="3098800" y="4648200"/>
            <a:ext cx="1257300" cy="762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93" name="Straight Arrow Connector 119"/>
          <p:cNvCxnSpPr>
            <a:cxnSpLocks noChangeShapeType="1"/>
            <a:stCxn id="10245" idx="2"/>
          </p:cNvCxnSpPr>
          <p:nvPr/>
        </p:nvCxnSpPr>
        <p:spPr bwMode="auto">
          <a:xfrm>
            <a:off x="3098800" y="4648200"/>
            <a:ext cx="1638300" cy="762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451100" y="4572000"/>
            <a:ext cx="3276600" cy="685800"/>
            <a:chOff x="2667000" y="4495800"/>
            <a:chExt cx="3276600" cy="685800"/>
          </a:xfrm>
        </p:grpSpPr>
        <p:sp>
          <p:nvSpPr>
            <p:cNvPr id="10302" name="Oval 120"/>
            <p:cNvSpPr>
              <a:spLocks noChangeArrowheads="1"/>
            </p:cNvSpPr>
            <p:nvPr/>
          </p:nvSpPr>
          <p:spPr bwMode="auto">
            <a:xfrm>
              <a:off x="2667000" y="4724400"/>
              <a:ext cx="1295400" cy="1524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n-US" sz="2000" b="0">
                <a:latin typeface="Gill Sans Light"/>
                <a:cs typeface="Gill Sans Light"/>
              </a:endParaRPr>
            </a:p>
          </p:txBody>
        </p:sp>
        <p:sp>
          <p:nvSpPr>
            <p:cNvPr id="10303" name="Rectangular Callout 121"/>
            <p:cNvSpPr>
              <a:spLocks noChangeArrowheads="1"/>
            </p:cNvSpPr>
            <p:nvPr/>
          </p:nvSpPr>
          <p:spPr bwMode="auto">
            <a:xfrm>
              <a:off x="4419600" y="4495800"/>
              <a:ext cx="1524000" cy="685800"/>
            </a:xfrm>
            <a:prstGeom prst="wedgeRectCallout">
              <a:avLst>
                <a:gd name="adj1" fmla="val -80329"/>
                <a:gd name="adj2" fmla="val -4296"/>
              </a:avLst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r>
                <a:rPr lang="en-US" sz="2000" b="0">
                  <a:latin typeface="Gill Sans Light"/>
                  <a:cs typeface="Gill Sans Light"/>
                </a:rPr>
                <a:t>8 threads at a time</a:t>
              </a:r>
            </a:p>
          </p:txBody>
        </p:sp>
      </p:grpSp>
      <p:sp>
        <p:nvSpPr>
          <p:cNvPr id="10295" name="TextBox 122"/>
          <p:cNvSpPr txBox="1">
            <a:spLocks noChangeArrowheads="1"/>
          </p:cNvSpPr>
          <p:nvPr/>
        </p:nvSpPr>
        <p:spPr bwMode="auto">
          <a:xfrm>
            <a:off x="23212" y="4191000"/>
            <a:ext cx="1957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b="0" dirty="0">
                <a:latin typeface="Gill Sans Light"/>
                <a:cs typeface="Gill Sans Light"/>
              </a:rPr>
              <a:t>hardware-threads</a:t>
            </a:r>
          </a:p>
          <a:p>
            <a:r>
              <a:rPr lang="en-US" sz="2000" b="0" dirty="0">
                <a:latin typeface="Gill Sans Light"/>
                <a:cs typeface="Gill Sans Light"/>
              </a:rPr>
              <a:t>(</a:t>
            </a:r>
            <a:r>
              <a:rPr lang="en-US" sz="2000" b="0" dirty="0" err="1">
                <a:latin typeface="Gill Sans Light"/>
                <a:cs typeface="Gill Sans Light"/>
              </a:rPr>
              <a:t>hyperthreading</a:t>
            </a:r>
            <a:r>
              <a:rPr lang="en-US" sz="2000" b="0" dirty="0">
                <a:latin typeface="Gill Sans Light"/>
                <a:cs typeface="Gill Sans Light"/>
              </a:rPr>
              <a:t>)</a:t>
            </a:r>
          </a:p>
        </p:txBody>
      </p:sp>
      <p:cxnSp>
        <p:nvCxnSpPr>
          <p:cNvPr id="10296" name="Straight Arrow Connector 123"/>
          <p:cNvCxnSpPr>
            <a:cxnSpLocks noChangeShapeType="1"/>
            <a:stCxn id="10295" idx="2"/>
            <a:endCxn id="10318" idx="1"/>
          </p:cNvCxnSpPr>
          <p:nvPr/>
        </p:nvCxnSpPr>
        <p:spPr bwMode="auto">
          <a:xfrm>
            <a:off x="1002206" y="4898886"/>
            <a:ext cx="229694" cy="816114"/>
          </a:xfrm>
          <a:prstGeom prst="straightConnector1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97" name="Straight Arrow Connector 124"/>
          <p:cNvCxnSpPr>
            <a:cxnSpLocks noChangeShapeType="1"/>
            <a:stCxn id="10295" idx="2"/>
            <a:endCxn id="10316" idx="1"/>
          </p:cNvCxnSpPr>
          <p:nvPr/>
        </p:nvCxnSpPr>
        <p:spPr bwMode="auto">
          <a:xfrm>
            <a:off x="1002206" y="4898886"/>
            <a:ext cx="610694" cy="816114"/>
          </a:xfrm>
          <a:prstGeom prst="straightConnector1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298" name="Rectangle 77"/>
          <p:cNvSpPr>
            <a:spLocks noChangeArrowheads="1"/>
          </p:cNvSpPr>
          <p:nvPr/>
        </p:nvSpPr>
        <p:spPr bwMode="auto">
          <a:xfrm>
            <a:off x="381000" y="2971800"/>
            <a:ext cx="457200" cy="381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CPU</a:t>
            </a:r>
          </a:p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state</a:t>
            </a:r>
          </a:p>
        </p:txBody>
      </p:sp>
      <p:sp>
        <p:nvSpPr>
          <p:cNvPr id="10299" name="Rectangle 77"/>
          <p:cNvSpPr>
            <a:spLocks noChangeArrowheads="1"/>
          </p:cNvSpPr>
          <p:nvPr/>
        </p:nvSpPr>
        <p:spPr bwMode="auto">
          <a:xfrm>
            <a:off x="1143000" y="2971800"/>
            <a:ext cx="457200" cy="381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CPU</a:t>
            </a:r>
          </a:p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state</a:t>
            </a:r>
          </a:p>
        </p:txBody>
      </p:sp>
      <p:sp>
        <p:nvSpPr>
          <p:cNvPr id="10300" name="Rectangle 77"/>
          <p:cNvSpPr>
            <a:spLocks noChangeArrowheads="1"/>
          </p:cNvSpPr>
          <p:nvPr/>
        </p:nvSpPr>
        <p:spPr bwMode="auto">
          <a:xfrm>
            <a:off x="3365500" y="2971800"/>
            <a:ext cx="457200" cy="381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CPU</a:t>
            </a:r>
          </a:p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state</a:t>
            </a:r>
          </a:p>
        </p:txBody>
      </p:sp>
      <p:sp>
        <p:nvSpPr>
          <p:cNvPr id="10301" name="Rectangle 77"/>
          <p:cNvSpPr>
            <a:spLocks noChangeArrowheads="1"/>
          </p:cNvSpPr>
          <p:nvPr/>
        </p:nvSpPr>
        <p:spPr bwMode="auto">
          <a:xfrm>
            <a:off x="4127500" y="2971800"/>
            <a:ext cx="457200" cy="381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CPU</a:t>
            </a:r>
          </a:p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1649572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Event Driven Version of ATM server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61722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Suppose we only had one CPU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Still like to overlap I/O with computation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Without threads, we would have to rewrite in event-driven style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Example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ko-KR" dirty="0" smtClean="0">
                <a:ea typeface="굴림" panose="020B0600000101010101" pitchFamily="34" charset="-127"/>
              </a:rPr>
              <a:t>		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BankServer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 {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while(TRUE) {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   event =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WaitForNextEvent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   if (event ==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ATMRequest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)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     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StartOnRequest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   else if (event ==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AcctAvail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)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     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ContinueRequest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   else if (event ==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AcctStored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)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     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FinishRequest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}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What if we missed a blocking I/O step?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What if we have to split code into hundreds of pieces which could be blocking?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This technique is used for programming GPUs (Graphics Processing Unit)</a:t>
            </a:r>
          </a:p>
        </p:txBody>
      </p:sp>
    </p:spTree>
    <p:extLst>
      <p:ext uri="{BB962C8B-B14F-4D97-AF65-F5344CB8AC3E}">
        <p14:creationId xmlns:p14="http://schemas.microsoft.com/office/powerpoint/2010/main" val="17258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Can Threads Make This Easier?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727075"/>
            <a:ext cx="8875712" cy="5980113"/>
          </a:xfrm>
        </p:spPr>
        <p:txBody>
          <a:bodyPr/>
          <a:lstStyle/>
          <a:p>
            <a:pPr>
              <a:tabLst>
                <a:tab pos="463550" algn="l"/>
                <a:tab pos="2166938" algn="ctr"/>
                <a:tab pos="4397375" algn="l"/>
                <a:tab pos="6338888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Threads yield overlapped I/O and computation without having to “deconstruct” code into non-blocking fragments</a:t>
            </a:r>
          </a:p>
          <a:p>
            <a:pPr lvl="1">
              <a:tabLst>
                <a:tab pos="463550" algn="l"/>
                <a:tab pos="2166938" algn="ctr"/>
                <a:tab pos="4397375" algn="l"/>
                <a:tab pos="6338888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One thread per request</a:t>
            </a:r>
          </a:p>
          <a:p>
            <a:pPr>
              <a:tabLst>
                <a:tab pos="463550" algn="l"/>
                <a:tab pos="2166938" algn="ctr"/>
                <a:tab pos="4397375" algn="l"/>
                <a:tab pos="6338888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Requests proceeds to completion, blocking as required:</a:t>
            </a:r>
          </a:p>
          <a:p>
            <a:pPr>
              <a:buFontTx/>
              <a:buNone/>
              <a:tabLst>
                <a:tab pos="463550" algn="l"/>
                <a:tab pos="2166938" algn="ctr"/>
                <a:tab pos="4397375" algn="l"/>
                <a:tab pos="6338888" algn="ctr"/>
              </a:tabLst>
            </a:pPr>
            <a:r>
              <a:rPr lang="en-US" altLang="ko-KR" sz="2200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>		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Deposit(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acctId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, amount) {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acct =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GetAccount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actId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);	</a:t>
            </a:r>
            <a:r>
              <a:rPr lang="en-US" altLang="ko-KR" sz="2000" dirty="0" smtClean="0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  <a:t>/* May use disk I/O */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/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acct-&gt;balance += amount;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StoreAccount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(acct); 		</a:t>
            </a:r>
            <a:r>
              <a:rPr lang="en-US" altLang="ko-KR" sz="2000" dirty="0" smtClean="0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  <a:t>/* Involves disk I/O */</a:t>
            </a:r>
            <a:br>
              <a:rPr lang="en-US" altLang="ko-KR" sz="2000" dirty="0" smtClean="0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>
              <a:tabLst>
                <a:tab pos="463550" algn="l"/>
                <a:tab pos="2166938" algn="ctr"/>
                <a:tab pos="4397375" algn="l"/>
                <a:tab pos="6338888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Unfortunately, shared state can get corrupted:</a:t>
            </a:r>
            <a:br>
              <a:rPr lang="en-US" altLang="ko-KR" dirty="0" smtClean="0">
                <a:ea typeface="굴림" panose="020B0600000101010101" pitchFamily="34" charset="-127"/>
              </a:rPr>
            </a:br>
            <a:r>
              <a:rPr lang="en-US" altLang="ko-KR" dirty="0" smtClean="0">
                <a:ea typeface="굴림" panose="020B0600000101010101" pitchFamily="34" charset="-127"/>
              </a:rPr>
              <a:t>		</a:t>
            </a:r>
            <a:r>
              <a:rPr lang="en-US" altLang="ko-KR" sz="2000" u="sng" dirty="0" smtClean="0">
                <a:ea typeface="굴림" panose="020B0600000101010101" pitchFamily="34" charset="-127"/>
              </a:rPr>
              <a:t>Thread 1</a:t>
            </a:r>
            <a:r>
              <a:rPr lang="en-US" altLang="ko-KR" sz="2000" dirty="0" smtClean="0">
                <a:ea typeface="굴림" panose="020B0600000101010101" pitchFamily="34" charset="-127"/>
              </a:rPr>
              <a:t>		</a:t>
            </a:r>
            <a:r>
              <a:rPr lang="en-US" altLang="ko-KR" sz="2000" u="sng" dirty="0" smtClean="0">
                <a:ea typeface="굴림" panose="020B0600000101010101" pitchFamily="34" charset="-127"/>
              </a:rPr>
              <a:t>Thread 2</a:t>
            </a:r>
            <a:br>
              <a:rPr lang="en-US" altLang="ko-KR" sz="2000" u="sng" dirty="0" smtClean="0">
                <a:ea typeface="굴림" panose="020B0600000101010101" pitchFamily="34" charset="-127"/>
              </a:rPr>
            </a:br>
            <a:r>
              <a:rPr lang="en-US" altLang="ko-KR" sz="2000" dirty="0" smtClean="0">
                <a:ea typeface="굴림" panose="020B0600000101010101" pitchFamily="34" charset="-127"/>
              </a:rPr>
              <a:t>	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load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r1, acct-&gt;balance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			load r1, acct-&gt;balance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		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add r1, amount2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		   store r1, acct-&gt;balance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add r1, amount1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store r1, acct-&gt;balance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endParaRPr lang="en-US" altLang="ko-KR" sz="2000" u="sng" dirty="0" smtClean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44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34" charset="-127"/>
              </a:rPr>
              <a:t>Problem is at the Lowest </a:t>
            </a:r>
            <a:r>
              <a:rPr lang="en-US" altLang="ko-KR" dirty="0">
                <a:ea typeface="굴림" panose="020B0600000101010101" pitchFamily="34" charset="-127"/>
              </a:rPr>
              <a:t>L</a:t>
            </a:r>
            <a:r>
              <a:rPr lang="en-US" altLang="ko-KR" dirty="0" smtClean="0">
                <a:ea typeface="굴림" panose="020B0600000101010101" pitchFamily="34" charset="-127"/>
              </a:rPr>
              <a:t>evel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84213"/>
            <a:ext cx="8913812" cy="602297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Bef>
                <a:spcPct val="20000"/>
              </a:spcBef>
              <a:tabLst>
                <a:tab pos="2228850" algn="ctr"/>
                <a:tab pos="5548313" algn="ctr"/>
              </a:tabLst>
            </a:pPr>
            <a:r>
              <a:rPr lang="en-US" altLang="ko-KR" sz="2600" dirty="0" smtClean="0">
                <a:ea typeface="굴림" panose="020B0600000101010101" pitchFamily="34" charset="-127"/>
              </a:rPr>
              <a:t>Most of the time, threads are working on separate data, so scheduling doesn’t matter:</a:t>
            </a:r>
          </a:p>
          <a:p>
            <a:pPr>
              <a:lnSpc>
                <a:spcPct val="85000"/>
              </a:lnSpc>
              <a:spcBef>
                <a:spcPct val="20000"/>
              </a:spcBef>
              <a:buFontTx/>
              <a:buNone/>
              <a:tabLst>
                <a:tab pos="2228850" algn="ctr"/>
                <a:tab pos="5548313" algn="ctr"/>
              </a:tabLst>
            </a:pPr>
            <a:r>
              <a:rPr lang="en-US" altLang="ko-KR" sz="2800" dirty="0" smtClean="0">
                <a:ea typeface="굴림" panose="020B0600000101010101" pitchFamily="34" charset="-127"/>
              </a:rPr>
              <a:t>	</a:t>
            </a: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	</a:t>
            </a:r>
            <a:r>
              <a:rPr lang="en-US" altLang="ko-KR" u="sng" dirty="0" smtClean="0">
                <a:solidFill>
                  <a:schemeClr val="hlink"/>
                </a:solidFill>
                <a:ea typeface="굴림" panose="020B0600000101010101" pitchFamily="34" charset="-127"/>
              </a:rPr>
              <a:t>Thread A</a:t>
            </a: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	</a:t>
            </a:r>
            <a:r>
              <a:rPr lang="en-US" altLang="ko-KR" u="sng" dirty="0" smtClean="0">
                <a:solidFill>
                  <a:schemeClr val="hlink"/>
                </a:solidFill>
                <a:ea typeface="굴림" panose="020B0600000101010101" pitchFamily="34" charset="-127"/>
              </a:rPr>
              <a:t>Thread B</a:t>
            </a:r>
          </a:p>
          <a:p>
            <a:pPr>
              <a:lnSpc>
                <a:spcPct val="85000"/>
              </a:lnSpc>
              <a:spcBef>
                <a:spcPct val="20000"/>
              </a:spcBef>
              <a:buFontTx/>
              <a:buNone/>
              <a:tabLst>
                <a:tab pos="2228850" algn="ctr"/>
                <a:tab pos="5548313" algn="ctr"/>
              </a:tabLst>
            </a:pP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		x = 1;	y = 2;	</a:t>
            </a:r>
          </a:p>
          <a:p>
            <a:pPr>
              <a:lnSpc>
                <a:spcPct val="85000"/>
              </a:lnSpc>
              <a:spcBef>
                <a:spcPct val="20000"/>
              </a:spcBef>
              <a:tabLst>
                <a:tab pos="2228850" algn="ctr"/>
                <a:tab pos="5548313" algn="ctr"/>
              </a:tabLst>
            </a:pPr>
            <a:r>
              <a:rPr lang="en-US" altLang="ko-KR" sz="2600" dirty="0" smtClean="0">
                <a:ea typeface="굴림" panose="020B0600000101010101" pitchFamily="34" charset="-127"/>
              </a:rPr>
              <a:t>However, what about (Initially, y = 12):</a:t>
            </a:r>
          </a:p>
          <a:p>
            <a:pPr>
              <a:lnSpc>
                <a:spcPct val="85000"/>
              </a:lnSpc>
              <a:spcBef>
                <a:spcPct val="20000"/>
              </a:spcBef>
              <a:buFontTx/>
              <a:buNone/>
              <a:tabLst>
                <a:tab pos="2228850" algn="ctr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	</a:t>
            </a: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	</a:t>
            </a:r>
            <a:r>
              <a:rPr lang="en-US" altLang="ko-KR" u="sng" dirty="0" smtClean="0">
                <a:solidFill>
                  <a:schemeClr val="hlink"/>
                </a:solidFill>
                <a:ea typeface="굴림" panose="020B0600000101010101" pitchFamily="34" charset="-127"/>
              </a:rPr>
              <a:t>Thread A</a:t>
            </a: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	</a:t>
            </a:r>
            <a:r>
              <a:rPr lang="en-US" altLang="ko-KR" u="sng" dirty="0" smtClean="0">
                <a:solidFill>
                  <a:schemeClr val="hlink"/>
                </a:solidFill>
                <a:ea typeface="굴림" panose="020B0600000101010101" pitchFamily="34" charset="-127"/>
              </a:rPr>
              <a:t>Thread B</a:t>
            </a:r>
          </a:p>
          <a:p>
            <a:pPr>
              <a:lnSpc>
                <a:spcPct val="85000"/>
              </a:lnSpc>
              <a:spcBef>
                <a:spcPct val="20000"/>
              </a:spcBef>
              <a:buFontTx/>
              <a:buNone/>
              <a:tabLst>
                <a:tab pos="2228850" algn="ctr"/>
                <a:tab pos="5548313" algn="ctr"/>
              </a:tabLst>
            </a:pP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		x = 1;	y = 2;</a:t>
            </a:r>
          </a:p>
          <a:p>
            <a:pPr>
              <a:lnSpc>
                <a:spcPct val="85000"/>
              </a:lnSpc>
              <a:spcBef>
                <a:spcPct val="20000"/>
              </a:spcBef>
              <a:buFontTx/>
              <a:buNone/>
              <a:tabLst>
                <a:tab pos="2228850" algn="ctr"/>
                <a:tab pos="5548313" algn="ctr"/>
              </a:tabLst>
            </a:pP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		x = y+1;	y = y*2;</a:t>
            </a:r>
          </a:p>
          <a:p>
            <a:pPr lvl="1">
              <a:lnSpc>
                <a:spcPct val="85000"/>
              </a:lnSpc>
              <a:spcBef>
                <a:spcPct val="20000"/>
              </a:spcBef>
              <a:tabLst>
                <a:tab pos="2228850" algn="ctr"/>
                <a:tab pos="5548313" algn="ctr"/>
              </a:tabLst>
            </a:pPr>
            <a:r>
              <a:rPr lang="en-US" altLang="ko-KR" sz="2400" dirty="0" smtClean="0">
                <a:ea typeface="굴림" panose="020B0600000101010101" pitchFamily="34" charset="-127"/>
              </a:rPr>
              <a:t>What are the possible values of x? </a:t>
            </a:r>
          </a:p>
          <a:p>
            <a:pPr>
              <a:lnSpc>
                <a:spcPct val="85000"/>
              </a:lnSpc>
              <a:spcBef>
                <a:spcPct val="20000"/>
              </a:spcBef>
              <a:tabLst>
                <a:tab pos="2228850" algn="ctr"/>
                <a:tab pos="5548313" algn="ctr"/>
              </a:tabLst>
            </a:pPr>
            <a:r>
              <a:rPr lang="en-US" altLang="ko-KR" sz="2600" dirty="0" smtClean="0">
                <a:ea typeface="굴림" panose="020B0600000101010101" pitchFamily="34" charset="-127"/>
              </a:rPr>
              <a:t>Or, what are the possible values of x below?</a:t>
            </a:r>
          </a:p>
          <a:p>
            <a:pPr>
              <a:lnSpc>
                <a:spcPct val="85000"/>
              </a:lnSpc>
              <a:spcBef>
                <a:spcPct val="20000"/>
              </a:spcBef>
              <a:buFontTx/>
              <a:buNone/>
              <a:tabLst>
                <a:tab pos="2228850" algn="ctr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	</a:t>
            </a: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	</a:t>
            </a:r>
            <a:r>
              <a:rPr lang="en-US" altLang="ko-KR" u="sng" dirty="0" smtClean="0">
                <a:solidFill>
                  <a:schemeClr val="hlink"/>
                </a:solidFill>
                <a:ea typeface="굴림" panose="020B0600000101010101" pitchFamily="34" charset="-127"/>
              </a:rPr>
              <a:t>Thread A</a:t>
            </a: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	</a:t>
            </a:r>
            <a:r>
              <a:rPr lang="en-US" altLang="ko-KR" u="sng" dirty="0" smtClean="0">
                <a:solidFill>
                  <a:schemeClr val="hlink"/>
                </a:solidFill>
                <a:ea typeface="굴림" panose="020B0600000101010101" pitchFamily="34" charset="-127"/>
              </a:rPr>
              <a:t>Thread B</a:t>
            </a:r>
          </a:p>
          <a:p>
            <a:pPr>
              <a:lnSpc>
                <a:spcPct val="85000"/>
              </a:lnSpc>
              <a:spcBef>
                <a:spcPct val="20000"/>
              </a:spcBef>
              <a:buFontTx/>
              <a:buNone/>
              <a:tabLst>
                <a:tab pos="2228850" algn="ctr"/>
                <a:tab pos="5548313" algn="ctr"/>
              </a:tabLst>
            </a:pP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		x = 1;	x = 2;</a:t>
            </a:r>
          </a:p>
          <a:p>
            <a:pPr lvl="1">
              <a:lnSpc>
                <a:spcPct val="85000"/>
              </a:lnSpc>
              <a:spcBef>
                <a:spcPct val="20000"/>
              </a:spcBef>
              <a:tabLst>
                <a:tab pos="2228850" algn="ctr"/>
                <a:tab pos="5548313" algn="ctr"/>
              </a:tabLst>
            </a:pPr>
            <a:r>
              <a:rPr lang="en-US" altLang="ko-KR" sz="2400" dirty="0" smtClean="0">
                <a:ea typeface="굴림" panose="020B0600000101010101" pitchFamily="34" charset="-127"/>
              </a:rPr>
              <a:t>X could be 1 or 2 (non-deterministic!)</a:t>
            </a:r>
          </a:p>
          <a:p>
            <a:pPr lvl="1">
              <a:lnSpc>
                <a:spcPct val="85000"/>
              </a:lnSpc>
              <a:spcBef>
                <a:spcPct val="20000"/>
              </a:spcBef>
              <a:tabLst>
                <a:tab pos="2228850" algn="ctr"/>
                <a:tab pos="5548313" algn="ctr"/>
              </a:tabLst>
            </a:pPr>
            <a:r>
              <a:rPr lang="en-US" altLang="ko-KR" sz="2400" dirty="0" smtClean="0">
                <a:ea typeface="굴림" panose="020B0600000101010101" pitchFamily="34" charset="-127"/>
              </a:rPr>
              <a:t>Could even be 3 for serial processors:</a:t>
            </a:r>
          </a:p>
          <a:p>
            <a:pPr lvl="2">
              <a:lnSpc>
                <a:spcPct val="85000"/>
              </a:lnSpc>
              <a:spcBef>
                <a:spcPct val="20000"/>
              </a:spcBef>
              <a:tabLst>
                <a:tab pos="2228850" algn="ctr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Thread A writes 0001, B writes 0010 → scheduling order ABABABBA yields 3!</a:t>
            </a:r>
          </a:p>
        </p:txBody>
      </p:sp>
    </p:spTree>
    <p:extLst>
      <p:ext uri="{BB962C8B-B14F-4D97-AF65-F5344CB8AC3E}">
        <p14:creationId xmlns:p14="http://schemas.microsoft.com/office/powerpoint/2010/main" val="456905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Atomic Operations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88" y="914400"/>
            <a:ext cx="8609012" cy="594359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To understand a concurrent program, we need to know what the underlying indivisible operations are!</a:t>
            </a:r>
            <a:endParaRPr lang="en-US" altLang="ko-KR" sz="1100" dirty="0" smtClean="0">
              <a:ea typeface="굴림" panose="020B0600000101010101" pitchFamily="34" charset="-127"/>
            </a:endParaRPr>
          </a:p>
          <a:p>
            <a:pPr>
              <a:lnSpc>
                <a:spcPct val="100000"/>
              </a:lnSpc>
            </a:pP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Atomic Operation</a:t>
            </a:r>
            <a:r>
              <a:rPr lang="en-US" altLang="ko-KR" dirty="0" smtClean="0">
                <a:ea typeface="굴림" panose="020B0600000101010101" pitchFamily="34" charset="-127"/>
              </a:rPr>
              <a:t>: an operation that always runs to completion or not at all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It is </a:t>
            </a:r>
            <a:r>
              <a:rPr lang="en-US" altLang="ko-KR" i="1" dirty="0" smtClean="0">
                <a:ea typeface="굴림" panose="020B0600000101010101" pitchFamily="34" charset="-127"/>
              </a:rPr>
              <a:t>indivisible: </a:t>
            </a:r>
            <a:r>
              <a:rPr lang="en-US" altLang="ko-KR" dirty="0" smtClean="0">
                <a:ea typeface="굴림" panose="020B0600000101010101" pitchFamily="34" charset="-127"/>
              </a:rPr>
              <a:t>it cannot be stopped in the middle and state cannot be modified by someone else in the middle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Fundamental building block – if no atomic operations, then have no way for threads to work together</a:t>
            </a:r>
            <a:endParaRPr lang="en-US" altLang="ko-KR" sz="1200" dirty="0" smtClean="0">
              <a:ea typeface="굴림" panose="020B0600000101010101" pitchFamily="34" charset="-127"/>
            </a:endParaRPr>
          </a:p>
          <a:p>
            <a:pPr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On most machines, memory references and assignments (i.e. loads and stores) of words are atomic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Consequently – weird example that produces “3” on previous slide can’t happen</a:t>
            </a:r>
            <a:endParaRPr lang="en-US" altLang="ko-KR" sz="1100" dirty="0" smtClean="0">
              <a:ea typeface="굴림" panose="020B0600000101010101" pitchFamily="34" charset="-127"/>
            </a:endParaRPr>
          </a:p>
          <a:p>
            <a:pPr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Many instructions are not atomic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Double-precision floating point store often not atomic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VAX and IBM 360 had an instruction to copy a whole array</a:t>
            </a:r>
          </a:p>
          <a:p>
            <a:pPr>
              <a:lnSpc>
                <a:spcPct val="100000"/>
              </a:lnSpc>
            </a:pPr>
            <a:endParaRPr lang="ko-KR" altLang="en-US" dirty="0" smtClean="0">
              <a:ea typeface="굴림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9953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56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3124200"/>
            <a:ext cx="3989387" cy="29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088" y="688975"/>
            <a:ext cx="8648700" cy="6132513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Threaded programs must work for all </a:t>
            </a:r>
            <a:r>
              <a:rPr lang="en-US" altLang="ko-KR" dirty="0" err="1" smtClean="0">
                <a:ea typeface="굴림" panose="020B0600000101010101" pitchFamily="34" charset="-127"/>
              </a:rPr>
              <a:t>interleavings</a:t>
            </a:r>
            <a:r>
              <a:rPr lang="en-US" altLang="ko-KR" dirty="0" smtClean="0">
                <a:ea typeface="굴림" panose="020B0600000101010101" pitchFamily="34" charset="-127"/>
              </a:rPr>
              <a:t> of thread instruction sequences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Cooperating threads inherently non-deterministic and non-reproducible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Really hard to debug unless carefully designed!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Examples:</a:t>
            </a:r>
            <a:endParaRPr lang="en-US" altLang="ko-KR" dirty="0" smtClean="0">
              <a:solidFill>
                <a:srgbClr val="2A40E2"/>
              </a:solidFill>
              <a:ea typeface="굴림" panose="020B0600000101010101" pitchFamily="34" charset="-127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Correctness Requirements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45" y="2743200"/>
            <a:ext cx="266722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58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6019800"/>
          </a:xfrm>
        </p:spPr>
        <p:txBody>
          <a:bodyPr>
            <a:normAutofit/>
          </a:bodyPr>
          <a:lstStyle/>
          <a:p>
            <a:r>
              <a:rPr lang="en-US" dirty="0" smtClean="0"/>
              <a:t>Group/Section assignments finalized!</a:t>
            </a:r>
          </a:p>
          <a:p>
            <a:pPr lvl="1"/>
            <a:r>
              <a:rPr lang="en-US" dirty="0" smtClean="0"/>
              <a:t>If you are not in group, talk to us immediately!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Attend assigned sections </a:t>
            </a:r>
          </a:p>
          <a:p>
            <a:pPr lvl="1"/>
            <a:r>
              <a:rPr lang="en-US" dirty="0" smtClean="0"/>
              <a:t>Need to know your TA! </a:t>
            </a:r>
          </a:p>
          <a:p>
            <a:pPr lvl="2"/>
            <a:r>
              <a:rPr lang="en-US" dirty="0" smtClean="0"/>
              <a:t>Participation is 8% of your grade</a:t>
            </a:r>
            <a:endParaRPr lang="en-US" dirty="0"/>
          </a:p>
          <a:p>
            <a:pPr lvl="2"/>
            <a:r>
              <a:rPr lang="en-US" dirty="0" smtClean="0"/>
              <a:t>Should attend section with your TA</a:t>
            </a:r>
          </a:p>
          <a:p>
            <a:pPr lvl="7"/>
            <a:endParaRPr lang="en-US" dirty="0" smtClean="0"/>
          </a:p>
          <a:p>
            <a:r>
              <a:rPr lang="en-US" dirty="0" smtClean="0"/>
              <a:t>First design doc due next </a:t>
            </a:r>
            <a:r>
              <a:rPr lang="en-US" dirty="0" smtClean="0">
                <a:solidFill>
                  <a:srgbClr val="FF0000"/>
                </a:solidFill>
              </a:rPr>
              <a:t>Wednesday</a:t>
            </a:r>
          </a:p>
          <a:p>
            <a:pPr lvl="1"/>
            <a:r>
              <a:rPr lang="en-US" dirty="0" smtClean="0"/>
              <a:t>This means you should be well on your way with Project 1</a:t>
            </a:r>
          </a:p>
          <a:p>
            <a:pPr lvl="1"/>
            <a:r>
              <a:rPr lang="en-US" dirty="0" smtClean="0"/>
              <a:t>Watch for notification from your TA to sign up for design review</a:t>
            </a:r>
          </a:p>
          <a:p>
            <a:pPr lvl="6"/>
            <a:endParaRPr lang="en-US" sz="1400" dirty="0" smtClean="0"/>
          </a:p>
          <a:p>
            <a:r>
              <a:rPr lang="en-US" dirty="0"/>
              <a:t>Basic semaphores work in </a:t>
            </a:r>
            <a:r>
              <a:rPr lang="en-US" dirty="0" err="1"/>
              <a:t>PintOS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However, you will need to implement priority scheduling behavior both in semaphore and ready </a:t>
            </a:r>
            <a:r>
              <a:rPr lang="en-US" dirty="0" smtClean="0"/>
              <a:t>queue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989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533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34" charset="-127"/>
              </a:rPr>
              <a:t>Motivation: “Too Much </a:t>
            </a:r>
            <a:r>
              <a:rPr lang="en-US" altLang="ko-KR" dirty="0">
                <a:ea typeface="굴림" panose="020B0600000101010101" pitchFamily="34" charset="-127"/>
              </a:rPr>
              <a:t>M</a:t>
            </a:r>
            <a:r>
              <a:rPr lang="en-US" altLang="ko-KR" dirty="0" smtClean="0">
                <a:ea typeface="굴림" panose="020B0600000101010101" pitchFamily="34" charset="-127"/>
              </a:rPr>
              <a:t>ilk”</a:t>
            </a:r>
          </a:p>
        </p:txBody>
      </p:sp>
      <p:sp>
        <p:nvSpPr>
          <p:cNvPr id="422976" name="Rectangle 64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7315200" cy="5257800"/>
          </a:xfrm>
        </p:spPr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Great thing about OS’s – analogy between problems in OS and problems in real life</a:t>
            </a:r>
          </a:p>
          <a:p>
            <a:pPr lvl="1"/>
            <a:r>
              <a:rPr lang="en-US" altLang="ko-KR" smtClean="0">
                <a:ea typeface="굴림" panose="020B0600000101010101" pitchFamily="34" charset="-127"/>
              </a:rPr>
              <a:t>Help you understand real life problems better</a:t>
            </a:r>
          </a:p>
          <a:p>
            <a:pPr lvl="1"/>
            <a:r>
              <a:rPr lang="en-US" altLang="ko-KR" smtClean="0">
                <a:ea typeface="굴림" panose="020B0600000101010101" pitchFamily="34" charset="-127"/>
              </a:rPr>
              <a:t>But, computers are much stupider than people</a:t>
            </a:r>
          </a:p>
          <a:p>
            <a:r>
              <a:rPr lang="en-US" altLang="ko-KR" smtClean="0">
                <a:ea typeface="굴림" panose="020B0600000101010101" pitchFamily="34" charset="-127"/>
              </a:rPr>
              <a:t>Example: People need to coordinate:</a:t>
            </a:r>
          </a:p>
          <a:p>
            <a:endParaRPr lang="ko-KR" altLang="en-US" smtClean="0">
              <a:ea typeface="굴림" panose="020B0600000101010101" pitchFamily="34" charset="-127"/>
            </a:endParaRPr>
          </a:p>
        </p:txBody>
      </p:sp>
      <p:grpSp>
        <p:nvGrpSpPr>
          <p:cNvPr id="422984" name="Group 72"/>
          <p:cNvGrpSpPr>
            <a:grpSpLocks/>
          </p:cNvGrpSpPr>
          <p:nvPr/>
        </p:nvGrpSpPr>
        <p:grpSpPr bwMode="auto">
          <a:xfrm>
            <a:off x="304800" y="5530850"/>
            <a:ext cx="8610600" cy="365125"/>
            <a:chOff x="192" y="3484"/>
            <a:chExt cx="5424" cy="230"/>
          </a:xfrm>
        </p:grpSpPr>
        <p:sp>
          <p:nvSpPr>
            <p:cNvPr id="25647" name="Rectangle 28"/>
            <p:cNvSpPr>
              <a:spLocks noChangeArrowheads="1"/>
            </p:cNvSpPr>
            <p:nvPr/>
          </p:nvSpPr>
          <p:spPr bwMode="auto">
            <a:xfrm>
              <a:off x="3264" y="3484"/>
              <a:ext cx="235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Arrive home, put milk away</a:t>
              </a:r>
            </a:p>
          </p:txBody>
        </p:sp>
        <p:sp>
          <p:nvSpPr>
            <p:cNvPr id="25648" name="Rectangle 27"/>
            <p:cNvSpPr>
              <a:spLocks noChangeArrowheads="1"/>
            </p:cNvSpPr>
            <p:nvPr/>
          </p:nvSpPr>
          <p:spPr bwMode="auto">
            <a:xfrm>
              <a:off x="1008" y="3484"/>
              <a:ext cx="225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endParaRPr lang="en-US" alt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49" name="Rectangle 26"/>
            <p:cNvSpPr>
              <a:spLocks noChangeArrowheads="1"/>
            </p:cNvSpPr>
            <p:nvPr/>
          </p:nvSpPr>
          <p:spPr bwMode="auto">
            <a:xfrm>
              <a:off x="192" y="3484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3:30</a:t>
              </a:r>
            </a:p>
          </p:txBody>
        </p:sp>
      </p:grpSp>
      <p:grpSp>
        <p:nvGrpSpPr>
          <p:cNvPr id="422983" name="Group 71"/>
          <p:cNvGrpSpPr>
            <a:grpSpLocks/>
          </p:cNvGrpSpPr>
          <p:nvPr/>
        </p:nvGrpSpPr>
        <p:grpSpPr bwMode="auto">
          <a:xfrm>
            <a:off x="304800" y="5165725"/>
            <a:ext cx="8610600" cy="365125"/>
            <a:chOff x="192" y="3254"/>
            <a:chExt cx="5424" cy="230"/>
          </a:xfrm>
        </p:grpSpPr>
        <p:sp>
          <p:nvSpPr>
            <p:cNvPr id="25644" name="Rectangle 25"/>
            <p:cNvSpPr>
              <a:spLocks noChangeArrowheads="1"/>
            </p:cNvSpPr>
            <p:nvPr/>
          </p:nvSpPr>
          <p:spPr bwMode="auto">
            <a:xfrm>
              <a:off x="3264" y="3254"/>
              <a:ext cx="235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Buy milk</a:t>
              </a:r>
            </a:p>
          </p:txBody>
        </p:sp>
        <p:sp>
          <p:nvSpPr>
            <p:cNvPr id="25645" name="Rectangle 24"/>
            <p:cNvSpPr>
              <a:spLocks noChangeArrowheads="1"/>
            </p:cNvSpPr>
            <p:nvPr/>
          </p:nvSpPr>
          <p:spPr bwMode="auto">
            <a:xfrm>
              <a:off x="1008" y="3254"/>
              <a:ext cx="225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endParaRPr lang="en-US" alt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46" name="Rectangle 23"/>
            <p:cNvSpPr>
              <a:spLocks noChangeArrowheads="1"/>
            </p:cNvSpPr>
            <p:nvPr/>
          </p:nvSpPr>
          <p:spPr bwMode="auto">
            <a:xfrm>
              <a:off x="192" y="3254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3:25</a:t>
              </a:r>
            </a:p>
          </p:txBody>
        </p:sp>
      </p:grpSp>
      <p:grpSp>
        <p:nvGrpSpPr>
          <p:cNvPr id="422982" name="Group 70"/>
          <p:cNvGrpSpPr>
            <a:grpSpLocks/>
          </p:cNvGrpSpPr>
          <p:nvPr/>
        </p:nvGrpSpPr>
        <p:grpSpPr bwMode="auto">
          <a:xfrm>
            <a:off x="304800" y="4800600"/>
            <a:ext cx="8610600" cy="365125"/>
            <a:chOff x="192" y="3024"/>
            <a:chExt cx="5424" cy="230"/>
          </a:xfrm>
        </p:grpSpPr>
        <p:sp>
          <p:nvSpPr>
            <p:cNvPr id="25641" name="Rectangle 22"/>
            <p:cNvSpPr>
              <a:spLocks noChangeArrowheads="1"/>
            </p:cNvSpPr>
            <p:nvPr/>
          </p:nvSpPr>
          <p:spPr bwMode="auto">
            <a:xfrm>
              <a:off x="3264" y="3024"/>
              <a:ext cx="235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Arrive at store</a:t>
              </a:r>
            </a:p>
          </p:txBody>
        </p:sp>
        <p:sp>
          <p:nvSpPr>
            <p:cNvPr id="25642" name="Rectangle 21"/>
            <p:cNvSpPr>
              <a:spLocks noChangeArrowheads="1"/>
            </p:cNvSpPr>
            <p:nvPr/>
          </p:nvSpPr>
          <p:spPr bwMode="auto">
            <a:xfrm>
              <a:off x="1008" y="3024"/>
              <a:ext cx="225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Arrive home, put milk away</a:t>
              </a:r>
            </a:p>
          </p:txBody>
        </p:sp>
        <p:sp>
          <p:nvSpPr>
            <p:cNvPr id="25643" name="Rectangle 20"/>
            <p:cNvSpPr>
              <a:spLocks noChangeArrowheads="1"/>
            </p:cNvSpPr>
            <p:nvPr/>
          </p:nvSpPr>
          <p:spPr bwMode="auto">
            <a:xfrm>
              <a:off x="192" y="3024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3:20</a:t>
              </a:r>
            </a:p>
          </p:txBody>
        </p:sp>
      </p:grpSp>
      <p:grpSp>
        <p:nvGrpSpPr>
          <p:cNvPr id="422981" name="Group 69"/>
          <p:cNvGrpSpPr>
            <a:grpSpLocks/>
          </p:cNvGrpSpPr>
          <p:nvPr/>
        </p:nvGrpSpPr>
        <p:grpSpPr bwMode="auto">
          <a:xfrm>
            <a:off x="304800" y="4435475"/>
            <a:ext cx="8610600" cy="365125"/>
            <a:chOff x="192" y="2794"/>
            <a:chExt cx="5424" cy="230"/>
          </a:xfrm>
        </p:grpSpPr>
        <p:sp>
          <p:nvSpPr>
            <p:cNvPr id="25638" name="Rectangle 19"/>
            <p:cNvSpPr>
              <a:spLocks noChangeArrowheads="1"/>
            </p:cNvSpPr>
            <p:nvPr/>
          </p:nvSpPr>
          <p:spPr bwMode="auto">
            <a:xfrm>
              <a:off x="3264" y="2794"/>
              <a:ext cx="235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Leave for store</a:t>
              </a:r>
            </a:p>
          </p:txBody>
        </p:sp>
        <p:sp>
          <p:nvSpPr>
            <p:cNvPr id="25639" name="Rectangle 18"/>
            <p:cNvSpPr>
              <a:spLocks noChangeArrowheads="1"/>
            </p:cNvSpPr>
            <p:nvPr/>
          </p:nvSpPr>
          <p:spPr bwMode="auto">
            <a:xfrm>
              <a:off x="1008" y="2794"/>
              <a:ext cx="225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Buy milk</a:t>
              </a:r>
            </a:p>
          </p:txBody>
        </p:sp>
        <p:sp>
          <p:nvSpPr>
            <p:cNvPr id="25640" name="Rectangle 17"/>
            <p:cNvSpPr>
              <a:spLocks noChangeArrowheads="1"/>
            </p:cNvSpPr>
            <p:nvPr/>
          </p:nvSpPr>
          <p:spPr bwMode="auto">
            <a:xfrm>
              <a:off x="192" y="2794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3:15</a:t>
              </a:r>
            </a:p>
          </p:txBody>
        </p:sp>
      </p:grpSp>
      <p:grpSp>
        <p:nvGrpSpPr>
          <p:cNvPr id="422986" name="Group 74"/>
          <p:cNvGrpSpPr>
            <a:grpSpLocks/>
          </p:cNvGrpSpPr>
          <p:nvPr/>
        </p:nvGrpSpPr>
        <p:grpSpPr bwMode="auto">
          <a:xfrm>
            <a:off x="304800" y="3705225"/>
            <a:ext cx="8610600" cy="365125"/>
            <a:chOff x="192" y="2334"/>
            <a:chExt cx="5424" cy="230"/>
          </a:xfrm>
        </p:grpSpPr>
        <p:sp>
          <p:nvSpPr>
            <p:cNvPr id="25635" name="Rectangle 13"/>
            <p:cNvSpPr>
              <a:spLocks noChangeArrowheads="1"/>
            </p:cNvSpPr>
            <p:nvPr/>
          </p:nvSpPr>
          <p:spPr bwMode="auto">
            <a:xfrm>
              <a:off x="3264" y="2334"/>
              <a:ext cx="235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endParaRPr lang="en-US" alt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36" name="Rectangle 12"/>
            <p:cNvSpPr>
              <a:spLocks noChangeArrowheads="1"/>
            </p:cNvSpPr>
            <p:nvPr/>
          </p:nvSpPr>
          <p:spPr bwMode="auto">
            <a:xfrm>
              <a:off x="1008" y="2334"/>
              <a:ext cx="225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Leave for store</a:t>
              </a:r>
            </a:p>
          </p:txBody>
        </p:sp>
        <p:sp>
          <p:nvSpPr>
            <p:cNvPr id="25637" name="Rectangle 11"/>
            <p:cNvSpPr>
              <a:spLocks noChangeArrowheads="1"/>
            </p:cNvSpPr>
            <p:nvPr/>
          </p:nvSpPr>
          <p:spPr bwMode="auto">
            <a:xfrm>
              <a:off x="192" y="2334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3:05</a:t>
              </a:r>
            </a:p>
          </p:txBody>
        </p:sp>
      </p:grpSp>
      <p:grpSp>
        <p:nvGrpSpPr>
          <p:cNvPr id="422985" name="Group 73"/>
          <p:cNvGrpSpPr>
            <a:grpSpLocks/>
          </p:cNvGrpSpPr>
          <p:nvPr/>
        </p:nvGrpSpPr>
        <p:grpSpPr bwMode="auto">
          <a:xfrm>
            <a:off x="304800" y="3340100"/>
            <a:ext cx="8610600" cy="365125"/>
            <a:chOff x="192" y="2104"/>
            <a:chExt cx="5424" cy="230"/>
          </a:xfrm>
        </p:grpSpPr>
        <p:sp>
          <p:nvSpPr>
            <p:cNvPr id="25632" name="Rectangle 10"/>
            <p:cNvSpPr>
              <a:spLocks noChangeArrowheads="1"/>
            </p:cNvSpPr>
            <p:nvPr/>
          </p:nvSpPr>
          <p:spPr bwMode="auto">
            <a:xfrm>
              <a:off x="3264" y="2104"/>
              <a:ext cx="235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endParaRPr lang="en-US" alt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33" name="Rectangle 9"/>
            <p:cNvSpPr>
              <a:spLocks noChangeArrowheads="1"/>
            </p:cNvSpPr>
            <p:nvPr/>
          </p:nvSpPr>
          <p:spPr bwMode="auto">
            <a:xfrm>
              <a:off x="1008" y="2104"/>
              <a:ext cx="225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Look in Fridge. Out of milk</a:t>
              </a:r>
            </a:p>
          </p:txBody>
        </p:sp>
        <p:sp>
          <p:nvSpPr>
            <p:cNvPr id="25634" name="Rectangle 8"/>
            <p:cNvSpPr>
              <a:spLocks noChangeArrowheads="1"/>
            </p:cNvSpPr>
            <p:nvPr/>
          </p:nvSpPr>
          <p:spPr bwMode="auto">
            <a:xfrm>
              <a:off x="192" y="2104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 dirty="0">
                  <a:latin typeface="Gill Sans" charset="0"/>
                  <a:ea typeface="Gill Sans" charset="0"/>
                  <a:cs typeface="Gill Sans" charset="0"/>
                </a:rPr>
                <a:t>3:00</a:t>
              </a:r>
            </a:p>
          </p:txBody>
        </p:sp>
      </p:grpSp>
      <p:grpSp>
        <p:nvGrpSpPr>
          <p:cNvPr id="422980" name="Group 68"/>
          <p:cNvGrpSpPr>
            <a:grpSpLocks/>
          </p:cNvGrpSpPr>
          <p:nvPr/>
        </p:nvGrpSpPr>
        <p:grpSpPr bwMode="auto">
          <a:xfrm>
            <a:off x="304800" y="4070350"/>
            <a:ext cx="8610600" cy="365125"/>
            <a:chOff x="192" y="2564"/>
            <a:chExt cx="5424" cy="230"/>
          </a:xfrm>
        </p:grpSpPr>
        <p:sp>
          <p:nvSpPr>
            <p:cNvPr id="25628" name="Rectangle 16"/>
            <p:cNvSpPr>
              <a:spLocks noChangeArrowheads="1"/>
            </p:cNvSpPr>
            <p:nvPr/>
          </p:nvSpPr>
          <p:spPr bwMode="auto">
            <a:xfrm>
              <a:off x="3264" y="2564"/>
              <a:ext cx="235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Look in Fridge. Out of milk</a:t>
              </a:r>
            </a:p>
          </p:txBody>
        </p:sp>
        <p:sp>
          <p:nvSpPr>
            <p:cNvPr id="25629" name="Rectangle 15"/>
            <p:cNvSpPr>
              <a:spLocks noChangeArrowheads="1"/>
            </p:cNvSpPr>
            <p:nvPr/>
          </p:nvSpPr>
          <p:spPr bwMode="auto">
            <a:xfrm>
              <a:off x="1008" y="2564"/>
              <a:ext cx="225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Arrive at store</a:t>
              </a:r>
            </a:p>
          </p:txBody>
        </p:sp>
        <p:sp>
          <p:nvSpPr>
            <p:cNvPr id="25630" name="Rectangle 14"/>
            <p:cNvSpPr>
              <a:spLocks noChangeArrowheads="1"/>
            </p:cNvSpPr>
            <p:nvPr/>
          </p:nvSpPr>
          <p:spPr bwMode="auto">
            <a:xfrm>
              <a:off x="192" y="2564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3:10</a:t>
              </a:r>
            </a:p>
          </p:txBody>
        </p:sp>
        <p:sp>
          <p:nvSpPr>
            <p:cNvPr id="25631" name="Line 33"/>
            <p:cNvSpPr>
              <a:spLocks noChangeShapeType="1"/>
            </p:cNvSpPr>
            <p:nvPr/>
          </p:nvSpPr>
          <p:spPr bwMode="auto">
            <a:xfrm>
              <a:off x="192" y="2794"/>
              <a:ext cx="54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422987" name="Group 75"/>
          <p:cNvGrpSpPr>
            <a:grpSpLocks/>
          </p:cNvGrpSpPr>
          <p:nvPr/>
        </p:nvGrpSpPr>
        <p:grpSpPr bwMode="auto">
          <a:xfrm>
            <a:off x="304800" y="2974975"/>
            <a:ext cx="8610600" cy="2921000"/>
            <a:chOff x="192" y="1874"/>
            <a:chExt cx="5424" cy="1840"/>
          </a:xfrm>
        </p:grpSpPr>
        <p:sp>
          <p:nvSpPr>
            <p:cNvPr id="25613" name="Rectangle 7"/>
            <p:cNvSpPr>
              <a:spLocks noChangeArrowheads="1"/>
            </p:cNvSpPr>
            <p:nvPr/>
          </p:nvSpPr>
          <p:spPr bwMode="auto">
            <a:xfrm>
              <a:off x="3264" y="1874"/>
              <a:ext cx="235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Person B</a:t>
              </a:r>
            </a:p>
          </p:txBody>
        </p:sp>
        <p:sp>
          <p:nvSpPr>
            <p:cNvPr id="25614" name="Rectangle 6"/>
            <p:cNvSpPr>
              <a:spLocks noChangeArrowheads="1"/>
            </p:cNvSpPr>
            <p:nvPr/>
          </p:nvSpPr>
          <p:spPr bwMode="auto">
            <a:xfrm>
              <a:off x="1008" y="1874"/>
              <a:ext cx="225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Person A</a:t>
              </a:r>
            </a:p>
          </p:txBody>
        </p:sp>
        <p:sp>
          <p:nvSpPr>
            <p:cNvPr id="25615" name="Rectangle 5"/>
            <p:cNvSpPr>
              <a:spLocks noChangeArrowheads="1"/>
            </p:cNvSpPr>
            <p:nvPr/>
          </p:nvSpPr>
          <p:spPr bwMode="auto">
            <a:xfrm>
              <a:off x="192" y="1874"/>
              <a:ext cx="8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000" b="0" dirty="0">
                  <a:latin typeface="Gill Sans" charset="0"/>
                  <a:ea typeface="Gill Sans" charset="0"/>
                  <a:cs typeface="Gill Sans" charset="0"/>
                </a:rPr>
                <a:t>Time</a:t>
              </a:r>
            </a:p>
          </p:txBody>
        </p:sp>
        <p:sp>
          <p:nvSpPr>
            <p:cNvPr id="25616" name="Line 29"/>
            <p:cNvSpPr>
              <a:spLocks noChangeShapeType="1"/>
            </p:cNvSpPr>
            <p:nvPr/>
          </p:nvSpPr>
          <p:spPr bwMode="auto">
            <a:xfrm>
              <a:off x="192" y="1874"/>
              <a:ext cx="542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17" name="Line 30"/>
            <p:cNvSpPr>
              <a:spLocks noChangeShapeType="1"/>
            </p:cNvSpPr>
            <p:nvPr/>
          </p:nvSpPr>
          <p:spPr bwMode="auto">
            <a:xfrm>
              <a:off x="192" y="2104"/>
              <a:ext cx="542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18" name="Line 31"/>
            <p:cNvSpPr>
              <a:spLocks noChangeShapeType="1"/>
            </p:cNvSpPr>
            <p:nvPr/>
          </p:nvSpPr>
          <p:spPr bwMode="auto">
            <a:xfrm>
              <a:off x="192" y="2334"/>
              <a:ext cx="54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19" name="Line 32"/>
            <p:cNvSpPr>
              <a:spLocks noChangeShapeType="1"/>
            </p:cNvSpPr>
            <p:nvPr/>
          </p:nvSpPr>
          <p:spPr bwMode="auto">
            <a:xfrm>
              <a:off x="192" y="2564"/>
              <a:ext cx="54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20" name="Line 34"/>
            <p:cNvSpPr>
              <a:spLocks noChangeShapeType="1"/>
            </p:cNvSpPr>
            <p:nvPr/>
          </p:nvSpPr>
          <p:spPr bwMode="auto">
            <a:xfrm>
              <a:off x="192" y="3024"/>
              <a:ext cx="54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21" name="Line 35"/>
            <p:cNvSpPr>
              <a:spLocks noChangeShapeType="1"/>
            </p:cNvSpPr>
            <p:nvPr/>
          </p:nvSpPr>
          <p:spPr bwMode="auto">
            <a:xfrm>
              <a:off x="192" y="3254"/>
              <a:ext cx="54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22" name="Line 36"/>
            <p:cNvSpPr>
              <a:spLocks noChangeShapeType="1"/>
            </p:cNvSpPr>
            <p:nvPr/>
          </p:nvSpPr>
          <p:spPr bwMode="auto">
            <a:xfrm>
              <a:off x="192" y="3484"/>
              <a:ext cx="54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23" name="Line 37"/>
            <p:cNvSpPr>
              <a:spLocks noChangeShapeType="1"/>
            </p:cNvSpPr>
            <p:nvPr/>
          </p:nvSpPr>
          <p:spPr bwMode="auto">
            <a:xfrm>
              <a:off x="192" y="3714"/>
              <a:ext cx="542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24" name="Line 38"/>
            <p:cNvSpPr>
              <a:spLocks noChangeShapeType="1"/>
            </p:cNvSpPr>
            <p:nvPr/>
          </p:nvSpPr>
          <p:spPr bwMode="auto">
            <a:xfrm>
              <a:off x="192" y="1874"/>
              <a:ext cx="0" cy="184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25" name="Line 39"/>
            <p:cNvSpPr>
              <a:spLocks noChangeShapeType="1"/>
            </p:cNvSpPr>
            <p:nvPr/>
          </p:nvSpPr>
          <p:spPr bwMode="auto">
            <a:xfrm>
              <a:off x="1008" y="1874"/>
              <a:ext cx="0" cy="18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26" name="Line 40"/>
            <p:cNvSpPr>
              <a:spLocks noChangeShapeType="1"/>
            </p:cNvSpPr>
            <p:nvPr/>
          </p:nvSpPr>
          <p:spPr bwMode="auto">
            <a:xfrm>
              <a:off x="3264" y="1874"/>
              <a:ext cx="0" cy="18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627" name="Line 41"/>
            <p:cNvSpPr>
              <a:spLocks noChangeShapeType="1"/>
            </p:cNvSpPr>
            <p:nvPr/>
          </p:nvSpPr>
          <p:spPr bwMode="auto">
            <a:xfrm>
              <a:off x="5616" y="1874"/>
              <a:ext cx="0" cy="184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pic>
        <p:nvPicPr>
          <p:cNvPr id="25612" name="Picture 65" descr="MCj0250767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38200"/>
            <a:ext cx="13795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020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7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Definitions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458200" cy="5791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Synchronization</a:t>
            </a:r>
            <a:r>
              <a:rPr lang="en-US" altLang="ko-KR" dirty="0" smtClean="0">
                <a:ea typeface="굴림" panose="020B0600000101010101" pitchFamily="34" charset="-127"/>
              </a:rPr>
              <a:t>: using atomic operations to ensure cooperation between threads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For now, only loads and stores are atomic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We are going to show that its hard to build anything useful with only reads and writes</a:t>
            </a:r>
          </a:p>
          <a:p>
            <a:pPr lvl="1">
              <a:lnSpc>
                <a:spcPct val="100000"/>
              </a:lnSpc>
            </a:pPr>
            <a:endParaRPr lang="en-US" altLang="ko-KR" sz="1200" dirty="0" smtClean="0">
              <a:ea typeface="굴림" panose="020B0600000101010101" pitchFamily="34" charset="-127"/>
            </a:endParaRPr>
          </a:p>
          <a:p>
            <a:pPr>
              <a:lnSpc>
                <a:spcPct val="100000"/>
              </a:lnSpc>
            </a:pP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Mutual Exclusion</a:t>
            </a:r>
            <a:r>
              <a:rPr lang="en-US" altLang="ko-KR" dirty="0" smtClean="0">
                <a:ea typeface="굴림" panose="020B0600000101010101" pitchFamily="34" charset="-127"/>
              </a:rPr>
              <a:t>: ensuring that only one thread does a particular thing at a time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One thread </a:t>
            </a:r>
            <a:r>
              <a:rPr lang="en-US" altLang="ko-KR" i="1" dirty="0" smtClean="0">
                <a:ea typeface="굴림" panose="020B0600000101010101" pitchFamily="34" charset="-127"/>
              </a:rPr>
              <a:t>excludes</a:t>
            </a:r>
            <a:r>
              <a:rPr lang="en-US" altLang="ko-KR" dirty="0" smtClean="0">
                <a:ea typeface="굴림" panose="020B0600000101010101" pitchFamily="34" charset="-127"/>
              </a:rPr>
              <a:t> the other while doing its task</a:t>
            </a:r>
          </a:p>
          <a:p>
            <a:pPr lvl="1">
              <a:lnSpc>
                <a:spcPct val="100000"/>
              </a:lnSpc>
            </a:pPr>
            <a:endParaRPr lang="en-US" altLang="ko-KR" sz="1000" dirty="0" smtClean="0">
              <a:ea typeface="굴림" panose="020B0600000101010101" pitchFamily="34" charset="-127"/>
            </a:endParaRPr>
          </a:p>
          <a:p>
            <a:pPr>
              <a:lnSpc>
                <a:spcPct val="100000"/>
              </a:lnSpc>
            </a:pP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Critical Section</a:t>
            </a:r>
            <a:r>
              <a:rPr lang="en-US" altLang="ko-KR" dirty="0" smtClean="0">
                <a:ea typeface="굴림" panose="020B0600000101010101" pitchFamily="34" charset="-127"/>
              </a:rPr>
              <a:t>: piece of code that only one thread can execute at once. Only one thread at a time will get into this section of code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Critical section is the result of mutual exclusion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>
                <a:ea typeface="굴림" panose="020B0600000101010101" pitchFamily="34" charset="-127"/>
              </a:rPr>
              <a:t>Critical section and mutual exclusion are two ways of describing the same thing</a:t>
            </a:r>
          </a:p>
        </p:txBody>
      </p:sp>
    </p:spTree>
    <p:extLst>
      <p:ext uri="{BB962C8B-B14F-4D97-AF65-F5344CB8AC3E}">
        <p14:creationId xmlns:p14="http://schemas.microsoft.com/office/powerpoint/2010/main" val="166944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More Definitions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610600" cy="5943600"/>
          </a:xfrm>
        </p:spPr>
        <p:txBody>
          <a:bodyPr/>
          <a:lstStyle/>
          <a:p>
            <a:pPr>
              <a:spcBef>
                <a:spcPct val="25000"/>
              </a:spcBef>
            </a:pPr>
            <a:r>
              <a:rPr lang="en-US" altLang="ko-KR" smtClean="0">
                <a:solidFill>
                  <a:schemeClr val="hlink"/>
                </a:solidFill>
                <a:ea typeface="굴림" panose="020B0600000101010101" pitchFamily="34" charset="-127"/>
              </a:rPr>
              <a:t>Lock</a:t>
            </a:r>
            <a:r>
              <a:rPr lang="en-US" altLang="ko-KR" smtClean="0">
                <a:ea typeface="굴림" panose="020B0600000101010101" pitchFamily="34" charset="-127"/>
              </a:rPr>
              <a:t>: prevents someone from doing something</a:t>
            </a:r>
          </a:p>
          <a:p>
            <a:pPr lvl="1">
              <a:spcBef>
                <a:spcPct val="25000"/>
              </a:spcBef>
            </a:pPr>
            <a:r>
              <a:rPr lang="en-US" altLang="ko-KR" smtClean="0">
                <a:ea typeface="굴림" panose="020B0600000101010101" pitchFamily="34" charset="-127"/>
              </a:rPr>
              <a:t>Lock before entering critical section and </a:t>
            </a:r>
            <a:br>
              <a:rPr lang="en-US" altLang="ko-KR" smtClean="0">
                <a:ea typeface="굴림" panose="020B0600000101010101" pitchFamily="34" charset="-127"/>
              </a:rPr>
            </a:br>
            <a:r>
              <a:rPr lang="en-US" altLang="ko-KR" smtClean="0">
                <a:ea typeface="굴림" panose="020B0600000101010101" pitchFamily="34" charset="-127"/>
              </a:rPr>
              <a:t>before accessing shared data</a:t>
            </a:r>
          </a:p>
          <a:p>
            <a:pPr lvl="1">
              <a:spcBef>
                <a:spcPct val="25000"/>
              </a:spcBef>
            </a:pPr>
            <a:r>
              <a:rPr lang="en-US" altLang="ko-KR" smtClean="0">
                <a:ea typeface="굴림" panose="020B0600000101010101" pitchFamily="34" charset="-127"/>
              </a:rPr>
              <a:t>Unlock when leaving, after accessing shared data</a:t>
            </a:r>
          </a:p>
          <a:p>
            <a:pPr lvl="1">
              <a:spcBef>
                <a:spcPct val="25000"/>
              </a:spcBef>
            </a:pPr>
            <a:r>
              <a:rPr lang="en-US" altLang="ko-KR" smtClean="0">
                <a:ea typeface="굴림" panose="020B0600000101010101" pitchFamily="34" charset="-127"/>
              </a:rPr>
              <a:t>Wait if locked</a:t>
            </a:r>
          </a:p>
          <a:p>
            <a:pPr lvl="2">
              <a:spcBef>
                <a:spcPct val="25000"/>
              </a:spcBef>
            </a:pPr>
            <a:r>
              <a:rPr lang="en-US" altLang="ko-KR" smtClean="0">
                <a:solidFill>
                  <a:schemeClr val="hlink"/>
                </a:solidFill>
                <a:ea typeface="굴림" panose="020B0600000101010101" pitchFamily="34" charset="-127"/>
              </a:rPr>
              <a:t>Important idea: all synchronization involves waiting</a:t>
            </a:r>
          </a:p>
          <a:p>
            <a:pPr>
              <a:spcBef>
                <a:spcPct val="25000"/>
              </a:spcBef>
            </a:pPr>
            <a:r>
              <a:rPr lang="en-US" altLang="ko-KR" smtClean="0">
                <a:ea typeface="굴림" panose="020B0600000101010101" pitchFamily="34" charset="-127"/>
              </a:rPr>
              <a:t>For example: fix the milk problem by putting a key on the refrigerator</a:t>
            </a:r>
          </a:p>
          <a:p>
            <a:pPr lvl="1">
              <a:spcBef>
                <a:spcPct val="25000"/>
              </a:spcBef>
            </a:pPr>
            <a:r>
              <a:rPr lang="en-US" altLang="ko-KR" smtClean="0">
                <a:ea typeface="굴림" panose="020B0600000101010101" pitchFamily="34" charset="-127"/>
              </a:rPr>
              <a:t>Lock it and take key if you are going to go buy milk</a:t>
            </a:r>
          </a:p>
          <a:p>
            <a:pPr lvl="1">
              <a:spcBef>
                <a:spcPct val="25000"/>
              </a:spcBef>
            </a:pPr>
            <a:r>
              <a:rPr lang="en-US" altLang="ko-KR" smtClean="0">
                <a:ea typeface="굴림" panose="020B0600000101010101" pitchFamily="34" charset="-127"/>
              </a:rPr>
              <a:t>Fixes too much: roommate angry if only wants OJ</a:t>
            </a:r>
          </a:p>
          <a:p>
            <a:pPr lvl="1">
              <a:spcBef>
                <a:spcPct val="25000"/>
              </a:spcBef>
            </a:pPr>
            <a:endParaRPr lang="en-US" altLang="ko-KR" smtClean="0">
              <a:ea typeface="굴림" panose="020B0600000101010101" pitchFamily="34" charset="-127"/>
            </a:endParaRPr>
          </a:p>
          <a:p>
            <a:pPr lvl="1">
              <a:spcBef>
                <a:spcPct val="25000"/>
              </a:spcBef>
            </a:pPr>
            <a:endParaRPr lang="en-US" altLang="ko-KR" smtClean="0">
              <a:ea typeface="굴림" panose="020B0600000101010101" pitchFamily="34" charset="-127"/>
            </a:endParaRPr>
          </a:p>
          <a:p>
            <a:pPr lvl="1">
              <a:spcBef>
                <a:spcPct val="25000"/>
              </a:spcBef>
            </a:pPr>
            <a:endParaRPr lang="en-US" altLang="ko-KR" smtClean="0">
              <a:ea typeface="굴림" panose="020B0600000101010101" pitchFamily="34" charset="-127"/>
            </a:endParaRPr>
          </a:p>
          <a:p>
            <a:pPr lvl="1">
              <a:spcBef>
                <a:spcPct val="25000"/>
              </a:spcBef>
            </a:pPr>
            <a:endParaRPr lang="en-US" altLang="ko-KR" smtClean="0">
              <a:ea typeface="굴림" panose="020B0600000101010101" pitchFamily="34" charset="-127"/>
            </a:endParaRPr>
          </a:p>
          <a:p>
            <a:pPr lvl="1">
              <a:spcBef>
                <a:spcPct val="25000"/>
              </a:spcBef>
            </a:pPr>
            <a:r>
              <a:rPr lang="en-US" altLang="ko-KR" smtClean="0">
                <a:ea typeface="굴림" panose="020B0600000101010101" pitchFamily="34" charset="-127"/>
              </a:rPr>
              <a:t>Of Course – We don’t know how to make a lock yet</a:t>
            </a:r>
          </a:p>
        </p:txBody>
      </p:sp>
      <p:pic>
        <p:nvPicPr>
          <p:cNvPr id="427017" name="Picture 9" descr="MCj030783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14400"/>
            <a:ext cx="9477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7019" name="Group 11"/>
          <p:cNvGrpSpPr>
            <a:grpSpLocks/>
          </p:cNvGrpSpPr>
          <p:nvPr/>
        </p:nvGrpSpPr>
        <p:grpSpPr bwMode="auto">
          <a:xfrm>
            <a:off x="2297113" y="4471988"/>
            <a:ext cx="4648200" cy="1524000"/>
            <a:chOff x="1536" y="3024"/>
            <a:chExt cx="3216" cy="1148"/>
          </a:xfrm>
        </p:grpSpPr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1536" y="3072"/>
              <a:ext cx="826" cy="1075"/>
              <a:chOff x="3852" y="3024"/>
              <a:chExt cx="826" cy="1075"/>
            </a:xfrm>
          </p:grpSpPr>
          <p:pic>
            <p:nvPicPr>
              <p:cNvPr id="27657" name="Picture 4" descr="MCHH01153_0000[1]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3024"/>
                <a:ext cx="742" cy="1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58" name="Picture 5" descr="MCj03078320000[1]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84148">
                <a:off x="3893" y="3213"/>
                <a:ext cx="545" cy="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655" name="Picture 7" descr="MCj02392010000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024"/>
              <a:ext cx="827" cy="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6" name="AutoShape 10"/>
            <p:cNvSpPr>
              <a:spLocks noChangeArrowheads="1"/>
            </p:cNvSpPr>
            <p:nvPr/>
          </p:nvSpPr>
          <p:spPr bwMode="auto">
            <a:xfrm rot="596657">
              <a:off x="3072" y="3120"/>
              <a:ext cx="1680" cy="624"/>
            </a:xfrm>
            <a:prstGeom prst="wedgeEllipseCallout">
              <a:avLst>
                <a:gd name="adj1" fmla="val -43750"/>
                <a:gd name="adj2" fmla="val 70000"/>
              </a:avLst>
            </a:prstGeom>
            <a:solidFill>
              <a:srgbClr val="FF66CC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/>
                <a:t>#$@%@#$@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5287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Recall: Classification</a:t>
            </a:r>
            <a:endParaRPr lang="en-US" altLang="en-US" dirty="0" smtClean="0"/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675" y="4724400"/>
            <a:ext cx="8610600" cy="2011363"/>
          </a:xfrm>
        </p:spPr>
        <p:txBody>
          <a:bodyPr/>
          <a:lstStyle/>
          <a:p>
            <a:pPr>
              <a:spcBef>
                <a:spcPct val="15000"/>
              </a:spcBef>
            </a:pPr>
            <a:r>
              <a:rPr lang="en-US" altLang="en-US" dirty="0" smtClean="0"/>
              <a:t>Most operating systems have either</a:t>
            </a:r>
          </a:p>
          <a:p>
            <a:pPr lvl="1">
              <a:spcBef>
                <a:spcPct val="15000"/>
              </a:spcBef>
            </a:pPr>
            <a:r>
              <a:rPr lang="en-US" altLang="en-US" dirty="0" smtClean="0"/>
              <a:t>One or many address spaces</a:t>
            </a:r>
          </a:p>
          <a:p>
            <a:pPr lvl="1">
              <a:spcBef>
                <a:spcPct val="15000"/>
              </a:spcBef>
            </a:pPr>
            <a:r>
              <a:rPr lang="en-US" altLang="en-US" dirty="0" smtClean="0"/>
              <a:t>One or many threads per address space</a:t>
            </a:r>
          </a:p>
          <a:p>
            <a:pPr lvl="1">
              <a:spcBef>
                <a:spcPct val="15000"/>
              </a:spcBef>
            </a:pPr>
            <a:endParaRPr lang="en-US" altLang="en-US" sz="1200" dirty="0" smtClean="0"/>
          </a:p>
        </p:txBody>
      </p:sp>
      <p:sp>
        <p:nvSpPr>
          <p:cNvPr id="327693" name="Rectangle 13"/>
          <p:cNvSpPr>
            <a:spLocks noChangeArrowheads="1"/>
          </p:cNvSpPr>
          <p:nvPr/>
        </p:nvSpPr>
        <p:spPr bwMode="auto">
          <a:xfrm>
            <a:off x="5715000" y="3124200"/>
            <a:ext cx="3048000" cy="1335088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en-US" sz="2000" b="0" dirty="0">
                <a:latin typeface="Gill Sans" charset="0"/>
                <a:ea typeface="Gill Sans" charset="0"/>
                <a:cs typeface="Gill Sans" charset="0"/>
              </a:rPr>
              <a:t>Mach, OS/2, Linux</a:t>
            </a:r>
          </a:p>
          <a:p>
            <a:pPr algn="ctr"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en-US" sz="2000" b="0" dirty="0">
                <a:latin typeface="Gill Sans" charset="0"/>
                <a:ea typeface="Gill Sans" charset="0"/>
                <a:cs typeface="Gill Sans" charset="0"/>
              </a:rPr>
              <a:t>Windows </a:t>
            </a:r>
            <a:r>
              <a:rPr lang="en-US" altLang="en-US" sz="2000" b="0" dirty="0" smtClean="0">
                <a:latin typeface="Gill Sans" charset="0"/>
                <a:ea typeface="Gill Sans" charset="0"/>
                <a:cs typeface="Gill Sans" charset="0"/>
              </a:rPr>
              <a:t>10</a:t>
            </a:r>
            <a:endParaRPr lang="en-US" altLang="en-US" sz="2000" b="0" dirty="0">
              <a:latin typeface="Gill Sans" charset="0"/>
              <a:ea typeface="Gill Sans" charset="0"/>
              <a:cs typeface="Gill Sans" charset="0"/>
            </a:endParaRPr>
          </a:p>
          <a:p>
            <a:pPr algn="ctr"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en-US" sz="2000" b="0" dirty="0">
                <a:latin typeface="Gill Sans" charset="0"/>
                <a:ea typeface="Gill Sans" charset="0"/>
                <a:cs typeface="Gill Sans" charset="0"/>
              </a:rPr>
              <a:t>Win NT to XP, Solaris, HP-UX, OS X</a:t>
            </a:r>
          </a:p>
        </p:txBody>
      </p:sp>
      <p:sp>
        <p:nvSpPr>
          <p:cNvPr id="327692" name="Rectangle 12"/>
          <p:cNvSpPr>
            <a:spLocks noChangeArrowheads="1"/>
          </p:cNvSpPr>
          <p:nvPr/>
        </p:nvSpPr>
        <p:spPr bwMode="auto">
          <a:xfrm>
            <a:off x="2743200" y="3124200"/>
            <a:ext cx="2971800" cy="1335088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en-US" sz="2000" b="0">
                <a:latin typeface="Gill Sans" charset="0"/>
                <a:ea typeface="Gill Sans" charset="0"/>
                <a:cs typeface="Gill Sans" charset="0"/>
              </a:rPr>
              <a:t>Embedded systems (Geoworks, VxWorks, JavaOS,etc)</a:t>
            </a:r>
          </a:p>
          <a:p>
            <a:pPr algn="ctr"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en-US" sz="2000" b="0">
                <a:latin typeface="Gill Sans" charset="0"/>
                <a:ea typeface="Gill Sans" charset="0"/>
                <a:cs typeface="Gill Sans" charset="0"/>
              </a:rPr>
              <a:t>JavaOS, Pilot(PC)</a:t>
            </a:r>
          </a:p>
        </p:txBody>
      </p:sp>
      <p:sp>
        <p:nvSpPr>
          <p:cNvPr id="327690" name="Rectangle 10"/>
          <p:cNvSpPr>
            <a:spLocks noChangeArrowheads="1"/>
          </p:cNvSpPr>
          <p:nvPr/>
        </p:nvSpPr>
        <p:spPr bwMode="auto">
          <a:xfrm>
            <a:off x="5715000" y="2362200"/>
            <a:ext cx="3048000" cy="777875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en-US" sz="2000" b="0">
                <a:latin typeface="Gill Sans" charset="0"/>
                <a:ea typeface="Gill Sans" charset="0"/>
                <a:cs typeface="Gill Sans" charset="0"/>
              </a:rPr>
              <a:t>Traditional UNIX</a:t>
            </a:r>
          </a:p>
        </p:txBody>
      </p:sp>
      <p:sp>
        <p:nvSpPr>
          <p:cNvPr id="327689" name="Rectangle 9"/>
          <p:cNvSpPr>
            <a:spLocks noChangeArrowheads="1"/>
          </p:cNvSpPr>
          <p:nvPr/>
        </p:nvSpPr>
        <p:spPr bwMode="auto">
          <a:xfrm>
            <a:off x="2743200" y="2362200"/>
            <a:ext cx="2971800" cy="777875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en-US" sz="2000" b="0" dirty="0">
                <a:latin typeface="Gill Sans" charset="0"/>
                <a:ea typeface="Gill Sans" charset="0"/>
                <a:cs typeface="Gill Sans" charset="0"/>
              </a:rPr>
              <a:t>MS/DOS, early Macintosh</a:t>
            </a:r>
          </a:p>
        </p:txBody>
      </p:sp>
      <p:grpSp>
        <p:nvGrpSpPr>
          <p:cNvPr id="327749" name="Group 69"/>
          <p:cNvGrpSpPr>
            <a:grpSpLocks/>
          </p:cNvGrpSpPr>
          <p:nvPr/>
        </p:nvGrpSpPr>
        <p:grpSpPr bwMode="auto">
          <a:xfrm>
            <a:off x="381000" y="1524000"/>
            <a:ext cx="2362200" cy="2935288"/>
            <a:chOff x="240" y="960"/>
            <a:chExt cx="1488" cy="1849"/>
          </a:xfrm>
        </p:grpSpPr>
        <p:grpSp>
          <p:nvGrpSpPr>
            <p:cNvPr id="36886" name="Group 64"/>
            <p:cNvGrpSpPr>
              <a:grpSpLocks/>
            </p:cNvGrpSpPr>
            <p:nvPr/>
          </p:nvGrpSpPr>
          <p:grpSpPr bwMode="auto">
            <a:xfrm>
              <a:off x="240" y="1488"/>
              <a:ext cx="1488" cy="1321"/>
              <a:chOff x="240" y="1528"/>
              <a:chExt cx="1488" cy="1377"/>
            </a:xfrm>
          </p:grpSpPr>
          <p:sp>
            <p:nvSpPr>
              <p:cNvPr id="36888" name="Rectangle 11"/>
              <p:cNvSpPr>
                <a:spLocks noChangeArrowheads="1"/>
              </p:cNvSpPr>
              <p:nvPr/>
            </p:nvSpPr>
            <p:spPr bwMode="auto">
              <a:xfrm>
                <a:off x="240" y="2040"/>
                <a:ext cx="1488" cy="865"/>
              </a:xfrm>
              <a:prstGeom prst="rect">
                <a:avLst/>
              </a:prstGeom>
              <a:solidFill>
                <a:srgbClr val="53FB2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571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SzPct val="100000"/>
                </a:pPr>
                <a:r>
                  <a:rPr lang="en-US" altLang="en-US" sz="2800" b="0">
                    <a:latin typeface="Gill Sans" charset="0"/>
                    <a:ea typeface="Gill Sans" charset="0"/>
                    <a:cs typeface="Gill Sans" charset="0"/>
                  </a:rPr>
                  <a:t>Many</a:t>
                </a:r>
              </a:p>
            </p:txBody>
          </p:sp>
          <p:sp>
            <p:nvSpPr>
              <p:cNvPr id="36889" name="Rectangle 8"/>
              <p:cNvSpPr>
                <a:spLocks noChangeArrowheads="1"/>
              </p:cNvSpPr>
              <p:nvPr/>
            </p:nvSpPr>
            <p:spPr bwMode="auto">
              <a:xfrm>
                <a:off x="240" y="1528"/>
                <a:ext cx="1488" cy="512"/>
              </a:xfrm>
              <a:prstGeom prst="rect">
                <a:avLst/>
              </a:prstGeom>
              <a:solidFill>
                <a:srgbClr val="53FB2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571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SzPct val="100000"/>
                </a:pPr>
                <a:r>
                  <a:rPr lang="en-US" altLang="en-US" sz="2800" b="0">
                    <a:latin typeface="Gill Sans" charset="0"/>
                    <a:ea typeface="Gill Sans" charset="0"/>
                    <a:cs typeface="Gill Sans" charset="0"/>
                  </a:rPr>
                  <a:t>One</a:t>
                </a:r>
              </a:p>
            </p:txBody>
          </p:sp>
        </p:grpSp>
        <p:sp>
          <p:nvSpPr>
            <p:cNvPr id="36887" name="Rectangle 5"/>
            <p:cNvSpPr>
              <a:spLocks noChangeArrowheads="1"/>
            </p:cNvSpPr>
            <p:nvPr/>
          </p:nvSpPr>
          <p:spPr bwMode="auto">
            <a:xfrm>
              <a:off x="288" y="960"/>
              <a:ext cx="96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53FB25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400" b="0" dirty="0">
                  <a:latin typeface="Gill Sans" charset="0"/>
                  <a:ea typeface="Gill Sans" charset="0"/>
                  <a:cs typeface="Gill Sans" charset="0"/>
                </a:rPr>
                <a:t># threads</a:t>
              </a:r>
            </a:p>
            <a:p>
              <a:pPr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400" b="0" dirty="0">
                  <a:latin typeface="Gill Sans" charset="0"/>
                  <a:ea typeface="Gill Sans" charset="0"/>
                  <a:cs typeface="Gill Sans" charset="0"/>
                </a:rPr>
                <a:t>Per AS:</a:t>
              </a:r>
            </a:p>
          </p:txBody>
        </p:sp>
      </p:grpSp>
      <p:grpSp>
        <p:nvGrpSpPr>
          <p:cNvPr id="327746" name="Group 66"/>
          <p:cNvGrpSpPr>
            <a:grpSpLocks/>
          </p:cNvGrpSpPr>
          <p:nvPr/>
        </p:nvGrpSpPr>
        <p:grpSpPr bwMode="auto">
          <a:xfrm>
            <a:off x="1905000" y="685800"/>
            <a:ext cx="6858000" cy="1679437"/>
            <a:chOff x="1200" y="432"/>
            <a:chExt cx="4320" cy="1106"/>
          </a:xfrm>
        </p:grpSpPr>
        <p:sp>
          <p:nvSpPr>
            <p:cNvPr id="36883" name="Rectangle 7"/>
            <p:cNvSpPr>
              <a:spLocks noChangeArrowheads="1"/>
            </p:cNvSpPr>
            <p:nvPr/>
          </p:nvSpPr>
          <p:spPr bwMode="auto">
            <a:xfrm>
              <a:off x="3600" y="432"/>
              <a:ext cx="1920" cy="1096"/>
            </a:xfrm>
            <a:prstGeom prst="rect">
              <a:avLst/>
            </a:prstGeom>
            <a:solidFill>
              <a:srgbClr val="53FB2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800" b="0">
                  <a:latin typeface="Gill Sans" charset="0"/>
                  <a:ea typeface="Gill Sans" charset="0"/>
                  <a:cs typeface="Gill Sans" charset="0"/>
                </a:rPr>
                <a:t>Many</a:t>
              </a:r>
            </a:p>
          </p:txBody>
        </p:sp>
        <p:sp>
          <p:nvSpPr>
            <p:cNvPr id="36884" name="Rectangle 6"/>
            <p:cNvSpPr>
              <a:spLocks noChangeArrowheads="1"/>
            </p:cNvSpPr>
            <p:nvPr/>
          </p:nvSpPr>
          <p:spPr bwMode="auto">
            <a:xfrm>
              <a:off x="1728" y="432"/>
              <a:ext cx="1872" cy="1096"/>
            </a:xfrm>
            <a:prstGeom prst="rect">
              <a:avLst/>
            </a:prstGeom>
            <a:solidFill>
              <a:srgbClr val="53FB2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800" b="0">
                  <a:latin typeface="Gill Sans" charset="0"/>
                  <a:ea typeface="Gill Sans" charset="0"/>
                  <a:cs typeface="Gill Sans" charset="0"/>
                </a:rPr>
                <a:t>One</a:t>
              </a:r>
            </a:p>
          </p:txBody>
        </p:sp>
        <p:sp>
          <p:nvSpPr>
            <p:cNvPr id="36885" name="Rectangle 65"/>
            <p:cNvSpPr>
              <a:spLocks noChangeArrowheads="1"/>
            </p:cNvSpPr>
            <p:nvPr/>
          </p:nvSpPr>
          <p:spPr bwMode="auto">
            <a:xfrm rot="16200000">
              <a:off x="888" y="794"/>
              <a:ext cx="105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53FB25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r">
                <a:lnSpc>
                  <a:spcPct val="90000"/>
                </a:lnSpc>
                <a:spcBef>
                  <a:spcPct val="30000"/>
                </a:spcBef>
                <a:buSzPct val="100000"/>
              </a:pPr>
              <a:r>
                <a:rPr lang="en-US" altLang="en-US" sz="2800" b="0" dirty="0">
                  <a:latin typeface="Gill Sans" charset="0"/>
                  <a:ea typeface="Gill Sans" charset="0"/>
                  <a:cs typeface="Gill Sans" charset="0"/>
                </a:rPr>
                <a:t># of </a:t>
              </a:r>
              <a:r>
                <a:rPr lang="en-US" altLang="en-US" sz="2800" b="0" dirty="0" err="1">
                  <a:latin typeface="Gill Sans" charset="0"/>
                  <a:ea typeface="Gill Sans" charset="0"/>
                  <a:cs typeface="Gill Sans" charset="0"/>
                </a:rPr>
                <a:t>addr</a:t>
              </a:r>
              <a:r>
                <a:rPr lang="en-US" altLang="en-US" sz="2800" b="0" dirty="0">
                  <a:latin typeface="Gill Sans" charset="0"/>
                  <a:ea typeface="Gill Sans" charset="0"/>
                  <a:cs typeface="Gill Sans" charset="0"/>
                </a:rPr>
                <a:t> spaces:</a:t>
              </a:r>
            </a:p>
          </p:txBody>
        </p:sp>
      </p:grpSp>
      <p:grpSp>
        <p:nvGrpSpPr>
          <p:cNvPr id="36874" name="Group 68"/>
          <p:cNvGrpSpPr>
            <a:grpSpLocks/>
          </p:cNvGrpSpPr>
          <p:nvPr/>
        </p:nvGrpSpPr>
        <p:grpSpPr bwMode="auto">
          <a:xfrm>
            <a:off x="381000" y="685800"/>
            <a:ext cx="8382000" cy="3773488"/>
            <a:chOff x="240" y="432"/>
            <a:chExt cx="5280" cy="2473"/>
          </a:xfrm>
        </p:grpSpPr>
        <p:sp>
          <p:nvSpPr>
            <p:cNvPr id="36875" name="Line 15"/>
            <p:cNvSpPr>
              <a:spLocks noChangeShapeType="1"/>
            </p:cNvSpPr>
            <p:nvPr/>
          </p:nvSpPr>
          <p:spPr bwMode="auto">
            <a:xfrm>
              <a:off x="240" y="1528"/>
              <a:ext cx="52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76" name="Line 16"/>
            <p:cNvSpPr>
              <a:spLocks noChangeShapeType="1"/>
            </p:cNvSpPr>
            <p:nvPr/>
          </p:nvSpPr>
          <p:spPr bwMode="auto">
            <a:xfrm>
              <a:off x="240" y="2040"/>
              <a:ext cx="52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77" name="Line 17"/>
            <p:cNvSpPr>
              <a:spLocks noChangeShapeType="1"/>
            </p:cNvSpPr>
            <p:nvPr/>
          </p:nvSpPr>
          <p:spPr bwMode="auto">
            <a:xfrm>
              <a:off x="240" y="2905"/>
              <a:ext cx="528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78" name="Line 18"/>
            <p:cNvSpPr>
              <a:spLocks noChangeShapeType="1"/>
            </p:cNvSpPr>
            <p:nvPr/>
          </p:nvSpPr>
          <p:spPr bwMode="auto">
            <a:xfrm>
              <a:off x="240" y="432"/>
              <a:ext cx="0" cy="247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79" name="Line 19"/>
            <p:cNvSpPr>
              <a:spLocks noChangeShapeType="1"/>
            </p:cNvSpPr>
            <p:nvPr/>
          </p:nvSpPr>
          <p:spPr bwMode="auto">
            <a:xfrm>
              <a:off x="1728" y="432"/>
              <a:ext cx="0" cy="24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80" name="Line 21"/>
            <p:cNvSpPr>
              <a:spLocks noChangeShapeType="1"/>
            </p:cNvSpPr>
            <p:nvPr/>
          </p:nvSpPr>
          <p:spPr bwMode="auto">
            <a:xfrm>
              <a:off x="5520" y="432"/>
              <a:ext cx="0" cy="247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81" name="Line 20"/>
            <p:cNvSpPr>
              <a:spLocks noChangeShapeType="1"/>
            </p:cNvSpPr>
            <p:nvPr/>
          </p:nvSpPr>
          <p:spPr bwMode="auto">
            <a:xfrm>
              <a:off x="3600" y="432"/>
              <a:ext cx="0" cy="24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82" name="Line 14"/>
            <p:cNvSpPr>
              <a:spLocks noChangeShapeType="1"/>
            </p:cNvSpPr>
            <p:nvPr/>
          </p:nvSpPr>
          <p:spPr bwMode="auto">
            <a:xfrm>
              <a:off x="240" y="432"/>
              <a:ext cx="528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16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3" grpId="0" build="p" bldLvl="2"/>
      <p:bldP spid="327693" grpId="0" animBg="1"/>
      <p:bldP spid="327692" grpId="0" animBg="1"/>
      <p:bldP spid="327690" grpId="0" animBg="1"/>
      <p:bldP spid="32768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Too Much Milk: Correctness Properties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34" charset="-127"/>
              </a:rPr>
              <a:t>Need to be careful about correctness of concurrent programs, since non-deterministic</a:t>
            </a:r>
          </a:p>
          <a:p>
            <a:pPr lvl="1"/>
            <a:r>
              <a:rPr lang="en-US" altLang="ko-KR" dirty="0" smtClean="0">
                <a:ea typeface="굴림" panose="020B0600000101010101" pitchFamily="34" charset="-127"/>
              </a:rPr>
              <a:t>Impulse is to start coding first, then when it doesn’t work, pull hair out</a:t>
            </a:r>
          </a:p>
          <a:p>
            <a:pPr lvl="1"/>
            <a:r>
              <a:rPr lang="en-US" altLang="ko-KR" dirty="0" smtClean="0">
                <a:ea typeface="굴림" panose="020B0600000101010101" pitchFamily="34" charset="-127"/>
              </a:rPr>
              <a:t>Instead, think first, then code</a:t>
            </a:r>
          </a:p>
          <a:p>
            <a:pPr lvl="1"/>
            <a:r>
              <a:rPr lang="en-US" altLang="ko-KR" dirty="0">
                <a:ea typeface="굴림" panose="020B0600000101010101" pitchFamily="34" charset="-127"/>
              </a:rPr>
              <a:t>Always write down behavior </a:t>
            </a:r>
            <a:r>
              <a:rPr lang="en-US" altLang="ko-KR" dirty="0" smtClean="0">
                <a:ea typeface="굴림" panose="020B0600000101010101" pitchFamily="34" charset="-127"/>
              </a:rPr>
              <a:t>first</a:t>
            </a:r>
          </a:p>
          <a:p>
            <a:r>
              <a:rPr lang="en-US" altLang="ko-KR" dirty="0" smtClean="0">
                <a:ea typeface="굴림" panose="020B0600000101010101" pitchFamily="34" charset="-127"/>
              </a:rPr>
              <a:t>What are the correctness properties for the “Too much milk” problem???</a:t>
            </a:r>
          </a:p>
          <a:p>
            <a:pPr lvl="1"/>
            <a:r>
              <a:rPr lang="en-US" altLang="ko-KR" dirty="0" smtClean="0">
                <a:ea typeface="굴림" panose="020B0600000101010101" pitchFamily="34" charset="-127"/>
              </a:rPr>
              <a:t>Never more than one person buys</a:t>
            </a:r>
          </a:p>
          <a:p>
            <a:pPr lvl="1"/>
            <a:r>
              <a:rPr lang="en-US" altLang="ko-KR" dirty="0" smtClean="0">
                <a:ea typeface="굴림" panose="020B0600000101010101" pitchFamily="34" charset="-127"/>
              </a:rPr>
              <a:t>Someone buys if needed</a:t>
            </a:r>
          </a:p>
          <a:p>
            <a:r>
              <a:rPr lang="en-US" altLang="ko-KR" dirty="0" smtClean="0">
                <a:ea typeface="굴림" panose="020B0600000101010101" pitchFamily="34" charset="-127"/>
              </a:rPr>
              <a:t>Restrict ourselves to use only atomic load and store operations as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1357996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5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069" name="Group 13"/>
          <p:cNvGrpSpPr>
            <a:grpSpLocks/>
          </p:cNvGrpSpPr>
          <p:nvPr/>
        </p:nvGrpSpPr>
        <p:grpSpPr bwMode="auto">
          <a:xfrm>
            <a:off x="5410200" y="2667000"/>
            <a:ext cx="1676400" cy="1503363"/>
            <a:chOff x="3504" y="1584"/>
            <a:chExt cx="1056" cy="947"/>
          </a:xfrm>
        </p:grpSpPr>
        <p:pic>
          <p:nvPicPr>
            <p:cNvPr id="29701" name="Picture 8" descr="MCHH01153_0000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632"/>
              <a:ext cx="676" cy="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584"/>
              <a:ext cx="38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Too Much Milk: Solution #1</a:t>
            </a:r>
          </a:p>
        </p:txBody>
      </p:sp>
      <p:sp>
        <p:nvSpPr>
          <p:cNvPr id="429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649288"/>
            <a:ext cx="8915400" cy="6035675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Use a note to avoid buying too much milk: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Leave a note before buying (kind of “lock”)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Remove note after buying (kind of “unlock”)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Don’t buy if note (wait)</a:t>
            </a:r>
          </a:p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Suppose a computer tries this (remember, only memory read/write are atomic):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None/>
            </a:pPr>
            <a:r>
              <a:rPr lang="en-US" altLang="ko-KR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>			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if (</a:t>
            </a:r>
            <a:r>
              <a:rPr lang="en-US" altLang="ko-KR" dirty="0" err="1" smtClean="0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if (</a:t>
            </a:r>
            <a:r>
              <a:rPr lang="en-US" altLang="ko-KR" dirty="0" err="1" smtClean="0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   leave Note;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   buy milk;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   remove note;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}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		}</a:t>
            </a:r>
          </a:p>
        </p:txBody>
      </p:sp>
    </p:spTree>
    <p:extLst>
      <p:ext uri="{BB962C8B-B14F-4D97-AF65-F5344CB8AC3E}">
        <p14:creationId xmlns:p14="http://schemas.microsoft.com/office/powerpoint/2010/main" val="1933853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Too Much Milk: Solution #1</a:t>
            </a:r>
          </a:p>
        </p:txBody>
      </p:sp>
      <p:sp>
        <p:nvSpPr>
          <p:cNvPr id="429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649288"/>
            <a:ext cx="8915400" cy="6035675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Use a note to avoid buying too much milk: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Leave a note before buying (kind of “lock”)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Remove note after buying (kind of “unlock”)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Don’t buy if note (wait)</a:t>
            </a:r>
          </a:p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Suppose a computer tries this (remember, only memory read/write are atomic):</a:t>
            </a:r>
            <a:r>
              <a:rPr lang="en-US" altLang="ko-KR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>		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sz="2000" dirty="0">
                <a:ea typeface="굴림" panose="020B0600000101010101" pitchFamily="34" charset="-127"/>
              </a:rPr>
              <a:t>	</a:t>
            </a:r>
            <a:r>
              <a:rPr lang="en-US" altLang="ko-KR" sz="2000" dirty="0" smtClean="0">
                <a:ea typeface="굴림" panose="020B0600000101010101" pitchFamily="34" charset="-127"/>
              </a:rPr>
              <a:t>	 </a:t>
            </a:r>
            <a:r>
              <a:rPr lang="en-US" altLang="ko-KR" sz="2000" u="sng" dirty="0" smtClean="0">
                <a:ea typeface="굴림" panose="020B0600000101010101" pitchFamily="34" charset="-127"/>
              </a:rPr>
              <a:t>Thread </a:t>
            </a:r>
            <a:r>
              <a:rPr lang="en-US" altLang="ko-KR" sz="2000" u="sng" dirty="0">
                <a:ea typeface="굴림" panose="020B0600000101010101" pitchFamily="34" charset="-127"/>
              </a:rPr>
              <a:t>A</a:t>
            </a:r>
            <a:r>
              <a:rPr lang="en-US" altLang="ko-KR" sz="2000" dirty="0">
                <a:ea typeface="굴림" panose="020B0600000101010101" pitchFamily="34" charset="-127"/>
              </a:rPr>
              <a:t>		</a:t>
            </a:r>
            <a:r>
              <a:rPr lang="en-US" altLang="ko-KR" sz="2000" u="sng" dirty="0">
                <a:ea typeface="굴림" panose="020B0600000101010101" pitchFamily="34" charset="-127"/>
              </a:rPr>
              <a:t>Thread B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	</a:t>
            </a: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if (</a:t>
            </a:r>
            <a:r>
              <a:rPr lang="en-US" altLang="ko-KR" sz="18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) {	</a:t>
            </a:r>
            <a:b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		if (</a:t>
            </a:r>
            <a:r>
              <a:rPr lang="en-US" altLang="ko-KR" sz="18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) {</a:t>
            </a: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/>
            </a:r>
            <a:b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>				   if </a:t>
            </a: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1800" dirty="0" err="1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) {</a:t>
            </a:r>
            <a:endParaRPr lang="en-US" altLang="ko-KR" sz="1800" dirty="0" smtClean="0">
              <a:latin typeface="Consolas" charset="0"/>
              <a:ea typeface="Consolas" charset="0"/>
              <a:cs typeface="Consolas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>			   if </a:t>
            </a: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1800" dirty="0" err="1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) {</a:t>
            </a: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/>
            </a:r>
            <a:b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>		    </a:t>
            </a: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>leave Note;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>               buy Milk;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>               remove Note;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>	   }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>          }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>					      leave </a:t>
            </a: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Note;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     	      	      buy Milk;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                                           </a:t>
            </a:r>
            <a:r>
              <a:rPr lang="en-US" altLang="ko-KR" sz="1800" dirty="0" smtClean="0">
                <a:latin typeface="Consolas" charset="0"/>
                <a:ea typeface="Consolas" charset="0"/>
                <a:cs typeface="Consolas" charset="0"/>
              </a:rPr>
              <a:t>    remove </a:t>
            </a: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Note;</a:t>
            </a:r>
            <a:b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	   		   }</a:t>
            </a:r>
            <a:b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1800" dirty="0">
                <a:latin typeface="Consolas" charset="0"/>
                <a:ea typeface="Consolas" charset="0"/>
                <a:cs typeface="Consolas" charset="0"/>
              </a:rPr>
              <a:t>			}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95730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1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069" name="Group 13"/>
          <p:cNvGrpSpPr>
            <a:grpSpLocks/>
          </p:cNvGrpSpPr>
          <p:nvPr/>
        </p:nvGrpSpPr>
        <p:grpSpPr bwMode="auto">
          <a:xfrm>
            <a:off x="5410200" y="2667000"/>
            <a:ext cx="1676400" cy="1503363"/>
            <a:chOff x="3504" y="1584"/>
            <a:chExt cx="1056" cy="947"/>
          </a:xfrm>
        </p:grpSpPr>
        <p:pic>
          <p:nvPicPr>
            <p:cNvPr id="29701" name="Picture 8" descr="MCHH01153_0000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632"/>
              <a:ext cx="676" cy="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584"/>
              <a:ext cx="38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Too Much Milk: Solution #1</a:t>
            </a:r>
          </a:p>
        </p:txBody>
      </p:sp>
      <p:sp>
        <p:nvSpPr>
          <p:cNvPr id="429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649288"/>
            <a:ext cx="8915400" cy="6035675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Use a note to avoid buying too much milk: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Leave a note before buying (kind of “lock”)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Remove note after buying (kind of “unlock”)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Don’t buy if note (wait)</a:t>
            </a:r>
          </a:p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Suppose a computer tries this (remember, only memory read/write are atomic):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None/>
            </a:pPr>
            <a:r>
              <a:rPr lang="en-US" altLang="ko-KR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>			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if (</a:t>
            </a:r>
            <a:r>
              <a:rPr lang="en-US" altLang="ko-KR" dirty="0" err="1" smtClean="0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if (</a:t>
            </a:r>
            <a:r>
              <a:rPr lang="en-US" altLang="ko-KR" dirty="0" err="1" smtClean="0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   leave Note;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   buy milk;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   remove note;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}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		}</a:t>
            </a:r>
          </a:p>
          <a:p>
            <a:pPr>
              <a:lnSpc>
                <a:spcPct val="5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Result?  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Still too much milk </a:t>
            </a: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but only occasionally!</a:t>
            </a:r>
            <a:endParaRPr lang="en-US" altLang="ko-KR" dirty="0" smtClean="0">
              <a:ea typeface="굴림" panose="020B0600000101010101" pitchFamily="34" charset="-127"/>
            </a:endParaRP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Thread can get context switched after checking milk and note but before buying milk!</a:t>
            </a:r>
          </a:p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Solution makes problem worse since fails </a:t>
            </a: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intermittently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Makes it really hard to debug…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Must work despite what the dispatcher does!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endParaRPr lang="ko-KR" altLang="en-US" dirty="0" smtClean="0">
              <a:latin typeface="Courier New" panose="02070309020205020404" pitchFamily="49" charset="0"/>
              <a:ea typeface="굴림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809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1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Too Much Milk: Solution #1½ 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915400" cy="5959475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Clearly the Note is not quite blocking enough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Let’s try to fix this by placing note first</a:t>
            </a:r>
          </a:p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Another try at previous solution:</a:t>
            </a:r>
          </a:p>
          <a:p>
            <a:pPr>
              <a:lnSpc>
                <a:spcPct val="75000"/>
              </a:lnSpc>
              <a:spcBef>
                <a:spcPct val="20000"/>
              </a:spcBef>
              <a:buFontTx/>
              <a:buNone/>
            </a:pPr>
            <a:endParaRPr lang="en-US" altLang="ko-KR" dirty="0" smtClean="0">
              <a:ea typeface="굴림" panose="020B0600000101010101" pitchFamily="34" charset="-127"/>
            </a:endParaRP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None/>
            </a:pPr>
            <a:r>
              <a:rPr lang="en-US" altLang="ko-KR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>			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leave Note;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None/>
            </a:pP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			if (</a:t>
            </a:r>
            <a:r>
              <a:rPr lang="en-US" altLang="ko-KR" dirty="0" err="1" smtClean="0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if (</a:t>
            </a:r>
            <a:r>
              <a:rPr lang="en-US" altLang="ko-KR" dirty="0" err="1" smtClean="0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) 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{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/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   buy milk;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		   }</a:t>
            </a:r>
            <a:b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		}</a:t>
            </a:r>
          </a:p>
          <a:p>
            <a:pPr lvl="1">
              <a:lnSpc>
                <a:spcPct val="75000"/>
              </a:lnSpc>
              <a:spcBef>
                <a:spcPct val="20000"/>
              </a:spcBef>
              <a:buFontTx/>
              <a:buNone/>
            </a:pP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			remove 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Note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;</a:t>
            </a:r>
            <a:r>
              <a:rPr lang="en-US" altLang="ko-KR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dirty="0" smtClean="0">
                <a:latin typeface="Courier New" panose="02070309020205020404" pitchFamily="49" charset="0"/>
                <a:ea typeface="굴림" panose="020B0600000101010101" pitchFamily="34" charset="-127"/>
              </a:rPr>
            </a:br>
            <a:endParaRPr lang="en-US" altLang="ko-KR" dirty="0" smtClean="0">
              <a:latin typeface="Courier New" panose="02070309020205020404" pitchFamily="49" charset="0"/>
              <a:ea typeface="굴림" panose="020B0600000101010101" pitchFamily="34" charset="-127"/>
            </a:endParaRPr>
          </a:p>
          <a:p>
            <a:pPr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What happens here?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Well, with human, probably nothing bad</a:t>
            </a:r>
          </a:p>
          <a:p>
            <a:pPr lvl="1">
              <a:lnSpc>
                <a:spcPct val="75000"/>
              </a:lnSpc>
              <a:spcBef>
                <a:spcPct val="20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With computer: no one ever buys milk</a:t>
            </a:r>
          </a:p>
        </p:txBody>
      </p:sp>
      <p:pic>
        <p:nvPicPr>
          <p:cNvPr id="4321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24200"/>
            <a:ext cx="2227263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98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3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Too Much Milk Solution #2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888" y="665163"/>
            <a:ext cx="8534400" cy="59436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How about labeled notes? 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Now we can leave note before checking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Algorithm looks like this: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	</a:t>
            </a:r>
            <a:r>
              <a:rPr lang="en-US" altLang="ko-KR" sz="2000" dirty="0" smtClean="0">
                <a:ea typeface="굴림" panose="020B0600000101010101" pitchFamily="34" charset="-127"/>
              </a:rPr>
              <a:t>		</a:t>
            </a:r>
            <a:r>
              <a:rPr lang="en-US" altLang="ko-KR" sz="2000" u="sng" dirty="0" smtClean="0">
                <a:ea typeface="굴림" panose="020B0600000101010101" pitchFamily="34" charset="-127"/>
              </a:rPr>
              <a:t>Thread A</a:t>
            </a:r>
            <a:r>
              <a:rPr lang="en-US" altLang="ko-KR" sz="2000" dirty="0" smtClean="0">
                <a:ea typeface="굴림" panose="020B0600000101010101" pitchFamily="34" charset="-127"/>
              </a:rPr>
              <a:t>		</a:t>
            </a:r>
            <a:r>
              <a:rPr lang="en-US" altLang="ko-KR" sz="2000" u="sng" dirty="0" smtClean="0">
                <a:ea typeface="굴림" panose="020B0600000101010101" pitchFamily="34" charset="-127"/>
              </a:rPr>
              <a:t>Thread B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>	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leave note A;	leave note B;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if 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B) {	if 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noNoteA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if 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) {	   if 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   buy Milk;	      buy Milk;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}		   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}		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remove note A;	remove note B;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Does this work?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Possible for neither thread to buy milk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Context switches at exactly the wrong times can lead each to think that the other is going to buy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Really insidious: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Extremely unlikely</a:t>
            </a:r>
            <a:r>
              <a:rPr lang="en-US" altLang="ko-KR" dirty="0" smtClean="0">
                <a:ea typeface="굴림" panose="020B0600000101010101" pitchFamily="34" charset="-127"/>
              </a:rPr>
              <a:t> </a:t>
            </a:r>
            <a:r>
              <a:rPr lang="en-US" altLang="ko-KR" dirty="0" smtClean="0">
                <a:ea typeface="굴림" panose="020B0600000101010101" pitchFamily="34" charset="-127"/>
              </a:rPr>
              <a:t>this </a:t>
            </a:r>
            <a:r>
              <a:rPr lang="en-US" altLang="ko-KR" dirty="0" smtClean="0">
                <a:ea typeface="굴림" panose="020B0600000101010101" pitchFamily="34" charset="-127"/>
              </a:rPr>
              <a:t>would happen, but will at worse possible time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tabLst>
                <a:tab pos="1377950" algn="l"/>
                <a:tab pos="2116138" algn="ctr"/>
                <a:tab pos="5148263" algn="l"/>
                <a:tab pos="5886450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Probably something like this in UNIX</a:t>
            </a:r>
          </a:p>
        </p:txBody>
      </p:sp>
    </p:spTree>
    <p:extLst>
      <p:ext uri="{BB962C8B-B14F-4D97-AF65-F5344CB8AC3E}">
        <p14:creationId xmlns:p14="http://schemas.microsoft.com/office/powerpoint/2010/main" val="1891686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8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Too Much Milk Solution #2: problem!</a:t>
            </a:r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5029200"/>
            <a:ext cx="7010400" cy="1295400"/>
          </a:xfrm>
        </p:spPr>
        <p:txBody>
          <a:bodyPr/>
          <a:lstStyle/>
          <a:p>
            <a:r>
              <a:rPr lang="en-US" altLang="ko-KR" dirty="0" smtClean="0">
                <a:ea typeface="굴림" panose="020B0600000101010101" pitchFamily="34" charset="-127"/>
              </a:rPr>
              <a:t>I thought </a:t>
            </a:r>
            <a:r>
              <a:rPr lang="en-US" altLang="ko-KR" i="1" dirty="0" smtClean="0">
                <a:ea typeface="굴림" panose="020B0600000101010101" pitchFamily="34" charset="-127"/>
              </a:rPr>
              <a:t>you </a:t>
            </a:r>
            <a:r>
              <a:rPr lang="en-US" altLang="ko-KR" dirty="0" smtClean="0">
                <a:ea typeface="굴림" panose="020B0600000101010101" pitchFamily="34" charset="-127"/>
              </a:rPr>
              <a:t>had the milk! But I thought </a:t>
            </a:r>
            <a:r>
              <a:rPr lang="en-US" altLang="ko-KR" i="1" dirty="0" smtClean="0">
                <a:ea typeface="굴림" panose="020B0600000101010101" pitchFamily="34" charset="-127"/>
              </a:rPr>
              <a:t>you </a:t>
            </a:r>
            <a:r>
              <a:rPr lang="en-US" altLang="ko-KR" dirty="0" smtClean="0">
                <a:ea typeface="굴림" panose="020B0600000101010101" pitchFamily="34" charset="-127"/>
              </a:rPr>
              <a:t>had the milk!</a:t>
            </a:r>
          </a:p>
          <a:p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This kind of lockup is called “starvation!”</a:t>
            </a:r>
          </a:p>
        </p:txBody>
      </p:sp>
      <p:grpSp>
        <p:nvGrpSpPr>
          <p:cNvPr id="32772" name="Group 4"/>
          <p:cNvGrpSpPr>
            <a:grpSpLocks/>
          </p:cNvGrpSpPr>
          <p:nvPr/>
        </p:nvGrpSpPr>
        <p:grpSpPr bwMode="auto">
          <a:xfrm>
            <a:off x="5562600" y="1295400"/>
            <a:ext cx="2514600" cy="2438400"/>
            <a:chOff x="3504" y="1584"/>
            <a:chExt cx="1056" cy="947"/>
          </a:xfrm>
        </p:grpSpPr>
        <p:pic>
          <p:nvPicPr>
            <p:cNvPr id="32774" name="Picture 5" descr="MCHH01153_0000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632"/>
              <a:ext cx="676" cy="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584"/>
              <a:ext cx="38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xmlns="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418994"/>
            <a:ext cx="4362483" cy="30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79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5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Review: Too Much Milk Solution #3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668338"/>
            <a:ext cx="8686800" cy="618966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Here is a possible two-note solution: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	</a:t>
            </a:r>
            <a:r>
              <a:rPr lang="en-US" altLang="ko-KR" sz="2000" dirty="0" smtClean="0">
                <a:ea typeface="굴림" panose="020B0600000101010101" pitchFamily="34" charset="-127"/>
              </a:rPr>
              <a:t>		</a:t>
            </a:r>
            <a:r>
              <a:rPr lang="en-US" altLang="ko-KR" sz="2000" u="sng" dirty="0" smtClean="0">
                <a:ea typeface="굴림" panose="020B0600000101010101" pitchFamily="34" charset="-127"/>
              </a:rPr>
              <a:t>Thread A</a:t>
            </a:r>
            <a:r>
              <a:rPr lang="en-US" altLang="ko-KR" sz="2000" dirty="0" smtClean="0">
                <a:ea typeface="굴림" panose="020B0600000101010101" pitchFamily="34" charset="-127"/>
              </a:rPr>
              <a:t>		</a:t>
            </a:r>
            <a:r>
              <a:rPr lang="en-US" altLang="ko-KR" sz="2000" u="sng" dirty="0" smtClean="0">
                <a:ea typeface="굴림" panose="020B0600000101010101" pitchFamily="34" charset="-127"/>
              </a:rPr>
              <a:t>Thread B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None/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>	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leave note A;	leave note B;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while (note B) {\\X 	if 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A) {\\Y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do nothing;	   if 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}		      buy milk;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if 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) {	   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   buy milk;	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}		remove note B;</a:t>
            </a:r>
            <a: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remove note A;</a:t>
            </a:r>
            <a:endParaRPr lang="en-US" altLang="ko-KR" dirty="0" smtClean="0">
              <a:latin typeface="Consolas" charset="0"/>
              <a:ea typeface="Consolas" charset="0"/>
              <a:cs typeface="Consolas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Does this work? </a:t>
            </a:r>
            <a:r>
              <a:rPr lang="en-US" altLang="ko-KR" dirty="0" smtClean="0">
                <a:solidFill>
                  <a:srgbClr val="FF0000"/>
                </a:solidFill>
                <a:ea typeface="굴림" panose="020B0600000101010101" pitchFamily="34" charset="-127"/>
              </a:rPr>
              <a:t>Yes</a:t>
            </a:r>
            <a:r>
              <a:rPr lang="en-US" altLang="ko-KR" dirty="0" smtClean="0">
                <a:ea typeface="굴림" panose="020B0600000101010101" pitchFamily="34" charset="-127"/>
              </a:rPr>
              <a:t>. Both can guarantee that: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It is safe to buy, or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Other will buy, ok to quit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At 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X</a:t>
            </a:r>
            <a:r>
              <a:rPr lang="en-US" altLang="ko-KR" dirty="0" smtClean="0">
                <a:ea typeface="굴림" panose="020B0600000101010101" pitchFamily="34" charset="-127"/>
              </a:rPr>
              <a:t>: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>
                <a:ea typeface="굴림" panose="020B0600000101010101" pitchFamily="34" charset="-127"/>
              </a:rPr>
              <a:t>I</a:t>
            </a:r>
            <a:r>
              <a:rPr lang="en-US" altLang="ko-KR" dirty="0" smtClean="0">
                <a:ea typeface="굴림" panose="020B0600000101010101" pitchFamily="34" charset="-127"/>
              </a:rPr>
              <a:t>f no note B, safe for A to buy,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>
                <a:ea typeface="굴림" panose="020B0600000101010101" pitchFamily="34" charset="-127"/>
              </a:rPr>
              <a:t>O</a:t>
            </a:r>
            <a:r>
              <a:rPr lang="en-US" altLang="ko-KR" dirty="0" smtClean="0">
                <a:ea typeface="굴림" panose="020B0600000101010101" pitchFamily="34" charset="-127"/>
              </a:rPr>
              <a:t>therwise wait to find out what will happen</a:t>
            </a:r>
          </a:p>
          <a:p>
            <a:pPr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At 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Y</a:t>
            </a:r>
            <a:r>
              <a:rPr lang="en-US" altLang="ko-KR" dirty="0" smtClean="0">
                <a:ea typeface="굴림" panose="020B0600000101010101" pitchFamily="34" charset="-127"/>
              </a:rPr>
              <a:t>: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>
                <a:ea typeface="굴림" panose="020B0600000101010101" pitchFamily="34" charset="-127"/>
              </a:rPr>
              <a:t>I</a:t>
            </a:r>
            <a:r>
              <a:rPr lang="en-US" altLang="ko-KR" dirty="0" smtClean="0">
                <a:ea typeface="굴림" panose="020B0600000101010101" pitchFamily="34" charset="-127"/>
              </a:rPr>
              <a:t>f no note A, safe for B to buy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Otherwise, A is either buying or waiting for B to quit</a:t>
            </a:r>
          </a:p>
        </p:txBody>
      </p:sp>
    </p:spTree>
    <p:extLst>
      <p:ext uri="{BB962C8B-B14F-4D97-AF65-F5344CB8AC3E}">
        <p14:creationId xmlns:p14="http://schemas.microsoft.com/office/powerpoint/2010/main" val="2035199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914400" y="1565871"/>
            <a:ext cx="2743200" cy="339129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181600" y="1565871"/>
            <a:ext cx="2743200" cy="643929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57800" y="1524000"/>
            <a:ext cx="3124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leave note B;	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if 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A) {\\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Y</a:t>
            </a: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    buy milk;	</a:t>
            </a:r>
          </a:p>
          <a:p>
            <a:pPr marL="0" indent="0">
              <a:buFontTx/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		</a:t>
            </a:r>
            <a: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note B;</a:t>
            </a:r>
          </a:p>
          <a:p>
            <a:pPr marL="0" indent="0">
              <a:buFontTx/>
              <a:buNone/>
            </a:pP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657600" y="1752600"/>
            <a:ext cx="1524000" cy="30480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 rot="557741">
            <a:off x="3812939" y="1568226"/>
            <a:ext cx="1083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happened</a:t>
            </a:r>
          </a:p>
          <a:p>
            <a:pPr algn="ctr"/>
            <a:r>
              <a:rPr lang="en-US" dirty="0" smtClean="0">
                <a:latin typeface="Gill Sans Light"/>
                <a:cs typeface="Gill Sans Light"/>
              </a:rPr>
              <a:t>before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31242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leave note A;	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while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(note B) {\\X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</a:t>
            </a: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do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nothing;	   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};</a:t>
            </a:r>
          </a:p>
          <a:p>
            <a:pPr marL="0" indent="0">
              <a:buNone/>
            </a:pP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	   </a:t>
            </a: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buy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milk;	}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	</a:t>
            </a:r>
            <a: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note A;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5181600" y="1849172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914400" y="1586243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241300" y="914400"/>
            <a:ext cx="868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“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leave note A</a:t>
            </a:r>
            <a:r>
              <a:rPr lang="en-US" altLang="ko-KR" dirty="0" smtClean="0">
                <a:ea typeface="굴림" panose="020B0600000101010101" pitchFamily="34" charset="-127"/>
              </a:rPr>
              <a:t>” happens before “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if (</a:t>
            </a:r>
            <a:r>
              <a:rPr lang="en-US" altLang="ko-KR" dirty="0" err="1" smtClean="0">
                <a:latin typeface="Consolas"/>
                <a:ea typeface="굴림" panose="020B0600000101010101" pitchFamily="34" charset="-127"/>
                <a:cs typeface="Consolas"/>
              </a:rPr>
              <a:t>noNote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 A)</a:t>
            </a:r>
            <a:r>
              <a:rPr lang="en-US" altLang="ko-KR" dirty="0" smtClean="0">
                <a:ea typeface="굴림" panose="020B0600000101010101" pitchFamily="34" charset="-12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7756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14400" y="1586140"/>
            <a:ext cx="2743200" cy="1309460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31242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leave note A;	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while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(note B) {\\X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</a:t>
            </a: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do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nothing;	   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};</a:t>
            </a:r>
          </a:p>
          <a:p>
            <a:pPr marL="0" indent="0">
              <a:buNone/>
            </a:pP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	   </a:t>
            </a: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buy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milk;	}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	</a:t>
            </a:r>
            <a: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note A;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181600" y="1565870"/>
            <a:ext cx="2743200" cy="643929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57800" y="1524000"/>
            <a:ext cx="3124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leave note B;	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if 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A) {\\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Y</a:t>
            </a: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    buy milk;	</a:t>
            </a:r>
          </a:p>
          <a:p>
            <a:pPr marL="0" indent="0">
              <a:buFontTx/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		</a:t>
            </a:r>
            <a: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note B;</a:t>
            </a:r>
          </a:p>
          <a:p>
            <a:pPr marL="0" indent="0">
              <a:buFontTx/>
              <a:buNone/>
            </a:pP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657600" y="1752600"/>
            <a:ext cx="1524000" cy="30480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24"/>
          <p:cNvSpPr/>
          <p:nvPr/>
        </p:nvSpPr>
        <p:spPr bwMode="auto">
          <a:xfrm>
            <a:off x="914400" y="1586243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181600" y="1849172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557741">
            <a:off x="3812939" y="1568226"/>
            <a:ext cx="1083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happened</a:t>
            </a:r>
          </a:p>
          <a:p>
            <a:pPr algn="ctr"/>
            <a:r>
              <a:rPr lang="en-US" dirty="0" smtClean="0">
                <a:latin typeface="Gill Sans Light"/>
                <a:cs typeface="Gill Sans Light"/>
              </a:rPr>
              <a:t>before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41300" y="914400"/>
            <a:ext cx="868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“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leave note A</a:t>
            </a:r>
            <a:r>
              <a:rPr lang="en-US" altLang="ko-KR" dirty="0" smtClean="0">
                <a:ea typeface="굴림" panose="020B0600000101010101" pitchFamily="34" charset="-127"/>
              </a:rPr>
              <a:t>” happens before “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if (</a:t>
            </a:r>
            <a:r>
              <a:rPr lang="en-US" altLang="ko-KR" dirty="0" err="1" smtClean="0">
                <a:latin typeface="Consolas"/>
                <a:ea typeface="굴림" panose="020B0600000101010101" pitchFamily="34" charset="-127"/>
                <a:cs typeface="Consolas"/>
              </a:rPr>
              <a:t>noNote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 A)</a:t>
            </a:r>
            <a:r>
              <a:rPr lang="en-US" altLang="ko-KR" dirty="0" smtClean="0">
                <a:ea typeface="굴림" panose="020B0600000101010101" pitchFamily="34" charset="-12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4500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5334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MS PGothic" charset="0"/>
              </a:rPr>
              <a:t>Summary: Conceptual </a:t>
            </a:r>
            <a:r>
              <a:rPr lang="en-US" dirty="0" smtClean="0">
                <a:ea typeface="MS PGothic" charset="0"/>
              </a:rPr>
              <a:t>Framework</a:t>
            </a:r>
            <a:endParaRPr lang="en-US" dirty="0">
              <a:ea typeface="MS PGothic" charset="0"/>
            </a:endParaRPr>
          </a:p>
        </p:txBody>
      </p:sp>
      <p:sp>
        <p:nvSpPr>
          <p:cNvPr id="8195" name="TextBox 41"/>
          <p:cNvSpPr txBox="1">
            <a:spLocks noChangeArrowheads="1"/>
          </p:cNvSpPr>
          <p:nvPr/>
        </p:nvSpPr>
        <p:spPr bwMode="auto">
          <a:xfrm>
            <a:off x="650875" y="762000"/>
            <a:ext cx="11507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b="0" dirty="0">
                <a:latin typeface="Gill Sans Light"/>
                <a:cs typeface="Gill Sans Light"/>
              </a:rPr>
              <a:t>Process 1</a:t>
            </a:r>
          </a:p>
        </p:txBody>
      </p:sp>
      <p:sp>
        <p:nvSpPr>
          <p:cNvPr id="8196" name="Rectangle 44"/>
          <p:cNvSpPr>
            <a:spLocks noChangeArrowheads="1"/>
          </p:cNvSpPr>
          <p:nvPr/>
        </p:nvSpPr>
        <p:spPr bwMode="auto">
          <a:xfrm>
            <a:off x="1981200" y="4114800"/>
            <a:ext cx="2209800" cy="609600"/>
          </a:xfrm>
          <a:prstGeom prst="rect">
            <a:avLst/>
          </a:prstGeom>
          <a:solidFill>
            <a:srgbClr val="FF817E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endParaRPr lang="en-US" b="0">
              <a:latin typeface="Gill Sans Light"/>
              <a:cs typeface="Gill Sans Light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2438400" y="4114800"/>
            <a:ext cx="1295400" cy="609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CPU </a:t>
            </a:r>
            <a:r>
              <a:rPr lang="en-US" b="0" dirty="0" err="1">
                <a:latin typeface="Gill Sans Light"/>
                <a:ea typeface="ＭＳ Ｐゴシック" charset="0"/>
                <a:cs typeface="Gill Sans Light"/>
              </a:rPr>
              <a:t>sched</a:t>
            </a: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.</a:t>
            </a:r>
          </a:p>
        </p:txBody>
      </p:sp>
      <p:sp>
        <p:nvSpPr>
          <p:cNvPr id="8198" name="TextBox 47"/>
          <p:cNvSpPr txBox="1">
            <a:spLocks noChangeArrowheads="1"/>
          </p:cNvSpPr>
          <p:nvPr/>
        </p:nvSpPr>
        <p:spPr bwMode="auto">
          <a:xfrm>
            <a:off x="4191000" y="4191000"/>
            <a:ext cx="5161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b="0">
                <a:latin typeface="Gill Sans Light"/>
                <a:cs typeface="Gill Sans Light"/>
              </a:rPr>
              <a:t>OS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2590800" y="5334000"/>
            <a:ext cx="9906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CPU</a:t>
            </a:r>
          </a:p>
          <a:p>
            <a:pPr algn="ctr">
              <a:defRPr/>
            </a:pPr>
            <a:r>
              <a:rPr lang="en-US" b="0" dirty="0">
                <a:latin typeface="Gill Sans Light"/>
                <a:ea typeface="ＭＳ Ｐゴシック" charset="0"/>
                <a:cs typeface="Gill Sans Light"/>
              </a:rPr>
              <a:t>(1 core)</a:t>
            </a:r>
          </a:p>
        </p:txBody>
      </p:sp>
      <p:cxnSp>
        <p:nvCxnSpPr>
          <p:cNvPr id="8200" name="Straight Arrow Connector 50"/>
          <p:cNvCxnSpPr>
            <a:cxnSpLocks noChangeShapeType="1"/>
            <a:stCxn id="8196" idx="2"/>
            <a:endCxn id="49" idx="0"/>
          </p:cNvCxnSpPr>
          <p:nvPr/>
        </p:nvCxnSpPr>
        <p:spPr bwMode="auto">
          <a:xfrm>
            <a:off x="3086100" y="4724400"/>
            <a:ext cx="0" cy="609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201" name="Rectangular Callout 61"/>
          <p:cNvSpPr>
            <a:spLocks noChangeArrowheads="1"/>
          </p:cNvSpPr>
          <p:nvPr/>
        </p:nvSpPr>
        <p:spPr bwMode="auto">
          <a:xfrm>
            <a:off x="3429000" y="4876800"/>
            <a:ext cx="1219200" cy="685800"/>
          </a:xfrm>
          <a:prstGeom prst="wedgeRectCallout">
            <a:avLst>
              <a:gd name="adj1" fmla="val -76995"/>
              <a:gd name="adj2" fmla="val -35778"/>
            </a:avLst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r>
              <a:rPr lang="en-US" sz="2000" b="0">
                <a:latin typeface="Gill Sans Light"/>
                <a:cs typeface="Gill Sans Light"/>
              </a:rPr>
              <a:t>1 thread at a time</a:t>
            </a:r>
          </a:p>
        </p:txBody>
      </p:sp>
      <p:sp>
        <p:nvSpPr>
          <p:cNvPr id="8202" name="Rounded Rectangle 76"/>
          <p:cNvSpPr>
            <a:spLocks noChangeArrowheads="1"/>
          </p:cNvSpPr>
          <p:nvPr/>
        </p:nvSpPr>
        <p:spPr bwMode="auto">
          <a:xfrm>
            <a:off x="190500" y="1143000"/>
            <a:ext cx="2362200" cy="2514600"/>
          </a:xfrm>
          <a:prstGeom prst="roundRect">
            <a:avLst>
              <a:gd name="adj" fmla="val 16667"/>
            </a:avLst>
          </a:prstGeom>
          <a:solidFill>
            <a:srgbClr val="FFFFAA"/>
          </a:solidFill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>
              <a:latin typeface="Gill Sans Light"/>
              <a:cs typeface="Gill Sans Light"/>
            </a:endParaRPr>
          </a:p>
        </p:txBody>
      </p:sp>
      <p:sp>
        <p:nvSpPr>
          <p:cNvPr id="8203" name="Rectangle 78"/>
          <p:cNvSpPr>
            <a:spLocks noChangeArrowheads="1"/>
          </p:cNvSpPr>
          <p:nvPr/>
        </p:nvSpPr>
        <p:spPr bwMode="auto">
          <a:xfrm>
            <a:off x="1714500" y="2286000"/>
            <a:ext cx="685800" cy="457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600" b="0">
                <a:latin typeface="Gill Sans Light"/>
                <a:cs typeface="Gill Sans Light"/>
              </a:rPr>
              <a:t>IO</a:t>
            </a:r>
          </a:p>
          <a:p>
            <a:pPr algn="ctr"/>
            <a:r>
              <a:rPr lang="en-US" sz="1600" b="0">
                <a:latin typeface="Gill Sans Light"/>
                <a:cs typeface="Gill Sans Light"/>
              </a:rPr>
              <a:t>state</a:t>
            </a:r>
          </a:p>
        </p:txBody>
      </p:sp>
      <p:sp>
        <p:nvSpPr>
          <p:cNvPr id="8204" name="Rectangle 79"/>
          <p:cNvSpPr>
            <a:spLocks noChangeArrowheads="1"/>
          </p:cNvSpPr>
          <p:nvPr/>
        </p:nvSpPr>
        <p:spPr bwMode="auto">
          <a:xfrm>
            <a:off x="1714500" y="1752600"/>
            <a:ext cx="685800" cy="457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600" b="0">
                <a:latin typeface="Gill Sans Light"/>
                <a:cs typeface="Gill Sans Light"/>
              </a:rPr>
              <a:t>Mem.</a:t>
            </a:r>
          </a:p>
        </p:txBody>
      </p:sp>
      <p:grpSp>
        <p:nvGrpSpPr>
          <p:cNvPr id="8205" name="Group 80"/>
          <p:cNvGrpSpPr>
            <a:grpSpLocks/>
          </p:cNvGrpSpPr>
          <p:nvPr/>
        </p:nvGrpSpPr>
        <p:grpSpPr bwMode="auto">
          <a:xfrm>
            <a:off x="342900" y="1676400"/>
            <a:ext cx="457200" cy="1828800"/>
            <a:chOff x="7010400" y="1143000"/>
            <a:chExt cx="457200" cy="1828800"/>
          </a:xfrm>
        </p:grpSpPr>
        <p:sp>
          <p:nvSpPr>
            <p:cNvPr id="8237" name="Rounded Rectangle 81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8238" name="Freeform 82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grpSp>
        <p:nvGrpSpPr>
          <p:cNvPr id="8206" name="Group 45"/>
          <p:cNvGrpSpPr>
            <a:grpSpLocks/>
          </p:cNvGrpSpPr>
          <p:nvPr/>
        </p:nvGrpSpPr>
        <p:grpSpPr bwMode="auto">
          <a:xfrm>
            <a:off x="1104900" y="1676400"/>
            <a:ext cx="457200" cy="1828800"/>
            <a:chOff x="7010400" y="1143000"/>
            <a:chExt cx="457200" cy="1828800"/>
          </a:xfrm>
        </p:grpSpPr>
        <p:sp>
          <p:nvSpPr>
            <p:cNvPr id="8235" name="Rounded Rectangle 49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8236" name="Freeform 52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sp>
        <p:nvSpPr>
          <p:cNvPr id="8207" name="TextBox 4"/>
          <p:cNvSpPr txBox="1">
            <a:spLocks noChangeArrowheads="1"/>
          </p:cNvSpPr>
          <p:nvPr/>
        </p:nvSpPr>
        <p:spPr bwMode="auto">
          <a:xfrm>
            <a:off x="723900" y="2362200"/>
            <a:ext cx="44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b="0">
                <a:latin typeface="Gill Sans Light"/>
                <a:cs typeface="Gill Sans Light"/>
              </a:rPr>
              <a:t>…</a:t>
            </a:r>
          </a:p>
        </p:txBody>
      </p:sp>
      <p:sp>
        <p:nvSpPr>
          <p:cNvPr id="8208" name="TextBox 58"/>
          <p:cNvSpPr txBox="1">
            <a:spLocks noChangeArrowheads="1"/>
          </p:cNvSpPr>
          <p:nvPr/>
        </p:nvSpPr>
        <p:spPr bwMode="auto">
          <a:xfrm>
            <a:off x="495300" y="1154113"/>
            <a:ext cx="8528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b="0" dirty="0">
                <a:latin typeface="Gill Sans Light"/>
                <a:cs typeface="Gill Sans Light"/>
              </a:rPr>
              <a:t>threads</a:t>
            </a:r>
          </a:p>
        </p:txBody>
      </p:sp>
      <p:cxnSp>
        <p:nvCxnSpPr>
          <p:cNvPr id="8209" name="Straight Arrow Connector 6"/>
          <p:cNvCxnSpPr>
            <a:cxnSpLocks noChangeShapeType="1"/>
            <a:stCxn id="8208" idx="2"/>
            <a:endCxn id="8237" idx="0"/>
          </p:cNvCxnSpPr>
          <p:nvPr/>
        </p:nvCxnSpPr>
        <p:spPr bwMode="auto">
          <a:xfrm flipH="1">
            <a:off x="571500" y="1523445"/>
            <a:ext cx="350209" cy="15295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10" name="Straight Arrow Connector 59"/>
          <p:cNvCxnSpPr>
            <a:cxnSpLocks noChangeShapeType="1"/>
            <a:stCxn id="8208" idx="2"/>
            <a:endCxn id="8235" idx="0"/>
          </p:cNvCxnSpPr>
          <p:nvPr/>
        </p:nvCxnSpPr>
        <p:spPr bwMode="auto">
          <a:xfrm>
            <a:off x="921709" y="1523445"/>
            <a:ext cx="411791" cy="15295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211" name="TextBox 60"/>
          <p:cNvSpPr txBox="1">
            <a:spLocks noChangeArrowheads="1"/>
          </p:cNvSpPr>
          <p:nvPr/>
        </p:nvSpPr>
        <p:spPr bwMode="auto">
          <a:xfrm>
            <a:off x="3660775" y="762000"/>
            <a:ext cx="12202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b="0">
                <a:latin typeface="Gill Sans Light"/>
                <a:cs typeface="Gill Sans Light"/>
              </a:rPr>
              <a:t>Process N</a:t>
            </a:r>
          </a:p>
        </p:txBody>
      </p:sp>
      <p:sp>
        <p:nvSpPr>
          <p:cNvPr id="8212" name="Rounded Rectangle 65"/>
          <p:cNvSpPr>
            <a:spLocks noChangeArrowheads="1"/>
          </p:cNvSpPr>
          <p:nvPr/>
        </p:nvSpPr>
        <p:spPr bwMode="auto">
          <a:xfrm>
            <a:off x="3200400" y="1143000"/>
            <a:ext cx="2362200" cy="2514600"/>
          </a:xfrm>
          <a:prstGeom prst="roundRect">
            <a:avLst>
              <a:gd name="adj" fmla="val 16667"/>
            </a:avLst>
          </a:prstGeom>
          <a:solidFill>
            <a:srgbClr val="FFFFAA"/>
          </a:solidFill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>
              <a:latin typeface="Gill Sans Light"/>
              <a:cs typeface="Gill Sans Light"/>
            </a:endParaRPr>
          </a:p>
        </p:txBody>
      </p:sp>
      <p:sp>
        <p:nvSpPr>
          <p:cNvPr id="8213" name="Rectangle 84"/>
          <p:cNvSpPr>
            <a:spLocks noChangeArrowheads="1"/>
          </p:cNvSpPr>
          <p:nvPr/>
        </p:nvSpPr>
        <p:spPr bwMode="auto">
          <a:xfrm>
            <a:off x="4724400" y="2286000"/>
            <a:ext cx="685800" cy="457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600" b="0">
                <a:latin typeface="Gill Sans Light"/>
                <a:cs typeface="Gill Sans Light"/>
              </a:rPr>
              <a:t>IO</a:t>
            </a:r>
          </a:p>
          <a:p>
            <a:pPr algn="ctr"/>
            <a:r>
              <a:rPr lang="en-US" sz="1600" b="0">
                <a:latin typeface="Gill Sans Light"/>
                <a:cs typeface="Gill Sans Light"/>
              </a:rPr>
              <a:t>state</a:t>
            </a:r>
          </a:p>
        </p:txBody>
      </p:sp>
      <p:sp>
        <p:nvSpPr>
          <p:cNvPr id="8214" name="Rectangle 85"/>
          <p:cNvSpPr>
            <a:spLocks noChangeArrowheads="1"/>
          </p:cNvSpPr>
          <p:nvPr/>
        </p:nvSpPr>
        <p:spPr bwMode="auto">
          <a:xfrm>
            <a:off x="4724400" y="1752600"/>
            <a:ext cx="685800" cy="4572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600" b="0">
                <a:latin typeface="Gill Sans Light"/>
                <a:cs typeface="Gill Sans Light"/>
              </a:rPr>
              <a:t>Mem.</a:t>
            </a:r>
          </a:p>
        </p:txBody>
      </p:sp>
      <p:grpSp>
        <p:nvGrpSpPr>
          <p:cNvPr id="8215" name="Group 87"/>
          <p:cNvGrpSpPr>
            <a:grpSpLocks/>
          </p:cNvGrpSpPr>
          <p:nvPr/>
        </p:nvGrpSpPr>
        <p:grpSpPr bwMode="auto">
          <a:xfrm>
            <a:off x="3352800" y="1676400"/>
            <a:ext cx="457200" cy="1828800"/>
            <a:chOff x="7010400" y="1143000"/>
            <a:chExt cx="457200" cy="1828800"/>
          </a:xfrm>
        </p:grpSpPr>
        <p:sp>
          <p:nvSpPr>
            <p:cNvPr id="8233" name="Rounded Rectangle 88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8234" name="Freeform 89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grpSp>
        <p:nvGrpSpPr>
          <p:cNvPr id="8216" name="Group 90"/>
          <p:cNvGrpSpPr>
            <a:grpSpLocks/>
          </p:cNvGrpSpPr>
          <p:nvPr/>
        </p:nvGrpSpPr>
        <p:grpSpPr bwMode="auto">
          <a:xfrm>
            <a:off x="4114800" y="1676400"/>
            <a:ext cx="457200" cy="1828800"/>
            <a:chOff x="7010400" y="1143000"/>
            <a:chExt cx="457200" cy="1828800"/>
          </a:xfrm>
        </p:grpSpPr>
        <p:sp>
          <p:nvSpPr>
            <p:cNvPr id="8231" name="Rounded Rectangle 91"/>
            <p:cNvSpPr>
              <a:spLocks noChangeArrowheads="1"/>
            </p:cNvSpPr>
            <p:nvPr/>
          </p:nvSpPr>
          <p:spPr bwMode="auto">
            <a:xfrm>
              <a:off x="7010400" y="1143000"/>
              <a:ext cx="457200" cy="1828800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anchor="ctr"/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endParaRPr lang="en-US" sz="1600">
                <a:latin typeface="Gill Sans Light"/>
                <a:cs typeface="Gill Sans Light"/>
              </a:endParaRPr>
            </a:p>
          </p:txBody>
        </p:sp>
        <p:sp>
          <p:nvSpPr>
            <p:cNvPr id="8232" name="Freeform 92"/>
            <p:cNvSpPr>
              <a:spLocks/>
            </p:cNvSpPr>
            <p:nvPr/>
          </p:nvSpPr>
          <p:spPr bwMode="auto">
            <a:xfrm>
              <a:off x="7086600" y="1219200"/>
              <a:ext cx="232039" cy="1682750"/>
            </a:xfrm>
            <a:custGeom>
              <a:avLst/>
              <a:gdLst>
                <a:gd name="T0" fmla="*/ 120653 w 232039"/>
                <a:gd name="T1" fmla="*/ 0 h 1835150"/>
                <a:gd name="T2" fmla="*/ 228603 w 232039"/>
                <a:gd name="T3" fmla="*/ 51432 h 1835150"/>
                <a:gd name="T4" fmla="*/ 6353 w 232039"/>
                <a:gd name="T5" fmla="*/ 150183 h 1835150"/>
                <a:gd name="T6" fmla="*/ 222253 w 232039"/>
                <a:gd name="T7" fmla="*/ 248934 h 1835150"/>
                <a:gd name="T8" fmla="*/ 3 w 232039"/>
                <a:gd name="T9" fmla="*/ 345628 h 1835150"/>
                <a:gd name="T10" fmla="*/ 228603 w 232039"/>
                <a:gd name="T11" fmla="*/ 444378 h 1835150"/>
                <a:gd name="T12" fmla="*/ 12703 w 232039"/>
                <a:gd name="T13" fmla="*/ 545185 h 1835150"/>
                <a:gd name="T14" fmla="*/ 114303 w 232039"/>
                <a:gd name="T15" fmla="*/ 594560 h 1835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2039" h="1835150">
                  <a:moveTo>
                    <a:pt x="120653" y="0"/>
                  </a:moveTo>
                  <a:cubicBezTo>
                    <a:pt x="184153" y="40746"/>
                    <a:pt x="247653" y="81492"/>
                    <a:pt x="228603" y="158750"/>
                  </a:cubicBezTo>
                  <a:cubicBezTo>
                    <a:pt x="209553" y="236008"/>
                    <a:pt x="7411" y="361950"/>
                    <a:pt x="6353" y="463550"/>
                  </a:cubicBezTo>
                  <a:cubicBezTo>
                    <a:pt x="5295" y="565150"/>
                    <a:pt x="223311" y="667808"/>
                    <a:pt x="222253" y="768350"/>
                  </a:cubicBezTo>
                  <a:cubicBezTo>
                    <a:pt x="221195" y="868892"/>
                    <a:pt x="-1055" y="966258"/>
                    <a:pt x="3" y="1066800"/>
                  </a:cubicBezTo>
                  <a:cubicBezTo>
                    <a:pt x="1061" y="1167342"/>
                    <a:pt x="226486" y="1268942"/>
                    <a:pt x="228603" y="1371600"/>
                  </a:cubicBezTo>
                  <a:cubicBezTo>
                    <a:pt x="230720" y="1474258"/>
                    <a:pt x="31753" y="1605492"/>
                    <a:pt x="12703" y="1682750"/>
                  </a:cubicBezTo>
                  <a:cubicBezTo>
                    <a:pt x="-6347" y="1760008"/>
                    <a:pt x="114303" y="1835150"/>
                    <a:pt x="114303" y="183515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Gill Sans Light"/>
                <a:cs typeface="Gill Sans Light"/>
              </a:endParaRPr>
            </a:p>
          </p:txBody>
        </p:sp>
      </p:grpSp>
      <p:sp>
        <p:nvSpPr>
          <p:cNvPr id="8217" name="TextBox 93"/>
          <p:cNvSpPr txBox="1">
            <a:spLocks noChangeArrowheads="1"/>
          </p:cNvSpPr>
          <p:nvPr/>
        </p:nvSpPr>
        <p:spPr bwMode="auto">
          <a:xfrm>
            <a:off x="3733800" y="2362200"/>
            <a:ext cx="44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b="0">
                <a:latin typeface="Gill Sans Light"/>
                <a:cs typeface="Gill Sans Light"/>
              </a:rPr>
              <a:t>…</a:t>
            </a:r>
          </a:p>
        </p:txBody>
      </p:sp>
      <p:sp>
        <p:nvSpPr>
          <p:cNvPr id="8218" name="TextBox 94"/>
          <p:cNvSpPr txBox="1">
            <a:spLocks noChangeArrowheads="1"/>
          </p:cNvSpPr>
          <p:nvPr/>
        </p:nvSpPr>
        <p:spPr bwMode="auto">
          <a:xfrm>
            <a:off x="3505200" y="1154113"/>
            <a:ext cx="8528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b="0">
                <a:latin typeface="Gill Sans Light"/>
                <a:cs typeface="Gill Sans Light"/>
              </a:rPr>
              <a:t>threads</a:t>
            </a:r>
          </a:p>
        </p:txBody>
      </p:sp>
      <p:cxnSp>
        <p:nvCxnSpPr>
          <p:cNvPr id="8219" name="Straight Arrow Connector 95"/>
          <p:cNvCxnSpPr>
            <a:cxnSpLocks noChangeShapeType="1"/>
            <a:stCxn id="8218" idx="2"/>
            <a:endCxn id="8233" idx="0"/>
          </p:cNvCxnSpPr>
          <p:nvPr/>
        </p:nvCxnSpPr>
        <p:spPr bwMode="auto">
          <a:xfrm flipH="1">
            <a:off x="3581400" y="1523445"/>
            <a:ext cx="350209" cy="15295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20" name="Straight Arrow Connector 96"/>
          <p:cNvCxnSpPr>
            <a:cxnSpLocks noChangeShapeType="1"/>
            <a:stCxn id="8218" idx="2"/>
            <a:endCxn id="8231" idx="0"/>
          </p:cNvCxnSpPr>
          <p:nvPr/>
        </p:nvCxnSpPr>
        <p:spPr bwMode="auto">
          <a:xfrm>
            <a:off x="3931609" y="1523445"/>
            <a:ext cx="411791" cy="15295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221" name="TextBox 97"/>
          <p:cNvSpPr txBox="1">
            <a:spLocks noChangeArrowheads="1"/>
          </p:cNvSpPr>
          <p:nvPr/>
        </p:nvSpPr>
        <p:spPr bwMode="auto">
          <a:xfrm>
            <a:off x="2667000" y="2286000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>
                <a:latin typeface="Gill Sans Light"/>
                <a:cs typeface="Gill Sans Light"/>
              </a:rPr>
              <a:t>…</a:t>
            </a:r>
          </a:p>
        </p:txBody>
      </p:sp>
      <p:cxnSp>
        <p:nvCxnSpPr>
          <p:cNvPr id="8222" name="Straight Arrow Connector 98"/>
          <p:cNvCxnSpPr>
            <a:cxnSpLocks noChangeShapeType="1"/>
            <a:endCxn id="47" idx="0"/>
          </p:cNvCxnSpPr>
          <p:nvPr/>
        </p:nvCxnSpPr>
        <p:spPr bwMode="auto">
          <a:xfrm flipH="1">
            <a:off x="3086100" y="3505200"/>
            <a:ext cx="495300" cy="609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23" name="Straight Arrow Connector 99"/>
          <p:cNvCxnSpPr>
            <a:cxnSpLocks noChangeShapeType="1"/>
            <a:stCxn id="8237" idx="2"/>
          </p:cNvCxnSpPr>
          <p:nvPr/>
        </p:nvCxnSpPr>
        <p:spPr bwMode="auto">
          <a:xfrm>
            <a:off x="571500" y="3505200"/>
            <a:ext cx="2628900" cy="609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24" name="Straight Arrow Connector 100"/>
          <p:cNvCxnSpPr>
            <a:cxnSpLocks noChangeShapeType="1"/>
            <a:stCxn id="8235" idx="2"/>
          </p:cNvCxnSpPr>
          <p:nvPr/>
        </p:nvCxnSpPr>
        <p:spPr bwMode="auto">
          <a:xfrm>
            <a:off x="1333500" y="3505200"/>
            <a:ext cx="1866900" cy="609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225" name="Straight Arrow Connector 51"/>
          <p:cNvCxnSpPr>
            <a:cxnSpLocks noChangeShapeType="1"/>
            <a:stCxn id="8231" idx="2"/>
            <a:endCxn id="47" idx="0"/>
          </p:cNvCxnSpPr>
          <p:nvPr/>
        </p:nvCxnSpPr>
        <p:spPr bwMode="auto">
          <a:xfrm flipH="1">
            <a:off x="3086100" y="3505200"/>
            <a:ext cx="1257300" cy="609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2" name="Content Placeholder 2"/>
          <p:cNvSpPr>
            <a:spLocks noGrp="1"/>
          </p:cNvSpPr>
          <p:nvPr>
            <p:ph idx="1"/>
          </p:nvPr>
        </p:nvSpPr>
        <p:spPr>
          <a:xfrm>
            <a:off x="5486400" y="914400"/>
            <a:ext cx="3733800" cy="5943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-128"/>
              </a:rPr>
              <a:t>Physical </a:t>
            </a:r>
            <a:r>
              <a:rPr lang="en-US" dirty="0" smtClean="0">
                <a:ea typeface="ＭＳ Ｐゴシック" charset="-128"/>
              </a:rPr>
              <a:t>addresses </a:t>
            </a:r>
            <a:r>
              <a:rPr lang="en-US" dirty="0" smtClean="0">
                <a:ea typeface="ＭＳ Ｐゴシック" charset="-128"/>
              </a:rPr>
              <a:t>s</a:t>
            </a:r>
            <a:r>
              <a:rPr lang="en-US" dirty="0" smtClean="0">
                <a:ea typeface="ＭＳ Ｐゴシック" charset="-128"/>
              </a:rPr>
              <a:t>hared</a:t>
            </a:r>
            <a:endParaRPr lang="en-US" dirty="0" smtClean="0">
              <a:ea typeface="ＭＳ Ｐゴシック" charset="-128"/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b="1" dirty="0" smtClean="0">
                <a:ea typeface="ＭＳ Ｐゴシック" charset="-128"/>
              </a:rPr>
              <a:t>So:</a:t>
            </a:r>
            <a:r>
              <a:rPr lang="en-US" dirty="0" smtClean="0">
                <a:ea typeface="ＭＳ Ｐゴシック" charset="-128"/>
              </a:rPr>
              <a:t> Processes and Address Translation</a:t>
            </a:r>
          </a:p>
          <a:p>
            <a:pPr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-128"/>
              </a:rPr>
              <a:t>CPU must </a:t>
            </a:r>
            <a:r>
              <a:rPr lang="en-US" dirty="0">
                <a:ea typeface="ＭＳ Ｐゴシック" charset="-128"/>
              </a:rPr>
              <a:t>b</a:t>
            </a:r>
            <a:r>
              <a:rPr lang="en-US" dirty="0" smtClean="0">
                <a:ea typeface="ＭＳ Ｐゴシック" charset="-128"/>
              </a:rPr>
              <a:t>e </a:t>
            </a:r>
            <a:r>
              <a:rPr lang="en-US" dirty="0" smtClean="0">
                <a:ea typeface="ＭＳ Ｐゴシック" charset="-128"/>
              </a:rPr>
              <a:t>Shared</a:t>
            </a:r>
          </a:p>
          <a:p>
            <a:pPr lvl="1">
              <a:lnSpc>
                <a:spcPct val="100000"/>
              </a:lnSpc>
              <a:defRPr/>
            </a:pPr>
            <a:r>
              <a:rPr lang="en-US" b="1" dirty="0" smtClean="0">
                <a:ea typeface="ＭＳ Ｐゴシック" charset="-128"/>
              </a:rPr>
              <a:t>So:</a:t>
            </a:r>
            <a:r>
              <a:rPr lang="en-US" dirty="0" smtClean="0">
                <a:ea typeface="ＭＳ Ｐゴシック" charset="-128"/>
              </a:rPr>
              <a:t> Threads</a:t>
            </a:r>
          </a:p>
          <a:p>
            <a:pPr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-128"/>
              </a:rPr>
              <a:t>Processes </a:t>
            </a:r>
            <a:r>
              <a:rPr lang="en-US" dirty="0" smtClean="0">
                <a:ea typeface="ＭＳ Ｐゴシック" charset="-128"/>
              </a:rPr>
              <a:t>aren’t </a:t>
            </a:r>
            <a:r>
              <a:rPr lang="en-US" dirty="0">
                <a:ea typeface="ＭＳ Ｐゴシック" charset="-128"/>
              </a:rPr>
              <a:t>t</a:t>
            </a:r>
            <a:r>
              <a:rPr lang="en-US" dirty="0" smtClean="0">
                <a:ea typeface="ＭＳ Ｐゴシック" charset="-128"/>
              </a:rPr>
              <a:t>rusted</a:t>
            </a:r>
            <a:endParaRPr lang="en-US" dirty="0" smtClean="0">
              <a:ea typeface="ＭＳ Ｐゴシック" charset="-128"/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b="1" dirty="0" smtClean="0">
                <a:ea typeface="ＭＳ Ｐゴシック" charset="-128"/>
              </a:rPr>
              <a:t>So: </a:t>
            </a:r>
            <a:r>
              <a:rPr lang="en-US" dirty="0" smtClean="0">
                <a:ea typeface="ＭＳ Ｐゴシック" charset="-128"/>
              </a:rPr>
              <a:t>Kernel/</a:t>
            </a:r>
            <a:r>
              <a:rPr lang="en-US" dirty="0" err="1" smtClean="0">
                <a:ea typeface="ＭＳ Ｐゴシック" charset="-128"/>
              </a:rPr>
              <a:t>Userspace</a:t>
            </a:r>
            <a:r>
              <a:rPr lang="en-US" dirty="0" smtClean="0">
                <a:ea typeface="ＭＳ Ｐゴシック" charset="-128"/>
              </a:rPr>
              <a:t> Split</a:t>
            </a:r>
          </a:p>
          <a:p>
            <a:pPr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-128"/>
              </a:rPr>
              <a:t>Threads </a:t>
            </a:r>
            <a:r>
              <a:rPr lang="en-US" dirty="0" smtClean="0">
                <a:ea typeface="ＭＳ Ｐゴシック" charset="-128"/>
              </a:rPr>
              <a:t>might </a:t>
            </a:r>
            <a:r>
              <a:rPr lang="en-US" dirty="0">
                <a:ea typeface="ＭＳ Ｐゴシック" charset="-128"/>
              </a:rPr>
              <a:t>n</a:t>
            </a:r>
            <a:r>
              <a:rPr lang="en-US" dirty="0" smtClean="0">
                <a:ea typeface="ＭＳ Ｐゴシック" charset="-128"/>
              </a:rPr>
              <a:t>ot </a:t>
            </a:r>
            <a:r>
              <a:rPr lang="en-US" dirty="0">
                <a:ea typeface="ＭＳ Ｐゴシック" charset="-128"/>
              </a:rPr>
              <a:t>c</a:t>
            </a:r>
            <a:r>
              <a:rPr lang="en-US" dirty="0" smtClean="0">
                <a:ea typeface="ＭＳ Ｐゴシック" charset="-128"/>
              </a:rPr>
              <a:t>ooperate</a:t>
            </a:r>
            <a:endParaRPr lang="en-US" dirty="0" smtClean="0">
              <a:ea typeface="ＭＳ Ｐゴシック" charset="-128"/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b="1" dirty="0" smtClean="0">
                <a:ea typeface="ＭＳ Ｐゴシック" charset="-128"/>
              </a:rPr>
              <a:t>So:</a:t>
            </a:r>
            <a:r>
              <a:rPr lang="en-US" dirty="0" smtClean="0">
                <a:ea typeface="ＭＳ Ｐゴシック" charset="-128"/>
              </a:rPr>
              <a:t> Use timer interrupts to context switch (”preemption”)</a:t>
            </a:r>
          </a:p>
          <a:p>
            <a:pPr lvl="1">
              <a:lnSpc>
                <a:spcPct val="100000"/>
              </a:lnSpc>
              <a:defRPr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8227" name="Rectangle 77"/>
          <p:cNvSpPr>
            <a:spLocks noChangeArrowheads="1"/>
          </p:cNvSpPr>
          <p:nvPr/>
        </p:nvSpPr>
        <p:spPr bwMode="auto">
          <a:xfrm>
            <a:off x="342900" y="3048000"/>
            <a:ext cx="457200" cy="381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CPU</a:t>
            </a:r>
          </a:p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state</a:t>
            </a:r>
          </a:p>
        </p:txBody>
      </p:sp>
      <p:sp>
        <p:nvSpPr>
          <p:cNvPr id="8228" name="Rectangle 77"/>
          <p:cNvSpPr>
            <a:spLocks noChangeArrowheads="1"/>
          </p:cNvSpPr>
          <p:nvPr/>
        </p:nvSpPr>
        <p:spPr bwMode="auto">
          <a:xfrm>
            <a:off x="1104900" y="3048000"/>
            <a:ext cx="457200" cy="381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CPU</a:t>
            </a:r>
          </a:p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state</a:t>
            </a:r>
          </a:p>
        </p:txBody>
      </p:sp>
      <p:sp>
        <p:nvSpPr>
          <p:cNvPr id="8229" name="Rectangle 77"/>
          <p:cNvSpPr>
            <a:spLocks noChangeArrowheads="1"/>
          </p:cNvSpPr>
          <p:nvPr/>
        </p:nvSpPr>
        <p:spPr bwMode="auto">
          <a:xfrm>
            <a:off x="4114800" y="3048000"/>
            <a:ext cx="457200" cy="381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CPU</a:t>
            </a:r>
          </a:p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state</a:t>
            </a:r>
          </a:p>
        </p:txBody>
      </p:sp>
      <p:sp>
        <p:nvSpPr>
          <p:cNvPr id="8230" name="Rectangle 77"/>
          <p:cNvSpPr>
            <a:spLocks noChangeArrowheads="1"/>
          </p:cNvSpPr>
          <p:nvPr/>
        </p:nvSpPr>
        <p:spPr bwMode="auto">
          <a:xfrm>
            <a:off x="3352800" y="3048000"/>
            <a:ext cx="457200" cy="3810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CPU</a:t>
            </a:r>
          </a:p>
          <a:p>
            <a:pPr algn="ctr"/>
            <a:r>
              <a:rPr lang="en-US" sz="1100" b="0">
                <a:latin typeface="Gill Sans" charset="0"/>
                <a:ea typeface="Gill Sans" charset="0"/>
                <a:cs typeface="Gill Sans" charset="0"/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55554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14400" y="1586140"/>
            <a:ext cx="2743200" cy="1309460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14400" y="3886200"/>
            <a:ext cx="2743200" cy="1447800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31242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leave note A;	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while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(note B) {\\X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</a:t>
            </a: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do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nothing;	   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};</a:t>
            </a:r>
          </a:p>
          <a:p>
            <a:pPr marL="0" indent="0">
              <a:buNone/>
            </a:pP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	   </a:t>
            </a: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buy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milk;	}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	</a:t>
            </a:r>
            <a: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note A;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181600" y="1565870"/>
            <a:ext cx="2743200" cy="643929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257800" y="3429000"/>
            <a:ext cx="2743200" cy="304800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57800" y="1524000"/>
            <a:ext cx="3124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leave note B;	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if 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A) {\\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Y</a:t>
            </a: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    buy milk;	</a:t>
            </a:r>
          </a:p>
          <a:p>
            <a:pPr marL="0" indent="0">
              <a:buFontTx/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		</a:t>
            </a:r>
            <a: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note B;</a:t>
            </a:r>
          </a:p>
          <a:p>
            <a:pPr marL="0" indent="0">
              <a:buFontTx/>
              <a:buNone/>
            </a:pP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657600" y="1752600"/>
            <a:ext cx="1524000" cy="30480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209800" y="2971800"/>
            <a:ext cx="0" cy="83820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2209800" y="2968744"/>
            <a:ext cx="1371600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0" dirty="0" smtClean="0">
                <a:latin typeface="Gill Sans Light"/>
                <a:cs typeface="Gill Sans Light"/>
              </a:rPr>
              <a:t>Wait for note B to be remove</a:t>
            </a:r>
            <a:endParaRPr lang="en-US" sz="2000" b="0" dirty="0">
              <a:latin typeface="Gill Sans Light"/>
              <a:cs typeface="Gill Sans Light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914400" y="1586243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181600" y="1849172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557741">
            <a:off x="3812939" y="1568226"/>
            <a:ext cx="1083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happened</a:t>
            </a:r>
          </a:p>
          <a:p>
            <a:pPr algn="ctr"/>
            <a:r>
              <a:rPr lang="en-US" dirty="0" smtClean="0">
                <a:latin typeface="Gill Sans Light"/>
                <a:cs typeface="Gill Sans Light"/>
              </a:rPr>
              <a:t>before</a:t>
            </a:r>
            <a:endParaRPr lang="en-US" dirty="0">
              <a:latin typeface="Gill Sans Light"/>
              <a:cs typeface="Gill Sans Light"/>
            </a:endParaRPr>
          </a:p>
        </p:txBody>
      </p:sp>
      <p:cxnSp>
        <p:nvCxnSpPr>
          <p:cNvPr id="16" name="Straight Arrow Connector 15"/>
          <p:cNvCxnSpPr>
            <a:stCxn id="7" idx="1"/>
          </p:cNvCxnSpPr>
          <p:nvPr/>
        </p:nvCxnSpPr>
        <p:spPr bwMode="auto">
          <a:xfrm flipH="1">
            <a:off x="3657600" y="3581400"/>
            <a:ext cx="1600200" cy="30480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41300" y="914400"/>
            <a:ext cx="868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“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leave note A</a:t>
            </a:r>
            <a:r>
              <a:rPr lang="en-US" altLang="ko-KR" dirty="0" smtClean="0">
                <a:ea typeface="굴림" panose="020B0600000101010101" pitchFamily="34" charset="-127"/>
              </a:rPr>
              <a:t>” happens before “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if (</a:t>
            </a:r>
            <a:r>
              <a:rPr lang="en-US" altLang="ko-KR" dirty="0" err="1" smtClean="0">
                <a:latin typeface="Consolas"/>
                <a:ea typeface="굴림" panose="020B0600000101010101" pitchFamily="34" charset="-127"/>
                <a:cs typeface="Consolas"/>
              </a:rPr>
              <a:t>noNote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 A)</a:t>
            </a:r>
            <a:r>
              <a:rPr lang="en-US" altLang="ko-KR" dirty="0" smtClean="0">
                <a:ea typeface="굴림" panose="020B0600000101010101" pitchFamily="34" charset="-12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5085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914400" y="2286000"/>
            <a:ext cx="2743200" cy="304800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81600" y="1565871"/>
            <a:ext cx="2743200" cy="643929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57800" y="1524000"/>
            <a:ext cx="3124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leave note B;	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if 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A) {\\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Y</a:t>
            </a: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    buy milk;	</a:t>
            </a:r>
          </a:p>
          <a:p>
            <a:pPr marL="0" indent="0">
              <a:buFontTx/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		</a:t>
            </a:r>
            <a: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note B;</a:t>
            </a:r>
          </a:p>
          <a:p>
            <a:pPr marL="0" indent="0">
              <a:buFontTx/>
              <a:buNone/>
            </a:pPr>
            <a:endParaRPr lang="en-US" sz="2000" dirty="0"/>
          </a:p>
        </p:txBody>
      </p:sp>
      <p:cxnSp>
        <p:nvCxnSpPr>
          <p:cNvPr id="10" name="Straight Arrow Connector 9"/>
          <p:cNvCxnSpPr>
            <a:stCxn id="28" idx="1"/>
            <a:endCxn id="29" idx="3"/>
          </p:cNvCxnSpPr>
          <p:nvPr/>
        </p:nvCxnSpPr>
        <p:spPr bwMode="auto">
          <a:xfrm flipH="1">
            <a:off x="3657600" y="2001572"/>
            <a:ext cx="1524000" cy="436828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 rot="20770578">
            <a:off x="3812939" y="1900568"/>
            <a:ext cx="1083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happened</a:t>
            </a:r>
          </a:p>
          <a:p>
            <a:pPr algn="ctr"/>
            <a:r>
              <a:rPr lang="en-US" dirty="0" smtClean="0">
                <a:latin typeface="Gill Sans Light"/>
                <a:cs typeface="Gill Sans Light"/>
              </a:rPr>
              <a:t>before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31242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leave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note A;	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while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(note B) {\\X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</a:t>
            </a: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do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nothing;	   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};</a:t>
            </a:r>
          </a:p>
          <a:p>
            <a:pPr marL="0" indent="0">
              <a:buNone/>
            </a:pP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	   </a:t>
            </a: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buy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milk;	}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	</a:t>
            </a:r>
            <a: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note A;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5181600" y="1849172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914400" y="2286000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241300" y="914400"/>
            <a:ext cx="868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“</a:t>
            </a:r>
            <a:r>
              <a:rPr lang="en-US" altLang="ko-KR" dirty="0">
                <a:latin typeface="Consolas"/>
                <a:ea typeface="굴림" panose="020B0600000101010101" pitchFamily="34" charset="-127"/>
                <a:cs typeface="Consolas"/>
              </a:rPr>
              <a:t>if (</a:t>
            </a:r>
            <a:r>
              <a:rPr lang="en-US" altLang="ko-KR" dirty="0" err="1">
                <a:latin typeface="Consolas"/>
                <a:ea typeface="굴림" panose="020B0600000101010101" pitchFamily="34" charset="-127"/>
                <a:cs typeface="Consolas"/>
              </a:rPr>
              <a:t>noNote</a:t>
            </a:r>
            <a:r>
              <a:rPr lang="en-US" altLang="ko-KR" dirty="0">
                <a:latin typeface="Consolas"/>
                <a:ea typeface="굴림" panose="020B0600000101010101" pitchFamily="34" charset="-127"/>
                <a:cs typeface="Consolas"/>
              </a:rPr>
              <a:t> A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)</a:t>
            </a:r>
            <a:r>
              <a:rPr lang="en-US" altLang="ko-KR" dirty="0" smtClean="0">
                <a:ea typeface="굴림" panose="020B0600000101010101" pitchFamily="34" charset="-127"/>
              </a:rPr>
              <a:t>” happens before “</a:t>
            </a:r>
            <a:r>
              <a:rPr lang="en-US" altLang="ko-KR" dirty="0">
                <a:latin typeface="Consolas"/>
                <a:ea typeface="굴림" panose="020B0600000101010101" pitchFamily="34" charset="-127"/>
                <a:cs typeface="Consolas"/>
              </a:rPr>
              <a:t>leave note A</a:t>
            </a:r>
            <a:r>
              <a:rPr lang="en-US" altLang="ko-KR" dirty="0" smtClean="0">
                <a:ea typeface="굴림" panose="020B0600000101010101" pitchFamily="34" charset="-12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8761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5181600" y="1849172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81600" y="1600200"/>
            <a:ext cx="2743200" cy="2167930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914400" y="2286000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914400" y="2286000"/>
            <a:ext cx="2743200" cy="1295400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57800" y="1524000"/>
            <a:ext cx="3124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leave note B;	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if 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A) {\\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Y</a:t>
            </a: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    buy milk;	</a:t>
            </a:r>
          </a:p>
          <a:p>
            <a:pPr marL="0" indent="0">
              <a:buFontTx/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		</a:t>
            </a:r>
            <a: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note B;</a:t>
            </a:r>
          </a:p>
          <a:p>
            <a:pPr marL="0" indent="0">
              <a:buFontTx/>
              <a:buNone/>
            </a:pPr>
            <a:endParaRPr lang="en-US" sz="2000" dirty="0"/>
          </a:p>
        </p:txBody>
      </p:sp>
      <p:cxnSp>
        <p:nvCxnSpPr>
          <p:cNvPr id="10" name="Straight Arrow Connector 9"/>
          <p:cNvCxnSpPr>
            <a:stCxn id="28" idx="1"/>
            <a:endCxn id="29" idx="3"/>
          </p:cNvCxnSpPr>
          <p:nvPr/>
        </p:nvCxnSpPr>
        <p:spPr bwMode="auto">
          <a:xfrm flipH="1">
            <a:off x="3657600" y="2001572"/>
            <a:ext cx="1524000" cy="436828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 rot="20770578">
            <a:off x="3812939" y="1900568"/>
            <a:ext cx="1083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happened</a:t>
            </a:r>
          </a:p>
          <a:p>
            <a:pPr algn="ctr"/>
            <a:r>
              <a:rPr lang="en-US" dirty="0" smtClean="0">
                <a:latin typeface="Gill Sans Light"/>
                <a:cs typeface="Gill Sans Light"/>
              </a:rPr>
              <a:t>before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31242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leave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note A;	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while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(note B) {\\X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</a:t>
            </a: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do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nothing;	   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};</a:t>
            </a:r>
          </a:p>
          <a:p>
            <a:pPr marL="0" indent="0">
              <a:buNone/>
            </a:pP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	   </a:t>
            </a: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buy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milk;	}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	</a:t>
            </a:r>
            <a: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note A;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241300" y="914400"/>
            <a:ext cx="868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“</a:t>
            </a:r>
            <a:r>
              <a:rPr lang="en-US" altLang="ko-KR" dirty="0">
                <a:latin typeface="Consolas"/>
                <a:ea typeface="굴림" panose="020B0600000101010101" pitchFamily="34" charset="-127"/>
                <a:cs typeface="Consolas"/>
              </a:rPr>
              <a:t>if (</a:t>
            </a:r>
            <a:r>
              <a:rPr lang="en-US" altLang="ko-KR" dirty="0" err="1">
                <a:latin typeface="Consolas"/>
                <a:ea typeface="굴림" panose="020B0600000101010101" pitchFamily="34" charset="-127"/>
                <a:cs typeface="Consolas"/>
              </a:rPr>
              <a:t>noNote</a:t>
            </a:r>
            <a:r>
              <a:rPr lang="en-US" altLang="ko-KR" dirty="0">
                <a:latin typeface="Consolas"/>
                <a:ea typeface="굴림" panose="020B0600000101010101" pitchFamily="34" charset="-127"/>
                <a:cs typeface="Consolas"/>
              </a:rPr>
              <a:t> A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)</a:t>
            </a:r>
            <a:r>
              <a:rPr lang="en-US" altLang="ko-KR" dirty="0" smtClean="0">
                <a:ea typeface="굴림" panose="020B0600000101010101" pitchFamily="34" charset="-127"/>
              </a:rPr>
              <a:t>” happens before “</a:t>
            </a:r>
            <a:r>
              <a:rPr lang="en-US" altLang="ko-KR" dirty="0">
                <a:latin typeface="Consolas"/>
                <a:ea typeface="굴림" panose="020B0600000101010101" pitchFamily="34" charset="-127"/>
                <a:cs typeface="Consolas"/>
              </a:rPr>
              <a:t>leave note A</a:t>
            </a:r>
            <a:r>
              <a:rPr lang="en-US" altLang="ko-KR" dirty="0" smtClean="0">
                <a:ea typeface="굴림" panose="020B0600000101010101" pitchFamily="34" charset="-12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0089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5181600" y="1849172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81600" y="1600200"/>
            <a:ext cx="2743200" cy="2167930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914400" y="2286000"/>
            <a:ext cx="2743200" cy="304800"/>
          </a:xfrm>
          <a:prstGeom prst="rect">
            <a:avLst/>
          </a:prstGeom>
          <a:noFill/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914400" y="2286000"/>
            <a:ext cx="2743200" cy="1295400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14400" y="4267200"/>
            <a:ext cx="2743200" cy="381000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14400" y="5257800"/>
            <a:ext cx="2743200" cy="381000"/>
          </a:xfrm>
          <a:prstGeom prst="rect">
            <a:avLst/>
          </a:prstGeom>
          <a:solidFill>
            <a:srgbClr val="FF6600">
              <a:alpha val="50000"/>
            </a:srgbClr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257800" y="1524000"/>
            <a:ext cx="3124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leave note B;	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if 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noNote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A) {\\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Y</a:t>
            </a: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    buy milk;	</a:t>
            </a:r>
          </a:p>
          <a:p>
            <a:pPr marL="0" indent="0">
              <a:buFontTx/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}</a:t>
            </a:r>
            <a:b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		</a:t>
            </a:r>
            <a: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 smtClean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note B;</a:t>
            </a:r>
          </a:p>
          <a:p>
            <a:pPr marL="0" indent="0">
              <a:buFontTx/>
              <a:buNone/>
            </a:pPr>
            <a:endParaRPr lang="en-US" sz="2000" dirty="0"/>
          </a:p>
        </p:txBody>
      </p:sp>
      <p:cxnSp>
        <p:nvCxnSpPr>
          <p:cNvPr id="10" name="Straight Arrow Connector 9"/>
          <p:cNvCxnSpPr>
            <a:stCxn id="28" idx="1"/>
            <a:endCxn id="29" idx="3"/>
          </p:cNvCxnSpPr>
          <p:nvPr/>
        </p:nvCxnSpPr>
        <p:spPr bwMode="auto">
          <a:xfrm flipH="1">
            <a:off x="3657600" y="2001572"/>
            <a:ext cx="1524000" cy="436828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2A40E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 rot="20770578">
            <a:off x="3812939" y="1900568"/>
            <a:ext cx="1083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happened</a:t>
            </a:r>
          </a:p>
          <a:p>
            <a:pPr algn="ctr"/>
            <a:r>
              <a:rPr lang="en-US" dirty="0" smtClean="0">
                <a:latin typeface="Gill Sans Light"/>
                <a:cs typeface="Gill Sans Light"/>
              </a:rPr>
              <a:t>before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31242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leave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note A;	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while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(note B) {\\X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</a:t>
            </a: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 do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nothing;	   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};</a:t>
            </a:r>
          </a:p>
          <a:p>
            <a:pPr marL="0" indent="0">
              <a:buNone/>
            </a:pP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altLang="ko-KR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if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 {	   </a:t>
            </a:r>
            <a:endParaRPr lang="en-US" altLang="ko-KR" sz="20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   buy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milk;	}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	</a:t>
            </a:r>
            <a: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  <a:t/>
            </a:r>
            <a:br>
              <a:rPr lang="en-US" altLang="ko-KR" sz="2000" dirty="0">
                <a:latin typeface="Courier New" panose="02070309020205020404" pitchFamily="49" charset="0"/>
                <a:ea typeface="굴림" panose="020B0600000101010101" pitchFamily="34" charset="-127"/>
              </a:rPr>
            </a:b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remove 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note A;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241300" y="914400"/>
            <a:ext cx="868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2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0" i="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tabLst>
                <a:tab pos="1139825" algn="l"/>
                <a:tab pos="1828800" algn="ctr"/>
                <a:tab pos="4684713" algn="l"/>
                <a:tab pos="5548313" algn="ctr"/>
              </a:tabLst>
            </a:pPr>
            <a:r>
              <a:rPr lang="en-US" altLang="ko-KR" dirty="0" smtClean="0">
                <a:ea typeface="굴림" panose="020B0600000101010101" pitchFamily="34" charset="-127"/>
              </a:rPr>
              <a:t>“</a:t>
            </a:r>
            <a:r>
              <a:rPr lang="en-US" altLang="ko-KR" dirty="0">
                <a:latin typeface="Consolas"/>
                <a:ea typeface="굴림" panose="020B0600000101010101" pitchFamily="34" charset="-127"/>
                <a:cs typeface="Consolas"/>
              </a:rPr>
              <a:t>if (</a:t>
            </a:r>
            <a:r>
              <a:rPr lang="en-US" altLang="ko-KR" dirty="0" err="1">
                <a:latin typeface="Consolas"/>
                <a:ea typeface="굴림" panose="020B0600000101010101" pitchFamily="34" charset="-127"/>
                <a:cs typeface="Consolas"/>
              </a:rPr>
              <a:t>noNote</a:t>
            </a:r>
            <a:r>
              <a:rPr lang="en-US" altLang="ko-KR" dirty="0">
                <a:latin typeface="Consolas"/>
                <a:ea typeface="굴림" panose="020B0600000101010101" pitchFamily="34" charset="-127"/>
                <a:cs typeface="Consolas"/>
              </a:rPr>
              <a:t> A</a:t>
            </a:r>
            <a:r>
              <a:rPr lang="en-US" altLang="ko-KR" dirty="0" smtClean="0">
                <a:latin typeface="Consolas"/>
                <a:ea typeface="굴림" panose="020B0600000101010101" pitchFamily="34" charset="-127"/>
                <a:cs typeface="Consolas"/>
              </a:rPr>
              <a:t>)</a:t>
            </a:r>
            <a:r>
              <a:rPr lang="en-US" altLang="ko-KR" dirty="0" smtClean="0">
                <a:ea typeface="굴림" panose="020B0600000101010101" pitchFamily="34" charset="-127"/>
              </a:rPr>
              <a:t>” happens before “</a:t>
            </a:r>
            <a:r>
              <a:rPr lang="en-US" altLang="ko-KR" dirty="0">
                <a:latin typeface="Consolas"/>
                <a:ea typeface="굴림" panose="020B0600000101010101" pitchFamily="34" charset="-127"/>
                <a:cs typeface="Consolas"/>
              </a:rPr>
              <a:t>leave note A</a:t>
            </a:r>
            <a:r>
              <a:rPr lang="en-US" altLang="ko-KR" dirty="0" smtClean="0">
                <a:ea typeface="굴림" panose="020B0600000101010101" pitchFamily="34" charset="-127"/>
              </a:rPr>
              <a:t>”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2286000" y="3609314"/>
            <a:ext cx="0" cy="60960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2286000" y="3578344"/>
            <a:ext cx="13716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b="0" dirty="0" smtClean="0">
                <a:latin typeface="Gill Sans Light"/>
                <a:cs typeface="Gill Sans Light"/>
              </a:rPr>
              <a:t>Wait for note B to be remove</a:t>
            </a:r>
            <a:endParaRPr lang="en-US" sz="2000" b="0" dirty="0">
              <a:latin typeface="Gill Sans Light"/>
              <a:cs typeface="Gill Sans Light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3657600" y="3581400"/>
            <a:ext cx="1524000" cy="685800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4284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latin typeface="Helvetica" charset="0"/>
                <a:ea typeface="굴림" charset="0"/>
                <a:cs typeface="굴림" charset="0"/>
              </a:rPr>
              <a:t>Review: Solution #3 discussion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774" y="736600"/>
            <a:ext cx="9191625" cy="6121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Our solution protects a single “Critical-Section” piece of code for each thread: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2000" dirty="0">
                <a:latin typeface="Courier New" charset="0"/>
                <a:ea typeface="굴림" charset="0"/>
                <a:cs typeface="굴림" charset="0"/>
              </a:rPr>
              <a:t>			</a:t>
            </a:r>
            <a:r>
              <a:rPr lang="en-US" altLang="ko-KR" sz="2000" dirty="0">
                <a:solidFill>
                  <a:schemeClr val="hlink"/>
                </a:solidFill>
                <a:latin typeface="Courier New" charset="0"/>
                <a:ea typeface="굴림" charset="0"/>
                <a:cs typeface="굴림" charset="0"/>
              </a:rPr>
              <a:t>if (</a:t>
            </a:r>
            <a:r>
              <a:rPr lang="en-US" altLang="ko-KR" sz="2000" dirty="0" err="1">
                <a:solidFill>
                  <a:schemeClr val="hlink"/>
                </a:solidFill>
                <a:latin typeface="Courier New" charset="0"/>
                <a:ea typeface="굴림" charset="0"/>
                <a:cs typeface="굴림" charset="0"/>
              </a:rPr>
              <a:t>noMilk</a:t>
            </a:r>
            <a:r>
              <a:rPr lang="en-US" altLang="ko-KR" sz="2000" dirty="0">
                <a:solidFill>
                  <a:schemeClr val="hlink"/>
                </a:solidFill>
                <a:latin typeface="Courier New" charset="0"/>
                <a:ea typeface="굴림" charset="0"/>
                <a:cs typeface="굴림" charset="0"/>
              </a:rPr>
              <a:t>) {	</a:t>
            </a:r>
            <a:br>
              <a:rPr lang="en-US" altLang="ko-KR" sz="2000" dirty="0">
                <a:solidFill>
                  <a:schemeClr val="hlink"/>
                </a:solidFill>
                <a:latin typeface="Courier New" charset="0"/>
                <a:ea typeface="굴림" charset="0"/>
                <a:cs typeface="굴림" charset="0"/>
              </a:rPr>
            </a:br>
            <a:r>
              <a:rPr lang="en-US" altLang="ko-KR" sz="2000" dirty="0">
                <a:solidFill>
                  <a:schemeClr val="hlink"/>
                </a:solidFill>
                <a:latin typeface="Courier New" charset="0"/>
                <a:ea typeface="굴림" charset="0"/>
                <a:cs typeface="굴림" charset="0"/>
              </a:rPr>
              <a:t>   		   buy milk;	</a:t>
            </a:r>
            <a:br>
              <a:rPr lang="en-US" altLang="ko-KR" sz="2000" dirty="0">
                <a:solidFill>
                  <a:schemeClr val="hlink"/>
                </a:solidFill>
                <a:latin typeface="Courier New" charset="0"/>
                <a:ea typeface="굴림" charset="0"/>
                <a:cs typeface="굴림" charset="0"/>
              </a:rPr>
            </a:br>
            <a:r>
              <a:rPr lang="en-US" altLang="ko-KR" sz="2000" dirty="0">
                <a:solidFill>
                  <a:schemeClr val="hlink"/>
                </a:solidFill>
                <a:latin typeface="Courier New" charset="0"/>
                <a:ea typeface="굴림" charset="0"/>
                <a:cs typeface="굴림" charset="0"/>
              </a:rPr>
              <a:t>		}	</a:t>
            </a:r>
            <a:r>
              <a:rPr lang="en-US" altLang="ko-KR" sz="2000" dirty="0">
                <a:latin typeface="Courier New" charset="0"/>
                <a:ea typeface="굴림" charset="0"/>
                <a:cs typeface="굴림" charset="0"/>
              </a:rPr>
              <a:t>	</a:t>
            </a:r>
            <a:endParaRPr lang="en-US" altLang="ko-KR" dirty="0">
              <a:latin typeface="Helvetica" charset="0"/>
              <a:ea typeface="굴림" charset="0"/>
              <a:cs typeface="굴림" charset="0"/>
            </a:endParaRPr>
          </a:p>
          <a:p>
            <a:pPr>
              <a:lnSpc>
                <a:spcPct val="80000"/>
              </a:lnSpc>
            </a:pP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Solution #3 works, but it’s really unsatisfactory</a:t>
            </a:r>
          </a:p>
          <a:p>
            <a:pPr lvl="1">
              <a:lnSpc>
                <a:spcPct val="80000"/>
              </a:lnSpc>
            </a:pP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Really complex – even for this simple an example</a:t>
            </a:r>
          </a:p>
          <a:p>
            <a:pPr lvl="2">
              <a:lnSpc>
                <a:spcPct val="80000"/>
              </a:lnSpc>
            </a:pP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Hard to convince yourself that this really works</a:t>
            </a:r>
          </a:p>
          <a:p>
            <a:pPr lvl="1">
              <a:lnSpc>
                <a:spcPct val="80000"/>
              </a:lnSpc>
            </a:pP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A’s code is different from B’s – what if lots of threads?</a:t>
            </a:r>
          </a:p>
          <a:p>
            <a:pPr lvl="2">
              <a:lnSpc>
                <a:spcPct val="80000"/>
              </a:lnSpc>
            </a:pP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Code would have to be slightly different for each thread</a:t>
            </a:r>
          </a:p>
          <a:p>
            <a:pPr lvl="1">
              <a:lnSpc>
                <a:spcPct val="80000"/>
              </a:lnSpc>
            </a:pP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While A is waiting, it is consuming CPU time</a:t>
            </a:r>
          </a:p>
          <a:p>
            <a:pPr lvl="2">
              <a:lnSpc>
                <a:spcPct val="80000"/>
              </a:lnSpc>
            </a:pPr>
            <a:r>
              <a:rPr lang="en-US" altLang="ko-KR" dirty="0">
                <a:solidFill>
                  <a:schemeClr val="hlink"/>
                </a:solidFill>
                <a:latin typeface="Gill Sans Light"/>
                <a:ea typeface="굴림" charset="0"/>
                <a:cs typeface="Gill Sans Light"/>
              </a:rPr>
              <a:t>This is called “busy-waiting”</a:t>
            </a:r>
          </a:p>
          <a:p>
            <a:pPr>
              <a:lnSpc>
                <a:spcPct val="80000"/>
              </a:lnSpc>
            </a:pP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There’s a better way</a:t>
            </a:r>
          </a:p>
          <a:p>
            <a:pPr lvl="1">
              <a:lnSpc>
                <a:spcPct val="80000"/>
              </a:lnSpc>
            </a:pP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Have hardware provide </a:t>
            </a:r>
            <a:r>
              <a:rPr lang="en-US" altLang="ko-KR" dirty="0" smtClean="0">
                <a:latin typeface="Gill Sans Light"/>
                <a:ea typeface="굴림" charset="0"/>
                <a:cs typeface="Gill Sans Light"/>
              </a:rPr>
              <a:t>higher</a:t>
            </a: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-</a:t>
            </a:r>
            <a:r>
              <a:rPr lang="en-US" altLang="ko-KR" dirty="0" smtClean="0">
                <a:latin typeface="Gill Sans Light"/>
                <a:ea typeface="굴림" charset="0"/>
                <a:cs typeface="Gill Sans Light"/>
              </a:rPr>
              <a:t>level </a:t>
            </a: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primitives than atomic load &amp;</a:t>
            </a:r>
            <a:r>
              <a:rPr lang="en-US" altLang="ko-KR" dirty="0" smtClean="0">
                <a:latin typeface="Gill Sans Light"/>
                <a:ea typeface="굴림" charset="0"/>
                <a:cs typeface="Gill Sans Light"/>
              </a:rPr>
              <a:t> </a:t>
            </a: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store</a:t>
            </a:r>
          </a:p>
          <a:p>
            <a:pPr lvl="1">
              <a:lnSpc>
                <a:spcPct val="80000"/>
              </a:lnSpc>
            </a:pP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Build even higher-level programming abstractions on </a:t>
            </a:r>
            <a:r>
              <a:rPr lang="en-US" altLang="ko-KR" dirty="0" smtClean="0">
                <a:latin typeface="Gill Sans Light"/>
                <a:ea typeface="굴림" charset="0"/>
                <a:cs typeface="Gill Sans Light"/>
              </a:rPr>
              <a:t>this hardware </a:t>
            </a:r>
            <a:r>
              <a:rPr lang="en-US" altLang="ko-KR" dirty="0">
                <a:latin typeface="Gill Sans Light"/>
                <a:ea typeface="굴림" charset="0"/>
                <a:cs typeface="Gill Sans Light"/>
              </a:rPr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484992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Too Much Milk: Solution #4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88" y="736600"/>
            <a:ext cx="8710612" cy="6197600"/>
          </a:xfrm>
        </p:spPr>
        <p:txBody>
          <a:bodyPr/>
          <a:lstStyle/>
          <a:p>
            <a:pPr>
              <a:spcBef>
                <a:spcPct val="25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Suppose we have some sort of implementation of a lock</a:t>
            </a:r>
          </a:p>
          <a:p>
            <a:pPr lvl="1">
              <a:spcBef>
                <a:spcPct val="25000"/>
              </a:spcBef>
            </a:pPr>
            <a:r>
              <a:rPr lang="en-US" altLang="ko-KR" dirty="0" err="1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  <a:t>l</a:t>
            </a:r>
            <a:r>
              <a:rPr lang="en-US" altLang="ko-KR" dirty="0" err="1" smtClean="0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  <a:t>ock.Acquire</a:t>
            </a:r>
            <a:r>
              <a:rPr lang="en-US" altLang="ko-KR" dirty="0" smtClean="0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altLang="ko-KR" dirty="0" smtClean="0">
                <a:ea typeface="굴림" panose="020B0600000101010101" pitchFamily="34" charset="-127"/>
              </a:rPr>
              <a:t> – wait until lock is free, then grab</a:t>
            </a:r>
          </a:p>
          <a:p>
            <a:pPr lvl="1">
              <a:spcBef>
                <a:spcPct val="25000"/>
              </a:spcBef>
            </a:pPr>
            <a:r>
              <a:rPr lang="en-US" altLang="ko-KR" dirty="0" err="1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  <a:t>l</a:t>
            </a:r>
            <a:r>
              <a:rPr lang="en-US" altLang="ko-KR" dirty="0" err="1" smtClean="0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  <a:t>ock.Release</a:t>
            </a:r>
            <a:r>
              <a:rPr lang="en-US" altLang="ko-KR" dirty="0" smtClean="0">
                <a:solidFill>
                  <a:schemeClr val="hlink"/>
                </a:solidFill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dirty="0" smtClean="0">
                <a:ea typeface="굴림" panose="020B0600000101010101" pitchFamily="34" charset="-127"/>
              </a:rPr>
              <a:t>– Unlock, waking up anyone waiting</a:t>
            </a:r>
          </a:p>
          <a:p>
            <a:pPr lvl="1">
              <a:spcBef>
                <a:spcPct val="25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These must be atomic operations – if two threads are waiting for the lock and both see it’s free, only one succeeds to grab the lock</a:t>
            </a:r>
          </a:p>
          <a:p>
            <a:pPr>
              <a:spcBef>
                <a:spcPct val="25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Then, our milk problem is easy: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en-US" altLang="ko-KR" dirty="0" smtClean="0">
                <a:ea typeface="굴림" panose="020B0600000101010101" pitchFamily="34" charset="-127"/>
              </a:rPr>
              <a:t>	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milklock.Acquire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	if (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nomilk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	   buy milk;</a:t>
            </a:r>
          </a:p>
          <a:p>
            <a:pPr>
              <a:spcBef>
                <a:spcPct val="25000"/>
              </a:spcBef>
              <a:buFontTx/>
              <a:buNone/>
            </a:pP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		</a:t>
            </a:r>
            <a:r>
              <a:rPr lang="en-US" altLang="ko-KR" sz="2000" dirty="0" err="1" smtClean="0">
                <a:latin typeface="Consolas" charset="0"/>
                <a:ea typeface="Consolas" charset="0"/>
                <a:cs typeface="Consolas" charset="0"/>
              </a:rPr>
              <a:t>milklock.Release</a:t>
            </a:r>
            <a:r>
              <a:rPr lang="en-US" altLang="ko-KR" sz="2000" dirty="0" smtClean="0">
                <a:latin typeface="Consolas" charset="0"/>
                <a:ea typeface="Consolas" charset="0"/>
                <a:cs typeface="Consolas" charset="0"/>
              </a:rPr>
              <a:t>();</a:t>
            </a:r>
          </a:p>
          <a:p>
            <a:pPr>
              <a:spcBef>
                <a:spcPct val="25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Once again, section of code between 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Acquire() </a:t>
            </a:r>
            <a:r>
              <a:rPr lang="en-US" altLang="ko-KR" dirty="0" smtClean="0">
                <a:ea typeface="굴림" panose="020B0600000101010101" pitchFamily="34" charset="-127"/>
              </a:rPr>
              <a:t>and </a:t>
            </a:r>
            <a:r>
              <a:rPr lang="en-US" altLang="ko-KR" dirty="0" smtClean="0">
                <a:latin typeface="Consolas" charset="0"/>
                <a:ea typeface="Consolas" charset="0"/>
                <a:cs typeface="Consolas" charset="0"/>
              </a:rPr>
              <a:t>Release()</a:t>
            </a:r>
            <a:r>
              <a:rPr lang="en-US" altLang="ko-KR" dirty="0" smtClean="0">
                <a:ea typeface="굴림" panose="020B0600000101010101" pitchFamily="34" charset="-127"/>
              </a:rPr>
              <a:t> called a “</a:t>
            </a:r>
            <a:r>
              <a:rPr lang="en-US" altLang="ko-KR" dirty="0" smtClean="0">
                <a:solidFill>
                  <a:schemeClr val="hlink"/>
                </a:solidFill>
                <a:ea typeface="굴림" panose="020B0600000101010101" pitchFamily="34" charset="-127"/>
              </a:rPr>
              <a:t>Critical Section</a:t>
            </a:r>
            <a:r>
              <a:rPr lang="en-US" altLang="ko-KR" dirty="0" smtClean="0">
                <a:ea typeface="굴림" panose="020B0600000101010101" pitchFamily="34" charset="-127"/>
              </a:rPr>
              <a:t>”</a:t>
            </a:r>
          </a:p>
          <a:p>
            <a:pPr>
              <a:spcBef>
                <a:spcPct val="25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Of course, you can make this even simpler: suppose you are out of ice cream instead of milk</a:t>
            </a:r>
          </a:p>
          <a:p>
            <a:pPr lvl="1">
              <a:spcBef>
                <a:spcPct val="25000"/>
              </a:spcBef>
            </a:pPr>
            <a:r>
              <a:rPr lang="en-US" altLang="ko-KR" dirty="0" smtClean="0">
                <a:ea typeface="굴림" panose="020B0600000101010101" pitchFamily="34" charset="-127"/>
              </a:rPr>
              <a:t>Skip the test since you always need more ice cream ;-) </a:t>
            </a:r>
          </a:p>
        </p:txBody>
      </p:sp>
    </p:spTree>
    <p:extLst>
      <p:ext uri="{BB962C8B-B14F-4D97-AF65-F5344CB8AC3E}">
        <p14:creationId xmlns:p14="http://schemas.microsoft.com/office/powerpoint/2010/main" val="2421044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261" name="Group 37"/>
          <p:cNvGrpSpPr>
            <a:grpSpLocks/>
          </p:cNvGrpSpPr>
          <p:nvPr/>
        </p:nvGrpSpPr>
        <p:grpSpPr bwMode="auto">
          <a:xfrm>
            <a:off x="228600" y="762000"/>
            <a:ext cx="8686800" cy="2971800"/>
            <a:chOff x="144" y="480"/>
            <a:chExt cx="5472" cy="1872"/>
          </a:xfrm>
        </p:grpSpPr>
        <p:grpSp>
          <p:nvGrpSpPr>
            <p:cNvPr id="36872" name="Group 35"/>
            <p:cNvGrpSpPr>
              <a:grpSpLocks/>
            </p:cNvGrpSpPr>
            <p:nvPr/>
          </p:nvGrpSpPr>
          <p:grpSpPr bwMode="auto">
            <a:xfrm>
              <a:off x="144" y="480"/>
              <a:ext cx="960" cy="1872"/>
              <a:chOff x="144" y="768"/>
              <a:chExt cx="960" cy="1872"/>
            </a:xfrm>
          </p:grpSpPr>
          <p:sp>
            <p:nvSpPr>
              <p:cNvPr id="36880" name="Rectangle 9"/>
              <p:cNvSpPr>
                <a:spLocks noChangeArrowheads="1"/>
              </p:cNvSpPr>
              <p:nvPr/>
            </p:nvSpPr>
            <p:spPr bwMode="auto">
              <a:xfrm>
                <a:off x="144" y="2208"/>
                <a:ext cx="960" cy="432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SzPct val="100000"/>
                </a:pPr>
                <a:r>
                  <a:rPr lang="en-US" altLang="en-US" sz="2400" b="0" dirty="0">
                    <a:latin typeface="Gill Sans" charset="0"/>
                    <a:ea typeface="Gill Sans" charset="0"/>
                    <a:cs typeface="Gill Sans" charset="0"/>
                  </a:rPr>
                  <a:t>Hardware</a:t>
                </a:r>
              </a:p>
            </p:txBody>
          </p:sp>
          <p:sp>
            <p:nvSpPr>
              <p:cNvPr id="36881" name="Rectangle 7"/>
              <p:cNvSpPr>
                <a:spLocks noChangeArrowheads="1"/>
              </p:cNvSpPr>
              <p:nvPr/>
            </p:nvSpPr>
            <p:spPr bwMode="auto">
              <a:xfrm>
                <a:off x="144" y="1296"/>
                <a:ext cx="960" cy="912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SzPct val="100000"/>
                </a:pPr>
                <a:r>
                  <a:rPr lang="en-US" altLang="en-US" sz="2400" b="0" dirty="0">
                    <a:latin typeface="Gill Sans" charset="0"/>
                    <a:ea typeface="Gill Sans" charset="0"/>
                    <a:cs typeface="Gill Sans" charset="0"/>
                  </a:rPr>
                  <a:t>Higher-level </a:t>
                </a:r>
                <a:br>
                  <a:rPr lang="en-US" altLang="en-US" sz="2400" b="0" dirty="0">
                    <a:latin typeface="Gill Sans" charset="0"/>
                    <a:ea typeface="Gill Sans" charset="0"/>
                    <a:cs typeface="Gill Sans" charset="0"/>
                  </a:rPr>
                </a:br>
                <a:r>
                  <a:rPr lang="en-US" altLang="en-US" sz="2400" b="0" dirty="0" smtClean="0">
                    <a:latin typeface="Gill Sans" charset="0"/>
                    <a:ea typeface="Gill Sans" charset="0"/>
                    <a:cs typeface="Gill Sans" charset="0"/>
                  </a:rPr>
                  <a:t>API</a:t>
                </a:r>
                <a:endParaRPr lang="en-US" altLang="en-US" sz="2400" b="0" dirty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36882" name="Rectangle 5"/>
              <p:cNvSpPr>
                <a:spLocks noChangeArrowheads="1"/>
              </p:cNvSpPr>
              <p:nvPr/>
            </p:nvSpPr>
            <p:spPr bwMode="auto">
              <a:xfrm>
                <a:off x="144" y="768"/>
                <a:ext cx="960" cy="528"/>
              </a:xfrm>
              <a:prstGeom prst="rect">
                <a:avLst/>
              </a:prstGeom>
              <a:solidFill>
                <a:srgbClr val="FF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SzPct val="100000"/>
                </a:pPr>
                <a:r>
                  <a:rPr lang="en-US" altLang="en-US" sz="2400" b="0" dirty="0">
                    <a:latin typeface="Gill Sans" charset="0"/>
                    <a:ea typeface="Gill Sans" charset="0"/>
                    <a:cs typeface="Gill Sans" charset="0"/>
                  </a:rPr>
                  <a:t>Programs</a:t>
                </a:r>
              </a:p>
            </p:txBody>
          </p:sp>
        </p:grpSp>
        <p:sp>
          <p:nvSpPr>
            <p:cNvPr id="36873" name="Line 11"/>
            <p:cNvSpPr>
              <a:spLocks noChangeShapeType="1"/>
            </p:cNvSpPr>
            <p:nvPr/>
          </p:nvSpPr>
          <p:spPr bwMode="auto">
            <a:xfrm>
              <a:off x="144" y="480"/>
              <a:ext cx="547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74" name="Line 12"/>
            <p:cNvSpPr>
              <a:spLocks noChangeShapeType="1"/>
            </p:cNvSpPr>
            <p:nvPr/>
          </p:nvSpPr>
          <p:spPr bwMode="auto">
            <a:xfrm>
              <a:off x="144" y="1008"/>
              <a:ext cx="54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75" name="Line 13"/>
            <p:cNvSpPr>
              <a:spLocks noChangeShapeType="1"/>
            </p:cNvSpPr>
            <p:nvPr/>
          </p:nvSpPr>
          <p:spPr bwMode="auto">
            <a:xfrm>
              <a:off x="144" y="1920"/>
              <a:ext cx="54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76" name="Line 14"/>
            <p:cNvSpPr>
              <a:spLocks noChangeShapeType="1"/>
            </p:cNvSpPr>
            <p:nvPr/>
          </p:nvSpPr>
          <p:spPr bwMode="auto">
            <a:xfrm>
              <a:off x="144" y="2352"/>
              <a:ext cx="547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77" name="Line 15"/>
            <p:cNvSpPr>
              <a:spLocks noChangeShapeType="1"/>
            </p:cNvSpPr>
            <p:nvPr/>
          </p:nvSpPr>
          <p:spPr bwMode="auto">
            <a:xfrm>
              <a:off x="144" y="480"/>
              <a:ext cx="0" cy="187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78" name="Line 16"/>
            <p:cNvSpPr>
              <a:spLocks noChangeShapeType="1"/>
            </p:cNvSpPr>
            <p:nvPr/>
          </p:nvSpPr>
          <p:spPr bwMode="auto">
            <a:xfrm>
              <a:off x="1104" y="480"/>
              <a:ext cx="0" cy="18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879" name="Line 17"/>
            <p:cNvSpPr>
              <a:spLocks noChangeShapeType="1"/>
            </p:cNvSpPr>
            <p:nvPr/>
          </p:nvSpPr>
          <p:spPr bwMode="auto">
            <a:xfrm>
              <a:off x="5616" y="480"/>
              <a:ext cx="0" cy="187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Where are we going with synchronization?</a:t>
            </a:r>
          </a:p>
        </p:txBody>
      </p:sp>
      <p:sp>
        <p:nvSpPr>
          <p:cNvPr id="36867" name="Rectangle 36"/>
          <p:cNvSpPr>
            <a:spLocks noGrp="1" noChangeArrowheads="1"/>
          </p:cNvSpPr>
          <p:nvPr>
            <p:ph type="body" idx="1"/>
          </p:nvPr>
        </p:nvSpPr>
        <p:spPr>
          <a:xfrm>
            <a:off x="228600" y="4114800"/>
            <a:ext cx="8610600" cy="2133600"/>
          </a:xfrm>
        </p:spPr>
        <p:txBody>
          <a:bodyPr/>
          <a:lstStyle/>
          <a:p>
            <a:r>
              <a:rPr lang="en-US" altLang="ko-KR" smtClean="0">
                <a:ea typeface="굴림" panose="020B0600000101010101" pitchFamily="34" charset="-127"/>
              </a:rPr>
              <a:t>We are going to implement various higher-level synchronization primitives using atomic operations</a:t>
            </a:r>
          </a:p>
          <a:p>
            <a:pPr lvl="1"/>
            <a:r>
              <a:rPr lang="en-US" altLang="ko-KR" smtClean="0">
                <a:ea typeface="굴림" panose="020B0600000101010101" pitchFamily="34" charset="-127"/>
              </a:rPr>
              <a:t>Everything is pretty painful if only atomic primitives are load and store</a:t>
            </a:r>
          </a:p>
          <a:p>
            <a:pPr lvl="1"/>
            <a:r>
              <a:rPr lang="en-US" altLang="ko-KR" smtClean="0">
                <a:ea typeface="굴림" panose="020B0600000101010101" pitchFamily="34" charset="-127"/>
              </a:rPr>
              <a:t>Need to provide primitives useful at user-level</a:t>
            </a:r>
          </a:p>
        </p:txBody>
      </p:sp>
      <p:sp>
        <p:nvSpPr>
          <p:cNvPr id="436234" name="Rectangle 10"/>
          <p:cNvSpPr>
            <a:spLocks noChangeArrowheads="1"/>
          </p:cNvSpPr>
          <p:nvPr/>
        </p:nvSpPr>
        <p:spPr bwMode="auto">
          <a:xfrm>
            <a:off x="1752600" y="3048000"/>
            <a:ext cx="7162800" cy="6858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Load/Store    Disable </a:t>
            </a:r>
            <a:r>
              <a:rPr lang="en-US" altLang="en-US" sz="2400" b="0" dirty="0" err="1">
                <a:latin typeface="Gill Sans" charset="0"/>
                <a:ea typeface="Gill Sans" charset="0"/>
                <a:cs typeface="Gill Sans" charset="0"/>
              </a:rPr>
              <a:t>Ints</a:t>
            </a:r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   </a:t>
            </a:r>
            <a:r>
              <a:rPr lang="en-US" altLang="en-US" sz="2400" b="0" dirty="0" err="1">
                <a:latin typeface="Gill Sans" charset="0"/>
                <a:ea typeface="Gill Sans" charset="0"/>
                <a:cs typeface="Gill Sans" charset="0"/>
              </a:rPr>
              <a:t>Test&amp;Set</a:t>
            </a:r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   </a:t>
            </a:r>
            <a:r>
              <a:rPr lang="en-US" altLang="en-US" sz="2400" b="0" dirty="0" err="1" smtClean="0">
                <a:latin typeface="Gill Sans" charset="0"/>
                <a:ea typeface="Gill Sans" charset="0"/>
                <a:cs typeface="Gill Sans" charset="0"/>
              </a:rPr>
              <a:t>Compare&amp;Swap</a:t>
            </a:r>
            <a:endParaRPr lang="en-US" altLang="en-US" sz="2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36232" name="Rectangle 8"/>
          <p:cNvSpPr>
            <a:spLocks noChangeArrowheads="1"/>
          </p:cNvSpPr>
          <p:nvPr/>
        </p:nvSpPr>
        <p:spPr bwMode="auto">
          <a:xfrm>
            <a:off x="1752600" y="1600200"/>
            <a:ext cx="7162800" cy="1447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Locks   Semaphores   Monitors   Send/Receive</a:t>
            </a:r>
          </a:p>
        </p:txBody>
      </p:sp>
      <p:sp>
        <p:nvSpPr>
          <p:cNvPr id="436230" name="Rectangle 6"/>
          <p:cNvSpPr>
            <a:spLocks noChangeArrowheads="1"/>
          </p:cNvSpPr>
          <p:nvPr/>
        </p:nvSpPr>
        <p:spPr bwMode="auto">
          <a:xfrm>
            <a:off x="1752600" y="762000"/>
            <a:ext cx="7162800" cy="838200"/>
          </a:xfrm>
          <a:prstGeom prst="rect">
            <a:avLst/>
          </a:prstGeom>
          <a:solidFill>
            <a:srgbClr val="53FB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Shared Programs</a:t>
            </a:r>
          </a:p>
        </p:txBody>
      </p:sp>
    </p:spTree>
    <p:extLst>
      <p:ext uri="{BB962C8B-B14F-4D97-AF65-F5344CB8AC3E}">
        <p14:creationId xmlns:p14="http://schemas.microsoft.com/office/powerpoint/2010/main" val="1899551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6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4" grpId="0" animBg="1"/>
      <p:bldP spid="436232" grpId="0" animBg="1"/>
      <p:bldP spid="43623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305800" cy="5105400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Concurrent threads are a very useful abstraction</a:t>
            </a:r>
          </a:p>
          <a:p>
            <a:pPr lvl="1"/>
            <a:r>
              <a:rPr lang="en-US" altLang="ko-KR" dirty="0" smtClean="0"/>
              <a:t>Allow transparent overlapping of computation and I/O</a:t>
            </a:r>
          </a:p>
          <a:p>
            <a:pPr lvl="1"/>
            <a:r>
              <a:rPr lang="en-US" altLang="ko-KR" dirty="0" smtClean="0"/>
              <a:t>Allow use of parallel processing when available</a:t>
            </a:r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Concurrent threads introduce problems when accessing shared data</a:t>
            </a:r>
          </a:p>
          <a:p>
            <a:pPr lvl="1"/>
            <a:r>
              <a:rPr lang="en-US" altLang="ko-KR" dirty="0" smtClean="0"/>
              <a:t>Programs must be insensitive to arbitrary </a:t>
            </a:r>
            <a:r>
              <a:rPr lang="en-US" altLang="ko-KR" dirty="0" err="1" smtClean="0"/>
              <a:t>interleavings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Without careful design, shared variables can become completely inconsistent</a:t>
            </a:r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Important concept: Atomic Operations</a:t>
            </a:r>
          </a:p>
          <a:p>
            <a:pPr lvl="1"/>
            <a:r>
              <a:rPr lang="en-US" altLang="ko-KR" dirty="0" smtClean="0"/>
              <a:t>An operation that runs to completion or not at all</a:t>
            </a:r>
          </a:p>
          <a:p>
            <a:pPr lvl="1"/>
            <a:r>
              <a:rPr lang="en-US" altLang="ko-KR" dirty="0" smtClean="0"/>
              <a:t>These are the primitives on which to construct various synchronization primitives</a:t>
            </a:r>
          </a:p>
          <a:p>
            <a:pPr lvl="1"/>
            <a:endParaRPr lang="ko-K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2046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074" y="228600"/>
            <a:ext cx="7774926" cy="533400"/>
          </a:xfrm>
        </p:spPr>
        <p:txBody>
          <a:bodyPr/>
          <a:lstStyle/>
          <a:p>
            <a:r>
              <a:rPr lang="en-US" dirty="0" smtClean="0"/>
              <a:t>Recall: MT Kernel </a:t>
            </a:r>
            <a:r>
              <a:rPr lang="en-US" dirty="0" smtClean="0">
                <a:solidFill>
                  <a:srgbClr val="FF0000"/>
                </a:solidFill>
              </a:rPr>
              <a:t>1T Process </a:t>
            </a:r>
            <a:r>
              <a:rPr lang="en-US" dirty="0" smtClean="0"/>
              <a:t>ala Pintos/x86</a:t>
            </a:r>
            <a:endParaRPr lang="en-US" dirty="0"/>
          </a:p>
        </p:txBody>
      </p:sp>
      <p:sp>
        <p:nvSpPr>
          <p:cNvPr id="87" name="Content Placeholder 86"/>
          <p:cNvSpPr>
            <a:spLocks noGrp="1"/>
          </p:cNvSpPr>
          <p:nvPr>
            <p:ph idx="1"/>
          </p:nvPr>
        </p:nvSpPr>
        <p:spPr>
          <a:xfrm>
            <a:off x="457200" y="5968999"/>
            <a:ext cx="8229600" cy="66040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Each user process/thread associated with a kernel thread, described by a 4KB </a:t>
            </a:r>
            <a:r>
              <a:rPr lang="en-US" dirty="0"/>
              <a:t>p</a:t>
            </a:r>
            <a:r>
              <a:rPr lang="en-US" dirty="0" smtClean="0"/>
              <a:t>age object containing TCB and kernel stack for the kernel thread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1006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Kernel</a:t>
            </a:r>
            <a:endParaRPr lang="en-US" sz="24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395" y="3195935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rPr>
              <a:t>User</a:t>
            </a:r>
            <a:endParaRPr lang="en-US" sz="2400" b="0" dirty="0">
              <a:solidFill>
                <a:srgbClr val="233AE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26739" y="3129167"/>
            <a:ext cx="1242161" cy="2767859"/>
            <a:chOff x="1805838" y="3328140"/>
            <a:chExt cx="1242161" cy="2767859"/>
          </a:xfrm>
        </p:grpSpPr>
        <p:sp>
          <p:nvSpPr>
            <p:cNvPr id="9" name="Rectangle 8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09800" y="3129167"/>
            <a:ext cx="1242161" cy="2767859"/>
            <a:chOff x="1805838" y="3328140"/>
            <a:chExt cx="1242161" cy="2767859"/>
          </a:xfrm>
        </p:grpSpPr>
        <p:sp>
          <p:nvSpPr>
            <p:cNvPr id="24" name="Rectangle 23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460609" y="433146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82249" y="994986"/>
            <a:ext cx="4248886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62051" y="1124049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code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669191" y="152838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data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82248" y="1554977"/>
            <a:ext cx="4248886" cy="142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199480" y="1143379"/>
            <a:ext cx="968107" cy="23233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199480" y="1143379"/>
            <a:ext cx="968107" cy="274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199480" y="1427913"/>
            <a:ext cx="968107" cy="274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051971" y="1702018"/>
            <a:ext cx="425309" cy="1211441"/>
          </a:xfrm>
          <a:custGeom>
            <a:avLst/>
            <a:gdLst>
              <a:gd name="connsiteX0" fmla="*/ 0 w 317500"/>
              <a:gd name="connsiteY0" fmla="*/ 841375 h 841375"/>
              <a:gd name="connsiteX1" fmla="*/ 206375 w 317500"/>
              <a:gd name="connsiteY1" fmla="*/ 841375 h 841375"/>
              <a:gd name="connsiteX2" fmla="*/ 269875 w 317500"/>
              <a:gd name="connsiteY2" fmla="*/ 698500 h 841375"/>
              <a:gd name="connsiteX3" fmla="*/ 254000 w 317500"/>
              <a:gd name="connsiteY3" fmla="*/ 381000 h 841375"/>
              <a:gd name="connsiteX4" fmla="*/ 317500 w 317500"/>
              <a:gd name="connsiteY4" fmla="*/ 47625 h 841375"/>
              <a:gd name="connsiteX5" fmla="*/ 127000 w 317500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" h="841375">
                <a:moveTo>
                  <a:pt x="0" y="841375"/>
                </a:moveTo>
                <a:lnTo>
                  <a:pt x="206375" y="841375"/>
                </a:lnTo>
                <a:lnTo>
                  <a:pt x="269875" y="698500"/>
                </a:lnTo>
                <a:lnTo>
                  <a:pt x="254000" y="381000"/>
                </a:lnTo>
                <a:lnTo>
                  <a:pt x="317500" y="47625"/>
                </a:lnTo>
                <a:lnTo>
                  <a:pt x="127000" y="0"/>
                </a:lnTo>
              </a:path>
            </a:pathLst>
          </a:custGeom>
          <a:ln>
            <a:solidFill>
              <a:srgbClr val="4F81BD"/>
            </a:solidFill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181921" y="2195827"/>
            <a:ext cx="977077" cy="1270888"/>
            <a:chOff x="6181921" y="2195827"/>
            <a:chExt cx="977077" cy="1270888"/>
          </a:xfrm>
        </p:grpSpPr>
        <p:sp>
          <p:nvSpPr>
            <p:cNvPr id="63" name="TextBox 62"/>
            <p:cNvSpPr txBox="1"/>
            <p:nvPr/>
          </p:nvSpPr>
          <p:spPr>
            <a:xfrm>
              <a:off x="6181921" y="2195827"/>
              <a:ext cx="7533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latin typeface="Gill Sans" charset="0"/>
                  <a:ea typeface="Gill Sans" charset="0"/>
                  <a:cs typeface="Gill Sans" charset="0"/>
                </a:rPr>
                <a:t>m</a:t>
              </a:r>
              <a:r>
                <a:rPr lang="en-US" sz="1400" b="0" dirty="0" smtClean="0">
                  <a:latin typeface="Gill Sans" charset="0"/>
                  <a:ea typeface="Gill Sans" charset="0"/>
                  <a:cs typeface="Gill Sans" charset="0"/>
                </a:rPr>
                <a:t>agic #</a:t>
              </a:r>
              <a:endParaRPr lang="en-US" sz="1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199100" y="2303835"/>
              <a:ext cx="959898" cy="1162880"/>
              <a:chOff x="6199100" y="2303835"/>
              <a:chExt cx="959898" cy="1162880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6429676" y="3092867"/>
                <a:ext cx="377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 err="1" smtClean="0">
                    <a:latin typeface="Gill Sans" charset="0"/>
                    <a:ea typeface="Gill Sans" charset="0"/>
                    <a:cs typeface="Gill Sans" charset="0"/>
                  </a:rPr>
                  <a:t>tid</a:t>
                </a:r>
                <a:endParaRPr lang="en-US" sz="1400" b="0" dirty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264450" y="2913459"/>
                <a:ext cx="6078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 smtClean="0">
                    <a:latin typeface="Gill Sans" charset="0"/>
                    <a:ea typeface="Gill Sans" charset="0"/>
                    <a:cs typeface="Gill Sans" charset="0"/>
                  </a:rPr>
                  <a:t>status</a:t>
                </a:r>
                <a:endParaRPr lang="en-US" sz="1400" b="0" dirty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309426" y="2734051"/>
                <a:ext cx="5549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 smtClean="0">
                    <a:latin typeface="Gill Sans" charset="0"/>
                    <a:ea typeface="Gill Sans" charset="0"/>
                    <a:cs typeface="Gill Sans" charset="0"/>
                  </a:rPr>
                  <a:t>stack</a:t>
                </a:r>
                <a:endParaRPr lang="en-US" sz="1400" b="0" dirty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199100" y="2554643"/>
                <a:ext cx="7328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 smtClean="0">
                    <a:latin typeface="Gill Sans" charset="0"/>
                    <a:ea typeface="Gill Sans" charset="0"/>
                    <a:cs typeface="Gill Sans" charset="0"/>
                  </a:rPr>
                  <a:t>priority</a:t>
                </a:r>
                <a:endParaRPr lang="en-US" sz="1400" b="0" dirty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417346" y="2375235"/>
                <a:ext cx="3930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 smtClean="0">
                    <a:latin typeface="Gill Sans" charset="0"/>
                    <a:ea typeface="Gill Sans" charset="0"/>
                    <a:cs typeface="Gill Sans" charset="0"/>
                  </a:rPr>
                  <a:t>list</a:t>
                </a:r>
                <a:endParaRPr lang="en-US" sz="1400" b="0" dirty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6208069" y="2303835"/>
                <a:ext cx="950929" cy="116288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</p:grpSp>
      </p:grpSp>
      <p:cxnSp>
        <p:nvCxnSpPr>
          <p:cNvPr id="70" name="Straight Arrow Connector 69"/>
          <p:cNvCxnSpPr/>
          <p:nvPr/>
        </p:nvCxnSpPr>
        <p:spPr>
          <a:xfrm>
            <a:off x="6818706" y="2567645"/>
            <a:ext cx="1317147" cy="44733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782" y="1890613"/>
            <a:ext cx="1178729" cy="111005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132" y="1870289"/>
            <a:ext cx="1178729" cy="111005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271" y="1870289"/>
            <a:ext cx="1178729" cy="111005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39010" y="1037134"/>
            <a:ext cx="2425616" cy="2611993"/>
            <a:chOff x="4839010" y="1037134"/>
            <a:chExt cx="2425616" cy="2611993"/>
          </a:xfrm>
        </p:grpSpPr>
        <p:sp>
          <p:nvSpPr>
            <p:cNvPr id="68" name="Rectangle 67"/>
            <p:cNvSpPr/>
            <p:nvPr/>
          </p:nvSpPr>
          <p:spPr>
            <a:xfrm>
              <a:off x="6102441" y="1037134"/>
              <a:ext cx="1162185" cy="2611993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V="1">
              <a:off x="4839010" y="1124049"/>
              <a:ext cx="1155720" cy="7462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4839010" y="2913459"/>
              <a:ext cx="1263431" cy="5556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638262" y="4126879"/>
            <a:ext cx="1955449" cy="1858591"/>
            <a:chOff x="6771285" y="4126879"/>
            <a:chExt cx="1955449" cy="1858591"/>
          </a:xfrm>
        </p:grpSpPr>
        <p:sp>
          <p:nvSpPr>
            <p:cNvPr id="56" name="Rectangle 55"/>
            <p:cNvSpPr/>
            <p:nvPr/>
          </p:nvSpPr>
          <p:spPr>
            <a:xfrm>
              <a:off x="6771285" y="4126879"/>
              <a:ext cx="1295359" cy="9104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18576" y="5530758"/>
              <a:ext cx="1115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Proc</a:t>
              </a:r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Regs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781841" y="5343934"/>
              <a:ext cx="1295359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771285" y="4126879"/>
              <a:ext cx="1295359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781841" y="5105809"/>
              <a:ext cx="1295359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016212" y="500559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025737" y="5253243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Gill Sans" charset="0"/>
                  <a:ea typeface="Gill Sans" charset="0"/>
                  <a:cs typeface="Gill Sans" charset="0"/>
                </a:rPr>
                <a:t>K</a:t>
              </a:r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 SP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81841" y="4859272"/>
              <a:ext cx="1295359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066644" y="4763261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IP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035519" y="5585360"/>
              <a:ext cx="6912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233AE1"/>
                  </a:solidFill>
                  <a:latin typeface="Gill Sans" charset="0"/>
                  <a:ea typeface="Gill Sans" charset="0"/>
                  <a:cs typeface="Gill Sans" charset="0"/>
                </a:rPr>
                <a:t>PL: #</a:t>
              </a:r>
              <a:endParaRPr lang="en-US" sz="2000" b="0" dirty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4" name="Rounded Rectangular Callout 3"/>
          <p:cNvSpPr/>
          <p:nvPr/>
        </p:nvSpPr>
        <p:spPr bwMode="auto">
          <a:xfrm>
            <a:off x="8297823" y="4416837"/>
            <a:ext cx="541377" cy="376031"/>
          </a:xfrm>
          <a:prstGeom prst="wedgeRoundRectCallout">
            <a:avLst>
              <a:gd name="adj1" fmla="val -52943"/>
              <a:gd name="adj2" fmla="val 70771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233AE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smtClean="0">
                <a:ln>
                  <a:noFill/>
                </a:ln>
                <a:solidFill>
                  <a:srgbClr val="2A40E2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PC</a:t>
            </a:r>
          </a:p>
        </p:txBody>
      </p:sp>
    </p:spTree>
    <p:extLst>
      <p:ext uri="{BB962C8B-B14F-4D97-AF65-F5344CB8AC3E}">
        <p14:creationId xmlns:p14="http://schemas.microsoft.com/office/powerpoint/2010/main" val="407103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37" y="1836161"/>
            <a:ext cx="1135162" cy="1219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User thread, w/ Kernel thread waiting</a:t>
            </a:r>
            <a:endParaRPr lang="en-US" dirty="0"/>
          </a:p>
        </p:txBody>
      </p:sp>
      <p:sp>
        <p:nvSpPr>
          <p:cNvPr id="87" name="Content Placeholder 86"/>
          <p:cNvSpPr>
            <a:spLocks noGrp="1"/>
          </p:cNvSpPr>
          <p:nvPr>
            <p:ph idx="1"/>
          </p:nvPr>
        </p:nvSpPr>
        <p:spPr>
          <a:xfrm>
            <a:off x="378348" y="5917671"/>
            <a:ext cx="8229600" cy="7879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x</a:t>
            </a:r>
            <a:r>
              <a:rPr lang="en-US" dirty="0" smtClean="0"/>
              <a:t>86 CPU holds interrupt SP in register</a:t>
            </a:r>
          </a:p>
          <a:p>
            <a:r>
              <a:rPr lang="en-US" dirty="0" smtClean="0"/>
              <a:t>During user thread execution, associated kernel thread is “standing by”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31590" y="2514600"/>
            <a:ext cx="86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Kernel</a:t>
            </a:r>
            <a:endParaRPr lang="en-US" sz="20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605" y="3181290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rPr>
              <a:t>User</a:t>
            </a:r>
            <a:endParaRPr lang="en-US" sz="2000" b="0" dirty="0">
              <a:solidFill>
                <a:srgbClr val="233AE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60139" y="3129167"/>
            <a:ext cx="1242161" cy="2767859"/>
            <a:chOff x="1805838" y="3328140"/>
            <a:chExt cx="1242161" cy="2767859"/>
          </a:xfrm>
        </p:grpSpPr>
        <p:sp>
          <p:nvSpPr>
            <p:cNvPr id="9" name="Rectangle 8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43200" y="3129167"/>
            <a:ext cx="1242161" cy="2767859"/>
            <a:chOff x="1805838" y="3328140"/>
            <a:chExt cx="1242161" cy="2767859"/>
          </a:xfrm>
        </p:grpSpPr>
        <p:sp>
          <p:nvSpPr>
            <p:cNvPr id="24" name="Rectangle 23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994009" y="433146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6299" y="994986"/>
            <a:ext cx="51542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51415" y="1124049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code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58555" y="152838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data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6299" y="1554977"/>
            <a:ext cx="5154199" cy="142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788844" y="1689162"/>
            <a:ext cx="968107" cy="1777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19040" y="309286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 smtClean="0">
                <a:latin typeface="Gill Sans" charset="0"/>
                <a:ea typeface="Gill Sans" charset="0"/>
                <a:cs typeface="Gill Sans" charset="0"/>
              </a:rPr>
              <a:t>tid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3814" y="2913459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status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98790" y="2734051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stack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88464" y="255464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priority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06710" y="2375235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list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71285" y="2195827"/>
            <a:ext cx="753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agic #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788844" y="1143379"/>
            <a:ext cx="968107" cy="274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641335" y="1922029"/>
            <a:ext cx="425309" cy="1028497"/>
          </a:xfrm>
          <a:custGeom>
            <a:avLst/>
            <a:gdLst>
              <a:gd name="connsiteX0" fmla="*/ 0 w 317500"/>
              <a:gd name="connsiteY0" fmla="*/ 841375 h 841375"/>
              <a:gd name="connsiteX1" fmla="*/ 206375 w 317500"/>
              <a:gd name="connsiteY1" fmla="*/ 841375 h 841375"/>
              <a:gd name="connsiteX2" fmla="*/ 269875 w 317500"/>
              <a:gd name="connsiteY2" fmla="*/ 698500 h 841375"/>
              <a:gd name="connsiteX3" fmla="*/ 254000 w 317500"/>
              <a:gd name="connsiteY3" fmla="*/ 381000 h 841375"/>
              <a:gd name="connsiteX4" fmla="*/ 317500 w 317500"/>
              <a:gd name="connsiteY4" fmla="*/ 47625 h 841375"/>
              <a:gd name="connsiteX5" fmla="*/ 127000 w 317500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" h="841375">
                <a:moveTo>
                  <a:pt x="0" y="841375"/>
                </a:moveTo>
                <a:lnTo>
                  <a:pt x="206375" y="841375"/>
                </a:lnTo>
                <a:lnTo>
                  <a:pt x="269875" y="698500"/>
                </a:lnTo>
                <a:lnTo>
                  <a:pt x="254000" y="381000"/>
                </a:lnTo>
                <a:lnTo>
                  <a:pt x="317500" y="47625"/>
                </a:lnTo>
                <a:lnTo>
                  <a:pt x="127000" y="0"/>
                </a:lnTo>
              </a:path>
            </a:pathLst>
          </a:custGeom>
          <a:ln>
            <a:solidFill>
              <a:srgbClr val="4F81BD"/>
            </a:solidFill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797433" y="2303835"/>
            <a:ext cx="950929" cy="1162880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691805" y="1037134"/>
            <a:ext cx="1162185" cy="26119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7473361" y="2835569"/>
            <a:ext cx="1022868" cy="89466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669" y="1897717"/>
            <a:ext cx="1178729" cy="111005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496" y="1870289"/>
            <a:ext cx="1178729" cy="1110059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 flipV="1">
            <a:off x="5428374" y="1124049"/>
            <a:ext cx="1155720" cy="746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28374" y="2913459"/>
            <a:ext cx="1263431" cy="5556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69" y="1876195"/>
            <a:ext cx="1178729" cy="1110059"/>
          </a:xfrm>
          <a:prstGeom prst="rect">
            <a:avLst/>
          </a:prstGeom>
        </p:spPr>
      </p:pic>
      <p:cxnSp>
        <p:nvCxnSpPr>
          <p:cNvPr id="47" name="Straight Arrow Connector 46"/>
          <p:cNvCxnSpPr>
            <a:endCxn id="10" idx="3"/>
          </p:cNvCxnSpPr>
          <p:nvPr/>
        </p:nvCxnSpPr>
        <p:spPr>
          <a:xfrm flipH="1" flipV="1">
            <a:off x="5555446" y="5113543"/>
            <a:ext cx="1245396" cy="139700"/>
          </a:xfrm>
          <a:prstGeom prst="straightConnector1">
            <a:avLst/>
          </a:prstGeom>
          <a:ln>
            <a:solidFill>
              <a:srgbClr val="233AE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5428374" y="1922029"/>
            <a:ext cx="1937788" cy="3545229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746125" y="1270000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1733363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2792125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 flipV="1">
            <a:off x="5384870" y="3466715"/>
            <a:ext cx="1402816" cy="1467996"/>
          </a:xfrm>
          <a:prstGeom prst="straightConnector1">
            <a:avLst/>
          </a:prstGeom>
          <a:ln>
            <a:solidFill>
              <a:srgbClr val="233AE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638262" y="4126879"/>
            <a:ext cx="1934610" cy="1858591"/>
            <a:chOff x="6771285" y="4126879"/>
            <a:chExt cx="1934610" cy="1858591"/>
          </a:xfrm>
        </p:grpSpPr>
        <p:sp>
          <p:nvSpPr>
            <p:cNvPr id="5" name="Rectangle 4"/>
            <p:cNvSpPr/>
            <p:nvPr/>
          </p:nvSpPr>
          <p:spPr>
            <a:xfrm>
              <a:off x="6771285" y="4126879"/>
              <a:ext cx="1295359" cy="9104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18576" y="5530758"/>
              <a:ext cx="1115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Proc</a:t>
              </a:r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Regs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781841" y="5343934"/>
              <a:ext cx="1295359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771285" y="4126879"/>
              <a:ext cx="1295359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781841" y="5105809"/>
              <a:ext cx="1295359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16212" y="500559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025737" y="5253243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Gill Sans" charset="0"/>
                  <a:ea typeface="Gill Sans" charset="0"/>
                  <a:cs typeface="Gill Sans" charset="0"/>
                </a:rPr>
                <a:t>K</a:t>
              </a:r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 SP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781841" y="4859272"/>
              <a:ext cx="1295359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066644" y="4763261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IP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035519" y="5585360"/>
              <a:ext cx="670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rgbClr val="233AE1"/>
                  </a:solidFill>
                  <a:latin typeface="Gill Sans" charset="0"/>
                  <a:ea typeface="Gill Sans" charset="0"/>
                  <a:cs typeface="Gill Sans" charset="0"/>
                </a:rPr>
                <a:t>PL: 3</a:t>
              </a:r>
              <a:endParaRPr lang="en-US" sz="2000" b="0" dirty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13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871" y="1861741"/>
            <a:ext cx="1178729" cy="1110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→ Kernel</a:t>
            </a:r>
            <a:endParaRPr lang="en-US" dirty="0"/>
          </a:p>
        </p:txBody>
      </p:sp>
      <p:sp>
        <p:nvSpPr>
          <p:cNvPr id="87" name="Content Placeholder 86"/>
          <p:cNvSpPr>
            <a:spLocks noGrp="1"/>
          </p:cNvSpPr>
          <p:nvPr>
            <p:ph idx="1"/>
          </p:nvPr>
        </p:nvSpPr>
        <p:spPr>
          <a:xfrm>
            <a:off x="399395" y="6018873"/>
            <a:ext cx="8229600" cy="587375"/>
          </a:xfrm>
        </p:spPr>
        <p:txBody>
          <a:bodyPr>
            <a:normAutofit/>
          </a:bodyPr>
          <a:lstStyle/>
          <a:p>
            <a:r>
              <a:rPr lang="en-US" dirty="0" smtClean="0"/>
              <a:t>Mechanism to resume k-thread goes through interrupt vector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460139" y="3129167"/>
            <a:ext cx="1242161" cy="2767859"/>
            <a:chOff x="1805838" y="3328140"/>
            <a:chExt cx="1242161" cy="2767859"/>
          </a:xfrm>
        </p:grpSpPr>
        <p:sp>
          <p:nvSpPr>
            <p:cNvPr id="9" name="Rectangle 8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43200" y="3129167"/>
            <a:ext cx="1242161" cy="2767859"/>
            <a:chOff x="1805838" y="3328140"/>
            <a:chExt cx="1242161" cy="2767859"/>
          </a:xfrm>
        </p:grpSpPr>
        <p:sp>
          <p:nvSpPr>
            <p:cNvPr id="24" name="Rectangle 23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994009" y="433146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6299" y="994986"/>
            <a:ext cx="51542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51415" y="1124049"/>
            <a:ext cx="64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code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58555" y="152838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data</a:t>
            </a:r>
            <a:endParaRPr lang="en-US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6299" y="1554977"/>
            <a:ext cx="5154199" cy="142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788844" y="1689162"/>
            <a:ext cx="968107" cy="1777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19040" y="309286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 smtClean="0">
                <a:latin typeface="Gill Sans" charset="0"/>
                <a:ea typeface="Gill Sans" charset="0"/>
                <a:cs typeface="Gill Sans" charset="0"/>
              </a:rPr>
              <a:t>tid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3814" y="2913459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status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98790" y="2734051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stack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88464" y="255464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priority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06710" y="2375235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list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71285" y="2195827"/>
            <a:ext cx="753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sz="1400" b="0" dirty="0" smtClean="0">
                <a:latin typeface="Gill Sans" charset="0"/>
                <a:ea typeface="Gill Sans" charset="0"/>
                <a:cs typeface="Gill Sans" charset="0"/>
              </a:rPr>
              <a:t>agic #</a:t>
            </a:r>
            <a:endParaRPr lang="en-US" sz="1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788844" y="1143379"/>
            <a:ext cx="968107" cy="274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641335" y="1922029"/>
            <a:ext cx="425309" cy="1028497"/>
          </a:xfrm>
          <a:custGeom>
            <a:avLst/>
            <a:gdLst>
              <a:gd name="connsiteX0" fmla="*/ 0 w 317500"/>
              <a:gd name="connsiteY0" fmla="*/ 841375 h 841375"/>
              <a:gd name="connsiteX1" fmla="*/ 206375 w 317500"/>
              <a:gd name="connsiteY1" fmla="*/ 841375 h 841375"/>
              <a:gd name="connsiteX2" fmla="*/ 269875 w 317500"/>
              <a:gd name="connsiteY2" fmla="*/ 698500 h 841375"/>
              <a:gd name="connsiteX3" fmla="*/ 254000 w 317500"/>
              <a:gd name="connsiteY3" fmla="*/ 381000 h 841375"/>
              <a:gd name="connsiteX4" fmla="*/ 317500 w 317500"/>
              <a:gd name="connsiteY4" fmla="*/ 47625 h 841375"/>
              <a:gd name="connsiteX5" fmla="*/ 127000 w 317500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500" h="841375">
                <a:moveTo>
                  <a:pt x="0" y="841375"/>
                </a:moveTo>
                <a:lnTo>
                  <a:pt x="206375" y="841375"/>
                </a:lnTo>
                <a:lnTo>
                  <a:pt x="269875" y="698500"/>
                </a:lnTo>
                <a:lnTo>
                  <a:pt x="254000" y="381000"/>
                </a:lnTo>
                <a:lnTo>
                  <a:pt x="317500" y="47625"/>
                </a:lnTo>
                <a:lnTo>
                  <a:pt x="127000" y="0"/>
                </a:lnTo>
              </a:path>
            </a:pathLst>
          </a:custGeom>
          <a:ln>
            <a:solidFill>
              <a:srgbClr val="4F81BD"/>
            </a:solidFill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797433" y="2303835"/>
            <a:ext cx="950929" cy="1162880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691805" y="1037134"/>
            <a:ext cx="1162185" cy="26119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7473361" y="2835569"/>
            <a:ext cx="1022868" cy="89466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669" y="1897717"/>
            <a:ext cx="1178729" cy="111005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496" y="1870289"/>
            <a:ext cx="1178729" cy="1110059"/>
          </a:xfrm>
          <a:prstGeom prst="rect">
            <a:avLst/>
          </a:prstGeom>
        </p:spPr>
      </p:pic>
      <p:cxnSp>
        <p:nvCxnSpPr>
          <p:cNvPr id="84" name="Straight Connector 83"/>
          <p:cNvCxnSpPr/>
          <p:nvPr/>
        </p:nvCxnSpPr>
        <p:spPr>
          <a:xfrm flipV="1">
            <a:off x="5428374" y="1124049"/>
            <a:ext cx="1155720" cy="746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28374" y="2913459"/>
            <a:ext cx="1263431" cy="5556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629400" y="4126879"/>
            <a:ext cx="1295359" cy="910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6691" y="5530758"/>
            <a:ext cx="111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Proc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39956" y="5343934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29400" y="412687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639956" y="510580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69" y="1876195"/>
            <a:ext cx="1178729" cy="11100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74327" y="50055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83852" y="525324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5222875" y="2141902"/>
            <a:ext cx="1796166" cy="31113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746125" y="1270000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1733363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2792125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639956" y="4859272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924759" y="476326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IP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 flipV="1">
            <a:off x="5428374" y="1270000"/>
            <a:ext cx="1577511" cy="36647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997091" y="5617792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PL: 0</a:t>
            </a:r>
            <a:endParaRPr lang="en-US" sz="20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4480339" y="1370953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-31590" y="2514600"/>
            <a:ext cx="86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Kernel</a:t>
            </a:r>
            <a:endParaRPr lang="en-US" sz="20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52605" y="3181290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rPr>
              <a:t>User</a:t>
            </a:r>
            <a:endParaRPr lang="en-US" sz="2000" b="0" dirty="0">
              <a:solidFill>
                <a:srgbClr val="233AE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50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395" y="1840522"/>
            <a:ext cx="1131104" cy="1215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→ Kernel via interrupt vector</a:t>
            </a:r>
            <a:endParaRPr lang="en-US" dirty="0"/>
          </a:p>
        </p:txBody>
      </p:sp>
      <p:sp>
        <p:nvSpPr>
          <p:cNvPr id="87" name="Content Placeholder 86"/>
          <p:cNvSpPr>
            <a:spLocks noGrp="1"/>
          </p:cNvSpPr>
          <p:nvPr>
            <p:ph idx="1"/>
          </p:nvPr>
        </p:nvSpPr>
        <p:spPr>
          <a:xfrm>
            <a:off x="378348" y="5954692"/>
            <a:ext cx="8229600" cy="77444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Interrupt transfers control through the Interrupt Vector  (IDT in x86)</a:t>
            </a:r>
          </a:p>
          <a:p>
            <a:r>
              <a:rPr lang="en-US" dirty="0" err="1" smtClean="0"/>
              <a:t>iret</a:t>
            </a:r>
            <a:r>
              <a:rPr lang="en-US" dirty="0" smtClean="0"/>
              <a:t> restores user stack and </a:t>
            </a:r>
            <a:r>
              <a:rPr lang="en-US" dirty="0" smtClean="0"/>
              <a:t>priority level (</a:t>
            </a:r>
            <a:r>
              <a:rPr lang="en-US" dirty="0" smtClean="0"/>
              <a:t>PL)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89875" y="2637041"/>
            <a:ext cx="869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Kernel</a:t>
            </a:r>
            <a:endParaRPr lang="en-US" sz="20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320" y="3129167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rPr>
              <a:t>User</a:t>
            </a:r>
            <a:endParaRPr lang="en-US" sz="2000" b="0" dirty="0">
              <a:solidFill>
                <a:srgbClr val="233AE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60139" y="3129167"/>
            <a:ext cx="1242161" cy="2767859"/>
            <a:chOff x="1805838" y="3328140"/>
            <a:chExt cx="1242161" cy="2767859"/>
          </a:xfrm>
        </p:grpSpPr>
        <p:sp>
          <p:nvSpPr>
            <p:cNvPr id="9" name="Rectangle 8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43200" y="3129167"/>
            <a:ext cx="1242161" cy="2767859"/>
            <a:chOff x="1805838" y="3328140"/>
            <a:chExt cx="1242161" cy="2767859"/>
          </a:xfrm>
        </p:grpSpPr>
        <p:sp>
          <p:nvSpPr>
            <p:cNvPr id="24" name="Rectangle 23"/>
            <p:cNvSpPr/>
            <p:nvPr/>
          </p:nvSpPr>
          <p:spPr>
            <a:xfrm>
              <a:off x="1916895" y="5410941"/>
              <a:ext cx="984250" cy="52387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16895" y="5236316"/>
              <a:ext cx="984250" cy="152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5190" y="5331566"/>
              <a:ext cx="665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16895" y="34424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5190" y="3558884"/>
              <a:ext cx="640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65190" y="408275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69392" y="4622509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21097" y="3975841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16895" y="4530434"/>
              <a:ext cx="984250" cy="5334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05838" y="3328140"/>
              <a:ext cx="1242161" cy="2767859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994009" y="4331461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***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6299" y="994986"/>
            <a:ext cx="51542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6299" y="1554977"/>
            <a:ext cx="5154199" cy="142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669" y="1897717"/>
            <a:ext cx="1178729" cy="111005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496" y="1870289"/>
            <a:ext cx="1178729" cy="11100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9400" y="4126879"/>
            <a:ext cx="1295359" cy="910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6691" y="5530758"/>
            <a:ext cx="111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Proc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39956" y="5343934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629400" y="412687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639956" y="5105809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69" y="1876195"/>
            <a:ext cx="1178729" cy="11100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74327" y="50055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83852" y="525324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 SP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47" name="Straight Arrow Connector 46"/>
          <p:cNvCxnSpPr>
            <a:endCxn id="10" idx="3"/>
          </p:cNvCxnSpPr>
          <p:nvPr/>
        </p:nvCxnSpPr>
        <p:spPr>
          <a:xfrm flipH="1" flipV="1">
            <a:off x="5555446" y="5113543"/>
            <a:ext cx="1245396" cy="139700"/>
          </a:xfrm>
          <a:prstGeom prst="straightConnector1">
            <a:avLst/>
          </a:prstGeom>
          <a:ln>
            <a:solidFill>
              <a:srgbClr val="233AE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746125" y="1270000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1733363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2792125" y="130052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639956" y="4859272"/>
            <a:ext cx="1295359" cy="206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924759" y="476326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IP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 flipV="1">
            <a:off x="5603068" y="3466715"/>
            <a:ext cx="1402816" cy="1467996"/>
          </a:xfrm>
          <a:prstGeom prst="straightConnector1">
            <a:avLst/>
          </a:prstGeom>
          <a:ln>
            <a:solidFill>
              <a:srgbClr val="233AE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035519" y="5585360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233AE1"/>
                </a:solidFill>
                <a:latin typeface="Gill Sans" charset="0"/>
                <a:ea typeface="Gill Sans" charset="0"/>
                <a:cs typeface="Gill Sans" charset="0"/>
              </a:rPr>
              <a:t>PL: 3</a:t>
            </a:r>
            <a:endParaRPr lang="en-US" sz="2000" b="0" dirty="0">
              <a:solidFill>
                <a:srgbClr val="233AE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4509064" y="1329417"/>
            <a:ext cx="428625" cy="841375"/>
          </a:xfrm>
          <a:custGeom>
            <a:avLst/>
            <a:gdLst>
              <a:gd name="connsiteX0" fmla="*/ 428625 w 428625"/>
              <a:gd name="connsiteY0" fmla="*/ 841375 h 841375"/>
              <a:gd name="connsiteX1" fmla="*/ 31750 w 428625"/>
              <a:gd name="connsiteY1" fmla="*/ 777875 h 841375"/>
              <a:gd name="connsiteX2" fmla="*/ 95250 w 428625"/>
              <a:gd name="connsiteY2" fmla="*/ 523875 h 841375"/>
              <a:gd name="connsiteX3" fmla="*/ 0 w 428625"/>
              <a:gd name="connsiteY3" fmla="*/ 349250 h 841375"/>
              <a:gd name="connsiteX4" fmla="*/ 206375 w 428625"/>
              <a:gd name="connsiteY4" fmla="*/ 0 h 841375"/>
              <a:gd name="connsiteX5" fmla="*/ 206375 w 428625"/>
              <a:gd name="connsiteY5" fmla="*/ 0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625" h="841375">
                <a:moveTo>
                  <a:pt x="428625" y="841375"/>
                </a:moveTo>
                <a:lnTo>
                  <a:pt x="31750" y="777875"/>
                </a:lnTo>
                <a:lnTo>
                  <a:pt x="95250" y="523875"/>
                </a:lnTo>
                <a:lnTo>
                  <a:pt x="0" y="349250"/>
                </a:lnTo>
                <a:lnTo>
                  <a:pt x="206375" y="0"/>
                </a:lnTo>
                <a:lnTo>
                  <a:pt x="206375" y="0"/>
                </a:lnTo>
              </a:path>
            </a:pathLst>
          </a:custGeom>
          <a:ln w="9525" cmpd="sng">
            <a:solidFill>
              <a:srgbClr val="000000"/>
            </a:solidFill>
            <a:prstDash val="dash"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 flipV="1">
            <a:off x="5542091" y="1124049"/>
            <a:ext cx="1481151" cy="9074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5105400" y="1329417"/>
            <a:ext cx="1741420" cy="9209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6599064" y="1202651"/>
            <a:ext cx="1897764" cy="2711258"/>
            <a:chOff x="6771285" y="1202651"/>
            <a:chExt cx="1897764" cy="2711258"/>
          </a:xfrm>
        </p:grpSpPr>
        <p:sp>
          <p:nvSpPr>
            <p:cNvPr id="80" name="Rectangle 79"/>
            <p:cNvSpPr/>
            <p:nvPr/>
          </p:nvSpPr>
          <p:spPr>
            <a:xfrm>
              <a:off x="6771285" y="1270000"/>
              <a:ext cx="1295359" cy="23143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124528" y="1202651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0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133401" y="3282049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255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784329" y="1897718"/>
              <a:ext cx="1295359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783389" y="2141902"/>
              <a:ext cx="1295359" cy="20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18576" y="3544577"/>
              <a:ext cx="118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err="1">
                  <a:latin typeface="Gill Sans" charset="0"/>
                  <a:ea typeface="Gill Sans" charset="0"/>
                  <a:cs typeface="Gill Sans" charset="0"/>
                </a:rPr>
                <a:t>i</a:t>
              </a:r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ntr</a:t>
              </a:r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 vector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43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theme/theme1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48401</TotalTime>
  <Pages>60</Pages>
  <Words>3051</Words>
  <Application>Microsoft Macintosh PowerPoint</Application>
  <PresentationFormat>On-screen Show (4:3)</PresentationFormat>
  <Paragraphs>916</Paragraphs>
  <Slides>57</Slides>
  <Notes>35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Comic Sans MS</vt:lpstr>
      <vt:lpstr>Consolas</vt:lpstr>
      <vt:lpstr>Courier New</vt:lpstr>
      <vt:lpstr>Gill Sans</vt:lpstr>
      <vt:lpstr>Gill Sans Light</vt:lpstr>
      <vt:lpstr>Gulim</vt:lpstr>
      <vt:lpstr>Helvetica</vt:lpstr>
      <vt:lpstr>MS PGothic</vt:lpstr>
      <vt:lpstr>ＭＳ Ｐゴシック</vt:lpstr>
      <vt:lpstr>Symbol</vt:lpstr>
      <vt:lpstr>굴림</vt:lpstr>
      <vt:lpstr>Office</vt:lpstr>
      <vt:lpstr>CS162 Operating Systems and Systems Programming Lecture 7   Concurrency (Continued), Synchronization</vt:lpstr>
      <vt:lpstr>Recall: Simultaneous MultiThreading/Hyperthreading</vt:lpstr>
      <vt:lpstr>Recall: Putting it Together: Hyper-Threading</vt:lpstr>
      <vt:lpstr>Recall: Classification</vt:lpstr>
      <vt:lpstr>Summary: Conceptual Framework</vt:lpstr>
      <vt:lpstr>Recall: MT Kernel 1T Process ala Pintos/x86</vt:lpstr>
      <vt:lpstr>In User thread, w/ Kernel thread waiting</vt:lpstr>
      <vt:lpstr>User → Kernel</vt:lpstr>
      <vt:lpstr>User → Kernel via interrupt vector</vt:lpstr>
      <vt:lpstr>Pintos Interrupt Processing</vt:lpstr>
      <vt:lpstr>Recall: cs61C THE STACK FRAME</vt:lpstr>
      <vt:lpstr>Pintos Interrupt Processing</vt:lpstr>
      <vt:lpstr>In Kernel thread</vt:lpstr>
      <vt:lpstr>Timer may trigger thread switch</vt:lpstr>
      <vt:lpstr>Thread Switch (switch.S)</vt:lpstr>
      <vt:lpstr>Switch to Kernel Thread for Process</vt:lpstr>
      <vt:lpstr>Pintos Return from Processing</vt:lpstr>
      <vt:lpstr>Kernel → User</vt:lpstr>
      <vt:lpstr>Rest of Today’s Lecture</vt:lpstr>
      <vt:lpstr>Recall: Thread Abstraction</vt:lpstr>
      <vt:lpstr>Multiprocessing vs Multiprogramming</vt:lpstr>
      <vt:lpstr>Correctness for systems with concurrent threads</vt:lpstr>
      <vt:lpstr>Interactions Complicate Debugging</vt:lpstr>
      <vt:lpstr>Why allow cooperating threads?</vt:lpstr>
      <vt:lpstr>High-level Example: Web Server</vt:lpstr>
      <vt:lpstr>Threaded Web Server</vt:lpstr>
      <vt:lpstr>Thread Pools</vt:lpstr>
      <vt:lpstr>ATM Bank Server</vt:lpstr>
      <vt:lpstr>ATM bank server example</vt:lpstr>
      <vt:lpstr>Event Driven Version of ATM server</vt:lpstr>
      <vt:lpstr>Can Threads Make This Easier?</vt:lpstr>
      <vt:lpstr>Problem is at the Lowest Level</vt:lpstr>
      <vt:lpstr>Atomic Operations</vt:lpstr>
      <vt:lpstr>Correctness Requirements</vt:lpstr>
      <vt:lpstr>Administrivia</vt:lpstr>
      <vt:lpstr>PowerPoint Presentation</vt:lpstr>
      <vt:lpstr>Motivation: “Too Much Milk”</vt:lpstr>
      <vt:lpstr>Definitions</vt:lpstr>
      <vt:lpstr>More Definitions</vt:lpstr>
      <vt:lpstr>Too Much Milk: Correctness Properties</vt:lpstr>
      <vt:lpstr>Too Much Milk: Solution #1</vt:lpstr>
      <vt:lpstr>Too Much Milk: Solution #1</vt:lpstr>
      <vt:lpstr>Too Much Milk: Solution #1</vt:lpstr>
      <vt:lpstr>Too Much Milk: Solution #1½ </vt:lpstr>
      <vt:lpstr>Too Much Milk Solution #2</vt:lpstr>
      <vt:lpstr>Too Much Milk Solution #2: problem!</vt:lpstr>
      <vt:lpstr>Review: Too Much Milk Solution #3</vt:lpstr>
      <vt:lpstr>Case 1</vt:lpstr>
      <vt:lpstr>Case 1</vt:lpstr>
      <vt:lpstr>Case 1</vt:lpstr>
      <vt:lpstr>Case 2</vt:lpstr>
      <vt:lpstr>Case 2</vt:lpstr>
      <vt:lpstr>Case 2</vt:lpstr>
      <vt:lpstr>Review: Solution #3 discussion</vt:lpstr>
      <vt:lpstr>Too Much Milk: Solution #4</vt:lpstr>
      <vt:lpstr>Where are we going with synchronization?</vt:lpstr>
      <vt:lpstr>Summary</vt:lpstr>
    </vt:vector>
  </TitlesOfParts>
  <Company>UC Berkeley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Course Introduction and Overview</dc:title>
  <dc:subject/>
  <dc:creator>John D. Kubiatowicz</dc:creator>
  <cp:keywords/>
  <dc:description>Imported some pictures from Silbershatz (c) 2005</dc:description>
  <cp:lastModifiedBy>Ion Stoica</cp:lastModifiedBy>
  <cp:revision>604</cp:revision>
  <cp:lastPrinted>2017-09-19T03:34:36Z</cp:lastPrinted>
  <dcterms:created xsi:type="dcterms:W3CDTF">1995-08-12T11:37:26Z</dcterms:created>
  <dcterms:modified xsi:type="dcterms:W3CDTF">2018-09-16T23:32:04Z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Joseph</vt:lpwstr>
  </property>
  <property fmtid="{D5CDD505-2E9C-101B-9397-08002B2CF9AE}" pid="3" name="Semester">
    <vt:lpwstr>Spring 2006</vt:lpwstr>
  </property>
</Properties>
</file>