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7" r:id="rId4"/>
    <p:sldId id="260" r:id="rId5"/>
    <p:sldId id="263" r:id="rId6"/>
    <p:sldId id="264" r:id="rId7"/>
    <p:sldId id="265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>
        <p:scale>
          <a:sx n="130" d="100"/>
          <a:sy n="130" d="100"/>
        </p:scale>
        <p:origin x="-88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56437-4FC3-9E45-B51A-F262C3A3CB9A}" type="datetimeFigureOut">
              <a:rPr lang="en-US" smtClean="0"/>
              <a:t>3/30/11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C26D3-42C3-1143-B199-5E80DF78E1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DE8DA-ED57-2442-A7D5-5CFED0DC931B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B580D-40C4-5642-8088-AD18AFCF84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02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B580D-40C4-5642-8088-AD18AFCF845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B580D-40C4-5642-8088-AD18AFCF845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92D-F998-E143-929B-1C2A668145F5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39D-4854-8645-8273-2DEEF614F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92D-F998-E143-929B-1C2A668145F5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39D-4854-8645-8273-2DEEF614F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92D-F998-E143-929B-1C2A668145F5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39D-4854-8645-8273-2DEEF614F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92D-F998-E143-929B-1C2A668145F5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39D-4854-8645-8273-2DEEF614F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92D-F998-E143-929B-1C2A668145F5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39D-4854-8645-8273-2DEEF614F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92D-F998-E143-929B-1C2A668145F5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39D-4854-8645-8273-2DEEF614F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92D-F998-E143-929B-1C2A668145F5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39D-4854-8645-8273-2DEEF614F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92D-F998-E143-929B-1C2A668145F5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39D-4854-8645-8273-2DEEF614F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92D-F998-E143-929B-1C2A668145F5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39D-4854-8645-8273-2DEEF614F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92D-F998-E143-929B-1C2A668145F5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39D-4854-8645-8273-2DEEF614F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92D-F998-E143-929B-1C2A668145F5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39D-4854-8645-8273-2DEEF614F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9792D-F998-E143-929B-1C2A668145F5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E939D-4854-8645-8273-2DEEF614F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Databases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CS162 Guest Lecture</a:t>
            </a:r>
            <a:br>
              <a:rPr lang="en-US" dirty="0" smtClean="0"/>
            </a:br>
            <a:r>
              <a:rPr lang="en-US" dirty="0" smtClean="0"/>
              <a:t>Sam Madden</a:t>
            </a:r>
            <a:br>
              <a:rPr lang="en-US" dirty="0" smtClean="0"/>
            </a:br>
            <a:r>
              <a:rPr lang="en-US" dirty="0" err="1" smtClean="0"/>
              <a:t>madden@csail.mit.edu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Zoo Data Model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Entity Relationship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2286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Animal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0" y="1295400"/>
            <a:ext cx="2286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3657600"/>
            <a:ext cx="2286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Keeper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5638006" y="2058194"/>
            <a:ext cx="724863" cy="1600200"/>
            <a:chOff x="5638006" y="2058194"/>
            <a:chExt cx="724863" cy="1600200"/>
          </a:xfrm>
        </p:grpSpPr>
        <p:cxnSp>
          <p:nvCxnSpPr>
            <p:cNvPr id="15" name="Straight Arrow Connector 14"/>
            <p:cNvCxnSpPr>
              <a:stCxn id="6" idx="0"/>
              <a:endCxn id="5" idx="2"/>
            </p:cNvCxnSpPr>
            <p:nvPr/>
          </p:nvCxnSpPr>
          <p:spPr>
            <a:xfrm rot="5400000" flipH="1" flipV="1">
              <a:off x="4838700" y="2857500"/>
              <a:ext cx="1600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639594" y="274320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keeps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781800" y="3657600"/>
            <a:ext cx="1905000" cy="1348264"/>
            <a:chOff x="6781800" y="3680936"/>
            <a:chExt cx="1905000" cy="1348264"/>
          </a:xfrm>
        </p:grpSpPr>
        <p:sp>
          <p:nvSpPr>
            <p:cNvPr id="30" name="Rectangle 29"/>
            <p:cNvSpPr/>
            <p:nvPr/>
          </p:nvSpPr>
          <p:spPr>
            <a:xfrm>
              <a:off x="7010400" y="4648200"/>
              <a:ext cx="16764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Name</a:t>
              </a:r>
              <a:endParaRPr lang="en-US" dirty="0"/>
            </a:p>
          </p:txBody>
        </p:sp>
        <p:cxnSp>
          <p:nvCxnSpPr>
            <p:cNvPr id="35" name="Shape 34"/>
            <p:cNvCxnSpPr>
              <a:stCxn id="6" idx="3"/>
              <a:endCxn id="30" idx="0"/>
            </p:cNvCxnSpPr>
            <p:nvPr/>
          </p:nvCxnSpPr>
          <p:spPr>
            <a:xfrm>
              <a:off x="6781800" y="4038600"/>
              <a:ext cx="1066800" cy="6096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875857" y="42407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90018" y="3680936"/>
              <a:ext cx="715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name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781800" y="1676400"/>
            <a:ext cx="2133600" cy="1066800"/>
            <a:chOff x="6477000" y="1676400"/>
            <a:chExt cx="2133600" cy="1066800"/>
          </a:xfrm>
        </p:grpSpPr>
        <p:sp>
          <p:nvSpPr>
            <p:cNvPr id="25" name="Rectangle 24"/>
            <p:cNvSpPr/>
            <p:nvPr/>
          </p:nvSpPr>
          <p:spPr>
            <a:xfrm>
              <a:off x="7010400" y="2362200"/>
              <a:ext cx="1600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Time</a:t>
              </a:r>
              <a:endParaRPr lang="en-US" dirty="0"/>
            </a:p>
          </p:txBody>
        </p:sp>
        <p:cxnSp>
          <p:nvCxnSpPr>
            <p:cNvPr id="29" name="Shape 28"/>
            <p:cNvCxnSpPr>
              <a:stCxn id="5" idx="3"/>
              <a:endCxn id="25" idx="1"/>
            </p:cNvCxnSpPr>
            <p:nvPr/>
          </p:nvCxnSpPr>
          <p:spPr>
            <a:xfrm>
              <a:off x="6477000" y="1676400"/>
              <a:ext cx="533400" cy="8763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781800" y="21336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05600" y="1872734"/>
              <a:ext cx="1065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feedTime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52400" y="1638300"/>
            <a:ext cx="2362201" cy="2933700"/>
            <a:chOff x="152400" y="1676400"/>
            <a:chExt cx="2362201" cy="2933700"/>
          </a:xfrm>
        </p:grpSpPr>
        <p:sp>
          <p:nvSpPr>
            <p:cNvPr id="7" name="Rectangle 6"/>
            <p:cNvSpPr/>
            <p:nvPr/>
          </p:nvSpPr>
          <p:spPr>
            <a:xfrm>
              <a:off x="914400" y="3352800"/>
              <a:ext cx="1600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Age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2362200"/>
              <a:ext cx="1600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Name</a:t>
              </a:r>
              <a:endParaRPr lang="en-US" dirty="0"/>
            </a:p>
          </p:txBody>
        </p:sp>
        <p:cxnSp>
          <p:nvCxnSpPr>
            <p:cNvPr id="22" name="Elbow Connector 21"/>
            <p:cNvCxnSpPr>
              <a:stCxn id="4" idx="1"/>
              <a:endCxn id="8" idx="1"/>
            </p:cNvCxnSpPr>
            <p:nvPr/>
          </p:nvCxnSpPr>
          <p:spPr>
            <a:xfrm rot="10800000" flipH="1" flipV="1">
              <a:off x="457200" y="1676400"/>
              <a:ext cx="457200" cy="876300"/>
            </a:xfrm>
            <a:prstGeom prst="bentConnector3">
              <a:avLst>
                <a:gd name="adj1" fmla="val -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4" idx="1"/>
              <a:endCxn id="7" idx="1"/>
            </p:cNvCxnSpPr>
            <p:nvPr/>
          </p:nvCxnSpPr>
          <p:spPr>
            <a:xfrm rot="10800000" flipH="1" flipV="1">
              <a:off x="457200" y="1676400"/>
              <a:ext cx="457200" cy="1866900"/>
            </a:xfrm>
            <a:prstGeom prst="bentConnector3">
              <a:avLst>
                <a:gd name="adj1" fmla="val -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914401" y="4229100"/>
              <a:ext cx="1600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Species</a:t>
              </a:r>
              <a:endParaRPr lang="en-US" dirty="0"/>
            </a:p>
          </p:txBody>
        </p:sp>
        <p:cxnSp>
          <p:nvCxnSpPr>
            <p:cNvPr id="33" name="Elbow Connector 32"/>
            <p:cNvCxnSpPr>
              <a:stCxn id="4" idx="1"/>
              <a:endCxn id="31" idx="1"/>
            </p:cNvCxnSpPr>
            <p:nvPr/>
          </p:nvCxnSpPr>
          <p:spPr>
            <a:xfrm rot="10800000" flipH="1" flipV="1">
              <a:off x="457199" y="1676400"/>
              <a:ext cx="457201" cy="2743200"/>
            </a:xfrm>
            <a:prstGeom prst="bentConnector3">
              <a:avLst>
                <a:gd name="adj1" fmla="val -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54557" y="21833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4557" y="32120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4557" y="40502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52400" y="1992868"/>
              <a:ext cx="715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name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2400" y="2983468"/>
              <a:ext cx="516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age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2400" y="3821668"/>
              <a:ext cx="8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species</a:t>
              </a:r>
              <a:endParaRPr lang="en-US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52400" y="4876800"/>
            <a:ext cx="7712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Animals have names, ages, species</a:t>
            </a:r>
          </a:p>
          <a:p>
            <a:r>
              <a:rPr lang="en-US" dirty="0" smtClean="0"/>
              <a:t>Keepers have names</a:t>
            </a:r>
          </a:p>
          <a:p>
            <a:r>
              <a:rPr lang="en-US" dirty="0" smtClean="0"/>
              <a:t>Cages have cleaning times, buildings</a:t>
            </a:r>
          </a:p>
          <a:p>
            <a:r>
              <a:rPr lang="en-US" dirty="0" smtClean="0"/>
              <a:t>Animals are in 1 cage;  cages have multiple animals</a:t>
            </a:r>
          </a:p>
          <a:p>
            <a:r>
              <a:rPr lang="en-US" dirty="0" smtClean="0"/>
              <a:t>Keepers keep multiple cages, cages kept by multiple keepers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781800" y="36809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81800" y="13086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97354" y="13086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6669426" y="1676400"/>
            <a:ext cx="1941174" cy="1817132"/>
            <a:chOff x="6669426" y="1676400"/>
            <a:chExt cx="1941174" cy="1817132"/>
          </a:xfrm>
        </p:grpSpPr>
        <p:sp>
          <p:nvSpPr>
            <p:cNvPr id="62" name="Rectangle 61"/>
            <p:cNvSpPr/>
            <p:nvPr/>
          </p:nvSpPr>
          <p:spPr>
            <a:xfrm>
              <a:off x="7288869" y="2945368"/>
              <a:ext cx="1321731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Building</a:t>
              </a:r>
              <a:endParaRPr lang="en-US" dirty="0"/>
            </a:p>
          </p:txBody>
        </p:sp>
        <p:cxnSp>
          <p:nvCxnSpPr>
            <p:cNvPr id="63" name="Shape 62"/>
            <p:cNvCxnSpPr>
              <a:stCxn id="5" idx="3"/>
              <a:endCxn id="62" idx="1"/>
            </p:cNvCxnSpPr>
            <p:nvPr/>
          </p:nvCxnSpPr>
          <p:spPr>
            <a:xfrm>
              <a:off x="6781800" y="1676400"/>
              <a:ext cx="507069" cy="145946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7055356" y="27548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669426" y="3124200"/>
              <a:ext cx="58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bldg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57400" y="1676400"/>
            <a:ext cx="81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entity</a:t>
            </a:r>
            <a:endParaRPr lang="en-US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6096000" y="171911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entity</a:t>
            </a:r>
            <a:endParaRPr lang="en-US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6115774" y="4114800"/>
            <a:ext cx="127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entity</a:t>
            </a:r>
            <a:endParaRPr lang="en-US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743200" y="1295400"/>
            <a:ext cx="1794416" cy="760785"/>
            <a:chOff x="2743200" y="1295400"/>
            <a:chExt cx="1794416" cy="760785"/>
          </a:xfrm>
        </p:grpSpPr>
        <p:grpSp>
          <p:nvGrpSpPr>
            <p:cNvPr id="54" name="Group 53"/>
            <p:cNvGrpSpPr/>
            <p:nvPr/>
          </p:nvGrpSpPr>
          <p:grpSpPr>
            <a:xfrm>
              <a:off x="2743200" y="1295400"/>
              <a:ext cx="1794416" cy="382589"/>
              <a:chOff x="2743200" y="1295400"/>
              <a:chExt cx="1794416" cy="382589"/>
            </a:xfrm>
          </p:grpSpPr>
          <p:cxnSp>
            <p:nvCxnSpPr>
              <p:cNvPr id="12" name="Straight Arrow Connector 11"/>
              <p:cNvCxnSpPr>
                <a:stCxn id="5" idx="1"/>
                <a:endCxn id="4" idx="3"/>
              </p:cNvCxnSpPr>
              <p:nvPr/>
            </p:nvCxnSpPr>
            <p:spPr>
              <a:xfrm rot="10800000">
                <a:off x="2743200" y="1676400"/>
                <a:ext cx="1752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200400" y="1295400"/>
                <a:ext cx="970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contains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35956" y="1308657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971800" y="1686853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relationship</a:t>
              </a:r>
              <a:endParaRPr lang="en-US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58" grpId="0"/>
      <p:bldP spid="59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Zoo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147646" y="1863969"/>
            <a:ext cx="3081130" cy="3165231"/>
            <a:chOff x="4724401" y="2101334"/>
            <a:chExt cx="3081130" cy="31652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1" y="2101334"/>
              <a:ext cx="3081130" cy="2362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953000" y="4620234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Stoica</a:t>
              </a:r>
              <a:r>
                <a:rPr lang="en-US" b="1" dirty="0" smtClean="0"/>
                <a:t> the Shrew</a:t>
              </a:r>
            </a:p>
            <a:p>
              <a:endParaRPr lang="en-US" dirty="0" smtClean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505199" y="5029200"/>
            <a:ext cx="2438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Skinny</a:t>
            </a:r>
          </a:p>
          <a:p>
            <a:r>
              <a:rPr lang="en-US" dirty="0" smtClean="0"/>
              <a:t>Energetic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6200" y="4953000"/>
            <a:ext cx="2438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Slimy</a:t>
            </a: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096000" y="2133600"/>
            <a:ext cx="3048000" cy="2932331"/>
            <a:chOff x="6096000" y="2521316"/>
            <a:chExt cx="3048000" cy="2932331"/>
          </a:xfrm>
        </p:grpSpPr>
        <p:sp>
          <p:nvSpPr>
            <p:cNvPr id="7" name="TextBox 6"/>
            <p:cNvSpPr txBox="1"/>
            <p:nvPr/>
          </p:nvSpPr>
          <p:spPr>
            <a:xfrm>
              <a:off x="6344053" y="4807316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Sally the Student</a:t>
              </a:r>
            </a:p>
            <a:p>
              <a:endParaRPr lang="en-US" dirty="0" smtClean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2521316"/>
              <a:ext cx="3048000" cy="18288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0" y="1828800"/>
            <a:ext cx="3250461" cy="2893496"/>
            <a:chOff x="0" y="1828800"/>
            <a:chExt cx="3250461" cy="2893496"/>
          </a:xfrm>
        </p:grpSpPr>
        <p:sp>
          <p:nvSpPr>
            <p:cNvPr id="16" name="Rectangle 15"/>
            <p:cNvSpPr/>
            <p:nvPr/>
          </p:nvSpPr>
          <p:spPr>
            <a:xfrm>
              <a:off x="76200" y="4352964"/>
              <a:ext cx="2161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Sam the Salamander</a:t>
              </a:r>
            </a:p>
          </p:txBody>
        </p:sp>
        <p:pic>
          <p:nvPicPr>
            <p:cNvPr id="6" name="Picture 5" descr="s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0" y="1828800"/>
              <a:ext cx="3250461" cy="24016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– Structured 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SELECT  field1, …, </a:t>
            </a:r>
            <a:r>
              <a:rPr lang="en-US" dirty="0" err="1" smtClean="0">
                <a:latin typeface="Courier"/>
                <a:cs typeface="Courier"/>
              </a:rPr>
              <a:t>fieldM</a:t>
            </a:r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pPr lvl="2"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FROM table1, … </a:t>
            </a:r>
          </a:p>
          <a:p>
            <a:pPr lvl="2"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WHERE condition1, …</a:t>
            </a:r>
          </a:p>
          <a:p>
            <a:pPr lvl="2">
              <a:buNone/>
            </a:pPr>
            <a:endParaRPr lang="en-US" dirty="0" smtClean="0">
              <a:latin typeface="Courier"/>
              <a:cs typeface="Courier"/>
            </a:endParaRPr>
          </a:p>
          <a:p>
            <a:pPr lvl="2">
              <a:buNone/>
            </a:pPr>
            <a:r>
              <a:rPr lang="en-US" dirty="0" smtClean="0">
                <a:latin typeface="Courier"/>
                <a:cs typeface="Courier"/>
              </a:rPr>
              <a:t>INSERT INTO table VALUES (field1, …)</a:t>
            </a:r>
          </a:p>
          <a:p>
            <a:pPr lvl="2">
              <a:buNone/>
            </a:pPr>
            <a:endParaRPr lang="en-US" dirty="0" smtClean="0">
              <a:latin typeface="Courier"/>
              <a:cs typeface="Courier"/>
            </a:endParaRPr>
          </a:p>
          <a:p>
            <a:pPr lvl="2"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UPDATE table SET field1 = X, …</a:t>
            </a:r>
          </a:p>
          <a:p>
            <a:pPr lvl="2">
              <a:spcBef>
                <a:spcPts val="0"/>
              </a:spcBef>
              <a:buNone/>
            </a:pPr>
            <a:r>
              <a:rPr lang="en-US" dirty="0" smtClean="0">
                <a:latin typeface="Courier"/>
                <a:cs typeface="Courier"/>
              </a:rPr>
              <a:t>WHERE condition1,…</a:t>
            </a:r>
          </a:p>
          <a:p>
            <a:pPr lvl="2">
              <a:buNone/>
            </a:pPr>
            <a:endParaRPr lang="en-US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 of Shrews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Imperative</a:t>
            </a:r>
            <a:endParaRPr lang="en-US" dirty="0" smtClean="0">
              <a:solidFill>
                <a:srgbClr val="4F81BD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f</a:t>
            </a:r>
            <a:r>
              <a:rPr lang="en-US" dirty="0" smtClean="0">
                <a:solidFill>
                  <a:srgbClr val="4F81BD"/>
                </a:solidFill>
                <a:latin typeface="Courier"/>
                <a:cs typeface="Courier"/>
              </a:rPr>
              <a:t>or each row r in animals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4F81BD"/>
                </a:solidFill>
                <a:latin typeface="Courier"/>
                <a:cs typeface="Courier"/>
              </a:rPr>
              <a:t>	if </a:t>
            </a:r>
            <a:r>
              <a:rPr lang="en-US" dirty="0" err="1" smtClean="0">
                <a:solidFill>
                  <a:srgbClr val="4F81BD"/>
                </a:solidFill>
                <a:latin typeface="Courier"/>
                <a:cs typeface="Courier"/>
              </a:rPr>
              <a:t>r.species</a:t>
            </a:r>
            <a:r>
              <a:rPr lang="en-US" dirty="0" smtClean="0">
                <a:solidFill>
                  <a:srgbClr val="4F81BD"/>
                </a:solidFill>
                <a:latin typeface="Courier"/>
                <a:cs typeface="Courier"/>
              </a:rPr>
              <a:t> = ‘shrew’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4F81BD"/>
                </a:solidFill>
                <a:latin typeface="Courier"/>
                <a:cs typeface="Courier"/>
              </a:rPr>
              <a:t>		output </a:t>
            </a:r>
            <a:r>
              <a:rPr lang="en-US" dirty="0" err="1" smtClean="0">
                <a:solidFill>
                  <a:srgbClr val="4F81BD"/>
                </a:solidFill>
                <a:latin typeface="Courier"/>
                <a:cs typeface="Courier"/>
              </a:rPr>
              <a:t>r.name</a:t>
            </a:r>
            <a:endParaRPr lang="en-US" dirty="0" smtClean="0">
              <a:solidFill>
                <a:srgbClr val="4F81BD"/>
              </a:solidFill>
              <a:latin typeface="Courier"/>
              <a:cs typeface="Courier"/>
            </a:endParaRPr>
          </a:p>
          <a:p>
            <a:r>
              <a:rPr lang="en-US" dirty="0" smtClean="0">
                <a:cs typeface="Courier"/>
              </a:rPr>
              <a:t>Declarative</a:t>
            </a:r>
          </a:p>
          <a:p>
            <a:pPr marL="0" indent="0">
              <a:buNone/>
            </a:pPr>
            <a:r>
              <a:rPr lang="en-US" dirty="0" smtClean="0">
                <a:cs typeface="Courier"/>
              </a:rPr>
              <a:t>	</a:t>
            </a:r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SELECT </a:t>
            </a:r>
            <a:r>
              <a:rPr lang="en-US" dirty="0" err="1" smtClean="0">
                <a:solidFill>
                  <a:schemeClr val="accent1"/>
                </a:solidFill>
                <a:latin typeface="Courier"/>
                <a:cs typeface="Courier"/>
              </a:rPr>
              <a:t>r.name</a:t>
            </a:r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 FROM animals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WHERE </a:t>
            </a:r>
            <a:r>
              <a:rPr lang="en-US" dirty="0" err="1" smtClean="0">
                <a:solidFill>
                  <a:schemeClr val="accent1"/>
                </a:solidFill>
                <a:latin typeface="Courier"/>
                <a:cs typeface="Courier"/>
              </a:rPr>
              <a:t>r.species</a:t>
            </a:r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 = ‘shrew’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79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Cages in VLSB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Imperative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4F81BD"/>
                </a:solidFill>
                <a:latin typeface="Courier"/>
                <a:cs typeface="Courier"/>
              </a:rPr>
              <a:t>for each row a in animals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4F81BD"/>
                </a:solidFill>
                <a:latin typeface="Courier"/>
                <a:cs typeface="Courier"/>
              </a:rPr>
              <a:t>	for each row c in cages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4F81BD"/>
                </a:solidFill>
                <a:latin typeface="Courier"/>
                <a:cs typeface="Courier"/>
              </a:rPr>
              <a:t>		if </a:t>
            </a:r>
            <a:r>
              <a:rPr lang="en-US" dirty="0" err="1" smtClean="0">
                <a:solidFill>
                  <a:srgbClr val="4F81BD"/>
                </a:solidFill>
                <a:latin typeface="Courier"/>
                <a:cs typeface="Courier"/>
              </a:rPr>
              <a:t>a.cageno</a:t>
            </a:r>
            <a:r>
              <a:rPr lang="en-US" dirty="0" smtClean="0">
                <a:solidFill>
                  <a:srgbClr val="4F81BD"/>
                </a:solidFill>
                <a:latin typeface="Courier"/>
                <a:cs typeface="Courier"/>
              </a:rPr>
              <a:t> = </a:t>
            </a:r>
            <a:r>
              <a:rPr lang="en-US" dirty="0" err="1" smtClean="0">
                <a:solidFill>
                  <a:srgbClr val="4F81BD"/>
                </a:solidFill>
                <a:latin typeface="Courier"/>
                <a:cs typeface="Courier"/>
              </a:rPr>
              <a:t>c.no</a:t>
            </a:r>
            <a:r>
              <a:rPr lang="en-US" dirty="0" smtClean="0">
                <a:solidFill>
                  <a:srgbClr val="4F81BD"/>
                </a:solidFill>
                <a:latin typeface="Courier"/>
                <a:cs typeface="Courier"/>
              </a:rPr>
              <a:t> and </a:t>
            </a:r>
            <a:r>
              <a:rPr lang="en-US" dirty="0" err="1" smtClean="0">
                <a:solidFill>
                  <a:srgbClr val="4F81BD"/>
                </a:solidFill>
                <a:latin typeface="Courier"/>
                <a:cs typeface="Courier"/>
              </a:rPr>
              <a:t>c.bldg</a:t>
            </a:r>
            <a:r>
              <a:rPr lang="en-US" dirty="0" smtClean="0">
                <a:solidFill>
                  <a:srgbClr val="4F81BD"/>
                </a:solidFill>
                <a:latin typeface="Courier"/>
                <a:cs typeface="Courier"/>
              </a:rPr>
              <a:t> = VLSB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4F81BD"/>
                </a:solidFill>
                <a:latin typeface="Courier"/>
                <a:cs typeface="Courier"/>
              </a:rPr>
              <a:t>			output a</a:t>
            </a:r>
          </a:p>
          <a:p>
            <a:r>
              <a:rPr lang="en-US" dirty="0" smtClean="0"/>
              <a:t>Declarative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4F81BD"/>
                </a:solidFill>
                <a:latin typeface="Courier"/>
                <a:cs typeface="Courier"/>
              </a:rPr>
              <a:t>SELECT </a:t>
            </a:r>
            <a:r>
              <a:rPr lang="en-US" dirty="0" err="1" smtClean="0">
                <a:solidFill>
                  <a:srgbClr val="4F81BD"/>
                </a:solidFill>
                <a:latin typeface="Courier"/>
                <a:cs typeface="Courier"/>
              </a:rPr>
              <a:t>a.name</a:t>
            </a:r>
            <a:r>
              <a:rPr lang="en-US" dirty="0" smtClean="0">
                <a:solidFill>
                  <a:srgbClr val="4F81BD"/>
                </a:solidFill>
                <a:latin typeface="Courier"/>
                <a:cs typeface="Courier"/>
              </a:rPr>
              <a:t> FROM animals AS a, cages AS c WHERE </a:t>
            </a:r>
            <a:r>
              <a:rPr lang="en-US" dirty="0" err="1" smtClean="0">
                <a:solidFill>
                  <a:srgbClr val="4F81BD"/>
                </a:solidFill>
                <a:latin typeface="Courier"/>
                <a:cs typeface="Courier"/>
              </a:rPr>
              <a:t>a.cageno</a:t>
            </a:r>
            <a:r>
              <a:rPr lang="en-US" dirty="0" smtClean="0">
                <a:solidFill>
                  <a:srgbClr val="4F81BD"/>
                </a:solidFill>
                <a:latin typeface="Courier"/>
                <a:cs typeface="Courier"/>
              </a:rPr>
              <a:t> = </a:t>
            </a:r>
            <a:r>
              <a:rPr lang="en-US" dirty="0" err="1" smtClean="0">
                <a:solidFill>
                  <a:srgbClr val="4F81BD"/>
                </a:solidFill>
                <a:latin typeface="Courier"/>
                <a:cs typeface="Courier"/>
              </a:rPr>
              <a:t>c.no</a:t>
            </a:r>
            <a:r>
              <a:rPr lang="en-US" dirty="0" smtClean="0">
                <a:solidFill>
                  <a:srgbClr val="4F81BD"/>
                </a:solidFill>
                <a:latin typeface="Courier"/>
                <a:cs typeface="Courier"/>
              </a:rPr>
              <a:t> AND </a:t>
            </a:r>
            <a:r>
              <a:rPr lang="en-US" dirty="0" err="1" smtClean="0">
                <a:solidFill>
                  <a:srgbClr val="4F81BD"/>
                </a:solidFill>
                <a:latin typeface="Courier"/>
                <a:cs typeface="Courier"/>
              </a:rPr>
              <a:t>c.bldg</a:t>
            </a:r>
            <a:r>
              <a:rPr lang="en-US" dirty="0" smtClean="0">
                <a:solidFill>
                  <a:srgbClr val="4F81BD"/>
                </a:solidFill>
                <a:latin typeface="Courier"/>
                <a:cs typeface="Courier"/>
              </a:rPr>
              <a:t> = VLSB</a:t>
            </a:r>
            <a:endParaRPr lang="en-US" dirty="0">
              <a:solidFill>
                <a:srgbClr val="4F81BD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35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Age of Bears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Declarative</a:t>
            </a:r>
            <a:endParaRPr lang="en-US" dirty="0"/>
          </a:p>
          <a:p>
            <a:pPr marL="800100" lvl="2" indent="0">
              <a:buNone/>
            </a:pPr>
            <a:r>
              <a:rPr lang="en-US" dirty="0" smtClean="0">
                <a:solidFill>
                  <a:srgbClr val="4F81BD"/>
                </a:solidFill>
                <a:latin typeface="Courier"/>
                <a:cs typeface="Courier"/>
              </a:rPr>
              <a:t>SELECT AVG(age) FROM animals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4F81BD"/>
                </a:solidFill>
                <a:latin typeface="Courier"/>
                <a:cs typeface="Courier"/>
              </a:rPr>
              <a:t>WHERE species = ‘bear’</a:t>
            </a:r>
            <a:endParaRPr lang="en-US" dirty="0">
              <a:solidFill>
                <a:srgbClr val="4F81BD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08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Complex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marL="285750" lvl="1">
              <a:buNone/>
            </a:pPr>
            <a:r>
              <a:rPr lang="en-US" sz="1800" b="1" dirty="0" smtClean="0"/>
              <a:t>Find pairs of animals of the same species and different genders older than 1 year: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4F81BD"/>
                </a:solidFill>
              </a:rPr>
              <a:t>SELECT a1.name,a2.name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4F81BD"/>
                </a:solidFill>
              </a:rPr>
              <a:t>FROM animals as a1, animals as a2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4F81BD"/>
                </a:solidFill>
              </a:rPr>
              <a:t>WHERE a1.gender = M and a2.gender = F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4F81BD"/>
                </a:solidFill>
              </a:rPr>
              <a:t>AND a1.species = a2.species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4F81BD"/>
                </a:solidFill>
              </a:rPr>
              <a:t>AND a1.age &gt; 1 and a2.age &gt; 1</a:t>
            </a:r>
          </a:p>
          <a:p>
            <a:endParaRPr lang="en-US" sz="1800" dirty="0" smtClean="0"/>
          </a:p>
          <a:p>
            <a:pPr lvl="1">
              <a:buNone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57200" y="3637638"/>
            <a:ext cx="77724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Find cages with shrews fed later than the average </a:t>
            </a:r>
            <a:r>
              <a:rPr lang="en-US" b="1" dirty="0" err="1"/>
              <a:t>feedtime</a:t>
            </a:r>
            <a:r>
              <a:rPr lang="en-US" b="1" dirty="0"/>
              <a:t> of any </a:t>
            </a:r>
            <a:r>
              <a:rPr lang="en-US" b="1" dirty="0" smtClean="0"/>
              <a:t>cage:</a:t>
            </a:r>
          </a:p>
          <a:p>
            <a:pPr lvl="1">
              <a:buNone/>
            </a:pPr>
            <a:r>
              <a:rPr lang="en-US" dirty="0">
                <a:solidFill>
                  <a:srgbClr val="4F81BD"/>
                </a:solidFill>
              </a:rPr>
              <a:t>SELECT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r>
              <a:rPr lang="en-US" dirty="0" err="1" smtClean="0">
                <a:solidFill>
                  <a:srgbClr val="4F81BD"/>
                </a:solidFill>
              </a:rPr>
              <a:t>cages.cageid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r>
              <a:rPr lang="en-US" dirty="0">
                <a:solidFill>
                  <a:srgbClr val="4F81BD"/>
                </a:solidFill>
              </a:rPr>
              <a:t>FROM cages, animals</a:t>
            </a:r>
          </a:p>
          <a:p>
            <a:pPr lvl="1">
              <a:buNone/>
            </a:pPr>
            <a:r>
              <a:rPr lang="en-US" dirty="0">
                <a:solidFill>
                  <a:srgbClr val="4F81BD"/>
                </a:solidFill>
              </a:rPr>
              <a:t>WHERE </a:t>
            </a:r>
            <a:r>
              <a:rPr lang="en-US" dirty="0" err="1">
                <a:solidFill>
                  <a:srgbClr val="4F81BD"/>
                </a:solidFill>
              </a:rPr>
              <a:t>animals.species</a:t>
            </a:r>
            <a:r>
              <a:rPr lang="en-US" dirty="0">
                <a:solidFill>
                  <a:srgbClr val="4F81BD"/>
                </a:solidFill>
              </a:rPr>
              <a:t> =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r>
              <a:rPr lang="en-US" dirty="0">
                <a:solidFill>
                  <a:srgbClr val="4F81BD"/>
                </a:solidFill>
              </a:rPr>
              <a:t>'</a:t>
            </a:r>
            <a:r>
              <a:rPr lang="en-US" dirty="0" smtClean="0">
                <a:solidFill>
                  <a:srgbClr val="4F81BD"/>
                </a:solidFill>
              </a:rPr>
              <a:t>shrew</a:t>
            </a:r>
            <a:r>
              <a:rPr lang="en-US" dirty="0">
                <a:solidFill>
                  <a:srgbClr val="4F81BD"/>
                </a:solidFill>
              </a:rPr>
              <a:t>'</a:t>
            </a:r>
            <a:endParaRPr lang="en-US" dirty="0" smtClean="0">
              <a:solidFill>
                <a:srgbClr val="4F81BD"/>
              </a:solidFill>
            </a:endParaRPr>
          </a:p>
          <a:p>
            <a:pPr lvl="1">
              <a:buNone/>
            </a:pPr>
            <a:r>
              <a:rPr lang="en-US" dirty="0">
                <a:solidFill>
                  <a:srgbClr val="4F81BD"/>
                </a:solidFill>
              </a:rPr>
              <a:t>AND </a:t>
            </a:r>
            <a:r>
              <a:rPr lang="en-US" dirty="0" err="1">
                <a:solidFill>
                  <a:srgbClr val="4F81BD"/>
                </a:solidFill>
              </a:rPr>
              <a:t>animals.cageid</a:t>
            </a:r>
            <a:r>
              <a:rPr lang="en-US" dirty="0">
                <a:solidFill>
                  <a:srgbClr val="4F81BD"/>
                </a:solidFill>
              </a:rPr>
              <a:t> = </a:t>
            </a:r>
            <a:r>
              <a:rPr lang="en-US" dirty="0" err="1">
                <a:solidFill>
                  <a:srgbClr val="4F81BD"/>
                </a:solidFill>
              </a:rPr>
              <a:t>cages.cageid</a:t>
            </a:r>
            <a:endParaRPr lang="en-US" dirty="0">
              <a:solidFill>
                <a:srgbClr val="4F81BD"/>
              </a:solidFill>
            </a:endParaRPr>
          </a:p>
          <a:p>
            <a:pPr lvl="1">
              <a:buNone/>
            </a:pPr>
            <a:r>
              <a:rPr lang="en-US" dirty="0">
                <a:solidFill>
                  <a:srgbClr val="4F81BD"/>
                </a:solidFill>
              </a:rPr>
              <a:t>AND </a:t>
            </a:r>
            <a:r>
              <a:rPr lang="en-US" dirty="0" err="1">
                <a:solidFill>
                  <a:srgbClr val="4F81BD"/>
                </a:solidFill>
              </a:rPr>
              <a:t>cages.feedtime</a:t>
            </a:r>
            <a:r>
              <a:rPr lang="en-US" dirty="0">
                <a:solidFill>
                  <a:srgbClr val="4F81BD"/>
                </a:solidFill>
              </a:rPr>
              <a:t> &gt; </a:t>
            </a:r>
          </a:p>
          <a:p>
            <a:pPr lvl="1">
              <a:buNone/>
            </a:pPr>
            <a:r>
              <a:rPr lang="en-US" dirty="0">
                <a:solidFill>
                  <a:srgbClr val="4F81BD"/>
                </a:solidFill>
              </a:rPr>
              <a:t>	(SELECT </a:t>
            </a:r>
            <a:r>
              <a:rPr lang="en-US" dirty="0" err="1">
                <a:solidFill>
                  <a:srgbClr val="4F81BD"/>
                </a:solidFill>
              </a:rPr>
              <a:t>AVG(feedtime</a:t>
            </a:r>
            <a:r>
              <a:rPr lang="en-US" dirty="0">
                <a:solidFill>
                  <a:srgbClr val="4F81BD"/>
                </a:solidFill>
              </a:rPr>
              <a:t>) FROM cages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259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“self join”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4800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“nested queries”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Queries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0513" lvl="1">
              <a:buNone/>
            </a:pPr>
            <a:r>
              <a:rPr lang="en-US" sz="1800" b="1" dirty="0" smtClean="0"/>
              <a:t>Find keepers who keep both shrews and salamanders: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4F81BD"/>
                </a:solidFill>
              </a:rPr>
              <a:t>SELECT </a:t>
            </a:r>
            <a:r>
              <a:rPr lang="en-US" sz="1800" dirty="0" err="1" smtClean="0">
                <a:solidFill>
                  <a:srgbClr val="4F81BD"/>
                </a:solidFill>
              </a:rPr>
              <a:t>keeper.name</a:t>
            </a:r>
            <a:r>
              <a:rPr lang="en-US" sz="1800" dirty="0" smtClean="0">
                <a:solidFill>
                  <a:srgbClr val="4F81BD"/>
                </a:solidFill>
              </a:rPr>
              <a:t> 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4F81BD"/>
                </a:solidFill>
              </a:rPr>
              <a:t>FROM keeper, cages as c1, cages as c2, 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4F81BD"/>
                </a:solidFill>
              </a:rPr>
              <a:t>		  keeps as k1, keeps as k2, animals as a1, animals as a2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4F81BD"/>
                </a:solidFill>
              </a:rPr>
              <a:t>WHERE c1.cageid = k1.cageid AND </a:t>
            </a:r>
            <a:r>
              <a:rPr lang="en-US" sz="1800" dirty="0" err="1" smtClean="0">
                <a:solidFill>
                  <a:srgbClr val="4F81BD"/>
                </a:solidFill>
              </a:rPr>
              <a:t>keeper.keeperid</a:t>
            </a:r>
            <a:r>
              <a:rPr lang="en-US" sz="1800" dirty="0" smtClean="0">
                <a:solidFill>
                  <a:srgbClr val="4F81BD"/>
                </a:solidFill>
              </a:rPr>
              <a:t> = k1.keeperid 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4F81BD"/>
                </a:solidFill>
              </a:rPr>
              <a:t>AND c2.cageid = k2.cageid AND </a:t>
            </a:r>
            <a:r>
              <a:rPr lang="en-US" sz="1800" dirty="0" err="1" smtClean="0">
                <a:solidFill>
                  <a:srgbClr val="4F81BD"/>
                </a:solidFill>
              </a:rPr>
              <a:t>keeper.keeperid</a:t>
            </a:r>
            <a:r>
              <a:rPr lang="en-US" sz="1800" dirty="0" smtClean="0">
                <a:solidFill>
                  <a:srgbClr val="4F81BD"/>
                </a:solidFill>
              </a:rPr>
              <a:t> = k2.keeperid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4F81BD"/>
                </a:solidFill>
              </a:rPr>
              <a:t>AND a1.species = 'shrew' AND a2.species = ’salamander' 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4F81BD"/>
                </a:solidFill>
              </a:rPr>
              <a:t>AND c1.cageid = a1.cageid AND c2.cageid = a2.cageid</a:t>
            </a:r>
          </a:p>
          <a:p>
            <a:pPr lvl="1">
              <a:buNone/>
            </a:pPr>
            <a:endParaRPr lang="en-US" sz="1800" dirty="0" smtClean="0">
              <a:solidFill>
                <a:srgbClr val="4F81BD"/>
              </a:solidFill>
            </a:endParaRPr>
          </a:p>
          <a:p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600200" y="4572000"/>
            <a:ext cx="9906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1800" y="4572000"/>
            <a:ext cx="9906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43400" y="4572000"/>
            <a:ext cx="9906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5592763"/>
            <a:ext cx="9906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1800" y="5592763"/>
            <a:ext cx="9906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43400" y="5592763"/>
            <a:ext cx="9906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67400" y="4953000"/>
            <a:ext cx="13716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keeper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4" idx="3"/>
            <a:endCxn id="5" idx="1"/>
          </p:cNvCxnSpPr>
          <p:nvPr/>
        </p:nvCxnSpPr>
        <p:spPr>
          <a:xfrm>
            <a:off x="2590800" y="4838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6" idx="1"/>
          </p:cNvCxnSpPr>
          <p:nvPr/>
        </p:nvCxnSpPr>
        <p:spPr>
          <a:xfrm>
            <a:off x="3962400" y="4838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>
            <a:off x="2590800" y="5859463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1"/>
          </p:cNvCxnSpPr>
          <p:nvPr/>
        </p:nvCxnSpPr>
        <p:spPr>
          <a:xfrm>
            <a:off x="3962400" y="5859463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</p:cNvCxnSpPr>
          <p:nvPr/>
        </p:nvCxnSpPr>
        <p:spPr>
          <a:xfrm>
            <a:off x="5334000" y="4838700"/>
            <a:ext cx="53340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  <a:endCxn id="10" idx="1"/>
          </p:cNvCxnSpPr>
          <p:nvPr/>
        </p:nvCxnSpPr>
        <p:spPr>
          <a:xfrm flipV="1">
            <a:off x="5334000" y="5219700"/>
            <a:ext cx="533400" cy="639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410200" y="5574268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keeper.keeperid</a:t>
            </a:r>
            <a:r>
              <a:rPr lang="en-US" sz="1400" dirty="0"/>
              <a:t> = k2.keeperid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10200" y="442978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keeper.keeperid</a:t>
            </a:r>
            <a:r>
              <a:rPr lang="en-US" sz="1400" dirty="0"/>
              <a:t> = </a:t>
            </a:r>
            <a:r>
              <a:rPr lang="en-US" sz="1400" dirty="0" smtClean="0"/>
              <a:t>k1.</a:t>
            </a:r>
            <a:r>
              <a:rPr lang="en-US" sz="1400" dirty="0"/>
              <a:t>keeperid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50292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species = ‘shrew’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447800" y="60930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species = ‘salamander’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498</Words>
  <Application>Microsoft Macintosh PowerPoint</Application>
  <PresentationFormat>On-screen Show (4:3)</PresentationFormat>
  <Paragraphs>112</Paragraphs>
  <Slides>9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Introduction to Databases </vt:lpstr>
      <vt:lpstr>Zoo Data Model Entity Relationship Diagram</vt:lpstr>
      <vt:lpstr>Our Zoo</vt:lpstr>
      <vt:lpstr>SQL – Structured Query Language</vt:lpstr>
      <vt:lpstr>Names of Shrews</vt:lpstr>
      <vt:lpstr>Cages in VLSB</vt:lpstr>
      <vt:lpstr>Average Age of Bears</vt:lpstr>
      <vt:lpstr>Complex Queries</vt:lpstr>
      <vt:lpstr>Complex Queries 2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Relational Datbases </dc:title>
  <dc:creator>Sam Madden</dc:creator>
  <cp:lastModifiedBy>Ion Stoica</cp:lastModifiedBy>
  <cp:revision>23</cp:revision>
  <cp:lastPrinted>2011-03-31T03:58:52Z</cp:lastPrinted>
  <dcterms:created xsi:type="dcterms:W3CDTF">2011-03-31T03:57:18Z</dcterms:created>
  <dcterms:modified xsi:type="dcterms:W3CDTF">2011-03-31T03:59:02Z</dcterms:modified>
</cp:coreProperties>
</file>