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notesSlides/notesSlide10.xml" ContentType="application/vnd.openxmlformats-officedocument.presentationml.notesSlide+xml"/>
  <Override PartName="/ppt/embeddings/oleObject5.bin" ContentType="application/vnd.openxmlformats-officedocument.oleObject"/>
  <Override PartName="/ppt/notesSlides/notesSlide11.xml" ContentType="application/vnd.openxmlformats-officedocument.presentationml.notesSlide+xml"/>
  <Override PartName="/ppt/embeddings/oleObject6.bin" ContentType="application/vnd.openxmlformats-officedocument.oleObject"/>
  <Override PartName="/ppt/notesSlides/notesSlide12.xml" ContentType="application/vnd.openxmlformats-officedocument.presentationml.notesSlide+xml"/>
  <Override PartName="/ppt/embeddings/oleObject7.bin" ContentType="application/vnd.openxmlformats-officedocument.oleObject"/>
  <Override PartName="/ppt/notesSlides/notesSlide13.xml" ContentType="application/vnd.openxmlformats-officedocument.presentationml.notesSlide+xml"/>
  <Override PartName="/ppt/embeddings/oleObject8.bin" ContentType="application/vnd.openxmlformats-officedocument.oleObject"/>
  <Override PartName="/ppt/notesSlides/notesSlide14.xml" ContentType="application/vnd.openxmlformats-officedocument.presentationml.notesSlide+xml"/>
  <Override PartName="/ppt/embeddings/oleObject9.bin" ContentType="application/vnd.openxmlformats-officedocument.oleObject"/>
  <Override PartName="/ppt/notesSlides/notesSlide15.xml" ContentType="application/vnd.openxmlformats-officedocument.presentationml.notesSlide+xml"/>
  <Override PartName="/ppt/embeddings/oleObject10.bin" ContentType="application/vnd.openxmlformats-officedocument.oleObject"/>
  <Override PartName="/ppt/notesSlides/notesSlide16.xml" ContentType="application/vnd.openxmlformats-officedocument.presentationml.notesSlide+xml"/>
  <Override PartName="/ppt/embeddings/oleObject11.bin" ContentType="application/vnd.openxmlformats-officedocument.oleObject"/>
  <Override PartName="/ppt/notesSlides/notesSlide17.xml" ContentType="application/vnd.openxmlformats-officedocument.presentationml.notesSlide+xml"/>
  <Override PartName="/ppt/embeddings/oleObject12.bin" ContentType="application/vnd.openxmlformats-officedocument.oleObject"/>
  <Override PartName="/ppt/notesSlides/notesSlide18.xml" ContentType="application/vnd.openxmlformats-officedocument.presentationml.notesSlide+xml"/>
  <Override PartName="/ppt/embeddings/oleObject13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embeddings/oleObject14.bin" ContentType="application/vnd.openxmlformats-officedocument.oleObject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347" r:id="rId3"/>
    <p:sldId id="351" r:id="rId4"/>
    <p:sldId id="348" r:id="rId5"/>
    <p:sldId id="345" r:id="rId6"/>
    <p:sldId id="349" r:id="rId7"/>
    <p:sldId id="350" r:id="rId8"/>
    <p:sldId id="357" r:id="rId9"/>
    <p:sldId id="352" r:id="rId10"/>
    <p:sldId id="358" r:id="rId11"/>
    <p:sldId id="354" r:id="rId12"/>
    <p:sldId id="359" r:id="rId13"/>
    <p:sldId id="360" r:id="rId14"/>
    <p:sldId id="372" r:id="rId15"/>
    <p:sldId id="373" r:id="rId16"/>
    <p:sldId id="361" r:id="rId17"/>
    <p:sldId id="363" r:id="rId18"/>
    <p:sldId id="364" r:id="rId19"/>
    <p:sldId id="374" r:id="rId20"/>
    <p:sldId id="375" r:id="rId21"/>
    <p:sldId id="365" r:id="rId22"/>
    <p:sldId id="366" r:id="rId23"/>
    <p:sldId id="369" r:id="rId24"/>
    <p:sldId id="381" r:id="rId25"/>
    <p:sldId id="321" r:id="rId26"/>
    <p:sldId id="371" r:id="rId27"/>
    <p:sldId id="323" r:id="rId28"/>
    <p:sldId id="376" r:id="rId29"/>
    <p:sldId id="325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79" r:id="rId47"/>
    <p:sldId id="382" r:id="rId48"/>
    <p:sldId id="383" r:id="rId49"/>
    <p:sldId id="380" r:id="rId50"/>
    <p:sldId id="291" r:id="rId51"/>
    <p:sldId id="378" r:id="rId52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C784A"/>
    <a:srgbClr val="996633"/>
    <a:srgbClr val="FFFFAA"/>
    <a:srgbClr val="2A40E2"/>
    <a:srgbClr val="233AE1"/>
    <a:srgbClr val="1C31CA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528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7.xml"/><Relationship Id="rId4" Type="http://schemas.openxmlformats.org/officeDocument/2006/relationships/slide" Target="slides/slide48.xml"/><Relationship Id="rId1" Type="http://schemas.openxmlformats.org/officeDocument/2006/relationships/slide" Target="slides/slide26.xml"/><Relationship Id="rId2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9A6767D9-BCC6-064E-B242-CE6B453AFCCD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734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315" tIns="46997" rIns="92315" bIns="46997">
            <a:prstTxWarp prst="textNoShape">
              <a:avLst/>
            </a:prstTxWarp>
            <a:spAutoFit/>
          </a:bodyPr>
          <a:lstStyle/>
          <a:p>
            <a:pPr algn="ctr" defTabSz="917575" eaLnBrk="0" hangingPunct="0">
              <a:lnSpc>
                <a:spcPct val="90000"/>
              </a:lnSpc>
              <a:defRPr/>
            </a:pPr>
            <a:r>
              <a:rPr lang="en-US" sz="1300" b="0">
                <a:ea typeface="+mn-ea"/>
                <a:cs typeface="+mn-cs"/>
              </a:rPr>
              <a:t>Page </a:t>
            </a:r>
            <a:fld id="{233FDD58-6666-4247-B14D-B4E03044C0AC}" type="slidenum">
              <a:rPr lang="en-US" sz="1300" b="0">
                <a:ea typeface="+mn-ea"/>
                <a:cs typeface="+mn-cs"/>
              </a:rPr>
              <a:pPr algn="ctr" defTabSz="917575" eaLnBrk="0" hangingPunct="0">
                <a:lnSpc>
                  <a:spcPct val="90000"/>
                </a:lnSpc>
                <a:defRPr/>
              </a:pPr>
              <a:t>‹#›</a:t>
            </a:fld>
            <a:endParaRPr lang="en-US" sz="1300" b="0">
              <a:ea typeface="+mn-ea"/>
              <a:cs typeface="+mn-cs"/>
            </a:endParaRPr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3339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35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36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37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38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39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40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41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42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43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A7319494-74CB-C246-9419-6B6C44A9D5EA}" type="slidenum">
              <a:rPr lang="en-US"/>
              <a:pPr/>
              <a:t>44</a:t>
            </a:fld>
            <a:endParaRPr lang="en-US"/>
          </a:p>
        </p:txBody>
      </p:sp>
      <p:sp>
        <p:nvSpPr>
          <p:cNvPr id="136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26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6FA555CE-F554-AC46-978C-D64F6AA0803F}" type="slidenum">
              <a:rPr lang="en-US"/>
              <a:pPr/>
              <a:t>45</a:t>
            </a:fld>
            <a:endParaRPr lang="en-US"/>
          </a:p>
        </p:txBody>
      </p:sp>
      <p:sp>
        <p:nvSpPr>
          <p:cNvPr id="137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FB64806-98AB-5D41-9D78-7F9915CC709E}" type="slidenum">
              <a:rPr lang="en-US"/>
              <a:pPr/>
              <a:t>46</a:t>
            </a:fld>
            <a:endParaRPr lang="en-US"/>
          </a:p>
        </p:txBody>
      </p:sp>
      <p:sp>
        <p:nvSpPr>
          <p:cNvPr id="137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7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47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1BFB74BD-F100-1044-AE1F-053B9DAB1CFB}" type="slidenum">
              <a:rPr lang="en-US"/>
              <a:pPr/>
              <a:t>48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D37FBD70-2F9B-3B46-8304-35EE271C739C}" type="slidenum">
              <a:rPr lang="en-US"/>
              <a:pPr/>
              <a:t>49</a:t>
            </a:fld>
            <a:endParaRPr lang="en-US"/>
          </a:p>
        </p:txBody>
      </p:sp>
      <p:sp>
        <p:nvSpPr>
          <p:cNvPr id="137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B9E9F1E-1BDA-6346-8CD9-EA86221E5025}" type="slidenum">
              <a:rPr lang="en-US"/>
              <a:pPr/>
              <a:t>50</a:t>
            </a:fld>
            <a:endParaRPr lang="en-US"/>
          </a:p>
        </p:txBody>
      </p:sp>
      <p:sp>
        <p:nvSpPr>
          <p:cNvPr id="137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2B9E9F1E-1BDA-6346-8CD9-EA86221E5025}" type="slidenum">
              <a:rPr lang="en-US"/>
              <a:pPr/>
              <a:t>51</a:t>
            </a:fld>
            <a:endParaRPr lang="en-US"/>
          </a:p>
        </p:txBody>
      </p:sp>
      <p:sp>
        <p:nvSpPr>
          <p:cNvPr id="137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4975" y="549275"/>
            <a:ext cx="3659188" cy="2743200"/>
          </a:xfrm>
          <a:ln/>
        </p:spPr>
      </p:sp>
      <p:sp>
        <p:nvSpPr>
          <p:cNvPr id="137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8706" y="3473720"/>
            <a:ext cx="7043789" cy="329234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DCB65E7-019D-194A-B722-0E69AF50EDFF}" type="slidenum">
              <a:rPr lang="en-US"/>
              <a:pPr/>
              <a:t>27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DCB65E7-019D-194A-B722-0E69AF50EDFF}" type="slidenum">
              <a:rPr lang="en-US"/>
              <a:pPr/>
              <a:t>28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59202958-2C4B-1E48-A8F3-37486E83192A}" type="slidenum">
              <a:rPr lang="en-US"/>
              <a:pPr/>
              <a:t>29</a:t>
            </a:fld>
            <a:endParaRPr lang="en-US"/>
          </a:p>
        </p:txBody>
      </p:sp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90A4B90-572B-AE41-9296-8F148BEF334F}" type="slidenum">
              <a:rPr lang="en-US"/>
              <a:pPr/>
              <a:t>31</a:t>
            </a:fld>
            <a:endParaRPr lang="en-US"/>
          </a:p>
        </p:txBody>
      </p:sp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EFE74F30-E854-F64F-9895-9340A5715779}" type="slidenum">
              <a:rPr lang="en-US"/>
              <a:pPr/>
              <a:t>32</a:t>
            </a:fld>
            <a:endParaRPr lang="en-US"/>
          </a:p>
        </p:txBody>
      </p:sp>
      <p:sp>
        <p:nvSpPr>
          <p:cNvPr id="136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33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  <a:ln/>
        </p:spPr>
        <p:txBody>
          <a:bodyPr/>
          <a:lstStyle/>
          <a:p>
            <a:fld id="{F4BC5F03-C299-8F47-8517-1571DF511AED}" type="slidenum">
              <a:rPr lang="en-US"/>
              <a:pPr/>
              <a:t>34</a:t>
            </a:fld>
            <a:endParaRPr lang="en-US"/>
          </a:p>
        </p:txBody>
      </p:sp>
      <p:sp>
        <p:nvSpPr>
          <p:cNvPr id="136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3550" y="569913"/>
            <a:ext cx="3600450" cy="2700337"/>
          </a:xfrm>
          <a:ln/>
        </p:spPr>
      </p:sp>
      <p:sp>
        <p:nvSpPr>
          <p:cNvPr id="136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3070" y="3474971"/>
            <a:ext cx="7035061" cy="329109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739619" y="6397625"/>
            <a:ext cx="991075" cy="305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8" tIns="44445" rIns="90478" bIns="44445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 b="0" dirty="0" err="1">
                <a:solidFill>
                  <a:srgbClr val="2A40E2"/>
                </a:solidFill>
                <a:latin typeface="Helvetica" charset="0"/>
              </a:rPr>
              <a:t>Lec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 14.</a:t>
            </a:r>
            <a:fld id="{5A203657-FDC8-3640-AA20-2C1D0E31AAB3}" type="slidenum">
              <a:rPr lang="en-US" sz="1400" b="0">
                <a:solidFill>
                  <a:srgbClr val="2A40E2"/>
                </a:solidFill>
                <a:latin typeface="Helvetica" charset="0"/>
              </a:rPr>
              <a:pPr algn="ctr" eaLnBrk="0" hangingPunct="0"/>
              <a:t>‹#›</a:t>
            </a:fld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396038"/>
            <a:ext cx="534073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0" dirty="0" smtClean="0">
                <a:solidFill>
                  <a:srgbClr val="2A40E2"/>
                </a:solidFill>
                <a:latin typeface="Helvetica" charset="0"/>
              </a:rPr>
              <a:t>3/12</a:t>
            </a:r>
            <a:endParaRPr lang="en-US" sz="1400" b="0" dirty="0">
              <a:solidFill>
                <a:srgbClr val="2A40E2"/>
              </a:solidFill>
              <a:latin typeface="Helvetica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133600" y="6396038"/>
            <a:ext cx="5064385" cy="30776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prstTxWarp prst="textNoShape">
              <a:avLst/>
            </a:prstTxWarp>
            <a:spAutoFit/>
          </a:bodyPr>
          <a:lstStyle/>
          <a:p>
            <a:pPr eaLnBrk="0" hangingPunct="0"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Anthony D. Joseph and Ion </a:t>
            </a:r>
            <a:r>
              <a:rPr lang="en-US" sz="1400" b="0" dirty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Stoica CS162 ©UCB Spring </a:t>
            </a:r>
            <a:r>
              <a:rPr lang="en-US" sz="1400" b="0" dirty="0" smtClean="0">
                <a:solidFill>
                  <a:srgbClr val="2A40E2"/>
                </a:solidFill>
                <a:latin typeface="Helvetica" charset="0"/>
                <a:ea typeface="+mn-ea"/>
                <a:cs typeface="+mn-cs"/>
              </a:rPr>
              <a:t>2012</a:t>
            </a:r>
            <a:endParaRPr lang="en-US" sz="1400" b="0" dirty="0">
              <a:solidFill>
                <a:srgbClr val="2A40E2"/>
              </a:solidFill>
              <a:latin typeface="Helvetica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2A40E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Helvetica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Helvetica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Helvetica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Helvetica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Helvetica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14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6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7.e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8.e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9.e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image" Target="../media/image7.wmf"/><Relationship Id="rId5" Type="http://schemas.openxmlformats.org/officeDocument/2006/relationships/oleObject" Target="../embeddings/oleObject13.bin"/><Relationship Id="rId6" Type="http://schemas.openxmlformats.org/officeDocument/2006/relationships/image" Target="../media/image20.e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1.wmf"/><Relationship Id="rId6" Type="http://schemas.openxmlformats.org/officeDocument/2006/relationships/image" Target="../media/image7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848600" cy="2895600"/>
          </a:xfrm>
        </p:spPr>
        <p:txBody>
          <a:bodyPr/>
          <a:lstStyle/>
          <a:p>
            <a:r>
              <a:rPr lang="en-US" sz="3000" dirty="0" smtClean="0">
                <a:latin typeface="Helvetica" charset="0"/>
              </a:rPr>
              <a:t>CS162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Operating Systems and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Systems Programming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Lecture 14</a:t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/>
            </a:r>
            <a:br>
              <a:rPr lang="en-US" sz="3000" dirty="0" smtClean="0">
                <a:latin typeface="Helvetica" charset="0"/>
              </a:rPr>
            </a:br>
            <a:r>
              <a:rPr lang="en-US" sz="3000" dirty="0" smtClean="0">
                <a:latin typeface="Helvetica" charset="0"/>
              </a:rPr>
              <a:t>Key Value Storage Systems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</p:spPr>
        <p:txBody>
          <a:bodyPr/>
          <a:lstStyle/>
          <a:p>
            <a:pPr marL="285750" indent="-285750"/>
            <a:r>
              <a:rPr lang="en-US" dirty="0" smtClean="0">
                <a:latin typeface="Helvetica" charset="0"/>
              </a:rPr>
              <a:t>March 12, 2012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Anthony D. Joseph and Ion Stoica</a:t>
            </a:r>
          </a:p>
          <a:p>
            <a:pPr marL="285750" indent="-285750"/>
            <a:r>
              <a:rPr lang="en-US" dirty="0" smtClean="0">
                <a:latin typeface="Helvetica" charset="0"/>
              </a:rPr>
              <a:t>http://inst.eecs.berkeley.edu/~cs162</a:t>
            </a:r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720138" y="4368800"/>
            <a:ext cx="1857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000" b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Directory-Based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371600"/>
          </a:xfrm>
        </p:spPr>
        <p:txBody>
          <a:bodyPr/>
          <a:lstStyle/>
          <a:p>
            <a:r>
              <a:rPr lang="en-US" dirty="0" smtClean="0"/>
              <a:t>Having the master relay the requests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 smtClean="0">
                <a:sym typeface="Wingdings"/>
              </a:rPr>
              <a:t>recursive query</a:t>
            </a:r>
          </a:p>
          <a:p>
            <a:r>
              <a:rPr lang="en-US" dirty="0" smtClean="0">
                <a:sym typeface="Wingdings"/>
              </a:rPr>
              <a:t>Another method: </a:t>
            </a:r>
            <a:r>
              <a:rPr lang="en-US" b="1" dirty="0" smtClean="0">
                <a:sym typeface="Wingdings"/>
              </a:rPr>
              <a:t>iterative query </a:t>
            </a:r>
            <a:r>
              <a:rPr lang="en-US" dirty="0" smtClean="0">
                <a:sym typeface="Wingdings"/>
              </a:rPr>
              <a:t>(this slide)</a:t>
            </a:r>
          </a:p>
          <a:p>
            <a:pPr lvl="1"/>
            <a:r>
              <a:rPr lang="en-US" dirty="0" smtClean="0">
                <a:sym typeface="Wingdings"/>
              </a:rPr>
              <a:t>Return node to requester and let requester contact node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89139" y="3556763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96243" y="2861846"/>
            <a:ext cx="2504357" cy="338554"/>
            <a:chOff x="2293305" y="2667000"/>
            <a:chExt cx="2504357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2293305" y="2667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40262" y="2836277"/>
              <a:ext cx="2057400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7999368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/>
              <a:t>Having the master relay the requests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ym typeface="Wingdings"/>
              </a:rPr>
              <a:t>recursive query</a:t>
            </a:r>
          </a:p>
          <a:p>
            <a:r>
              <a:rPr lang="en-US" dirty="0">
                <a:sym typeface="Wingdings"/>
              </a:rPr>
              <a:t>Another method: </a:t>
            </a:r>
            <a:r>
              <a:rPr lang="en-US" b="1" dirty="0">
                <a:sym typeface="Wingdings"/>
              </a:rPr>
              <a:t>iterative query</a:t>
            </a:r>
          </a:p>
          <a:p>
            <a:pPr lvl="1"/>
            <a:r>
              <a:rPr lang="en-US" dirty="0">
                <a:sym typeface="Wingdings"/>
              </a:rPr>
              <a:t>Return node to requester and let requester contact node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514600"/>
            <a:ext cx="3029040" cy="338554"/>
            <a:chOff x="1847760" y="2667000"/>
            <a:chExt cx="302904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895600" y="3276600"/>
            <a:ext cx="1981200" cy="1066800"/>
            <a:chOff x="2743200" y="3276600"/>
            <a:chExt cx="1981200" cy="1066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743200" y="3276600"/>
              <a:ext cx="19812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883155">
              <a:off x="3293674" y="3466447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193450" y="3090446"/>
            <a:ext cx="2264250" cy="1264697"/>
            <a:chOff x="2002950" y="3078703"/>
            <a:chExt cx="2264250" cy="1264697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>
              <a:off x="2552700" y="3417257"/>
              <a:ext cx="1714500" cy="92614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>
              <a:off x="2002950" y="3078703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296243" y="2785646"/>
            <a:ext cx="2561597" cy="338554"/>
            <a:chOff x="2315203" y="2667000"/>
            <a:chExt cx="2561597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315203" y="2667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N3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11709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533400"/>
          </a:xfrm>
        </p:spPr>
        <p:txBody>
          <a:bodyPr/>
          <a:lstStyle/>
          <a:p>
            <a:r>
              <a:rPr lang="en-US" dirty="0" smtClean="0"/>
              <a:t>Discussion: Iterative vs. Recursive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077200" cy="3657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Recursive Query:</a:t>
            </a:r>
          </a:p>
          <a:p>
            <a:pPr lvl="1"/>
            <a:r>
              <a:rPr lang="en-US" dirty="0" smtClean="0"/>
              <a:t>Advantages: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aster, as typically master/directory closer to nodes</a:t>
            </a:r>
          </a:p>
          <a:p>
            <a:pPr lvl="2"/>
            <a:r>
              <a:rPr lang="en-US" dirty="0" smtClean="0"/>
              <a:t>Easier to maintain consistency, as master/directory can serialize puts()/gets()</a:t>
            </a:r>
          </a:p>
          <a:p>
            <a:pPr lvl="1"/>
            <a:r>
              <a:rPr lang="en-US" dirty="0" smtClean="0"/>
              <a:t>Disadvantages: scalability bottleneck, as all “Values” go through  master/directory</a:t>
            </a:r>
          </a:p>
          <a:p>
            <a:r>
              <a:rPr lang="en-US" dirty="0" smtClean="0"/>
              <a:t>Iterative Query</a:t>
            </a:r>
          </a:p>
          <a:p>
            <a:pPr lvl="1"/>
            <a:r>
              <a:rPr lang="en-US" dirty="0" smtClean="0"/>
              <a:t>Advantages: more scalable</a:t>
            </a:r>
          </a:p>
          <a:p>
            <a:pPr lvl="1"/>
            <a:r>
              <a:rPr lang="en-US" dirty="0" smtClean="0"/>
              <a:t>Disadvantages: slower, harder to enforce data consistency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57200" y="637620"/>
            <a:ext cx="3594868" cy="2486580"/>
            <a:chOff x="1219200" y="2209800"/>
            <a:chExt cx="6330094" cy="4157103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9" name="Rectangle 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0" name="Straight Connector 9"/>
              <p:cNvCxnSpPr>
                <a:stCxn id="9" idx="0"/>
                <a:endCxn id="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16" name="TextBox 15"/>
            <p:cNvSpPr txBox="1"/>
            <p:nvPr/>
          </p:nvSpPr>
          <p:spPr>
            <a:xfrm>
              <a:off x="5714999" y="5257005"/>
              <a:ext cx="550987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9" name="Rectangle 1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0" name="Straight Connector 19"/>
              <p:cNvCxnSpPr>
                <a:stCxn id="19" idx="0"/>
                <a:endCxn id="1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4" name="Straight Connector 2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27" name="Rectangle 26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28" name="Straight Connector 27"/>
              <p:cNvCxnSpPr>
                <a:stCxn id="27" idx="0"/>
                <a:endCxn id="27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34" name="Group 33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5" name="Rectangle 34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36" name="Straight Connector 35"/>
              <p:cNvCxnSpPr>
                <a:stCxn id="35" idx="0"/>
                <a:endCxn id="35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42" name="TextBox 41"/>
            <p:cNvSpPr txBox="1"/>
            <p:nvPr/>
          </p:nvSpPr>
          <p:spPr>
            <a:xfrm>
              <a:off x="2024270" y="5955267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581400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904871" y="5943600"/>
              <a:ext cx="613836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809871" y="5943600"/>
              <a:ext cx="739423" cy="411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010439" y="4710228"/>
              <a:ext cx="1276416" cy="472635"/>
              <a:chOff x="4010439" y="4710228"/>
              <a:chExt cx="1276416" cy="472635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4010439" y="4724382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59892" y="4710228"/>
                <a:ext cx="726963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54" name="Rectangle 53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55" name="Straight Connector 54"/>
              <p:cNvCxnSpPr>
                <a:stCxn id="54" idx="0"/>
                <a:endCxn id="54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6" name="Straight Connector 55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3" name="Group 62"/>
            <p:cNvGrpSpPr/>
            <p:nvPr/>
          </p:nvGrpSpPr>
          <p:grpSpPr>
            <a:xfrm>
              <a:off x="5456581" y="2824825"/>
              <a:ext cx="1177056" cy="458483"/>
              <a:chOff x="5456581" y="2977225"/>
              <a:chExt cx="1177056" cy="458483"/>
            </a:xfrm>
          </p:grpSpPr>
          <p:sp>
            <p:nvSpPr>
              <p:cNvPr id="64" name="TextBox 63"/>
              <p:cNvSpPr txBox="1"/>
              <p:nvPr/>
            </p:nvSpPr>
            <p:spPr>
              <a:xfrm>
                <a:off x="5456581" y="2977225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6019803" y="2977226"/>
                <a:ext cx="613834" cy="4584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4672475" y="2209800"/>
              <a:ext cx="1981401" cy="4584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69" name="Group 68"/>
            <p:cNvGrpSpPr/>
            <p:nvPr/>
          </p:nvGrpSpPr>
          <p:grpSpPr>
            <a:xfrm>
              <a:off x="1847760" y="2667000"/>
              <a:ext cx="3029040" cy="458481"/>
              <a:chOff x="1847760" y="2667000"/>
              <a:chExt cx="3029040" cy="458481"/>
            </a:xfrm>
          </p:grpSpPr>
          <p:sp>
            <p:nvSpPr>
              <p:cNvPr id="70" name="TextBox 69"/>
              <p:cNvSpPr txBox="1"/>
              <p:nvPr/>
            </p:nvSpPr>
            <p:spPr>
              <a:xfrm>
                <a:off x="1847760" y="2667000"/>
                <a:ext cx="119127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72" name="Group 71"/>
            <p:cNvGrpSpPr/>
            <p:nvPr/>
          </p:nvGrpSpPr>
          <p:grpSpPr>
            <a:xfrm>
              <a:off x="4295895" y="3120809"/>
              <a:ext cx="622266" cy="1259735"/>
              <a:chOff x="4521234" y="3120809"/>
              <a:chExt cx="622266" cy="1259735"/>
            </a:xfrm>
          </p:grpSpPr>
          <p:cxnSp>
            <p:nvCxnSpPr>
              <p:cNvPr id="73" name="Straight Arrow Connector 72"/>
              <p:cNvCxnSpPr>
                <a:stCxn id="17" idx="2"/>
              </p:cNvCxnSpPr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74" name="TextBox 73"/>
              <p:cNvSpPr txBox="1"/>
              <p:nvPr/>
            </p:nvSpPr>
            <p:spPr>
              <a:xfrm rot="17781587">
                <a:off x="4108148" y="3533895"/>
                <a:ext cx="1259735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4767295" y="3440743"/>
              <a:ext cx="566705" cy="914400"/>
              <a:chOff x="4576795" y="3429000"/>
              <a:chExt cx="566705" cy="914400"/>
            </a:xfrm>
          </p:grpSpPr>
          <p:cxnSp>
            <p:nvCxnSpPr>
              <p:cNvPr id="76" name="Straight Arrow Connector 75"/>
              <p:cNvCxnSpPr/>
              <p:nvPr/>
            </p:nvCxnSpPr>
            <p:spPr bwMode="auto">
              <a:xfrm flipH="1">
                <a:off x="4724400" y="3429000"/>
                <a:ext cx="419100" cy="9144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 rot="17781587">
                <a:off x="4409206" y="3641020"/>
                <a:ext cx="768742" cy="433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2193450" y="2938046"/>
              <a:ext cx="2664390" cy="458481"/>
              <a:chOff x="2212410" y="2667000"/>
              <a:chExt cx="2664390" cy="458481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2212410" y="2667000"/>
                <a:ext cx="726963" cy="4584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grpSp>
        <p:nvGrpSpPr>
          <p:cNvPr id="82" name="Group 81"/>
          <p:cNvGrpSpPr/>
          <p:nvPr/>
        </p:nvGrpSpPr>
        <p:grpSpPr>
          <a:xfrm>
            <a:off x="4876800" y="609600"/>
            <a:ext cx="3387806" cy="2555637"/>
            <a:chOff x="1219200" y="2209800"/>
            <a:chExt cx="6381681" cy="4188668"/>
          </a:xfrm>
        </p:grpSpPr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5334000"/>
              <a:ext cx="685800" cy="685800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29000" y="5334000"/>
              <a:ext cx="685800" cy="685800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4400" y="5334000"/>
              <a:ext cx="685800" cy="685800"/>
            </a:xfrm>
            <a:prstGeom prst="rect">
              <a:avLst/>
            </a:prstGeom>
          </p:spPr>
        </p:pic>
        <p:pic>
          <p:nvPicPr>
            <p:cNvPr id="86" name="Picture 8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600" y="5333206"/>
              <a:ext cx="685800" cy="685800"/>
            </a:xfrm>
            <a:prstGeom prst="rect">
              <a:avLst/>
            </a:prstGeom>
          </p:spPr>
        </p:pic>
        <p:grpSp>
          <p:nvGrpSpPr>
            <p:cNvPr id="87" name="Group 86"/>
            <p:cNvGrpSpPr/>
            <p:nvPr/>
          </p:nvGrpSpPr>
          <p:grpSpPr>
            <a:xfrm>
              <a:off x="12192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53" name="Rectangle 15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54" name="Straight Connector 153"/>
              <p:cNvCxnSpPr>
                <a:stCxn id="153" idx="0"/>
                <a:endCxn id="15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5" name="Straight Connector 15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6" name="Straight Connector 15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88" name="TextBox 87"/>
            <p:cNvSpPr txBox="1"/>
            <p:nvPr/>
          </p:nvSpPr>
          <p:spPr>
            <a:xfrm>
              <a:off x="5715000" y="5257006"/>
              <a:ext cx="58942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Helvetica"/>
                  <a:cs typeface="Helvetica"/>
                </a:rPr>
                <a:t>…</a:t>
              </a:r>
            </a:p>
          </p:txBody>
        </p:sp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800600" y="2743200"/>
              <a:ext cx="685800" cy="685800"/>
            </a:xfrm>
            <a:prstGeom prst="rect">
              <a:avLst/>
            </a:prstGeom>
          </p:spPr>
        </p:pic>
        <p:grpSp>
          <p:nvGrpSpPr>
            <p:cNvPr id="90" name="Group 89"/>
            <p:cNvGrpSpPr/>
            <p:nvPr/>
          </p:nvGrpSpPr>
          <p:grpSpPr>
            <a:xfrm>
              <a:off x="2667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46" name="Rectangle 145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7" name="Straight Connector 146"/>
              <p:cNvCxnSpPr>
                <a:stCxn id="146" idx="0"/>
                <a:endCxn id="146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8" name="Straight Connector 147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9" name="Straight Connector 148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0" name="Straight Connector 149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1" name="Straight Connector 150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52" name="Straight Connector 151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1" name="Group 90"/>
            <p:cNvGrpSpPr/>
            <p:nvPr/>
          </p:nvGrpSpPr>
          <p:grpSpPr>
            <a:xfrm>
              <a:off x="41148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9" name="Rectangle 1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40" name="Straight Connector 139"/>
              <p:cNvCxnSpPr>
                <a:stCxn id="139" idx="0"/>
                <a:endCxn id="1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4" name="Straight Connector 1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45" name="Straight Connector 144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92" name="Group 91"/>
            <p:cNvGrpSpPr/>
            <p:nvPr/>
          </p:nvGrpSpPr>
          <p:grpSpPr>
            <a:xfrm>
              <a:off x="6096000" y="4495800"/>
              <a:ext cx="1066800" cy="913606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132" name="Rectangle 131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33" name="Straight Connector 132"/>
              <p:cNvCxnSpPr>
                <a:stCxn id="132" idx="0"/>
                <a:endCxn id="132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sp>
          <p:nvSpPr>
            <p:cNvPr id="93" name="TextBox 92"/>
            <p:cNvSpPr txBox="1"/>
            <p:nvPr/>
          </p:nvSpPr>
          <p:spPr>
            <a:xfrm>
              <a:off x="2080437" y="5955270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N1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581399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N2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4904872" y="5943601"/>
              <a:ext cx="656661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N3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809871" y="5943601"/>
              <a:ext cx="791010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N50</a:t>
              </a:r>
              <a:endParaRPr lang="en-US" sz="1000" b="0" baseline="-25000" dirty="0" smtClean="0">
                <a:latin typeface="Helvetica"/>
                <a:cs typeface="Helvetica"/>
              </a:endParaRPr>
            </a:p>
          </p:txBody>
        </p:sp>
        <p:grpSp>
          <p:nvGrpSpPr>
            <p:cNvPr id="99" name="Group 98"/>
            <p:cNvGrpSpPr/>
            <p:nvPr/>
          </p:nvGrpSpPr>
          <p:grpSpPr>
            <a:xfrm>
              <a:off x="3987210" y="4705886"/>
              <a:ext cx="1343082" cy="458436"/>
              <a:chOff x="3987210" y="4705886"/>
              <a:chExt cx="1343082" cy="458436"/>
            </a:xfrm>
          </p:grpSpPr>
          <p:sp>
            <p:nvSpPr>
              <p:cNvPr id="130" name="TextBox 129"/>
              <p:cNvSpPr txBox="1"/>
              <p:nvPr/>
            </p:nvSpPr>
            <p:spPr>
              <a:xfrm>
                <a:off x="3987210" y="4721127"/>
                <a:ext cx="777681" cy="4431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4552611" y="4705886"/>
                <a:ext cx="77768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5486400" y="2590800"/>
              <a:ext cx="1066800" cy="913606"/>
              <a:chOff x="1752600" y="3656806"/>
              <a:chExt cx="533400" cy="381794"/>
            </a:xfrm>
            <a:solidFill>
              <a:schemeClr val="bg1"/>
            </a:solidFill>
          </p:grpSpPr>
          <p:sp>
            <p:nvSpPr>
              <p:cNvPr id="123" name="Rectangle 122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000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124" name="Straight Connector 123"/>
              <p:cNvCxnSpPr>
                <a:stCxn id="123" idx="0"/>
                <a:endCxn id="123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>
                <a:off x="1752600" y="37330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6" name="Straight Connector 125"/>
              <p:cNvCxnSpPr/>
              <p:nvPr/>
            </p:nvCxnSpPr>
            <p:spPr bwMode="auto">
              <a:xfrm>
                <a:off x="1752600" y="38092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7" name="Straight Connector 126"/>
              <p:cNvCxnSpPr/>
              <p:nvPr/>
            </p:nvCxnSpPr>
            <p:spPr bwMode="auto">
              <a:xfrm>
                <a:off x="1752600" y="3885406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8" name="Straight Connector 127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129" name="Straight Connector 128"/>
              <p:cNvCxnSpPr/>
              <p:nvPr/>
            </p:nvCxnSpPr>
            <p:spPr bwMode="auto">
              <a:xfrm>
                <a:off x="1752600" y="39624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105" name="Group 104"/>
            <p:cNvGrpSpPr/>
            <p:nvPr/>
          </p:nvGrpSpPr>
          <p:grpSpPr>
            <a:xfrm>
              <a:off x="5422604" y="2804160"/>
              <a:ext cx="1253859" cy="472440"/>
              <a:chOff x="5422604" y="2956560"/>
              <a:chExt cx="1253859" cy="472440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5422604" y="2985803"/>
                <a:ext cx="777683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K14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019802" y="295656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latin typeface="Helvetica"/>
                    <a:cs typeface="Helvetica"/>
                  </a:rPr>
                  <a:t>N3</a:t>
                </a:r>
              </a:p>
            </p:txBody>
          </p:sp>
        </p:grpSp>
        <p:sp>
          <p:nvSpPr>
            <p:cNvPr id="108" name="TextBox 107"/>
            <p:cNvSpPr txBox="1"/>
            <p:nvPr/>
          </p:nvSpPr>
          <p:spPr>
            <a:xfrm>
              <a:off x="4672475" y="2209800"/>
              <a:ext cx="2119638" cy="4431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0" dirty="0" smtClean="0">
                  <a:latin typeface="Helvetica"/>
                  <a:cs typeface="Helvetica"/>
                </a:rPr>
                <a:t>Master/Directory</a:t>
              </a:r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1847760" y="2514600"/>
              <a:ext cx="3029040" cy="443197"/>
              <a:chOff x="1847760" y="2667000"/>
              <a:chExt cx="3029040" cy="443197"/>
            </a:xfrm>
          </p:grpSpPr>
          <p:sp>
            <p:nvSpPr>
              <p:cNvPr id="119" name="TextBox 118"/>
              <p:cNvSpPr txBox="1"/>
              <p:nvPr/>
            </p:nvSpPr>
            <p:spPr>
              <a:xfrm>
                <a:off x="1847760" y="2667000"/>
                <a:ext cx="1274384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  <p:cxnSp>
            <p:nvCxnSpPr>
              <p:cNvPr id="120" name="Straight Arrow Connector 119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</p:grpSp>
        <p:grpSp>
          <p:nvGrpSpPr>
            <p:cNvPr id="110" name="Group 109"/>
            <p:cNvGrpSpPr/>
            <p:nvPr/>
          </p:nvGrpSpPr>
          <p:grpSpPr>
            <a:xfrm>
              <a:off x="2895600" y="3276600"/>
              <a:ext cx="1981200" cy="1066800"/>
              <a:chOff x="2743200" y="3276600"/>
              <a:chExt cx="1981200" cy="1066800"/>
            </a:xfrm>
          </p:grpSpPr>
          <p:cxnSp>
            <p:nvCxnSpPr>
              <p:cNvPr id="117" name="Straight Arrow Connector 116"/>
              <p:cNvCxnSpPr/>
              <p:nvPr/>
            </p:nvCxnSpPr>
            <p:spPr bwMode="auto">
              <a:xfrm>
                <a:off x="2743200" y="3276600"/>
                <a:ext cx="1981200" cy="1066800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8" name="TextBox 117"/>
              <p:cNvSpPr txBox="1"/>
              <p:nvPr/>
            </p:nvSpPr>
            <p:spPr>
              <a:xfrm rot="1883155">
                <a:off x="3142302" y="3414127"/>
                <a:ext cx="1274384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get(K14)</a:t>
                </a:r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2193450" y="3090446"/>
              <a:ext cx="2264250" cy="1264697"/>
              <a:chOff x="2002950" y="3078703"/>
              <a:chExt cx="2264250" cy="1264697"/>
            </a:xfrm>
          </p:grpSpPr>
          <p:cxnSp>
            <p:nvCxnSpPr>
              <p:cNvPr id="115" name="Straight Arrow Connector 114"/>
              <p:cNvCxnSpPr/>
              <p:nvPr/>
            </p:nvCxnSpPr>
            <p:spPr bwMode="auto">
              <a:xfrm>
                <a:off x="2552700" y="3417257"/>
                <a:ext cx="1714500" cy="92614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  <p:sp>
            <p:nvSpPr>
              <p:cNvPr id="116" name="TextBox 115"/>
              <p:cNvSpPr txBox="1"/>
              <p:nvPr/>
            </p:nvSpPr>
            <p:spPr>
              <a:xfrm>
                <a:off x="2002950" y="3078703"/>
                <a:ext cx="777681" cy="443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V14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296243" y="2785646"/>
              <a:ext cx="2561597" cy="443197"/>
              <a:chOff x="2315203" y="2667000"/>
              <a:chExt cx="2561597" cy="443197"/>
            </a:xfrm>
          </p:grpSpPr>
          <p:sp>
            <p:nvSpPr>
              <p:cNvPr id="113" name="TextBox 112"/>
              <p:cNvSpPr txBox="1"/>
              <p:nvPr/>
            </p:nvSpPr>
            <p:spPr>
              <a:xfrm>
                <a:off x="2315203" y="2667000"/>
                <a:ext cx="656661" cy="443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0" dirty="0" smtClean="0">
                    <a:solidFill>
                      <a:srgbClr val="0000FF"/>
                    </a:solidFill>
                    <a:latin typeface="Helvetica"/>
                    <a:cs typeface="Helvetica"/>
                  </a:rPr>
                  <a:t>N3</a:t>
                </a:r>
              </a:p>
            </p:txBody>
          </p:sp>
          <p:cxnSp>
            <p:nvCxnSpPr>
              <p:cNvPr id="114" name="Straight Arrow Connector 113"/>
              <p:cNvCxnSpPr/>
              <p:nvPr/>
            </p:nvCxnSpPr>
            <p:spPr bwMode="auto">
              <a:xfrm>
                <a:off x="2800440" y="2836277"/>
                <a:ext cx="2076360" cy="59323"/>
              </a:xfrm>
              <a:prstGeom prst="straightConnector1">
                <a:avLst/>
              </a:prstGeom>
              <a:solidFill>
                <a:schemeClr val="bg1"/>
              </a:solidFill>
              <a:ln w="12700" cap="flat" cmpd="sng" algn="ctr">
                <a:solidFill>
                  <a:srgbClr val="2A40E2"/>
                </a:solidFill>
                <a:prstDash val="dash"/>
                <a:round/>
                <a:headEnd type="triangle" w="med" len="med"/>
                <a:tailEnd type="none"/>
              </a:ln>
              <a:effectLst/>
            </p:spPr>
          </p:cxnSp>
        </p:grpSp>
      </p:grpSp>
      <p:sp>
        <p:nvSpPr>
          <p:cNvPr id="160" name="TextBox 159"/>
          <p:cNvSpPr txBox="1"/>
          <p:nvPr/>
        </p:nvSpPr>
        <p:spPr>
          <a:xfrm>
            <a:off x="457200" y="1504890"/>
            <a:ext cx="1326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Recursive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4876800" y="1600200"/>
            <a:ext cx="109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Helvetica"/>
                <a:cs typeface="Helvetica"/>
              </a:rPr>
              <a:t>Iterative</a:t>
            </a:r>
          </a:p>
        </p:txBody>
      </p:sp>
    </p:spTree>
    <p:extLst>
      <p:ext uri="{BB962C8B-B14F-4D97-AF65-F5344CB8AC3E}">
        <p14:creationId xmlns:p14="http://schemas.microsoft.com/office/powerpoint/2010/main" val="41121571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Replicate value on several nodes</a:t>
            </a:r>
          </a:p>
          <a:p>
            <a:r>
              <a:rPr lang="en-US" dirty="0" smtClean="0"/>
              <a:t>Usually, place replicas on different racks in a datacenter</a:t>
            </a:r>
            <a:r>
              <a:rPr lang="en-US" dirty="0"/>
              <a:t> </a:t>
            </a:r>
            <a:r>
              <a:rPr lang="en-US" dirty="0" smtClean="0"/>
              <a:t>to guard against rack failures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800987" y="3556763"/>
              <a:ext cx="18270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V14), N1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38554"/>
            <a:chOff x="1902062" y="2667000"/>
            <a:chExt cx="2895600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82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25324" y="2836277"/>
              <a:ext cx="2072338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12900" y="3657600"/>
            <a:ext cx="2654300" cy="723900"/>
            <a:chOff x="1612900" y="3657600"/>
            <a:chExt cx="2654300" cy="723900"/>
          </a:xfrm>
        </p:grpSpPr>
        <p:sp>
          <p:nvSpPr>
            <p:cNvPr id="8" name="Freeform 7"/>
            <p:cNvSpPr/>
            <p:nvPr/>
          </p:nvSpPr>
          <p:spPr>
            <a:xfrm>
              <a:off x="1612900" y="4000483"/>
              <a:ext cx="2654300" cy="381017"/>
            </a:xfrm>
            <a:custGeom>
              <a:avLst/>
              <a:gdLst>
                <a:gd name="connsiteX0" fmla="*/ 2654300 w 2654300"/>
                <a:gd name="connsiteY0" fmla="*/ 368317 h 381017"/>
                <a:gd name="connsiteX1" fmla="*/ 1295400 w 2654300"/>
                <a:gd name="connsiteY1" fmla="*/ 17 h 381017"/>
                <a:gd name="connsiteX2" fmla="*/ 0 w 2654300"/>
                <a:gd name="connsiteY2" fmla="*/ 381017 h 381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300" h="381017">
                  <a:moveTo>
                    <a:pt x="2654300" y="368317"/>
                  </a:moveTo>
                  <a:cubicBezTo>
                    <a:pt x="2196041" y="183108"/>
                    <a:pt x="1737783" y="-2100"/>
                    <a:pt x="1295400" y="17"/>
                  </a:cubicBezTo>
                  <a:cubicBezTo>
                    <a:pt x="853017" y="2134"/>
                    <a:pt x="0" y="381017"/>
                    <a:pt x="0" y="381017"/>
                  </a:cubicBezTo>
                </a:path>
              </a:pathLst>
            </a:custGeom>
            <a:ln>
              <a:solidFill>
                <a:srgbClr val="FF0000"/>
              </a:solidFill>
              <a:prstDash val="dash"/>
              <a:headEnd type="none"/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054462" y="36576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68071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Again, we can have </a:t>
            </a:r>
          </a:p>
          <a:p>
            <a:pPr lvl="1"/>
            <a:r>
              <a:rPr lang="en-US" b="1" dirty="0"/>
              <a:t>R</a:t>
            </a:r>
            <a:r>
              <a:rPr lang="en-US" b="1" dirty="0" smtClean="0"/>
              <a:t>ecursive</a:t>
            </a:r>
            <a:r>
              <a:rPr lang="en-US" dirty="0" smtClean="0"/>
              <a:t> replication (previous slide)</a:t>
            </a:r>
          </a:p>
          <a:p>
            <a:pPr lvl="1"/>
            <a:r>
              <a:rPr lang="en-US" b="1" dirty="0" smtClean="0"/>
              <a:t>Iterative </a:t>
            </a:r>
            <a:r>
              <a:rPr lang="en-US" dirty="0" smtClean="0"/>
              <a:t>replication (this slide)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2514600" y="3352800"/>
            <a:ext cx="2209800" cy="990600"/>
            <a:chOff x="2514600" y="3352800"/>
            <a:chExt cx="2209800" cy="9906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>
              <a:off x="2514600" y="3352800"/>
              <a:ext cx="22098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529368">
              <a:off x="2960636" y="3556763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1905000" y="2861846"/>
            <a:ext cx="2895600" cy="338554"/>
            <a:chOff x="1902062" y="2667000"/>
            <a:chExt cx="2895600" cy="338554"/>
          </a:xfrm>
        </p:grpSpPr>
        <p:sp>
          <p:nvSpPr>
            <p:cNvPr id="97" name="TextBox 96"/>
            <p:cNvSpPr txBox="1"/>
            <p:nvPr/>
          </p:nvSpPr>
          <p:spPr>
            <a:xfrm>
              <a:off x="1902062" y="2667000"/>
              <a:ext cx="8232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 N3</a:t>
              </a:r>
            </a:p>
          </p:txBody>
        </p:sp>
        <p:cxnSp>
          <p:nvCxnSpPr>
            <p:cNvPr id="98" name="Straight Arrow Connector 97"/>
            <p:cNvCxnSpPr>
              <a:stCxn id="97" idx="3"/>
              <a:endCxn id="44" idx="1"/>
            </p:cNvCxnSpPr>
            <p:nvPr/>
          </p:nvCxnSpPr>
          <p:spPr bwMode="auto">
            <a:xfrm>
              <a:off x="2725324" y="2836277"/>
              <a:ext cx="2072338" cy="54977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586786" y="2992557"/>
            <a:ext cx="546814" cy="1507744"/>
            <a:chOff x="1967786" y="2992557"/>
            <a:chExt cx="546814" cy="1507744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352800"/>
              <a:ext cx="533400" cy="9906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18038937">
              <a:off x="1383191" y="3577152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612070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Or we can use </a:t>
            </a:r>
            <a:r>
              <a:rPr lang="en-US" b="1" dirty="0" smtClean="0"/>
              <a:t>recursive</a:t>
            </a:r>
            <a:r>
              <a:rPr lang="en-US" dirty="0" smtClean="0"/>
              <a:t> query and </a:t>
            </a:r>
            <a:r>
              <a:rPr lang="en-US" b="1" dirty="0" smtClean="0"/>
              <a:t>iterative </a:t>
            </a:r>
            <a:r>
              <a:rPr lang="en-US" dirty="0" smtClean="0"/>
              <a:t>replication…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1299655" cy="338554"/>
            <a:chOff x="5486400" y="3048000"/>
            <a:chExt cx="1299655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759292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5908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505108" y="3657600"/>
            <a:ext cx="1507744" cy="685800"/>
            <a:chOff x="4505108" y="3657600"/>
            <a:chExt cx="1507744" cy="685800"/>
          </a:xfrm>
        </p:grpSpPr>
        <p:cxnSp>
          <p:nvCxnSpPr>
            <p:cNvPr id="99" name="Straight Arrow Connector 98"/>
            <p:cNvCxnSpPr/>
            <p:nvPr/>
          </p:nvCxnSpPr>
          <p:spPr bwMode="auto">
            <a:xfrm flipH="1">
              <a:off x="4724400" y="3657600"/>
              <a:ext cx="1219200" cy="685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9942600">
              <a:off x="4505108" y="3674603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1600200" y="3505200"/>
            <a:ext cx="3733800" cy="838200"/>
            <a:chOff x="1981200" y="3505200"/>
            <a:chExt cx="3733800" cy="838200"/>
          </a:xfrm>
        </p:grpSpPr>
        <p:cxnSp>
          <p:nvCxnSpPr>
            <p:cNvPr id="106" name="Straight Arrow Connector 105"/>
            <p:cNvCxnSpPr/>
            <p:nvPr/>
          </p:nvCxnSpPr>
          <p:spPr bwMode="auto">
            <a:xfrm flipH="1">
              <a:off x="1981200" y="3505200"/>
              <a:ext cx="3733800" cy="8382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7" name="TextBox 106"/>
            <p:cNvSpPr txBox="1"/>
            <p:nvPr/>
          </p:nvSpPr>
          <p:spPr>
            <a:xfrm rot="20794730">
              <a:off x="2894348" y="3577152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2371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Storage: use more nodes</a:t>
            </a:r>
          </a:p>
          <a:p>
            <a:endParaRPr lang="en-US" dirty="0" smtClean="0"/>
          </a:p>
          <a:p>
            <a:r>
              <a:rPr lang="en-US" dirty="0" smtClean="0"/>
              <a:t>Number of requests: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serve requests from all nodes on which a value is stored in parallel</a:t>
            </a:r>
          </a:p>
          <a:p>
            <a:pPr lvl="1"/>
            <a:r>
              <a:rPr lang="en-US" dirty="0" smtClean="0"/>
              <a:t>Master can replicate a popular value on more nodes</a:t>
            </a:r>
          </a:p>
          <a:p>
            <a:pPr lvl="1"/>
            <a:endParaRPr lang="en-US" dirty="0"/>
          </a:p>
          <a:p>
            <a:r>
              <a:rPr lang="en-US" dirty="0" smtClean="0"/>
              <a:t>Master/directory scalability:</a:t>
            </a:r>
          </a:p>
          <a:p>
            <a:pPr lvl="1"/>
            <a:r>
              <a:rPr lang="en-US" dirty="0" smtClean="0"/>
              <a:t>Replicate it</a:t>
            </a:r>
          </a:p>
          <a:p>
            <a:pPr lvl="1"/>
            <a:r>
              <a:rPr lang="en-US" dirty="0" smtClean="0"/>
              <a:t>Partition it, so different keys are served by different masters/directories</a:t>
            </a:r>
          </a:p>
          <a:p>
            <a:pPr lvl="2"/>
            <a:r>
              <a:rPr lang="en-US" dirty="0" smtClean="0"/>
              <a:t>How do you partition? </a:t>
            </a:r>
          </a:p>
        </p:txBody>
      </p:sp>
    </p:spTree>
    <p:extLst>
      <p:ext uri="{BB962C8B-B14F-4D97-AF65-F5344CB8AC3E}">
        <p14:creationId xmlns:p14="http://schemas.microsoft.com/office/powerpoint/2010/main" val="39165390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Scalability: 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Directory keeps track of the storage availability at each node</a:t>
            </a:r>
          </a:p>
          <a:p>
            <a:pPr lvl="1"/>
            <a:r>
              <a:rPr lang="en-US" dirty="0" smtClean="0"/>
              <a:t>Preferentially insert new values on nodes with more storage available</a:t>
            </a:r>
          </a:p>
          <a:p>
            <a:pPr lvl="1"/>
            <a:endParaRPr lang="en-US" dirty="0"/>
          </a:p>
          <a:p>
            <a:r>
              <a:rPr lang="en-US" dirty="0" smtClean="0"/>
              <a:t>What happens when a new node is added?</a:t>
            </a:r>
          </a:p>
          <a:p>
            <a:pPr lvl="1"/>
            <a:r>
              <a:rPr lang="en-US" dirty="0" smtClean="0"/>
              <a:t>Cannot insert only new values on new node. Why?</a:t>
            </a:r>
          </a:p>
          <a:p>
            <a:pPr lvl="1"/>
            <a:r>
              <a:rPr lang="en-US" dirty="0" smtClean="0"/>
              <a:t>Move values from the heavy loaded nodes to the new node</a:t>
            </a:r>
          </a:p>
          <a:p>
            <a:pPr lvl="1"/>
            <a:endParaRPr lang="en-US" dirty="0"/>
          </a:p>
          <a:p>
            <a:r>
              <a:rPr lang="en-US" dirty="0" smtClean="0"/>
              <a:t>What happens when a node fails?</a:t>
            </a:r>
          </a:p>
          <a:p>
            <a:pPr lvl="1"/>
            <a:r>
              <a:rPr lang="en-US" dirty="0" smtClean="0"/>
              <a:t>Need to replicate values from fail node to other nodes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5848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to make sure that a value is replicated correctly</a:t>
            </a:r>
          </a:p>
          <a:p>
            <a:endParaRPr lang="en-US" dirty="0"/>
          </a:p>
          <a:p>
            <a:r>
              <a:rPr lang="en-US" dirty="0" smtClean="0"/>
              <a:t>How do you know a value has been replicated on every node? </a:t>
            </a:r>
          </a:p>
          <a:p>
            <a:pPr lvl="1"/>
            <a:r>
              <a:rPr lang="en-US" dirty="0" smtClean="0"/>
              <a:t>Wait for acknowledgements from every node</a:t>
            </a:r>
          </a:p>
          <a:p>
            <a:endParaRPr lang="en-US" dirty="0" smtClean="0"/>
          </a:p>
          <a:p>
            <a:r>
              <a:rPr lang="en-US" dirty="0" smtClean="0"/>
              <a:t>What happens if a node fails during replication?</a:t>
            </a:r>
          </a:p>
          <a:p>
            <a:pPr lvl="1"/>
            <a:r>
              <a:rPr lang="en-US" dirty="0" smtClean="0"/>
              <a:t>Pick another node and try again</a:t>
            </a:r>
          </a:p>
          <a:p>
            <a:pPr lvl="1"/>
            <a:endParaRPr lang="en-US" dirty="0"/>
          </a:p>
          <a:p>
            <a:r>
              <a:rPr lang="en-US" dirty="0" smtClean="0"/>
              <a:t>What happens if a node is slow?</a:t>
            </a:r>
          </a:p>
          <a:p>
            <a:pPr lvl="1"/>
            <a:r>
              <a:rPr lang="en-US" dirty="0" smtClean="0"/>
              <a:t>Slow down the entire put()? Pick another node?</a:t>
            </a:r>
          </a:p>
          <a:p>
            <a:pPr lvl="1"/>
            <a:endParaRPr lang="en-US" dirty="0"/>
          </a:p>
          <a:p>
            <a:r>
              <a:rPr lang="en-US" dirty="0" smtClean="0"/>
              <a:t>In general, with multiple replicas</a:t>
            </a:r>
          </a:p>
          <a:p>
            <a:pPr lvl="1"/>
            <a:r>
              <a:rPr lang="en-US" dirty="0" smtClean="0"/>
              <a:t>Slow puts and fast gets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6498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If concurrent updates (i.e., puts to same key) may need to make sure that updates happen in the same order </a:t>
            </a:r>
            <a:endParaRPr lang="en-US" dirty="0"/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85" name="Group 8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86" name="Rectangle 8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7" name="Straight Connector 86"/>
            <p:cNvCxnSpPr>
              <a:stCxn id="86" idx="0"/>
              <a:endCxn id="8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708" y="2286000"/>
            <a:ext cx="685800" cy="685800"/>
          </a:xfrm>
          <a:prstGeom prst="rect">
            <a:avLst/>
          </a:prstGeom>
        </p:spPr>
      </p:pic>
      <p:grpSp>
        <p:nvGrpSpPr>
          <p:cNvPr id="95" name="Group 9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96" name="Rectangle 9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97" name="Straight Connector 96"/>
            <p:cNvCxnSpPr>
              <a:stCxn id="96" idx="0"/>
              <a:endCxn id="9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04" name="Rectangle 10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5" name="Straight Connector 104"/>
            <p:cNvCxnSpPr>
              <a:stCxn id="104" idx="0"/>
              <a:endCxn id="10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12" name="Rectangle 11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13" name="Straight Connector 112"/>
            <p:cNvCxnSpPr>
              <a:stCxn id="112" idx="0"/>
              <a:endCxn id="11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7" name="Straight Connector 11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19" name="TextBox 11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4038600" y="4766846"/>
            <a:ext cx="1099204" cy="338554"/>
            <a:chOff x="4114800" y="4766846"/>
            <a:chExt cx="1099204" cy="338554"/>
          </a:xfrm>
        </p:grpSpPr>
        <p:sp>
          <p:nvSpPr>
            <p:cNvPr id="126" name="TextBox 125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546508" y="2133600"/>
            <a:ext cx="12954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131" name="Rectangle 130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32" name="Straight Connector 131"/>
            <p:cNvCxnSpPr/>
            <p:nvPr/>
          </p:nvCxnSpPr>
          <p:spPr bwMode="auto">
            <a:xfrm rot="16200000" flipH="1">
              <a:off x="1780941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138" name="TextBox 137"/>
          <p:cNvSpPr txBox="1"/>
          <p:nvPr/>
        </p:nvSpPr>
        <p:spPr>
          <a:xfrm>
            <a:off x="3546508" y="22522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095962" y="22522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40" name="Group 139"/>
          <p:cNvGrpSpPr/>
          <p:nvPr/>
        </p:nvGrpSpPr>
        <p:grpSpPr>
          <a:xfrm>
            <a:off x="3546508" y="2438400"/>
            <a:ext cx="1299655" cy="338554"/>
            <a:chOff x="5486400" y="3048000"/>
            <a:chExt cx="1299655" cy="338554"/>
          </a:xfrm>
        </p:grpSpPr>
        <p:sp>
          <p:nvSpPr>
            <p:cNvPr id="141" name="TextBox 140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6019800" y="3048000"/>
              <a:ext cx="7662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N1,N3 </a:t>
              </a:r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3492244" y="27856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052237" y="27856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819400" y="17526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762000" y="1981200"/>
            <a:ext cx="2209800" cy="533400"/>
            <a:chOff x="1292462" y="2667000"/>
            <a:chExt cx="2209800" cy="533400"/>
          </a:xfrm>
        </p:grpSpPr>
        <p:sp>
          <p:nvSpPr>
            <p:cNvPr id="147" name="TextBox 146"/>
            <p:cNvSpPr txBox="1"/>
            <p:nvPr/>
          </p:nvSpPr>
          <p:spPr>
            <a:xfrm>
              <a:off x="1292462" y="2667000"/>
              <a:ext cx="14899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  <p:cxnSp>
          <p:nvCxnSpPr>
            <p:cNvPr id="148" name="Straight Arrow Connector 147"/>
            <p:cNvCxnSpPr>
              <a:stCxn id="147" idx="3"/>
            </p:cNvCxnSpPr>
            <p:nvPr/>
          </p:nvCxnSpPr>
          <p:spPr bwMode="auto">
            <a:xfrm>
              <a:off x="2782373" y="2836277"/>
              <a:ext cx="719889" cy="3641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49" name="Group 148"/>
          <p:cNvGrpSpPr/>
          <p:nvPr/>
        </p:nvGrpSpPr>
        <p:grpSpPr>
          <a:xfrm>
            <a:off x="4191000" y="2990229"/>
            <a:ext cx="596455" cy="1507744"/>
            <a:chOff x="4352708" y="2914029"/>
            <a:chExt cx="596455" cy="1507744"/>
          </a:xfrm>
        </p:grpSpPr>
        <p:cxnSp>
          <p:nvCxnSpPr>
            <p:cNvPr id="150" name="Straight Arrow Connector 149"/>
            <p:cNvCxnSpPr/>
            <p:nvPr/>
          </p:nvCxnSpPr>
          <p:spPr bwMode="auto">
            <a:xfrm>
              <a:off x="4352708" y="3048000"/>
              <a:ext cx="364067" cy="126153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1" name="TextBox 150"/>
            <p:cNvSpPr txBox="1"/>
            <p:nvPr/>
          </p:nvSpPr>
          <p:spPr>
            <a:xfrm rot="4538305">
              <a:off x="4026014" y="3498624"/>
              <a:ext cx="150774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1143000" y="4766846"/>
            <a:ext cx="1099204" cy="338554"/>
            <a:chOff x="4114800" y="4766846"/>
            <a:chExt cx="1099204" cy="338554"/>
          </a:xfrm>
        </p:grpSpPr>
        <p:sp>
          <p:nvSpPr>
            <p:cNvPr id="153" name="TextBox 152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1371600" y="3124200"/>
            <a:ext cx="2133600" cy="1295400"/>
            <a:chOff x="1752600" y="3124200"/>
            <a:chExt cx="2133600" cy="1295400"/>
          </a:xfrm>
        </p:grpSpPr>
        <p:cxnSp>
          <p:nvCxnSpPr>
            <p:cNvPr id="156" name="Straight Arrow Connector 155"/>
            <p:cNvCxnSpPr/>
            <p:nvPr/>
          </p:nvCxnSpPr>
          <p:spPr bwMode="auto">
            <a:xfrm flipH="1">
              <a:off x="1752600" y="3124200"/>
              <a:ext cx="2133600" cy="1295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57" name="TextBox 156"/>
            <p:cNvSpPr txBox="1"/>
            <p:nvPr/>
          </p:nvSpPr>
          <p:spPr>
            <a:xfrm rot="19612648">
              <a:off x="1861183" y="3508633"/>
              <a:ext cx="15354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8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008000"/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62000" y="2438400"/>
            <a:ext cx="2209800" cy="338554"/>
            <a:chOff x="1292462" y="2667000"/>
            <a:chExt cx="2209800" cy="338554"/>
          </a:xfrm>
        </p:grpSpPr>
        <p:sp>
          <p:nvSpPr>
            <p:cNvPr id="162" name="TextBox 161"/>
            <p:cNvSpPr txBox="1"/>
            <p:nvPr/>
          </p:nvSpPr>
          <p:spPr>
            <a:xfrm>
              <a:off x="1292462" y="2667000"/>
              <a:ext cx="15354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chemeClr val="accent2">
                      <a:lumMod val="75000"/>
                    </a:schemeClr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chemeClr val="accent2">
                      <a:lumMod val="75000"/>
                    </a:schemeClr>
                  </a:solidFill>
                  <a:latin typeface="Helvetica"/>
                  <a:cs typeface="Helvetica"/>
                </a:rPr>
                <a:t>ut(K14, V14’’)</a:t>
              </a:r>
            </a:p>
          </p:txBody>
        </p:sp>
        <p:cxnSp>
          <p:nvCxnSpPr>
            <p:cNvPr id="163" name="Straight Arrow Connector 162"/>
            <p:cNvCxnSpPr>
              <a:stCxn id="162" idx="3"/>
            </p:cNvCxnSpPr>
            <p:nvPr/>
          </p:nvCxnSpPr>
          <p:spPr bwMode="auto">
            <a:xfrm>
              <a:off x="2827958" y="2836277"/>
              <a:ext cx="674304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68" name="Group 167"/>
          <p:cNvGrpSpPr/>
          <p:nvPr/>
        </p:nvGrpSpPr>
        <p:grpSpPr>
          <a:xfrm>
            <a:off x="1981200" y="3124200"/>
            <a:ext cx="2133600" cy="1295400"/>
            <a:chOff x="1752600" y="3352800"/>
            <a:chExt cx="2209800" cy="1066800"/>
          </a:xfrm>
        </p:grpSpPr>
        <p:cxnSp>
          <p:nvCxnSpPr>
            <p:cNvPr id="169" name="Straight Arrow Connector 168"/>
            <p:cNvCxnSpPr/>
            <p:nvPr/>
          </p:nvCxnSpPr>
          <p:spPr bwMode="auto">
            <a:xfrm flipH="1">
              <a:off x="1752600" y="3352800"/>
              <a:ext cx="2209800" cy="1066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0" name="TextBox 169"/>
            <p:cNvSpPr txBox="1"/>
            <p:nvPr/>
          </p:nvSpPr>
          <p:spPr>
            <a:xfrm rot="19645509">
              <a:off x="1952397" y="3684716"/>
              <a:ext cx="1549763" cy="2788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V14’)</a:t>
              </a: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572000" y="2957924"/>
            <a:ext cx="609600" cy="1535496"/>
            <a:chOff x="4339563" y="2900153"/>
            <a:chExt cx="609600" cy="1535496"/>
          </a:xfrm>
        </p:grpSpPr>
        <p:cxnSp>
          <p:nvCxnSpPr>
            <p:cNvPr id="175" name="Straight Arrow Connector 174"/>
            <p:cNvCxnSpPr/>
            <p:nvPr/>
          </p:nvCxnSpPr>
          <p:spPr bwMode="auto">
            <a:xfrm>
              <a:off x="4339563" y="2990229"/>
              <a:ext cx="377212" cy="1319304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009D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76" name="TextBox 175"/>
            <p:cNvSpPr txBox="1"/>
            <p:nvPr/>
          </p:nvSpPr>
          <p:spPr>
            <a:xfrm rot="4538305">
              <a:off x="4012138" y="3498624"/>
              <a:ext cx="153549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0082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ut(K14, V14’')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038600" y="4766846"/>
            <a:ext cx="1190375" cy="338554"/>
            <a:chOff x="4114800" y="4766846"/>
            <a:chExt cx="1190375" cy="338554"/>
          </a:xfrm>
        </p:grpSpPr>
        <p:sp>
          <p:nvSpPr>
            <p:cNvPr id="181" name="TextBox 18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664254" y="4766846"/>
              <a:ext cx="64092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200"/>
                  </a:solidFill>
                  <a:latin typeface="Helvetica"/>
                  <a:cs typeface="Helvetica"/>
                </a:rPr>
                <a:t>V14’’</a:t>
              </a:r>
            </a:p>
          </p:txBody>
        </p:sp>
      </p:grpSp>
      <p:grpSp>
        <p:nvGrpSpPr>
          <p:cNvPr id="183" name="Group 182"/>
          <p:cNvGrpSpPr/>
          <p:nvPr/>
        </p:nvGrpSpPr>
        <p:grpSpPr>
          <a:xfrm>
            <a:off x="1143000" y="4766846"/>
            <a:ext cx="1144789" cy="338554"/>
            <a:chOff x="4114800" y="4766846"/>
            <a:chExt cx="1144789" cy="338554"/>
          </a:xfrm>
        </p:grpSpPr>
        <p:sp>
          <p:nvSpPr>
            <p:cNvPr id="184" name="TextBox 183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664254" y="4766846"/>
              <a:ext cx="59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V14’</a:t>
              </a:r>
            </a:p>
          </p:txBody>
        </p:sp>
      </p:grpSp>
      <p:sp>
        <p:nvSpPr>
          <p:cNvPr id="186" name="TextBox 185"/>
          <p:cNvSpPr txBox="1"/>
          <p:nvPr/>
        </p:nvSpPr>
        <p:spPr>
          <a:xfrm>
            <a:off x="5257800" y="1873984"/>
            <a:ext cx="3733800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>
                <a:latin typeface="Helvetica"/>
                <a:cs typeface="Helvetica"/>
              </a:rPr>
              <a:t>p</a:t>
            </a:r>
            <a:r>
              <a:rPr lang="en-US" sz="2000" b="0" dirty="0" smtClean="0">
                <a:latin typeface="Helvetica"/>
                <a:cs typeface="Helvetica"/>
              </a:rPr>
              <a:t>ut(K14, V14’) and put(K14, V14’’) reach N1 and N3 in reverse  order</a:t>
            </a:r>
            <a:endParaRPr lang="en-US" sz="2000" b="0" dirty="0">
              <a:latin typeface="Helvetica"/>
              <a:cs typeface="Helvetica"/>
            </a:endParaRPr>
          </a:p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What does get(K14) return?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 smtClean="0">
                <a:latin typeface="Helvetica"/>
                <a:cs typeface="Helvetica"/>
              </a:rPr>
              <a:t>Undefined!</a:t>
            </a:r>
          </a:p>
        </p:txBody>
      </p:sp>
    </p:spTree>
    <p:extLst>
      <p:ext uri="{BB962C8B-B14F-4D97-AF65-F5344CB8AC3E}">
        <p14:creationId xmlns:p14="http://schemas.microsoft.com/office/powerpoint/2010/main" val="118731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Handle huge volumes of data, e.g., PBs</a:t>
            </a:r>
          </a:p>
          <a:p>
            <a:pPr lvl="1"/>
            <a:r>
              <a:rPr lang="en-US" dirty="0" smtClean="0"/>
              <a:t>Store (key, value) tuples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Simple interface</a:t>
            </a:r>
          </a:p>
          <a:p>
            <a:pPr lvl="1"/>
            <a:r>
              <a:rPr lang="en-US" b="1" dirty="0"/>
              <a:t>put</a:t>
            </a:r>
            <a:r>
              <a:rPr lang="en-US" dirty="0"/>
              <a:t>(key, </a:t>
            </a:r>
            <a:r>
              <a:rPr lang="en-US" dirty="0" smtClean="0"/>
              <a:t>value)</a:t>
            </a:r>
            <a:r>
              <a:rPr lang="en-US" dirty="0"/>
              <a:t>; // </a:t>
            </a:r>
            <a:r>
              <a:rPr lang="en-US" dirty="0" smtClean="0"/>
              <a:t>insert/write “value” associated with </a:t>
            </a:r>
            <a:r>
              <a:rPr lang="en-US" dirty="0"/>
              <a:t>“key”</a:t>
            </a:r>
          </a:p>
          <a:p>
            <a:pPr lvl="1"/>
            <a:r>
              <a:rPr lang="en-US" dirty="0" smtClean="0"/>
              <a:t>value </a:t>
            </a:r>
            <a:r>
              <a:rPr lang="en-US" dirty="0"/>
              <a:t>= </a:t>
            </a:r>
            <a:r>
              <a:rPr lang="en-US" b="1" dirty="0"/>
              <a:t>get</a:t>
            </a:r>
            <a:r>
              <a:rPr lang="en-US" dirty="0"/>
              <a:t>(key); // </a:t>
            </a:r>
            <a:r>
              <a:rPr lang="en-US" dirty="0" smtClean="0"/>
              <a:t>get/read </a:t>
            </a:r>
            <a:r>
              <a:rPr lang="en-US" dirty="0"/>
              <a:t>data associated </a:t>
            </a:r>
            <a:r>
              <a:rPr lang="en-US" dirty="0" smtClean="0"/>
              <a:t>with </a:t>
            </a:r>
            <a:r>
              <a:rPr lang="en-US" dirty="0"/>
              <a:t>“key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Used sometimes as a simpler but more scalable “database”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449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105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Large variety of consistency models: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Atomic </a:t>
            </a:r>
            <a:r>
              <a:rPr lang="en-US" dirty="0"/>
              <a:t>consistency (</a:t>
            </a:r>
            <a:r>
              <a:rPr lang="en-US" dirty="0" err="1"/>
              <a:t>linearizability</a:t>
            </a:r>
            <a:r>
              <a:rPr lang="en-US" dirty="0"/>
              <a:t>): </a:t>
            </a:r>
            <a:r>
              <a:rPr lang="en-US" dirty="0" smtClean="0"/>
              <a:t>reads</a:t>
            </a:r>
            <a:r>
              <a:rPr lang="en-US" dirty="0"/>
              <a:t>/</a:t>
            </a:r>
            <a:r>
              <a:rPr lang="en-US" dirty="0" smtClean="0"/>
              <a:t>writes (gets/puts) </a:t>
            </a:r>
            <a:r>
              <a:rPr lang="en-US" dirty="0"/>
              <a:t>to replicas </a:t>
            </a:r>
            <a:r>
              <a:rPr lang="en-US" dirty="0" smtClean="0"/>
              <a:t>appear as </a:t>
            </a:r>
            <a:r>
              <a:rPr lang="en-US" dirty="0"/>
              <a:t>if there was a single underlying replica (single system image</a:t>
            </a:r>
            <a:r>
              <a:rPr lang="en-US" dirty="0" smtClean="0"/>
              <a:t>)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Think “one updated at a time”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Transactions (later in the class) </a:t>
            </a:r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Eventual consistency: given enough time all updates will propagate through the system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One of the weakest form of consistency; used by many systems in practice</a:t>
            </a:r>
            <a:endParaRPr lang="en-US" dirty="0"/>
          </a:p>
          <a:p>
            <a:pPr lvl="1">
              <a:lnSpc>
                <a:spcPct val="100000"/>
              </a:lnSpc>
            </a:pP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And many others: causal consistency, sequential consistency, strong consistency, …</a:t>
            </a:r>
          </a:p>
          <a:p>
            <a:pPr lvl="1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16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dirty="0" smtClean="0"/>
              <a:t>Quorum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257800"/>
          </a:xfrm>
        </p:spPr>
        <p:txBody>
          <a:bodyPr/>
          <a:lstStyle/>
          <a:p>
            <a:r>
              <a:rPr lang="en-US" dirty="0" smtClean="0"/>
              <a:t>Improve put() and get() operation performance</a:t>
            </a:r>
          </a:p>
          <a:p>
            <a:endParaRPr lang="en-US" dirty="0" smtClean="0"/>
          </a:p>
          <a:p>
            <a:r>
              <a:rPr lang="en-US" dirty="0" smtClean="0"/>
              <a:t>Define a replica set of size N</a:t>
            </a:r>
          </a:p>
          <a:p>
            <a:r>
              <a:rPr lang="en-US" dirty="0"/>
              <a:t>p</a:t>
            </a:r>
            <a:r>
              <a:rPr lang="en-US" dirty="0" smtClean="0"/>
              <a:t>ut() waits for acknowledgements from at least W replicas</a:t>
            </a:r>
          </a:p>
          <a:p>
            <a:r>
              <a:rPr lang="en-US" dirty="0"/>
              <a:t>g</a:t>
            </a:r>
            <a:r>
              <a:rPr lang="en-US" dirty="0" smtClean="0"/>
              <a:t>et() waits for responses from at least R replicas</a:t>
            </a:r>
          </a:p>
          <a:p>
            <a:r>
              <a:rPr lang="en-US" dirty="0" smtClean="0"/>
              <a:t>W+R &gt; N</a:t>
            </a:r>
          </a:p>
          <a:p>
            <a:pPr lvl="1"/>
            <a:endParaRPr lang="en-US" dirty="0"/>
          </a:p>
          <a:p>
            <a:r>
              <a:rPr lang="en-US" dirty="0" smtClean="0"/>
              <a:t>Why does it work?</a:t>
            </a:r>
          </a:p>
          <a:p>
            <a:pPr lvl="1"/>
            <a:r>
              <a:rPr lang="en-US" dirty="0" smtClean="0"/>
              <a:t>There is at least one node that contains the update</a:t>
            </a:r>
          </a:p>
          <a:p>
            <a:pPr lvl="1"/>
            <a:endParaRPr lang="en-US" dirty="0"/>
          </a:p>
          <a:p>
            <a:r>
              <a:rPr lang="en-US" dirty="0" smtClean="0"/>
              <a:t>Why you may use W+R &gt; N+1?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7401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8305800" cy="1295400"/>
          </a:xfrm>
        </p:spPr>
        <p:txBody>
          <a:bodyPr/>
          <a:lstStyle/>
          <a:p>
            <a:r>
              <a:rPr lang="en-US" dirty="0" smtClean="0"/>
              <a:t>N=3, W=2, R=2</a:t>
            </a:r>
          </a:p>
          <a:p>
            <a:r>
              <a:rPr lang="en-US" dirty="0" smtClean="0"/>
              <a:t>Replica set for K14: {N1, N2, N4}</a:t>
            </a:r>
          </a:p>
          <a:p>
            <a:r>
              <a:rPr lang="en-US" dirty="0" smtClean="0"/>
              <a:t>Assume put() on N3 fails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  <a:endParaRPr lang="en-US" sz="18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95045" y="2800723"/>
            <a:ext cx="1722634" cy="1648291"/>
            <a:chOff x="1595045" y="2800723"/>
            <a:chExt cx="1722634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595045" y="3409110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397563" y="3512263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38800" y="2784893"/>
            <a:ext cx="838200" cy="1682798"/>
            <a:chOff x="5638800" y="2784893"/>
            <a:chExt cx="838200" cy="1682798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5638800" y="2819400"/>
              <a:ext cx="83820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3841361">
              <a:off x="5433896" y="3380183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114800" y="2667001"/>
            <a:ext cx="317163" cy="1600199"/>
            <a:chOff x="4114800" y="2667001"/>
            <a:chExt cx="317163" cy="1600199"/>
          </a:xfrm>
        </p:grpSpPr>
        <p:cxnSp>
          <p:nvCxnSpPr>
            <p:cNvPr id="121" name="Straight Arrow Connector 120"/>
            <p:cNvCxnSpPr/>
            <p:nvPr/>
          </p:nvCxnSpPr>
          <p:spPr bwMode="auto">
            <a:xfrm>
              <a:off x="4419600" y="2819400"/>
              <a:ext cx="0" cy="14478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6" name="TextBox 125"/>
            <p:cNvSpPr txBox="1"/>
            <p:nvPr/>
          </p:nvSpPr>
          <p:spPr>
            <a:xfrm rot="16200000">
              <a:off x="3519510" y="3262291"/>
              <a:ext cx="1507744" cy="3171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81600" y="2819400"/>
            <a:ext cx="838200" cy="1648295"/>
            <a:chOff x="5181600" y="2819400"/>
            <a:chExt cx="838200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5181600" y="2819400"/>
              <a:ext cx="8382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3824197">
              <a:off x="5469125" y="3377999"/>
              <a:ext cx="6065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ACK</a:t>
              </a: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  <p:grpSp>
        <p:nvGrpSpPr>
          <p:cNvPr id="131" name="Group 130"/>
          <p:cNvGrpSpPr/>
          <p:nvPr/>
        </p:nvGrpSpPr>
        <p:grpSpPr>
          <a:xfrm>
            <a:off x="4267200" y="4191000"/>
            <a:ext cx="304800" cy="304800"/>
            <a:chOff x="7391400" y="3581400"/>
            <a:chExt cx="304800" cy="304800"/>
          </a:xfrm>
        </p:grpSpPr>
        <p:cxnSp>
          <p:nvCxnSpPr>
            <p:cNvPr id="42" name="Straight Connector 41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83437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 Consensus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05800" cy="1295400"/>
          </a:xfrm>
        </p:spPr>
        <p:txBody>
          <a:bodyPr/>
          <a:lstStyle/>
          <a:p>
            <a:r>
              <a:rPr lang="en-US" dirty="0" smtClean="0"/>
              <a:t>Now, issuing get() to any two nodes out of three will return the answer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5715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428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>
                <a:latin typeface="Helvetica"/>
                <a:cs typeface="Helvetica"/>
              </a:rPr>
              <a:t>4</a:t>
            </a:r>
            <a:endParaRPr lang="en-US" sz="1800" b="0" baseline="-25000" dirty="0" smtClean="0">
              <a:latin typeface="Helvetica"/>
              <a:cs typeface="Helvetica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698650" y="4766846"/>
            <a:ext cx="1099500" cy="338554"/>
            <a:chOff x="5698650" y="4766846"/>
            <a:chExt cx="1099500" cy="338554"/>
          </a:xfrm>
        </p:grpSpPr>
        <p:sp>
          <p:nvSpPr>
            <p:cNvPr id="77" name="TextBox 76"/>
            <p:cNvSpPr txBox="1"/>
            <p:nvPr/>
          </p:nvSpPr>
          <p:spPr>
            <a:xfrm>
              <a:off x="569865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2484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219200" y="4766846"/>
            <a:ext cx="1099204" cy="338554"/>
            <a:chOff x="4114800" y="4766846"/>
            <a:chExt cx="1099204" cy="338554"/>
          </a:xfrm>
        </p:grpSpPr>
        <p:sp>
          <p:nvSpPr>
            <p:cNvPr id="101" name="TextBox 100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20687" y="2800723"/>
            <a:ext cx="1696992" cy="1648291"/>
            <a:chOff x="1620687" y="2800723"/>
            <a:chExt cx="1696992" cy="1648291"/>
          </a:xfrm>
        </p:grpSpPr>
        <p:cxnSp>
          <p:nvCxnSpPr>
            <p:cNvPr id="105" name="Straight Arrow Connector 104"/>
            <p:cNvCxnSpPr/>
            <p:nvPr/>
          </p:nvCxnSpPr>
          <p:spPr bwMode="auto">
            <a:xfrm flipH="1">
              <a:off x="1620687" y="2800723"/>
              <a:ext cx="1696992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 rot="18916584">
              <a:off x="1863096" y="3398415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81200" y="2819400"/>
            <a:ext cx="1752600" cy="1648295"/>
            <a:chOff x="2057400" y="2819400"/>
            <a:chExt cx="1752600" cy="1648295"/>
          </a:xfrm>
        </p:grpSpPr>
        <p:cxnSp>
          <p:nvCxnSpPr>
            <p:cNvPr id="113" name="Straight Arrow Connector 112"/>
            <p:cNvCxnSpPr/>
            <p:nvPr/>
          </p:nvCxnSpPr>
          <p:spPr bwMode="auto">
            <a:xfrm flipH="1">
              <a:off x="2057400" y="2819400"/>
              <a:ext cx="175260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 rot="19079691">
              <a:off x="2425966" y="3512263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32704" y="2819400"/>
            <a:ext cx="338554" cy="1648291"/>
            <a:chOff x="4408904" y="2819400"/>
            <a:chExt cx="338554" cy="1648291"/>
          </a:xfrm>
        </p:grpSpPr>
        <p:cxnSp>
          <p:nvCxnSpPr>
            <p:cNvPr id="123" name="Straight Arrow Connector 122"/>
            <p:cNvCxnSpPr/>
            <p:nvPr/>
          </p:nvCxnSpPr>
          <p:spPr bwMode="auto">
            <a:xfrm>
              <a:off x="4419600" y="2819400"/>
              <a:ext cx="0" cy="1648291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5" name="TextBox 124"/>
            <p:cNvSpPr txBox="1"/>
            <p:nvPr/>
          </p:nvSpPr>
          <p:spPr>
            <a:xfrm rot="5400000">
              <a:off x="4092361" y="3496451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724400" y="2819400"/>
            <a:ext cx="381001" cy="1648295"/>
            <a:chOff x="6019800" y="2819400"/>
            <a:chExt cx="381001" cy="1648295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6019800" y="2819400"/>
              <a:ext cx="0" cy="1648295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 rot="5400000">
              <a:off x="6013756" y="3499155"/>
              <a:ext cx="43553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nill</a:t>
              </a:r>
              <a:endParaRPr lang="en-US" sz="1600" b="0" dirty="0" smtClean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pic>
        <p:nvPicPr>
          <p:cNvPr id="129" name="Picture 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2057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95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838200" y="4038600"/>
            <a:ext cx="32004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5min Break</a:t>
            </a:r>
          </a:p>
        </p:txBody>
      </p:sp>
    </p:spTree>
    <p:extLst>
      <p:ext uri="{BB962C8B-B14F-4D97-AF65-F5344CB8AC3E}">
        <p14:creationId xmlns:p14="http://schemas.microsoft.com/office/powerpoint/2010/main" val="36191623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858000" cy="533400"/>
          </a:xfrm>
        </p:spPr>
        <p:txBody>
          <a:bodyPr/>
          <a:lstStyle/>
          <a:p>
            <a:r>
              <a:rPr lang="en-US" dirty="0" smtClean="0"/>
              <a:t>Scaling Up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Challenge:</a:t>
            </a:r>
          </a:p>
          <a:p>
            <a:pPr lvl="1"/>
            <a:r>
              <a:rPr lang="en-US" dirty="0" smtClean="0"/>
              <a:t>Directory contains a number of entries equal to number of (key, value) tuples in the system</a:t>
            </a:r>
          </a:p>
          <a:p>
            <a:pPr lvl="1"/>
            <a:r>
              <a:rPr lang="en-US" dirty="0" smtClean="0"/>
              <a:t>Can be tens or hundreds of billions of entries in the system!</a:t>
            </a:r>
          </a:p>
          <a:p>
            <a:pPr lvl="2"/>
            <a:endParaRPr lang="en-US" dirty="0"/>
          </a:p>
          <a:p>
            <a:r>
              <a:rPr lang="en-US" dirty="0" smtClean="0"/>
              <a:t>Solution: </a:t>
            </a:r>
            <a:r>
              <a:rPr lang="en-US" b="1" dirty="0" smtClean="0"/>
              <a:t>consistent hashing</a:t>
            </a:r>
            <a:endParaRPr lang="en-US" b="1" dirty="0"/>
          </a:p>
          <a:p>
            <a:r>
              <a:rPr lang="en-US" dirty="0"/>
              <a:t>Associate to each node </a:t>
            </a:r>
            <a:r>
              <a:rPr lang="en-US" dirty="0" smtClean="0"/>
              <a:t>a </a:t>
            </a:r>
            <a:r>
              <a:rPr lang="en-US" dirty="0"/>
              <a:t>unique </a:t>
            </a:r>
            <a:r>
              <a:rPr lang="en-US" i="1" dirty="0" smtClean="0"/>
              <a:t>id</a:t>
            </a:r>
            <a:r>
              <a:rPr lang="en-US" dirty="0" smtClean="0"/>
              <a:t> </a:t>
            </a:r>
            <a:r>
              <a:rPr lang="en-US" dirty="0"/>
              <a:t>in an </a:t>
            </a:r>
            <a:r>
              <a:rPr lang="en-US" i="1" dirty="0" err="1"/>
              <a:t>uni</a:t>
            </a:r>
            <a:r>
              <a:rPr lang="en-US" i="1" dirty="0"/>
              <a:t>-</a:t>
            </a:r>
            <a:r>
              <a:rPr lang="en-US" dirty="0"/>
              <a:t>dimensional space 0..2</a:t>
            </a:r>
            <a:r>
              <a:rPr lang="en-US" baseline="30000" dirty="0"/>
              <a:t>m</a:t>
            </a:r>
            <a:r>
              <a:rPr lang="en-US" dirty="0"/>
              <a:t>-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Partition </a:t>
            </a:r>
            <a:r>
              <a:rPr lang="en-US" dirty="0"/>
              <a:t>this space </a:t>
            </a:r>
            <a:r>
              <a:rPr lang="en-US" dirty="0" smtClean="0"/>
              <a:t>across </a:t>
            </a:r>
            <a:r>
              <a:rPr lang="en-US" i="1" dirty="0" smtClean="0"/>
              <a:t>m</a:t>
            </a:r>
            <a:r>
              <a:rPr lang="en-US" dirty="0" smtClean="0"/>
              <a:t> machines</a:t>
            </a:r>
          </a:p>
          <a:p>
            <a:pPr lvl="1"/>
            <a:r>
              <a:rPr lang="en-US" dirty="0" smtClean="0"/>
              <a:t>Assume keys are in same </a:t>
            </a:r>
            <a:r>
              <a:rPr lang="en-US" dirty="0" err="1" smtClean="0"/>
              <a:t>uni</a:t>
            </a:r>
            <a:r>
              <a:rPr lang="en-US" dirty="0" smtClean="0"/>
              <a:t>-dimensional space</a:t>
            </a:r>
            <a:endParaRPr lang="en-US" dirty="0"/>
          </a:p>
          <a:p>
            <a:pPr lvl="1"/>
            <a:r>
              <a:rPr lang="en-US" dirty="0"/>
              <a:t>Each </a:t>
            </a:r>
            <a:r>
              <a:rPr lang="en-US" dirty="0" smtClean="0"/>
              <a:t>(Key, Value) </a:t>
            </a:r>
            <a:r>
              <a:rPr lang="en-US" dirty="0"/>
              <a:t>is </a:t>
            </a:r>
            <a:r>
              <a:rPr lang="en-US" dirty="0" smtClean="0"/>
              <a:t>stored at </a:t>
            </a:r>
            <a:r>
              <a:rPr lang="en-US" dirty="0"/>
              <a:t>the node with the smallest </a:t>
            </a:r>
            <a:r>
              <a:rPr lang="en-US" dirty="0" smtClean="0"/>
              <a:t>ID larger than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57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838200"/>
          </a:xfrm>
        </p:spPr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to Node Mapping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3528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m</a:t>
            </a:r>
            <a:r>
              <a:rPr lang="en-US" sz="2000" dirty="0" smtClean="0"/>
              <a:t> = 8 </a:t>
            </a:r>
            <a:r>
              <a:rPr lang="en-US" sz="2000" dirty="0" smtClean="0">
                <a:sym typeface="Wingdings"/>
              </a:rPr>
              <a:t> ID space: 0..63</a:t>
            </a:r>
            <a:r>
              <a:rPr lang="en-US" sz="2000" dirty="0" smtClean="0"/>
              <a:t> </a:t>
            </a:r>
          </a:p>
          <a:p>
            <a:pPr marL="342900" indent="-342900"/>
            <a:r>
              <a:rPr lang="en-US" sz="2000" dirty="0" smtClean="0"/>
              <a:t>Node  </a:t>
            </a:r>
            <a:r>
              <a:rPr lang="en-US" sz="2000" dirty="0"/>
              <a:t>8 maps </a:t>
            </a:r>
            <a:r>
              <a:rPr lang="en-US" sz="2000" dirty="0" smtClean="0"/>
              <a:t>keys [</a:t>
            </a:r>
            <a:r>
              <a:rPr lang="en-US" sz="2000" dirty="0"/>
              <a:t>5,8]</a:t>
            </a:r>
          </a:p>
          <a:p>
            <a:pPr marL="342900" indent="-342900"/>
            <a:r>
              <a:rPr lang="en-US" sz="2000" dirty="0"/>
              <a:t>Node 15 maps </a:t>
            </a:r>
            <a:r>
              <a:rPr lang="en-US" sz="2000" dirty="0" smtClean="0"/>
              <a:t>keys [</a:t>
            </a:r>
            <a:r>
              <a:rPr lang="en-US" sz="2000" dirty="0"/>
              <a:t>9,15]</a:t>
            </a:r>
          </a:p>
          <a:p>
            <a:pPr marL="342900" indent="-342900"/>
            <a:r>
              <a:rPr lang="en-US" sz="2000" dirty="0"/>
              <a:t>Node 20 </a:t>
            </a:r>
            <a:r>
              <a:rPr lang="en-US" sz="2000" dirty="0" smtClean="0"/>
              <a:t>maps keys </a:t>
            </a:r>
            <a:r>
              <a:rPr lang="en-US" sz="2000" dirty="0"/>
              <a:t>[16, 20]</a:t>
            </a:r>
          </a:p>
          <a:p>
            <a:pPr marL="342900" indent="-342900"/>
            <a:r>
              <a:rPr lang="en-US" sz="2000" dirty="0"/>
              <a:t>…</a:t>
            </a:r>
          </a:p>
          <a:p>
            <a:pPr marL="342900" indent="-342900"/>
            <a:r>
              <a:rPr lang="en-US" sz="2000" dirty="0"/>
              <a:t>Node 4 </a:t>
            </a:r>
            <a:r>
              <a:rPr lang="en-US" sz="2000" dirty="0" smtClean="0"/>
              <a:t>maps keys [</a:t>
            </a:r>
            <a:r>
              <a:rPr lang="en-US" sz="2000" dirty="0"/>
              <a:t>59, 4]</a:t>
            </a:r>
          </a:p>
          <a:p>
            <a:pPr marL="342900" indent="-342900"/>
            <a:endParaRPr lang="en-US" sz="2000" dirty="0"/>
          </a:p>
          <a:p>
            <a:pPr marL="342900" indent="-342900"/>
            <a:endParaRPr lang="en-US" sz="2000" dirty="0"/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</p:spTree>
    <p:extLst>
      <p:ext uri="{BB962C8B-B14F-4D97-AF65-F5344CB8AC3E}">
        <p14:creationId xmlns:p14="http://schemas.microsoft.com/office/powerpoint/2010/main" val="27656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Up Directory </a:t>
            </a:r>
            <a:endParaRPr lang="en-US" dirty="0"/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066800"/>
            <a:ext cx="8991600" cy="5334000"/>
          </a:xfrm>
        </p:spPr>
        <p:txBody>
          <a:bodyPr/>
          <a:lstStyle/>
          <a:p>
            <a:r>
              <a:rPr lang="en-US" dirty="0" smtClean="0"/>
              <a:t>With consistent hashing, directory contains only a number of entries equal to number of nodes</a:t>
            </a:r>
          </a:p>
          <a:p>
            <a:pPr lvl="1"/>
            <a:r>
              <a:rPr lang="en-US" dirty="0" smtClean="0"/>
              <a:t>Much smaller than number of tuples</a:t>
            </a:r>
          </a:p>
          <a:p>
            <a:r>
              <a:rPr lang="en-US" dirty="0" smtClean="0"/>
              <a:t>Next challenge: every query still needs to contact the directory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Solution: distributed directory (a.k.a. lookup) service:</a:t>
            </a:r>
            <a:endParaRPr lang="en-US" dirty="0"/>
          </a:p>
          <a:p>
            <a:pPr lvl="1"/>
            <a:r>
              <a:rPr lang="en-US" dirty="0" smtClean="0"/>
              <a:t>Given a </a:t>
            </a:r>
            <a:r>
              <a:rPr lang="en-US" b="1" dirty="0" smtClean="0"/>
              <a:t>key</a:t>
            </a:r>
            <a:r>
              <a:rPr lang="en-US" dirty="0" smtClean="0"/>
              <a:t>, find the </a:t>
            </a:r>
            <a:r>
              <a:rPr lang="en-US" b="1" dirty="0" smtClean="0"/>
              <a:t>node</a:t>
            </a:r>
            <a:r>
              <a:rPr lang="en-US" dirty="0" smtClean="0"/>
              <a:t> storing that key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Key idea: route request from node to node until reaching the node storing the request’s key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Key advantage: totally distributed</a:t>
            </a:r>
          </a:p>
          <a:p>
            <a:pPr lvl="1"/>
            <a:r>
              <a:rPr lang="en-US" dirty="0" smtClean="0"/>
              <a:t>No point of failure; no hot spot</a:t>
            </a:r>
          </a:p>
        </p:txBody>
      </p:sp>
    </p:spTree>
    <p:extLst>
      <p:ext uri="{BB962C8B-B14F-4D97-AF65-F5344CB8AC3E}">
        <p14:creationId xmlns:p14="http://schemas.microsoft.com/office/powerpoint/2010/main" val="48942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96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1219200"/>
          </a:xfrm>
        </p:spPr>
        <p:txBody>
          <a:bodyPr/>
          <a:lstStyle/>
          <a:p>
            <a:r>
              <a:rPr lang="en-US" dirty="0" smtClean="0"/>
              <a:t>Chord: Distributed Lookup (Directory) Service</a:t>
            </a:r>
            <a:endParaRPr lang="en-US" dirty="0"/>
          </a:p>
        </p:txBody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Key design decision</a:t>
            </a:r>
          </a:p>
          <a:p>
            <a:pPr lvl="1"/>
            <a:r>
              <a:rPr lang="en-US" dirty="0" smtClean="0"/>
              <a:t>Decouple </a:t>
            </a:r>
            <a:r>
              <a:rPr lang="en-US" dirty="0"/>
              <a:t>correctness from efficiency</a:t>
            </a:r>
          </a:p>
          <a:p>
            <a:endParaRPr lang="en-US" dirty="0"/>
          </a:p>
          <a:p>
            <a:r>
              <a:rPr lang="en-US" dirty="0"/>
              <a:t>Properties </a:t>
            </a:r>
          </a:p>
          <a:p>
            <a:pPr lvl="1"/>
            <a:r>
              <a:rPr lang="en-US" dirty="0" smtClean="0"/>
              <a:t>Each node needs to know about O</a:t>
            </a:r>
            <a:r>
              <a:rPr lang="en-US" dirty="0"/>
              <a:t>(log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 smtClean="0"/>
              <a:t>)), </a:t>
            </a:r>
            <a:r>
              <a:rPr lang="en-US" dirty="0"/>
              <a:t>where </a:t>
            </a:r>
            <a:r>
              <a:rPr lang="en-US" i="1" dirty="0"/>
              <a:t>M</a:t>
            </a:r>
            <a:r>
              <a:rPr lang="en-US" dirty="0" smtClean="0"/>
              <a:t> </a:t>
            </a:r>
            <a:r>
              <a:rPr lang="en-US" dirty="0"/>
              <a:t>is the total number of nodes</a:t>
            </a:r>
          </a:p>
          <a:p>
            <a:pPr lvl="1"/>
            <a:r>
              <a:rPr lang="en-US" dirty="0"/>
              <a:t>Guarantees that a </a:t>
            </a:r>
            <a:r>
              <a:rPr lang="en-US" dirty="0" smtClean="0"/>
              <a:t>tuple </a:t>
            </a:r>
            <a:r>
              <a:rPr lang="en-US" dirty="0"/>
              <a:t>is found in O(log</a:t>
            </a:r>
            <a:r>
              <a:rPr lang="en-US" dirty="0" smtClean="0"/>
              <a:t>(</a:t>
            </a:r>
            <a:r>
              <a:rPr lang="en-US" i="1" dirty="0"/>
              <a:t>M</a:t>
            </a:r>
            <a:r>
              <a:rPr lang="en-US" dirty="0" smtClean="0"/>
              <a:t>)</a:t>
            </a:r>
            <a:r>
              <a:rPr lang="en-US" dirty="0"/>
              <a:t>) </a:t>
            </a:r>
            <a:r>
              <a:rPr lang="en-US" dirty="0" smtClean="0"/>
              <a:t>steps</a:t>
            </a:r>
          </a:p>
          <a:p>
            <a:pPr lvl="1"/>
            <a:endParaRPr lang="en-US" dirty="0"/>
          </a:p>
          <a:p>
            <a:r>
              <a:rPr lang="en-US" dirty="0" smtClean="0"/>
              <a:t>Many other lookup services: CAN, Tapestry, Pastry, </a:t>
            </a:r>
            <a:r>
              <a:rPr lang="en-US" dirty="0" err="1" smtClean="0"/>
              <a:t>Kademlia</a:t>
            </a:r>
            <a:r>
              <a:rPr lang="en-US" dirty="0" smtClean="0"/>
              <a:t>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Lookup</a:t>
            </a:r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/>
            <a:r>
              <a:rPr lang="en-US" sz="2000" dirty="0"/>
              <a:t>Each node </a:t>
            </a:r>
            <a:r>
              <a:rPr lang="en-US" sz="2000" dirty="0" smtClean="0"/>
              <a:t>maintains pointer to </a:t>
            </a:r>
            <a:r>
              <a:rPr lang="en-US" sz="2000" dirty="0"/>
              <a:t>its successor </a:t>
            </a:r>
          </a:p>
          <a:p>
            <a:pPr marL="342900" indent="-342900"/>
            <a:endParaRPr lang="en-US" sz="2000" dirty="0"/>
          </a:p>
          <a:p>
            <a:pPr marL="342900" indent="-342900"/>
            <a:r>
              <a:rPr lang="en-US" sz="2000" dirty="0"/>
              <a:t>Route packet </a:t>
            </a:r>
            <a:r>
              <a:rPr lang="en-US" sz="2000" dirty="0" smtClean="0"/>
              <a:t>(Key, Value) </a:t>
            </a:r>
            <a:r>
              <a:rPr lang="en-US" sz="2000" dirty="0"/>
              <a:t>to the node responsible for ID using successor </a:t>
            </a:r>
            <a:r>
              <a:rPr lang="en-US" sz="2000" dirty="0" smtClean="0"/>
              <a:t>pointers</a:t>
            </a:r>
          </a:p>
          <a:p>
            <a:pPr marL="342900" indent="-342900"/>
            <a:endParaRPr lang="en-US" sz="2000" dirty="0" smtClean="0"/>
          </a:p>
          <a:p>
            <a:pPr marL="342900" indent="-342900"/>
            <a:r>
              <a:rPr lang="en-US" sz="2000" dirty="0" smtClean="0"/>
              <a:t>E.g., node=4 lookups for node responsible for Key=37 </a:t>
            </a:r>
            <a:endParaRPr lang="en-US" sz="2000" dirty="0"/>
          </a:p>
        </p:txBody>
      </p:sp>
      <p:sp>
        <p:nvSpPr>
          <p:cNvPr id="1353732" name="Oval 4"/>
          <p:cNvSpPr>
            <a:spLocks noChangeArrowheads="1"/>
          </p:cNvSpPr>
          <p:nvPr/>
        </p:nvSpPr>
        <p:spPr bwMode="auto">
          <a:xfrm>
            <a:off x="3543300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33" name="Text Box 5"/>
          <p:cNvSpPr txBox="1">
            <a:spLocks noChangeArrowheads="1"/>
          </p:cNvSpPr>
          <p:nvPr/>
        </p:nvSpPr>
        <p:spPr bwMode="auto">
          <a:xfrm>
            <a:off x="6537325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3734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7975" y="990600"/>
            <a:ext cx="266700" cy="438150"/>
          </a:xfrm>
          <a:prstGeom prst="rect">
            <a:avLst/>
          </a:prstGeom>
          <a:noFill/>
        </p:spPr>
      </p:pic>
      <p:pic>
        <p:nvPicPr>
          <p:cNvPr id="1353735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4514850"/>
            <a:ext cx="266700" cy="438150"/>
          </a:xfrm>
          <a:prstGeom prst="rect">
            <a:avLst/>
          </a:prstGeom>
          <a:noFill/>
        </p:spPr>
      </p:pic>
      <p:sp>
        <p:nvSpPr>
          <p:cNvPr id="1353736" name="Text Box 8"/>
          <p:cNvSpPr txBox="1">
            <a:spLocks noChangeArrowheads="1"/>
          </p:cNvSpPr>
          <p:nvPr/>
        </p:nvSpPr>
        <p:spPr bwMode="auto">
          <a:xfrm>
            <a:off x="7467600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3737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3100" y="6038850"/>
            <a:ext cx="266700" cy="438150"/>
          </a:xfrm>
          <a:prstGeom prst="rect">
            <a:avLst/>
          </a:prstGeom>
          <a:noFill/>
        </p:spPr>
      </p:pic>
      <p:sp>
        <p:nvSpPr>
          <p:cNvPr id="1353738" name="Text Box 10"/>
          <p:cNvSpPr txBox="1">
            <a:spLocks noChangeArrowheads="1"/>
          </p:cNvSpPr>
          <p:nvPr/>
        </p:nvSpPr>
        <p:spPr bwMode="auto">
          <a:xfrm>
            <a:off x="5619750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3739" name="Text Box 11"/>
          <p:cNvSpPr txBox="1">
            <a:spLocks noChangeArrowheads="1"/>
          </p:cNvSpPr>
          <p:nvPr/>
        </p:nvSpPr>
        <p:spPr bwMode="auto">
          <a:xfrm>
            <a:off x="46101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3740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2500" y="5886450"/>
            <a:ext cx="266700" cy="438150"/>
          </a:xfrm>
          <a:prstGeom prst="rect">
            <a:avLst/>
          </a:prstGeom>
          <a:noFill/>
        </p:spPr>
      </p:pic>
      <p:sp>
        <p:nvSpPr>
          <p:cNvPr id="1353741" name="Text Box 13"/>
          <p:cNvSpPr txBox="1">
            <a:spLocks noChangeArrowheads="1"/>
          </p:cNvSpPr>
          <p:nvPr/>
        </p:nvSpPr>
        <p:spPr bwMode="auto">
          <a:xfrm>
            <a:off x="7124700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3742" name="Text Box 14"/>
          <p:cNvSpPr txBox="1">
            <a:spLocks noChangeArrowheads="1"/>
          </p:cNvSpPr>
          <p:nvPr/>
        </p:nvSpPr>
        <p:spPr bwMode="auto">
          <a:xfrm>
            <a:off x="7734300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3743" name="Text Box 15"/>
          <p:cNvSpPr txBox="1">
            <a:spLocks noChangeArrowheads="1"/>
          </p:cNvSpPr>
          <p:nvPr/>
        </p:nvSpPr>
        <p:spPr bwMode="auto">
          <a:xfrm>
            <a:off x="3771900" y="426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3744" name="Text Box 16"/>
          <p:cNvSpPr txBox="1">
            <a:spLocks noChangeArrowheads="1"/>
          </p:cNvSpPr>
          <p:nvPr/>
        </p:nvSpPr>
        <p:spPr bwMode="auto">
          <a:xfrm>
            <a:off x="4552950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3745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4419600"/>
            <a:ext cx="266700" cy="438150"/>
          </a:xfrm>
          <a:prstGeom prst="rect">
            <a:avLst/>
          </a:prstGeom>
          <a:noFill/>
        </p:spPr>
      </p:pic>
      <p:pic>
        <p:nvPicPr>
          <p:cNvPr id="1353746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295400"/>
            <a:ext cx="266700" cy="438150"/>
          </a:xfrm>
          <a:prstGeom prst="rect">
            <a:avLst/>
          </a:prstGeom>
          <a:noFill/>
        </p:spPr>
      </p:pic>
      <p:sp>
        <p:nvSpPr>
          <p:cNvPr id="1353747" name="Line 19"/>
          <p:cNvSpPr>
            <a:spLocks noChangeShapeType="1"/>
          </p:cNvSpPr>
          <p:nvPr/>
        </p:nvSpPr>
        <p:spPr bwMode="auto">
          <a:xfrm flipV="1">
            <a:off x="3695700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48" name="Line 20"/>
          <p:cNvSpPr>
            <a:spLocks noChangeShapeType="1"/>
          </p:cNvSpPr>
          <p:nvPr/>
        </p:nvSpPr>
        <p:spPr bwMode="auto">
          <a:xfrm>
            <a:off x="4524375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49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7700" y="3276600"/>
            <a:ext cx="266700" cy="438150"/>
          </a:xfrm>
          <a:prstGeom prst="rect">
            <a:avLst/>
          </a:prstGeom>
          <a:noFill/>
        </p:spPr>
      </p:pic>
      <p:sp>
        <p:nvSpPr>
          <p:cNvPr id="1353750" name="Line 22"/>
          <p:cNvSpPr>
            <a:spLocks noChangeShapeType="1"/>
          </p:cNvSpPr>
          <p:nvPr/>
        </p:nvSpPr>
        <p:spPr bwMode="auto">
          <a:xfrm flipV="1">
            <a:off x="4914900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1" name="Line 23"/>
          <p:cNvSpPr>
            <a:spLocks noChangeShapeType="1"/>
          </p:cNvSpPr>
          <p:nvPr/>
        </p:nvSpPr>
        <p:spPr bwMode="auto">
          <a:xfrm flipV="1">
            <a:off x="5829300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2" name="Line 24"/>
          <p:cNvSpPr>
            <a:spLocks noChangeShapeType="1"/>
          </p:cNvSpPr>
          <p:nvPr/>
        </p:nvSpPr>
        <p:spPr bwMode="auto">
          <a:xfrm flipH="1" flipV="1">
            <a:off x="7886700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3" name="Line 25"/>
          <p:cNvSpPr>
            <a:spLocks noChangeShapeType="1"/>
          </p:cNvSpPr>
          <p:nvPr/>
        </p:nvSpPr>
        <p:spPr bwMode="auto">
          <a:xfrm flipH="1">
            <a:off x="8115300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4" name="Line 26"/>
          <p:cNvSpPr>
            <a:spLocks noChangeShapeType="1"/>
          </p:cNvSpPr>
          <p:nvPr/>
        </p:nvSpPr>
        <p:spPr bwMode="auto">
          <a:xfrm flipV="1">
            <a:off x="7400925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3755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1900" y="1676400"/>
            <a:ext cx="266700" cy="438150"/>
          </a:xfrm>
          <a:prstGeom prst="rect">
            <a:avLst/>
          </a:prstGeom>
          <a:noFill/>
        </p:spPr>
      </p:pic>
      <p:sp>
        <p:nvSpPr>
          <p:cNvPr id="1353756" name="Line 28"/>
          <p:cNvSpPr>
            <a:spLocks noChangeShapeType="1"/>
          </p:cNvSpPr>
          <p:nvPr/>
        </p:nvSpPr>
        <p:spPr bwMode="auto">
          <a:xfrm flipH="1">
            <a:off x="6826250" y="1485900"/>
            <a:ext cx="22225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7" name="Text Box 29"/>
          <p:cNvSpPr txBox="1">
            <a:spLocks noChangeArrowheads="1"/>
          </p:cNvSpPr>
          <p:nvPr/>
        </p:nvSpPr>
        <p:spPr bwMode="auto">
          <a:xfrm>
            <a:off x="6997700" y="1047750"/>
            <a:ext cx="13497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lookup(37)</a:t>
            </a:r>
          </a:p>
        </p:txBody>
      </p:sp>
      <p:sp>
        <p:nvSpPr>
          <p:cNvPr id="1353758" name="Freeform 30"/>
          <p:cNvSpPr>
            <a:spLocks/>
          </p:cNvSpPr>
          <p:nvPr/>
        </p:nvSpPr>
        <p:spPr bwMode="auto">
          <a:xfrm>
            <a:off x="6851650" y="1598613"/>
            <a:ext cx="612775" cy="447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240"/>
              </a:cxn>
              <a:cxn ang="0">
                <a:pos x="384" y="240"/>
              </a:cxn>
            </a:cxnLst>
            <a:rect l="0" t="0" r="r" b="b"/>
            <a:pathLst>
              <a:path w="384" h="280">
                <a:moveTo>
                  <a:pt x="0" y="0"/>
                </a:moveTo>
                <a:cubicBezTo>
                  <a:pt x="16" y="100"/>
                  <a:pt x="32" y="200"/>
                  <a:pt x="96" y="240"/>
                </a:cubicBezTo>
                <a:cubicBezTo>
                  <a:pt x="160" y="280"/>
                  <a:pt x="272" y="260"/>
                  <a:pt x="384" y="24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59" name="Freeform 31"/>
          <p:cNvSpPr>
            <a:spLocks/>
          </p:cNvSpPr>
          <p:nvPr/>
        </p:nvSpPr>
        <p:spPr bwMode="auto">
          <a:xfrm>
            <a:off x="7419975" y="1981200"/>
            <a:ext cx="723900" cy="15240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72" y="528"/>
              </a:cxn>
              <a:cxn ang="0">
                <a:pos x="456" y="960"/>
              </a:cxn>
            </a:cxnLst>
            <a:rect l="0" t="0" r="r" b="b"/>
            <a:pathLst>
              <a:path w="456" h="960">
                <a:moveTo>
                  <a:pt x="24" y="0"/>
                </a:moveTo>
                <a:cubicBezTo>
                  <a:pt x="12" y="184"/>
                  <a:pt x="0" y="368"/>
                  <a:pt x="72" y="528"/>
                </a:cubicBezTo>
                <a:cubicBezTo>
                  <a:pt x="144" y="688"/>
                  <a:pt x="300" y="824"/>
                  <a:pt x="456" y="96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0" name="Freeform 32"/>
          <p:cNvSpPr>
            <a:spLocks/>
          </p:cNvSpPr>
          <p:nvPr/>
        </p:nvSpPr>
        <p:spPr bwMode="auto">
          <a:xfrm>
            <a:off x="7889875" y="35052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1" name="Freeform 33"/>
          <p:cNvSpPr>
            <a:spLocks/>
          </p:cNvSpPr>
          <p:nvPr/>
        </p:nvSpPr>
        <p:spPr bwMode="auto">
          <a:xfrm>
            <a:off x="5857875" y="46482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2" name="Freeform 34"/>
          <p:cNvSpPr>
            <a:spLocks/>
          </p:cNvSpPr>
          <p:nvPr/>
        </p:nvSpPr>
        <p:spPr bwMode="auto">
          <a:xfrm>
            <a:off x="4943475" y="56007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3" name="Freeform 35"/>
          <p:cNvSpPr>
            <a:spLocks/>
          </p:cNvSpPr>
          <p:nvPr/>
        </p:nvSpPr>
        <p:spPr bwMode="auto">
          <a:xfrm>
            <a:off x="5019675" y="1603375"/>
            <a:ext cx="1520825" cy="4030663"/>
          </a:xfrm>
          <a:custGeom>
            <a:avLst/>
            <a:gdLst/>
            <a:ahLst/>
            <a:cxnLst>
              <a:cxn ang="0">
                <a:pos x="0" y="2544"/>
              </a:cxn>
              <a:cxn ang="0">
                <a:pos x="288" y="1248"/>
              </a:cxn>
              <a:cxn ang="0">
                <a:pos x="960" y="0"/>
              </a:cxn>
            </a:cxnLst>
            <a:rect l="0" t="0" r="r" b="b"/>
            <a:pathLst>
              <a:path w="960" h="2544">
                <a:moveTo>
                  <a:pt x="0" y="2544"/>
                </a:moveTo>
                <a:cubicBezTo>
                  <a:pt x="64" y="2108"/>
                  <a:pt x="128" y="1672"/>
                  <a:pt x="288" y="1248"/>
                </a:cubicBezTo>
                <a:cubicBezTo>
                  <a:pt x="448" y="824"/>
                  <a:pt x="704" y="412"/>
                  <a:pt x="96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3764" name="Text Box 36"/>
          <p:cNvSpPr txBox="1">
            <a:spLocks noChangeArrowheads="1"/>
          </p:cNvSpPr>
          <p:nvPr/>
        </p:nvSpPr>
        <p:spPr bwMode="auto">
          <a:xfrm>
            <a:off x="4029075" y="3052763"/>
            <a:ext cx="1609725" cy="92062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343" tIns="44379" rIns="90343" bIns="44379">
            <a:prstTxWarp prst="textNoShape">
              <a:avLst/>
            </a:prstTxWarp>
            <a:spAutoFit/>
          </a:bodyPr>
          <a:lstStyle/>
          <a:p>
            <a:pPr algn="ctr" defTabSz="912813"/>
            <a:r>
              <a:rPr lang="en-US" sz="1800" dirty="0">
                <a:latin typeface="Helvetica"/>
                <a:cs typeface="Helvetica"/>
              </a:rPr>
              <a:t>node=</a:t>
            </a:r>
            <a:r>
              <a:rPr lang="en-US" sz="1800" dirty="0" smtClean="0">
                <a:latin typeface="Helvetica"/>
                <a:cs typeface="Helvetica"/>
              </a:rPr>
              <a:t>44 is responsible for Key=37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7321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58" grpId="0" animBg="1"/>
      <p:bldP spid="1353759" grpId="0" animBg="1"/>
      <p:bldP spid="1353760" grpId="0" animBg="1"/>
      <p:bldP spid="1353761" grpId="0" animBg="1"/>
      <p:bldP spid="1353762" grpId="0" animBg="1"/>
      <p:bldP spid="1353763" grpId="0" animBg="1"/>
      <p:bldP spid="13537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52400"/>
            <a:ext cx="2209800" cy="2209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105400"/>
          </a:xfrm>
        </p:spPr>
        <p:txBody>
          <a:bodyPr/>
          <a:lstStyle/>
          <a:p>
            <a:r>
              <a:rPr lang="en-US" dirty="0" smtClean="0"/>
              <a:t>Amazon: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customerID</a:t>
            </a:r>
            <a:endParaRPr lang="en-US" dirty="0" smtClean="0"/>
          </a:p>
          <a:p>
            <a:pPr lvl="1"/>
            <a:r>
              <a:rPr lang="en-US" dirty="0" smtClean="0"/>
              <a:t>Value: customer profile (e.g., buying history, credit card, ..)</a:t>
            </a:r>
          </a:p>
          <a:p>
            <a:endParaRPr lang="en-US" dirty="0" smtClean="0"/>
          </a:p>
          <a:p>
            <a:r>
              <a:rPr lang="en-US" dirty="0" smtClean="0"/>
              <a:t>Facebook, Twitter:</a:t>
            </a:r>
          </a:p>
          <a:p>
            <a:pPr lvl="1"/>
            <a:r>
              <a:rPr lang="en-US" dirty="0" smtClean="0"/>
              <a:t>Key: </a:t>
            </a:r>
            <a:r>
              <a:rPr lang="en-US" dirty="0" err="1" smtClean="0"/>
              <a:t>UserID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Value: user profile (e.g., posting history, photos, friends, …)</a:t>
            </a:r>
          </a:p>
          <a:p>
            <a:pPr marL="457200" lvl="1" indent="0">
              <a:buNone/>
            </a:pPr>
            <a:r>
              <a:rPr lang="en-US" dirty="0" smtClean="0"/>
              <a:t>			</a:t>
            </a:r>
          </a:p>
          <a:p>
            <a:r>
              <a:rPr lang="en-US" dirty="0" err="1" smtClean="0"/>
              <a:t>iCloud</a:t>
            </a:r>
            <a:r>
              <a:rPr lang="en-US" dirty="0" smtClean="0"/>
              <a:t>/iTunes:</a:t>
            </a:r>
          </a:p>
          <a:p>
            <a:pPr lvl="1"/>
            <a:r>
              <a:rPr lang="en-US" dirty="0" smtClean="0"/>
              <a:t>Key: Movie/song name</a:t>
            </a:r>
          </a:p>
          <a:p>
            <a:pPr lvl="1"/>
            <a:r>
              <a:rPr lang="en-US" dirty="0" smtClean="0"/>
              <a:t>Value: Movie, Song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Values: Examples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234976"/>
            <a:ext cx="1143000" cy="1117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500" y="2247900"/>
            <a:ext cx="1104900" cy="1104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8095" y="3797300"/>
            <a:ext cx="1242505" cy="927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0600" y="3733800"/>
            <a:ext cx="10414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956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Stabilization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023937"/>
          </a:xfrm>
        </p:spPr>
        <p:txBody>
          <a:bodyPr/>
          <a:lstStyle/>
          <a:p>
            <a:r>
              <a:rPr lang="en-US" dirty="0" smtClean="0"/>
              <a:t>Periodic operation performed by each node </a:t>
            </a:r>
            <a:r>
              <a:rPr lang="en-US" dirty="0" err="1" smtClean="0"/>
              <a:t>n</a:t>
            </a:r>
            <a:r>
              <a:rPr lang="en-US" dirty="0" smtClean="0"/>
              <a:t> to maintain its successor when new nodes join the system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381000" y="2057400"/>
            <a:ext cx="8458200" cy="3733800"/>
          </a:xfrm>
          <a:prstGeom prst="rect">
            <a:avLst/>
          </a:prstGeom>
          <a:solidFill>
            <a:srgbClr val="FFFF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n</a:t>
            </a:r>
            <a:r>
              <a:rPr lang="en-US" dirty="0" err="1" smtClean="0">
                <a:latin typeface="Helvetica"/>
                <a:cs typeface="Helvetica"/>
              </a:rPr>
              <a:t>.stabilize</a:t>
            </a:r>
            <a:r>
              <a:rPr lang="en-US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Helvetica"/>
                <a:cs typeface="Helvetica"/>
              </a:rPr>
              <a:t>   if (</a:t>
            </a:r>
            <a:r>
              <a:rPr lang="en-US" dirty="0" err="1" smtClean="0">
                <a:latin typeface="Helvetica"/>
                <a:cs typeface="Helvetica"/>
              </a:rPr>
              <a:t>x</a:t>
            </a:r>
            <a:r>
              <a:rPr lang="en-US" dirty="0" smtClean="0">
                <a:latin typeface="Helvetica"/>
                <a:cs typeface="Helvetica"/>
              </a:rPr>
              <a:t>    (</a:t>
            </a:r>
            <a:r>
              <a:rPr lang="en-US" dirty="0" err="1" smtClean="0">
                <a:latin typeface="Helvetica"/>
                <a:cs typeface="Helvetica"/>
              </a:rPr>
              <a:t>n</a:t>
            </a:r>
            <a:r>
              <a:rPr lang="en-US" dirty="0" smtClean="0">
                <a:latin typeface="Helvetica"/>
                <a:cs typeface="Helvetica"/>
              </a:rPr>
              <a:t>, </a:t>
            </a:r>
            <a:r>
              <a:rPr lang="en-US" dirty="0" err="1" smtClean="0">
                <a:latin typeface="Helvetica"/>
                <a:cs typeface="Helvetica"/>
              </a:rPr>
              <a:t>succ</a:t>
            </a:r>
            <a:r>
              <a:rPr lang="en-US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      // </a:t>
            </a:r>
            <a:r>
              <a:rPr lang="en-US" b="0" i="1" dirty="0" smtClean="0">
                <a:latin typeface="Helvetica"/>
                <a:cs typeface="Helvetica"/>
              </a:rPr>
              <a:t>if </a:t>
            </a:r>
            <a:r>
              <a:rPr lang="en-US" b="0" i="1" dirty="0" err="1" smtClean="0">
                <a:latin typeface="Helvetica"/>
                <a:cs typeface="Helvetica"/>
              </a:rPr>
              <a:t>x</a:t>
            </a:r>
            <a:r>
              <a:rPr lang="en-US" b="0" i="1" dirty="0" smtClean="0">
                <a:latin typeface="Helvetica"/>
                <a:cs typeface="Helvetica"/>
              </a:rPr>
              <a:t> better successor, update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Helvetica"/>
                <a:cs typeface="Helvetica"/>
              </a:rPr>
              <a:t>   </a:t>
            </a:r>
            <a:r>
              <a:rPr lang="en-US" dirty="0" err="1" smtClean="0">
                <a:latin typeface="Helvetica"/>
                <a:cs typeface="Helvetica"/>
              </a:rPr>
              <a:t>succ.notify(n</a:t>
            </a:r>
            <a:r>
              <a:rPr lang="en-US" dirty="0" smtClean="0">
                <a:latin typeface="Helvetica"/>
                <a:cs typeface="Helvetica"/>
              </a:rPr>
              <a:t>); // </a:t>
            </a:r>
            <a:r>
              <a:rPr lang="en-US" b="0" i="1" dirty="0" err="1" smtClean="0">
                <a:latin typeface="Helvetica"/>
                <a:cs typeface="Helvetica"/>
              </a:rPr>
              <a:t>n</a:t>
            </a:r>
            <a:r>
              <a:rPr lang="en-US" b="0" i="1" dirty="0" smtClean="0">
                <a:latin typeface="Helvetica"/>
                <a:cs typeface="Helvetica"/>
              </a:rPr>
              <a:t> tells successor about itself</a:t>
            </a:r>
            <a:r>
              <a:rPr lang="en-US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Helvetica"/>
                <a:cs typeface="Helvetica"/>
              </a:rPr>
              <a:t>n.notify(n</a:t>
            </a:r>
            <a:r>
              <a:rPr lang="en-US" dirty="0" smtClean="0">
                <a:latin typeface="Helvetica"/>
                <a:cs typeface="Helvetica"/>
              </a:rPr>
              <a:t>’)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Helvetica"/>
                <a:cs typeface="Helvetica"/>
              </a:rPr>
              <a:t>   if (</a:t>
            </a:r>
            <a:r>
              <a:rPr lang="en-US" dirty="0" err="1" smtClean="0">
                <a:latin typeface="Helvetica"/>
                <a:cs typeface="Helvetica"/>
              </a:rPr>
              <a:t>pred</a:t>
            </a:r>
            <a:r>
              <a:rPr lang="en-US" dirty="0" smtClean="0">
                <a:latin typeface="Helvetica"/>
                <a:cs typeface="Helvetica"/>
              </a:rPr>
              <a:t> = nil or </a:t>
            </a:r>
            <a:r>
              <a:rPr lang="en-US" dirty="0" err="1" smtClean="0">
                <a:latin typeface="Helvetica"/>
                <a:cs typeface="Helvetica"/>
              </a:rPr>
              <a:t>n</a:t>
            </a:r>
            <a:r>
              <a:rPr lang="en-US" dirty="0" smtClean="0">
                <a:latin typeface="Helvetica"/>
                <a:cs typeface="Helvetica"/>
              </a:rPr>
              <a:t>’    (</a:t>
            </a:r>
            <a:r>
              <a:rPr lang="en-US" dirty="0" err="1" smtClean="0">
                <a:latin typeface="Helvetica"/>
                <a:cs typeface="Helvetica"/>
              </a:rPr>
              <a:t>pred</a:t>
            </a:r>
            <a:r>
              <a:rPr lang="en-US" dirty="0" smtClean="0">
                <a:latin typeface="Helvetica"/>
                <a:cs typeface="Helvetica"/>
              </a:rPr>
              <a:t>, </a:t>
            </a:r>
            <a:r>
              <a:rPr lang="en-US" dirty="0" err="1" smtClean="0">
                <a:latin typeface="Helvetica"/>
                <a:cs typeface="Helvetica"/>
              </a:rPr>
              <a:t>n</a:t>
            </a:r>
            <a:r>
              <a:rPr lang="en-US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Helvetica"/>
                <a:cs typeface="Helvetica"/>
              </a:rPr>
              <a:t>       </a:t>
            </a:r>
            <a:r>
              <a:rPr lang="en-US" dirty="0" err="1" smtClean="0">
                <a:latin typeface="Helvetica"/>
                <a:cs typeface="Helvetica"/>
              </a:rPr>
              <a:t>pred</a:t>
            </a:r>
            <a:r>
              <a:rPr lang="en-US" dirty="0" smtClean="0">
                <a:latin typeface="Helvetica"/>
                <a:cs typeface="Helvetica"/>
              </a:rPr>
              <a:t> = </a:t>
            </a:r>
            <a:r>
              <a:rPr lang="en-US" dirty="0" err="1" smtClean="0">
                <a:latin typeface="Helvetica"/>
                <a:cs typeface="Helvetica"/>
              </a:rPr>
              <a:t>n</a:t>
            </a:r>
            <a:r>
              <a:rPr lang="en-US" dirty="0" smtClean="0">
                <a:latin typeface="Helvetica"/>
                <a:cs typeface="Helvetica"/>
              </a:rPr>
              <a:t>’;       // </a:t>
            </a:r>
            <a:r>
              <a:rPr lang="en-US" b="0" i="1" dirty="0" smtClean="0">
                <a:latin typeface="Helvetica"/>
                <a:cs typeface="Helvetica"/>
              </a:rPr>
              <a:t>if </a:t>
            </a:r>
            <a:r>
              <a:rPr lang="en-US" b="0" i="1" dirty="0" err="1" smtClean="0">
                <a:latin typeface="Helvetica"/>
                <a:cs typeface="Helvetica"/>
              </a:rPr>
              <a:t>n</a:t>
            </a:r>
            <a:r>
              <a:rPr lang="en-US" b="0" i="1" dirty="0" smtClean="0">
                <a:latin typeface="Helvetica"/>
                <a:cs typeface="Helvetica"/>
              </a:rPr>
              <a:t>’ is better predecessor, update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5" name="Content Placeholder 9"/>
          <p:cNvSpPr txBox="1">
            <a:spLocks/>
          </p:cNvSpPr>
          <p:nvPr/>
        </p:nvSpPr>
        <p:spPr bwMode="auto">
          <a:xfrm>
            <a:off x="2057400" y="23622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2971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Equation" r:id="rId3" imgW="114300" imgH="114300" progId="Equation.3">
                  <p:embed/>
                </p:oleObj>
              </mc:Choice>
              <mc:Fallback>
                <p:oleObj name="Equation" r:id="rId3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718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5443" name="Object 3"/>
          <p:cNvGraphicFramePr>
            <a:graphicFrameLocks noChangeAspect="1"/>
          </p:cNvGraphicFramePr>
          <p:nvPr/>
        </p:nvGraphicFramePr>
        <p:xfrm>
          <a:off x="3200400" y="4800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8006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94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7827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28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782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5783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57831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783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57833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7834" name="Text Box 10"/>
          <p:cNvSpPr txBox="1">
            <a:spLocks noChangeArrowheads="1"/>
          </p:cNvSpPr>
          <p:nvPr/>
        </p:nvSpPr>
        <p:spPr bwMode="auto">
          <a:xfrm>
            <a:off x="5353050" y="533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783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57836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7837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7838" name="Text Box 14"/>
          <p:cNvSpPr txBox="1">
            <a:spLocks noChangeArrowheads="1"/>
          </p:cNvSpPr>
          <p:nvPr/>
        </p:nvSpPr>
        <p:spPr bwMode="auto">
          <a:xfrm>
            <a:off x="42672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7839" name="Text Box 15"/>
          <p:cNvSpPr txBox="1">
            <a:spLocks noChangeArrowheads="1"/>
          </p:cNvSpPr>
          <p:nvPr/>
        </p:nvSpPr>
        <p:spPr bwMode="auto">
          <a:xfrm>
            <a:off x="5019675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784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5784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57842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3" name="Line 19"/>
          <p:cNvSpPr>
            <a:spLocks noChangeShapeType="1"/>
          </p:cNvSpPr>
          <p:nvPr/>
        </p:nvSpPr>
        <p:spPr bwMode="auto">
          <a:xfrm>
            <a:off x="4991100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4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57845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6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7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8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7849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785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5785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048000"/>
            <a:ext cx="265113" cy="438150"/>
          </a:xfrm>
          <a:noFill/>
          <a:ln/>
        </p:spPr>
      </p:pic>
      <p:sp>
        <p:nvSpPr>
          <p:cNvPr id="1357852" name="Text Box 28"/>
          <p:cNvSpPr txBox="1">
            <a:spLocks noChangeArrowheads="1"/>
          </p:cNvSpPr>
          <p:nvPr/>
        </p:nvSpPr>
        <p:spPr bwMode="auto">
          <a:xfrm>
            <a:off x="3297238" y="3429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57853" name="Rectangle 29"/>
          <p:cNvSpPr>
            <a:spLocks noChangeArrowheads="1"/>
          </p:cNvSpPr>
          <p:nvPr/>
        </p:nvSpPr>
        <p:spPr bwMode="auto">
          <a:xfrm>
            <a:off x="-76200" y="1219200"/>
            <a:ext cx="28956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with id=50 joins the ring</a:t>
            </a:r>
          </a:p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>
                <a:latin typeface="Helvetica"/>
                <a:cs typeface="Helvetica"/>
              </a:rPr>
              <a:t>Node 50 needs to know at least one node already in the system</a:t>
            </a:r>
          </a:p>
          <a:p>
            <a:pPr marL="742950" lvl="1" indent="-28575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100000"/>
              <a:buFontTx/>
              <a:buChar char="-"/>
            </a:pPr>
            <a:r>
              <a:rPr lang="en-US" sz="1800" b="0" dirty="0">
                <a:latin typeface="Helvetica"/>
                <a:ea typeface="ＭＳ Ｐゴシック" charset="-128"/>
                <a:cs typeface="Helvetica"/>
              </a:rPr>
              <a:t>Assume known node is 15				</a:t>
            </a:r>
          </a:p>
        </p:txBody>
      </p:sp>
      <p:sp>
        <p:nvSpPr>
          <p:cNvPr id="1357854" name="Text Box 30"/>
          <p:cNvSpPr txBox="1">
            <a:spLocks noChangeArrowheads="1"/>
          </p:cNvSpPr>
          <p:nvPr/>
        </p:nvSpPr>
        <p:spPr bwMode="auto">
          <a:xfrm>
            <a:off x="3694545" y="10699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57855" name="Text Box 31"/>
          <p:cNvSpPr txBox="1">
            <a:spLocks noChangeArrowheads="1"/>
          </p:cNvSpPr>
          <p:nvPr/>
        </p:nvSpPr>
        <p:spPr bwMode="auto">
          <a:xfrm>
            <a:off x="3694545" y="13017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7856" name="Text Box 32"/>
          <p:cNvSpPr txBox="1">
            <a:spLocks noChangeArrowheads="1"/>
          </p:cNvSpPr>
          <p:nvPr/>
        </p:nvSpPr>
        <p:spPr bwMode="auto">
          <a:xfrm>
            <a:off x="2286000" y="2895600"/>
            <a:ext cx="111293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succ=nil</a:t>
            </a:r>
          </a:p>
        </p:txBody>
      </p:sp>
      <p:sp>
        <p:nvSpPr>
          <p:cNvPr id="1357857" name="Text Box 33"/>
          <p:cNvSpPr txBox="1">
            <a:spLocks noChangeArrowheads="1"/>
          </p:cNvSpPr>
          <p:nvPr/>
        </p:nvSpPr>
        <p:spPr bwMode="auto">
          <a:xfrm>
            <a:off x="2286000" y="3121025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7858" name="Text Box 34"/>
          <p:cNvSpPr txBox="1">
            <a:spLocks noChangeArrowheads="1"/>
          </p:cNvSpPr>
          <p:nvPr/>
        </p:nvSpPr>
        <p:spPr bwMode="auto">
          <a:xfrm>
            <a:off x="2743200" y="43418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7859" name="Text Box 35"/>
          <p:cNvSpPr txBox="1">
            <a:spLocks noChangeArrowheads="1"/>
          </p:cNvSpPr>
          <p:nvPr/>
        </p:nvSpPr>
        <p:spPr bwMode="auto">
          <a:xfrm>
            <a:off x="2751138" y="4572000"/>
            <a:ext cx="107449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</p:spTree>
    <p:extLst>
      <p:ext uri="{BB962C8B-B14F-4D97-AF65-F5344CB8AC3E}">
        <p14:creationId xmlns:p14="http://schemas.microsoft.com/office/powerpoint/2010/main" val="317783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59875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76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59877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59878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59879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59880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59881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59882" name="Text Box 10"/>
          <p:cNvSpPr txBox="1">
            <a:spLocks noChangeArrowheads="1"/>
          </p:cNvSpPr>
          <p:nvPr/>
        </p:nvSpPr>
        <p:spPr bwMode="auto">
          <a:xfrm>
            <a:off x="53340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59883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59884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59885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59886" name="Text Box 14"/>
          <p:cNvSpPr txBox="1">
            <a:spLocks noChangeArrowheads="1"/>
          </p:cNvSpPr>
          <p:nvPr/>
        </p:nvSpPr>
        <p:spPr bwMode="auto">
          <a:xfrm>
            <a:off x="4267200" y="4191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59887" name="Text Box 15"/>
          <p:cNvSpPr txBox="1">
            <a:spLocks noChangeArrowheads="1"/>
          </p:cNvSpPr>
          <p:nvPr/>
        </p:nvSpPr>
        <p:spPr bwMode="auto">
          <a:xfrm>
            <a:off x="5019675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59888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59889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59890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1" name="Line 19"/>
          <p:cNvSpPr>
            <a:spLocks noChangeShapeType="1"/>
          </p:cNvSpPr>
          <p:nvPr/>
        </p:nvSpPr>
        <p:spPr bwMode="auto">
          <a:xfrm>
            <a:off x="4991100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2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59893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4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5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6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897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59898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59899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352800" y="3048000"/>
            <a:ext cx="265113" cy="438150"/>
          </a:xfrm>
          <a:noFill/>
          <a:ln/>
        </p:spPr>
      </p:pic>
      <p:sp>
        <p:nvSpPr>
          <p:cNvPr id="1359900" name="Text Box 28"/>
          <p:cNvSpPr txBox="1">
            <a:spLocks noChangeArrowheads="1"/>
          </p:cNvSpPr>
          <p:nvPr/>
        </p:nvSpPr>
        <p:spPr bwMode="auto">
          <a:xfrm>
            <a:off x="3276600" y="34290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59901" name="Rectangle 29"/>
          <p:cNvSpPr>
            <a:spLocks noChangeArrowheads="1"/>
          </p:cNvSpPr>
          <p:nvPr/>
        </p:nvSpPr>
        <p:spPr bwMode="auto">
          <a:xfrm>
            <a:off x="1588" y="1219200"/>
            <a:ext cx="3048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sends </a:t>
            </a:r>
            <a:r>
              <a:rPr lang="en-US" sz="2000" b="0" dirty="0">
                <a:latin typeface="Helvetica"/>
                <a:cs typeface="Helvetica"/>
              </a:rPr>
              <a:t>join(50) to node 15 </a:t>
            </a:r>
            <a:endParaRPr lang="en-US" sz="2000" b="0" dirty="0" smtClean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</a:t>
            </a:r>
            <a:r>
              <a:rPr lang="en-US" sz="2000" b="0" dirty="0">
                <a:latin typeface="Helvetica"/>
                <a:cs typeface="Helvetica"/>
              </a:rPr>
              <a:t>returns node 58 </a:t>
            </a:r>
            <a:endParaRPr lang="en-US" sz="2000" b="0" dirty="0" smtClean="0">
              <a:latin typeface="Helvetica"/>
              <a:cs typeface="Helvetica"/>
            </a:endParaRP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</a:t>
            </a:r>
            <a:r>
              <a:rPr lang="en-US" sz="2000" b="0" dirty="0">
                <a:latin typeface="Helvetica"/>
                <a:cs typeface="Helvetica"/>
              </a:rPr>
              <a:t>updates its successor to 58</a:t>
            </a:r>
          </a:p>
        </p:txBody>
      </p:sp>
      <p:sp>
        <p:nvSpPr>
          <p:cNvPr id="1359902" name="Freeform 30"/>
          <p:cNvSpPr>
            <a:spLocks/>
          </p:cNvSpPr>
          <p:nvPr/>
        </p:nvSpPr>
        <p:spPr bwMode="auto">
          <a:xfrm>
            <a:off x="6324600" y="4648200"/>
            <a:ext cx="2133600" cy="1295400"/>
          </a:xfrm>
          <a:custGeom>
            <a:avLst/>
            <a:gdLst/>
            <a:ahLst/>
            <a:cxnLst>
              <a:cxn ang="0">
                <a:pos x="1344" y="0"/>
              </a:cxn>
              <a:cxn ang="0">
                <a:pos x="672" y="192"/>
              </a:cxn>
              <a:cxn ang="0">
                <a:pos x="0" y="816"/>
              </a:cxn>
            </a:cxnLst>
            <a:rect l="0" t="0" r="r" b="b"/>
            <a:pathLst>
              <a:path w="1344" h="816">
                <a:moveTo>
                  <a:pt x="1344" y="0"/>
                </a:moveTo>
                <a:cubicBezTo>
                  <a:pt x="1120" y="28"/>
                  <a:pt x="896" y="56"/>
                  <a:pt x="672" y="192"/>
                </a:cubicBezTo>
                <a:cubicBezTo>
                  <a:pt x="448" y="328"/>
                  <a:pt x="224" y="572"/>
                  <a:pt x="0" y="81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3" name="Freeform 31"/>
          <p:cNvSpPr>
            <a:spLocks/>
          </p:cNvSpPr>
          <p:nvPr/>
        </p:nvSpPr>
        <p:spPr bwMode="auto">
          <a:xfrm>
            <a:off x="8356600" y="3505200"/>
            <a:ext cx="254000" cy="1143000"/>
          </a:xfrm>
          <a:custGeom>
            <a:avLst/>
            <a:gdLst/>
            <a:ahLst/>
            <a:cxnLst>
              <a:cxn ang="0">
                <a:pos x="160" y="0"/>
              </a:cxn>
              <a:cxn ang="0">
                <a:pos x="16" y="288"/>
              </a:cxn>
              <a:cxn ang="0">
                <a:pos x="64" y="720"/>
              </a:cxn>
            </a:cxnLst>
            <a:rect l="0" t="0" r="r" b="b"/>
            <a:pathLst>
              <a:path w="160" h="720">
                <a:moveTo>
                  <a:pt x="160" y="0"/>
                </a:moveTo>
                <a:cubicBezTo>
                  <a:pt x="96" y="84"/>
                  <a:pt x="32" y="168"/>
                  <a:pt x="16" y="288"/>
                </a:cubicBezTo>
                <a:cubicBezTo>
                  <a:pt x="0" y="408"/>
                  <a:pt x="32" y="564"/>
                  <a:pt x="64" y="72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4" name="Freeform 32"/>
          <p:cNvSpPr>
            <a:spLocks/>
          </p:cNvSpPr>
          <p:nvPr/>
        </p:nvSpPr>
        <p:spPr bwMode="auto">
          <a:xfrm>
            <a:off x="5410200" y="5600700"/>
            <a:ext cx="914400" cy="342900"/>
          </a:xfrm>
          <a:custGeom>
            <a:avLst/>
            <a:gdLst/>
            <a:ahLst/>
            <a:cxnLst>
              <a:cxn ang="0">
                <a:pos x="576" y="216"/>
              </a:cxn>
              <a:cxn ang="0">
                <a:pos x="336" y="24"/>
              </a:cxn>
              <a:cxn ang="0">
                <a:pos x="0" y="72"/>
              </a:cxn>
            </a:cxnLst>
            <a:rect l="0" t="0" r="r" b="b"/>
            <a:pathLst>
              <a:path w="576" h="216">
                <a:moveTo>
                  <a:pt x="576" y="216"/>
                </a:moveTo>
                <a:cubicBezTo>
                  <a:pt x="504" y="132"/>
                  <a:pt x="432" y="48"/>
                  <a:pt x="336" y="24"/>
                </a:cubicBezTo>
                <a:cubicBezTo>
                  <a:pt x="240" y="0"/>
                  <a:pt x="120" y="36"/>
                  <a:pt x="0" y="72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59905" name="Freeform 33"/>
          <p:cNvSpPr>
            <a:spLocks/>
          </p:cNvSpPr>
          <p:nvPr/>
        </p:nvSpPr>
        <p:spPr bwMode="auto">
          <a:xfrm>
            <a:off x="4267200" y="4572000"/>
            <a:ext cx="1143000" cy="1143000"/>
          </a:xfrm>
          <a:custGeom>
            <a:avLst/>
            <a:gdLst/>
            <a:ahLst/>
            <a:cxnLst>
              <a:cxn ang="0">
                <a:pos x="720" y="720"/>
              </a:cxn>
              <a:cxn ang="0">
                <a:pos x="480" y="192"/>
              </a:cxn>
              <a:cxn ang="0">
                <a:pos x="0" y="0"/>
              </a:cxn>
            </a:cxnLst>
            <a:rect l="0" t="0" r="r" b="b"/>
            <a:pathLst>
              <a:path w="720" h="720">
                <a:moveTo>
                  <a:pt x="720" y="720"/>
                </a:moveTo>
                <a:cubicBezTo>
                  <a:pt x="660" y="516"/>
                  <a:pt x="600" y="312"/>
                  <a:pt x="480" y="192"/>
                </a:cubicBezTo>
                <a:cubicBezTo>
                  <a:pt x="360" y="72"/>
                  <a:pt x="180" y="36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505200" y="2679700"/>
            <a:ext cx="5257800" cy="749300"/>
            <a:chOff x="2208" y="1880"/>
            <a:chExt cx="3312" cy="472"/>
          </a:xfrm>
        </p:grpSpPr>
        <p:sp>
          <p:nvSpPr>
            <p:cNvPr id="1359907" name="Freeform 35"/>
            <p:cNvSpPr>
              <a:spLocks/>
            </p:cNvSpPr>
            <p:nvPr/>
          </p:nvSpPr>
          <p:spPr bwMode="auto">
            <a:xfrm>
              <a:off x="2208" y="2096"/>
              <a:ext cx="3312" cy="256"/>
            </a:xfrm>
            <a:custGeom>
              <a:avLst/>
              <a:gdLst/>
              <a:ahLst/>
              <a:cxnLst>
                <a:cxn ang="0">
                  <a:pos x="232" y="160"/>
                </a:cxn>
                <a:cxn ang="0">
                  <a:pos x="280" y="160"/>
                </a:cxn>
                <a:cxn ang="0">
                  <a:pos x="1912" y="16"/>
                </a:cxn>
                <a:cxn ang="0">
                  <a:pos x="3496" y="256"/>
                </a:cxn>
              </a:cxnLst>
              <a:rect l="0" t="0" r="r" b="b"/>
              <a:pathLst>
                <a:path w="3496" h="256">
                  <a:moveTo>
                    <a:pt x="232" y="160"/>
                  </a:moveTo>
                  <a:cubicBezTo>
                    <a:pt x="116" y="172"/>
                    <a:pt x="0" y="184"/>
                    <a:pt x="280" y="160"/>
                  </a:cubicBezTo>
                  <a:cubicBezTo>
                    <a:pt x="560" y="136"/>
                    <a:pt x="1376" y="0"/>
                    <a:pt x="1912" y="16"/>
                  </a:cubicBezTo>
                  <a:cubicBezTo>
                    <a:pt x="2448" y="32"/>
                    <a:pt x="2972" y="144"/>
                    <a:pt x="3496" y="256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59908" name="Text Box 36"/>
            <p:cNvSpPr txBox="1">
              <a:spLocks noChangeArrowheads="1"/>
            </p:cNvSpPr>
            <p:nvPr/>
          </p:nvSpPr>
          <p:spPr bwMode="auto">
            <a:xfrm>
              <a:off x="3255" y="1880"/>
              <a:ext cx="51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  <a:latin typeface="Helvetica"/>
                  <a:cs typeface="Helvetica"/>
                </a:rPr>
                <a:t>join(50)</a:t>
              </a:r>
            </a:p>
          </p:txBody>
        </p:sp>
      </p:grpSp>
      <p:sp>
        <p:nvSpPr>
          <p:cNvPr id="1359910" name="Text Box 38"/>
          <p:cNvSpPr txBox="1">
            <a:spLocks noChangeArrowheads="1"/>
          </p:cNvSpPr>
          <p:nvPr/>
        </p:nvSpPr>
        <p:spPr bwMode="auto">
          <a:xfrm>
            <a:off x="3657600" y="1154066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59911" name="Text Box 39"/>
          <p:cNvSpPr txBox="1">
            <a:spLocks noChangeArrowheads="1"/>
          </p:cNvSpPr>
          <p:nvPr/>
        </p:nvSpPr>
        <p:spPr bwMode="auto">
          <a:xfrm>
            <a:off x="3660775" y="1385841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pred=44</a:t>
            </a:r>
          </a:p>
        </p:txBody>
      </p:sp>
      <p:sp>
        <p:nvSpPr>
          <p:cNvPr id="1359912" name="Text Box 40"/>
          <p:cNvSpPr txBox="1">
            <a:spLocks noChangeArrowheads="1"/>
          </p:cNvSpPr>
          <p:nvPr/>
        </p:nvSpPr>
        <p:spPr bwMode="auto">
          <a:xfrm>
            <a:off x="2286000" y="2971800"/>
            <a:ext cx="111293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=nil</a:t>
            </a:r>
          </a:p>
        </p:txBody>
      </p:sp>
      <p:sp>
        <p:nvSpPr>
          <p:cNvPr id="1359913" name="Text Box 41"/>
          <p:cNvSpPr txBox="1">
            <a:spLocks noChangeArrowheads="1"/>
          </p:cNvSpPr>
          <p:nvPr/>
        </p:nvSpPr>
        <p:spPr bwMode="auto">
          <a:xfrm>
            <a:off x="2286000" y="3197225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59914" name="Text Box 42"/>
          <p:cNvSpPr txBox="1">
            <a:spLocks noChangeArrowheads="1"/>
          </p:cNvSpPr>
          <p:nvPr/>
        </p:nvSpPr>
        <p:spPr bwMode="auto">
          <a:xfrm>
            <a:off x="2743200" y="43418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59915" name="Text Box 43"/>
          <p:cNvSpPr txBox="1">
            <a:spLocks noChangeArrowheads="1"/>
          </p:cNvSpPr>
          <p:nvPr/>
        </p:nvSpPr>
        <p:spPr bwMode="auto">
          <a:xfrm>
            <a:off x="2751138" y="45720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3582988" y="3478213"/>
            <a:ext cx="608012" cy="1017587"/>
            <a:chOff x="2260" y="2387"/>
            <a:chExt cx="384" cy="643"/>
          </a:xfrm>
        </p:grpSpPr>
        <p:sp>
          <p:nvSpPr>
            <p:cNvPr id="1359917" name="Freeform 45"/>
            <p:cNvSpPr>
              <a:spLocks/>
            </p:cNvSpPr>
            <p:nvPr/>
          </p:nvSpPr>
          <p:spPr bwMode="auto">
            <a:xfrm flipH="1">
              <a:off x="2260" y="2404"/>
              <a:ext cx="384" cy="626"/>
            </a:xfrm>
            <a:custGeom>
              <a:avLst/>
              <a:gdLst/>
              <a:ahLst/>
              <a:cxnLst>
                <a:cxn ang="0">
                  <a:pos x="0" y="1680"/>
                </a:cxn>
                <a:cxn ang="0">
                  <a:pos x="288" y="912"/>
                </a:cxn>
                <a:cxn ang="0">
                  <a:pos x="528" y="0"/>
                </a:cxn>
              </a:cxnLst>
              <a:rect l="0" t="0" r="r" b="b"/>
              <a:pathLst>
                <a:path w="528" h="1680">
                  <a:moveTo>
                    <a:pt x="0" y="1680"/>
                  </a:moveTo>
                  <a:cubicBezTo>
                    <a:pt x="100" y="1436"/>
                    <a:pt x="200" y="1192"/>
                    <a:pt x="288" y="912"/>
                  </a:cubicBezTo>
                  <a:cubicBezTo>
                    <a:pt x="376" y="632"/>
                    <a:pt x="452" y="316"/>
                    <a:pt x="528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59918" name="Text Box 46"/>
            <p:cNvSpPr txBox="1">
              <a:spLocks noChangeArrowheads="1"/>
            </p:cNvSpPr>
            <p:nvPr/>
          </p:nvSpPr>
          <p:spPr bwMode="auto">
            <a:xfrm>
              <a:off x="2299" y="2387"/>
              <a:ext cx="295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343" tIns="44379" rIns="90343" bIns="44379">
              <a:prstTxWarp prst="textNoShape">
                <a:avLst/>
              </a:prstTxWarp>
              <a:spAutoFit/>
            </a:bodyPr>
            <a:lstStyle/>
            <a:p>
              <a:pPr algn="l" defTabSz="912813"/>
              <a:r>
                <a:rPr lang="en-US" sz="2000" b="1" dirty="0">
                  <a:solidFill>
                    <a:srgbClr val="FF0000"/>
                  </a:solidFill>
                  <a:latin typeface="Helvetica"/>
                  <a:cs typeface="Helvetica"/>
                </a:rPr>
                <a:t>58</a:t>
              </a:r>
            </a:p>
          </p:txBody>
        </p:sp>
      </p:grp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2286000" y="2971800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=58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11205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9902" grpId="0" animBg="1"/>
      <p:bldP spid="1359903" grpId="0" animBg="1"/>
      <p:bldP spid="1359904" grpId="0" animBg="1"/>
      <p:bldP spid="1359905" grpId="0" animBg="1"/>
      <p:bldP spid="1359912" grpId="0"/>
      <p:bldP spid="4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6670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n’s</a:t>
            </a:r>
            <a:r>
              <a:rPr lang="en-US" sz="2000" b="0" dirty="0" smtClean="0">
                <a:latin typeface="Helvetica"/>
                <a:cs typeface="Helvetica"/>
              </a:rPr>
              <a:t> successor (58) returns </a:t>
            </a:r>
            <a:r>
              <a:rPr lang="en-US" sz="2000" b="0" dirty="0" err="1" smtClean="0">
                <a:latin typeface="Helvetica"/>
                <a:cs typeface="Helvetica"/>
              </a:rPr>
              <a:t>x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657601" y="1371600"/>
            <a:ext cx="1092401" cy="1524000"/>
            <a:chOff x="2688" y="1392"/>
            <a:chExt cx="432" cy="1632"/>
          </a:xfrm>
        </p:grpSpPr>
        <p:sp>
          <p:nvSpPr>
            <p:cNvPr id="1361955" name="Freeform 35"/>
            <p:cNvSpPr>
              <a:spLocks/>
            </p:cNvSpPr>
            <p:nvPr/>
          </p:nvSpPr>
          <p:spPr bwMode="auto">
            <a:xfrm>
              <a:off x="2688" y="1392"/>
              <a:ext cx="432" cy="1632"/>
            </a:xfrm>
            <a:custGeom>
              <a:avLst/>
              <a:gdLst/>
              <a:ahLst/>
              <a:cxnLst>
                <a:cxn ang="0">
                  <a:pos x="0" y="1728"/>
                </a:cxn>
                <a:cxn ang="0">
                  <a:pos x="96" y="864"/>
                </a:cxn>
                <a:cxn ang="0">
                  <a:pos x="576" y="0"/>
                </a:cxn>
              </a:cxnLst>
              <a:rect l="0" t="0" r="r" b="b"/>
              <a:pathLst>
                <a:path w="576" h="1728">
                  <a:moveTo>
                    <a:pt x="0" y="1728"/>
                  </a:moveTo>
                  <a:cubicBezTo>
                    <a:pt x="0" y="1440"/>
                    <a:pt x="0" y="1152"/>
                    <a:pt x="96" y="864"/>
                  </a:cubicBezTo>
                  <a:cubicBezTo>
                    <a:pt x="192" y="576"/>
                    <a:pt x="384" y="288"/>
                    <a:pt x="576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6" name="Text Box 36"/>
            <p:cNvSpPr txBox="1">
              <a:spLocks noChangeArrowheads="1"/>
            </p:cNvSpPr>
            <p:nvPr/>
          </p:nvSpPr>
          <p:spPr bwMode="auto">
            <a:xfrm>
              <a:off x="2823" y="1976"/>
              <a:ext cx="72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endParaRPr lang="en-US" sz="14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321094" y="1219048"/>
            <a:ext cx="1250906" cy="1520976"/>
            <a:chOff x="2095" y="1252"/>
            <a:chExt cx="789" cy="960"/>
          </a:xfrm>
        </p:grpSpPr>
        <p:sp>
          <p:nvSpPr>
            <p:cNvPr id="1361958" name="Freeform 38"/>
            <p:cNvSpPr>
              <a:spLocks/>
            </p:cNvSpPr>
            <p:nvPr/>
          </p:nvSpPr>
          <p:spPr bwMode="auto">
            <a:xfrm>
              <a:off x="2116" y="1252"/>
              <a:ext cx="768" cy="960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1361959" name="Text Box 39"/>
            <p:cNvSpPr txBox="1">
              <a:spLocks noChangeArrowheads="1"/>
            </p:cNvSpPr>
            <p:nvPr/>
          </p:nvSpPr>
          <p:spPr bwMode="auto">
            <a:xfrm rot="18015715">
              <a:off x="1989" y="1522"/>
              <a:ext cx="44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x</a:t>
              </a:r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=44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1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77891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9718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3421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9436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executes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sends to it’s successor (58) notify(50)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60944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1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6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8390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=58 processes notify(50)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’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499724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2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671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=58 processes notify(50)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44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’ = 50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set </a:t>
            </a: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=44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253599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473494" y="1298422"/>
            <a:ext cx="1250906" cy="1368878"/>
            <a:chOff x="2095" y="1252"/>
            <a:chExt cx="789" cy="864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>
              <a:off x="2116" y="1252"/>
              <a:ext cx="768" cy="864"/>
            </a:xfrm>
            <a:custGeom>
              <a:avLst/>
              <a:gdLst/>
              <a:ahLst/>
              <a:cxnLst>
                <a:cxn ang="0">
                  <a:pos x="768" y="0"/>
                </a:cxn>
                <a:cxn ang="0">
                  <a:pos x="432" y="192"/>
                </a:cxn>
                <a:cxn ang="0">
                  <a:pos x="144" y="528"/>
                </a:cxn>
                <a:cxn ang="0">
                  <a:pos x="0" y="960"/>
                </a:cxn>
              </a:cxnLst>
              <a:rect l="0" t="0" r="r" b="b"/>
              <a:pathLst>
                <a:path w="768" h="960">
                  <a:moveTo>
                    <a:pt x="768" y="0"/>
                  </a:moveTo>
                  <a:cubicBezTo>
                    <a:pt x="652" y="52"/>
                    <a:pt x="536" y="104"/>
                    <a:pt x="432" y="192"/>
                  </a:cubicBezTo>
                  <a:cubicBezTo>
                    <a:pt x="328" y="280"/>
                    <a:pt x="216" y="400"/>
                    <a:pt x="144" y="528"/>
                  </a:cubicBezTo>
                  <a:cubicBezTo>
                    <a:pt x="72" y="656"/>
                    <a:pt x="36" y="808"/>
                    <a:pt x="0" y="96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 rot="18015715">
              <a:off x="1825" y="1522"/>
              <a:ext cx="7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notify(50)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3620036" y="1004841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pred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=50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8293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2" grpId="0"/>
      <p:bldP spid="5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 dirty="0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90600"/>
            <a:ext cx="26670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n’s</a:t>
            </a:r>
            <a:r>
              <a:rPr lang="en-US" sz="2000" b="0" dirty="0" smtClean="0">
                <a:latin typeface="Helvetica"/>
                <a:cs typeface="Helvetica"/>
              </a:rPr>
              <a:t> successor (58) returns </a:t>
            </a:r>
            <a:r>
              <a:rPr lang="en-US" sz="2000" b="0" dirty="0" err="1" smtClean="0">
                <a:latin typeface="Helvetica"/>
                <a:cs typeface="Helvetica"/>
              </a:rPr>
              <a:t>x</a:t>
            </a:r>
            <a:r>
              <a:rPr lang="en-US" sz="2000" b="0" dirty="0" smtClean="0">
                <a:latin typeface="Helvetica"/>
                <a:cs typeface="Helvetica"/>
              </a:rPr>
              <a:t> = 50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200400" y="1447800"/>
            <a:ext cx="1524000" cy="2573867"/>
            <a:chOff x="381000" y="1447800"/>
            <a:chExt cx="1524000" cy="2573867"/>
          </a:xfrm>
        </p:grpSpPr>
        <p:sp>
          <p:nvSpPr>
            <p:cNvPr id="54" name="Freeform 53"/>
            <p:cNvSpPr/>
            <p:nvPr/>
          </p:nvSpPr>
          <p:spPr bwMode="auto">
            <a:xfrm>
              <a:off x="838200" y="1447800"/>
              <a:ext cx="936978" cy="2573867"/>
            </a:xfrm>
            <a:custGeom>
              <a:avLst/>
              <a:gdLst>
                <a:gd name="connsiteX0" fmla="*/ 242711 w 936978"/>
                <a:gd name="connsiteY0" fmla="*/ 2573867 h 2573867"/>
                <a:gd name="connsiteX1" fmla="*/ 22578 w 936978"/>
                <a:gd name="connsiteY1" fmla="*/ 1473200 h 2573867"/>
                <a:gd name="connsiteX2" fmla="*/ 378178 w 936978"/>
                <a:gd name="connsiteY2" fmla="*/ 524934 h 2573867"/>
                <a:gd name="connsiteX3" fmla="*/ 936978 w 936978"/>
                <a:gd name="connsiteY3" fmla="*/ 0 h 257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978" h="2573867">
                  <a:moveTo>
                    <a:pt x="242711" y="2573867"/>
                  </a:moveTo>
                  <a:cubicBezTo>
                    <a:pt x="121355" y="2194278"/>
                    <a:pt x="0" y="1814689"/>
                    <a:pt x="22578" y="1473200"/>
                  </a:cubicBezTo>
                  <a:cubicBezTo>
                    <a:pt x="45156" y="1131711"/>
                    <a:pt x="225778" y="770467"/>
                    <a:pt x="378178" y="524934"/>
                  </a:cubicBezTo>
                  <a:cubicBezTo>
                    <a:pt x="530578" y="279401"/>
                    <a:pt x="936978" y="0"/>
                    <a:pt x="936978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5" name="Freeform 54"/>
            <p:cNvSpPr/>
            <p:nvPr/>
          </p:nvSpPr>
          <p:spPr bwMode="auto">
            <a:xfrm>
              <a:off x="968022" y="1447800"/>
              <a:ext cx="936978" cy="2573867"/>
            </a:xfrm>
            <a:custGeom>
              <a:avLst/>
              <a:gdLst>
                <a:gd name="connsiteX0" fmla="*/ 242711 w 936978"/>
                <a:gd name="connsiteY0" fmla="*/ 2573867 h 2573867"/>
                <a:gd name="connsiteX1" fmla="*/ 22578 w 936978"/>
                <a:gd name="connsiteY1" fmla="*/ 1473200 h 2573867"/>
                <a:gd name="connsiteX2" fmla="*/ 378178 w 936978"/>
                <a:gd name="connsiteY2" fmla="*/ 524934 h 2573867"/>
                <a:gd name="connsiteX3" fmla="*/ 936978 w 936978"/>
                <a:gd name="connsiteY3" fmla="*/ 0 h 2573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6978" h="2573867">
                  <a:moveTo>
                    <a:pt x="242711" y="2573867"/>
                  </a:moveTo>
                  <a:cubicBezTo>
                    <a:pt x="121355" y="2194278"/>
                    <a:pt x="0" y="1814689"/>
                    <a:pt x="22578" y="1473200"/>
                  </a:cubicBezTo>
                  <a:cubicBezTo>
                    <a:pt x="45156" y="1131711"/>
                    <a:pt x="225778" y="770467"/>
                    <a:pt x="378178" y="524934"/>
                  </a:cubicBezTo>
                  <a:cubicBezTo>
                    <a:pt x="530578" y="279401"/>
                    <a:pt x="936978" y="0"/>
                    <a:pt x="936978" y="0"/>
                  </a:cubicBezTo>
                </a:path>
              </a:pathLst>
            </a:cu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6" name="Text Box 31"/>
            <p:cNvSpPr txBox="1">
              <a:spLocks noChangeArrowheads="1"/>
            </p:cNvSpPr>
            <p:nvPr/>
          </p:nvSpPr>
          <p:spPr bwMode="auto">
            <a:xfrm>
              <a:off x="381000" y="1981200"/>
              <a:ext cx="702662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err="1" smtClean="0">
                  <a:solidFill>
                    <a:srgbClr val="FF0000"/>
                  </a:solidFill>
                  <a:latin typeface="Helvetica"/>
                  <a:cs typeface="Helvetica"/>
                </a:rPr>
                <a:t>x</a:t>
              </a:r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=50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07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50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succ=58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5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73916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220200" cy="6096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Amazon</a:t>
            </a:r>
          </a:p>
          <a:p>
            <a:pPr lvl="1"/>
            <a:r>
              <a:rPr lang="en-US" dirty="0" smtClean="0"/>
              <a:t>Dynamo: internal key value store used to power </a:t>
            </a:r>
            <a:r>
              <a:rPr lang="en-US" dirty="0" err="1" smtClean="0"/>
              <a:t>Amazon.com</a:t>
            </a:r>
            <a:r>
              <a:rPr lang="en-US" dirty="0" smtClean="0"/>
              <a:t> (shopping cart)</a:t>
            </a:r>
          </a:p>
          <a:p>
            <a:pPr lvl="1"/>
            <a:r>
              <a:rPr lang="en-US" dirty="0" smtClean="0"/>
              <a:t>Simple Storage System (S3)</a:t>
            </a:r>
          </a:p>
          <a:p>
            <a:pPr lvl="2"/>
            <a:endParaRPr lang="en-US" dirty="0" smtClean="0"/>
          </a:p>
          <a:p>
            <a:r>
              <a:rPr lang="en-US" b="1" dirty="0" err="1" smtClean="0"/>
              <a:t>BigTable</a:t>
            </a:r>
            <a:r>
              <a:rPr lang="en-US" b="1" dirty="0" smtClean="0"/>
              <a:t>/</a:t>
            </a:r>
            <a:r>
              <a:rPr lang="en-US" b="1" dirty="0" err="1" smtClean="0"/>
              <a:t>HBase</a:t>
            </a:r>
            <a:r>
              <a:rPr lang="en-US" b="1" dirty="0" smtClean="0"/>
              <a:t>/</a:t>
            </a:r>
            <a:r>
              <a:rPr lang="en-US" b="1" dirty="0" err="1" smtClean="0"/>
              <a:t>Hypertable</a:t>
            </a:r>
            <a:r>
              <a:rPr lang="en-US" b="1" dirty="0" smtClean="0"/>
              <a:t>: </a:t>
            </a:r>
            <a:r>
              <a:rPr lang="en-US" dirty="0" smtClean="0"/>
              <a:t>distributed, </a:t>
            </a:r>
            <a:r>
              <a:rPr lang="en-US" dirty="0"/>
              <a:t>scalable </a:t>
            </a:r>
            <a:r>
              <a:rPr lang="en-US" dirty="0" smtClean="0"/>
              <a:t>data storage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Cassandra</a:t>
            </a:r>
            <a:r>
              <a:rPr lang="en-US" dirty="0"/>
              <a:t>: “distributed data management system” (developed by Facebook</a:t>
            </a:r>
            <a:r>
              <a:rPr lang="en-US" dirty="0" smtClean="0"/>
              <a:t>)</a:t>
            </a:r>
          </a:p>
          <a:p>
            <a:pPr lvl="3"/>
            <a:endParaRPr lang="en-US" dirty="0"/>
          </a:p>
          <a:p>
            <a:r>
              <a:rPr lang="en-US" b="1" dirty="0" err="1" smtClean="0"/>
              <a:t>Memcached</a:t>
            </a:r>
            <a:r>
              <a:rPr lang="en-US" b="1" dirty="0"/>
              <a:t>:</a:t>
            </a:r>
            <a:r>
              <a:rPr lang="en-US" dirty="0"/>
              <a:t> in-memory key-value store for small chunks of arbitrary data (strings, objects) </a:t>
            </a:r>
          </a:p>
          <a:p>
            <a:endParaRPr lang="en-US" dirty="0" smtClean="0"/>
          </a:p>
          <a:p>
            <a:r>
              <a:rPr lang="en-US" b="1" dirty="0" err="1" smtClean="0"/>
              <a:t>eDonkey</a:t>
            </a:r>
            <a:r>
              <a:rPr lang="en-US" b="1" dirty="0" smtClean="0"/>
              <a:t>/</a:t>
            </a:r>
            <a:r>
              <a:rPr lang="en-US" b="1" dirty="0" err="1" smtClean="0"/>
              <a:t>eMule</a:t>
            </a:r>
            <a:r>
              <a:rPr lang="en-US" b="1" dirty="0" smtClean="0"/>
              <a:t>:</a:t>
            </a:r>
            <a:r>
              <a:rPr lang="en-US" dirty="0" smtClean="0"/>
              <a:t> peer-to-peer sharing system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899129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6388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x = 50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 = 58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n=44 sets </a:t>
            </a:r>
            <a:r>
              <a:rPr lang="en-US" sz="2000" b="0" dirty="0" err="1" smtClean="0">
                <a:latin typeface="Helvetica"/>
                <a:cs typeface="Helvetica"/>
              </a:rPr>
              <a:t>succ</a:t>
            </a:r>
            <a:r>
              <a:rPr lang="en-US" sz="2000" b="0" dirty="0" smtClean="0">
                <a:latin typeface="Helvetica"/>
                <a:cs typeface="Helvetica"/>
              </a:rPr>
              <a:t>=50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=58</a:t>
            </a: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9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7896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2811253" y="40528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succ</a:t>
            </a:r>
            <a:r>
              <a:rPr lang="en-US" sz="1800" dirty="0">
                <a:solidFill>
                  <a:srgbClr val="FF0000"/>
                </a:solidFill>
                <a:latin typeface="Helvetica"/>
                <a:cs typeface="Helvetica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50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792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2" grpId="0"/>
      <p:bldP spid="4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9436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914400"/>
            <a:ext cx="2362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=44 runs stabilize()</a:t>
            </a:r>
          </a:p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n=44 sends notify(44) to its successor 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</a:pPr>
            <a:endParaRPr lang="en-US" sz="2000" b="0" dirty="0" smtClean="0">
              <a:latin typeface="Helvetica"/>
              <a:cs typeface="Helvetica"/>
            </a:endParaRP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Helvetica"/>
                <a:cs typeface="Helvetica"/>
              </a:rPr>
              <a:t>n.stabilize</a:t>
            </a:r>
            <a:r>
              <a:rPr lang="en-US" sz="2000" dirty="0" smtClean="0">
                <a:latin typeface="Helvetica"/>
                <a:cs typeface="Helvetica"/>
              </a:rPr>
              <a:t>()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succ.pred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x</a:t>
            </a:r>
            <a:r>
              <a:rPr lang="en-US" sz="2000" dirty="0" smtClean="0">
                <a:latin typeface="Helvetica"/>
                <a:cs typeface="Helvetica"/>
              </a:rPr>
              <a:t>    (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succ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     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succ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 =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x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rPr>
              <a:t>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Helvetica"/>
                <a:cs typeface="Helvetica"/>
              </a:rPr>
              <a:t>   </a:t>
            </a:r>
            <a:r>
              <a:rPr lang="en-US" sz="2000" dirty="0" err="1" smtClean="0">
                <a:latin typeface="Helvetica"/>
                <a:cs typeface="Helvetica"/>
              </a:rPr>
              <a:t>succ.notify(n</a:t>
            </a:r>
            <a:r>
              <a:rPr lang="en-US" sz="2000" dirty="0" smtClean="0">
                <a:latin typeface="Helvetica"/>
                <a:cs typeface="Helvetica"/>
              </a:rPr>
              <a:t>);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1143000" y="5410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410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60960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4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46" name="Freeform 45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48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894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0292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processes notify(44)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nil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01036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181600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52" name="Freeform 51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44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381000" y="5334000"/>
            <a:ext cx="38862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b="0" dirty="0" smtClean="0">
              <a:latin typeface="Helvetica"/>
              <a:cs typeface="Helvetica"/>
            </a:endParaRPr>
          </a:p>
        </p:txBody>
      </p:sp>
      <p:sp>
        <p:nvSpPr>
          <p:cNvPr id="136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</a:t>
            </a:r>
          </a:p>
        </p:txBody>
      </p:sp>
      <p:sp>
        <p:nvSpPr>
          <p:cNvPr id="1361923" name="Oval 3"/>
          <p:cNvSpPr>
            <a:spLocks noChangeArrowheads="1"/>
          </p:cNvSpPr>
          <p:nvPr/>
        </p:nvSpPr>
        <p:spPr bwMode="auto">
          <a:xfrm>
            <a:off x="4010025" y="10668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24" name="Text Box 4"/>
          <p:cNvSpPr txBox="1">
            <a:spLocks noChangeArrowheads="1"/>
          </p:cNvSpPr>
          <p:nvPr/>
        </p:nvSpPr>
        <p:spPr bwMode="auto">
          <a:xfrm>
            <a:off x="7004050" y="11572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1925" name="Picture 5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24700" y="685800"/>
            <a:ext cx="266700" cy="438150"/>
          </a:xfrm>
          <a:prstGeom prst="rect">
            <a:avLst/>
          </a:prstGeom>
          <a:noFill/>
        </p:spPr>
      </p:pic>
      <p:pic>
        <p:nvPicPr>
          <p:cNvPr id="1361926" name="Picture 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620125" y="4210050"/>
            <a:ext cx="266700" cy="438150"/>
          </a:xfrm>
          <a:prstGeom prst="rect">
            <a:avLst/>
          </a:prstGeom>
          <a:noFill/>
        </p:spPr>
      </p:pic>
      <p:sp>
        <p:nvSpPr>
          <p:cNvPr id="1361927" name="Text Box 7"/>
          <p:cNvSpPr txBox="1">
            <a:spLocks noChangeArrowheads="1"/>
          </p:cNvSpPr>
          <p:nvPr/>
        </p:nvSpPr>
        <p:spPr bwMode="auto">
          <a:xfrm>
            <a:off x="7934325" y="4038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1928" name="Picture 8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9825" y="5734050"/>
            <a:ext cx="266700" cy="438150"/>
          </a:xfrm>
          <a:prstGeom prst="rect">
            <a:avLst/>
          </a:prstGeom>
          <a:noFill/>
        </p:spPr>
      </p:pic>
      <p:sp>
        <p:nvSpPr>
          <p:cNvPr id="1361929" name="Text Box 9"/>
          <p:cNvSpPr txBox="1">
            <a:spLocks noChangeArrowheads="1"/>
          </p:cNvSpPr>
          <p:nvPr/>
        </p:nvSpPr>
        <p:spPr bwMode="auto">
          <a:xfrm>
            <a:off x="6086475" y="5181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1930" name="Text Box 10"/>
          <p:cNvSpPr txBox="1">
            <a:spLocks noChangeArrowheads="1"/>
          </p:cNvSpPr>
          <p:nvPr/>
        </p:nvSpPr>
        <p:spPr bwMode="auto">
          <a:xfrm>
            <a:off x="5334000" y="50434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1931" name="Picture 11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9225" y="5581650"/>
            <a:ext cx="266700" cy="438150"/>
          </a:xfrm>
          <a:prstGeom prst="rect">
            <a:avLst/>
          </a:prstGeom>
          <a:noFill/>
        </p:spPr>
      </p:pic>
      <p:sp>
        <p:nvSpPr>
          <p:cNvPr id="1361932" name="Text Box 12"/>
          <p:cNvSpPr txBox="1">
            <a:spLocks noChangeArrowheads="1"/>
          </p:cNvSpPr>
          <p:nvPr/>
        </p:nvSpPr>
        <p:spPr bwMode="auto">
          <a:xfrm>
            <a:off x="7591425" y="169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1933" name="Text Box 13"/>
          <p:cNvSpPr txBox="1">
            <a:spLocks noChangeArrowheads="1"/>
          </p:cNvSpPr>
          <p:nvPr/>
        </p:nvSpPr>
        <p:spPr bwMode="auto">
          <a:xfrm>
            <a:off x="8201025" y="3062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1934" name="Text Box 14"/>
          <p:cNvSpPr txBox="1">
            <a:spLocks noChangeArrowheads="1"/>
          </p:cNvSpPr>
          <p:nvPr/>
        </p:nvSpPr>
        <p:spPr bwMode="auto">
          <a:xfrm>
            <a:off x="4267200" y="3886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1935" name="Text Box 15"/>
          <p:cNvSpPr txBox="1">
            <a:spLocks noChangeArrowheads="1"/>
          </p:cNvSpPr>
          <p:nvPr/>
        </p:nvSpPr>
        <p:spPr bwMode="auto">
          <a:xfrm>
            <a:off x="5019675" y="1524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1936" name="Picture 1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9525" y="4114800"/>
            <a:ext cx="266700" cy="438150"/>
          </a:xfrm>
          <a:prstGeom prst="rect">
            <a:avLst/>
          </a:prstGeom>
          <a:noFill/>
        </p:spPr>
      </p:pic>
      <p:pic>
        <p:nvPicPr>
          <p:cNvPr id="1361937" name="Picture 17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990600"/>
            <a:ext cx="266700" cy="438150"/>
          </a:xfrm>
          <a:prstGeom prst="rect">
            <a:avLst/>
          </a:prstGeom>
          <a:noFill/>
        </p:spPr>
      </p:pic>
      <p:sp>
        <p:nvSpPr>
          <p:cNvPr id="1361938" name="Line 18"/>
          <p:cNvSpPr>
            <a:spLocks noChangeShapeType="1"/>
          </p:cNvSpPr>
          <p:nvPr/>
        </p:nvSpPr>
        <p:spPr bwMode="auto">
          <a:xfrm flipV="1">
            <a:off x="4162425" y="4191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39" name="Line 19"/>
          <p:cNvSpPr>
            <a:spLocks noChangeShapeType="1"/>
          </p:cNvSpPr>
          <p:nvPr/>
        </p:nvSpPr>
        <p:spPr bwMode="auto">
          <a:xfrm>
            <a:off x="4991100" y="14303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0" name="Picture 20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34425" y="2971800"/>
            <a:ext cx="266700" cy="438150"/>
          </a:xfrm>
          <a:prstGeom prst="rect">
            <a:avLst/>
          </a:prstGeom>
          <a:noFill/>
        </p:spPr>
      </p:pic>
      <p:sp>
        <p:nvSpPr>
          <p:cNvPr id="1361941" name="Line 21"/>
          <p:cNvSpPr>
            <a:spLocks noChangeShapeType="1"/>
          </p:cNvSpPr>
          <p:nvPr/>
        </p:nvSpPr>
        <p:spPr bwMode="auto">
          <a:xfrm flipV="1">
            <a:off x="5381625" y="53340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2" name="Line 22"/>
          <p:cNvSpPr>
            <a:spLocks noChangeShapeType="1"/>
          </p:cNvSpPr>
          <p:nvPr/>
        </p:nvSpPr>
        <p:spPr bwMode="auto">
          <a:xfrm flipV="1">
            <a:off x="6296025" y="55626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3" name="Line 23"/>
          <p:cNvSpPr>
            <a:spLocks noChangeShapeType="1"/>
          </p:cNvSpPr>
          <p:nvPr/>
        </p:nvSpPr>
        <p:spPr bwMode="auto">
          <a:xfrm flipH="1" flipV="1">
            <a:off x="8353425" y="42672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4" name="Line 24"/>
          <p:cNvSpPr>
            <a:spLocks noChangeShapeType="1"/>
          </p:cNvSpPr>
          <p:nvPr/>
        </p:nvSpPr>
        <p:spPr bwMode="auto">
          <a:xfrm flipH="1">
            <a:off x="8582025" y="32004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1945" name="Line 25"/>
          <p:cNvSpPr>
            <a:spLocks noChangeShapeType="1"/>
          </p:cNvSpPr>
          <p:nvPr/>
        </p:nvSpPr>
        <p:spPr bwMode="auto">
          <a:xfrm flipV="1">
            <a:off x="7867650" y="16668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1946" name="Picture 26" descr="j0230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48625" y="1371600"/>
            <a:ext cx="266700" cy="438150"/>
          </a:xfrm>
          <a:prstGeom prst="rect">
            <a:avLst/>
          </a:prstGeom>
          <a:noFill/>
        </p:spPr>
      </p:pic>
      <p:pic>
        <p:nvPicPr>
          <p:cNvPr id="1361947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3352800" y="2743200"/>
            <a:ext cx="265113" cy="438150"/>
          </a:xfrm>
          <a:noFill/>
          <a:ln/>
        </p:spPr>
      </p:pic>
      <p:sp>
        <p:nvSpPr>
          <p:cNvPr id="1361948" name="Text Box 28"/>
          <p:cNvSpPr txBox="1">
            <a:spLocks noChangeArrowheads="1"/>
          </p:cNvSpPr>
          <p:nvPr/>
        </p:nvSpPr>
        <p:spPr bwMode="auto">
          <a:xfrm>
            <a:off x="3297238" y="3124200"/>
            <a:ext cx="43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1949" name="Rectangle 29"/>
          <p:cNvSpPr>
            <a:spLocks noChangeArrowheads="1"/>
          </p:cNvSpPr>
          <p:nvPr/>
        </p:nvSpPr>
        <p:spPr bwMode="auto">
          <a:xfrm>
            <a:off x="0" y="838200"/>
            <a:ext cx="2743200" cy="281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81000" indent="-3810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n</a:t>
            </a:r>
            <a:r>
              <a:rPr lang="en-US" sz="2000" b="0" dirty="0" smtClean="0">
                <a:latin typeface="Helvetica"/>
                <a:cs typeface="Helvetica"/>
              </a:rPr>
              <a:t>=50 processes notify(44)</a:t>
            </a:r>
          </a:p>
          <a:p>
            <a:pPr marL="838200" lvl="1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 = nil</a:t>
            </a:r>
          </a:p>
          <a:p>
            <a:pPr marL="381000" indent="-38100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 dirty="0" smtClean="0">
                <a:latin typeface="Helvetica"/>
                <a:cs typeface="Helvetica"/>
              </a:rPr>
              <a:t>n=50 sets </a:t>
            </a:r>
            <a:r>
              <a:rPr lang="en-US" sz="2000" b="0" dirty="0" err="1" smtClean="0">
                <a:latin typeface="Helvetica"/>
                <a:cs typeface="Helvetica"/>
              </a:rPr>
              <a:t>pred</a:t>
            </a:r>
            <a:r>
              <a:rPr lang="en-US" sz="2000" b="0" dirty="0" smtClean="0">
                <a:latin typeface="Helvetica"/>
                <a:cs typeface="Helvetica"/>
              </a:rPr>
              <a:t>=44</a:t>
            </a:r>
          </a:p>
        </p:txBody>
      </p:sp>
      <p:sp>
        <p:nvSpPr>
          <p:cNvPr id="1361951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087007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>
                <a:latin typeface="Helvetica"/>
                <a:cs typeface="Helvetica"/>
              </a:rPr>
              <a:t>=nil</a:t>
            </a:r>
          </a:p>
        </p:txBody>
      </p:sp>
      <p:sp>
        <p:nvSpPr>
          <p:cNvPr id="1361952" name="Text Box 32"/>
          <p:cNvSpPr txBox="1">
            <a:spLocks noChangeArrowheads="1"/>
          </p:cNvSpPr>
          <p:nvPr/>
        </p:nvSpPr>
        <p:spPr bwMode="auto">
          <a:xfrm>
            <a:off x="2773898" y="4037013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</a:t>
            </a:r>
            <a:r>
              <a:rPr lang="en-US" sz="1800" dirty="0" smtClean="0">
                <a:latin typeface="Helvetica"/>
                <a:cs typeface="Helvetica"/>
              </a:rPr>
              <a:t>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1361953" name="Text Box 33"/>
          <p:cNvSpPr txBox="1">
            <a:spLocks noChangeArrowheads="1"/>
          </p:cNvSpPr>
          <p:nvPr/>
        </p:nvSpPr>
        <p:spPr bwMode="auto">
          <a:xfrm>
            <a:off x="2781836" y="426720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Helvetica"/>
                <a:cs typeface="Helvetica"/>
              </a:rPr>
              <a:t>pred=35</a:t>
            </a:r>
          </a:p>
        </p:txBody>
      </p:sp>
      <p:sp>
        <p:nvSpPr>
          <p:cNvPr id="1361961" name="Text Box 41"/>
          <p:cNvSpPr txBox="1">
            <a:spLocks noChangeArrowheads="1"/>
          </p:cNvSpPr>
          <p:nvPr/>
        </p:nvSpPr>
        <p:spPr bwMode="auto">
          <a:xfrm>
            <a:off x="3657600" y="765175"/>
            <a:ext cx="972041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succ</a:t>
            </a:r>
            <a:r>
              <a:rPr lang="en-US" sz="1800" dirty="0">
                <a:latin typeface="Helvetica"/>
                <a:cs typeface="Helvetica"/>
              </a:rPr>
              <a:t>=4</a:t>
            </a:r>
          </a:p>
        </p:txBody>
      </p:sp>
      <p:sp>
        <p:nvSpPr>
          <p:cNvPr id="1361962" name="Text Box 42"/>
          <p:cNvSpPr txBox="1">
            <a:spLocks noChangeArrowheads="1"/>
          </p:cNvSpPr>
          <p:nvPr/>
        </p:nvSpPr>
        <p:spPr bwMode="auto">
          <a:xfrm>
            <a:off x="3618345" y="996950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Helvetica"/>
                <a:cs typeface="Helvetica"/>
              </a:rPr>
              <a:t>pred</a:t>
            </a:r>
            <a:r>
              <a:rPr lang="en-US" sz="1800" dirty="0" smtClean="0">
                <a:latin typeface="Helvetica"/>
                <a:cs typeface="Helvetica"/>
              </a:rPr>
              <a:t>=50</a:t>
            </a:r>
            <a:endParaRPr lang="en-US" sz="1800" dirty="0">
              <a:latin typeface="Helvetica"/>
              <a:cs typeface="Helvetic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81000" y="4648200"/>
            <a:ext cx="3886200" cy="1752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 err="1" smtClean="0">
                <a:latin typeface="Helvetica"/>
                <a:cs typeface="Helvetica"/>
              </a:rPr>
              <a:t>n.notify(n</a:t>
            </a:r>
            <a:r>
              <a:rPr lang="en-US" sz="2000" dirty="0" smtClean="0">
                <a:latin typeface="Helvetica"/>
                <a:cs typeface="Helvetica"/>
              </a:rPr>
              <a:t>’)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if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nil or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    (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,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))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    </a:t>
            </a:r>
            <a:r>
              <a:rPr lang="en-US" sz="2000" dirty="0" err="1" smtClean="0">
                <a:latin typeface="Helvetica"/>
                <a:cs typeface="Helvetica"/>
              </a:rPr>
              <a:t>pred</a:t>
            </a:r>
            <a:r>
              <a:rPr lang="en-US" sz="2000" dirty="0" smtClean="0">
                <a:latin typeface="Helvetica"/>
                <a:cs typeface="Helvetica"/>
              </a:rPr>
              <a:t> = </a:t>
            </a:r>
            <a:r>
              <a:rPr lang="en-US" sz="2000" dirty="0" err="1" smtClean="0">
                <a:latin typeface="Helvetica"/>
                <a:cs typeface="Helvetica"/>
              </a:rPr>
              <a:t>n</a:t>
            </a:r>
            <a:r>
              <a:rPr lang="en-US" sz="2000" dirty="0" smtClean="0">
                <a:latin typeface="Helvetica"/>
                <a:cs typeface="Helvetica"/>
              </a:rPr>
              <a:t>’</a:t>
            </a:r>
          </a:p>
          <a:p>
            <a:r>
              <a:rPr lang="en-US" sz="2000" dirty="0" smtClean="0">
                <a:latin typeface="Helvetica"/>
                <a:cs typeface="Helvetica"/>
              </a:rPr>
              <a:t>  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elvetica"/>
              <a:cs typeface="Helvetica"/>
            </a:endParaRPr>
          </a:p>
        </p:txBody>
      </p:sp>
      <p:sp>
        <p:nvSpPr>
          <p:cNvPr id="44" name="Content Placeholder 9"/>
          <p:cNvSpPr txBox="1">
            <a:spLocks/>
          </p:cNvSpPr>
          <p:nvPr/>
        </p:nvSpPr>
        <p:spPr bwMode="auto">
          <a:xfrm>
            <a:off x="1981200" y="2590800"/>
            <a:ext cx="4724400" cy="34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"/>
              <a:ea typeface="ＭＳ Ｐゴシック" charset="-128"/>
              <a:cs typeface="Helvetica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436859"/>
              </p:ext>
            </p:extLst>
          </p:nvPr>
        </p:nvGraphicFramePr>
        <p:xfrm>
          <a:off x="2743200" y="5029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31" name="Equation" r:id="rId5" imgW="114300" imgH="114300" progId="Equation.3">
                  <p:embed/>
                </p:oleObj>
              </mc:Choice>
              <mc:Fallback>
                <p:oleObj name="Equation" r:id="rId5" imgW="114300" imgH="114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0292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 bwMode="auto">
          <a:xfrm>
            <a:off x="0" y="5484812"/>
            <a:ext cx="381000" cy="1588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Text Box 31"/>
          <p:cNvSpPr txBox="1">
            <a:spLocks noChangeArrowheads="1"/>
          </p:cNvSpPr>
          <p:nvPr/>
        </p:nvSpPr>
        <p:spPr bwMode="auto">
          <a:xfrm>
            <a:off x="2286000" y="2757441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latin typeface="Helvetica"/>
                <a:cs typeface="Helvetica"/>
              </a:rPr>
              <a:t>succ</a:t>
            </a:r>
            <a:r>
              <a:rPr lang="en-US" sz="1800" dirty="0" smtClean="0">
                <a:latin typeface="Helvetica"/>
                <a:cs typeface="Helvetica"/>
              </a:rPr>
              <a:t>=58</a:t>
            </a:r>
            <a:endParaRPr lang="en-US" sz="1800" dirty="0">
              <a:latin typeface="Helvetica"/>
              <a:cs typeface="Helvetica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2514600" y="3454400"/>
            <a:ext cx="1346200" cy="493759"/>
            <a:chOff x="2514600" y="3454400"/>
            <a:chExt cx="1346200" cy="493759"/>
          </a:xfrm>
        </p:grpSpPr>
        <p:sp>
          <p:nvSpPr>
            <p:cNvPr id="52" name="Freeform 51"/>
            <p:cNvSpPr/>
            <p:nvPr/>
          </p:nvSpPr>
          <p:spPr bwMode="auto">
            <a:xfrm>
              <a:off x="3623733" y="3454400"/>
              <a:ext cx="237067" cy="491067"/>
            </a:xfrm>
            <a:custGeom>
              <a:avLst/>
              <a:gdLst>
                <a:gd name="connsiteX0" fmla="*/ 237067 w 237067"/>
                <a:gd name="connsiteY0" fmla="*/ 491067 h 491067"/>
                <a:gd name="connsiteX1" fmla="*/ 0 w 237067"/>
                <a:gd name="connsiteY1" fmla="*/ 0 h 49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37067" h="491067">
                  <a:moveTo>
                    <a:pt x="237067" y="491067"/>
                  </a:move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53" name="Text Box 39"/>
            <p:cNvSpPr txBox="1">
              <a:spLocks noChangeArrowheads="1"/>
            </p:cNvSpPr>
            <p:nvPr/>
          </p:nvSpPr>
          <p:spPr bwMode="auto">
            <a:xfrm>
              <a:off x="2514600" y="3581400"/>
              <a:ext cx="1221471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notify(44)</a:t>
              </a:r>
              <a:endParaRPr lang="en-US" sz="1800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46" name="Text Box 31"/>
          <p:cNvSpPr txBox="1">
            <a:spLocks noChangeArrowheads="1"/>
          </p:cNvSpPr>
          <p:nvPr/>
        </p:nvSpPr>
        <p:spPr bwMode="auto">
          <a:xfrm>
            <a:off x="2286000" y="2971800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  <a:latin typeface="Helvetica"/>
                <a:cs typeface="Helvetica"/>
              </a:rPr>
              <a:t>pred</a:t>
            </a:r>
            <a:r>
              <a:rPr lang="en-US" sz="1800" dirty="0" smtClean="0">
                <a:solidFill>
                  <a:srgbClr val="FF0000"/>
                </a:solidFill>
                <a:latin typeface="Helvetica"/>
                <a:cs typeface="Helvetica"/>
              </a:rPr>
              <a:t>=44</a:t>
            </a:r>
            <a:endParaRPr lang="en-US" sz="18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48377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1" grpId="0"/>
      <p:bldP spid="4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Joining Operation (cont’d)</a:t>
            </a:r>
          </a:p>
        </p:txBody>
      </p:sp>
      <p:sp>
        <p:nvSpPr>
          <p:cNvPr id="1368067" name="Oval 3"/>
          <p:cNvSpPr>
            <a:spLocks noChangeArrowheads="1"/>
          </p:cNvSpPr>
          <p:nvPr/>
        </p:nvSpPr>
        <p:spPr bwMode="auto">
          <a:xfrm>
            <a:off x="4010025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68" name="Text Box 4"/>
          <p:cNvSpPr txBox="1">
            <a:spLocks noChangeArrowheads="1"/>
          </p:cNvSpPr>
          <p:nvPr/>
        </p:nvSpPr>
        <p:spPr bwMode="auto">
          <a:xfrm>
            <a:off x="7004050" y="14620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</a:t>
            </a:r>
          </a:p>
        </p:txBody>
      </p:sp>
      <p:pic>
        <p:nvPicPr>
          <p:cNvPr id="1368069" name="Picture 5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4700" y="990600"/>
            <a:ext cx="266700" cy="438150"/>
          </a:xfrm>
          <a:prstGeom prst="rect">
            <a:avLst/>
          </a:prstGeom>
          <a:noFill/>
        </p:spPr>
      </p:pic>
      <p:pic>
        <p:nvPicPr>
          <p:cNvPr id="1368070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20125" y="4514850"/>
            <a:ext cx="266700" cy="438150"/>
          </a:xfrm>
          <a:prstGeom prst="rect">
            <a:avLst/>
          </a:prstGeom>
          <a:noFill/>
        </p:spPr>
      </p:pic>
      <p:sp>
        <p:nvSpPr>
          <p:cNvPr id="1368071" name="Text Box 7"/>
          <p:cNvSpPr txBox="1">
            <a:spLocks noChangeArrowheads="1"/>
          </p:cNvSpPr>
          <p:nvPr/>
        </p:nvSpPr>
        <p:spPr bwMode="auto">
          <a:xfrm>
            <a:off x="7934325" y="4343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20</a:t>
            </a:r>
          </a:p>
        </p:txBody>
      </p:sp>
      <p:pic>
        <p:nvPicPr>
          <p:cNvPr id="1368072" name="Picture 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9825" y="6038850"/>
            <a:ext cx="266700" cy="438150"/>
          </a:xfrm>
          <a:prstGeom prst="rect">
            <a:avLst/>
          </a:prstGeom>
          <a:noFill/>
        </p:spPr>
      </p:pic>
      <p:sp>
        <p:nvSpPr>
          <p:cNvPr id="1368073" name="Text Box 9"/>
          <p:cNvSpPr txBox="1">
            <a:spLocks noChangeArrowheads="1"/>
          </p:cNvSpPr>
          <p:nvPr/>
        </p:nvSpPr>
        <p:spPr bwMode="auto">
          <a:xfrm>
            <a:off x="6086475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32</a:t>
            </a:r>
          </a:p>
        </p:txBody>
      </p:sp>
      <p:sp>
        <p:nvSpPr>
          <p:cNvPr id="1368074" name="Text Box 10"/>
          <p:cNvSpPr txBox="1">
            <a:spLocks noChangeArrowheads="1"/>
          </p:cNvSpPr>
          <p:nvPr/>
        </p:nvSpPr>
        <p:spPr bwMode="auto">
          <a:xfrm>
            <a:off x="5334000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35</a:t>
            </a:r>
          </a:p>
        </p:txBody>
      </p:sp>
      <p:pic>
        <p:nvPicPr>
          <p:cNvPr id="1368075" name="Picture 1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225" y="5886450"/>
            <a:ext cx="266700" cy="438150"/>
          </a:xfrm>
          <a:prstGeom prst="rect">
            <a:avLst/>
          </a:prstGeom>
          <a:noFill/>
        </p:spPr>
      </p:pic>
      <p:sp>
        <p:nvSpPr>
          <p:cNvPr id="1368076" name="Text Box 12"/>
          <p:cNvSpPr txBox="1">
            <a:spLocks noChangeArrowheads="1"/>
          </p:cNvSpPr>
          <p:nvPr/>
        </p:nvSpPr>
        <p:spPr bwMode="auto">
          <a:xfrm>
            <a:off x="7591425" y="1995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8</a:t>
            </a:r>
          </a:p>
        </p:txBody>
      </p:sp>
      <p:sp>
        <p:nvSpPr>
          <p:cNvPr id="1368077" name="Text Box 13"/>
          <p:cNvSpPr txBox="1">
            <a:spLocks noChangeArrowheads="1"/>
          </p:cNvSpPr>
          <p:nvPr/>
        </p:nvSpPr>
        <p:spPr bwMode="auto">
          <a:xfrm>
            <a:off x="8201025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15</a:t>
            </a:r>
          </a:p>
        </p:txBody>
      </p:sp>
      <p:sp>
        <p:nvSpPr>
          <p:cNvPr id="1368078" name="Text Box 14"/>
          <p:cNvSpPr txBox="1">
            <a:spLocks noChangeArrowheads="1"/>
          </p:cNvSpPr>
          <p:nvPr/>
        </p:nvSpPr>
        <p:spPr bwMode="auto">
          <a:xfrm>
            <a:off x="4343400" y="4267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44</a:t>
            </a:r>
          </a:p>
        </p:txBody>
      </p:sp>
      <p:sp>
        <p:nvSpPr>
          <p:cNvPr id="1368079" name="Text Box 15"/>
          <p:cNvSpPr txBox="1">
            <a:spLocks noChangeArrowheads="1"/>
          </p:cNvSpPr>
          <p:nvPr/>
        </p:nvSpPr>
        <p:spPr bwMode="auto">
          <a:xfrm>
            <a:off x="5029200" y="1752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58</a:t>
            </a:r>
          </a:p>
        </p:txBody>
      </p:sp>
      <p:pic>
        <p:nvPicPr>
          <p:cNvPr id="1368080" name="Picture 1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9525" y="4419600"/>
            <a:ext cx="266700" cy="438150"/>
          </a:xfrm>
          <a:prstGeom prst="rect">
            <a:avLst/>
          </a:prstGeom>
          <a:noFill/>
        </p:spPr>
      </p:pic>
      <p:pic>
        <p:nvPicPr>
          <p:cNvPr id="1368081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1295400"/>
            <a:ext cx="266700" cy="438150"/>
          </a:xfrm>
          <a:prstGeom prst="rect">
            <a:avLst/>
          </a:prstGeom>
          <a:noFill/>
        </p:spPr>
      </p:pic>
      <p:sp>
        <p:nvSpPr>
          <p:cNvPr id="1368082" name="Line 18"/>
          <p:cNvSpPr>
            <a:spLocks noChangeShapeType="1"/>
          </p:cNvSpPr>
          <p:nvPr/>
        </p:nvSpPr>
        <p:spPr bwMode="auto">
          <a:xfrm flipV="1">
            <a:off x="4162425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3" name="Line 19"/>
          <p:cNvSpPr>
            <a:spLocks noChangeShapeType="1"/>
          </p:cNvSpPr>
          <p:nvPr/>
        </p:nvSpPr>
        <p:spPr bwMode="auto">
          <a:xfrm>
            <a:off x="4953000" y="1752600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84" name="Picture 20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4425" y="3276600"/>
            <a:ext cx="266700" cy="438150"/>
          </a:xfrm>
          <a:prstGeom prst="rect">
            <a:avLst/>
          </a:prstGeom>
          <a:noFill/>
        </p:spPr>
      </p:pic>
      <p:sp>
        <p:nvSpPr>
          <p:cNvPr id="1368085" name="Line 21"/>
          <p:cNvSpPr>
            <a:spLocks noChangeShapeType="1"/>
          </p:cNvSpPr>
          <p:nvPr/>
        </p:nvSpPr>
        <p:spPr bwMode="auto">
          <a:xfrm flipV="1">
            <a:off x="5381625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6" name="Line 22"/>
          <p:cNvSpPr>
            <a:spLocks noChangeShapeType="1"/>
          </p:cNvSpPr>
          <p:nvPr/>
        </p:nvSpPr>
        <p:spPr bwMode="auto">
          <a:xfrm flipV="1">
            <a:off x="6296025" y="5867400"/>
            <a:ext cx="1588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7" name="Line 23"/>
          <p:cNvSpPr>
            <a:spLocks noChangeShapeType="1"/>
          </p:cNvSpPr>
          <p:nvPr/>
        </p:nvSpPr>
        <p:spPr bwMode="auto">
          <a:xfrm flipH="1" flipV="1">
            <a:off x="8353425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8" name="Line 24"/>
          <p:cNvSpPr>
            <a:spLocks noChangeShapeType="1"/>
          </p:cNvSpPr>
          <p:nvPr/>
        </p:nvSpPr>
        <p:spPr bwMode="auto">
          <a:xfrm flipH="1">
            <a:off x="8582025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sp>
        <p:nvSpPr>
          <p:cNvPr id="1368089" name="Line 25"/>
          <p:cNvSpPr>
            <a:spLocks noChangeShapeType="1"/>
          </p:cNvSpPr>
          <p:nvPr/>
        </p:nvSpPr>
        <p:spPr bwMode="auto">
          <a:xfrm flipV="1">
            <a:off x="7867650" y="1971675"/>
            <a:ext cx="11430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  <p:pic>
        <p:nvPicPr>
          <p:cNvPr id="1368090" name="Picture 2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25" y="1676400"/>
            <a:ext cx="266700" cy="438150"/>
          </a:xfrm>
          <a:prstGeom prst="rect">
            <a:avLst/>
          </a:prstGeom>
          <a:noFill/>
        </p:spPr>
      </p:pic>
      <p:pic>
        <p:nvPicPr>
          <p:cNvPr id="1368091" name="Picture 27" descr="j023033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67125" y="3114675"/>
            <a:ext cx="263525" cy="438150"/>
          </a:xfrm>
          <a:noFill/>
          <a:ln/>
        </p:spPr>
      </p:pic>
      <p:sp>
        <p:nvSpPr>
          <p:cNvPr id="1368092" name="Text Box 28"/>
          <p:cNvSpPr txBox="1">
            <a:spLocks noChangeArrowheads="1"/>
          </p:cNvSpPr>
          <p:nvPr/>
        </p:nvSpPr>
        <p:spPr bwMode="auto">
          <a:xfrm>
            <a:off x="4057650" y="3200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Helvetica"/>
                <a:cs typeface="Helvetica"/>
              </a:rPr>
              <a:t>50</a:t>
            </a:r>
          </a:p>
        </p:txBody>
      </p:sp>
      <p:sp>
        <p:nvSpPr>
          <p:cNvPr id="1368093" name="Rectangle 29"/>
          <p:cNvSpPr>
            <a:spLocks noChangeArrowheads="1"/>
          </p:cNvSpPr>
          <p:nvPr/>
        </p:nvSpPr>
        <p:spPr bwMode="auto">
          <a:xfrm>
            <a:off x="0" y="11430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0" tIns="44442" rIns="90470" bIns="44442">
            <a:prstTxWarp prst="textNoShape">
              <a:avLst/>
            </a:prstTxWarp>
          </a:bodyPr>
          <a:lstStyle/>
          <a:p>
            <a:pPr marL="342900" indent="-342900" algn="l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charset="2"/>
              <a:buChar char="§"/>
            </a:pPr>
            <a:r>
              <a:rPr lang="en-US" sz="2000" b="0">
                <a:latin typeface="Helvetica"/>
                <a:cs typeface="Helvetica"/>
              </a:rPr>
              <a:t>This completes the joining operation!</a:t>
            </a:r>
          </a:p>
        </p:txBody>
      </p:sp>
      <p:sp>
        <p:nvSpPr>
          <p:cNvPr id="1368094" name="Text Box 30"/>
          <p:cNvSpPr txBox="1">
            <a:spLocks noChangeArrowheads="1"/>
          </p:cNvSpPr>
          <p:nvPr/>
        </p:nvSpPr>
        <p:spPr bwMode="auto">
          <a:xfrm>
            <a:off x="2590800" y="3048000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succ=58</a:t>
            </a:r>
          </a:p>
        </p:txBody>
      </p:sp>
      <p:sp>
        <p:nvSpPr>
          <p:cNvPr id="1368095" name="Text Box 31"/>
          <p:cNvSpPr txBox="1">
            <a:spLocks noChangeArrowheads="1"/>
          </p:cNvSpPr>
          <p:nvPr/>
        </p:nvSpPr>
        <p:spPr bwMode="auto">
          <a:xfrm>
            <a:off x="2743200" y="4422775"/>
            <a:ext cx="1100419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succ=50</a:t>
            </a:r>
          </a:p>
        </p:txBody>
      </p:sp>
      <p:sp>
        <p:nvSpPr>
          <p:cNvPr id="1368096" name="Text Box 32"/>
          <p:cNvSpPr txBox="1">
            <a:spLocks noChangeArrowheads="1"/>
          </p:cNvSpPr>
          <p:nvPr/>
        </p:nvSpPr>
        <p:spPr bwMode="auto">
          <a:xfrm>
            <a:off x="2598738" y="3362325"/>
            <a:ext cx="110605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pred=44</a:t>
            </a:r>
          </a:p>
        </p:txBody>
      </p:sp>
      <p:sp>
        <p:nvSpPr>
          <p:cNvPr id="1368097" name="Text Box 33"/>
          <p:cNvSpPr txBox="1">
            <a:spLocks noChangeArrowheads="1"/>
          </p:cNvSpPr>
          <p:nvPr/>
        </p:nvSpPr>
        <p:spPr bwMode="auto">
          <a:xfrm>
            <a:off x="3657600" y="1298575"/>
            <a:ext cx="1104364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FF0000"/>
                </a:solidFill>
                <a:latin typeface="Helvetica"/>
                <a:cs typeface="Helvetica"/>
              </a:rPr>
              <a:t>pred=50</a:t>
            </a:r>
          </a:p>
        </p:txBody>
      </p:sp>
      <p:sp>
        <p:nvSpPr>
          <p:cNvPr id="1368098" name="Line 34"/>
          <p:cNvSpPr>
            <a:spLocks noChangeShapeType="1"/>
          </p:cNvSpPr>
          <p:nvPr/>
        </p:nvSpPr>
        <p:spPr bwMode="auto">
          <a:xfrm flipH="1">
            <a:off x="3962400" y="34290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8840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Achieving Efficiency: </a:t>
            </a:r>
            <a:r>
              <a:rPr lang="en-US" i="1"/>
              <a:t>finger tables</a:t>
            </a:r>
          </a:p>
        </p:txBody>
      </p:sp>
      <p:sp>
        <p:nvSpPr>
          <p:cNvPr id="1370115" name="Oval 3"/>
          <p:cNvSpPr>
            <a:spLocks noChangeArrowheads="1"/>
          </p:cNvSpPr>
          <p:nvPr/>
        </p:nvSpPr>
        <p:spPr bwMode="auto">
          <a:xfrm>
            <a:off x="2897188" y="1844675"/>
            <a:ext cx="3427412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16" name="Text Box 4"/>
          <p:cNvSpPr txBox="1">
            <a:spLocks noChangeArrowheads="1"/>
          </p:cNvSpPr>
          <p:nvPr/>
        </p:nvSpPr>
        <p:spPr bwMode="auto">
          <a:xfrm>
            <a:off x="2590800" y="45100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0</a:t>
            </a:r>
            <a:endParaRPr lang="en-US" sz="1400" b="1">
              <a:latin typeface="Helvetica" charset="0"/>
            </a:endParaRPr>
          </a:p>
        </p:txBody>
      </p:sp>
      <p:sp>
        <p:nvSpPr>
          <p:cNvPr id="1370117" name="Freeform 5"/>
          <p:cNvSpPr>
            <a:spLocks/>
          </p:cNvSpPr>
          <p:nvPr/>
        </p:nvSpPr>
        <p:spPr bwMode="auto">
          <a:xfrm>
            <a:off x="3200400" y="4384675"/>
            <a:ext cx="177800" cy="354013"/>
          </a:xfrm>
          <a:custGeom>
            <a:avLst/>
            <a:gdLst/>
            <a:ahLst/>
            <a:cxnLst>
              <a:cxn ang="0">
                <a:pos x="96" y="224"/>
              </a:cxn>
              <a:cxn ang="0">
                <a:pos x="96" y="32"/>
              </a:cxn>
              <a:cxn ang="0">
                <a:pos x="0" y="32"/>
              </a:cxn>
            </a:cxnLst>
            <a:rect l="0" t="0" r="r" b="b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8" name="Freeform 6"/>
          <p:cNvSpPr>
            <a:spLocks/>
          </p:cNvSpPr>
          <p:nvPr/>
        </p:nvSpPr>
        <p:spPr bwMode="auto">
          <a:xfrm>
            <a:off x="3124200" y="4205288"/>
            <a:ext cx="419100" cy="457200"/>
          </a:xfrm>
          <a:custGeom>
            <a:avLst/>
            <a:gdLst/>
            <a:ahLst/>
            <a:cxnLst>
              <a:cxn ang="0">
                <a:pos x="144" y="280"/>
              </a:cxn>
              <a:cxn ang="0">
                <a:pos x="240" y="40"/>
              </a:cxn>
              <a:cxn ang="0">
                <a:pos x="0" y="40"/>
              </a:cxn>
            </a:cxnLst>
            <a:rect l="0" t="0" r="r" b="b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19" name="Freeform 7"/>
          <p:cNvSpPr>
            <a:spLocks/>
          </p:cNvSpPr>
          <p:nvPr/>
        </p:nvSpPr>
        <p:spPr bwMode="auto">
          <a:xfrm>
            <a:off x="2971800" y="3898900"/>
            <a:ext cx="812800" cy="763588"/>
          </a:xfrm>
          <a:custGeom>
            <a:avLst/>
            <a:gdLst/>
            <a:ahLst/>
            <a:cxnLst>
              <a:cxn ang="0">
                <a:pos x="192" y="392"/>
              </a:cxn>
              <a:cxn ang="0">
                <a:pos x="432" y="56"/>
              </a:cxn>
              <a:cxn ang="0">
                <a:pos x="0" y="56"/>
              </a:cxn>
            </a:cxnLst>
            <a:rect l="0" t="0" r="r" b="b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0" name="Freeform 8"/>
          <p:cNvSpPr>
            <a:spLocks/>
          </p:cNvSpPr>
          <p:nvPr/>
        </p:nvSpPr>
        <p:spPr bwMode="auto">
          <a:xfrm>
            <a:off x="2895600" y="3521075"/>
            <a:ext cx="1447800" cy="1141413"/>
          </a:xfrm>
          <a:custGeom>
            <a:avLst/>
            <a:gdLst/>
            <a:ahLst/>
            <a:cxnLst>
              <a:cxn ang="0">
                <a:pos x="288" y="720"/>
              </a:cxn>
              <a:cxn ang="0">
                <a:pos x="864" y="144"/>
              </a:cxn>
              <a:cxn ang="0">
                <a:pos x="0" y="0"/>
              </a:cxn>
            </a:cxnLst>
            <a:rect l="0" t="0" r="r" b="b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1" name="Freeform 9"/>
          <p:cNvSpPr>
            <a:spLocks/>
          </p:cNvSpPr>
          <p:nvPr/>
        </p:nvSpPr>
        <p:spPr bwMode="auto">
          <a:xfrm>
            <a:off x="3352800" y="2378075"/>
            <a:ext cx="1231900" cy="2284413"/>
          </a:xfrm>
          <a:custGeom>
            <a:avLst/>
            <a:gdLst/>
            <a:ahLst/>
            <a:cxnLst>
              <a:cxn ang="0">
                <a:pos x="0" y="1440"/>
              </a:cxn>
              <a:cxn ang="0">
                <a:pos x="768" y="864"/>
              </a:cxn>
              <a:cxn ang="0">
                <a:pos x="48" y="0"/>
              </a:cxn>
            </a:cxnLst>
            <a:rect l="0" t="0" r="r" b="b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2" name="Freeform 10"/>
          <p:cNvSpPr>
            <a:spLocks/>
          </p:cNvSpPr>
          <p:nvPr/>
        </p:nvSpPr>
        <p:spPr bwMode="auto">
          <a:xfrm>
            <a:off x="3352800" y="2284413"/>
            <a:ext cx="2360613" cy="2378075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864" y="960"/>
              </a:cxn>
              <a:cxn ang="0">
                <a:pos x="1584" y="0"/>
              </a:cxn>
            </a:cxnLst>
            <a:rect l="0" t="0" r="r" b="b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70123" name="Text Box 11"/>
          <p:cNvSpPr txBox="1">
            <a:spLocks noChangeArrowheads="1"/>
          </p:cNvSpPr>
          <p:nvPr/>
        </p:nvSpPr>
        <p:spPr bwMode="auto">
          <a:xfrm>
            <a:off x="2441575" y="43576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1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4" name="Text Box 12"/>
          <p:cNvSpPr txBox="1">
            <a:spLocks noChangeArrowheads="1"/>
          </p:cNvSpPr>
          <p:nvPr/>
        </p:nvSpPr>
        <p:spPr bwMode="auto">
          <a:xfrm>
            <a:off x="2362200" y="4129088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2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5" name="Text Box 13"/>
          <p:cNvSpPr txBox="1">
            <a:spLocks noChangeArrowheads="1"/>
          </p:cNvSpPr>
          <p:nvPr/>
        </p:nvSpPr>
        <p:spPr bwMode="auto">
          <a:xfrm>
            <a:off x="2209800" y="3898900"/>
            <a:ext cx="758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3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6" name="Text Box 14"/>
          <p:cNvSpPr txBox="1">
            <a:spLocks noChangeArrowheads="1"/>
          </p:cNvSpPr>
          <p:nvPr/>
        </p:nvSpPr>
        <p:spPr bwMode="auto">
          <a:xfrm>
            <a:off x="2136775" y="3367088"/>
            <a:ext cx="7588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4</a:t>
            </a:r>
            <a:endParaRPr lang="en-US" sz="1400" b="1">
              <a:latin typeface="Helvetica" charset="0"/>
            </a:endParaRPr>
          </a:p>
        </p:txBody>
      </p:sp>
      <p:sp>
        <p:nvSpPr>
          <p:cNvPr id="1370127" name="Text Box 15"/>
          <p:cNvSpPr txBox="1">
            <a:spLocks noChangeArrowheads="1"/>
          </p:cNvSpPr>
          <p:nvPr/>
        </p:nvSpPr>
        <p:spPr bwMode="auto">
          <a:xfrm>
            <a:off x="2517775" y="2222500"/>
            <a:ext cx="831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5</a:t>
            </a:r>
            <a:endParaRPr lang="en-US" b="1">
              <a:latin typeface="Helvetica" charset="0"/>
            </a:endParaRPr>
          </a:p>
        </p:txBody>
      </p:sp>
      <p:sp>
        <p:nvSpPr>
          <p:cNvPr id="1370128" name="Text Box 16"/>
          <p:cNvSpPr txBox="1">
            <a:spLocks noChangeArrowheads="1"/>
          </p:cNvSpPr>
          <p:nvPr/>
        </p:nvSpPr>
        <p:spPr bwMode="auto">
          <a:xfrm>
            <a:off x="5608638" y="194945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(80 + 2</a:t>
            </a:r>
            <a:r>
              <a:rPr lang="en-US" b="1" baseline="20000">
                <a:latin typeface="Helvetica" charset="0"/>
                <a:ea typeface="Times New Roman" charset="0"/>
                <a:cs typeface="Times New Roman" charset="0"/>
              </a:rPr>
              <a:t>6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) mod 2</a:t>
            </a:r>
            <a:r>
              <a:rPr lang="en-US" b="1" baseline="30000">
                <a:latin typeface="Helvetica" charset="0"/>
                <a:ea typeface="Times New Roman" charset="0"/>
                <a:cs typeface="Times New Roman" charset="0"/>
              </a:rPr>
              <a:t>7</a:t>
            </a:r>
            <a:r>
              <a:rPr lang="en-US" b="1">
                <a:latin typeface="Helvetica" charset="0"/>
                <a:ea typeface="Times New Roman" charset="0"/>
                <a:cs typeface="Times New Roman" charset="0"/>
              </a:rPr>
              <a:t> = 16</a:t>
            </a:r>
            <a:endParaRPr lang="en-US" b="1">
              <a:latin typeface="Helvetica" charset="0"/>
            </a:endParaRPr>
          </a:p>
        </p:txBody>
      </p:sp>
      <p:sp>
        <p:nvSpPr>
          <p:cNvPr id="1370129" name="Line 17"/>
          <p:cNvSpPr>
            <a:spLocks noChangeShapeType="1"/>
          </p:cNvSpPr>
          <p:nvPr/>
        </p:nvSpPr>
        <p:spPr bwMode="auto">
          <a:xfrm>
            <a:off x="4616450" y="1787525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0" name="Text Box 18"/>
          <p:cNvSpPr txBox="1">
            <a:spLocks noChangeArrowheads="1"/>
          </p:cNvSpPr>
          <p:nvPr/>
        </p:nvSpPr>
        <p:spPr bwMode="auto">
          <a:xfrm>
            <a:off x="4464050" y="1404938"/>
            <a:ext cx="3365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0</a:t>
            </a:r>
          </a:p>
        </p:txBody>
      </p:sp>
      <p:sp>
        <p:nvSpPr>
          <p:cNvPr id="1370131" name="Text Box 19"/>
          <p:cNvSpPr txBox="1">
            <a:spLocks noChangeArrowheads="1"/>
          </p:cNvSpPr>
          <p:nvPr/>
        </p:nvSpPr>
        <p:spPr bwMode="auto">
          <a:xfrm>
            <a:off x="7086600" y="1143000"/>
            <a:ext cx="12969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Say </a:t>
            </a:r>
            <a:r>
              <a:rPr lang="en-US" sz="2400" i="1">
                <a:latin typeface="Times New Roman" charset="0"/>
              </a:rPr>
              <a:t>m=7</a:t>
            </a:r>
          </a:p>
        </p:txBody>
      </p:sp>
      <p:sp>
        <p:nvSpPr>
          <p:cNvPr id="1370132" name="Text Box 20"/>
          <p:cNvSpPr txBox="1">
            <a:spLocks noChangeArrowheads="1"/>
          </p:cNvSpPr>
          <p:nvPr/>
        </p:nvSpPr>
        <p:spPr bwMode="auto">
          <a:xfrm>
            <a:off x="452438" y="5718175"/>
            <a:ext cx="8386762" cy="4616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>
            <a:prstTxWarp prst="textNoShape">
              <a:avLst/>
            </a:prstTxWarp>
            <a:spAutoFit/>
          </a:bodyPr>
          <a:lstStyle/>
          <a:p>
            <a:pPr algn="l" eaLnBrk="1" hangingPunct="1"/>
            <a:r>
              <a:rPr lang="en-US" sz="2400" b="0" i="1" dirty="0" err="1">
                <a:latin typeface="Times New Roman" charset="0"/>
              </a:rPr>
              <a:t>i</a:t>
            </a:r>
            <a:r>
              <a:rPr lang="en-US" sz="2400" b="0" dirty="0" err="1">
                <a:latin typeface="Times New Roman" charset="0"/>
              </a:rPr>
              <a:t>th</a:t>
            </a:r>
            <a:r>
              <a:rPr lang="en-US" sz="2400" b="0" dirty="0">
                <a:latin typeface="Times New Roman" charset="0"/>
              </a:rPr>
              <a:t> entry at peer with id </a:t>
            </a:r>
            <a:r>
              <a:rPr lang="en-US" sz="2400" b="0" i="1" dirty="0" err="1">
                <a:latin typeface="Times New Roman" charset="0"/>
              </a:rPr>
              <a:t>n</a:t>
            </a:r>
            <a:r>
              <a:rPr lang="en-US" sz="2400" b="0" i="1" dirty="0">
                <a:latin typeface="Times New Roman" charset="0"/>
              </a:rPr>
              <a:t> </a:t>
            </a:r>
            <a:r>
              <a:rPr lang="en-US" sz="2400" b="0" dirty="0">
                <a:latin typeface="Times New Roman" charset="0"/>
              </a:rPr>
              <a:t>is first peer with id &gt;=                          </a:t>
            </a:r>
          </a:p>
        </p:txBody>
      </p:sp>
      <p:graphicFrame>
        <p:nvGraphicFramePr>
          <p:cNvPr id="1370133" name="Object 21"/>
          <p:cNvGraphicFramePr>
            <a:graphicFrameLocks noChangeAspect="1"/>
          </p:cNvGraphicFramePr>
          <p:nvPr/>
        </p:nvGraphicFramePr>
        <p:xfrm>
          <a:off x="6583363" y="5707063"/>
          <a:ext cx="19462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Equation" r:id="rId4" imgW="939600" imgH="228600" progId="Equation.3">
                  <p:embed/>
                </p:oleObj>
              </mc:Choice>
              <mc:Fallback>
                <p:oleObj name="Equation" r:id="rId4" imgW="93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363" y="5707063"/>
                        <a:ext cx="194627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0134" name="Text Box 22"/>
          <p:cNvSpPr txBox="1">
            <a:spLocks noChangeArrowheads="1"/>
          </p:cNvSpPr>
          <p:nvPr/>
        </p:nvSpPr>
        <p:spPr bwMode="auto">
          <a:xfrm>
            <a:off x="228600" y="2439988"/>
            <a:ext cx="1841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1370135" name="Text Box 23"/>
          <p:cNvSpPr txBox="1">
            <a:spLocks noChangeArrowheads="1"/>
          </p:cNvSpPr>
          <p:nvPr/>
        </p:nvSpPr>
        <p:spPr bwMode="auto">
          <a:xfrm>
            <a:off x="276417" y="1906588"/>
            <a:ext cx="1118996" cy="30469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 b="0" i="1">
                <a:latin typeface="Times New Roman" charset="0"/>
              </a:rPr>
              <a:t>i   ft[i]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0  96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1  96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2  96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3  96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4  96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5  112</a:t>
            </a:r>
          </a:p>
          <a:p>
            <a:pPr eaLnBrk="1" hangingPunct="1"/>
            <a:r>
              <a:rPr lang="en-US" sz="2400" b="0">
                <a:latin typeface="Times New Roman" charset="0"/>
              </a:rPr>
              <a:t>6  20</a:t>
            </a:r>
          </a:p>
        </p:txBody>
      </p:sp>
      <p:sp>
        <p:nvSpPr>
          <p:cNvPr id="1370136" name="Line 24"/>
          <p:cNvSpPr>
            <a:spLocks noChangeShapeType="1"/>
          </p:cNvSpPr>
          <p:nvPr/>
        </p:nvSpPr>
        <p:spPr bwMode="auto">
          <a:xfrm flipH="1" flipV="1">
            <a:off x="1295400" y="3733800"/>
            <a:ext cx="1450975" cy="1212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37" name="Text Box 25"/>
          <p:cNvSpPr txBox="1">
            <a:spLocks noChangeArrowheads="1"/>
          </p:cNvSpPr>
          <p:nvPr/>
        </p:nvSpPr>
        <p:spPr bwMode="auto">
          <a:xfrm>
            <a:off x="20638" y="1336675"/>
            <a:ext cx="242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imes New Roman" charset="0"/>
              </a:rPr>
              <a:t>Finger Table at 80</a:t>
            </a:r>
          </a:p>
        </p:txBody>
      </p:sp>
      <p:pic>
        <p:nvPicPr>
          <p:cNvPr id="1370138" name="Picture 26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35725" y="3368675"/>
            <a:ext cx="266700" cy="436563"/>
          </a:xfrm>
          <a:prstGeom prst="rect">
            <a:avLst/>
          </a:prstGeom>
          <a:noFill/>
        </p:spPr>
      </p:pic>
      <p:sp>
        <p:nvSpPr>
          <p:cNvPr id="1370139" name="Line 27"/>
          <p:cNvSpPr>
            <a:spLocks noChangeShapeType="1"/>
          </p:cNvSpPr>
          <p:nvPr/>
        </p:nvSpPr>
        <p:spPr bwMode="auto">
          <a:xfrm>
            <a:off x="6246813" y="3578225"/>
            <a:ext cx="1508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0" name="Text Box 28"/>
          <p:cNvSpPr txBox="1">
            <a:spLocks noChangeArrowheads="1"/>
          </p:cNvSpPr>
          <p:nvPr/>
        </p:nvSpPr>
        <p:spPr bwMode="auto">
          <a:xfrm>
            <a:off x="5865813" y="3363913"/>
            <a:ext cx="4365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32</a:t>
            </a:r>
          </a:p>
        </p:txBody>
      </p:sp>
      <p:sp>
        <p:nvSpPr>
          <p:cNvPr id="1370141" name="Line 29"/>
          <p:cNvSpPr>
            <a:spLocks noChangeShapeType="1"/>
          </p:cNvSpPr>
          <p:nvPr/>
        </p:nvSpPr>
        <p:spPr bwMode="auto">
          <a:xfrm>
            <a:off x="5789613" y="464185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2" name="Text Box 30"/>
          <p:cNvSpPr txBox="1">
            <a:spLocks noChangeArrowheads="1"/>
          </p:cNvSpPr>
          <p:nvPr/>
        </p:nvSpPr>
        <p:spPr bwMode="auto">
          <a:xfrm>
            <a:off x="5351463" y="4429125"/>
            <a:ext cx="438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45</a:t>
            </a:r>
          </a:p>
        </p:txBody>
      </p:sp>
      <p:sp>
        <p:nvSpPr>
          <p:cNvPr id="1370143" name="Text Box 31"/>
          <p:cNvSpPr txBox="1">
            <a:spLocks noChangeArrowheads="1"/>
          </p:cNvSpPr>
          <p:nvPr/>
        </p:nvSpPr>
        <p:spPr bwMode="auto">
          <a:xfrm>
            <a:off x="3430588" y="4565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80</a:t>
            </a:r>
          </a:p>
        </p:txBody>
      </p:sp>
      <p:sp>
        <p:nvSpPr>
          <p:cNvPr id="1370144" name="Line 32"/>
          <p:cNvSpPr>
            <a:spLocks noChangeShapeType="1"/>
          </p:cNvSpPr>
          <p:nvPr/>
        </p:nvSpPr>
        <p:spPr bwMode="auto">
          <a:xfrm flipV="1">
            <a:off x="5884863" y="2487613"/>
            <a:ext cx="171450" cy="107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5" name="Text Box 33"/>
          <p:cNvSpPr txBox="1">
            <a:spLocks noChangeArrowheads="1"/>
          </p:cNvSpPr>
          <p:nvPr/>
        </p:nvSpPr>
        <p:spPr bwMode="auto">
          <a:xfrm>
            <a:off x="5484813" y="24368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20</a:t>
            </a:r>
          </a:p>
        </p:txBody>
      </p:sp>
      <p:sp>
        <p:nvSpPr>
          <p:cNvPr id="1370146" name="Line 34"/>
          <p:cNvSpPr>
            <a:spLocks noChangeShapeType="1"/>
          </p:cNvSpPr>
          <p:nvPr/>
        </p:nvSpPr>
        <p:spPr bwMode="auto">
          <a:xfrm flipH="1" flipV="1">
            <a:off x="3354388" y="2271713"/>
            <a:ext cx="107950" cy="165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0147" name="Text Box 35"/>
          <p:cNvSpPr txBox="1">
            <a:spLocks noChangeArrowheads="1"/>
          </p:cNvSpPr>
          <p:nvPr/>
        </p:nvSpPr>
        <p:spPr bwMode="auto">
          <a:xfrm>
            <a:off x="3430588" y="21463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112</a:t>
            </a:r>
          </a:p>
        </p:txBody>
      </p:sp>
      <p:sp>
        <p:nvSpPr>
          <p:cNvPr id="1370148" name="Text Box 36"/>
          <p:cNvSpPr txBox="1">
            <a:spLocks noChangeArrowheads="1"/>
          </p:cNvSpPr>
          <p:nvPr/>
        </p:nvSpPr>
        <p:spPr bwMode="auto">
          <a:xfrm>
            <a:off x="2897188" y="30591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/>
              <a:t>96</a:t>
            </a:r>
          </a:p>
        </p:txBody>
      </p:sp>
      <p:sp>
        <p:nvSpPr>
          <p:cNvPr id="1370149" name="Line 37"/>
          <p:cNvSpPr>
            <a:spLocks noChangeShapeType="1"/>
          </p:cNvSpPr>
          <p:nvPr/>
        </p:nvSpPr>
        <p:spPr bwMode="auto">
          <a:xfrm flipH="1">
            <a:off x="2822575" y="3273425"/>
            <a:ext cx="1508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70150" name="Picture 38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4413" y="4584700"/>
            <a:ext cx="265112" cy="438150"/>
          </a:xfrm>
          <a:prstGeom prst="rect">
            <a:avLst/>
          </a:prstGeom>
          <a:noFill/>
        </p:spPr>
      </p:pic>
      <p:pic>
        <p:nvPicPr>
          <p:cNvPr id="1370151" name="Picture 39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3388" y="4813300"/>
            <a:ext cx="266700" cy="438150"/>
          </a:xfrm>
          <a:prstGeom prst="rect">
            <a:avLst/>
          </a:prstGeom>
          <a:noFill/>
        </p:spPr>
      </p:pic>
      <p:pic>
        <p:nvPicPr>
          <p:cNvPr id="1370152" name="Picture 40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79675" y="2987675"/>
            <a:ext cx="266700" cy="438150"/>
          </a:xfrm>
          <a:prstGeom prst="rect">
            <a:avLst/>
          </a:prstGeom>
          <a:noFill/>
        </p:spPr>
      </p:pic>
      <p:pic>
        <p:nvPicPr>
          <p:cNvPr id="1370153" name="Picture 41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5788" y="1771650"/>
            <a:ext cx="266700" cy="436563"/>
          </a:xfrm>
          <a:prstGeom prst="rect">
            <a:avLst/>
          </a:prstGeom>
          <a:noFill/>
        </p:spPr>
      </p:pic>
      <p:pic>
        <p:nvPicPr>
          <p:cNvPr id="1370154" name="Picture 42" descr="j023033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0613" y="2284413"/>
            <a:ext cx="265112" cy="438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9640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685800"/>
          </a:xfrm>
        </p:spPr>
        <p:txBody>
          <a:bodyPr/>
          <a:lstStyle/>
          <a:p>
            <a:r>
              <a:rPr lang="en-US" dirty="0"/>
              <a:t>Achieving </a:t>
            </a:r>
            <a:r>
              <a:rPr lang="en-US" dirty="0" smtClean="0"/>
              <a:t>Fault Tolerance for Lookup Service</a:t>
            </a:r>
            <a:endParaRPr lang="en-US" dirty="0"/>
          </a:p>
        </p:txBody>
      </p:sp>
      <p:sp>
        <p:nvSpPr>
          <p:cNvPr id="137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924800" cy="5105400"/>
          </a:xfrm>
        </p:spPr>
        <p:txBody>
          <a:bodyPr/>
          <a:lstStyle/>
          <a:p>
            <a:r>
              <a:rPr lang="en-US" dirty="0"/>
              <a:t>To improve robustness each node maintains the k (&gt; 1) immediate successors instead of only one successor</a:t>
            </a:r>
          </a:p>
          <a:p>
            <a:endParaRPr lang="en-US" dirty="0"/>
          </a:p>
          <a:p>
            <a:r>
              <a:rPr lang="en-US" dirty="0"/>
              <a:t>In the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</a:t>
            </a:r>
            <a:r>
              <a:rPr lang="en-US" dirty="0" smtClean="0"/>
              <a:t>reply message</a:t>
            </a:r>
            <a:r>
              <a:rPr lang="en-US" dirty="0"/>
              <a:t>, node A can send its k-1 successors to its predecessor B</a:t>
            </a:r>
          </a:p>
          <a:p>
            <a:endParaRPr lang="en-US" dirty="0"/>
          </a:p>
          <a:p>
            <a:r>
              <a:rPr lang="en-US" dirty="0"/>
              <a:t>Upon </a:t>
            </a:r>
            <a:r>
              <a:rPr lang="en-US" dirty="0" smtClean="0"/>
              <a:t>receiving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message, B can update its successor list by concatenating the successor list received from A </a:t>
            </a:r>
            <a:r>
              <a:rPr lang="en-US" dirty="0" smtClean="0"/>
              <a:t>with its own list</a:t>
            </a:r>
          </a:p>
          <a:p>
            <a:endParaRPr lang="en-US" dirty="0"/>
          </a:p>
          <a:p>
            <a:r>
              <a:rPr lang="en-US" dirty="0" smtClean="0"/>
              <a:t>If k = log(M), lookup operation works with high probability even if half of nodes fail, where M is number of nodes in the syste</a:t>
            </a:r>
            <a:r>
              <a:rPr lang="en-US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7339395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838200"/>
          </a:xfrm>
        </p:spPr>
        <p:txBody>
          <a:bodyPr/>
          <a:lstStyle/>
          <a:p>
            <a:r>
              <a:rPr lang="en-US" dirty="0" smtClean="0"/>
              <a:t>Storage Fault Tolerance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Replicate tuples on successor nodes</a:t>
            </a:r>
            <a:endParaRPr lang="en-US" sz="2400" dirty="0"/>
          </a:p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Example: replicate (K14, V14) on nodes 20 and 32</a:t>
            </a:r>
            <a:endParaRPr lang="en-US" sz="2400" dirty="0"/>
          </a:p>
          <a:p>
            <a:pPr marL="342900" indent="-342900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553200" y="3733800"/>
            <a:ext cx="1328738" cy="838200"/>
            <a:chOff x="6672900" y="2785646"/>
            <a:chExt cx="1328738" cy="838200"/>
          </a:xfrm>
        </p:grpSpPr>
        <p:grpSp>
          <p:nvGrpSpPr>
            <p:cNvPr id="52" name="Group 51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62" name="Straight Connector 61"/>
              <p:cNvCxnSpPr>
                <a:stCxn id="59" idx="0"/>
                <a:endCxn id="5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53" name="Group 52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54" name="Straight Arrow Connector 53"/>
            <p:cNvCxnSpPr>
              <a:stCxn id="59" idx="2"/>
              <a:endCxn id="1351704" idx="1"/>
            </p:cNvCxnSpPr>
            <p:nvPr/>
          </p:nvCxnSpPr>
          <p:spPr bwMode="auto">
            <a:xfrm>
              <a:off x="7222650" y="3089971"/>
              <a:ext cx="778988" cy="5338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5862638" y="4800600"/>
            <a:ext cx="1375724" cy="1143000"/>
            <a:chOff x="6396676" y="2785646"/>
            <a:chExt cx="1375724" cy="1143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71" name="Straight Connector 70"/>
              <p:cNvCxnSpPr>
                <a:stCxn id="70" idx="0"/>
                <a:endCxn id="70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6" name="Group 6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67" name="Straight Arrow Connector 66"/>
            <p:cNvCxnSpPr>
              <a:stCxn id="70" idx="2"/>
              <a:endCxn id="1351684" idx="4"/>
            </p:cNvCxnSpPr>
            <p:nvPr/>
          </p:nvCxnSpPr>
          <p:spPr bwMode="auto">
            <a:xfrm flipH="1">
              <a:off x="6396676" y="3089971"/>
              <a:ext cx="825974" cy="8386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5479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162800" cy="838200"/>
          </a:xfrm>
        </p:spPr>
        <p:txBody>
          <a:bodyPr/>
          <a:lstStyle/>
          <a:p>
            <a:r>
              <a:rPr lang="en-US" dirty="0" smtClean="0"/>
              <a:t>Storage Fault Tolerance</a:t>
            </a:r>
            <a:endParaRPr lang="en-US" dirty="0"/>
          </a:p>
        </p:txBody>
      </p:sp>
      <p:sp>
        <p:nvSpPr>
          <p:cNvPr id="135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3200400" cy="4724400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If node 15 fails, no reconfiguration needed</a:t>
            </a:r>
          </a:p>
          <a:p>
            <a:pPr marL="742950" lvl="1" indent="-342900">
              <a:lnSpc>
                <a:spcPct val="100000"/>
              </a:lnSpc>
            </a:pPr>
            <a:r>
              <a:rPr lang="en-US" sz="2000" dirty="0"/>
              <a:t>S</a:t>
            </a:r>
            <a:r>
              <a:rPr lang="en-US" sz="2000" dirty="0" smtClean="0"/>
              <a:t>till have two replicas </a:t>
            </a:r>
          </a:p>
          <a:p>
            <a:pPr marL="742950" lvl="1" indent="-342900">
              <a:lnSpc>
                <a:spcPct val="100000"/>
              </a:lnSpc>
            </a:pPr>
            <a:r>
              <a:rPr lang="en-US" sz="2000" dirty="0" smtClean="0"/>
              <a:t>All lookups will be correctly routed</a:t>
            </a:r>
          </a:p>
          <a:p>
            <a:pPr marL="342900" indent="-342900">
              <a:lnSpc>
                <a:spcPct val="100000"/>
              </a:lnSpc>
            </a:pPr>
            <a:r>
              <a:rPr lang="en-US" sz="2400" dirty="0" smtClean="0"/>
              <a:t>Will need to add a new replica on node 35</a:t>
            </a:r>
          </a:p>
        </p:txBody>
      </p:sp>
      <p:sp>
        <p:nvSpPr>
          <p:cNvPr id="1351684" name="Oval 4"/>
          <p:cNvSpPr>
            <a:spLocks noChangeArrowheads="1"/>
          </p:cNvSpPr>
          <p:nvPr/>
        </p:nvSpPr>
        <p:spPr bwMode="auto">
          <a:xfrm>
            <a:off x="3538538" y="1371600"/>
            <a:ext cx="4648200" cy="457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685" name="Text Box 5"/>
          <p:cNvSpPr txBox="1">
            <a:spLocks noChangeArrowheads="1"/>
          </p:cNvSpPr>
          <p:nvPr/>
        </p:nvSpPr>
        <p:spPr bwMode="auto">
          <a:xfrm>
            <a:off x="6384925" y="153828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</a:t>
            </a:r>
          </a:p>
        </p:txBody>
      </p:sp>
      <p:pic>
        <p:nvPicPr>
          <p:cNvPr id="1351686" name="Picture 6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3213" y="990600"/>
            <a:ext cx="266700" cy="438150"/>
          </a:xfrm>
          <a:prstGeom prst="rect">
            <a:avLst/>
          </a:prstGeom>
          <a:noFill/>
        </p:spPr>
      </p:pic>
      <p:pic>
        <p:nvPicPr>
          <p:cNvPr id="1351687" name="Picture 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8638" y="4514850"/>
            <a:ext cx="266700" cy="438150"/>
          </a:xfrm>
          <a:prstGeom prst="rect">
            <a:avLst/>
          </a:prstGeom>
          <a:noFill/>
        </p:spPr>
      </p:pic>
      <p:sp>
        <p:nvSpPr>
          <p:cNvPr id="1351688" name="Text Box 8"/>
          <p:cNvSpPr txBox="1">
            <a:spLocks noChangeArrowheads="1"/>
          </p:cNvSpPr>
          <p:nvPr/>
        </p:nvSpPr>
        <p:spPr bwMode="auto">
          <a:xfrm>
            <a:off x="7461250" y="4343400"/>
            <a:ext cx="43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20</a:t>
            </a:r>
          </a:p>
        </p:txBody>
      </p:sp>
      <p:pic>
        <p:nvPicPr>
          <p:cNvPr id="1351689" name="Picture 9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8338" y="6038850"/>
            <a:ext cx="266700" cy="438150"/>
          </a:xfrm>
          <a:prstGeom prst="rect">
            <a:avLst/>
          </a:prstGeom>
          <a:noFill/>
        </p:spPr>
      </p:pic>
      <p:sp>
        <p:nvSpPr>
          <p:cNvPr id="1351690" name="Text Box 10"/>
          <p:cNvSpPr txBox="1">
            <a:spLocks noChangeArrowheads="1"/>
          </p:cNvSpPr>
          <p:nvPr/>
        </p:nvSpPr>
        <p:spPr bwMode="auto">
          <a:xfrm>
            <a:off x="5614988" y="5486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32</a:t>
            </a:r>
          </a:p>
        </p:txBody>
      </p:sp>
      <p:sp>
        <p:nvSpPr>
          <p:cNvPr id="1351691" name="Text Box 11"/>
          <p:cNvSpPr txBox="1">
            <a:spLocks noChangeArrowheads="1"/>
          </p:cNvSpPr>
          <p:nvPr/>
        </p:nvSpPr>
        <p:spPr bwMode="auto">
          <a:xfrm>
            <a:off x="4605338" y="53482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35</a:t>
            </a:r>
          </a:p>
        </p:txBody>
      </p:sp>
      <p:pic>
        <p:nvPicPr>
          <p:cNvPr id="1351692" name="Picture 12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7738" y="5886450"/>
            <a:ext cx="266700" cy="438150"/>
          </a:xfrm>
          <a:prstGeom prst="rect">
            <a:avLst/>
          </a:prstGeom>
          <a:noFill/>
        </p:spPr>
      </p:pic>
      <p:sp>
        <p:nvSpPr>
          <p:cNvPr id="1351693" name="Text Box 13"/>
          <p:cNvSpPr txBox="1">
            <a:spLocks noChangeArrowheads="1"/>
          </p:cNvSpPr>
          <p:nvPr/>
        </p:nvSpPr>
        <p:spPr bwMode="auto">
          <a:xfrm>
            <a:off x="7119938" y="1995488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8</a:t>
            </a:r>
          </a:p>
        </p:txBody>
      </p:sp>
      <p:sp>
        <p:nvSpPr>
          <p:cNvPr id="1351694" name="Text Box 14"/>
          <p:cNvSpPr txBox="1">
            <a:spLocks noChangeArrowheads="1"/>
          </p:cNvSpPr>
          <p:nvPr/>
        </p:nvSpPr>
        <p:spPr bwMode="auto">
          <a:xfrm>
            <a:off x="7729538" y="3367088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15</a:t>
            </a:r>
          </a:p>
        </p:txBody>
      </p:sp>
      <p:sp>
        <p:nvSpPr>
          <p:cNvPr id="1351695" name="Text Box 15"/>
          <p:cNvSpPr txBox="1">
            <a:spLocks noChangeArrowheads="1"/>
          </p:cNvSpPr>
          <p:nvPr/>
        </p:nvSpPr>
        <p:spPr bwMode="auto">
          <a:xfrm>
            <a:off x="3767138" y="42672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44</a:t>
            </a:r>
          </a:p>
        </p:txBody>
      </p:sp>
      <p:sp>
        <p:nvSpPr>
          <p:cNvPr id="1351696" name="Text Box 16"/>
          <p:cNvSpPr txBox="1">
            <a:spLocks noChangeArrowheads="1"/>
          </p:cNvSpPr>
          <p:nvPr/>
        </p:nvSpPr>
        <p:spPr bwMode="auto">
          <a:xfrm>
            <a:off x="4548188" y="18288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Key"/>
                <a:cs typeface="Key"/>
              </a:rPr>
              <a:t>58</a:t>
            </a:r>
          </a:p>
        </p:txBody>
      </p:sp>
      <p:pic>
        <p:nvPicPr>
          <p:cNvPr id="1351697" name="Picture 1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4419600"/>
            <a:ext cx="266700" cy="438150"/>
          </a:xfrm>
          <a:prstGeom prst="rect">
            <a:avLst/>
          </a:prstGeom>
          <a:noFill/>
        </p:spPr>
      </p:pic>
      <p:pic>
        <p:nvPicPr>
          <p:cNvPr id="1351698" name="Picture 18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438" y="1295400"/>
            <a:ext cx="266700" cy="438150"/>
          </a:xfrm>
          <a:prstGeom prst="rect">
            <a:avLst/>
          </a:prstGeom>
          <a:noFill/>
        </p:spPr>
      </p:pic>
      <p:sp>
        <p:nvSpPr>
          <p:cNvPr id="1351699" name="Line 19"/>
          <p:cNvSpPr>
            <a:spLocks noChangeShapeType="1"/>
          </p:cNvSpPr>
          <p:nvPr/>
        </p:nvSpPr>
        <p:spPr bwMode="auto">
          <a:xfrm flipV="1">
            <a:off x="3690938" y="44958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0" name="Line 20"/>
          <p:cNvSpPr>
            <a:spLocks noChangeShapeType="1"/>
          </p:cNvSpPr>
          <p:nvPr/>
        </p:nvSpPr>
        <p:spPr bwMode="auto">
          <a:xfrm>
            <a:off x="4519613" y="1735138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1" name="Picture 21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62938" y="3276600"/>
            <a:ext cx="266700" cy="438150"/>
          </a:xfrm>
          <a:prstGeom prst="rect">
            <a:avLst/>
          </a:prstGeom>
          <a:noFill/>
        </p:spPr>
      </p:pic>
      <p:sp>
        <p:nvSpPr>
          <p:cNvPr id="1351702" name="Line 22"/>
          <p:cNvSpPr>
            <a:spLocks noChangeShapeType="1"/>
          </p:cNvSpPr>
          <p:nvPr/>
        </p:nvSpPr>
        <p:spPr bwMode="auto">
          <a:xfrm flipV="1">
            <a:off x="4910138" y="5638800"/>
            <a:ext cx="76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3" name="Line 23"/>
          <p:cNvSpPr>
            <a:spLocks noChangeShapeType="1"/>
          </p:cNvSpPr>
          <p:nvPr/>
        </p:nvSpPr>
        <p:spPr bwMode="auto">
          <a:xfrm flipV="1">
            <a:off x="5824538" y="5867400"/>
            <a:ext cx="1587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4" name="Line 24"/>
          <p:cNvSpPr>
            <a:spLocks noChangeShapeType="1"/>
          </p:cNvSpPr>
          <p:nvPr/>
        </p:nvSpPr>
        <p:spPr bwMode="auto">
          <a:xfrm flipH="1" flipV="1">
            <a:off x="7881938" y="4572000"/>
            <a:ext cx="152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5" name="Line 25"/>
          <p:cNvSpPr>
            <a:spLocks noChangeShapeType="1"/>
          </p:cNvSpPr>
          <p:nvPr/>
        </p:nvSpPr>
        <p:spPr bwMode="auto">
          <a:xfrm flipH="1">
            <a:off x="8110538" y="3505200"/>
            <a:ext cx="152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1351706" name="Line 26"/>
          <p:cNvSpPr>
            <a:spLocks noChangeShapeType="1"/>
          </p:cNvSpPr>
          <p:nvPr/>
        </p:nvSpPr>
        <p:spPr bwMode="auto">
          <a:xfrm flipV="1">
            <a:off x="7396163" y="1971675"/>
            <a:ext cx="112712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pic>
        <p:nvPicPr>
          <p:cNvPr id="1351707" name="Picture 27" descr="j02303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75550" y="1676400"/>
            <a:ext cx="268288" cy="438150"/>
          </a:xfrm>
          <a:prstGeom prst="rect">
            <a:avLst/>
          </a:prstGeom>
          <a:noFill/>
        </p:spPr>
      </p:pic>
      <p:sp>
        <p:nvSpPr>
          <p:cNvPr id="1351708" name="Line 28"/>
          <p:cNvSpPr>
            <a:spLocks noChangeShapeType="1"/>
          </p:cNvSpPr>
          <p:nvPr/>
        </p:nvSpPr>
        <p:spPr bwMode="auto">
          <a:xfrm rot="3575902">
            <a:off x="6584950" y="1433513"/>
            <a:ext cx="92075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273425" y="1108075"/>
            <a:ext cx="5089525" cy="5133975"/>
            <a:chOff x="1930" y="844"/>
            <a:chExt cx="3210" cy="3240"/>
          </a:xfrm>
        </p:grpSpPr>
        <p:sp>
          <p:nvSpPr>
            <p:cNvPr id="1351710" name="Freeform 30"/>
            <p:cNvSpPr>
              <a:spLocks/>
            </p:cNvSpPr>
            <p:nvPr/>
          </p:nvSpPr>
          <p:spPr bwMode="auto">
            <a:xfrm>
              <a:off x="2788" y="844"/>
              <a:ext cx="1200" cy="168"/>
            </a:xfrm>
            <a:custGeom>
              <a:avLst/>
              <a:gdLst/>
              <a:ahLst/>
              <a:cxnLst>
                <a:cxn ang="0">
                  <a:pos x="0" y="168"/>
                </a:cxn>
                <a:cxn ang="0">
                  <a:pos x="432" y="24"/>
                </a:cxn>
                <a:cxn ang="0">
                  <a:pos x="960" y="24"/>
                </a:cxn>
                <a:cxn ang="0">
                  <a:pos x="1200" y="72"/>
                </a:cxn>
              </a:cxnLst>
              <a:rect l="0" t="0" r="r" b="b"/>
              <a:pathLst>
                <a:path w="1200" h="168">
                  <a:moveTo>
                    <a:pt x="0" y="168"/>
                  </a:moveTo>
                  <a:cubicBezTo>
                    <a:pt x="136" y="108"/>
                    <a:pt x="272" y="48"/>
                    <a:pt x="432" y="24"/>
                  </a:cubicBezTo>
                  <a:cubicBezTo>
                    <a:pt x="592" y="0"/>
                    <a:pt x="832" y="16"/>
                    <a:pt x="960" y="24"/>
                  </a:cubicBezTo>
                  <a:cubicBezTo>
                    <a:pt x="1088" y="32"/>
                    <a:pt x="1144" y="52"/>
                    <a:pt x="1200" y="7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1" name="Freeform 31"/>
            <p:cNvSpPr>
              <a:spLocks/>
            </p:cNvSpPr>
            <p:nvPr/>
          </p:nvSpPr>
          <p:spPr bwMode="auto">
            <a:xfrm>
              <a:off x="4276" y="964"/>
              <a:ext cx="336" cy="2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96"/>
                </a:cxn>
                <a:cxn ang="0">
                  <a:pos x="336" y="240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cubicBezTo>
                    <a:pt x="68" y="28"/>
                    <a:pt x="136" y="56"/>
                    <a:pt x="192" y="96"/>
                  </a:cubicBezTo>
                  <a:cubicBezTo>
                    <a:pt x="248" y="136"/>
                    <a:pt x="292" y="188"/>
                    <a:pt x="336" y="2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2" name="Freeform 32"/>
            <p:cNvSpPr>
              <a:spLocks/>
            </p:cNvSpPr>
            <p:nvPr/>
          </p:nvSpPr>
          <p:spPr bwMode="auto">
            <a:xfrm>
              <a:off x="4852" y="1492"/>
              <a:ext cx="288" cy="6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240"/>
                </a:cxn>
                <a:cxn ang="0">
                  <a:pos x="288" y="624"/>
                </a:cxn>
              </a:cxnLst>
              <a:rect l="0" t="0" r="r" b="b"/>
              <a:pathLst>
                <a:path w="288" h="624">
                  <a:moveTo>
                    <a:pt x="0" y="0"/>
                  </a:moveTo>
                  <a:cubicBezTo>
                    <a:pt x="72" y="68"/>
                    <a:pt x="144" y="136"/>
                    <a:pt x="192" y="240"/>
                  </a:cubicBezTo>
                  <a:cubicBezTo>
                    <a:pt x="240" y="344"/>
                    <a:pt x="264" y="484"/>
                    <a:pt x="288" y="62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3" name="Freeform 33"/>
            <p:cNvSpPr>
              <a:spLocks/>
            </p:cNvSpPr>
            <p:nvPr/>
          </p:nvSpPr>
          <p:spPr bwMode="auto">
            <a:xfrm>
              <a:off x="5072" y="2596"/>
              <a:ext cx="68" cy="340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40" y="204"/>
                </a:cxn>
                <a:cxn ang="0">
                  <a:pos x="0" y="340"/>
                </a:cxn>
              </a:cxnLst>
              <a:rect l="0" t="0" r="r" b="b"/>
              <a:pathLst>
                <a:path w="68" h="340">
                  <a:moveTo>
                    <a:pt x="68" y="0"/>
                  </a:moveTo>
                  <a:cubicBezTo>
                    <a:pt x="59" y="73"/>
                    <a:pt x="51" y="147"/>
                    <a:pt x="40" y="204"/>
                  </a:cubicBezTo>
                  <a:cubicBezTo>
                    <a:pt x="29" y="261"/>
                    <a:pt x="14" y="300"/>
                    <a:pt x="0" y="34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4" name="Freeform 34"/>
            <p:cNvSpPr>
              <a:spLocks/>
            </p:cNvSpPr>
            <p:nvPr/>
          </p:nvSpPr>
          <p:spPr bwMode="auto">
            <a:xfrm>
              <a:off x="3760" y="3268"/>
              <a:ext cx="1188" cy="767"/>
            </a:xfrm>
            <a:custGeom>
              <a:avLst/>
              <a:gdLst/>
              <a:ahLst/>
              <a:cxnLst>
                <a:cxn ang="0">
                  <a:pos x="1188" y="0"/>
                </a:cxn>
                <a:cxn ang="0">
                  <a:pos x="824" y="460"/>
                </a:cxn>
                <a:cxn ang="0">
                  <a:pos x="320" y="716"/>
                </a:cxn>
                <a:cxn ang="0">
                  <a:pos x="0" y="764"/>
                </a:cxn>
              </a:cxnLst>
              <a:rect l="0" t="0" r="r" b="b"/>
              <a:pathLst>
                <a:path w="1188" h="767">
                  <a:moveTo>
                    <a:pt x="1188" y="0"/>
                  </a:moveTo>
                  <a:cubicBezTo>
                    <a:pt x="1078" y="170"/>
                    <a:pt x="969" y="341"/>
                    <a:pt x="824" y="460"/>
                  </a:cubicBezTo>
                  <a:cubicBezTo>
                    <a:pt x="679" y="579"/>
                    <a:pt x="457" y="665"/>
                    <a:pt x="320" y="716"/>
                  </a:cubicBezTo>
                  <a:cubicBezTo>
                    <a:pt x="183" y="767"/>
                    <a:pt x="91" y="765"/>
                    <a:pt x="0" y="764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5" name="Freeform 35"/>
            <p:cNvSpPr>
              <a:spLocks/>
            </p:cNvSpPr>
            <p:nvPr/>
          </p:nvSpPr>
          <p:spPr bwMode="auto">
            <a:xfrm>
              <a:off x="1930" y="1216"/>
              <a:ext cx="542" cy="1620"/>
            </a:xfrm>
            <a:custGeom>
              <a:avLst/>
              <a:gdLst/>
              <a:ahLst/>
              <a:cxnLst>
                <a:cxn ang="0">
                  <a:pos x="90" y="1620"/>
                </a:cxn>
                <a:cxn ang="0">
                  <a:pos x="6" y="1136"/>
                </a:cxn>
                <a:cxn ang="0">
                  <a:pos x="126" y="520"/>
                </a:cxn>
                <a:cxn ang="0">
                  <a:pos x="542" y="0"/>
                </a:cxn>
              </a:cxnLst>
              <a:rect l="0" t="0" r="r" b="b"/>
              <a:pathLst>
                <a:path w="542" h="1620">
                  <a:moveTo>
                    <a:pt x="90" y="1620"/>
                  </a:moveTo>
                  <a:cubicBezTo>
                    <a:pt x="45" y="1469"/>
                    <a:pt x="0" y="1319"/>
                    <a:pt x="6" y="1136"/>
                  </a:cubicBezTo>
                  <a:cubicBezTo>
                    <a:pt x="12" y="953"/>
                    <a:pt x="37" y="709"/>
                    <a:pt x="126" y="520"/>
                  </a:cubicBezTo>
                  <a:cubicBezTo>
                    <a:pt x="215" y="331"/>
                    <a:pt x="378" y="165"/>
                    <a:pt x="542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6" name="Freeform 36"/>
            <p:cNvSpPr>
              <a:spLocks/>
            </p:cNvSpPr>
            <p:nvPr/>
          </p:nvSpPr>
          <p:spPr bwMode="auto">
            <a:xfrm>
              <a:off x="2164" y="3268"/>
              <a:ext cx="624" cy="624"/>
            </a:xfrm>
            <a:custGeom>
              <a:avLst/>
              <a:gdLst/>
              <a:ahLst/>
              <a:cxnLst>
                <a:cxn ang="0">
                  <a:pos x="624" y="624"/>
                </a:cxn>
                <a:cxn ang="0">
                  <a:pos x="288" y="384"/>
                </a:cxn>
                <a:cxn ang="0">
                  <a:pos x="0" y="0"/>
                </a:cxn>
              </a:cxnLst>
              <a:rect l="0" t="0" r="r" b="b"/>
              <a:pathLst>
                <a:path w="624" h="624">
                  <a:moveTo>
                    <a:pt x="624" y="624"/>
                  </a:moveTo>
                  <a:cubicBezTo>
                    <a:pt x="508" y="556"/>
                    <a:pt x="392" y="488"/>
                    <a:pt x="288" y="384"/>
                  </a:cubicBezTo>
                  <a:cubicBezTo>
                    <a:pt x="184" y="280"/>
                    <a:pt x="92" y="140"/>
                    <a:pt x="0" y="0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  <p:sp>
          <p:nvSpPr>
            <p:cNvPr id="1351717" name="Line 37"/>
            <p:cNvSpPr>
              <a:spLocks noChangeShapeType="1"/>
            </p:cNvSpPr>
            <p:nvPr/>
          </p:nvSpPr>
          <p:spPr bwMode="auto">
            <a:xfrm flipH="1" flipV="1">
              <a:off x="3076" y="3988"/>
              <a:ext cx="38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</a:bodyPr>
            <a:lstStyle/>
            <a:p>
              <a:endParaRPr lang="en-US">
                <a:latin typeface="Key"/>
                <a:cs typeface="Key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672900" y="2785646"/>
            <a:ext cx="1437638" cy="721142"/>
            <a:chOff x="6672900" y="2785646"/>
            <a:chExt cx="1437638" cy="721142"/>
          </a:xfrm>
        </p:grpSpPr>
        <p:grpSp>
          <p:nvGrpSpPr>
            <p:cNvPr id="38" name="Group 37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39" name="Rectangle 3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40" name="Straight Connector 39"/>
              <p:cNvCxnSpPr>
                <a:stCxn id="39" idx="0"/>
                <a:endCxn id="3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46" name="Group 4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4" name="Straight Arrow Connector 3"/>
            <p:cNvCxnSpPr>
              <a:stCxn id="39" idx="2"/>
              <a:endCxn id="1351705" idx="1"/>
            </p:cNvCxnSpPr>
            <p:nvPr/>
          </p:nvCxnSpPr>
          <p:spPr bwMode="auto">
            <a:xfrm>
              <a:off x="7222650" y="3089971"/>
              <a:ext cx="887888" cy="416817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5578398" y="1371600"/>
            <a:ext cx="441402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63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5935376" y="1371600"/>
            <a:ext cx="313024" cy="36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30" tIns="45716" rIns="91430" bIns="45716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Key"/>
                <a:cs typeface="Key"/>
              </a:rPr>
              <a:t>0</a:t>
            </a:r>
            <a:endParaRPr lang="en-US" sz="1800" b="1" dirty="0">
              <a:latin typeface="Key"/>
              <a:cs typeface="Key"/>
            </a:endParaRPr>
          </a:p>
        </p:txBody>
      </p:sp>
      <p:sp>
        <p:nvSpPr>
          <p:cNvPr id="60" name="Line 23"/>
          <p:cNvSpPr>
            <a:spLocks noChangeShapeType="1"/>
          </p:cNvSpPr>
          <p:nvPr/>
        </p:nvSpPr>
        <p:spPr bwMode="auto">
          <a:xfrm flipV="1">
            <a:off x="5791200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sp>
        <p:nvSpPr>
          <p:cNvPr id="61" name="Line 23"/>
          <p:cNvSpPr>
            <a:spLocks noChangeShapeType="1"/>
          </p:cNvSpPr>
          <p:nvPr/>
        </p:nvSpPr>
        <p:spPr bwMode="auto">
          <a:xfrm flipV="1">
            <a:off x="6019799" y="1295400"/>
            <a:ext cx="1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Key"/>
              <a:cs typeface="Key"/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553200" y="3733800"/>
            <a:ext cx="1328738" cy="838200"/>
            <a:chOff x="6672900" y="2785646"/>
            <a:chExt cx="1328738" cy="838200"/>
          </a:xfrm>
        </p:grpSpPr>
        <p:grpSp>
          <p:nvGrpSpPr>
            <p:cNvPr id="52" name="Group 51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59" name="Rectangle 58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62" name="Straight Connector 61"/>
              <p:cNvCxnSpPr>
                <a:stCxn id="59" idx="0"/>
                <a:endCxn id="59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53" name="Group 52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54" name="Straight Arrow Connector 53"/>
            <p:cNvCxnSpPr>
              <a:stCxn id="59" idx="2"/>
              <a:endCxn id="1351704" idx="1"/>
            </p:cNvCxnSpPr>
            <p:nvPr/>
          </p:nvCxnSpPr>
          <p:spPr bwMode="auto">
            <a:xfrm>
              <a:off x="7222650" y="3089971"/>
              <a:ext cx="778988" cy="5338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5862638" y="4800600"/>
            <a:ext cx="1375724" cy="1143000"/>
            <a:chOff x="6396676" y="2785646"/>
            <a:chExt cx="1375724" cy="1143000"/>
          </a:xfrm>
        </p:grpSpPr>
        <p:grpSp>
          <p:nvGrpSpPr>
            <p:cNvPr id="65" name="Group 64"/>
            <p:cNvGrpSpPr/>
            <p:nvPr/>
          </p:nvGrpSpPr>
          <p:grpSpPr>
            <a:xfrm>
              <a:off x="6689250" y="2861846"/>
              <a:ext cx="1066800" cy="228600"/>
              <a:chOff x="1752600" y="3656806"/>
              <a:chExt cx="533400" cy="381794"/>
            </a:xfrm>
            <a:solidFill>
              <a:srgbClr val="FFFFAA"/>
            </a:solidFill>
          </p:grpSpPr>
          <p:sp>
            <p:nvSpPr>
              <p:cNvPr id="70" name="Rectangle 69"/>
              <p:cNvSpPr/>
              <p:nvPr/>
            </p:nvSpPr>
            <p:spPr bwMode="auto">
              <a:xfrm>
                <a:off x="1752600" y="3656806"/>
                <a:ext cx="533400" cy="381000"/>
              </a:xfrm>
              <a:prstGeom prst="rect">
                <a:avLst/>
              </a:prstGeom>
              <a:grpFill/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b="0" dirty="0" smtClean="0">
                  <a:latin typeface="Helvetica"/>
                  <a:cs typeface="Helvetica"/>
                </a:endParaRPr>
              </a:p>
            </p:txBody>
          </p:sp>
          <p:cxnSp>
            <p:nvCxnSpPr>
              <p:cNvPr id="71" name="Straight Connector 70"/>
              <p:cNvCxnSpPr>
                <a:stCxn id="70" idx="0"/>
                <a:endCxn id="70" idx="2"/>
              </p:cNvCxnSpPr>
              <p:nvPr/>
            </p:nvCxnSpPr>
            <p:spPr bwMode="auto">
              <a:xfrm rot="16200000" flipH="1">
                <a:off x="1828800" y="3847306"/>
                <a:ext cx="3810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1752600" y="3657600"/>
                <a:ext cx="533400" cy="1588"/>
              </a:xfrm>
              <a:prstGeom prst="line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/>
              </a:ln>
              <a:effectLst/>
            </p:spPr>
          </p:cxnSp>
        </p:grpSp>
        <p:grpSp>
          <p:nvGrpSpPr>
            <p:cNvPr id="66" name="Group 65"/>
            <p:cNvGrpSpPr/>
            <p:nvPr/>
          </p:nvGrpSpPr>
          <p:grpSpPr>
            <a:xfrm>
              <a:off x="6672900" y="2785646"/>
              <a:ext cx="1099500" cy="338554"/>
              <a:chOff x="5698650" y="4766846"/>
              <a:chExt cx="1099500" cy="338554"/>
            </a:xfrm>
          </p:grpSpPr>
          <p:sp>
            <p:nvSpPr>
              <p:cNvPr id="68" name="TextBox 67"/>
              <p:cNvSpPr txBox="1"/>
              <p:nvPr/>
            </p:nvSpPr>
            <p:spPr>
              <a:xfrm>
                <a:off x="5698650" y="4766846"/>
                <a:ext cx="4128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solidFill>
                      <a:srgbClr val="000000"/>
                    </a:solidFill>
                    <a:latin typeface="Helvetica"/>
                    <a:cs typeface="Helvetica"/>
                  </a:rPr>
                  <a:t>14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248400" y="4766846"/>
                <a:ext cx="54975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0" dirty="0" smtClean="0">
                    <a:latin typeface="Helvetica"/>
                    <a:cs typeface="Helvetica"/>
                  </a:rPr>
                  <a:t>V14</a:t>
                </a:r>
              </a:p>
            </p:txBody>
          </p:sp>
        </p:grpSp>
        <p:cxnSp>
          <p:nvCxnSpPr>
            <p:cNvPr id="67" name="Straight Arrow Connector 66"/>
            <p:cNvCxnSpPr>
              <a:stCxn id="70" idx="2"/>
              <a:endCxn id="1351684" idx="4"/>
            </p:cNvCxnSpPr>
            <p:nvPr/>
          </p:nvCxnSpPr>
          <p:spPr bwMode="auto">
            <a:xfrm flipH="1">
              <a:off x="6396676" y="3089971"/>
              <a:ext cx="825974" cy="838675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73" name="Group 72"/>
          <p:cNvGrpSpPr/>
          <p:nvPr/>
        </p:nvGrpSpPr>
        <p:grpSpPr>
          <a:xfrm>
            <a:off x="8229600" y="3352800"/>
            <a:ext cx="304800" cy="304800"/>
            <a:chOff x="7391400" y="3581400"/>
            <a:chExt cx="304800" cy="304800"/>
          </a:xfrm>
        </p:grpSpPr>
        <p:cxnSp>
          <p:nvCxnSpPr>
            <p:cNvPr id="74" name="Straight Connector 73"/>
            <p:cNvCxnSpPr/>
            <p:nvPr/>
          </p:nvCxnSpPr>
          <p:spPr bwMode="auto">
            <a:xfrm flipH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 flipV="1">
              <a:off x="7391400" y="3581400"/>
              <a:ext cx="304800" cy="30480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438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351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351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51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694" grpId="0"/>
      <p:bldP spid="135170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vs. Recursive Lookup</a:t>
            </a:r>
            <a:endParaRPr lang="en-US" dirty="0"/>
          </a:p>
        </p:txBody>
      </p:sp>
      <p:sp>
        <p:nvSpPr>
          <p:cNvPr id="137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3276600" cy="4876800"/>
          </a:xfrm>
        </p:spPr>
        <p:txBody>
          <a:bodyPr/>
          <a:lstStyle/>
          <a:p>
            <a:r>
              <a:rPr lang="en-US" dirty="0" smtClean="0"/>
              <a:t>Iteratively: </a:t>
            </a:r>
          </a:p>
          <a:p>
            <a:pPr lvl="1"/>
            <a:r>
              <a:rPr lang="en-US" dirty="0" smtClean="0"/>
              <a:t>Example: node </a:t>
            </a:r>
            <a:r>
              <a:rPr lang="en-US" dirty="0" smtClean="0"/>
              <a:t>40 </a:t>
            </a:r>
            <a:r>
              <a:rPr lang="en-US" dirty="0" smtClean="0"/>
              <a:t>issue query(31)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Recursively</a:t>
            </a:r>
          </a:p>
          <a:p>
            <a:pPr lvl="1"/>
            <a:r>
              <a:rPr lang="en-US" dirty="0"/>
              <a:t>Example: node </a:t>
            </a:r>
            <a:r>
              <a:rPr lang="en-US" dirty="0" smtClean="0"/>
              <a:t>40 </a:t>
            </a:r>
            <a:r>
              <a:rPr lang="en-US" dirty="0"/>
              <a:t>issue query(31)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876800" y="609600"/>
            <a:ext cx="3709778" cy="3200400"/>
            <a:chOff x="5205622" y="685800"/>
            <a:chExt cx="3709778" cy="320040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5662822" y="762000"/>
              <a:ext cx="2771775" cy="2743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7834522" y="9779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8253622" y="1447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8406022" y="2209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796422" y="3276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7034422" y="3462867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6501022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5967622" y="2971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620488" y="2048934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196222" y="990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7796422" y="685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21578" y="1219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8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73978" y="20690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15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82022" y="35168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72422" y="33528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35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05622" y="19166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31000" y="7620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58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586622" y="29834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40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59800" y="3276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2</a:t>
              </a:r>
              <a:r>
                <a:rPr lang="en-US" sz="1800" b="0" dirty="0" smtClean="0">
                  <a:latin typeface="Helvetica"/>
                  <a:cs typeface="Helvetica"/>
                </a:rPr>
                <a:t>5</a:t>
              </a: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V="1">
            <a:off x="5715000" y="1360441"/>
            <a:ext cx="2220959" cy="153515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>
            <a:endCxn id="4" idx="3"/>
          </p:cNvCxnSpPr>
          <p:nvPr/>
        </p:nvCxnSpPr>
        <p:spPr bwMode="auto">
          <a:xfrm flipH="1">
            <a:off x="5739917" y="1524000"/>
            <a:ext cx="2184884" cy="150326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781800" y="2145268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Helvetica"/>
                <a:cs typeface="Helvetica"/>
              </a:rPr>
              <a:t>25</a:t>
            </a:r>
          </a:p>
        </p:txBody>
      </p:sp>
      <p:cxnSp>
        <p:nvCxnSpPr>
          <p:cNvPr id="57" name="Straight Arrow Connector 56"/>
          <p:cNvCxnSpPr>
            <a:stCxn id="11" idx="5"/>
          </p:cNvCxnSpPr>
          <p:nvPr/>
        </p:nvCxnSpPr>
        <p:spPr bwMode="auto">
          <a:xfrm>
            <a:off x="5703841" y="2960641"/>
            <a:ext cx="1763759" cy="16355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endCxn id="4" idx="3"/>
          </p:cNvCxnSpPr>
          <p:nvPr/>
        </p:nvCxnSpPr>
        <p:spPr bwMode="auto">
          <a:xfrm flipH="1" flipV="1">
            <a:off x="5739917" y="3027268"/>
            <a:ext cx="1651484" cy="24933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6324600" y="30480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Helvetica"/>
                <a:cs typeface="Helvetica"/>
              </a:rPr>
              <a:t>32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2971800" y="3276600"/>
            <a:ext cx="3709778" cy="3200400"/>
            <a:chOff x="5205622" y="685800"/>
            <a:chExt cx="3709778" cy="3200400"/>
          </a:xfrm>
        </p:grpSpPr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5662822" y="762000"/>
              <a:ext cx="2771775" cy="2743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Helvetica"/>
                <a:cs typeface="Helvetica"/>
              </a:endParaRP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834522" y="9779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8253622" y="1447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8406022" y="2209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96422" y="3276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0" name="Oval 69"/>
            <p:cNvSpPr/>
            <p:nvPr/>
          </p:nvSpPr>
          <p:spPr bwMode="auto">
            <a:xfrm>
              <a:off x="7034422" y="3462867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1" name="Oval 70"/>
            <p:cNvSpPr/>
            <p:nvPr/>
          </p:nvSpPr>
          <p:spPr bwMode="auto">
            <a:xfrm>
              <a:off x="6501022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5967622" y="29718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5620488" y="2048934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6196222" y="990600"/>
              <a:ext cx="76200" cy="76200"/>
            </a:xfrm>
            <a:prstGeom prst="ellipse">
              <a:avLst/>
            </a:prstGeom>
            <a:solidFill>
              <a:schemeClr val="tx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96422" y="6858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321578" y="1219200"/>
              <a:ext cx="31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8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473978" y="20690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15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882022" y="35168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32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72422" y="33528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35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205622" y="19166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5831000" y="7620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58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586622" y="2983468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Helvetica"/>
                  <a:cs typeface="Helvetica"/>
                </a:rPr>
                <a:t>40</a:t>
              </a:r>
              <a:endParaRPr lang="en-US" sz="1800" b="0" dirty="0" smtClean="0">
                <a:latin typeface="Helvetica"/>
                <a:cs typeface="Helvetica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7659800" y="3276600"/>
              <a:ext cx="4414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>
                  <a:latin typeface="Helvetica"/>
                  <a:cs typeface="Helvetica"/>
                </a:rPr>
                <a:t>2</a:t>
              </a:r>
              <a:r>
                <a:rPr lang="en-US" sz="1800" b="0" dirty="0" smtClean="0">
                  <a:latin typeface="Helvetica"/>
                  <a:cs typeface="Helvetica"/>
                </a:rPr>
                <a:t>5</a:t>
              </a:r>
            </a:p>
          </p:txBody>
        </p:sp>
      </p:grpSp>
      <p:cxnSp>
        <p:nvCxnSpPr>
          <p:cNvPr id="84" name="Straight Arrow Connector 83"/>
          <p:cNvCxnSpPr/>
          <p:nvPr/>
        </p:nvCxnSpPr>
        <p:spPr bwMode="auto">
          <a:xfrm flipV="1">
            <a:off x="3810000" y="4027441"/>
            <a:ext cx="2220959" cy="1535159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>
            <a:endCxn id="83" idx="0"/>
          </p:cNvCxnSpPr>
          <p:nvPr/>
        </p:nvCxnSpPr>
        <p:spPr bwMode="auto">
          <a:xfrm flipH="1">
            <a:off x="5646689" y="4191000"/>
            <a:ext cx="373112" cy="16764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>
            <a:stCxn id="83" idx="0"/>
            <a:endCxn id="65" idx="3"/>
          </p:cNvCxnSpPr>
          <p:nvPr/>
        </p:nvCxnSpPr>
        <p:spPr bwMode="auto">
          <a:xfrm flipH="1" flipV="1">
            <a:off x="3834917" y="5694268"/>
            <a:ext cx="1811772" cy="173132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4419600" y="57150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FF0000"/>
                </a:solidFill>
                <a:latin typeface="Helvetica"/>
                <a:cs typeface="Helvetica"/>
              </a:rPr>
              <a:t>32</a:t>
            </a:r>
          </a:p>
        </p:txBody>
      </p:sp>
    </p:spTree>
    <p:extLst>
      <p:ext uri="{BB962C8B-B14F-4D97-AF65-F5344CB8AC3E}">
        <p14:creationId xmlns:p14="http://schemas.microsoft.com/office/powerpoint/2010/main" val="27276915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3" grpId="0"/>
      <p:bldP spid="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Value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1524000"/>
          </a:xfrm>
        </p:spPr>
        <p:txBody>
          <a:bodyPr/>
          <a:lstStyle/>
          <a:p>
            <a:r>
              <a:rPr lang="en-US" dirty="0" smtClean="0"/>
              <a:t>Also called a Distributed </a:t>
            </a:r>
            <a:r>
              <a:rPr lang="en-US" dirty="0"/>
              <a:t>H</a:t>
            </a:r>
            <a:r>
              <a:rPr lang="en-US" dirty="0" smtClean="0"/>
              <a:t>ash </a:t>
            </a:r>
            <a:r>
              <a:rPr lang="en-US" dirty="0"/>
              <a:t>T</a:t>
            </a:r>
            <a:r>
              <a:rPr lang="en-US" dirty="0" smtClean="0"/>
              <a:t>able (DHT)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Main idea: partition set of key-values across many machines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98" name="Group 97"/>
          <p:cNvGrpSpPr/>
          <p:nvPr/>
        </p:nvGrpSpPr>
        <p:grpSpPr>
          <a:xfrm>
            <a:off x="6781800" y="2379821"/>
            <a:ext cx="533400" cy="1753394"/>
            <a:chOff x="7010400" y="1600200"/>
            <a:chExt cx="533400" cy="1753394"/>
          </a:xfrm>
        </p:grpSpPr>
        <p:sp>
          <p:nvSpPr>
            <p:cNvPr id="5" name="Rectangle 4"/>
            <p:cNvSpPr/>
            <p:nvPr/>
          </p:nvSpPr>
          <p:spPr bwMode="auto">
            <a:xfrm>
              <a:off x="7010400" y="1600200"/>
              <a:ext cx="533400" cy="17526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" name="Straight Connector 6"/>
            <p:cNvCxnSpPr>
              <a:stCxn id="5" idx="0"/>
              <a:endCxn id="5" idx="2"/>
            </p:cNvCxnSpPr>
            <p:nvPr/>
          </p:nvCxnSpPr>
          <p:spPr bwMode="auto">
            <a:xfrm rot="16200000" flipH="1">
              <a:off x="6400800" y="2476500"/>
              <a:ext cx="17526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 bwMode="auto">
            <a:xfrm>
              <a:off x="7010400" y="1676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7010400" y="1752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7010400" y="1828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010400" y="1905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010400" y="1979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7010400" y="2057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010400" y="2133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7010400" y="2209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7010400" y="2286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7010400" y="2360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7010400" y="2438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7010400" y="2514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7010400" y="2590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>
              <a:off x="7010400" y="2667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7010400" y="27416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7010400" y="2819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7010400" y="2895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7010400" y="2971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7010400" y="3275012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742815"/>
            <a:ext cx="685800" cy="6858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742815"/>
            <a:ext cx="685800" cy="6858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742815"/>
            <a:ext cx="685800" cy="6858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4742021"/>
            <a:ext cx="685800" cy="685800"/>
          </a:xfrm>
          <a:prstGeom prst="rect">
            <a:avLst/>
          </a:prstGeom>
        </p:spPr>
      </p:pic>
      <p:grpSp>
        <p:nvGrpSpPr>
          <p:cNvPr id="102" name="Group 101"/>
          <p:cNvGrpSpPr/>
          <p:nvPr/>
        </p:nvGrpSpPr>
        <p:grpSpPr>
          <a:xfrm>
            <a:off x="6248400" y="4437221"/>
            <a:ext cx="533400" cy="381794"/>
            <a:chOff x="6477000" y="3657600"/>
            <a:chExt cx="533400" cy="381794"/>
          </a:xfrm>
        </p:grpSpPr>
        <p:sp>
          <p:nvSpPr>
            <p:cNvPr id="78" name="Rectangle 77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9" name="Straight Connector 78"/>
            <p:cNvCxnSpPr>
              <a:stCxn id="78" idx="0"/>
              <a:endCxn id="78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>
            <a:off x="1524000" y="4436427"/>
            <a:ext cx="533400" cy="381000"/>
            <a:chOff x="1752600" y="3656806"/>
            <a:chExt cx="533400" cy="381000"/>
          </a:xfrm>
        </p:grpSpPr>
        <p:sp>
          <p:nvSpPr>
            <p:cNvPr id="60" name="Rectangle 5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2971800" y="4437221"/>
            <a:ext cx="533400" cy="381000"/>
            <a:chOff x="3200400" y="3657600"/>
            <a:chExt cx="533400" cy="381000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8" name="Straight Connector 67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01" name="Group 100"/>
          <p:cNvGrpSpPr/>
          <p:nvPr/>
        </p:nvGrpSpPr>
        <p:grpSpPr>
          <a:xfrm>
            <a:off x="4267200" y="4437221"/>
            <a:ext cx="533400" cy="381794"/>
            <a:chOff x="4495800" y="3657600"/>
            <a:chExt cx="533400" cy="381794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solidFill>
              <a:srgbClr val="FFFFAA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73" name="Straight Connector 72"/>
            <p:cNvCxnSpPr>
              <a:stCxn id="72" idx="0"/>
              <a:endCxn id="7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8" name="Left Brace 87"/>
          <p:cNvSpPr/>
          <p:nvPr/>
        </p:nvSpPr>
        <p:spPr bwMode="auto">
          <a:xfrm>
            <a:off x="6629400" y="2379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Left Brace 88"/>
          <p:cNvSpPr/>
          <p:nvPr/>
        </p:nvSpPr>
        <p:spPr bwMode="auto">
          <a:xfrm>
            <a:off x="6629400" y="2760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Left Brace 89"/>
          <p:cNvSpPr/>
          <p:nvPr/>
        </p:nvSpPr>
        <p:spPr bwMode="auto">
          <a:xfrm>
            <a:off x="6629400" y="31418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Left Brace 90"/>
          <p:cNvSpPr/>
          <p:nvPr/>
        </p:nvSpPr>
        <p:spPr bwMode="auto">
          <a:xfrm>
            <a:off x="6629400" y="3751421"/>
            <a:ext cx="152400" cy="3810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688721" y="2133600"/>
            <a:ext cx="7788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 Narrow"/>
                <a:cs typeface="Arial Narrow"/>
              </a:rPr>
              <a:t>key, value</a:t>
            </a:r>
          </a:p>
        </p:txBody>
      </p:sp>
      <p:sp>
        <p:nvSpPr>
          <p:cNvPr id="93" name="Freeform 92"/>
          <p:cNvSpPr/>
          <p:nvPr/>
        </p:nvSpPr>
        <p:spPr bwMode="auto">
          <a:xfrm>
            <a:off x="1816100" y="2595721"/>
            <a:ext cx="4762500" cy="1676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 93"/>
          <p:cNvSpPr/>
          <p:nvPr/>
        </p:nvSpPr>
        <p:spPr bwMode="auto">
          <a:xfrm>
            <a:off x="3276600" y="2989421"/>
            <a:ext cx="3276600" cy="1295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Freeform 94"/>
          <p:cNvSpPr/>
          <p:nvPr/>
        </p:nvSpPr>
        <p:spPr bwMode="auto">
          <a:xfrm>
            <a:off x="4572000" y="3370421"/>
            <a:ext cx="1981200" cy="9144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 bwMode="auto">
          <a:xfrm>
            <a:off x="6477000" y="3980021"/>
            <a:ext cx="152400" cy="304800"/>
          </a:xfrm>
          <a:custGeom>
            <a:avLst/>
            <a:gdLst>
              <a:gd name="connsiteX0" fmla="*/ 4762500 w 4762500"/>
              <a:gd name="connsiteY0" fmla="*/ 0 h 1676400"/>
              <a:gd name="connsiteX1" fmla="*/ 0 w 4762500"/>
              <a:gd name="connsiteY1" fmla="*/ 167640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00" h="1676400">
                <a:moveTo>
                  <a:pt x="4762500" y="0"/>
                </a:moveTo>
                <a:lnTo>
                  <a:pt x="0" y="1676400"/>
                </a:lnTo>
              </a:path>
            </a:pathLst>
          </a:cu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5486400" y="466582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8458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8" grpId="0" animBg="1"/>
      <p:bldP spid="89" grpId="0" animBg="1"/>
      <p:bldP spid="90" grpId="0" animBg="1"/>
      <p:bldP spid="91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Key Value Store</a:t>
            </a:r>
            <a:endParaRPr lang="en-US" dirty="0"/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876800"/>
          </a:xfrm>
        </p:spPr>
        <p:txBody>
          <a:bodyPr/>
          <a:lstStyle/>
          <a:p>
            <a:r>
              <a:rPr lang="en-US" dirty="0" smtClean="0"/>
              <a:t>Very large scale storage systems</a:t>
            </a:r>
          </a:p>
          <a:p>
            <a:r>
              <a:rPr lang="en-US" dirty="0" smtClean="0"/>
              <a:t>Two operations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ut(key, value)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alue = get(key)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Fault Tolerance </a:t>
            </a:r>
            <a:r>
              <a:rPr lang="en-US" dirty="0" smtClean="0">
                <a:sym typeface="Wingdings"/>
              </a:rPr>
              <a:t> replication</a:t>
            </a:r>
            <a:endParaRPr lang="en-US" dirty="0" smtClean="0"/>
          </a:p>
          <a:p>
            <a:pPr lvl="1"/>
            <a:r>
              <a:rPr lang="en-US" dirty="0" smtClean="0"/>
              <a:t>Scalability </a:t>
            </a:r>
            <a:r>
              <a:rPr lang="en-US" dirty="0" smtClean="0">
                <a:sym typeface="Wingdings"/>
              </a:rPr>
              <a:t> serve get()’s in parallel; replicate/cache hot tuples</a:t>
            </a:r>
            <a:endParaRPr lang="en-US" dirty="0" smtClean="0"/>
          </a:p>
          <a:p>
            <a:pPr lvl="1"/>
            <a:r>
              <a:rPr lang="en-US" dirty="0" smtClean="0"/>
              <a:t>Consistency </a:t>
            </a:r>
            <a:r>
              <a:rPr lang="en-US" dirty="0" smtClean="0">
                <a:sym typeface="Wingdings"/>
              </a:rPr>
              <a:t> quorum consensus to improve put() performance</a:t>
            </a: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354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 Chord</a:t>
            </a:r>
            <a:endParaRPr lang="en-US" dirty="0"/>
          </a:p>
        </p:txBody>
      </p:sp>
      <p:sp>
        <p:nvSpPr>
          <p:cNvPr id="137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077200" cy="4876800"/>
          </a:xfrm>
        </p:spPr>
        <p:txBody>
          <a:bodyPr/>
          <a:lstStyle/>
          <a:p>
            <a:r>
              <a:rPr lang="en-US" dirty="0" smtClean="0"/>
              <a:t>Highly scalable distributed lookup protocol</a:t>
            </a:r>
          </a:p>
          <a:p>
            <a:r>
              <a:rPr lang="en-US" dirty="0"/>
              <a:t>Each node needs to know about O(log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  <a:r>
              <a:rPr lang="en-US" dirty="0"/>
              <a:t>), where </a:t>
            </a:r>
            <a:r>
              <a:rPr lang="en-US" i="1" dirty="0"/>
              <a:t>m</a:t>
            </a:r>
            <a:r>
              <a:rPr lang="en-US" dirty="0"/>
              <a:t> is the total number of nodes</a:t>
            </a:r>
          </a:p>
          <a:p>
            <a:r>
              <a:rPr lang="en-US" dirty="0"/>
              <a:t>Guarantees that a tuple is found in O(log</a:t>
            </a:r>
            <a:r>
              <a:rPr lang="en-US" dirty="0" smtClean="0"/>
              <a:t>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  <a:r>
              <a:rPr lang="en-US" dirty="0"/>
              <a:t>) </a:t>
            </a:r>
            <a:r>
              <a:rPr lang="en-US" dirty="0" smtClean="0"/>
              <a:t>steps</a:t>
            </a:r>
          </a:p>
          <a:p>
            <a:r>
              <a:rPr lang="en-US" dirty="0" smtClean="0"/>
              <a:t>Highly resilient: works with high probability even if half of nodes fail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-1320800" y="4097867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smtClean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12310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153400" cy="4495800"/>
          </a:xfrm>
        </p:spPr>
        <p:txBody>
          <a:bodyPr/>
          <a:lstStyle/>
          <a:p>
            <a:r>
              <a:rPr lang="en-US" b="1" dirty="0" smtClean="0"/>
              <a:t>Fault Tolerance: </a:t>
            </a:r>
            <a:r>
              <a:rPr lang="en-US" dirty="0" smtClean="0"/>
              <a:t>handle machine failures without losing data  and without degradation in performance</a:t>
            </a:r>
          </a:p>
          <a:p>
            <a:r>
              <a:rPr lang="en-US" b="1" dirty="0" smtClean="0"/>
              <a:t>Scalability: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scale to thousands of machines </a:t>
            </a:r>
          </a:p>
          <a:p>
            <a:pPr lvl="1"/>
            <a:r>
              <a:rPr lang="en-US" dirty="0" smtClean="0"/>
              <a:t>Need to allow easy addition of new machines</a:t>
            </a:r>
          </a:p>
          <a:p>
            <a:r>
              <a:rPr lang="en-US" b="1" dirty="0" smtClean="0"/>
              <a:t>Consistency: </a:t>
            </a:r>
            <a:r>
              <a:rPr lang="en-US" dirty="0" smtClean="0"/>
              <a:t>maintain data consistency in face of node failures and message losses </a:t>
            </a:r>
          </a:p>
          <a:p>
            <a:r>
              <a:rPr lang="en-US" b="1" dirty="0" smtClean="0"/>
              <a:t>Heterogeneity</a:t>
            </a:r>
            <a:r>
              <a:rPr lang="en-US" dirty="0" smtClean="0"/>
              <a:t> (if deployed as peer-to-peer systems):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Latency: 1ms to 1000ms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Bandwidth: 32Kb/s to 100Mb/s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220788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220788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220788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1219994"/>
            <a:ext cx="685800" cy="6858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6477000" y="915194"/>
            <a:ext cx="533400" cy="381794"/>
            <a:chOff x="6477000" y="3657600"/>
            <a:chExt cx="533400" cy="381794"/>
          </a:xfrm>
          <a:solidFill>
            <a:srgbClr val="FFFFAA"/>
          </a:solidFill>
        </p:grpSpPr>
        <p:sp>
          <p:nvSpPr>
            <p:cNvPr id="9" name="Rectangle 8"/>
            <p:cNvSpPr/>
            <p:nvPr/>
          </p:nvSpPr>
          <p:spPr bwMode="auto">
            <a:xfrm>
              <a:off x="64770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65532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64770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4770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4770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64770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752600" y="914400"/>
            <a:ext cx="533400" cy="381794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23" name="Group 22"/>
          <p:cNvGrpSpPr/>
          <p:nvPr/>
        </p:nvGrpSpPr>
        <p:grpSpPr>
          <a:xfrm>
            <a:off x="3200400" y="915194"/>
            <a:ext cx="533400" cy="381794"/>
            <a:chOff x="3200400" y="3657600"/>
            <a:chExt cx="533400" cy="381794"/>
          </a:xfrm>
          <a:solidFill>
            <a:srgbClr val="FFFFAA"/>
          </a:solidFill>
        </p:grpSpPr>
        <p:sp>
          <p:nvSpPr>
            <p:cNvPr id="24" name="Rectangle 23"/>
            <p:cNvSpPr/>
            <p:nvPr/>
          </p:nvSpPr>
          <p:spPr bwMode="auto">
            <a:xfrm>
              <a:off x="32004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25" name="Straight Connector 24"/>
            <p:cNvCxnSpPr>
              <a:stCxn id="24" idx="0"/>
              <a:endCxn id="24" idx="2"/>
            </p:cNvCxnSpPr>
            <p:nvPr/>
          </p:nvCxnSpPr>
          <p:spPr bwMode="auto">
            <a:xfrm rot="16200000" flipH="1">
              <a:off x="32766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32004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2004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2004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32004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2004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4495800" y="915194"/>
            <a:ext cx="533400" cy="381794"/>
            <a:chOff x="4495800" y="3657600"/>
            <a:chExt cx="533400" cy="381794"/>
          </a:xfrm>
          <a:solidFill>
            <a:srgbClr val="FFFFAA"/>
          </a:solidFill>
        </p:grpSpPr>
        <p:sp>
          <p:nvSpPr>
            <p:cNvPr id="32" name="Rectangle 31"/>
            <p:cNvSpPr/>
            <p:nvPr/>
          </p:nvSpPr>
          <p:spPr bwMode="auto">
            <a:xfrm>
              <a:off x="4495800" y="3657600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33" name="Straight Connector 32"/>
            <p:cNvCxnSpPr>
              <a:stCxn id="32" idx="0"/>
              <a:endCxn id="32" idx="2"/>
            </p:cNvCxnSpPr>
            <p:nvPr/>
          </p:nvCxnSpPr>
          <p:spPr bwMode="auto">
            <a:xfrm rot="16200000" flipH="1">
              <a:off x="4572000" y="3848100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495800" y="37338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4495800" y="38100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4495800" y="38862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4495800" y="3658394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44958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114379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3276600" y="914400"/>
            <a:ext cx="762001" cy="762000"/>
            <a:chOff x="3505199" y="2971800"/>
            <a:chExt cx="762001" cy="762000"/>
          </a:xfrm>
        </p:grpSpPr>
        <p:cxnSp>
          <p:nvCxnSpPr>
            <p:cNvPr id="41" name="Straight Connector 40"/>
            <p:cNvCxnSpPr/>
            <p:nvPr/>
          </p:nvCxnSpPr>
          <p:spPr bwMode="auto">
            <a:xfrm>
              <a:off x="3505200" y="30480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5400000">
              <a:off x="3467099" y="3009900"/>
              <a:ext cx="762000" cy="685800"/>
            </a:xfrm>
            <a:prstGeom prst="line">
              <a:avLst/>
            </a:prstGeom>
            <a:solidFill>
              <a:schemeClr val="bg1"/>
            </a:solidFill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463427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ut(key, value): where do you store a new (key, value) tuple?</a:t>
            </a:r>
          </a:p>
          <a:p>
            <a:r>
              <a:rPr lang="en-US" dirty="0"/>
              <a:t>g</a:t>
            </a:r>
            <a:r>
              <a:rPr lang="en-US" dirty="0" smtClean="0"/>
              <a:t>et(key): where is the value associated with a given “key” stored?</a:t>
            </a:r>
          </a:p>
          <a:p>
            <a:endParaRPr lang="en-US" dirty="0"/>
          </a:p>
          <a:p>
            <a:r>
              <a:rPr lang="en-US" dirty="0" smtClean="0"/>
              <a:t>And, do the above while providing </a:t>
            </a:r>
          </a:p>
          <a:p>
            <a:pPr lvl="1"/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Consistency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69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371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Have a node maintain the mapping between </a:t>
            </a:r>
            <a:r>
              <a:rPr lang="en-US" b="1" dirty="0" smtClean="0"/>
              <a:t>keys</a:t>
            </a:r>
            <a:r>
              <a:rPr lang="en-US" dirty="0" smtClean="0"/>
              <a:t> and the </a:t>
            </a:r>
            <a:r>
              <a:rPr lang="en-US" b="1" dirty="0" smtClean="0"/>
              <a:t>machines (nodes) </a:t>
            </a:r>
            <a:r>
              <a:rPr lang="en-US" dirty="0" smtClean="0"/>
              <a:t>that store the </a:t>
            </a:r>
            <a:r>
              <a:rPr lang="en-US" b="1" dirty="0" smtClean="0"/>
              <a:t>values</a:t>
            </a:r>
            <a:r>
              <a:rPr lang="en-US" dirty="0" smtClean="0"/>
              <a:t> associated with the</a:t>
            </a:r>
            <a:r>
              <a:rPr lang="en-US" b="1" dirty="0" smtClean="0"/>
              <a:t> keys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5500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292462" y="2667000"/>
            <a:ext cx="3581400" cy="338554"/>
            <a:chOff x="1292462" y="2667000"/>
            <a:chExt cx="358140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292462" y="26670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  <p:cxnSp>
          <p:nvCxnSpPr>
            <p:cNvPr id="95" name="Straight Arrow Connector 94"/>
            <p:cNvCxnSpPr>
              <a:stCxn id="94" idx="3"/>
            </p:cNvCxnSpPr>
            <p:nvPr/>
          </p:nvCxnSpPr>
          <p:spPr bwMode="auto">
            <a:xfrm>
              <a:off x="2743200" y="2836277"/>
              <a:ext cx="2130662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78741" y="3025308"/>
            <a:ext cx="764759" cy="1450738"/>
            <a:chOff x="4378741" y="3025308"/>
            <a:chExt cx="764759" cy="1450738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3822649" y="3581400"/>
              <a:ext cx="14507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>
                  <a:solidFill>
                    <a:srgbClr val="FF0000"/>
                  </a:solidFill>
                  <a:latin typeface="Helvetica"/>
                  <a:cs typeface="Helvetica"/>
                </a:rPr>
                <a:t>p</a:t>
              </a:r>
              <a:r>
                <a:rPr lang="en-US" sz="1600" b="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ut(K14, V14)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6130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Directory-Based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1066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Have a node maintain the mapping between </a:t>
            </a:r>
            <a:r>
              <a:rPr lang="en-US" b="1" dirty="0"/>
              <a:t>keys</a:t>
            </a:r>
            <a:r>
              <a:rPr lang="en-US" dirty="0"/>
              <a:t> and the </a:t>
            </a:r>
            <a:r>
              <a:rPr lang="en-US" b="1" dirty="0"/>
              <a:t>machines (nodes) </a:t>
            </a:r>
            <a:r>
              <a:rPr lang="en-US" dirty="0"/>
              <a:t>that store the </a:t>
            </a:r>
            <a:r>
              <a:rPr lang="en-US" b="1" dirty="0"/>
              <a:t>values</a:t>
            </a:r>
            <a:r>
              <a:rPr lang="en-US" dirty="0"/>
              <a:t> associated with the</a:t>
            </a:r>
            <a:r>
              <a:rPr lang="en-US" b="1" dirty="0"/>
              <a:t> keys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5334000"/>
            <a:ext cx="6858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334000"/>
            <a:ext cx="685800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5334000"/>
            <a:ext cx="685800" cy="685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5333206"/>
            <a:ext cx="685800" cy="685800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12192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16" name="Rectangle 1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17" name="Straight Connector 16"/>
            <p:cNvCxnSpPr>
              <a:stCxn id="16" idx="0"/>
              <a:endCxn id="1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5715000" y="5257006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…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743200"/>
            <a:ext cx="685800" cy="685800"/>
          </a:xfrm>
          <a:prstGeom prst="rect">
            <a:avLst/>
          </a:prstGeom>
        </p:spPr>
      </p:pic>
      <p:grpSp>
        <p:nvGrpSpPr>
          <p:cNvPr id="45" name="Group 44"/>
          <p:cNvGrpSpPr/>
          <p:nvPr/>
        </p:nvGrpSpPr>
        <p:grpSpPr>
          <a:xfrm>
            <a:off x="2667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46" name="Rectangle 45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46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53" name="Group 52"/>
          <p:cNvGrpSpPr/>
          <p:nvPr/>
        </p:nvGrpSpPr>
        <p:grpSpPr>
          <a:xfrm>
            <a:off x="41148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54" name="Rectangle 53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55" name="Straight Connector 54"/>
            <p:cNvCxnSpPr>
              <a:stCxn id="54" idx="0"/>
              <a:endCxn id="54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61" name="Group 60"/>
          <p:cNvGrpSpPr/>
          <p:nvPr/>
        </p:nvGrpSpPr>
        <p:grpSpPr>
          <a:xfrm>
            <a:off x="6096000" y="4495800"/>
            <a:ext cx="1066800" cy="913606"/>
            <a:chOff x="1752600" y="3656806"/>
            <a:chExt cx="533400" cy="381794"/>
          </a:xfrm>
          <a:solidFill>
            <a:srgbClr val="FFFFAA"/>
          </a:solidFill>
        </p:grpSpPr>
        <p:sp>
          <p:nvSpPr>
            <p:cNvPr id="62" name="Rectangle 61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63" name="Straight Connector 62"/>
            <p:cNvCxnSpPr>
              <a:stCxn id="62" idx="0"/>
              <a:endCxn id="62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69" name="TextBox 68"/>
          <p:cNvSpPr txBox="1"/>
          <p:nvPr/>
        </p:nvSpPr>
        <p:spPr>
          <a:xfrm>
            <a:off x="2161671" y="5955268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81400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2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904871" y="5943600"/>
            <a:ext cx="4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809871" y="5943600"/>
            <a:ext cx="52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N</a:t>
            </a:r>
            <a:r>
              <a:rPr lang="en-US" sz="1800" b="0" baseline="-25000" dirty="0" smtClean="0">
                <a:latin typeface="Helvetica"/>
                <a:cs typeface="Helvetica"/>
              </a:rPr>
              <a:t>50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16454" y="47668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5</a:t>
            </a:r>
          </a:p>
        </p:txBody>
      </p:sp>
      <p:grpSp>
        <p:nvGrpSpPr>
          <p:cNvPr id="114" name="Group 113"/>
          <p:cNvGrpSpPr/>
          <p:nvPr/>
        </p:nvGrpSpPr>
        <p:grpSpPr>
          <a:xfrm>
            <a:off x="4114800" y="4766846"/>
            <a:ext cx="1099204" cy="338554"/>
            <a:chOff x="4114800" y="4766846"/>
            <a:chExt cx="1099204" cy="338554"/>
          </a:xfrm>
        </p:grpSpPr>
        <p:sp>
          <p:nvSpPr>
            <p:cNvPr id="75" name="TextBox 74"/>
            <p:cNvSpPr txBox="1"/>
            <p:nvPr/>
          </p:nvSpPr>
          <p:spPr>
            <a:xfrm>
              <a:off x="4114800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664254" y="4766846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019800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75136" y="4766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Helvetica"/>
                <a:cs typeface="Helvetica"/>
              </a:rPr>
              <a:t>V</a:t>
            </a:r>
            <a:r>
              <a:rPr lang="en-US" sz="1600" b="0" dirty="0" smtClean="0">
                <a:latin typeface="Helvetica"/>
                <a:cs typeface="Helvetica"/>
              </a:rPr>
              <a:t>105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5486400" y="2590800"/>
            <a:ext cx="1066800" cy="913606"/>
            <a:chOff x="1752600" y="3656806"/>
            <a:chExt cx="533400" cy="381794"/>
          </a:xfrm>
          <a:solidFill>
            <a:schemeClr val="bg1"/>
          </a:solidFill>
        </p:grpSpPr>
        <p:sp>
          <p:nvSpPr>
            <p:cNvPr id="80" name="Rectangle 79"/>
            <p:cNvSpPr/>
            <p:nvPr/>
          </p:nvSpPr>
          <p:spPr bwMode="auto">
            <a:xfrm>
              <a:off x="1752600" y="3656806"/>
              <a:ext cx="533400" cy="381000"/>
            </a:xfrm>
            <a:prstGeom prst="rect">
              <a:avLst/>
            </a:prstGeom>
            <a:grpFill/>
            <a:ln w="254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 b="0" dirty="0" smtClean="0">
                <a:latin typeface="Helvetica"/>
                <a:cs typeface="Helvetica"/>
              </a:endParaRPr>
            </a:p>
          </p:txBody>
        </p:sp>
        <p:cxnSp>
          <p:nvCxnSpPr>
            <p:cNvPr id="81" name="Straight Connector 80"/>
            <p:cNvCxnSpPr>
              <a:stCxn id="80" idx="0"/>
              <a:endCxn id="80" idx="2"/>
            </p:cNvCxnSpPr>
            <p:nvPr/>
          </p:nvCxnSpPr>
          <p:spPr bwMode="auto">
            <a:xfrm rot="16200000" flipH="1">
              <a:off x="1828800" y="3847306"/>
              <a:ext cx="3810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1752600" y="37330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1752600" y="38092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1752600" y="3885406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1752600" y="36576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1752600" y="3962400"/>
              <a:ext cx="533400" cy="1588"/>
            </a:xfrm>
            <a:prstGeom prst="line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sp>
        <p:nvSpPr>
          <p:cNvPr id="87" name="TextBox 86"/>
          <p:cNvSpPr txBox="1"/>
          <p:nvPr/>
        </p:nvSpPr>
        <p:spPr>
          <a:xfrm>
            <a:off x="5486400" y="2709446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035854" y="2709446"/>
            <a:ext cx="453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</a:t>
            </a:r>
            <a:r>
              <a:rPr lang="en-US" sz="1600" b="0" dirty="0">
                <a:latin typeface="Helvetica"/>
                <a:cs typeface="Helvetica"/>
              </a:rPr>
              <a:t>2</a:t>
            </a:r>
            <a:endParaRPr lang="en-US" sz="1600" b="0" dirty="0" smtClean="0">
              <a:latin typeface="Helvetica"/>
              <a:cs typeface="Helvetica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5486400" y="2895600"/>
            <a:ext cx="980357" cy="338554"/>
            <a:chOff x="5486400" y="3048000"/>
            <a:chExt cx="980357" cy="338554"/>
          </a:xfrm>
        </p:grpSpPr>
        <p:sp>
          <p:nvSpPr>
            <p:cNvPr id="89" name="TextBox 88"/>
            <p:cNvSpPr txBox="1"/>
            <p:nvPr/>
          </p:nvSpPr>
          <p:spPr>
            <a:xfrm>
              <a:off x="5486400" y="3048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K14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019800" y="3048000"/>
              <a:ext cx="446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latin typeface="Helvetica"/>
                  <a:cs typeface="Helvetica"/>
                </a:rPr>
                <a:t>N3</a:t>
              </a: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5432136" y="3242846"/>
            <a:ext cx="663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K105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992129" y="3242846"/>
            <a:ext cx="5610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Helvetica"/>
                <a:cs typeface="Helvetica"/>
              </a:rPr>
              <a:t>N50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4672475" y="2209800"/>
            <a:ext cx="1877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Helvetica"/>
                <a:cs typeface="Helvetica"/>
              </a:rPr>
              <a:t>Master/Directory</a:t>
            </a:r>
          </a:p>
        </p:txBody>
      </p:sp>
      <p:grpSp>
        <p:nvGrpSpPr>
          <p:cNvPr id="115" name="Group 114"/>
          <p:cNvGrpSpPr/>
          <p:nvPr/>
        </p:nvGrpSpPr>
        <p:grpSpPr>
          <a:xfrm>
            <a:off x="1847760" y="2667000"/>
            <a:ext cx="3029040" cy="338554"/>
            <a:chOff x="1847760" y="2667000"/>
            <a:chExt cx="3029040" cy="338554"/>
          </a:xfrm>
        </p:grpSpPr>
        <p:sp>
          <p:nvSpPr>
            <p:cNvPr id="94" name="TextBox 93"/>
            <p:cNvSpPr txBox="1"/>
            <p:nvPr/>
          </p:nvSpPr>
          <p:spPr>
            <a:xfrm>
              <a:off x="1847760" y="26670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  <p:cxnSp>
          <p:nvCxnSpPr>
            <p:cNvPr id="95" name="Straight Arrow Connector 94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6" name="Group 115"/>
          <p:cNvGrpSpPr/>
          <p:nvPr/>
        </p:nvGrpSpPr>
        <p:grpSpPr>
          <a:xfrm>
            <a:off x="4343400" y="3264857"/>
            <a:ext cx="574761" cy="1078543"/>
            <a:chOff x="4568739" y="3264857"/>
            <a:chExt cx="574761" cy="1078543"/>
          </a:xfrm>
        </p:grpSpPr>
        <p:cxnSp>
          <p:nvCxnSpPr>
            <p:cNvPr id="99" name="Straight Arrow Connector 98"/>
            <p:cNvCxnSpPr>
              <a:stCxn id="44" idx="2"/>
            </p:cNvCxnSpPr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 rot="17781587">
              <a:off x="4252196" y="3581400"/>
              <a:ext cx="9716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get(K14)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814800" y="3440743"/>
            <a:ext cx="519200" cy="914400"/>
            <a:chOff x="4624300" y="3429000"/>
            <a:chExt cx="519200" cy="914400"/>
          </a:xfrm>
        </p:grpSpPr>
        <p:cxnSp>
          <p:nvCxnSpPr>
            <p:cNvPr id="118" name="Straight Arrow Connector 117"/>
            <p:cNvCxnSpPr/>
            <p:nvPr/>
          </p:nvCxnSpPr>
          <p:spPr bwMode="auto">
            <a:xfrm flipH="1">
              <a:off x="4724400" y="3429000"/>
              <a:ext cx="419100" cy="914400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  <p:sp>
          <p:nvSpPr>
            <p:cNvPr id="119" name="TextBox 118"/>
            <p:cNvSpPr txBox="1"/>
            <p:nvPr/>
          </p:nvSpPr>
          <p:spPr>
            <a:xfrm rot="17781587">
              <a:off x="4518702" y="3688525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2193450" y="2938046"/>
            <a:ext cx="2664390" cy="338554"/>
            <a:chOff x="2212410" y="2667000"/>
            <a:chExt cx="2664390" cy="338554"/>
          </a:xfrm>
        </p:grpSpPr>
        <p:sp>
          <p:nvSpPr>
            <p:cNvPr id="123" name="TextBox 122"/>
            <p:cNvSpPr txBox="1"/>
            <p:nvPr/>
          </p:nvSpPr>
          <p:spPr>
            <a:xfrm>
              <a:off x="2212410" y="2667000"/>
              <a:ext cx="54975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00FF"/>
                  </a:solidFill>
                  <a:latin typeface="Helvetica"/>
                  <a:cs typeface="Helvetica"/>
                </a:rPr>
                <a:t>V14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 bwMode="auto">
            <a:xfrm>
              <a:off x="2800440" y="2836277"/>
              <a:ext cx="2076360" cy="59323"/>
            </a:xfrm>
            <a:prstGeom prst="straightConnector1">
              <a:avLst/>
            </a:prstGeom>
            <a:solidFill>
              <a:schemeClr val="bg1"/>
            </a:solidFill>
            <a:ln w="12700" cap="flat" cmpd="sng" algn="ctr">
              <a:solidFill>
                <a:srgbClr val="2A40E2"/>
              </a:solidFill>
              <a:prstDash val="dash"/>
              <a:round/>
              <a:headEnd type="triangle" w="med" len="med"/>
              <a:tailEnd type="non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7386979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AA"/>
        </a:solidFill>
        <a:ln w="25400" cap="flat" cmpd="sng" algn="ctr">
          <a:solidFill>
            <a:schemeClr val="tx1"/>
          </a:solidFill>
          <a:prstDash val="solid"/>
          <a:round/>
          <a:headEnd type="triangle" w="med" len="med"/>
          <a:tailEnd type="none" w="med" len="med"/>
        </a:ln>
        <a:effectLst/>
      </a:spPr>
      <a:bodyPr rtlCol="0" anchor="ctr"/>
      <a:lstStyle>
        <a:defPPr algn="ctr">
          <a:defRPr b="0" dirty="0" smtClean="0">
            <a:latin typeface="Helvetica"/>
            <a:cs typeface="Helvetica"/>
          </a:defRPr>
        </a:defPPr>
      </a:lstStyle>
    </a:spDef>
    <a:lnDef>
      <a:spPr bwMode="auto"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2000" b="0" dirty="0" smtClean="0">
            <a:latin typeface="Helvetica"/>
            <a:cs typeface="Helvetica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63442</TotalTime>
  <Pages>60</Pages>
  <Words>3441</Words>
  <Application>Microsoft Macintosh PowerPoint</Application>
  <PresentationFormat>On-screen Show (4:3)</PresentationFormat>
  <Paragraphs>961</Paragraphs>
  <Slides>51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</vt:lpstr>
      <vt:lpstr>Equation</vt:lpstr>
      <vt:lpstr>CS162 Operating Systems and Systems Programming Lecture 14  Key Value Storage Systems</vt:lpstr>
      <vt:lpstr>Key Value Storage</vt:lpstr>
      <vt:lpstr>Key Values: Examples </vt:lpstr>
      <vt:lpstr>System Examples</vt:lpstr>
      <vt:lpstr>Key Value Store</vt:lpstr>
      <vt:lpstr>Challenges</vt:lpstr>
      <vt:lpstr>Key Questions</vt:lpstr>
      <vt:lpstr>Directory-Based Architecture</vt:lpstr>
      <vt:lpstr>Directory-Based Architecture</vt:lpstr>
      <vt:lpstr>Directory-Based Architecture</vt:lpstr>
      <vt:lpstr>Directory-Based Architecture</vt:lpstr>
      <vt:lpstr>Discussion: Iterative vs. Recursive Query</vt:lpstr>
      <vt:lpstr>Fault Tolerance</vt:lpstr>
      <vt:lpstr>Fault Tolerance</vt:lpstr>
      <vt:lpstr>Fault Tolerance</vt:lpstr>
      <vt:lpstr>Scalability</vt:lpstr>
      <vt:lpstr>Scalability: Load Balancing</vt:lpstr>
      <vt:lpstr>Consistency</vt:lpstr>
      <vt:lpstr>Consistency (cont’d)</vt:lpstr>
      <vt:lpstr>Consistency (cont’d)</vt:lpstr>
      <vt:lpstr>Quorum Consensus</vt:lpstr>
      <vt:lpstr>Quorum Consensus Example</vt:lpstr>
      <vt:lpstr>Quorum Consensus Example</vt:lpstr>
      <vt:lpstr>5min Break</vt:lpstr>
      <vt:lpstr>Scaling Up Directory</vt:lpstr>
      <vt:lpstr>Key to Node Mapping Example</vt:lpstr>
      <vt:lpstr>Scaling Up Directory </vt:lpstr>
      <vt:lpstr>Chord: Distributed Lookup (Directory) Service</vt:lpstr>
      <vt:lpstr>Lookup</vt:lpstr>
      <vt:lpstr>Stabilization Procedure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</vt:lpstr>
      <vt:lpstr>Joining Operation (cont’d)</vt:lpstr>
      <vt:lpstr>Achieving Efficiency: finger tables</vt:lpstr>
      <vt:lpstr>Achieving Fault Tolerance for Lookup Service</vt:lpstr>
      <vt:lpstr>Storage Fault Tolerance</vt:lpstr>
      <vt:lpstr>Storage Fault Tolerance</vt:lpstr>
      <vt:lpstr>Iterative vs. Recursive Lookup</vt:lpstr>
      <vt:lpstr>Conclusions: Key Value Store</vt:lpstr>
      <vt:lpstr>Conclusions: Chord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Ion Stoica</cp:lastModifiedBy>
  <cp:revision>1553</cp:revision>
  <cp:lastPrinted>2012-03-13T05:17:26Z</cp:lastPrinted>
  <dcterms:created xsi:type="dcterms:W3CDTF">2012-03-11T02:37:26Z</dcterms:created>
  <dcterms:modified xsi:type="dcterms:W3CDTF">2012-05-10T15:49:35Z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