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embeddings/Microsoft_Equation3.bin" ContentType="application/vnd.openxmlformats-officedocument.oleObject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392" r:id="rId3"/>
    <p:sldId id="423" r:id="rId4"/>
    <p:sldId id="424" r:id="rId5"/>
    <p:sldId id="393" r:id="rId6"/>
    <p:sldId id="293" r:id="rId7"/>
    <p:sldId id="294" r:id="rId8"/>
    <p:sldId id="295" r:id="rId9"/>
    <p:sldId id="296" r:id="rId10"/>
    <p:sldId id="297" r:id="rId11"/>
    <p:sldId id="386" r:id="rId12"/>
    <p:sldId id="394" r:id="rId13"/>
    <p:sldId id="299" r:id="rId14"/>
    <p:sldId id="395" r:id="rId15"/>
    <p:sldId id="300" r:id="rId16"/>
    <p:sldId id="384" r:id="rId17"/>
    <p:sldId id="380" r:id="rId18"/>
    <p:sldId id="381" r:id="rId19"/>
    <p:sldId id="382" r:id="rId20"/>
    <p:sldId id="383" r:id="rId21"/>
    <p:sldId id="396" r:id="rId22"/>
    <p:sldId id="387" r:id="rId23"/>
    <p:sldId id="389" r:id="rId24"/>
    <p:sldId id="388" r:id="rId25"/>
    <p:sldId id="390" r:id="rId26"/>
    <p:sldId id="320" r:id="rId27"/>
    <p:sldId id="417" r:id="rId28"/>
    <p:sldId id="405" r:id="rId29"/>
    <p:sldId id="406" r:id="rId30"/>
    <p:sldId id="407" r:id="rId31"/>
    <p:sldId id="408" r:id="rId32"/>
    <p:sldId id="409" r:id="rId33"/>
    <p:sldId id="410" r:id="rId34"/>
    <p:sldId id="411" r:id="rId35"/>
    <p:sldId id="412" r:id="rId36"/>
    <p:sldId id="413" r:id="rId37"/>
    <p:sldId id="414" r:id="rId38"/>
    <p:sldId id="415" r:id="rId39"/>
    <p:sldId id="416" r:id="rId40"/>
    <p:sldId id="420" r:id="rId41"/>
    <p:sldId id="419" r:id="rId42"/>
    <p:sldId id="400" r:id="rId43"/>
    <p:sldId id="304" r:id="rId44"/>
    <p:sldId id="401" r:id="rId45"/>
    <p:sldId id="402" r:id="rId46"/>
    <p:sldId id="421" r:id="rId47"/>
    <p:sldId id="422" r:id="rId48"/>
    <p:sldId id="399" r:id="rId49"/>
    <p:sldId id="305" r:id="rId50"/>
    <p:sldId id="306" r:id="rId51"/>
    <p:sldId id="308" r:id="rId52"/>
    <p:sldId id="397" r:id="rId53"/>
    <p:sldId id="398" r:id="rId54"/>
    <p:sldId id="418" r:id="rId55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BC"/>
    <a:srgbClr val="FF00FF"/>
    <a:srgbClr val="AC784A"/>
    <a:srgbClr val="996633"/>
    <a:srgbClr val="FFFFAA"/>
    <a:srgbClr val="2A40E2"/>
    <a:srgbClr val="233AE1"/>
    <a:srgbClr val="1C31CA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6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315" tIns="46997" rIns="92315" bIns="46997">
            <a:prstTxWarp prst="textNoShape">
              <a:avLst/>
            </a:prstTxWarp>
            <a:spAutoFit/>
          </a:bodyPr>
          <a:lstStyle/>
          <a:p>
            <a:pPr algn="ctr" defTabSz="917575" eaLnBrk="0" hangingPunct="0">
              <a:lnSpc>
                <a:spcPct val="90000"/>
              </a:lnSpc>
              <a:defRPr/>
            </a:pPr>
            <a:r>
              <a:rPr lang="en-US" sz="1300" b="0">
                <a:ea typeface="+mn-ea"/>
                <a:cs typeface="+mn-cs"/>
              </a:rPr>
              <a:t>Page </a:t>
            </a:r>
            <a:fld id="{9A6767D9-BCC6-064E-B242-CE6B453AFCCD}" type="slidenum">
              <a:rPr lang="en-US" sz="1300" b="0">
                <a:ea typeface="+mn-ea"/>
                <a:cs typeface="+mn-cs"/>
              </a:rPr>
              <a:pPr algn="ctr" defTabSz="917575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 b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34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315" tIns="46997" rIns="92315" bIns="46997">
            <a:prstTxWarp prst="textNoShape">
              <a:avLst/>
            </a:prstTxWarp>
            <a:spAutoFit/>
          </a:bodyPr>
          <a:lstStyle/>
          <a:p>
            <a:pPr algn="ctr" defTabSz="917575" eaLnBrk="0" hangingPunct="0">
              <a:lnSpc>
                <a:spcPct val="90000"/>
              </a:lnSpc>
              <a:defRPr/>
            </a:pPr>
            <a:r>
              <a:rPr lang="en-US" sz="1300" b="0">
                <a:ea typeface="+mn-ea"/>
                <a:cs typeface="+mn-cs"/>
              </a:rPr>
              <a:t>Page </a:t>
            </a:r>
            <a:fld id="{233FDD58-6666-4247-B14D-B4E03044C0AC}" type="slidenum">
              <a:rPr lang="en-US" sz="1300" b="0">
                <a:ea typeface="+mn-ea"/>
                <a:cs typeface="+mn-cs"/>
              </a:rPr>
              <a:pPr algn="ctr" defTabSz="917575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 b="0">
              <a:ea typeface="+mn-ea"/>
              <a:cs typeface="+mn-cs"/>
            </a:endParaRP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3339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BC00D8AE-7C82-9E46-AE01-81D05484CE43}" type="slidenum">
              <a:rPr lang="en-US"/>
              <a:pPr/>
              <a:t>16</a:t>
            </a:fld>
            <a:endParaRPr lang="en-US"/>
          </a:p>
        </p:txBody>
      </p:sp>
      <p:sp>
        <p:nvSpPr>
          <p:cNvPr id="280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0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A59BE45A-7C90-F048-A6ED-BA697A3B9A4B}" type="slidenum">
              <a:rPr lang="en-US"/>
              <a:pPr/>
              <a:t>31</a:t>
            </a:fld>
            <a:endParaRPr lang="en-US"/>
          </a:p>
        </p:txBody>
      </p:sp>
      <p:sp>
        <p:nvSpPr>
          <p:cNvPr id="143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C604755C-D9AF-B54E-A09D-56EF7B6314FA}" type="slidenum">
              <a:rPr lang="en-US"/>
              <a:pPr/>
              <a:t>32</a:t>
            </a:fld>
            <a:endParaRPr lang="en-US"/>
          </a:p>
        </p:txBody>
      </p:sp>
      <p:sp>
        <p:nvSpPr>
          <p:cNvPr id="143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4A5BBD57-65D8-044E-B2AC-ED904DEBCC46}" type="slidenum">
              <a:rPr lang="en-US"/>
              <a:pPr/>
              <a:t>33</a:t>
            </a:fld>
            <a:endParaRPr lang="en-US"/>
          </a:p>
        </p:txBody>
      </p:sp>
      <p:sp>
        <p:nvSpPr>
          <p:cNvPr id="143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6A62BCA2-BB1C-3E45-89B9-9B41B1240D93}" type="slidenum">
              <a:rPr lang="en-US"/>
              <a:pPr/>
              <a:t>34</a:t>
            </a:fld>
            <a:endParaRPr lang="en-US"/>
          </a:p>
        </p:txBody>
      </p:sp>
      <p:sp>
        <p:nvSpPr>
          <p:cNvPr id="143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1DB81AF5-F7B2-754D-B421-2A018EC7A1A7}" type="slidenum">
              <a:rPr lang="en-US"/>
              <a:pPr/>
              <a:t>35</a:t>
            </a:fld>
            <a:endParaRPr lang="en-US"/>
          </a:p>
        </p:txBody>
      </p:sp>
      <p:sp>
        <p:nvSpPr>
          <p:cNvPr id="143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90D977B-B6CB-C44E-8F34-04662260645C}" type="slidenum">
              <a:rPr lang="en-US"/>
              <a:pPr/>
              <a:t>36</a:t>
            </a:fld>
            <a:endParaRPr lang="en-US"/>
          </a:p>
        </p:txBody>
      </p:sp>
      <p:sp>
        <p:nvSpPr>
          <p:cNvPr id="144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A625A8C1-F0A0-994E-AB64-CDC07951EC9A}" type="slidenum">
              <a:rPr lang="en-US"/>
              <a:pPr/>
              <a:t>37</a:t>
            </a:fld>
            <a:endParaRPr lang="en-US"/>
          </a:p>
        </p:txBody>
      </p:sp>
      <p:sp>
        <p:nvSpPr>
          <p:cNvPr id="144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D202B9FF-B3FE-1444-986D-0D0666819A5E}" type="slidenum">
              <a:rPr lang="en-US"/>
              <a:pPr/>
              <a:t>38</a:t>
            </a:fld>
            <a:endParaRPr lang="en-US"/>
          </a:p>
        </p:txBody>
      </p:sp>
      <p:sp>
        <p:nvSpPr>
          <p:cNvPr id="144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C095B612-FF1B-2A4A-8898-15901B6B6C3B}" type="slidenum">
              <a:rPr lang="en-US"/>
              <a:pPr/>
              <a:t>39</a:t>
            </a:fld>
            <a:endParaRPr lang="en-US"/>
          </a:p>
        </p:txBody>
      </p:sp>
      <p:sp>
        <p:nvSpPr>
          <p:cNvPr id="144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16FE1455-AD8D-7E4A-8DF6-E3460BA4EF46}" type="slidenum">
              <a:rPr lang="en-US"/>
              <a:pPr/>
              <a:t>6</a:t>
            </a:fld>
            <a:endParaRPr lang="en-US"/>
          </a:p>
        </p:txBody>
      </p:sp>
      <p:sp>
        <p:nvSpPr>
          <p:cNvPr id="278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8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C604755C-D9AF-B54E-A09D-56EF7B6314FA}" type="slidenum">
              <a:rPr lang="en-US"/>
              <a:pPr/>
              <a:t>40</a:t>
            </a:fld>
            <a:endParaRPr lang="en-US"/>
          </a:p>
        </p:txBody>
      </p:sp>
      <p:sp>
        <p:nvSpPr>
          <p:cNvPr id="143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C8FDE9D6-2736-1344-8D73-654E7C612731}" type="slidenum">
              <a:rPr lang="en-US"/>
              <a:pPr/>
              <a:t>42</a:t>
            </a:fld>
            <a:endParaRPr lang="en-US"/>
          </a:p>
        </p:txBody>
      </p:sp>
      <p:sp>
        <p:nvSpPr>
          <p:cNvPr id="280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0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C8FDE9D6-2736-1344-8D73-654E7C612731}" type="slidenum">
              <a:rPr lang="en-US"/>
              <a:pPr/>
              <a:t>43</a:t>
            </a:fld>
            <a:endParaRPr lang="en-US"/>
          </a:p>
        </p:txBody>
      </p:sp>
      <p:sp>
        <p:nvSpPr>
          <p:cNvPr id="280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0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C8FDE9D6-2736-1344-8D73-654E7C612731}" type="slidenum">
              <a:rPr lang="en-US"/>
              <a:pPr/>
              <a:t>44</a:t>
            </a:fld>
            <a:endParaRPr lang="en-US"/>
          </a:p>
        </p:txBody>
      </p:sp>
      <p:sp>
        <p:nvSpPr>
          <p:cNvPr id="280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0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C8FDE9D6-2736-1344-8D73-654E7C612731}" type="slidenum">
              <a:rPr lang="en-US"/>
              <a:pPr/>
              <a:t>45</a:t>
            </a:fld>
            <a:endParaRPr lang="en-US"/>
          </a:p>
        </p:txBody>
      </p:sp>
      <p:sp>
        <p:nvSpPr>
          <p:cNvPr id="280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0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C8FDE9D6-2736-1344-8D73-654E7C612731}" type="slidenum">
              <a:rPr lang="en-US"/>
              <a:pPr/>
              <a:t>46</a:t>
            </a:fld>
            <a:endParaRPr lang="en-US"/>
          </a:p>
        </p:txBody>
      </p:sp>
      <p:sp>
        <p:nvSpPr>
          <p:cNvPr id="280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0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C8FDE9D6-2736-1344-8D73-654E7C612731}" type="slidenum">
              <a:rPr lang="en-US"/>
              <a:pPr/>
              <a:t>47</a:t>
            </a:fld>
            <a:endParaRPr lang="en-US"/>
          </a:p>
        </p:txBody>
      </p:sp>
      <p:sp>
        <p:nvSpPr>
          <p:cNvPr id="280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0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C8FDE9D6-2736-1344-8D73-654E7C612731}" type="slidenum">
              <a:rPr lang="en-US"/>
              <a:pPr/>
              <a:t>48</a:t>
            </a:fld>
            <a:endParaRPr lang="en-US"/>
          </a:p>
        </p:txBody>
      </p:sp>
      <p:sp>
        <p:nvSpPr>
          <p:cNvPr id="280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0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C361BD4E-1B3B-3548-977F-C517CF9C3B48}" type="slidenum">
              <a:rPr lang="en-US"/>
              <a:pPr/>
              <a:t>49</a:t>
            </a:fld>
            <a:endParaRPr lang="en-US"/>
          </a:p>
        </p:txBody>
      </p:sp>
      <p:sp>
        <p:nvSpPr>
          <p:cNvPr id="286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75829201-5AB0-9241-85DC-693674B6A50F}" type="slidenum">
              <a:rPr lang="en-US"/>
              <a:pPr/>
              <a:t>50</a:t>
            </a:fld>
            <a:endParaRPr lang="en-US"/>
          </a:p>
        </p:txBody>
      </p:sp>
      <p:sp>
        <p:nvSpPr>
          <p:cNvPr id="281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1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F69FF43B-8A1E-4D42-A7B3-5286ADC7B63F}" type="slidenum">
              <a:rPr lang="en-US"/>
              <a:pPr/>
              <a:t>7</a:t>
            </a:fld>
            <a:endParaRPr lang="en-US"/>
          </a:p>
        </p:txBody>
      </p:sp>
      <p:sp>
        <p:nvSpPr>
          <p:cNvPr id="279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9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09211B43-BF59-D04B-A764-8F4642A5DAB5}" type="slidenum">
              <a:rPr lang="en-US"/>
              <a:pPr/>
              <a:t>52</a:t>
            </a:fld>
            <a:endParaRPr lang="en-US"/>
          </a:p>
        </p:txBody>
      </p:sp>
      <p:sp>
        <p:nvSpPr>
          <p:cNvPr id="280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0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2B9E9F1E-1BDA-6346-8CD9-EA86221E5025}" type="slidenum">
              <a:rPr lang="en-US"/>
              <a:pPr/>
              <a:t>54</a:t>
            </a:fld>
            <a:endParaRPr lang="en-US"/>
          </a:p>
        </p:txBody>
      </p:sp>
      <p:sp>
        <p:nvSpPr>
          <p:cNvPr id="137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9188" cy="2743200"/>
          </a:xfrm>
          <a:ln/>
        </p:spPr>
      </p:sp>
      <p:sp>
        <p:nvSpPr>
          <p:cNvPr id="137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8706" y="3473720"/>
            <a:ext cx="7043789" cy="32923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1A3EC693-0BC9-D74E-A70A-0D24AA888638}" type="slidenum">
              <a:rPr lang="en-US"/>
              <a:pPr/>
              <a:t>8</a:t>
            </a:fld>
            <a:endParaRPr lang="en-US"/>
          </a:p>
        </p:txBody>
      </p:sp>
      <p:sp>
        <p:nvSpPr>
          <p:cNvPr id="279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9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E0EF8740-629E-4C4B-8B39-53C88E23649F}" type="slidenum">
              <a:rPr lang="en-US"/>
              <a:pPr/>
              <a:t>9</a:t>
            </a:fld>
            <a:endParaRPr lang="en-US"/>
          </a:p>
        </p:txBody>
      </p:sp>
      <p:sp>
        <p:nvSpPr>
          <p:cNvPr id="279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9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B755F99D-C7B6-F940-BC05-F04B6C807BB2}" type="slidenum">
              <a:rPr lang="en-US"/>
              <a:pPr/>
              <a:t>10</a:t>
            </a:fld>
            <a:endParaRPr lang="en-US"/>
          </a:p>
        </p:txBody>
      </p:sp>
      <p:sp>
        <p:nvSpPr>
          <p:cNvPr id="279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9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38AAA98B-C0EB-0F48-A4DA-E670A04942AB}" type="slidenum">
              <a:rPr lang="en-US"/>
              <a:pPr/>
              <a:t>13</a:t>
            </a:fld>
            <a:endParaRPr lang="en-US"/>
          </a:p>
        </p:txBody>
      </p:sp>
      <p:sp>
        <p:nvSpPr>
          <p:cNvPr id="286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BC00D8AE-7C82-9E46-AE01-81D05484CE43}" type="slidenum">
              <a:rPr lang="en-US"/>
              <a:pPr/>
              <a:t>14</a:t>
            </a:fld>
            <a:endParaRPr lang="en-US"/>
          </a:p>
        </p:txBody>
      </p:sp>
      <p:sp>
        <p:nvSpPr>
          <p:cNvPr id="280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0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ln/>
        </p:spPr>
        <p:txBody>
          <a:bodyPr/>
          <a:lstStyle/>
          <a:p>
            <a:fld id="{BC00D8AE-7C82-9E46-AE01-81D05484CE43}" type="slidenum">
              <a:rPr lang="en-US"/>
              <a:pPr/>
              <a:t>15</a:t>
            </a:fld>
            <a:endParaRPr lang="en-US"/>
          </a:p>
        </p:txBody>
      </p:sp>
      <p:sp>
        <p:nvSpPr>
          <p:cNvPr id="280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0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411" y="3473752"/>
            <a:ext cx="7038380" cy="329111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619" y="6397625"/>
            <a:ext cx="991075" cy="3052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8" tIns="44445" rIns="90478" bIns="44445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 b="0" dirty="0" err="1">
                <a:solidFill>
                  <a:srgbClr val="2A40E2"/>
                </a:solidFill>
                <a:latin typeface="Helvetica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Helvetica" charset="0"/>
              </a:rPr>
              <a:t> </a:t>
            </a:r>
            <a:r>
              <a:rPr lang="en-US" sz="1400" b="0" dirty="0" smtClean="0">
                <a:solidFill>
                  <a:srgbClr val="2A40E2"/>
                </a:solidFill>
                <a:latin typeface="Helvetica" charset="0"/>
              </a:rPr>
              <a:t>23.</a:t>
            </a:r>
            <a:fld id="{5A203657-FDC8-3640-AA20-2C1D0E31AAB3}" type="slidenum">
              <a:rPr lang="en-US" sz="1400" b="0">
                <a:solidFill>
                  <a:srgbClr val="2A40E2"/>
                </a:solidFill>
                <a:latin typeface="Helvetica" charset="0"/>
              </a:rPr>
              <a:pPr algn="ctr" eaLnBrk="0" hangingPunct="0"/>
              <a:t>‹#›</a:t>
            </a:fld>
            <a:endParaRPr lang="en-US" sz="1400" b="0" dirty="0">
              <a:solidFill>
                <a:srgbClr val="2A40E2"/>
              </a:solidFill>
              <a:latin typeface="Helvetica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534073" cy="30776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0" dirty="0" smtClean="0">
                <a:solidFill>
                  <a:srgbClr val="2A40E2"/>
                </a:solidFill>
                <a:latin typeface="Helvetica" charset="0"/>
              </a:rPr>
              <a:t>4/18</a:t>
            </a:r>
            <a:endParaRPr lang="en-US" sz="1400" b="0" dirty="0">
              <a:solidFill>
                <a:srgbClr val="2A40E2"/>
              </a:solidFill>
              <a:latin typeface="Helvetica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133600" y="6396038"/>
            <a:ext cx="5064385" cy="30776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Helvetica" charset="0"/>
                <a:ea typeface="+mn-ea"/>
                <a:cs typeface="+mn-cs"/>
              </a:rPr>
              <a:t>Anthony D. Joseph and Ion </a:t>
            </a:r>
            <a:r>
              <a:rPr lang="en-US" sz="1400" b="0" dirty="0">
                <a:solidFill>
                  <a:srgbClr val="2A40E2"/>
                </a:solidFill>
                <a:latin typeface="Helvetica" charset="0"/>
                <a:ea typeface="+mn-ea"/>
                <a:cs typeface="+mn-cs"/>
              </a:rPr>
              <a:t>Stoica CS162 ©UCB Spring </a:t>
            </a:r>
            <a:r>
              <a:rPr lang="en-US" sz="1400" b="0" dirty="0" smtClean="0">
                <a:solidFill>
                  <a:srgbClr val="2A40E2"/>
                </a:solidFill>
                <a:latin typeface="Helvetica" charset="0"/>
                <a:ea typeface="+mn-ea"/>
                <a:cs typeface="+mn-cs"/>
              </a:rPr>
              <a:t>2012</a:t>
            </a:r>
            <a:endParaRPr lang="en-US" sz="1400" b="0" dirty="0">
              <a:solidFill>
                <a:srgbClr val="2A40E2"/>
              </a:solidFill>
              <a:latin typeface="Helvetica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297" r:id="rId2"/>
    <p:sldLayoutId id="2147484298" r:id="rId3"/>
    <p:sldLayoutId id="2147484299" r:id="rId4"/>
    <p:sldLayoutId id="2147484300" r:id="rId5"/>
    <p:sldLayoutId id="2147484301" r:id="rId6"/>
    <p:sldLayoutId id="2147484302" r:id="rId7"/>
    <p:sldLayoutId id="2147484303" r:id="rId8"/>
    <p:sldLayoutId id="2147484304" r:id="rId9"/>
    <p:sldLayoutId id="2147484305" r:id="rId10"/>
    <p:sldLayoutId id="2147484306" r:id="rId11"/>
    <p:sldLayoutId id="2147484307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9.emf"/><Relationship Id="rId6" Type="http://schemas.openxmlformats.org/officeDocument/2006/relationships/oleObject" Target="../embeddings/Microsoft_Equation2.bin"/><Relationship Id="rId7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image" Target="../media/image4.png"/><Relationship Id="rId5" Type="http://schemas.openxmlformats.org/officeDocument/2006/relationships/oleObject" Target="../embeddings/Microsoft_Equation3.bin"/><Relationship Id="rId6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1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848600" cy="2895600"/>
          </a:xfrm>
        </p:spPr>
        <p:txBody>
          <a:bodyPr/>
          <a:lstStyle/>
          <a:p>
            <a:r>
              <a:rPr lang="en-US" sz="3000" dirty="0" smtClean="0">
                <a:latin typeface="Helvetica" charset="0"/>
              </a:rPr>
              <a:t>CS162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Operating Systems and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Systems Programming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Lecture 23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/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Peer-to-Peer Systems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</p:spPr>
        <p:txBody>
          <a:bodyPr/>
          <a:lstStyle/>
          <a:p>
            <a:pPr marL="285750" indent="-285750"/>
            <a:r>
              <a:rPr lang="en-US" dirty="0" smtClean="0">
                <a:latin typeface="Helvetica" charset="0"/>
              </a:rPr>
              <a:t>April 18, 2011</a:t>
            </a:r>
          </a:p>
          <a:p>
            <a:pPr marL="285750" indent="-285750"/>
            <a:r>
              <a:rPr lang="en-US" dirty="0" smtClean="0">
                <a:latin typeface="Helvetica" charset="0"/>
              </a:rPr>
              <a:t>Anthony D. Joseph and Ion Stoica</a:t>
            </a:r>
          </a:p>
          <a:p>
            <a:pPr marL="285750" indent="-285750"/>
            <a:r>
              <a:rPr lang="en-US" dirty="0" smtClean="0">
                <a:latin typeface="Helvetica" charset="0"/>
              </a:rPr>
              <a:t>http://inst.eecs.berkeley.edu/~cs162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720138" y="4368800"/>
            <a:ext cx="185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000" b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Napster</a:t>
            </a:r>
          </a:p>
        </p:txBody>
      </p:sp>
      <p:sp>
        <p:nvSpPr>
          <p:cNvPr id="279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4724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/>
              <a:t>Implements </a:t>
            </a:r>
            <a:r>
              <a:rPr lang="en-US" sz="2400" dirty="0"/>
              <a:t>a </a:t>
            </a:r>
            <a:r>
              <a:rPr lang="en-US" sz="2400" b="1" dirty="0"/>
              <a:t>centralized</a:t>
            </a:r>
            <a:r>
              <a:rPr lang="en-US" sz="2400" dirty="0"/>
              <a:t> </a:t>
            </a:r>
            <a:r>
              <a:rPr lang="en-US" dirty="0" smtClean="0"/>
              <a:t>lookup/directory</a:t>
            </a:r>
            <a:r>
              <a:rPr lang="en-US" sz="2400" dirty="0" smtClean="0"/>
              <a:t> service </a:t>
            </a:r>
            <a:r>
              <a:rPr lang="en-US" sz="2400" dirty="0"/>
              <a:t>that maps files (songs) to </a:t>
            </a:r>
            <a:r>
              <a:rPr lang="en-US" sz="2400" dirty="0" smtClean="0"/>
              <a:t>machines currently in the system</a:t>
            </a:r>
          </a:p>
          <a:p>
            <a:pPr lvl="2"/>
            <a:endParaRPr lang="en-US" sz="2000" dirty="0" smtClean="0"/>
          </a:p>
          <a:p>
            <a:r>
              <a:rPr lang="en-US" sz="2400" dirty="0" smtClean="0"/>
              <a:t>How </a:t>
            </a:r>
            <a:r>
              <a:rPr lang="en-US" sz="2400" dirty="0"/>
              <a:t>to find a file (song</a:t>
            </a:r>
            <a:r>
              <a:rPr lang="en-US" sz="2400" dirty="0" smtClean="0"/>
              <a:t>)?</a:t>
            </a:r>
            <a:endParaRPr lang="en-US" sz="2400" dirty="0"/>
          </a:p>
          <a:p>
            <a:pPr lvl="1"/>
            <a:r>
              <a:rPr lang="en-US" dirty="0"/>
              <a:t>Query the </a:t>
            </a:r>
            <a:r>
              <a:rPr lang="en-US" dirty="0" smtClean="0"/>
              <a:t>lookup service </a:t>
            </a:r>
            <a:r>
              <a:rPr lang="en-US" dirty="0">
                <a:sym typeface="Wingdings" charset="0"/>
              </a:rPr>
              <a:t> return a machine that stores the required file</a:t>
            </a:r>
          </a:p>
          <a:p>
            <a:pPr lvl="2"/>
            <a:r>
              <a:rPr lang="en-US" sz="2400" dirty="0"/>
              <a:t>Ideally this is the closest/least-loaded machine</a:t>
            </a:r>
          </a:p>
          <a:p>
            <a:pPr lvl="1"/>
            <a:r>
              <a:rPr lang="en-US" dirty="0" smtClean="0"/>
              <a:t>Download (</a:t>
            </a:r>
            <a:r>
              <a:rPr lang="en-US" dirty="0" smtClean="0"/>
              <a:t>ftp/http) </a:t>
            </a:r>
            <a:r>
              <a:rPr lang="en-US" dirty="0"/>
              <a:t>the file</a:t>
            </a:r>
          </a:p>
          <a:p>
            <a:pPr lvl="2"/>
            <a:endParaRPr lang="en-US" sz="2000" dirty="0" smtClean="0"/>
          </a:p>
          <a:p>
            <a:r>
              <a:rPr lang="en-US" sz="2400" dirty="0" smtClean="0"/>
              <a:t>Advantages</a:t>
            </a:r>
            <a:r>
              <a:rPr lang="en-US" sz="2400" dirty="0"/>
              <a:t>: </a:t>
            </a:r>
          </a:p>
          <a:p>
            <a:pPr lvl="1"/>
            <a:r>
              <a:rPr lang="en-US" dirty="0"/>
              <a:t>Simplicity, easy to implement sophisticated search engines on top of </a:t>
            </a:r>
            <a:r>
              <a:rPr lang="en-US" dirty="0" smtClean="0"/>
              <a:t>a centralized lookup service</a:t>
            </a:r>
            <a:endParaRPr lang="en-US" dirty="0"/>
          </a:p>
          <a:p>
            <a:r>
              <a:rPr lang="en-US" sz="2400" dirty="0"/>
              <a:t>Disadvantages:</a:t>
            </a:r>
          </a:p>
          <a:p>
            <a:pPr lvl="1"/>
            <a:r>
              <a:rPr lang="en-US" dirty="0"/>
              <a:t>Robustness, scalability (?)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0"/>
            <a:ext cx="11430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34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Napster: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305800" cy="5105400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A client (initiator) contacts directory service to get file “C”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Directory service returns a (possible) close by and lightly loaded peer (m5) storing “C”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Client contacts directly m5 to get file “C”  </a:t>
            </a:r>
            <a:endParaRPr lang="en-US" dirty="0"/>
          </a:p>
        </p:txBody>
      </p:sp>
      <p:cxnSp>
        <p:nvCxnSpPr>
          <p:cNvPr id="4" name="AutoShape 88"/>
          <p:cNvCxnSpPr>
            <a:cxnSpLocks noChangeShapeType="1"/>
            <a:stCxn id="5" idx="0"/>
            <a:endCxn id="12" idx="2"/>
          </p:cNvCxnSpPr>
          <p:nvPr/>
        </p:nvCxnSpPr>
        <p:spPr bwMode="auto">
          <a:xfrm flipV="1">
            <a:off x="2324100" y="4777296"/>
            <a:ext cx="412231" cy="446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5224046"/>
            <a:ext cx="381000" cy="381000"/>
          </a:xfrm>
          <a:prstGeom prst="rect">
            <a:avLst/>
          </a:prstGeom>
        </p:spPr>
      </p:pic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133600" y="3700046"/>
            <a:ext cx="4953000" cy="1600200"/>
            <a:chOff x="1719" y="1709"/>
            <a:chExt cx="1775" cy="1123"/>
          </a:xfrm>
        </p:grpSpPr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8" name="Oval 10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48 w 1632"/>
                <a:gd name="T1" fmla="*/ 192 h 1152"/>
                <a:gd name="T2" fmla="*/ 384 w 1632"/>
                <a:gd name="T3" fmla="*/ 48 h 1152"/>
                <a:gd name="T4" fmla="*/ 672 w 1632"/>
                <a:gd name="T5" fmla="*/ 0 h 1152"/>
                <a:gd name="T6" fmla="*/ 1248 w 1632"/>
                <a:gd name="T7" fmla="*/ 48 h 1152"/>
                <a:gd name="T8" fmla="*/ 1440 w 1632"/>
                <a:gd name="T9" fmla="*/ 144 h 1152"/>
                <a:gd name="T10" fmla="*/ 1536 w 1632"/>
                <a:gd name="T11" fmla="*/ 336 h 1152"/>
                <a:gd name="T12" fmla="*/ 1632 w 1632"/>
                <a:gd name="T13" fmla="*/ 384 h 1152"/>
                <a:gd name="T14" fmla="*/ 1536 w 1632"/>
                <a:gd name="T15" fmla="*/ 912 h 1152"/>
                <a:gd name="T16" fmla="*/ 912 w 1632"/>
                <a:gd name="T17" fmla="*/ 1152 h 1152"/>
                <a:gd name="T18" fmla="*/ 288 w 1632"/>
                <a:gd name="T19" fmla="*/ 960 h 1152"/>
                <a:gd name="T20" fmla="*/ 96 w 1632"/>
                <a:gd name="T21" fmla="*/ 768 h 1152"/>
                <a:gd name="T22" fmla="*/ 0 w 1632"/>
                <a:gd name="T23" fmla="*/ 720 h 1152"/>
                <a:gd name="T24" fmla="*/ 48 w 1632"/>
                <a:gd name="T25" fmla="*/ 19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080529" y="5528846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m3</a:t>
            </a:r>
            <a:endParaRPr lang="en-US" sz="1400" b="0" dirty="0">
              <a:latin typeface="Helvetica"/>
              <a:cs typeface="Helvetica"/>
            </a:endParaRPr>
          </a:p>
        </p:txBody>
      </p:sp>
      <p:cxnSp>
        <p:nvCxnSpPr>
          <p:cNvPr id="16" name="AutoShape 88"/>
          <p:cNvCxnSpPr>
            <a:cxnSpLocks noChangeShapeType="1"/>
            <a:stCxn id="17" idx="0"/>
            <a:endCxn id="12" idx="4"/>
          </p:cNvCxnSpPr>
          <p:nvPr/>
        </p:nvCxnSpPr>
        <p:spPr bwMode="auto">
          <a:xfrm flipV="1">
            <a:off x="3397769" y="5238974"/>
            <a:ext cx="305444" cy="21069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269" y="5449669"/>
            <a:ext cx="381000" cy="3810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154198" y="5754469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m4</a:t>
            </a:r>
            <a:endParaRPr lang="en-US" sz="1400" b="0" dirty="0">
              <a:latin typeface="Helvetica"/>
              <a:cs typeface="Helvetica"/>
            </a:endParaRPr>
          </a:p>
        </p:txBody>
      </p:sp>
      <p:cxnSp>
        <p:nvCxnSpPr>
          <p:cNvPr id="19" name="AutoShape 88"/>
          <p:cNvCxnSpPr>
            <a:cxnSpLocks noChangeShapeType="1"/>
            <a:stCxn id="20" idx="0"/>
            <a:endCxn id="11" idx="3"/>
          </p:cNvCxnSpPr>
          <p:nvPr/>
        </p:nvCxnSpPr>
        <p:spPr bwMode="auto">
          <a:xfrm flipH="1" flipV="1">
            <a:off x="4350147" y="5182970"/>
            <a:ext cx="190622" cy="259226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0269" y="5442196"/>
            <a:ext cx="381000" cy="3810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4297198" y="5746996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m5</a:t>
            </a:r>
            <a:endParaRPr lang="en-US" sz="1400" b="0" dirty="0">
              <a:latin typeface="Helvetica"/>
              <a:cs typeface="Helvetica"/>
            </a:endParaRPr>
          </a:p>
        </p:txBody>
      </p:sp>
      <p:cxnSp>
        <p:nvCxnSpPr>
          <p:cNvPr id="22" name="AutoShape 88"/>
          <p:cNvCxnSpPr>
            <a:cxnSpLocks noChangeShapeType="1"/>
          </p:cNvCxnSpPr>
          <p:nvPr/>
        </p:nvCxnSpPr>
        <p:spPr bwMode="auto">
          <a:xfrm flipH="1" flipV="1">
            <a:off x="5334000" y="5300246"/>
            <a:ext cx="121170" cy="218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669" y="5518396"/>
            <a:ext cx="381000" cy="3810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5211598" y="5823196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m6</a:t>
            </a:r>
            <a:endParaRPr lang="en-US" sz="1400" b="0" dirty="0">
              <a:latin typeface="Helvetica"/>
              <a:cs typeface="Helvetica"/>
            </a:endParaRPr>
          </a:p>
        </p:txBody>
      </p:sp>
      <p:cxnSp>
        <p:nvCxnSpPr>
          <p:cNvPr id="25" name="AutoShape 88"/>
          <p:cNvCxnSpPr>
            <a:cxnSpLocks noChangeShapeType="1"/>
            <a:stCxn id="26" idx="0"/>
            <a:endCxn id="10" idx="4"/>
          </p:cNvCxnSpPr>
          <p:nvPr/>
        </p:nvCxnSpPr>
        <p:spPr bwMode="auto">
          <a:xfrm flipH="1" flipV="1">
            <a:off x="6119719" y="5053732"/>
            <a:ext cx="173650" cy="31226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2869" y="5365996"/>
            <a:ext cx="381000" cy="381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6049798" y="5670796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m7</a:t>
            </a:r>
            <a:endParaRPr lang="en-US" sz="1400" b="0" dirty="0">
              <a:latin typeface="Helvetica"/>
              <a:cs typeface="Helvetica"/>
            </a:endParaRPr>
          </a:p>
        </p:txBody>
      </p:sp>
      <p:cxnSp>
        <p:nvCxnSpPr>
          <p:cNvPr id="28" name="AutoShape 88"/>
          <p:cNvCxnSpPr>
            <a:cxnSpLocks noChangeShapeType="1"/>
            <a:stCxn id="29" idx="0"/>
            <a:endCxn id="10" idx="5"/>
          </p:cNvCxnSpPr>
          <p:nvPr/>
        </p:nvCxnSpPr>
        <p:spPr bwMode="auto">
          <a:xfrm flipH="1" flipV="1">
            <a:off x="6803407" y="4945638"/>
            <a:ext cx="473693" cy="27543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221069"/>
            <a:ext cx="381000" cy="381000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6934200" y="5525869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m8</a:t>
            </a:r>
            <a:endParaRPr lang="en-US" sz="1400" b="0" dirty="0">
              <a:latin typeface="Helvetica"/>
              <a:cs typeface="Helvetica"/>
            </a:endParaRPr>
          </a:p>
        </p:txBody>
      </p:sp>
      <p:cxnSp>
        <p:nvCxnSpPr>
          <p:cNvPr id="31" name="AutoShape 88"/>
          <p:cNvCxnSpPr>
            <a:cxnSpLocks noChangeShapeType="1"/>
            <a:stCxn id="32" idx="1"/>
            <a:endCxn id="9" idx="6"/>
          </p:cNvCxnSpPr>
          <p:nvPr/>
        </p:nvCxnSpPr>
        <p:spPr bwMode="auto">
          <a:xfrm flipH="1" flipV="1">
            <a:off x="6843833" y="4253633"/>
            <a:ext cx="524438" cy="74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8271" y="4070596"/>
            <a:ext cx="381000" cy="38100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7315200" y="4375396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m9</a:t>
            </a:r>
            <a:endParaRPr lang="en-US" sz="1400" b="0" dirty="0">
              <a:latin typeface="Helvetica"/>
              <a:cs typeface="Helvetica"/>
            </a:endParaRPr>
          </a:p>
        </p:txBody>
      </p:sp>
      <p:cxnSp>
        <p:nvCxnSpPr>
          <p:cNvPr id="34" name="AutoShape 88"/>
          <p:cNvCxnSpPr>
            <a:cxnSpLocks noChangeShapeType="1"/>
            <a:stCxn id="35" idx="3"/>
            <a:endCxn id="13" idx="2"/>
          </p:cNvCxnSpPr>
          <p:nvPr/>
        </p:nvCxnSpPr>
        <p:spPr bwMode="auto">
          <a:xfrm flipV="1">
            <a:off x="1676400" y="4314905"/>
            <a:ext cx="457200" cy="33466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459069"/>
            <a:ext cx="381000" cy="381000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1242329" y="4763869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m2</a:t>
            </a:r>
            <a:endParaRPr lang="en-US" sz="1400" b="0" dirty="0">
              <a:latin typeface="Helvetica"/>
              <a:cs typeface="Helvetica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071" y="3620869"/>
            <a:ext cx="381000" cy="381000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1143000" y="3925669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>
                <a:latin typeface="Helvetica"/>
                <a:cs typeface="Helvetica"/>
              </a:rPr>
              <a:t>m1</a:t>
            </a:r>
          </a:p>
        </p:txBody>
      </p:sp>
      <p:cxnSp>
        <p:nvCxnSpPr>
          <p:cNvPr id="39" name="AutoShape 88"/>
          <p:cNvCxnSpPr>
            <a:cxnSpLocks noChangeShapeType="1"/>
            <a:stCxn id="37" idx="3"/>
            <a:endCxn id="13" idx="1"/>
          </p:cNvCxnSpPr>
          <p:nvPr/>
        </p:nvCxnSpPr>
        <p:spPr bwMode="auto">
          <a:xfrm>
            <a:off x="1577071" y="3811369"/>
            <a:ext cx="839722" cy="19874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Rectangle 95"/>
          <p:cNvSpPr>
            <a:spLocks noChangeArrowheads="1"/>
          </p:cNvSpPr>
          <p:nvPr/>
        </p:nvSpPr>
        <p:spPr bwMode="auto">
          <a:xfrm>
            <a:off x="2364126" y="5258971"/>
            <a:ext cx="302874" cy="193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A</a:t>
            </a:r>
          </a:p>
        </p:txBody>
      </p:sp>
      <p:sp>
        <p:nvSpPr>
          <p:cNvPr id="41" name="Rectangle 95"/>
          <p:cNvSpPr>
            <a:spLocks noChangeArrowheads="1"/>
          </p:cNvSpPr>
          <p:nvPr/>
        </p:nvSpPr>
        <p:spPr bwMode="auto">
          <a:xfrm>
            <a:off x="1371600" y="3658771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42" name="Rectangle 95"/>
          <p:cNvSpPr>
            <a:spLocks noChangeArrowheads="1"/>
          </p:cNvSpPr>
          <p:nvPr/>
        </p:nvSpPr>
        <p:spPr bwMode="auto">
          <a:xfrm>
            <a:off x="6248400" y="5411371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43" name="Rectangle 95"/>
          <p:cNvSpPr>
            <a:spLocks noChangeArrowheads="1"/>
          </p:cNvSpPr>
          <p:nvPr/>
        </p:nvSpPr>
        <p:spPr bwMode="auto">
          <a:xfrm>
            <a:off x="4495800" y="5528846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44" name="Rectangle 95"/>
          <p:cNvSpPr>
            <a:spLocks noChangeArrowheads="1"/>
          </p:cNvSpPr>
          <p:nvPr/>
        </p:nvSpPr>
        <p:spPr bwMode="auto">
          <a:xfrm>
            <a:off x="7239000" y="5224046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45" name="Rectangle 95"/>
          <p:cNvSpPr>
            <a:spLocks noChangeArrowheads="1"/>
          </p:cNvSpPr>
          <p:nvPr/>
        </p:nvSpPr>
        <p:spPr bwMode="auto">
          <a:xfrm>
            <a:off x="7317126" y="5487571"/>
            <a:ext cx="302874" cy="19367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D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7733" y="2938046"/>
            <a:ext cx="541867" cy="609600"/>
          </a:xfrm>
          <a:prstGeom prst="rect">
            <a:avLst/>
          </a:prstGeom>
        </p:spPr>
      </p:pic>
      <p:cxnSp>
        <p:nvCxnSpPr>
          <p:cNvPr id="47" name="AutoShape 88"/>
          <p:cNvCxnSpPr>
            <a:cxnSpLocks noChangeShapeType="1"/>
            <a:stCxn id="7" idx="0"/>
            <a:endCxn id="46" idx="2"/>
          </p:cNvCxnSpPr>
          <p:nvPr/>
        </p:nvCxnSpPr>
        <p:spPr bwMode="auto">
          <a:xfrm flipH="1" flipV="1">
            <a:off x="4148667" y="3547646"/>
            <a:ext cx="100074" cy="15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" name="Rectangle 108"/>
          <p:cNvSpPr>
            <a:spLocks noChangeArrowheads="1"/>
          </p:cNvSpPr>
          <p:nvPr/>
        </p:nvSpPr>
        <p:spPr bwMode="auto">
          <a:xfrm>
            <a:off x="4343400" y="2557046"/>
            <a:ext cx="12954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600" dirty="0" smtClean="0">
                <a:latin typeface="Helvetica"/>
                <a:cs typeface="Helvetica"/>
              </a:rPr>
              <a:t>A: m3</a:t>
            </a:r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49" name="Rectangle 108"/>
          <p:cNvSpPr>
            <a:spLocks noChangeArrowheads="1"/>
          </p:cNvSpPr>
          <p:nvPr/>
        </p:nvSpPr>
        <p:spPr bwMode="auto">
          <a:xfrm>
            <a:off x="4343400" y="2785646"/>
            <a:ext cx="12954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600" dirty="0">
                <a:latin typeface="Helvetica"/>
                <a:cs typeface="Helvetica"/>
              </a:rPr>
              <a:t>B</a:t>
            </a:r>
            <a:r>
              <a:rPr lang="en-US" sz="1600" dirty="0" smtClean="0">
                <a:latin typeface="Helvetica"/>
                <a:cs typeface="Helvetica"/>
              </a:rPr>
              <a:t>: m1, m7</a:t>
            </a:r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50" name="Rectangle 108"/>
          <p:cNvSpPr>
            <a:spLocks noChangeArrowheads="1"/>
          </p:cNvSpPr>
          <p:nvPr/>
        </p:nvSpPr>
        <p:spPr bwMode="auto">
          <a:xfrm>
            <a:off x="4343400" y="3014246"/>
            <a:ext cx="12954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600" dirty="0" smtClean="0">
                <a:latin typeface="Helvetica"/>
                <a:cs typeface="Helvetica"/>
              </a:rPr>
              <a:t>C: m5, m8</a:t>
            </a:r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51" name="Rectangle 108"/>
          <p:cNvSpPr>
            <a:spLocks noChangeArrowheads="1"/>
          </p:cNvSpPr>
          <p:nvPr/>
        </p:nvSpPr>
        <p:spPr bwMode="auto">
          <a:xfrm>
            <a:off x="4343400" y="3242846"/>
            <a:ext cx="12954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600" dirty="0">
                <a:latin typeface="Helvetica"/>
                <a:cs typeface="Helvetica"/>
              </a:rPr>
              <a:t>D</a:t>
            </a:r>
            <a:r>
              <a:rPr lang="en-US" sz="1600" dirty="0" smtClean="0">
                <a:latin typeface="Helvetica"/>
                <a:cs typeface="Helvetica"/>
              </a:rPr>
              <a:t>: m8</a:t>
            </a:r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52" name="Rectangle 108"/>
          <p:cNvSpPr>
            <a:spLocks noChangeArrowheads="1"/>
          </p:cNvSpPr>
          <p:nvPr/>
        </p:nvSpPr>
        <p:spPr bwMode="auto">
          <a:xfrm>
            <a:off x="4343400" y="3471446"/>
            <a:ext cx="12954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600" dirty="0" smtClean="0">
                <a:latin typeface="Helvetica"/>
                <a:cs typeface="Helvetica"/>
              </a:rPr>
              <a:t>…</a:t>
            </a:r>
            <a:endParaRPr lang="en-US" sz="1600" dirty="0">
              <a:latin typeface="Helvetica"/>
              <a:cs typeface="Helvetica"/>
            </a:endParaRPr>
          </a:p>
        </p:txBody>
      </p:sp>
      <p:grpSp>
        <p:nvGrpSpPr>
          <p:cNvPr id="53" name="Group 121"/>
          <p:cNvGrpSpPr>
            <a:grpSpLocks/>
          </p:cNvGrpSpPr>
          <p:nvPr/>
        </p:nvGrpSpPr>
        <p:grpSpPr bwMode="auto">
          <a:xfrm>
            <a:off x="3119438" y="3319046"/>
            <a:ext cx="766763" cy="2057400"/>
            <a:chOff x="234" y="1824"/>
            <a:chExt cx="966" cy="1248"/>
          </a:xfrm>
        </p:grpSpPr>
        <p:sp>
          <p:nvSpPr>
            <p:cNvPr id="54" name="Freeform 122"/>
            <p:cNvSpPr>
              <a:spLocks/>
            </p:cNvSpPr>
            <p:nvPr/>
          </p:nvSpPr>
          <p:spPr bwMode="auto">
            <a:xfrm>
              <a:off x="528" y="1824"/>
              <a:ext cx="672" cy="1248"/>
            </a:xfrm>
            <a:custGeom>
              <a:avLst/>
              <a:gdLst>
                <a:gd name="T0" fmla="*/ 0 w 672"/>
                <a:gd name="T1" fmla="*/ 1248 h 1248"/>
                <a:gd name="T2" fmla="*/ 192 w 672"/>
                <a:gd name="T3" fmla="*/ 480 h 1248"/>
                <a:gd name="T4" fmla="*/ 672 w 672"/>
                <a:gd name="T5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2" h="1248">
                  <a:moveTo>
                    <a:pt x="0" y="1248"/>
                  </a:moveTo>
                  <a:cubicBezTo>
                    <a:pt x="40" y="968"/>
                    <a:pt x="80" y="688"/>
                    <a:pt x="192" y="480"/>
                  </a:cubicBezTo>
                  <a:cubicBezTo>
                    <a:pt x="304" y="272"/>
                    <a:pt x="488" y="136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5" name="Text Box 123"/>
            <p:cNvSpPr txBox="1">
              <a:spLocks noChangeArrowheads="1"/>
            </p:cNvSpPr>
            <p:nvPr/>
          </p:nvSpPr>
          <p:spPr bwMode="auto">
            <a:xfrm>
              <a:off x="234" y="2292"/>
              <a:ext cx="39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b="0" dirty="0">
                  <a:latin typeface="Helvetica"/>
                  <a:cs typeface="Helvetica"/>
                </a:rPr>
                <a:t>C</a:t>
              </a:r>
              <a:r>
                <a:rPr lang="en-US" sz="1400" b="0" dirty="0" smtClean="0">
                  <a:latin typeface="Helvetica"/>
                  <a:cs typeface="Helvetica"/>
                </a:rPr>
                <a:t>?</a:t>
              </a:r>
              <a:endParaRPr lang="en-US" sz="1400" b="0" dirty="0">
                <a:latin typeface="Helvetica"/>
                <a:cs typeface="Helvetica"/>
              </a:endParaRPr>
            </a:p>
          </p:txBody>
        </p:sp>
      </p:grpSp>
      <p:sp>
        <p:nvSpPr>
          <p:cNvPr id="56" name="Rounded Rectangle 55"/>
          <p:cNvSpPr/>
          <p:nvPr/>
        </p:nvSpPr>
        <p:spPr bwMode="auto">
          <a:xfrm>
            <a:off x="3124200" y="5376446"/>
            <a:ext cx="533400" cy="6858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63895" y="6062246"/>
            <a:ext cx="846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initiator</a:t>
            </a:r>
          </a:p>
        </p:txBody>
      </p:sp>
      <p:grpSp>
        <p:nvGrpSpPr>
          <p:cNvPr id="58" name="Group 124"/>
          <p:cNvGrpSpPr>
            <a:grpSpLocks/>
          </p:cNvGrpSpPr>
          <p:nvPr/>
        </p:nvGrpSpPr>
        <p:grpSpPr bwMode="auto">
          <a:xfrm>
            <a:off x="3429000" y="3547646"/>
            <a:ext cx="533400" cy="1828800"/>
            <a:chOff x="288" y="1920"/>
            <a:chExt cx="624" cy="1152"/>
          </a:xfrm>
        </p:grpSpPr>
        <p:sp>
          <p:nvSpPr>
            <p:cNvPr id="59" name="Freeform 125"/>
            <p:cNvSpPr>
              <a:spLocks/>
            </p:cNvSpPr>
            <p:nvPr/>
          </p:nvSpPr>
          <p:spPr bwMode="auto">
            <a:xfrm>
              <a:off x="288" y="1920"/>
              <a:ext cx="624" cy="1152"/>
            </a:xfrm>
            <a:custGeom>
              <a:avLst/>
              <a:gdLst>
                <a:gd name="T0" fmla="*/ 624 w 624"/>
                <a:gd name="T1" fmla="*/ 0 h 1152"/>
                <a:gd name="T2" fmla="*/ 480 w 624"/>
                <a:gd name="T3" fmla="*/ 480 h 1152"/>
                <a:gd name="T4" fmla="*/ 0 w 624"/>
                <a:gd name="T5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4" h="1152">
                  <a:moveTo>
                    <a:pt x="624" y="0"/>
                  </a:moveTo>
                  <a:cubicBezTo>
                    <a:pt x="604" y="144"/>
                    <a:pt x="584" y="288"/>
                    <a:pt x="480" y="480"/>
                  </a:cubicBezTo>
                  <a:cubicBezTo>
                    <a:pt x="376" y="672"/>
                    <a:pt x="188" y="912"/>
                    <a:pt x="0" y="115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60" name="Text Box 126"/>
            <p:cNvSpPr txBox="1">
              <a:spLocks noChangeArrowheads="1"/>
            </p:cNvSpPr>
            <p:nvPr/>
          </p:nvSpPr>
          <p:spPr bwMode="auto">
            <a:xfrm>
              <a:off x="365" y="2160"/>
              <a:ext cx="5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600" b="0" dirty="0" smtClean="0">
                  <a:latin typeface="Helvetica"/>
                  <a:cs typeface="Helvetica"/>
                </a:rPr>
                <a:t>m5</a:t>
              </a:r>
              <a:endParaRPr lang="en-US" sz="1600" b="0" dirty="0">
                <a:latin typeface="Helvetica"/>
                <a:cs typeface="Helvetica"/>
              </a:endParaRPr>
            </a:p>
          </p:txBody>
        </p:sp>
      </p:grpSp>
      <p:grpSp>
        <p:nvGrpSpPr>
          <p:cNvPr id="61" name="Group 115"/>
          <p:cNvGrpSpPr>
            <a:grpSpLocks/>
          </p:cNvGrpSpPr>
          <p:nvPr/>
        </p:nvGrpSpPr>
        <p:grpSpPr bwMode="auto">
          <a:xfrm>
            <a:off x="3657600" y="5300246"/>
            <a:ext cx="762000" cy="304800"/>
            <a:chOff x="432" y="2880"/>
            <a:chExt cx="480" cy="192"/>
          </a:xfrm>
        </p:grpSpPr>
        <p:sp>
          <p:nvSpPr>
            <p:cNvPr id="62" name="Line 116"/>
            <p:cNvSpPr>
              <a:spLocks noChangeShapeType="1"/>
            </p:cNvSpPr>
            <p:nvPr/>
          </p:nvSpPr>
          <p:spPr bwMode="auto">
            <a:xfrm flipV="1">
              <a:off x="432" y="307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63" name="Text Box 117"/>
            <p:cNvSpPr txBox="1">
              <a:spLocks noChangeArrowheads="1"/>
            </p:cNvSpPr>
            <p:nvPr/>
          </p:nvSpPr>
          <p:spPr bwMode="auto">
            <a:xfrm>
              <a:off x="563" y="2880"/>
              <a:ext cx="26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1400" b="0" dirty="0">
                  <a:latin typeface="Helvetica"/>
                  <a:cs typeface="Helvetica"/>
                </a:rPr>
                <a:t>C</a:t>
              </a:r>
              <a:r>
                <a:rPr lang="en-US" sz="1400" b="0" dirty="0" smtClean="0">
                  <a:latin typeface="Helvetica"/>
                  <a:cs typeface="Helvetica"/>
                </a:rPr>
                <a:t>?</a:t>
              </a:r>
              <a:endParaRPr lang="en-US" sz="1400" b="0" dirty="0">
                <a:latin typeface="Helvetica"/>
                <a:cs typeface="Helvetica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724616" y="5528846"/>
            <a:ext cx="600768" cy="423985"/>
            <a:chOff x="3724616" y="5847246"/>
            <a:chExt cx="600768" cy="423985"/>
          </a:xfrm>
        </p:grpSpPr>
        <p:sp>
          <p:nvSpPr>
            <p:cNvPr id="65" name="Freeform 119"/>
            <p:cNvSpPr>
              <a:spLocks/>
            </p:cNvSpPr>
            <p:nvPr/>
          </p:nvSpPr>
          <p:spPr bwMode="auto">
            <a:xfrm rot="1984241">
              <a:off x="3724616" y="5847246"/>
              <a:ext cx="600768" cy="423985"/>
            </a:xfrm>
            <a:custGeom>
              <a:avLst/>
              <a:gdLst>
                <a:gd name="T0" fmla="*/ 672 w 672"/>
                <a:gd name="T1" fmla="*/ 0 h 432"/>
                <a:gd name="T2" fmla="*/ 528 w 672"/>
                <a:gd name="T3" fmla="*/ 192 h 432"/>
                <a:gd name="T4" fmla="*/ 240 w 672"/>
                <a:gd name="T5" fmla="*/ 384 h 432"/>
                <a:gd name="T6" fmla="*/ 0 w 672"/>
                <a:gd name="T7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2" h="432">
                  <a:moveTo>
                    <a:pt x="672" y="0"/>
                  </a:moveTo>
                  <a:cubicBezTo>
                    <a:pt x="636" y="64"/>
                    <a:pt x="600" y="128"/>
                    <a:pt x="528" y="192"/>
                  </a:cubicBezTo>
                  <a:cubicBezTo>
                    <a:pt x="456" y="256"/>
                    <a:pt x="328" y="344"/>
                    <a:pt x="240" y="384"/>
                  </a:cubicBezTo>
                  <a:cubicBezTo>
                    <a:pt x="152" y="424"/>
                    <a:pt x="76" y="428"/>
                    <a:pt x="0" y="43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66" name="Rectangle 95"/>
            <p:cNvSpPr>
              <a:spLocks noChangeArrowheads="1"/>
            </p:cNvSpPr>
            <p:nvPr/>
          </p:nvSpPr>
          <p:spPr bwMode="auto">
            <a:xfrm>
              <a:off x="3888126" y="6054725"/>
              <a:ext cx="302874" cy="193675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r>
                <a:rPr lang="en-US" sz="1400" dirty="0" smtClean="0">
                  <a:latin typeface="Helvetica"/>
                  <a:cs typeface="Helvetica"/>
                </a:rPr>
                <a:t>C</a:t>
              </a:r>
              <a:endParaRPr lang="en-US" sz="1400" dirty="0">
                <a:latin typeface="Helvetica"/>
                <a:cs typeface="Helvetica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3082892" y="2630269"/>
            <a:ext cx="1108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Directory </a:t>
            </a:r>
          </a:p>
          <a:p>
            <a:r>
              <a:rPr lang="en-US" sz="1800" b="0" dirty="0" smtClean="0">
                <a:latin typeface="Helvetica"/>
                <a:cs typeface="Helvetica"/>
              </a:rPr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21807698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and Fall of Napster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5334000" cy="5486400"/>
          </a:xfrm>
        </p:spPr>
        <p:txBody>
          <a:bodyPr>
            <a:normAutofit fontScale="92500"/>
          </a:bodyPr>
          <a:lstStyle/>
          <a:p>
            <a:r>
              <a:rPr lang="en-US" dirty="0"/>
              <a:t>Founded by </a:t>
            </a:r>
            <a:r>
              <a:rPr lang="en-US" dirty="0" smtClean="0"/>
              <a:t>Shawn </a:t>
            </a:r>
            <a:r>
              <a:rPr lang="en-US" dirty="0"/>
              <a:t>Fanning, John Fanning, and Sean </a:t>
            </a:r>
            <a:r>
              <a:rPr lang="en-US" dirty="0" smtClean="0"/>
              <a:t>Parker</a:t>
            </a:r>
          </a:p>
          <a:p>
            <a:r>
              <a:rPr lang="en-US" dirty="0" smtClean="0"/>
              <a:t>Operated between June </a:t>
            </a:r>
            <a:r>
              <a:rPr lang="en-US" dirty="0"/>
              <a:t>1999 and July </a:t>
            </a:r>
            <a:r>
              <a:rPr lang="en-US" dirty="0" smtClean="0"/>
              <a:t>2001</a:t>
            </a:r>
          </a:p>
          <a:p>
            <a:pPr lvl="1"/>
            <a:r>
              <a:rPr lang="en-US" dirty="0" smtClean="0"/>
              <a:t>More than 26 million users (</a:t>
            </a:r>
            <a:r>
              <a:rPr lang="en-US" dirty="0"/>
              <a:t>F</a:t>
            </a:r>
            <a:r>
              <a:rPr lang="en-US" dirty="0" smtClean="0"/>
              <a:t>ebruary 2001)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Several high profile songs were leaked before being released:</a:t>
            </a:r>
          </a:p>
          <a:p>
            <a:pPr lvl="1"/>
            <a:r>
              <a:rPr lang="en-US" dirty="0" smtClean="0"/>
              <a:t>Metallica’s “I Disappear” demo song </a:t>
            </a:r>
          </a:p>
          <a:p>
            <a:pPr lvl="1"/>
            <a:r>
              <a:rPr lang="en-US" dirty="0" smtClean="0"/>
              <a:t>Madonna’s “Music” single</a:t>
            </a:r>
          </a:p>
          <a:p>
            <a:r>
              <a:rPr lang="en-US" dirty="0" smtClean="0"/>
              <a:t>But, also helped made some bands successful (e.g., Radiohead, Dispatch)</a:t>
            </a:r>
          </a:p>
          <a:p>
            <a:endParaRPr lang="en-US" dirty="0"/>
          </a:p>
          <a:p>
            <a:r>
              <a:rPr lang="en-US" dirty="0" smtClean="0"/>
              <a:t>(Reemerged as music store in 2008)</a:t>
            </a:r>
          </a:p>
        </p:txBody>
      </p:sp>
      <p:sp>
        <p:nvSpPr>
          <p:cNvPr id="4" name="Rectangle 3"/>
          <p:cNvSpPr/>
          <p:nvPr/>
        </p:nvSpPr>
        <p:spPr>
          <a:xfrm>
            <a:off x="5257800" y="4114800"/>
            <a:ext cx="365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dirty="0" smtClean="0">
                <a:latin typeface="Helvetica"/>
                <a:cs typeface="Helvetica"/>
              </a:rPr>
              <a:t>(Source: http</a:t>
            </a:r>
            <a:r>
              <a:rPr lang="en-US" sz="1200" b="0" dirty="0">
                <a:latin typeface="Helvetica"/>
                <a:cs typeface="Helvetica"/>
              </a:rPr>
              <a:t>://</a:t>
            </a:r>
            <a:r>
              <a:rPr lang="en-US" sz="1200" b="0" dirty="0" err="1">
                <a:latin typeface="Helvetica"/>
                <a:cs typeface="Helvetica"/>
              </a:rPr>
              <a:t>en.wikipedia.org</a:t>
            </a:r>
            <a:r>
              <a:rPr lang="en-US" sz="1200" b="0" dirty="0">
                <a:latin typeface="Helvetica"/>
                <a:cs typeface="Helvetica"/>
              </a:rPr>
              <a:t>/wiki/</a:t>
            </a:r>
            <a:r>
              <a:rPr lang="en-US" sz="1200" b="0" dirty="0" err="1" smtClean="0">
                <a:latin typeface="Helvetica"/>
                <a:cs typeface="Helvetica"/>
              </a:rPr>
              <a:t>File:Napster_Unique_Users.svg</a:t>
            </a:r>
            <a:r>
              <a:rPr lang="en-US" sz="1200" b="0" dirty="0" smtClean="0">
                <a:latin typeface="Helvetica"/>
                <a:cs typeface="Helvetica"/>
              </a:rPr>
              <a:t>)</a:t>
            </a:r>
            <a:endParaRPr lang="en-US" sz="1200" b="0" dirty="0">
              <a:latin typeface="Helvetica"/>
              <a:cs typeface="Helvetic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685800"/>
            <a:ext cx="4038600" cy="323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202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Aftermath</a:t>
            </a:r>
          </a:p>
        </p:txBody>
      </p:sp>
      <p:sp>
        <p:nvSpPr>
          <p:cNvPr id="286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b="1" dirty="0">
                <a:latin typeface="Arial"/>
              </a:rPr>
              <a:t>“</a:t>
            </a:r>
            <a:r>
              <a:rPr lang="en-US" b="1" dirty="0"/>
              <a:t>Recording Industry Association of America</a:t>
            </a:r>
            <a:r>
              <a:rPr lang="en-US" dirty="0"/>
              <a:t> (</a:t>
            </a:r>
            <a:r>
              <a:rPr lang="en-US" b="1" dirty="0"/>
              <a:t>RIAA) Sues Music Startup Napster for $20 Billion</a:t>
            </a:r>
            <a:r>
              <a:rPr lang="ja-JP" altLang="en-US" b="1" dirty="0">
                <a:latin typeface="Arial"/>
              </a:rPr>
              <a:t>”</a:t>
            </a:r>
            <a:r>
              <a:rPr lang="en-US" b="1" dirty="0"/>
              <a:t> – </a:t>
            </a:r>
            <a:r>
              <a:rPr lang="en-US" sz="2400" i="1" dirty="0"/>
              <a:t>December 1999</a:t>
            </a:r>
          </a:p>
          <a:p>
            <a:endParaRPr lang="en-US" altLang="ja-JP" b="1" dirty="0" smtClean="0">
              <a:latin typeface="Arial"/>
            </a:endParaRPr>
          </a:p>
          <a:p>
            <a:r>
              <a:rPr lang="ja-JP" altLang="en-US" b="1" dirty="0" smtClean="0">
                <a:latin typeface="Arial"/>
              </a:rPr>
              <a:t>“</a:t>
            </a:r>
            <a:r>
              <a:rPr lang="en-US" b="1" dirty="0"/>
              <a:t>Napster ordered to remove copyrighted material</a:t>
            </a:r>
            <a:r>
              <a:rPr lang="ja-JP" altLang="en-US" b="1" dirty="0">
                <a:latin typeface="Arial"/>
              </a:rPr>
              <a:t>”</a:t>
            </a:r>
            <a:r>
              <a:rPr lang="en-US" b="1" dirty="0"/>
              <a:t> – </a:t>
            </a:r>
            <a:r>
              <a:rPr lang="en-US" sz="2400" i="1" dirty="0"/>
              <a:t>March 2001</a:t>
            </a:r>
          </a:p>
          <a:p>
            <a:endParaRPr lang="en-US" b="1" dirty="0" smtClean="0"/>
          </a:p>
          <a:p>
            <a:r>
              <a:rPr lang="en-US" b="1" dirty="0" smtClean="0"/>
              <a:t>Main </a:t>
            </a:r>
            <a:r>
              <a:rPr lang="en-US" b="1" dirty="0"/>
              <a:t>legal argument: </a:t>
            </a:r>
          </a:p>
          <a:p>
            <a:pPr lvl="1"/>
            <a:r>
              <a:rPr lang="en-US" b="1" dirty="0"/>
              <a:t>Napster owns the </a:t>
            </a:r>
            <a:r>
              <a:rPr lang="en-US" b="1" dirty="0" smtClean="0"/>
              <a:t>lookup service, </a:t>
            </a:r>
            <a:r>
              <a:rPr lang="en-US" b="1" dirty="0"/>
              <a:t>so it is directly responsible for disseminating copyrighted material</a:t>
            </a:r>
          </a:p>
          <a:p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459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61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Gnutella (2000)</a:t>
            </a:r>
          </a:p>
        </p:txBody>
      </p:sp>
      <p:sp>
        <p:nvSpPr>
          <p:cNvPr id="279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620000" cy="5105400"/>
          </a:xfrm>
        </p:spPr>
        <p:txBody>
          <a:bodyPr/>
          <a:lstStyle/>
          <a:p>
            <a:r>
              <a:rPr lang="en-US" dirty="0" smtClean="0"/>
              <a:t>What problem does it try to solve?</a:t>
            </a:r>
          </a:p>
          <a:p>
            <a:pPr lvl="1"/>
            <a:r>
              <a:rPr lang="en-US" dirty="0" smtClean="0"/>
              <a:t>Get around the legal vulnerabilities by getting rid of the directory service</a:t>
            </a:r>
          </a:p>
          <a:p>
            <a:pPr lvl="1"/>
            <a:endParaRPr lang="en-US" dirty="0"/>
          </a:p>
          <a:p>
            <a:r>
              <a:rPr lang="en-US" dirty="0" smtClean="0"/>
              <a:t>Main idea: Flood the request to peers in the system to find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987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Gnutella (2000)</a:t>
            </a:r>
          </a:p>
        </p:txBody>
      </p:sp>
      <p:sp>
        <p:nvSpPr>
          <p:cNvPr id="279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620000" cy="5105400"/>
          </a:xfrm>
        </p:spPr>
        <p:txBody>
          <a:bodyPr/>
          <a:lstStyle/>
          <a:p>
            <a:r>
              <a:rPr lang="en-US" dirty="0" smtClean="0"/>
              <a:t>How does request flooding work?</a:t>
            </a:r>
            <a:endParaRPr lang="en-US" dirty="0"/>
          </a:p>
          <a:p>
            <a:pPr lvl="1"/>
            <a:r>
              <a:rPr lang="en-US" dirty="0"/>
              <a:t>Send request to all neighbors</a:t>
            </a:r>
          </a:p>
          <a:p>
            <a:pPr lvl="1"/>
            <a:r>
              <a:rPr lang="en-US" dirty="0"/>
              <a:t>Neighbors recursively multicast the request</a:t>
            </a:r>
          </a:p>
          <a:p>
            <a:pPr lvl="1"/>
            <a:r>
              <a:rPr lang="en-US" dirty="0"/>
              <a:t>Eventually a machine that has the file receives the request, and it sends back the answer</a:t>
            </a:r>
          </a:p>
          <a:p>
            <a:endParaRPr lang="en-US" dirty="0" smtClean="0"/>
          </a:p>
          <a:p>
            <a:r>
              <a:rPr lang="en-US" dirty="0" smtClean="0"/>
              <a:t>Advantages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Totally decentralized, highly robust</a:t>
            </a:r>
          </a:p>
          <a:p>
            <a:endParaRPr lang="en-US" dirty="0" smtClean="0"/>
          </a:p>
          <a:p>
            <a:r>
              <a:rPr lang="en-US" dirty="0" smtClean="0"/>
              <a:t>Disadvantages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Not scalable; the entire network can be swamped with requests (to alleviate this problem, each request has a TTL)  </a:t>
            </a:r>
          </a:p>
        </p:txBody>
      </p:sp>
    </p:spTree>
    <p:extLst>
      <p:ext uri="{BB962C8B-B14F-4D97-AF65-F5344CB8AC3E}">
        <p14:creationId xmlns:p14="http://schemas.microsoft.com/office/powerpoint/2010/main" val="34465690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Gnutella: Time To Live (TTL)</a:t>
            </a:r>
            <a:endParaRPr lang="en-US" dirty="0"/>
          </a:p>
        </p:txBody>
      </p:sp>
      <p:sp>
        <p:nvSpPr>
          <p:cNvPr id="279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153400" cy="3429000"/>
          </a:xfrm>
        </p:spPr>
        <p:txBody>
          <a:bodyPr/>
          <a:lstStyle/>
          <a:p>
            <a:r>
              <a:rPr lang="en-US" dirty="0" smtClean="0"/>
              <a:t>When the client (initiator) sends a request, it associates a TTL with the request</a:t>
            </a:r>
          </a:p>
          <a:p>
            <a:r>
              <a:rPr lang="en-US" dirty="0" smtClean="0"/>
              <a:t>When a node forwards the request it decrements the TTL</a:t>
            </a:r>
          </a:p>
          <a:p>
            <a:r>
              <a:rPr lang="en-US" dirty="0" smtClean="0"/>
              <a:t>When TTL reaches 0, the request is no longer forwarded</a:t>
            </a:r>
          </a:p>
          <a:p>
            <a:r>
              <a:rPr lang="en-US" dirty="0" smtClean="0"/>
              <a:t>Typically, Gnutella uses TTL = 7</a:t>
            </a:r>
          </a:p>
          <a:p>
            <a:endParaRPr lang="en-US" dirty="0" smtClean="0"/>
          </a:p>
          <a:p>
            <a:r>
              <a:rPr lang="en-US" dirty="0" smtClean="0"/>
              <a:t>Example: TTL = 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5105400"/>
            <a:ext cx="381000" cy="38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5105400"/>
            <a:ext cx="381000" cy="381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5105400"/>
            <a:ext cx="381000" cy="381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5105400"/>
            <a:ext cx="381000" cy="381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105400"/>
            <a:ext cx="381000" cy="381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5105400"/>
            <a:ext cx="381000" cy="381000"/>
          </a:xfrm>
          <a:prstGeom prst="rect">
            <a:avLst/>
          </a:prstGeom>
        </p:spPr>
      </p:pic>
      <p:cxnSp>
        <p:nvCxnSpPr>
          <p:cNvPr id="12" name="Straight Connector 11"/>
          <p:cNvCxnSpPr>
            <a:stCxn id="5" idx="3"/>
            <a:endCxn id="6" idx="1"/>
          </p:cNvCxnSpPr>
          <p:nvPr/>
        </p:nvCxnSpPr>
        <p:spPr bwMode="auto">
          <a:xfrm>
            <a:off x="1524000" y="5295900"/>
            <a:ext cx="9144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>
            <a:stCxn id="6" idx="3"/>
            <a:endCxn id="7" idx="1"/>
          </p:cNvCxnSpPr>
          <p:nvPr/>
        </p:nvCxnSpPr>
        <p:spPr bwMode="auto">
          <a:xfrm>
            <a:off x="2819400" y="5295900"/>
            <a:ext cx="8382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>
            <a:stCxn id="7" idx="3"/>
            <a:endCxn id="8" idx="1"/>
          </p:cNvCxnSpPr>
          <p:nvPr/>
        </p:nvCxnSpPr>
        <p:spPr bwMode="auto">
          <a:xfrm>
            <a:off x="4038600" y="5295900"/>
            <a:ext cx="8382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>
            <a:stCxn id="8" idx="3"/>
            <a:endCxn id="9" idx="1"/>
          </p:cNvCxnSpPr>
          <p:nvPr/>
        </p:nvCxnSpPr>
        <p:spPr bwMode="auto">
          <a:xfrm>
            <a:off x="5257800" y="5295900"/>
            <a:ext cx="8382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>
            <a:stCxn id="9" idx="3"/>
            <a:endCxn id="10" idx="1"/>
          </p:cNvCxnSpPr>
          <p:nvPr/>
        </p:nvCxnSpPr>
        <p:spPr bwMode="auto">
          <a:xfrm>
            <a:off x="6477000" y="5295900"/>
            <a:ext cx="9144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7" name="Rounded Rectangle 26"/>
          <p:cNvSpPr/>
          <p:nvPr/>
        </p:nvSpPr>
        <p:spPr bwMode="auto">
          <a:xfrm>
            <a:off x="1066800" y="5029200"/>
            <a:ext cx="533400" cy="5334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447800" y="4800600"/>
            <a:ext cx="990600" cy="381000"/>
            <a:chOff x="2667000" y="5562600"/>
            <a:chExt cx="990600" cy="381000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2743200" y="5943600"/>
              <a:ext cx="9144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2667000" y="5562600"/>
              <a:ext cx="9780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TTL = 3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743200" y="4800600"/>
            <a:ext cx="990600" cy="381000"/>
            <a:chOff x="2667000" y="5562600"/>
            <a:chExt cx="990600" cy="381000"/>
          </a:xfrm>
        </p:grpSpPr>
        <p:cxnSp>
          <p:nvCxnSpPr>
            <p:cNvPr id="36" name="Straight Arrow Connector 35"/>
            <p:cNvCxnSpPr/>
            <p:nvPr/>
          </p:nvCxnSpPr>
          <p:spPr bwMode="auto">
            <a:xfrm>
              <a:off x="2743200" y="5943600"/>
              <a:ext cx="9144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2667000" y="5562600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TTL = 2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962400" y="4800600"/>
            <a:ext cx="990600" cy="381000"/>
            <a:chOff x="2667000" y="5562600"/>
            <a:chExt cx="990600" cy="381000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>
              <a:off x="2743200" y="5943600"/>
              <a:ext cx="9144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2667000" y="5562600"/>
              <a:ext cx="9780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TTL = 1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181600" y="4800600"/>
            <a:ext cx="990600" cy="381000"/>
            <a:chOff x="2667000" y="5562600"/>
            <a:chExt cx="990600" cy="381000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>
              <a:off x="2743200" y="5943600"/>
              <a:ext cx="9144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2667000" y="5562600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TTL = 0</a:t>
              </a:r>
            </a:p>
          </p:txBody>
        </p:sp>
      </p:grpSp>
      <p:sp>
        <p:nvSpPr>
          <p:cNvPr id="2799620" name="Rounded Rectangular Callout 2799619"/>
          <p:cNvSpPr/>
          <p:nvPr/>
        </p:nvSpPr>
        <p:spPr bwMode="auto">
          <a:xfrm>
            <a:off x="5715000" y="5638800"/>
            <a:ext cx="1981200" cy="609600"/>
          </a:xfrm>
          <a:prstGeom prst="wedgeRoundRectCallout">
            <a:avLst>
              <a:gd name="adj1" fmla="val -22931"/>
              <a:gd name="adj2" fmla="val -79564"/>
              <a:gd name="adj3" fmla="val 16667"/>
            </a:avLst>
          </a:prstGeom>
          <a:solidFill>
            <a:srgbClr val="FFFFAA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b="0" dirty="0" smtClean="0">
                <a:latin typeface="Helvetica"/>
                <a:cs typeface="Helvetica"/>
              </a:rPr>
              <a:t>Stop forwarding </a:t>
            </a:r>
          </a:p>
          <a:p>
            <a:pPr algn="ctr"/>
            <a:r>
              <a:rPr lang="en-US" sz="1800" b="0" dirty="0" smtClean="0">
                <a:latin typeface="Helvetica"/>
                <a:cs typeface="Helvetica"/>
              </a:rPr>
              <a:t>request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14400" y="5528846"/>
            <a:ext cx="846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initiator</a:t>
            </a:r>
          </a:p>
        </p:txBody>
      </p:sp>
    </p:spTree>
    <p:extLst>
      <p:ext uri="{BB962C8B-B14F-4D97-AF65-F5344CB8AC3E}">
        <p14:creationId xmlns:p14="http://schemas.microsoft.com/office/powerpoint/2010/main" val="3330557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96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838200"/>
          </a:xfrm>
        </p:spPr>
        <p:txBody>
          <a:bodyPr/>
          <a:lstStyle/>
          <a:p>
            <a:r>
              <a:rPr lang="en-US" dirty="0" smtClean="0"/>
              <a:t>Assume a client (initiator) asks for file “C”</a:t>
            </a:r>
          </a:p>
          <a:p>
            <a:r>
              <a:rPr lang="en-US" dirty="0" smtClean="0"/>
              <a:t>Assume TTL=2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590800"/>
            <a:ext cx="381000" cy="38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743200"/>
            <a:ext cx="381000" cy="38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438400"/>
            <a:ext cx="381000" cy="381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743200"/>
            <a:ext cx="381000" cy="381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895600"/>
            <a:ext cx="381000" cy="381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514600"/>
            <a:ext cx="381000" cy="381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505200"/>
            <a:ext cx="381000" cy="381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657600"/>
            <a:ext cx="381000" cy="381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429000"/>
            <a:ext cx="381000" cy="381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657600"/>
            <a:ext cx="381000" cy="381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886200"/>
            <a:ext cx="381000" cy="381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505200"/>
            <a:ext cx="381000" cy="381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648200"/>
            <a:ext cx="381000" cy="381000"/>
          </a:xfrm>
          <a:prstGeom prst="rect">
            <a:avLst/>
          </a:prstGeom>
          <a:solidFill>
            <a:srgbClr val="FF6600"/>
          </a:solidFill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800600"/>
            <a:ext cx="381000" cy="381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4495800"/>
            <a:ext cx="381000" cy="381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800600"/>
            <a:ext cx="381000" cy="381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029200"/>
            <a:ext cx="381000" cy="381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4648200"/>
            <a:ext cx="381000" cy="381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5791200"/>
            <a:ext cx="381000" cy="381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5867400"/>
            <a:ext cx="381000" cy="381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5562600"/>
            <a:ext cx="381000" cy="381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5867400"/>
            <a:ext cx="381000" cy="381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6019800"/>
            <a:ext cx="381000" cy="381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638800"/>
            <a:ext cx="381000" cy="381000"/>
          </a:xfrm>
          <a:prstGeom prst="rect">
            <a:avLst/>
          </a:prstGeom>
        </p:spPr>
      </p:pic>
      <p:cxnSp>
        <p:nvCxnSpPr>
          <p:cNvPr id="28" name="Straight Connector 27"/>
          <p:cNvCxnSpPr>
            <a:stCxn id="4" idx="3"/>
            <a:endCxn id="5" idx="1"/>
          </p:cNvCxnSpPr>
          <p:nvPr/>
        </p:nvCxnSpPr>
        <p:spPr bwMode="auto">
          <a:xfrm>
            <a:off x="2743200" y="2781300"/>
            <a:ext cx="533400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>
            <a:stCxn id="6" idx="1"/>
            <a:endCxn id="5" idx="3"/>
          </p:cNvCxnSpPr>
          <p:nvPr/>
        </p:nvCxnSpPr>
        <p:spPr bwMode="auto">
          <a:xfrm flipH="1">
            <a:off x="3657600" y="2628900"/>
            <a:ext cx="533400" cy="304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>
            <a:stCxn id="5" idx="2"/>
            <a:endCxn id="11" idx="0"/>
          </p:cNvCxnSpPr>
          <p:nvPr/>
        </p:nvCxnSpPr>
        <p:spPr bwMode="auto">
          <a:xfrm>
            <a:off x="3467100" y="3124200"/>
            <a:ext cx="304800" cy="533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>
            <a:stCxn id="10" idx="3"/>
            <a:endCxn id="11" idx="1"/>
          </p:cNvCxnSpPr>
          <p:nvPr/>
        </p:nvCxnSpPr>
        <p:spPr bwMode="auto">
          <a:xfrm>
            <a:off x="3124200" y="3695700"/>
            <a:ext cx="457200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>
            <a:stCxn id="16" idx="3"/>
            <a:endCxn id="17" idx="1"/>
          </p:cNvCxnSpPr>
          <p:nvPr/>
        </p:nvCxnSpPr>
        <p:spPr bwMode="auto">
          <a:xfrm>
            <a:off x="2667000" y="4838700"/>
            <a:ext cx="838200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>
            <a:stCxn id="22" idx="3"/>
            <a:endCxn id="17" idx="1"/>
          </p:cNvCxnSpPr>
          <p:nvPr/>
        </p:nvCxnSpPr>
        <p:spPr bwMode="auto">
          <a:xfrm flipV="1">
            <a:off x="2819400" y="4991100"/>
            <a:ext cx="685800" cy="990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>
            <a:stCxn id="10" idx="2"/>
            <a:endCxn id="17" idx="1"/>
          </p:cNvCxnSpPr>
          <p:nvPr/>
        </p:nvCxnSpPr>
        <p:spPr bwMode="auto">
          <a:xfrm>
            <a:off x="2933700" y="3886200"/>
            <a:ext cx="571500" cy="11049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>
            <a:stCxn id="11" idx="2"/>
            <a:endCxn id="17" idx="0"/>
          </p:cNvCxnSpPr>
          <p:nvPr/>
        </p:nvCxnSpPr>
        <p:spPr bwMode="auto">
          <a:xfrm flipH="1">
            <a:off x="3695700" y="4038600"/>
            <a:ext cx="7620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>
            <a:stCxn id="17" idx="2"/>
            <a:endCxn id="23" idx="0"/>
          </p:cNvCxnSpPr>
          <p:nvPr/>
        </p:nvCxnSpPr>
        <p:spPr bwMode="auto">
          <a:xfrm flipH="1">
            <a:off x="3543300" y="5181600"/>
            <a:ext cx="152400" cy="685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>
            <a:stCxn id="4" idx="2"/>
            <a:endCxn id="10" idx="0"/>
          </p:cNvCxnSpPr>
          <p:nvPr/>
        </p:nvCxnSpPr>
        <p:spPr bwMode="auto">
          <a:xfrm>
            <a:off x="2552700" y="2971800"/>
            <a:ext cx="381000" cy="533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>
            <a:stCxn id="18" idx="2"/>
            <a:endCxn id="24" idx="0"/>
          </p:cNvCxnSpPr>
          <p:nvPr/>
        </p:nvCxnSpPr>
        <p:spPr bwMode="auto">
          <a:xfrm flipH="1">
            <a:off x="4457700" y="4876800"/>
            <a:ext cx="152400" cy="685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>
            <a:stCxn id="18" idx="2"/>
            <a:endCxn id="25" idx="0"/>
          </p:cNvCxnSpPr>
          <p:nvPr/>
        </p:nvCxnSpPr>
        <p:spPr bwMode="auto">
          <a:xfrm>
            <a:off x="4610100" y="4876800"/>
            <a:ext cx="762000" cy="990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>
            <a:stCxn id="19" idx="2"/>
            <a:endCxn id="26" idx="0"/>
          </p:cNvCxnSpPr>
          <p:nvPr/>
        </p:nvCxnSpPr>
        <p:spPr bwMode="auto">
          <a:xfrm>
            <a:off x="5676900" y="5181600"/>
            <a:ext cx="533400" cy="838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1" name="Straight Connector 40"/>
          <p:cNvCxnSpPr>
            <a:stCxn id="18" idx="3"/>
            <a:endCxn id="19" idx="1"/>
          </p:cNvCxnSpPr>
          <p:nvPr/>
        </p:nvCxnSpPr>
        <p:spPr bwMode="auto">
          <a:xfrm>
            <a:off x="4800600" y="4686300"/>
            <a:ext cx="685800" cy="304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Connector 41"/>
          <p:cNvCxnSpPr>
            <a:stCxn id="17" idx="3"/>
            <a:endCxn id="18" idx="1"/>
          </p:cNvCxnSpPr>
          <p:nvPr/>
        </p:nvCxnSpPr>
        <p:spPr bwMode="auto">
          <a:xfrm flipV="1">
            <a:off x="3886200" y="4686300"/>
            <a:ext cx="533400" cy="304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3" name="Straight Connector 42"/>
          <p:cNvCxnSpPr>
            <a:stCxn id="11" idx="3"/>
            <a:endCxn id="12" idx="1"/>
          </p:cNvCxnSpPr>
          <p:nvPr/>
        </p:nvCxnSpPr>
        <p:spPr bwMode="auto">
          <a:xfrm flipV="1">
            <a:off x="3962400" y="3619500"/>
            <a:ext cx="533400" cy="228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4" name="Straight Connector 43"/>
          <p:cNvCxnSpPr>
            <a:stCxn id="7" idx="2"/>
            <a:endCxn id="12" idx="3"/>
          </p:cNvCxnSpPr>
          <p:nvPr/>
        </p:nvCxnSpPr>
        <p:spPr bwMode="auto">
          <a:xfrm flipH="1">
            <a:off x="4876800" y="3124200"/>
            <a:ext cx="342900" cy="4953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5" name="Straight Connector 44"/>
          <p:cNvCxnSpPr>
            <a:stCxn id="6" idx="2"/>
            <a:endCxn id="12" idx="0"/>
          </p:cNvCxnSpPr>
          <p:nvPr/>
        </p:nvCxnSpPr>
        <p:spPr bwMode="auto">
          <a:xfrm>
            <a:off x="4381500" y="2819400"/>
            <a:ext cx="3048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6" name="Straight Connector 45"/>
          <p:cNvCxnSpPr>
            <a:stCxn id="13" idx="1"/>
            <a:endCxn id="12" idx="3"/>
          </p:cNvCxnSpPr>
          <p:nvPr/>
        </p:nvCxnSpPr>
        <p:spPr bwMode="auto">
          <a:xfrm flipH="1" flipV="1">
            <a:off x="4876800" y="3619500"/>
            <a:ext cx="609600" cy="228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7" name="Straight Connector 46"/>
          <p:cNvCxnSpPr>
            <a:stCxn id="12" idx="2"/>
            <a:endCxn id="18" idx="0"/>
          </p:cNvCxnSpPr>
          <p:nvPr/>
        </p:nvCxnSpPr>
        <p:spPr bwMode="auto">
          <a:xfrm flipH="1">
            <a:off x="4610100" y="3810000"/>
            <a:ext cx="76200" cy="685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8" name="Straight Connector 47"/>
          <p:cNvCxnSpPr>
            <a:stCxn id="13" idx="2"/>
            <a:endCxn id="20" idx="0"/>
          </p:cNvCxnSpPr>
          <p:nvPr/>
        </p:nvCxnSpPr>
        <p:spPr bwMode="auto">
          <a:xfrm>
            <a:off x="5676900" y="4038600"/>
            <a:ext cx="838200" cy="990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9" name="Straight Connector 48"/>
          <p:cNvCxnSpPr>
            <a:stCxn id="27" idx="0"/>
            <a:endCxn id="20" idx="3"/>
          </p:cNvCxnSpPr>
          <p:nvPr/>
        </p:nvCxnSpPr>
        <p:spPr bwMode="auto">
          <a:xfrm flipH="1" flipV="1">
            <a:off x="6705600" y="5219700"/>
            <a:ext cx="190500" cy="4191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0" name="Straight Connector 49"/>
          <p:cNvCxnSpPr>
            <a:stCxn id="21" idx="1"/>
            <a:endCxn id="20" idx="3"/>
          </p:cNvCxnSpPr>
          <p:nvPr/>
        </p:nvCxnSpPr>
        <p:spPr bwMode="auto">
          <a:xfrm flipH="1">
            <a:off x="6705600" y="4838700"/>
            <a:ext cx="304800" cy="381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1" name="Straight Connector 50"/>
          <p:cNvCxnSpPr>
            <a:stCxn id="15" idx="1"/>
            <a:endCxn id="14" idx="3"/>
          </p:cNvCxnSpPr>
          <p:nvPr/>
        </p:nvCxnSpPr>
        <p:spPr bwMode="auto">
          <a:xfrm flipH="1">
            <a:off x="6705600" y="3695700"/>
            <a:ext cx="304800" cy="381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2" name="Straight Connector 51"/>
          <p:cNvCxnSpPr>
            <a:stCxn id="9" idx="1"/>
            <a:endCxn id="8" idx="3"/>
          </p:cNvCxnSpPr>
          <p:nvPr/>
        </p:nvCxnSpPr>
        <p:spPr bwMode="auto">
          <a:xfrm flipH="1">
            <a:off x="6248400" y="2705100"/>
            <a:ext cx="304800" cy="381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3" name="Straight Connector 52"/>
          <p:cNvCxnSpPr>
            <a:stCxn id="14" idx="0"/>
            <a:endCxn id="8" idx="2"/>
          </p:cNvCxnSpPr>
          <p:nvPr/>
        </p:nvCxnSpPr>
        <p:spPr bwMode="auto">
          <a:xfrm flipH="1" flipV="1">
            <a:off x="6057900" y="3276600"/>
            <a:ext cx="4572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4" name="Straight Connector 53"/>
          <p:cNvCxnSpPr>
            <a:stCxn id="8" idx="2"/>
            <a:endCxn id="13" idx="0"/>
          </p:cNvCxnSpPr>
          <p:nvPr/>
        </p:nvCxnSpPr>
        <p:spPr bwMode="auto">
          <a:xfrm flipH="1">
            <a:off x="5676900" y="3276600"/>
            <a:ext cx="381000" cy="381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5" name="Straight Connector 54"/>
          <p:cNvCxnSpPr>
            <a:stCxn id="13" idx="2"/>
            <a:endCxn id="19" idx="0"/>
          </p:cNvCxnSpPr>
          <p:nvPr/>
        </p:nvCxnSpPr>
        <p:spPr bwMode="auto">
          <a:xfrm>
            <a:off x="5676900" y="4038600"/>
            <a:ext cx="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6" name="Straight Connector 55"/>
          <p:cNvCxnSpPr>
            <a:stCxn id="14" idx="1"/>
            <a:endCxn id="13" idx="3"/>
          </p:cNvCxnSpPr>
          <p:nvPr/>
        </p:nvCxnSpPr>
        <p:spPr bwMode="auto">
          <a:xfrm flipH="1" flipV="1">
            <a:off x="5867400" y="3848100"/>
            <a:ext cx="457200" cy="228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57" name="Rectangle 95"/>
          <p:cNvSpPr>
            <a:spLocks noChangeArrowheads="1"/>
          </p:cNvSpPr>
          <p:nvPr/>
        </p:nvSpPr>
        <p:spPr bwMode="auto">
          <a:xfrm>
            <a:off x="6858000" y="5715000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58" name="Rectangle 95"/>
          <p:cNvSpPr>
            <a:spLocks noChangeArrowheads="1"/>
          </p:cNvSpPr>
          <p:nvPr/>
        </p:nvSpPr>
        <p:spPr bwMode="auto">
          <a:xfrm>
            <a:off x="5638800" y="4876800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59" name="Rectangle 95"/>
          <p:cNvSpPr>
            <a:spLocks noChangeArrowheads="1"/>
          </p:cNvSpPr>
          <p:nvPr/>
        </p:nvSpPr>
        <p:spPr bwMode="auto">
          <a:xfrm>
            <a:off x="3733800" y="4953000"/>
            <a:ext cx="302874" cy="193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A</a:t>
            </a:r>
          </a:p>
        </p:txBody>
      </p:sp>
      <p:sp>
        <p:nvSpPr>
          <p:cNvPr id="60" name="Rectangle 95"/>
          <p:cNvSpPr>
            <a:spLocks noChangeArrowheads="1"/>
          </p:cNvSpPr>
          <p:nvPr/>
        </p:nvSpPr>
        <p:spPr bwMode="auto">
          <a:xfrm>
            <a:off x="5791200" y="28194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61" name="Rectangle 95"/>
          <p:cNvSpPr>
            <a:spLocks noChangeArrowheads="1"/>
          </p:cNvSpPr>
          <p:nvPr/>
        </p:nvSpPr>
        <p:spPr bwMode="auto">
          <a:xfrm>
            <a:off x="4419600" y="33528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62" name="Rectangle 95"/>
          <p:cNvSpPr>
            <a:spLocks noChangeArrowheads="1"/>
          </p:cNvSpPr>
          <p:nvPr/>
        </p:nvSpPr>
        <p:spPr bwMode="auto">
          <a:xfrm>
            <a:off x="7240926" y="4724400"/>
            <a:ext cx="302874" cy="19367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D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2209800" y="4572000"/>
            <a:ext cx="533400" cy="5334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81200" y="5105400"/>
            <a:ext cx="846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initiator</a:t>
            </a:r>
          </a:p>
        </p:txBody>
      </p:sp>
    </p:spTree>
    <p:extLst>
      <p:ext uri="{BB962C8B-B14F-4D97-AF65-F5344CB8AC3E}">
        <p14:creationId xmlns:p14="http://schemas.microsoft.com/office/powerpoint/2010/main" val="25099302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82000" cy="1447800"/>
          </a:xfrm>
        </p:spPr>
        <p:txBody>
          <a:bodyPr/>
          <a:lstStyle/>
          <a:p>
            <a:r>
              <a:rPr lang="en-US" dirty="0" smtClean="0"/>
              <a:t>Initiator send request to its neighbor(s)…</a:t>
            </a:r>
          </a:p>
          <a:p>
            <a:r>
              <a:rPr lang="en-US" dirty="0" smtClean="0"/>
              <a:t>… which recursively forward the request to their neighbors</a:t>
            </a:r>
          </a:p>
          <a:p>
            <a:r>
              <a:rPr lang="en-US" dirty="0" smtClean="0"/>
              <a:t>After 3 hops request is dropped</a:t>
            </a:r>
            <a:endParaRPr lang="en-US" dirty="0"/>
          </a:p>
        </p:txBody>
      </p:sp>
      <p:pic>
        <p:nvPicPr>
          <p:cNvPr id="126" name="Picture 1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590800"/>
            <a:ext cx="381000" cy="381000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743200"/>
            <a:ext cx="381000" cy="381000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438400"/>
            <a:ext cx="381000" cy="381000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743200"/>
            <a:ext cx="381000" cy="381000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895600"/>
            <a:ext cx="381000" cy="381000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514600"/>
            <a:ext cx="381000" cy="381000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505200"/>
            <a:ext cx="381000" cy="381000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657600"/>
            <a:ext cx="381000" cy="381000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429000"/>
            <a:ext cx="381000" cy="381000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657600"/>
            <a:ext cx="381000" cy="381000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886200"/>
            <a:ext cx="381000" cy="381000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505200"/>
            <a:ext cx="381000" cy="38100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648200"/>
            <a:ext cx="381000" cy="381000"/>
          </a:xfrm>
          <a:prstGeom prst="rect">
            <a:avLst/>
          </a:prstGeom>
          <a:solidFill>
            <a:srgbClr val="FF6600"/>
          </a:solidFill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800600"/>
            <a:ext cx="381000" cy="381000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4495800"/>
            <a:ext cx="381000" cy="381000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800600"/>
            <a:ext cx="381000" cy="381000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029200"/>
            <a:ext cx="381000" cy="381000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4648200"/>
            <a:ext cx="381000" cy="381000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5791200"/>
            <a:ext cx="381000" cy="38100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5867400"/>
            <a:ext cx="381000" cy="38100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5562600"/>
            <a:ext cx="381000" cy="38100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5867400"/>
            <a:ext cx="381000" cy="381000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6019800"/>
            <a:ext cx="381000" cy="381000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638800"/>
            <a:ext cx="381000" cy="381000"/>
          </a:xfrm>
          <a:prstGeom prst="rect">
            <a:avLst/>
          </a:prstGeom>
        </p:spPr>
      </p:pic>
      <p:cxnSp>
        <p:nvCxnSpPr>
          <p:cNvPr id="150" name="Straight Connector 149"/>
          <p:cNvCxnSpPr>
            <a:stCxn id="126" idx="3"/>
            <a:endCxn id="127" idx="1"/>
          </p:cNvCxnSpPr>
          <p:nvPr/>
        </p:nvCxnSpPr>
        <p:spPr bwMode="auto">
          <a:xfrm>
            <a:off x="2743200" y="2781300"/>
            <a:ext cx="533400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1" name="Straight Connector 150"/>
          <p:cNvCxnSpPr>
            <a:stCxn id="128" idx="1"/>
            <a:endCxn id="127" idx="3"/>
          </p:cNvCxnSpPr>
          <p:nvPr/>
        </p:nvCxnSpPr>
        <p:spPr bwMode="auto">
          <a:xfrm flipH="1">
            <a:off x="3657600" y="2628900"/>
            <a:ext cx="533400" cy="304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2" name="Straight Connector 151"/>
          <p:cNvCxnSpPr>
            <a:stCxn id="127" idx="2"/>
            <a:endCxn id="133" idx="0"/>
          </p:cNvCxnSpPr>
          <p:nvPr/>
        </p:nvCxnSpPr>
        <p:spPr bwMode="auto">
          <a:xfrm>
            <a:off x="3467100" y="3124200"/>
            <a:ext cx="304800" cy="533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3" name="Straight Connector 152"/>
          <p:cNvCxnSpPr>
            <a:stCxn id="132" idx="3"/>
            <a:endCxn id="133" idx="1"/>
          </p:cNvCxnSpPr>
          <p:nvPr/>
        </p:nvCxnSpPr>
        <p:spPr bwMode="auto">
          <a:xfrm>
            <a:off x="3124200" y="3695700"/>
            <a:ext cx="457200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4" name="Straight Connector 153"/>
          <p:cNvCxnSpPr>
            <a:stCxn id="138" idx="3"/>
            <a:endCxn id="139" idx="1"/>
          </p:cNvCxnSpPr>
          <p:nvPr/>
        </p:nvCxnSpPr>
        <p:spPr bwMode="auto">
          <a:xfrm>
            <a:off x="2667000" y="4838700"/>
            <a:ext cx="838200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5" name="Straight Connector 154"/>
          <p:cNvCxnSpPr>
            <a:stCxn id="144" idx="3"/>
            <a:endCxn id="139" idx="1"/>
          </p:cNvCxnSpPr>
          <p:nvPr/>
        </p:nvCxnSpPr>
        <p:spPr bwMode="auto">
          <a:xfrm flipV="1">
            <a:off x="2819400" y="4991100"/>
            <a:ext cx="685800" cy="990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6" name="Straight Connector 155"/>
          <p:cNvCxnSpPr>
            <a:stCxn id="132" idx="2"/>
            <a:endCxn id="139" idx="1"/>
          </p:cNvCxnSpPr>
          <p:nvPr/>
        </p:nvCxnSpPr>
        <p:spPr bwMode="auto">
          <a:xfrm>
            <a:off x="2933700" y="3886200"/>
            <a:ext cx="571500" cy="11049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7" name="Straight Connector 156"/>
          <p:cNvCxnSpPr>
            <a:stCxn id="133" idx="2"/>
            <a:endCxn id="139" idx="0"/>
          </p:cNvCxnSpPr>
          <p:nvPr/>
        </p:nvCxnSpPr>
        <p:spPr bwMode="auto">
          <a:xfrm flipH="1">
            <a:off x="3695700" y="4038600"/>
            <a:ext cx="7620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8" name="Straight Connector 157"/>
          <p:cNvCxnSpPr>
            <a:stCxn id="139" idx="2"/>
            <a:endCxn id="145" idx="0"/>
          </p:cNvCxnSpPr>
          <p:nvPr/>
        </p:nvCxnSpPr>
        <p:spPr bwMode="auto">
          <a:xfrm flipH="1">
            <a:off x="3543300" y="5181600"/>
            <a:ext cx="152400" cy="685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9" name="Straight Connector 158"/>
          <p:cNvCxnSpPr>
            <a:stCxn id="126" idx="2"/>
            <a:endCxn id="132" idx="0"/>
          </p:cNvCxnSpPr>
          <p:nvPr/>
        </p:nvCxnSpPr>
        <p:spPr bwMode="auto">
          <a:xfrm>
            <a:off x="2552700" y="2971800"/>
            <a:ext cx="381000" cy="533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0" name="Straight Connector 159"/>
          <p:cNvCxnSpPr>
            <a:stCxn id="140" idx="2"/>
            <a:endCxn id="146" idx="0"/>
          </p:cNvCxnSpPr>
          <p:nvPr/>
        </p:nvCxnSpPr>
        <p:spPr bwMode="auto">
          <a:xfrm flipH="1">
            <a:off x="4457700" y="4876800"/>
            <a:ext cx="152400" cy="685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1" name="Straight Connector 160"/>
          <p:cNvCxnSpPr>
            <a:stCxn id="140" idx="2"/>
            <a:endCxn id="147" idx="0"/>
          </p:cNvCxnSpPr>
          <p:nvPr/>
        </p:nvCxnSpPr>
        <p:spPr bwMode="auto">
          <a:xfrm>
            <a:off x="4610100" y="4876800"/>
            <a:ext cx="762000" cy="990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2" name="Straight Connector 161"/>
          <p:cNvCxnSpPr>
            <a:stCxn id="141" idx="2"/>
            <a:endCxn id="148" idx="0"/>
          </p:cNvCxnSpPr>
          <p:nvPr/>
        </p:nvCxnSpPr>
        <p:spPr bwMode="auto">
          <a:xfrm>
            <a:off x="5676900" y="5181600"/>
            <a:ext cx="533400" cy="838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3" name="Straight Connector 162"/>
          <p:cNvCxnSpPr>
            <a:stCxn id="140" idx="3"/>
            <a:endCxn id="141" idx="1"/>
          </p:cNvCxnSpPr>
          <p:nvPr/>
        </p:nvCxnSpPr>
        <p:spPr bwMode="auto">
          <a:xfrm>
            <a:off x="4800600" y="4686300"/>
            <a:ext cx="685800" cy="304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4" name="Straight Connector 163"/>
          <p:cNvCxnSpPr>
            <a:stCxn id="139" idx="3"/>
            <a:endCxn id="140" idx="1"/>
          </p:cNvCxnSpPr>
          <p:nvPr/>
        </p:nvCxnSpPr>
        <p:spPr bwMode="auto">
          <a:xfrm flipV="1">
            <a:off x="3886200" y="4686300"/>
            <a:ext cx="533400" cy="304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5" name="Straight Connector 164"/>
          <p:cNvCxnSpPr>
            <a:stCxn id="133" idx="3"/>
            <a:endCxn id="134" idx="1"/>
          </p:cNvCxnSpPr>
          <p:nvPr/>
        </p:nvCxnSpPr>
        <p:spPr bwMode="auto">
          <a:xfrm flipV="1">
            <a:off x="3962400" y="3619500"/>
            <a:ext cx="533400" cy="228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6" name="Straight Connector 165"/>
          <p:cNvCxnSpPr>
            <a:stCxn id="129" idx="2"/>
            <a:endCxn id="134" idx="3"/>
          </p:cNvCxnSpPr>
          <p:nvPr/>
        </p:nvCxnSpPr>
        <p:spPr bwMode="auto">
          <a:xfrm flipH="1">
            <a:off x="4876800" y="3124200"/>
            <a:ext cx="342900" cy="4953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7" name="Straight Connector 166"/>
          <p:cNvCxnSpPr>
            <a:stCxn id="128" idx="2"/>
            <a:endCxn id="134" idx="0"/>
          </p:cNvCxnSpPr>
          <p:nvPr/>
        </p:nvCxnSpPr>
        <p:spPr bwMode="auto">
          <a:xfrm>
            <a:off x="4381500" y="2819400"/>
            <a:ext cx="3048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8" name="Straight Connector 167"/>
          <p:cNvCxnSpPr>
            <a:stCxn id="135" idx="1"/>
            <a:endCxn id="134" idx="3"/>
          </p:cNvCxnSpPr>
          <p:nvPr/>
        </p:nvCxnSpPr>
        <p:spPr bwMode="auto">
          <a:xfrm flipH="1" flipV="1">
            <a:off x="4876800" y="3619500"/>
            <a:ext cx="609600" cy="228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9" name="Straight Connector 168"/>
          <p:cNvCxnSpPr>
            <a:stCxn id="134" idx="2"/>
            <a:endCxn id="140" idx="0"/>
          </p:cNvCxnSpPr>
          <p:nvPr/>
        </p:nvCxnSpPr>
        <p:spPr bwMode="auto">
          <a:xfrm flipH="1">
            <a:off x="4610100" y="3810000"/>
            <a:ext cx="76200" cy="685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0" name="Straight Connector 169"/>
          <p:cNvCxnSpPr>
            <a:stCxn id="135" idx="2"/>
            <a:endCxn id="142" idx="0"/>
          </p:cNvCxnSpPr>
          <p:nvPr/>
        </p:nvCxnSpPr>
        <p:spPr bwMode="auto">
          <a:xfrm>
            <a:off x="5676900" y="4038600"/>
            <a:ext cx="838200" cy="990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1" name="Straight Connector 170"/>
          <p:cNvCxnSpPr>
            <a:stCxn id="149" idx="0"/>
            <a:endCxn id="142" idx="3"/>
          </p:cNvCxnSpPr>
          <p:nvPr/>
        </p:nvCxnSpPr>
        <p:spPr bwMode="auto">
          <a:xfrm flipH="1" flipV="1">
            <a:off x="6705600" y="5219700"/>
            <a:ext cx="190500" cy="4191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2" name="Straight Connector 171"/>
          <p:cNvCxnSpPr>
            <a:stCxn id="143" idx="1"/>
            <a:endCxn id="142" idx="3"/>
          </p:cNvCxnSpPr>
          <p:nvPr/>
        </p:nvCxnSpPr>
        <p:spPr bwMode="auto">
          <a:xfrm flipH="1">
            <a:off x="6705600" y="4838700"/>
            <a:ext cx="304800" cy="381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3" name="Straight Connector 172"/>
          <p:cNvCxnSpPr>
            <a:stCxn id="137" idx="1"/>
            <a:endCxn id="136" idx="3"/>
          </p:cNvCxnSpPr>
          <p:nvPr/>
        </p:nvCxnSpPr>
        <p:spPr bwMode="auto">
          <a:xfrm flipH="1">
            <a:off x="6705600" y="3695700"/>
            <a:ext cx="304800" cy="381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4" name="Straight Connector 173"/>
          <p:cNvCxnSpPr>
            <a:stCxn id="131" idx="1"/>
            <a:endCxn id="130" idx="3"/>
          </p:cNvCxnSpPr>
          <p:nvPr/>
        </p:nvCxnSpPr>
        <p:spPr bwMode="auto">
          <a:xfrm flipH="1">
            <a:off x="6248400" y="2705100"/>
            <a:ext cx="304800" cy="381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5" name="Straight Connector 174"/>
          <p:cNvCxnSpPr>
            <a:stCxn id="136" idx="0"/>
            <a:endCxn id="130" idx="2"/>
          </p:cNvCxnSpPr>
          <p:nvPr/>
        </p:nvCxnSpPr>
        <p:spPr bwMode="auto">
          <a:xfrm flipH="1" flipV="1">
            <a:off x="6057900" y="3276600"/>
            <a:ext cx="4572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6" name="Straight Connector 175"/>
          <p:cNvCxnSpPr>
            <a:stCxn id="130" idx="2"/>
            <a:endCxn id="135" idx="0"/>
          </p:cNvCxnSpPr>
          <p:nvPr/>
        </p:nvCxnSpPr>
        <p:spPr bwMode="auto">
          <a:xfrm flipH="1">
            <a:off x="5676900" y="3276600"/>
            <a:ext cx="381000" cy="381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7" name="Straight Connector 176"/>
          <p:cNvCxnSpPr>
            <a:stCxn id="135" idx="2"/>
            <a:endCxn id="141" idx="0"/>
          </p:cNvCxnSpPr>
          <p:nvPr/>
        </p:nvCxnSpPr>
        <p:spPr bwMode="auto">
          <a:xfrm>
            <a:off x="5676900" y="4038600"/>
            <a:ext cx="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8" name="Straight Connector 177"/>
          <p:cNvCxnSpPr>
            <a:stCxn id="136" idx="1"/>
            <a:endCxn id="135" idx="3"/>
          </p:cNvCxnSpPr>
          <p:nvPr/>
        </p:nvCxnSpPr>
        <p:spPr bwMode="auto">
          <a:xfrm flipH="1" flipV="1">
            <a:off x="5867400" y="3848100"/>
            <a:ext cx="457200" cy="228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79" name="Rectangle 95"/>
          <p:cNvSpPr>
            <a:spLocks noChangeArrowheads="1"/>
          </p:cNvSpPr>
          <p:nvPr/>
        </p:nvSpPr>
        <p:spPr bwMode="auto">
          <a:xfrm>
            <a:off x="6858000" y="5715000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0" name="Rectangle 95"/>
          <p:cNvSpPr>
            <a:spLocks noChangeArrowheads="1"/>
          </p:cNvSpPr>
          <p:nvPr/>
        </p:nvSpPr>
        <p:spPr bwMode="auto">
          <a:xfrm>
            <a:off x="5638800" y="4876800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1" name="Rectangle 95"/>
          <p:cNvSpPr>
            <a:spLocks noChangeArrowheads="1"/>
          </p:cNvSpPr>
          <p:nvPr/>
        </p:nvSpPr>
        <p:spPr bwMode="auto">
          <a:xfrm>
            <a:off x="3733800" y="4953000"/>
            <a:ext cx="302874" cy="193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A</a:t>
            </a:r>
          </a:p>
        </p:txBody>
      </p:sp>
      <p:sp>
        <p:nvSpPr>
          <p:cNvPr id="182" name="Rectangle 95"/>
          <p:cNvSpPr>
            <a:spLocks noChangeArrowheads="1"/>
          </p:cNvSpPr>
          <p:nvPr/>
        </p:nvSpPr>
        <p:spPr bwMode="auto">
          <a:xfrm>
            <a:off x="5791200" y="28194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3" name="Rectangle 95"/>
          <p:cNvSpPr>
            <a:spLocks noChangeArrowheads="1"/>
          </p:cNvSpPr>
          <p:nvPr/>
        </p:nvSpPr>
        <p:spPr bwMode="auto">
          <a:xfrm>
            <a:off x="4419600" y="33528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4" name="Rectangle 95"/>
          <p:cNvSpPr>
            <a:spLocks noChangeArrowheads="1"/>
          </p:cNvSpPr>
          <p:nvPr/>
        </p:nvSpPr>
        <p:spPr bwMode="auto">
          <a:xfrm>
            <a:off x="7240926" y="4724400"/>
            <a:ext cx="302874" cy="19367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D</a:t>
            </a: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2209800" y="4572000"/>
            <a:ext cx="533400" cy="5334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1981200" y="5105400"/>
            <a:ext cx="846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initiator</a:t>
            </a:r>
          </a:p>
        </p:txBody>
      </p:sp>
      <p:grpSp>
        <p:nvGrpSpPr>
          <p:cNvPr id="187" name="Group 186"/>
          <p:cNvGrpSpPr/>
          <p:nvPr/>
        </p:nvGrpSpPr>
        <p:grpSpPr>
          <a:xfrm>
            <a:off x="2819400" y="4489895"/>
            <a:ext cx="609600" cy="386905"/>
            <a:chOff x="2819400" y="4032695"/>
            <a:chExt cx="609600" cy="386905"/>
          </a:xfrm>
        </p:grpSpPr>
        <p:cxnSp>
          <p:nvCxnSpPr>
            <p:cNvPr id="188" name="Straight Arrow Connector 187"/>
            <p:cNvCxnSpPr/>
            <p:nvPr/>
          </p:nvCxnSpPr>
          <p:spPr bwMode="auto">
            <a:xfrm>
              <a:off x="2819400" y="4279900"/>
              <a:ext cx="609600" cy="13970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89" name="TextBox 188"/>
            <p:cNvSpPr txBox="1"/>
            <p:nvPr/>
          </p:nvSpPr>
          <p:spPr>
            <a:xfrm rot="714470">
              <a:off x="2889920" y="4032695"/>
              <a:ext cx="5151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  <a:latin typeface="Helvetica"/>
                  <a:cs typeface="Helvetica"/>
                </a:rPr>
                <a:t>C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 ?</a:t>
              </a:r>
            </a:p>
          </p:txBody>
        </p:sp>
      </p:grpSp>
      <p:cxnSp>
        <p:nvCxnSpPr>
          <p:cNvPr id="190" name="Straight Arrow Connector 189"/>
          <p:cNvCxnSpPr/>
          <p:nvPr/>
        </p:nvCxnSpPr>
        <p:spPr bwMode="auto">
          <a:xfrm flipV="1">
            <a:off x="3581400" y="4038600"/>
            <a:ext cx="76200" cy="6858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1" name="Straight Arrow Connector 190"/>
          <p:cNvCxnSpPr/>
          <p:nvPr/>
        </p:nvCxnSpPr>
        <p:spPr bwMode="auto">
          <a:xfrm flipV="1">
            <a:off x="3886200" y="4572000"/>
            <a:ext cx="533400" cy="3048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2" name="Straight Arrow Connector 191"/>
          <p:cNvCxnSpPr/>
          <p:nvPr/>
        </p:nvCxnSpPr>
        <p:spPr bwMode="auto">
          <a:xfrm flipH="1">
            <a:off x="3429000" y="5168900"/>
            <a:ext cx="165100" cy="6985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3" name="Straight Arrow Connector 192"/>
          <p:cNvCxnSpPr/>
          <p:nvPr/>
        </p:nvCxnSpPr>
        <p:spPr bwMode="auto">
          <a:xfrm flipV="1">
            <a:off x="4495800" y="3810000"/>
            <a:ext cx="76200" cy="6096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4" name="Straight Arrow Connector 193"/>
          <p:cNvCxnSpPr/>
          <p:nvPr/>
        </p:nvCxnSpPr>
        <p:spPr bwMode="auto">
          <a:xfrm>
            <a:off x="4876800" y="4572000"/>
            <a:ext cx="685800" cy="3048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5" name="Straight Arrow Connector 194"/>
          <p:cNvCxnSpPr/>
          <p:nvPr/>
        </p:nvCxnSpPr>
        <p:spPr bwMode="auto">
          <a:xfrm>
            <a:off x="4724400" y="4876800"/>
            <a:ext cx="762000" cy="9144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6" name="Straight Arrow Connector 195"/>
          <p:cNvCxnSpPr/>
          <p:nvPr/>
        </p:nvCxnSpPr>
        <p:spPr bwMode="auto">
          <a:xfrm flipH="1">
            <a:off x="4343400" y="4953000"/>
            <a:ext cx="152400" cy="6096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7" name="Straight Arrow Connector 196"/>
          <p:cNvCxnSpPr/>
          <p:nvPr/>
        </p:nvCxnSpPr>
        <p:spPr bwMode="auto">
          <a:xfrm flipV="1">
            <a:off x="3962400" y="3733800"/>
            <a:ext cx="457200" cy="2286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8" name="Straight Arrow Connector 197"/>
          <p:cNvCxnSpPr/>
          <p:nvPr/>
        </p:nvCxnSpPr>
        <p:spPr bwMode="auto">
          <a:xfrm flipH="1" flipV="1">
            <a:off x="3098800" y="3822700"/>
            <a:ext cx="419100" cy="127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895474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82000" cy="1447800"/>
          </a:xfrm>
        </p:spPr>
        <p:txBody>
          <a:bodyPr/>
          <a:lstStyle/>
          <a:p>
            <a:r>
              <a:rPr lang="en-US" dirty="0" smtClean="0"/>
              <a:t>If node has the requested file it sends a reply back </a:t>
            </a:r>
          </a:p>
          <a:p>
            <a:pPr lvl="1"/>
            <a:r>
              <a:rPr lang="en-US" dirty="0" smtClean="0"/>
              <a:t>along the reverse path of the request, or</a:t>
            </a:r>
          </a:p>
          <a:p>
            <a:pPr lvl="1"/>
            <a:r>
              <a:rPr lang="en-US" dirty="0" smtClean="0"/>
              <a:t>directly to initiator </a:t>
            </a:r>
            <a:endParaRPr lang="en-US" dirty="0"/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590800"/>
            <a:ext cx="381000" cy="381000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743200"/>
            <a:ext cx="381000" cy="38100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438400"/>
            <a:ext cx="381000" cy="381000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743200"/>
            <a:ext cx="381000" cy="381000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895600"/>
            <a:ext cx="381000" cy="38100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514600"/>
            <a:ext cx="381000" cy="3810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505200"/>
            <a:ext cx="381000" cy="3810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657600"/>
            <a:ext cx="381000" cy="38100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429000"/>
            <a:ext cx="381000" cy="381000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657600"/>
            <a:ext cx="381000" cy="381000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886200"/>
            <a:ext cx="381000" cy="381000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505200"/>
            <a:ext cx="381000" cy="38100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648200"/>
            <a:ext cx="381000" cy="381000"/>
          </a:xfrm>
          <a:prstGeom prst="rect">
            <a:avLst/>
          </a:prstGeom>
          <a:solidFill>
            <a:srgbClr val="FF6600"/>
          </a:solidFill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800600"/>
            <a:ext cx="381000" cy="381000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4495800"/>
            <a:ext cx="381000" cy="38100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800600"/>
            <a:ext cx="381000" cy="381000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029200"/>
            <a:ext cx="381000" cy="381000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4648200"/>
            <a:ext cx="381000" cy="381000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5791200"/>
            <a:ext cx="381000" cy="381000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5867400"/>
            <a:ext cx="381000" cy="3810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5562600"/>
            <a:ext cx="381000" cy="381000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5867400"/>
            <a:ext cx="381000" cy="381000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6019800"/>
            <a:ext cx="381000" cy="381000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638800"/>
            <a:ext cx="381000" cy="381000"/>
          </a:xfrm>
          <a:prstGeom prst="rect">
            <a:avLst/>
          </a:prstGeom>
        </p:spPr>
      </p:pic>
      <p:cxnSp>
        <p:nvCxnSpPr>
          <p:cNvPr id="101" name="Straight Connector 100"/>
          <p:cNvCxnSpPr>
            <a:stCxn id="77" idx="3"/>
            <a:endCxn id="78" idx="1"/>
          </p:cNvCxnSpPr>
          <p:nvPr/>
        </p:nvCxnSpPr>
        <p:spPr bwMode="auto">
          <a:xfrm>
            <a:off x="2743200" y="2781300"/>
            <a:ext cx="533400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2" name="Straight Connector 101"/>
          <p:cNvCxnSpPr>
            <a:stCxn id="79" idx="1"/>
            <a:endCxn id="78" idx="3"/>
          </p:cNvCxnSpPr>
          <p:nvPr/>
        </p:nvCxnSpPr>
        <p:spPr bwMode="auto">
          <a:xfrm flipH="1">
            <a:off x="3657600" y="2628900"/>
            <a:ext cx="533400" cy="304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3" name="Straight Connector 102"/>
          <p:cNvCxnSpPr>
            <a:stCxn id="78" idx="2"/>
            <a:endCxn id="84" idx="0"/>
          </p:cNvCxnSpPr>
          <p:nvPr/>
        </p:nvCxnSpPr>
        <p:spPr bwMode="auto">
          <a:xfrm>
            <a:off x="3467100" y="3124200"/>
            <a:ext cx="304800" cy="533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4" name="Straight Connector 103"/>
          <p:cNvCxnSpPr>
            <a:stCxn id="83" idx="3"/>
            <a:endCxn id="84" idx="1"/>
          </p:cNvCxnSpPr>
          <p:nvPr/>
        </p:nvCxnSpPr>
        <p:spPr bwMode="auto">
          <a:xfrm>
            <a:off x="3124200" y="3695700"/>
            <a:ext cx="457200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5" name="Straight Connector 104"/>
          <p:cNvCxnSpPr>
            <a:stCxn id="89" idx="3"/>
            <a:endCxn id="90" idx="1"/>
          </p:cNvCxnSpPr>
          <p:nvPr/>
        </p:nvCxnSpPr>
        <p:spPr bwMode="auto">
          <a:xfrm>
            <a:off x="2667000" y="4838700"/>
            <a:ext cx="838200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6" name="Straight Connector 105"/>
          <p:cNvCxnSpPr>
            <a:stCxn id="95" idx="3"/>
            <a:endCxn id="90" idx="1"/>
          </p:cNvCxnSpPr>
          <p:nvPr/>
        </p:nvCxnSpPr>
        <p:spPr bwMode="auto">
          <a:xfrm flipV="1">
            <a:off x="2819400" y="4991100"/>
            <a:ext cx="685800" cy="990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7" name="Straight Connector 106"/>
          <p:cNvCxnSpPr>
            <a:stCxn id="83" idx="2"/>
            <a:endCxn id="90" idx="1"/>
          </p:cNvCxnSpPr>
          <p:nvPr/>
        </p:nvCxnSpPr>
        <p:spPr bwMode="auto">
          <a:xfrm>
            <a:off x="2933700" y="3886200"/>
            <a:ext cx="571500" cy="11049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8" name="Straight Connector 107"/>
          <p:cNvCxnSpPr>
            <a:stCxn id="84" idx="2"/>
            <a:endCxn id="90" idx="0"/>
          </p:cNvCxnSpPr>
          <p:nvPr/>
        </p:nvCxnSpPr>
        <p:spPr bwMode="auto">
          <a:xfrm flipH="1">
            <a:off x="3695700" y="4038600"/>
            <a:ext cx="7620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9" name="Straight Connector 108"/>
          <p:cNvCxnSpPr>
            <a:stCxn id="90" idx="2"/>
            <a:endCxn id="96" idx="0"/>
          </p:cNvCxnSpPr>
          <p:nvPr/>
        </p:nvCxnSpPr>
        <p:spPr bwMode="auto">
          <a:xfrm flipH="1">
            <a:off x="3543300" y="5181600"/>
            <a:ext cx="152400" cy="685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0" name="Straight Connector 109"/>
          <p:cNvCxnSpPr>
            <a:stCxn id="77" idx="2"/>
            <a:endCxn id="83" idx="0"/>
          </p:cNvCxnSpPr>
          <p:nvPr/>
        </p:nvCxnSpPr>
        <p:spPr bwMode="auto">
          <a:xfrm>
            <a:off x="2552700" y="2971800"/>
            <a:ext cx="381000" cy="533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1" name="Straight Connector 110"/>
          <p:cNvCxnSpPr>
            <a:stCxn id="91" idx="2"/>
            <a:endCxn id="97" idx="0"/>
          </p:cNvCxnSpPr>
          <p:nvPr/>
        </p:nvCxnSpPr>
        <p:spPr bwMode="auto">
          <a:xfrm flipH="1">
            <a:off x="4457700" y="4876800"/>
            <a:ext cx="152400" cy="685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2" name="Straight Connector 111"/>
          <p:cNvCxnSpPr>
            <a:stCxn id="91" idx="2"/>
            <a:endCxn id="98" idx="0"/>
          </p:cNvCxnSpPr>
          <p:nvPr/>
        </p:nvCxnSpPr>
        <p:spPr bwMode="auto">
          <a:xfrm>
            <a:off x="4610100" y="4876800"/>
            <a:ext cx="762000" cy="990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3" name="Straight Connector 112"/>
          <p:cNvCxnSpPr>
            <a:stCxn id="92" idx="2"/>
            <a:endCxn id="99" idx="0"/>
          </p:cNvCxnSpPr>
          <p:nvPr/>
        </p:nvCxnSpPr>
        <p:spPr bwMode="auto">
          <a:xfrm>
            <a:off x="5676900" y="5181600"/>
            <a:ext cx="533400" cy="838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4" name="Straight Connector 113"/>
          <p:cNvCxnSpPr>
            <a:stCxn id="91" idx="3"/>
            <a:endCxn id="92" idx="1"/>
          </p:cNvCxnSpPr>
          <p:nvPr/>
        </p:nvCxnSpPr>
        <p:spPr bwMode="auto">
          <a:xfrm>
            <a:off x="4800600" y="4686300"/>
            <a:ext cx="685800" cy="304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5" name="Straight Connector 114"/>
          <p:cNvCxnSpPr>
            <a:stCxn id="90" idx="3"/>
            <a:endCxn id="91" idx="1"/>
          </p:cNvCxnSpPr>
          <p:nvPr/>
        </p:nvCxnSpPr>
        <p:spPr bwMode="auto">
          <a:xfrm flipV="1">
            <a:off x="3886200" y="4686300"/>
            <a:ext cx="533400" cy="304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6" name="Straight Connector 115"/>
          <p:cNvCxnSpPr>
            <a:stCxn id="84" idx="3"/>
            <a:endCxn id="85" idx="1"/>
          </p:cNvCxnSpPr>
          <p:nvPr/>
        </p:nvCxnSpPr>
        <p:spPr bwMode="auto">
          <a:xfrm flipV="1">
            <a:off x="3962400" y="3619500"/>
            <a:ext cx="533400" cy="228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7" name="Straight Connector 116"/>
          <p:cNvCxnSpPr>
            <a:stCxn id="80" idx="2"/>
            <a:endCxn id="85" idx="3"/>
          </p:cNvCxnSpPr>
          <p:nvPr/>
        </p:nvCxnSpPr>
        <p:spPr bwMode="auto">
          <a:xfrm flipH="1">
            <a:off x="4876800" y="3124200"/>
            <a:ext cx="342900" cy="4953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8" name="Straight Connector 117"/>
          <p:cNvCxnSpPr>
            <a:stCxn id="79" idx="2"/>
            <a:endCxn id="85" idx="0"/>
          </p:cNvCxnSpPr>
          <p:nvPr/>
        </p:nvCxnSpPr>
        <p:spPr bwMode="auto">
          <a:xfrm>
            <a:off x="4381500" y="2819400"/>
            <a:ext cx="3048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9" name="Straight Connector 118"/>
          <p:cNvCxnSpPr>
            <a:stCxn id="86" idx="1"/>
            <a:endCxn id="85" idx="3"/>
          </p:cNvCxnSpPr>
          <p:nvPr/>
        </p:nvCxnSpPr>
        <p:spPr bwMode="auto">
          <a:xfrm flipH="1" flipV="1">
            <a:off x="4876800" y="3619500"/>
            <a:ext cx="609600" cy="228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0" name="Straight Connector 119"/>
          <p:cNvCxnSpPr>
            <a:stCxn id="85" idx="2"/>
            <a:endCxn id="91" idx="0"/>
          </p:cNvCxnSpPr>
          <p:nvPr/>
        </p:nvCxnSpPr>
        <p:spPr bwMode="auto">
          <a:xfrm flipH="1">
            <a:off x="4610100" y="3810000"/>
            <a:ext cx="76200" cy="685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1" name="Straight Connector 120"/>
          <p:cNvCxnSpPr>
            <a:stCxn id="86" idx="2"/>
            <a:endCxn id="93" idx="0"/>
          </p:cNvCxnSpPr>
          <p:nvPr/>
        </p:nvCxnSpPr>
        <p:spPr bwMode="auto">
          <a:xfrm>
            <a:off x="5676900" y="4038600"/>
            <a:ext cx="838200" cy="990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2" name="Straight Connector 121"/>
          <p:cNvCxnSpPr>
            <a:stCxn id="100" idx="0"/>
            <a:endCxn id="93" idx="3"/>
          </p:cNvCxnSpPr>
          <p:nvPr/>
        </p:nvCxnSpPr>
        <p:spPr bwMode="auto">
          <a:xfrm flipH="1" flipV="1">
            <a:off x="6705600" y="5219700"/>
            <a:ext cx="190500" cy="4191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3" name="Straight Connector 122"/>
          <p:cNvCxnSpPr>
            <a:stCxn id="94" idx="1"/>
            <a:endCxn id="93" idx="3"/>
          </p:cNvCxnSpPr>
          <p:nvPr/>
        </p:nvCxnSpPr>
        <p:spPr bwMode="auto">
          <a:xfrm flipH="1">
            <a:off x="6705600" y="4838700"/>
            <a:ext cx="304800" cy="381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4" name="Straight Connector 123"/>
          <p:cNvCxnSpPr>
            <a:stCxn id="88" idx="1"/>
            <a:endCxn id="87" idx="3"/>
          </p:cNvCxnSpPr>
          <p:nvPr/>
        </p:nvCxnSpPr>
        <p:spPr bwMode="auto">
          <a:xfrm flipH="1">
            <a:off x="6705600" y="3695700"/>
            <a:ext cx="304800" cy="381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5" name="Straight Connector 124"/>
          <p:cNvCxnSpPr>
            <a:stCxn id="82" idx="1"/>
            <a:endCxn id="81" idx="3"/>
          </p:cNvCxnSpPr>
          <p:nvPr/>
        </p:nvCxnSpPr>
        <p:spPr bwMode="auto">
          <a:xfrm flipH="1">
            <a:off x="6248400" y="2705100"/>
            <a:ext cx="304800" cy="381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9" name="Straight Connector 198"/>
          <p:cNvCxnSpPr>
            <a:stCxn id="87" idx="0"/>
            <a:endCxn id="81" idx="2"/>
          </p:cNvCxnSpPr>
          <p:nvPr/>
        </p:nvCxnSpPr>
        <p:spPr bwMode="auto">
          <a:xfrm flipH="1" flipV="1">
            <a:off x="6057900" y="3276600"/>
            <a:ext cx="4572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0" name="Straight Connector 199"/>
          <p:cNvCxnSpPr>
            <a:stCxn id="81" idx="2"/>
            <a:endCxn id="86" idx="0"/>
          </p:cNvCxnSpPr>
          <p:nvPr/>
        </p:nvCxnSpPr>
        <p:spPr bwMode="auto">
          <a:xfrm flipH="1">
            <a:off x="5676900" y="3276600"/>
            <a:ext cx="381000" cy="381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1" name="Straight Connector 200"/>
          <p:cNvCxnSpPr>
            <a:stCxn id="86" idx="2"/>
            <a:endCxn id="92" idx="0"/>
          </p:cNvCxnSpPr>
          <p:nvPr/>
        </p:nvCxnSpPr>
        <p:spPr bwMode="auto">
          <a:xfrm>
            <a:off x="5676900" y="4038600"/>
            <a:ext cx="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2" name="Straight Connector 201"/>
          <p:cNvCxnSpPr>
            <a:stCxn id="87" idx="1"/>
            <a:endCxn id="86" idx="3"/>
          </p:cNvCxnSpPr>
          <p:nvPr/>
        </p:nvCxnSpPr>
        <p:spPr bwMode="auto">
          <a:xfrm flipH="1" flipV="1">
            <a:off x="5867400" y="3848100"/>
            <a:ext cx="457200" cy="228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03" name="Rectangle 95"/>
          <p:cNvSpPr>
            <a:spLocks noChangeArrowheads="1"/>
          </p:cNvSpPr>
          <p:nvPr/>
        </p:nvSpPr>
        <p:spPr bwMode="auto">
          <a:xfrm>
            <a:off x="6858000" y="5715000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04" name="Rectangle 95"/>
          <p:cNvSpPr>
            <a:spLocks noChangeArrowheads="1"/>
          </p:cNvSpPr>
          <p:nvPr/>
        </p:nvSpPr>
        <p:spPr bwMode="auto">
          <a:xfrm>
            <a:off x="5638800" y="4876800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05" name="Rectangle 95"/>
          <p:cNvSpPr>
            <a:spLocks noChangeArrowheads="1"/>
          </p:cNvSpPr>
          <p:nvPr/>
        </p:nvSpPr>
        <p:spPr bwMode="auto">
          <a:xfrm>
            <a:off x="3733800" y="4953000"/>
            <a:ext cx="302874" cy="193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A</a:t>
            </a:r>
          </a:p>
        </p:txBody>
      </p:sp>
      <p:sp>
        <p:nvSpPr>
          <p:cNvPr id="206" name="Rectangle 95"/>
          <p:cNvSpPr>
            <a:spLocks noChangeArrowheads="1"/>
          </p:cNvSpPr>
          <p:nvPr/>
        </p:nvSpPr>
        <p:spPr bwMode="auto">
          <a:xfrm>
            <a:off x="5791200" y="28194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07" name="Rectangle 95"/>
          <p:cNvSpPr>
            <a:spLocks noChangeArrowheads="1"/>
          </p:cNvSpPr>
          <p:nvPr/>
        </p:nvSpPr>
        <p:spPr bwMode="auto">
          <a:xfrm>
            <a:off x="4419600" y="33528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08" name="Rectangle 95"/>
          <p:cNvSpPr>
            <a:spLocks noChangeArrowheads="1"/>
          </p:cNvSpPr>
          <p:nvPr/>
        </p:nvSpPr>
        <p:spPr bwMode="auto">
          <a:xfrm>
            <a:off x="7240926" y="4724400"/>
            <a:ext cx="302874" cy="19367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D</a:t>
            </a:r>
          </a:p>
        </p:txBody>
      </p:sp>
      <p:sp>
        <p:nvSpPr>
          <p:cNvPr id="209" name="Rounded Rectangle 208"/>
          <p:cNvSpPr/>
          <p:nvPr/>
        </p:nvSpPr>
        <p:spPr bwMode="auto">
          <a:xfrm>
            <a:off x="2209800" y="4572000"/>
            <a:ext cx="533400" cy="5334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981200" y="5105400"/>
            <a:ext cx="846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initiator</a:t>
            </a:r>
          </a:p>
        </p:txBody>
      </p:sp>
      <p:cxnSp>
        <p:nvCxnSpPr>
          <p:cNvPr id="211" name="Straight Arrow Connector 210"/>
          <p:cNvCxnSpPr/>
          <p:nvPr/>
        </p:nvCxnSpPr>
        <p:spPr bwMode="auto">
          <a:xfrm>
            <a:off x="2819400" y="4737100"/>
            <a:ext cx="609600" cy="1397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2" name="TextBox 211"/>
          <p:cNvSpPr txBox="1"/>
          <p:nvPr/>
        </p:nvSpPr>
        <p:spPr>
          <a:xfrm rot="714470">
            <a:off x="2889920" y="4489895"/>
            <a:ext cx="51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Helvetica"/>
                <a:cs typeface="Helvetica"/>
              </a:rPr>
              <a:t>C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?</a:t>
            </a:r>
          </a:p>
        </p:txBody>
      </p:sp>
      <p:cxnSp>
        <p:nvCxnSpPr>
          <p:cNvPr id="213" name="Straight Arrow Connector 212"/>
          <p:cNvCxnSpPr/>
          <p:nvPr/>
        </p:nvCxnSpPr>
        <p:spPr bwMode="auto">
          <a:xfrm flipV="1">
            <a:off x="3581400" y="4038600"/>
            <a:ext cx="76200" cy="6858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C8B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4" name="Straight Arrow Connector 213"/>
          <p:cNvCxnSpPr/>
          <p:nvPr/>
        </p:nvCxnSpPr>
        <p:spPr bwMode="auto">
          <a:xfrm flipV="1">
            <a:off x="3886200" y="4572000"/>
            <a:ext cx="533400" cy="3048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5" name="Straight Arrow Connector 214"/>
          <p:cNvCxnSpPr/>
          <p:nvPr/>
        </p:nvCxnSpPr>
        <p:spPr bwMode="auto">
          <a:xfrm flipH="1">
            <a:off x="3429000" y="5168900"/>
            <a:ext cx="165100" cy="6985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C8B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6" name="Straight Arrow Connector 215"/>
          <p:cNvCxnSpPr/>
          <p:nvPr/>
        </p:nvCxnSpPr>
        <p:spPr bwMode="auto">
          <a:xfrm flipV="1">
            <a:off x="4495800" y="3810000"/>
            <a:ext cx="76200" cy="6096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C8B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7" name="Straight Arrow Connector 216"/>
          <p:cNvCxnSpPr/>
          <p:nvPr/>
        </p:nvCxnSpPr>
        <p:spPr bwMode="auto">
          <a:xfrm>
            <a:off x="4876800" y="4572000"/>
            <a:ext cx="685800" cy="3048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8" name="Straight Arrow Connector 217"/>
          <p:cNvCxnSpPr/>
          <p:nvPr/>
        </p:nvCxnSpPr>
        <p:spPr bwMode="auto">
          <a:xfrm>
            <a:off x="4724400" y="4876800"/>
            <a:ext cx="762000" cy="9144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C8B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9" name="Straight Arrow Connector 218"/>
          <p:cNvCxnSpPr/>
          <p:nvPr/>
        </p:nvCxnSpPr>
        <p:spPr bwMode="auto">
          <a:xfrm flipH="1">
            <a:off x="4343400" y="4953000"/>
            <a:ext cx="152400" cy="6096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C8B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0" name="Straight Arrow Connector 219"/>
          <p:cNvCxnSpPr/>
          <p:nvPr/>
        </p:nvCxnSpPr>
        <p:spPr bwMode="auto">
          <a:xfrm flipV="1">
            <a:off x="3962400" y="3733800"/>
            <a:ext cx="457200" cy="2286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C8B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1" name="Straight Arrow Connector 220"/>
          <p:cNvCxnSpPr/>
          <p:nvPr/>
        </p:nvCxnSpPr>
        <p:spPr bwMode="auto">
          <a:xfrm flipH="1" flipV="1">
            <a:off x="3098800" y="3822700"/>
            <a:ext cx="419100" cy="127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C8B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424092" y="5105400"/>
            <a:ext cx="36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800600" y="4800600"/>
            <a:ext cx="596900" cy="414754"/>
            <a:chOff x="4800600" y="4800600"/>
            <a:chExt cx="596900" cy="414754"/>
          </a:xfrm>
        </p:grpSpPr>
        <p:cxnSp>
          <p:nvCxnSpPr>
            <p:cNvPr id="222" name="Straight Arrow Connector 221"/>
            <p:cNvCxnSpPr/>
            <p:nvPr/>
          </p:nvCxnSpPr>
          <p:spPr bwMode="auto">
            <a:xfrm flipH="1" flipV="1">
              <a:off x="4800600" y="4800600"/>
              <a:ext cx="596900" cy="29210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5" name="TextBox 224"/>
            <p:cNvSpPr txBox="1"/>
            <p:nvPr/>
          </p:nvSpPr>
          <p:spPr>
            <a:xfrm rot="1751598">
              <a:off x="4953000" y="4876800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  <a:latin typeface="Helvetica"/>
                  <a:cs typeface="Helvetica"/>
                </a:rPr>
                <a:t>m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885237" y="4800600"/>
            <a:ext cx="554358" cy="393135"/>
            <a:chOff x="3885237" y="4800600"/>
            <a:chExt cx="554358" cy="393135"/>
          </a:xfrm>
        </p:grpSpPr>
        <p:cxnSp>
          <p:nvCxnSpPr>
            <p:cNvPr id="223" name="Straight Arrow Connector 222"/>
            <p:cNvCxnSpPr>
              <a:endCxn id="205" idx="2"/>
            </p:cNvCxnSpPr>
            <p:nvPr/>
          </p:nvCxnSpPr>
          <p:spPr bwMode="auto">
            <a:xfrm flipH="1">
              <a:off x="3885237" y="4800600"/>
              <a:ext cx="534363" cy="346075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6" name="TextBox 225"/>
            <p:cNvSpPr txBox="1"/>
            <p:nvPr/>
          </p:nvSpPr>
          <p:spPr>
            <a:xfrm rot="20012017">
              <a:off x="4072487" y="4855181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  <a:latin typeface="Helvetica"/>
                  <a:cs typeface="Helvetica"/>
                </a:rPr>
                <a:t>m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43200" y="4965471"/>
            <a:ext cx="685800" cy="338554"/>
            <a:chOff x="2743200" y="4965471"/>
            <a:chExt cx="685800" cy="338554"/>
          </a:xfrm>
        </p:grpSpPr>
        <p:cxnSp>
          <p:nvCxnSpPr>
            <p:cNvPr id="224" name="Straight Arrow Connector 223"/>
            <p:cNvCxnSpPr/>
            <p:nvPr/>
          </p:nvCxnSpPr>
          <p:spPr bwMode="auto">
            <a:xfrm flipH="1" flipV="1">
              <a:off x="2743200" y="4973638"/>
              <a:ext cx="685800" cy="131762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7" name="TextBox 226"/>
            <p:cNvSpPr txBox="1"/>
            <p:nvPr/>
          </p:nvSpPr>
          <p:spPr>
            <a:xfrm rot="615319">
              <a:off x="2922805" y="4965471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  <a:latin typeface="Helvetica"/>
                  <a:cs typeface="Helvetica"/>
                </a:rPr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01608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Capstone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Peer-to-Peer systems (today)</a:t>
            </a:r>
          </a:p>
          <a:p>
            <a:endParaRPr lang="en-US" dirty="0"/>
          </a:p>
          <a:p>
            <a:r>
              <a:rPr lang="en-US" dirty="0" smtClean="0"/>
              <a:t>Client-Sever (Monday)</a:t>
            </a:r>
          </a:p>
          <a:p>
            <a:endParaRPr lang="en-US" dirty="0"/>
          </a:p>
          <a:p>
            <a:r>
              <a:rPr lang="en-US" dirty="0" smtClean="0"/>
              <a:t>Cloud computing (Wednesday, April 25)</a:t>
            </a:r>
          </a:p>
          <a:p>
            <a:pPr lvl="1"/>
            <a:r>
              <a:rPr lang="en-US" dirty="0" smtClean="0"/>
              <a:t>Invited lecture: Harry Li (Facebook)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112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82000" cy="1447800"/>
          </a:xfrm>
        </p:spPr>
        <p:txBody>
          <a:bodyPr/>
          <a:lstStyle/>
          <a:p>
            <a:r>
              <a:rPr lang="en-US" dirty="0" smtClean="0"/>
              <a:t>Initiator request file “C” from node “m”</a:t>
            </a:r>
          </a:p>
          <a:p>
            <a:pPr lvl="1"/>
            <a:r>
              <a:rPr lang="en-US" dirty="0" smtClean="0"/>
              <a:t>Initiator may pick one of several machines if receive multiple replies</a:t>
            </a:r>
          </a:p>
          <a:p>
            <a:pPr lvl="1"/>
            <a:r>
              <a:rPr lang="en-US" dirty="0" smtClean="0"/>
              <a:t>Typically uses HTTP to retrieve data</a:t>
            </a:r>
            <a:endParaRPr lang="en-US" dirty="0"/>
          </a:p>
        </p:txBody>
      </p:sp>
      <p:pic>
        <p:nvPicPr>
          <p:cNvPr id="126" name="Picture 1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590800"/>
            <a:ext cx="381000" cy="381000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743200"/>
            <a:ext cx="381000" cy="381000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438400"/>
            <a:ext cx="381000" cy="381000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743200"/>
            <a:ext cx="381000" cy="381000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895600"/>
            <a:ext cx="381000" cy="381000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514600"/>
            <a:ext cx="381000" cy="381000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505200"/>
            <a:ext cx="381000" cy="381000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657600"/>
            <a:ext cx="381000" cy="381000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429000"/>
            <a:ext cx="381000" cy="381000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657600"/>
            <a:ext cx="381000" cy="381000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886200"/>
            <a:ext cx="381000" cy="381000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505200"/>
            <a:ext cx="381000" cy="38100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648200"/>
            <a:ext cx="381000" cy="381000"/>
          </a:xfrm>
          <a:prstGeom prst="rect">
            <a:avLst/>
          </a:prstGeom>
          <a:solidFill>
            <a:srgbClr val="FF6600"/>
          </a:solidFill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800600"/>
            <a:ext cx="381000" cy="381000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4495800"/>
            <a:ext cx="381000" cy="381000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800600"/>
            <a:ext cx="381000" cy="381000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029200"/>
            <a:ext cx="381000" cy="381000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4648200"/>
            <a:ext cx="381000" cy="381000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5791200"/>
            <a:ext cx="381000" cy="38100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5867400"/>
            <a:ext cx="381000" cy="38100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5562600"/>
            <a:ext cx="381000" cy="38100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5867400"/>
            <a:ext cx="381000" cy="381000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6019800"/>
            <a:ext cx="381000" cy="381000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638800"/>
            <a:ext cx="381000" cy="381000"/>
          </a:xfrm>
          <a:prstGeom prst="rect">
            <a:avLst/>
          </a:prstGeom>
        </p:spPr>
      </p:pic>
      <p:cxnSp>
        <p:nvCxnSpPr>
          <p:cNvPr id="150" name="Straight Connector 149"/>
          <p:cNvCxnSpPr>
            <a:stCxn id="126" idx="3"/>
            <a:endCxn id="127" idx="1"/>
          </p:cNvCxnSpPr>
          <p:nvPr/>
        </p:nvCxnSpPr>
        <p:spPr bwMode="auto">
          <a:xfrm>
            <a:off x="2743200" y="2781300"/>
            <a:ext cx="533400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1" name="Straight Connector 150"/>
          <p:cNvCxnSpPr>
            <a:stCxn id="128" idx="1"/>
            <a:endCxn id="127" idx="3"/>
          </p:cNvCxnSpPr>
          <p:nvPr/>
        </p:nvCxnSpPr>
        <p:spPr bwMode="auto">
          <a:xfrm flipH="1">
            <a:off x="3657600" y="2628900"/>
            <a:ext cx="533400" cy="304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2" name="Straight Connector 151"/>
          <p:cNvCxnSpPr>
            <a:stCxn id="127" idx="2"/>
            <a:endCxn id="133" idx="0"/>
          </p:cNvCxnSpPr>
          <p:nvPr/>
        </p:nvCxnSpPr>
        <p:spPr bwMode="auto">
          <a:xfrm>
            <a:off x="3467100" y="3124200"/>
            <a:ext cx="304800" cy="533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3" name="Straight Connector 152"/>
          <p:cNvCxnSpPr>
            <a:stCxn id="132" idx="3"/>
            <a:endCxn id="133" idx="1"/>
          </p:cNvCxnSpPr>
          <p:nvPr/>
        </p:nvCxnSpPr>
        <p:spPr bwMode="auto">
          <a:xfrm>
            <a:off x="3124200" y="3695700"/>
            <a:ext cx="457200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4" name="Straight Connector 153"/>
          <p:cNvCxnSpPr>
            <a:stCxn id="138" idx="3"/>
            <a:endCxn id="139" idx="1"/>
          </p:cNvCxnSpPr>
          <p:nvPr/>
        </p:nvCxnSpPr>
        <p:spPr bwMode="auto">
          <a:xfrm>
            <a:off x="2667000" y="4838700"/>
            <a:ext cx="838200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5" name="Straight Connector 154"/>
          <p:cNvCxnSpPr>
            <a:stCxn id="144" idx="3"/>
            <a:endCxn id="139" idx="1"/>
          </p:cNvCxnSpPr>
          <p:nvPr/>
        </p:nvCxnSpPr>
        <p:spPr bwMode="auto">
          <a:xfrm flipV="1">
            <a:off x="2819400" y="4991100"/>
            <a:ext cx="685800" cy="990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6" name="Straight Connector 155"/>
          <p:cNvCxnSpPr>
            <a:stCxn id="132" idx="2"/>
            <a:endCxn id="139" idx="1"/>
          </p:cNvCxnSpPr>
          <p:nvPr/>
        </p:nvCxnSpPr>
        <p:spPr bwMode="auto">
          <a:xfrm>
            <a:off x="2933700" y="3886200"/>
            <a:ext cx="571500" cy="11049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7" name="Straight Connector 156"/>
          <p:cNvCxnSpPr>
            <a:stCxn id="133" idx="2"/>
            <a:endCxn id="139" idx="0"/>
          </p:cNvCxnSpPr>
          <p:nvPr/>
        </p:nvCxnSpPr>
        <p:spPr bwMode="auto">
          <a:xfrm flipH="1">
            <a:off x="3695700" y="4038600"/>
            <a:ext cx="7620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8" name="Straight Connector 157"/>
          <p:cNvCxnSpPr>
            <a:stCxn id="139" idx="2"/>
            <a:endCxn id="145" idx="0"/>
          </p:cNvCxnSpPr>
          <p:nvPr/>
        </p:nvCxnSpPr>
        <p:spPr bwMode="auto">
          <a:xfrm flipH="1">
            <a:off x="3543300" y="5181600"/>
            <a:ext cx="152400" cy="685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9" name="Straight Connector 158"/>
          <p:cNvCxnSpPr>
            <a:stCxn id="126" idx="2"/>
            <a:endCxn id="132" idx="0"/>
          </p:cNvCxnSpPr>
          <p:nvPr/>
        </p:nvCxnSpPr>
        <p:spPr bwMode="auto">
          <a:xfrm>
            <a:off x="2552700" y="2971800"/>
            <a:ext cx="381000" cy="533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0" name="Straight Connector 159"/>
          <p:cNvCxnSpPr>
            <a:stCxn id="140" idx="2"/>
            <a:endCxn id="146" idx="0"/>
          </p:cNvCxnSpPr>
          <p:nvPr/>
        </p:nvCxnSpPr>
        <p:spPr bwMode="auto">
          <a:xfrm flipH="1">
            <a:off x="4457700" y="4876800"/>
            <a:ext cx="152400" cy="685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1" name="Straight Connector 160"/>
          <p:cNvCxnSpPr>
            <a:stCxn id="140" idx="2"/>
            <a:endCxn id="147" idx="0"/>
          </p:cNvCxnSpPr>
          <p:nvPr/>
        </p:nvCxnSpPr>
        <p:spPr bwMode="auto">
          <a:xfrm>
            <a:off x="4610100" y="4876800"/>
            <a:ext cx="762000" cy="990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2" name="Straight Connector 161"/>
          <p:cNvCxnSpPr>
            <a:stCxn id="141" idx="2"/>
            <a:endCxn id="148" idx="0"/>
          </p:cNvCxnSpPr>
          <p:nvPr/>
        </p:nvCxnSpPr>
        <p:spPr bwMode="auto">
          <a:xfrm>
            <a:off x="5676900" y="5181600"/>
            <a:ext cx="533400" cy="838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3" name="Straight Connector 162"/>
          <p:cNvCxnSpPr>
            <a:stCxn id="140" idx="3"/>
            <a:endCxn id="141" idx="1"/>
          </p:cNvCxnSpPr>
          <p:nvPr/>
        </p:nvCxnSpPr>
        <p:spPr bwMode="auto">
          <a:xfrm>
            <a:off x="4800600" y="4686300"/>
            <a:ext cx="685800" cy="304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4" name="Straight Connector 163"/>
          <p:cNvCxnSpPr>
            <a:stCxn id="139" idx="3"/>
            <a:endCxn id="140" idx="1"/>
          </p:cNvCxnSpPr>
          <p:nvPr/>
        </p:nvCxnSpPr>
        <p:spPr bwMode="auto">
          <a:xfrm flipV="1">
            <a:off x="3886200" y="4686300"/>
            <a:ext cx="533400" cy="304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5" name="Straight Connector 164"/>
          <p:cNvCxnSpPr>
            <a:stCxn id="133" idx="3"/>
            <a:endCxn id="134" idx="1"/>
          </p:cNvCxnSpPr>
          <p:nvPr/>
        </p:nvCxnSpPr>
        <p:spPr bwMode="auto">
          <a:xfrm flipV="1">
            <a:off x="3962400" y="3619500"/>
            <a:ext cx="533400" cy="228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6" name="Straight Connector 165"/>
          <p:cNvCxnSpPr>
            <a:stCxn id="129" idx="2"/>
            <a:endCxn id="134" idx="3"/>
          </p:cNvCxnSpPr>
          <p:nvPr/>
        </p:nvCxnSpPr>
        <p:spPr bwMode="auto">
          <a:xfrm flipH="1">
            <a:off x="4876800" y="3124200"/>
            <a:ext cx="342900" cy="4953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7" name="Straight Connector 166"/>
          <p:cNvCxnSpPr>
            <a:stCxn id="128" idx="2"/>
            <a:endCxn id="134" idx="0"/>
          </p:cNvCxnSpPr>
          <p:nvPr/>
        </p:nvCxnSpPr>
        <p:spPr bwMode="auto">
          <a:xfrm>
            <a:off x="4381500" y="2819400"/>
            <a:ext cx="3048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8" name="Straight Connector 167"/>
          <p:cNvCxnSpPr>
            <a:stCxn id="135" idx="1"/>
            <a:endCxn id="134" idx="3"/>
          </p:cNvCxnSpPr>
          <p:nvPr/>
        </p:nvCxnSpPr>
        <p:spPr bwMode="auto">
          <a:xfrm flipH="1" flipV="1">
            <a:off x="4876800" y="3619500"/>
            <a:ext cx="609600" cy="228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9" name="Straight Connector 168"/>
          <p:cNvCxnSpPr>
            <a:stCxn id="134" idx="2"/>
            <a:endCxn id="140" idx="0"/>
          </p:cNvCxnSpPr>
          <p:nvPr/>
        </p:nvCxnSpPr>
        <p:spPr bwMode="auto">
          <a:xfrm flipH="1">
            <a:off x="4610100" y="3810000"/>
            <a:ext cx="76200" cy="685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0" name="Straight Connector 169"/>
          <p:cNvCxnSpPr>
            <a:stCxn id="135" idx="2"/>
            <a:endCxn id="142" idx="0"/>
          </p:cNvCxnSpPr>
          <p:nvPr/>
        </p:nvCxnSpPr>
        <p:spPr bwMode="auto">
          <a:xfrm>
            <a:off x="5676900" y="4038600"/>
            <a:ext cx="838200" cy="990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1" name="Straight Connector 170"/>
          <p:cNvCxnSpPr>
            <a:stCxn id="149" idx="0"/>
            <a:endCxn id="142" idx="3"/>
          </p:cNvCxnSpPr>
          <p:nvPr/>
        </p:nvCxnSpPr>
        <p:spPr bwMode="auto">
          <a:xfrm flipH="1" flipV="1">
            <a:off x="6705600" y="5219700"/>
            <a:ext cx="190500" cy="4191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2" name="Straight Connector 171"/>
          <p:cNvCxnSpPr>
            <a:stCxn id="143" idx="1"/>
            <a:endCxn id="142" idx="3"/>
          </p:cNvCxnSpPr>
          <p:nvPr/>
        </p:nvCxnSpPr>
        <p:spPr bwMode="auto">
          <a:xfrm flipH="1">
            <a:off x="6705600" y="4838700"/>
            <a:ext cx="304800" cy="381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3" name="Straight Connector 172"/>
          <p:cNvCxnSpPr>
            <a:stCxn id="137" idx="1"/>
            <a:endCxn id="136" idx="3"/>
          </p:cNvCxnSpPr>
          <p:nvPr/>
        </p:nvCxnSpPr>
        <p:spPr bwMode="auto">
          <a:xfrm flipH="1">
            <a:off x="6705600" y="3695700"/>
            <a:ext cx="304800" cy="381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4" name="Straight Connector 173"/>
          <p:cNvCxnSpPr>
            <a:stCxn id="131" idx="1"/>
            <a:endCxn id="130" idx="3"/>
          </p:cNvCxnSpPr>
          <p:nvPr/>
        </p:nvCxnSpPr>
        <p:spPr bwMode="auto">
          <a:xfrm flipH="1">
            <a:off x="6248400" y="2705100"/>
            <a:ext cx="304800" cy="381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5" name="Straight Connector 174"/>
          <p:cNvCxnSpPr>
            <a:stCxn id="136" idx="0"/>
            <a:endCxn id="130" idx="2"/>
          </p:cNvCxnSpPr>
          <p:nvPr/>
        </p:nvCxnSpPr>
        <p:spPr bwMode="auto">
          <a:xfrm flipH="1" flipV="1">
            <a:off x="6057900" y="3276600"/>
            <a:ext cx="4572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6" name="Straight Connector 175"/>
          <p:cNvCxnSpPr>
            <a:stCxn id="130" idx="2"/>
            <a:endCxn id="135" idx="0"/>
          </p:cNvCxnSpPr>
          <p:nvPr/>
        </p:nvCxnSpPr>
        <p:spPr bwMode="auto">
          <a:xfrm flipH="1">
            <a:off x="5676900" y="3276600"/>
            <a:ext cx="381000" cy="381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7" name="Straight Connector 176"/>
          <p:cNvCxnSpPr>
            <a:stCxn id="135" idx="2"/>
            <a:endCxn id="141" idx="0"/>
          </p:cNvCxnSpPr>
          <p:nvPr/>
        </p:nvCxnSpPr>
        <p:spPr bwMode="auto">
          <a:xfrm>
            <a:off x="5676900" y="4038600"/>
            <a:ext cx="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8" name="Straight Connector 177"/>
          <p:cNvCxnSpPr>
            <a:stCxn id="136" idx="1"/>
            <a:endCxn id="135" idx="3"/>
          </p:cNvCxnSpPr>
          <p:nvPr/>
        </p:nvCxnSpPr>
        <p:spPr bwMode="auto">
          <a:xfrm flipH="1" flipV="1">
            <a:off x="5867400" y="3848100"/>
            <a:ext cx="457200" cy="228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79" name="Rectangle 95"/>
          <p:cNvSpPr>
            <a:spLocks noChangeArrowheads="1"/>
          </p:cNvSpPr>
          <p:nvPr/>
        </p:nvSpPr>
        <p:spPr bwMode="auto">
          <a:xfrm>
            <a:off x="6858000" y="5715000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0" name="Rectangle 95"/>
          <p:cNvSpPr>
            <a:spLocks noChangeArrowheads="1"/>
          </p:cNvSpPr>
          <p:nvPr/>
        </p:nvSpPr>
        <p:spPr bwMode="auto">
          <a:xfrm>
            <a:off x="5638800" y="4876800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1" name="Rectangle 95"/>
          <p:cNvSpPr>
            <a:spLocks noChangeArrowheads="1"/>
          </p:cNvSpPr>
          <p:nvPr/>
        </p:nvSpPr>
        <p:spPr bwMode="auto">
          <a:xfrm>
            <a:off x="3733800" y="4953000"/>
            <a:ext cx="302874" cy="193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A</a:t>
            </a:r>
          </a:p>
        </p:txBody>
      </p:sp>
      <p:sp>
        <p:nvSpPr>
          <p:cNvPr id="182" name="Rectangle 95"/>
          <p:cNvSpPr>
            <a:spLocks noChangeArrowheads="1"/>
          </p:cNvSpPr>
          <p:nvPr/>
        </p:nvSpPr>
        <p:spPr bwMode="auto">
          <a:xfrm>
            <a:off x="5791200" y="28194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3" name="Rectangle 95"/>
          <p:cNvSpPr>
            <a:spLocks noChangeArrowheads="1"/>
          </p:cNvSpPr>
          <p:nvPr/>
        </p:nvSpPr>
        <p:spPr bwMode="auto">
          <a:xfrm>
            <a:off x="4419600" y="33528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4" name="Rectangle 95"/>
          <p:cNvSpPr>
            <a:spLocks noChangeArrowheads="1"/>
          </p:cNvSpPr>
          <p:nvPr/>
        </p:nvSpPr>
        <p:spPr bwMode="auto">
          <a:xfrm>
            <a:off x="7240926" y="4724400"/>
            <a:ext cx="302874" cy="19367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D</a:t>
            </a: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2209800" y="4572000"/>
            <a:ext cx="533400" cy="5334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1981200" y="5105400"/>
            <a:ext cx="846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initiator</a:t>
            </a:r>
          </a:p>
        </p:txBody>
      </p:sp>
      <p:sp>
        <p:nvSpPr>
          <p:cNvPr id="187" name="Freeform 186"/>
          <p:cNvSpPr/>
          <p:nvPr/>
        </p:nvSpPr>
        <p:spPr>
          <a:xfrm>
            <a:off x="2717800" y="4267200"/>
            <a:ext cx="2921000" cy="469900"/>
          </a:xfrm>
          <a:custGeom>
            <a:avLst/>
            <a:gdLst>
              <a:gd name="connsiteX0" fmla="*/ 0 w 2921000"/>
              <a:gd name="connsiteY0" fmla="*/ 406400 h 406400"/>
              <a:gd name="connsiteX1" fmla="*/ 1308100 w 2921000"/>
              <a:gd name="connsiteY1" fmla="*/ 0 h 406400"/>
              <a:gd name="connsiteX2" fmla="*/ 2921000 w 2921000"/>
              <a:gd name="connsiteY2" fmla="*/ 40640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1000" h="406400">
                <a:moveTo>
                  <a:pt x="0" y="406400"/>
                </a:moveTo>
                <a:cubicBezTo>
                  <a:pt x="410633" y="203200"/>
                  <a:pt x="821267" y="0"/>
                  <a:pt x="1308100" y="0"/>
                </a:cubicBezTo>
                <a:cubicBezTo>
                  <a:pt x="1794933" y="0"/>
                  <a:pt x="2921000" y="406400"/>
                  <a:pt x="2921000" y="406400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8" name="Group 187"/>
          <p:cNvGrpSpPr/>
          <p:nvPr/>
        </p:nvGrpSpPr>
        <p:grpSpPr>
          <a:xfrm>
            <a:off x="2743200" y="4419600"/>
            <a:ext cx="2895600" cy="381000"/>
            <a:chOff x="76200" y="3505200"/>
            <a:chExt cx="2895600" cy="381000"/>
          </a:xfrm>
        </p:grpSpPr>
        <p:sp>
          <p:nvSpPr>
            <p:cNvPr id="189" name="Freeform 188"/>
            <p:cNvSpPr/>
            <p:nvPr/>
          </p:nvSpPr>
          <p:spPr>
            <a:xfrm>
              <a:off x="76200" y="3657600"/>
              <a:ext cx="2895600" cy="228600"/>
            </a:xfrm>
            <a:custGeom>
              <a:avLst/>
              <a:gdLst>
                <a:gd name="connsiteX0" fmla="*/ 0 w 2921000"/>
                <a:gd name="connsiteY0" fmla="*/ 406400 h 406400"/>
                <a:gd name="connsiteX1" fmla="*/ 1308100 w 2921000"/>
                <a:gd name="connsiteY1" fmla="*/ 0 h 406400"/>
                <a:gd name="connsiteX2" fmla="*/ 2921000 w 2921000"/>
                <a:gd name="connsiteY2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1000" h="406400">
                  <a:moveTo>
                    <a:pt x="0" y="406400"/>
                  </a:moveTo>
                  <a:cubicBezTo>
                    <a:pt x="410633" y="203200"/>
                    <a:pt x="821267" y="0"/>
                    <a:pt x="1308100" y="0"/>
                  </a:cubicBezTo>
                  <a:cubicBezTo>
                    <a:pt x="1794933" y="0"/>
                    <a:pt x="2921000" y="406400"/>
                    <a:pt x="2921000" y="406400"/>
                  </a:cubicBezTo>
                </a:path>
              </a:pathLst>
            </a:custGeom>
            <a:ln>
              <a:solidFill>
                <a:schemeClr val="tx1"/>
              </a:solidFill>
              <a:headEnd type="triangle"/>
              <a:tailEnd type="non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95"/>
            <p:cNvSpPr>
              <a:spLocks noChangeArrowheads="1"/>
            </p:cNvSpPr>
            <p:nvPr/>
          </p:nvSpPr>
          <p:spPr bwMode="auto">
            <a:xfrm>
              <a:off x="1143000" y="3505200"/>
              <a:ext cx="302874" cy="193675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r>
                <a:rPr lang="en-US" sz="1400" dirty="0" smtClean="0">
                  <a:latin typeface="Helvetica"/>
                  <a:cs typeface="Helvetica"/>
                </a:rPr>
                <a:t>C</a:t>
              </a:r>
              <a:endParaRPr lang="en-US" sz="1400" dirty="0">
                <a:latin typeface="Helvetica"/>
                <a:cs typeface="Helvetica"/>
              </a:endParaRPr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5424092" y="5105400"/>
            <a:ext cx="36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6851221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Two-Level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problem does it try to solve?</a:t>
            </a:r>
          </a:p>
          <a:p>
            <a:pPr lvl="1"/>
            <a:r>
              <a:rPr lang="en-US" dirty="0" smtClean="0"/>
              <a:t>Inefficient search</a:t>
            </a:r>
          </a:p>
          <a:p>
            <a:pPr lvl="1"/>
            <a:endParaRPr lang="en-US" dirty="0"/>
          </a:p>
          <a:p>
            <a:r>
              <a:rPr lang="en-US" dirty="0" smtClean="0"/>
              <a:t>Main idea: organize the p2p system in a two level hierarchy</a:t>
            </a:r>
          </a:p>
          <a:p>
            <a:pPr lvl="1"/>
            <a:r>
              <a:rPr lang="en-US" dirty="0" smtClean="0"/>
              <a:t>Flooding happens only at the top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303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Two-Level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82000" cy="762000"/>
          </a:xfrm>
        </p:spPr>
        <p:txBody>
          <a:bodyPr/>
          <a:lstStyle/>
          <a:p>
            <a:r>
              <a:rPr lang="en-US" dirty="0" err="1"/>
              <a:t>KaZaa</a:t>
            </a:r>
            <a:r>
              <a:rPr lang="en-US" dirty="0"/>
              <a:t>, subsequent versions of Gnutella</a:t>
            </a:r>
          </a:p>
          <a:p>
            <a:r>
              <a:rPr lang="en-US" dirty="0"/>
              <a:t>Leaf nodes are connected to a small number of </a:t>
            </a:r>
            <a:r>
              <a:rPr lang="en-US" dirty="0" err="1"/>
              <a:t>ultrapeers</a:t>
            </a:r>
            <a:r>
              <a:rPr lang="en-US" dirty="0"/>
              <a:t> (</a:t>
            </a:r>
            <a:r>
              <a:rPr lang="en-US" dirty="0" err="1" smtClean="0"/>
              <a:t>supernodes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26" name="Picture 1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438400"/>
            <a:ext cx="381000" cy="381000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362200"/>
            <a:ext cx="381000" cy="381000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514600"/>
            <a:ext cx="381000" cy="381000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514600"/>
            <a:ext cx="381000" cy="381000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362200"/>
            <a:ext cx="381000" cy="381000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362200"/>
            <a:ext cx="381000" cy="381000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5410200"/>
            <a:ext cx="381000" cy="381000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3657600"/>
            <a:ext cx="457200" cy="457200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505200"/>
            <a:ext cx="457200" cy="457200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124200"/>
            <a:ext cx="381000" cy="38100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5715000"/>
            <a:ext cx="381000" cy="381000"/>
          </a:xfrm>
          <a:prstGeom prst="rect">
            <a:avLst/>
          </a:prstGeom>
          <a:solidFill>
            <a:srgbClr val="FF6600"/>
          </a:solidFill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4724400"/>
            <a:ext cx="457200" cy="457200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724400"/>
            <a:ext cx="457200" cy="457200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4191000"/>
            <a:ext cx="457200" cy="457200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2971800"/>
            <a:ext cx="381000" cy="381000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810000"/>
            <a:ext cx="381000" cy="381000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791200"/>
            <a:ext cx="381000" cy="38100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638800"/>
            <a:ext cx="381000" cy="38100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5791200"/>
            <a:ext cx="381000" cy="38100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5867400"/>
            <a:ext cx="381000" cy="381000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5257800"/>
            <a:ext cx="381000" cy="381000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4495800"/>
            <a:ext cx="381000" cy="381000"/>
          </a:xfrm>
          <a:prstGeom prst="rect">
            <a:avLst/>
          </a:prstGeom>
        </p:spPr>
      </p:pic>
      <p:cxnSp>
        <p:nvCxnSpPr>
          <p:cNvPr id="151" name="Straight Connector 150"/>
          <p:cNvCxnSpPr>
            <a:stCxn id="128" idx="2"/>
            <a:endCxn id="133" idx="0"/>
          </p:cNvCxnSpPr>
          <p:nvPr/>
        </p:nvCxnSpPr>
        <p:spPr bwMode="auto">
          <a:xfrm flipH="1">
            <a:off x="4038600" y="2895600"/>
            <a:ext cx="41910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2" name="Straight Connector 151"/>
          <p:cNvCxnSpPr>
            <a:stCxn id="127" idx="2"/>
            <a:endCxn id="133" idx="0"/>
          </p:cNvCxnSpPr>
          <p:nvPr/>
        </p:nvCxnSpPr>
        <p:spPr bwMode="auto">
          <a:xfrm>
            <a:off x="3771900" y="2743200"/>
            <a:ext cx="266700" cy="914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3" name="Straight Connector 152"/>
          <p:cNvCxnSpPr>
            <a:stCxn id="126" idx="2"/>
            <a:endCxn id="133" idx="0"/>
          </p:cNvCxnSpPr>
          <p:nvPr/>
        </p:nvCxnSpPr>
        <p:spPr bwMode="auto">
          <a:xfrm>
            <a:off x="3162300" y="2819400"/>
            <a:ext cx="876300" cy="838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4" name="Straight Connector 153"/>
          <p:cNvCxnSpPr>
            <a:stCxn id="138" idx="0"/>
            <a:endCxn id="139" idx="2"/>
          </p:cNvCxnSpPr>
          <p:nvPr/>
        </p:nvCxnSpPr>
        <p:spPr bwMode="auto">
          <a:xfrm flipV="1">
            <a:off x="3467100" y="5181600"/>
            <a:ext cx="571500" cy="533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5" name="Straight Connector 154"/>
          <p:cNvCxnSpPr>
            <a:stCxn id="144" idx="0"/>
            <a:endCxn id="139" idx="2"/>
          </p:cNvCxnSpPr>
          <p:nvPr/>
        </p:nvCxnSpPr>
        <p:spPr bwMode="auto">
          <a:xfrm flipV="1">
            <a:off x="4000500" y="5181600"/>
            <a:ext cx="381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6" name="Straight Connector 155"/>
          <p:cNvCxnSpPr>
            <a:stCxn id="132" idx="3"/>
            <a:endCxn id="139" idx="2"/>
          </p:cNvCxnSpPr>
          <p:nvPr/>
        </p:nvCxnSpPr>
        <p:spPr bwMode="auto">
          <a:xfrm flipV="1">
            <a:off x="3124200" y="5181600"/>
            <a:ext cx="914400" cy="4191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7" name="Straight Connector 156"/>
          <p:cNvCxnSpPr>
            <a:stCxn id="133" idx="2"/>
            <a:endCxn id="139" idx="0"/>
          </p:cNvCxnSpPr>
          <p:nvPr/>
        </p:nvCxnSpPr>
        <p:spPr bwMode="auto">
          <a:xfrm>
            <a:off x="4038600" y="4114800"/>
            <a:ext cx="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8" name="Straight Connector 157"/>
          <p:cNvCxnSpPr>
            <a:stCxn id="139" idx="2"/>
            <a:endCxn id="145" idx="0"/>
          </p:cNvCxnSpPr>
          <p:nvPr/>
        </p:nvCxnSpPr>
        <p:spPr bwMode="auto">
          <a:xfrm>
            <a:off x="4038600" y="5181600"/>
            <a:ext cx="495300" cy="457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0" name="Straight Connector 159"/>
          <p:cNvCxnSpPr>
            <a:stCxn id="140" idx="2"/>
            <a:endCxn id="146" idx="0"/>
          </p:cNvCxnSpPr>
          <p:nvPr/>
        </p:nvCxnSpPr>
        <p:spPr bwMode="auto">
          <a:xfrm flipH="1">
            <a:off x="5067300" y="5181600"/>
            <a:ext cx="1905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1" name="Straight Connector 160"/>
          <p:cNvCxnSpPr>
            <a:stCxn id="140" idx="2"/>
            <a:endCxn id="147" idx="0"/>
          </p:cNvCxnSpPr>
          <p:nvPr/>
        </p:nvCxnSpPr>
        <p:spPr bwMode="auto">
          <a:xfrm>
            <a:off x="5257800" y="5181600"/>
            <a:ext cx="723900" cy="685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2" name="Straight Connector 161"/>
          <p:cNvCxnSpPr>
            <a:stCxn id="141" idx="3"/>
            <a:endCxn id="148" idx="0"/>
          </p:cNvCxnSpPr>
          <p:nvPr/>
        </p:nvCxnSpPr>
        <p:spPr bwMode="auto">
          <a:xfrm>
            <a:off x="6400800" y="4419600"/>
            <a:ext cx="800100" cy="838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3" name="Straight Connector 162"/>
          <p:cNvCxnSpPr>
            <a:stCxn id="140" idx="0"/>
            <a:endCxn id="141" idx="1"/>
          </p:cNvCxnSpPr>
          <p:nvPr/>
        </p:nvCxnSpPr>
        <p:spPr bwMode="auto">
          <a:xfrm flipV="1">
            <a:off x="5257800" y="4419600"/>
            <a:ext cx="685800" cy="304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4" name="Straight Connector 163"/>
          <p:cNvCxnSpPr>
            <a:stCxn id="139" idx="3"/>
            <a:endCxn id="140" idx="1"/>
          </p:cNvCxnSpPr>
          <p:nvPr/>
        </p:nvCxnSpPr>
        <p:spPr bwMode="auto">
          <a:xfrm>
            <a:off x="4267200" y="4953000"/>
            <a:ext cx="762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5" name="Straight Connector 164"/>
          <p:cNvCxnSpPr>
            <a:stCxn id="133" idx="3"/>
            <a:endCxn id="134" idx="1"/>
          </p:cNvCxnSpPr>
          <p:nvPr/>
        </p:nvCxnSpPr>
        <p:spPr bwMode="auto">
          <a:xfrm flipV="1">
            <a:off x="4267200" y="3733800"/>
            <a:ext cx="762000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6" name="Straight Connector 165"/>
          <p:cNvCxnSpPr>
            <a:stCxn id="129" idx="2"/>
            <a:endCxn id="134" idx="0"/>
          </p:cNvCxnSpPr>
          <p:nvPr/>
        </p:nvCxnSpPr>
        <p:spPr bwMode="auto">
          <a:xfrm>
            <a:off x="5067300" y="2895600"/>
            <a:ext cx="1905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8" name="Straight Connector 167"/>
          <p:cNvCxnSpPr>
            <a:stCxn id="135" idx="3"/>
            <a:endCxn id="133" idx="0"/>
          </p:cNvCxnSpPr>
          <p:nvPr/>
        </p:nvCxnSpPr>
        <p:spPr bwMode="auto">
          <a:xfrm>
            <a:off x="2895600" y="3314700"/>
            <a:ext cx="1143000" cy="3429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9" name="Straight Connector 168"/>
          <p:cNvCxnSpPr>
            <a:stCxn id="134" idx="2"/>
            <a:endCxn id="140" idx="0"/>
          </p:cNvCxnSpPr>
          <p:nvPr/>
        </p:nvCxnSpPr>
        <p:spPr bwMode="auto">
          <a:xfrm>
            <a:off x="5257800" y="3962400"/>
            <a:ext cx="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0" name="Straight Connector 169"/>
          <p:cNvCxnSpPr>
            <a:stCxn id="134" idx="0"/>
            <a:endCxn id="142" idx="1"/>
          </p:cNvCxnSpPr>
          <p:nvPr/>
        </p:nvCxnSpPr>
        <p:spPr bwMode="auto">
          <a:xfrm flipV="1">
            <a:off x="5257800" y="3162300"/>
            <a:ext cx="1066800" cy="3429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1" name="Straight Connector 170"/>
          <p:cNvCxnSpPr>
            <a:stCxn id="149" idx="1"/>
            <a:endCxn id="141" idx="3"/>
          </p:cNvCxnSpPr>
          <p:nvPr/>
        </p:nvCxnSpPr>
        <p:spPr bwMode="auto">
          <a:xfrm flipH="1" flipV="1">
            <a:off x="6400800" y="4419600"/>
            <a:ext cx="838200" cy="2667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2" name="Straight Connector 171"/>
          <p:cNvCxnSpPr>
            <a:stCxn id="143" idx="1"/>
            <a:endCxn id="141" idx="3"/>
          </p:cNvCxnSpPr>
          <p:nvPr/>
        </p:nvCxnSpPr>
        <p:spPr bwMode="auto">
          <a:xfrm flipH="1">
            <a:off x="6400800" y="4000500"/>
            <a:ext cx="762000" cy="4191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4" name="Straight Connector 173"/>
          <p:cNvCxnSpPr>
            <a:stCxn id="131" idx="2"/>
            <a:endCxn id="134" idx="0"/>
          </p:cNvCxnSpPr>
          <p:nvPr/>
        </p:nvCxnSpPr>
        <p:spPr bwMode="auto">
          <a:xfrm flipH="1">
            <a:off x="5257800" y="2743200"/>
            <a:ext cx="110490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6" name="Straight Connector 175"/>
          <p:cNvCxnSpPr>
            <a:stCxn id="130" idx="2"/>
            <a:endCxn id="134" idx="0"/>
          </p:cNvCxnSpPr>
          <p:nvPr/>
        </p:nvCxnSpPr>
        <p:spPr bwMode="auto">
          <a:xfrm flipH="1">
            <a:off x="5257800" y="2743200"/>
            <a:ext cx="49530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80" name="Rectangle 95"/>
          <p:cNvSpPr>
            <a:spLocks noChangeArrowheads="1"/>
          </p:cNvSpPr>
          <p:nvPr/>
        </p:nvSpPr>
        <p:spPr bwMode="auto">
          <a:xfrm>
            <a:off x="7469526" y="4606925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1" name="Rectangle 95"/>
          <p:cNvSpPr>
            <a:spLocks noChangeArrowheads="1"/>
          </p:cNvSpPr>
          <p:nvPr/>
        </p:nvSpPr>
        <p:spPr bwMode="auto">
          <a:xfrm>
            <a:off x="3200400" y="5791200"/>
            <a:ext cx="302874" cy="193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A</a:t>
            </a:r>
          </a:p>
        </p:txBody>
      </p:sp>
      <p:sp>
        <p:nvSpPr>
          <p:cNvPr id="182" name="Rectangle 95"/>
          <p:cNvSpPr>
            <a:spLocks noChangeArrowheads="1"/>
          </p:cNvSpPr>
          <p:nvPr/>
        </p:nvSpPr>
        <p:spPr bwMode="auto">
          <a:xfrm>
            <a:off x="3810000" y="24384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3" name="Rectangle 95"/>
          <p:cNvSpPr>
            <a:spLocks noChangeArrowheads="1"/>
          </p:cNvSpPr>
          <p:nvPr/>
        </p:nvSpPr>
        <p:spPr bwMode="auto">
          <a:xfrm>
            <a:off x="6326526" y="2473325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4" name="Rectangle 95"/>
          <p:cNvSpPr>
            <a:spLocks noChangeArrowheads="1"/>
          </p:cNvSpPr>
          <p:nvPr/>
        </p:nvSpPr>
        <p:spPr bwMode="auto">
          <a:xfrm>
            <a:off x="6477000" y="2971800"/>
            <a:ext cx="302874" cy="19367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D</a:t>
            </a:r>
          </a:p>
        </p:txBody>
      </p:sp>
      <p:cxnSp>
        <p:nvCxnSpPr>
          <p:cNvPr id="80" name="Straight Connector 79"/>
          <p:cNvCxnSpPr>
            <a:stCxn id="141" idx="1"/>
            <a:endCxn id="134" idx="2"/>
          </p:cNvCxnSpPr>
          <p:nvPr/>
        </p:nvCxnSpPr>
        <p:spPr bwMode="auto">
          <a:xfrm flipH="1" flipV="1">
            <a:off x="5257800" y="3962400"/>
            <a:ext cx="685800" cy="457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87" name="Rectangle 95"/>
          <p:cNvSpPr>
            <a:spLocks noChangeArrowheads="1"/>
          </p:cNvSpPr>
          <p:nvPr/>
        </p:nvSpPr>
        <p:spPr bwMode="auto">
          <a:xfrm>
            <a:off x="7240926" y="5368925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88" name="Rectangle 95"/>
          <p:cNvSpPr>
            <a:spLocks noChangeArrowheads="1"/>
          </p:cNvSpPr>
          <p:nvPr/>
        </p:nvSpPr>
        <p:spPr bwMode="auto">
          <a:xfrm>
            <a:off x="5029200" y="5902325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89" name="Rectangle 95"/>
          <p:cNvSpPr>
            <a:spLocks noChangeArrowheads="1"/>
          </p:cNvSpPr>
          <p:nvPr/>
        </p:nvSpPr>
        <p:spPr bwMode="auto">
          <a:xfrm>
            <a:off x="4419600" y="2625725"/>
            <a:ext cx="302874" cy="19367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D</a:t>
            </a:r>
          </a:p>
        </p:txBody>
      </p:sp>
      <p:sp>
        <p:nvSpPr>
          <p:cNvPr id="290" name="Rectangle 95"/>
          <p:cNvSpPr>
            <a:spLocks noChangeArrowheads="1"/>
          </p:cNvSpPr>
          <p:nvPr/>
        </p:nvSpPr>
        <p:spPr bwMode="auto">
          <a:xfrm>
            <a:off x="2897526" y="25146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91" name="Rectangle 95"/>
          <p:cNvSpPr>
            <a:spLocks noChangeArrowheads="1"/>
          </p:cNvSpPr>
          <p:nvPr/>
        </p:nvSpPr>
        <p:spPr bwMode="auto">
          <a:xfrm>
            <a:off x="2667000" y="5486400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2918729" y="2130623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m2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4" name="Rectangle 303"/>
          <p:cNvSpPr/>
          <p:nvPr/>
        </p:nvSpPr>
        <p:spPr>
          <a:xfrm>
            <a:off x="3581400" y="2057400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m3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5" name="Rectangle 304"/>
          <p:cNvSpPr/>
          <p:nvPr/>
        </p:nvSpPr>
        <p:spPr>
          <a:xfrm>
            <a:off x="4191000" y="2283023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m4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6172200" y="2057400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m7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7" name="Rectangle 306"/>
          <p:cNvSpPr/>
          <p:nvPr/>
        </p:nvSpPr>
        <p:spPr>
          <a:xfrm>
            <a:off x="6324600" y="3273623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m8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7239000" y="4797623"/>
            <a:ext cx="53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m10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9" name="Rectangle 308"/>
          <p:cNvSpPr/>
          <p:nvPr/>
        </p:nvSpPr>
        <p:spPr>
          <a:xfrm>
            <a:off x="6934200" y="5562600"/>
            <a:ext cx="520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m11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10" name="Rectangle 309"/>
          <p:cNvSpPr/>
          <p:nvPr/>
        </p:nvSpPr>
        <p:spPr>
          <a:xfrm>
            <a:off x="4800600" y="6093023"/>
            <a:ext cx="53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m13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11" name="Rectangle 310"/>
          <p:cNvSpPr/>
          <p:nvPr/>
        </p:nvSpPr>
        <p:spPr>
          <a:xfrm>
            <a:off x="3199880" y="6016823"/>
            <a:ext cx="53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m15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12" name="Rectangle 311"/>
          <p:cNvSpPr/>
          <p:nvPr/>
        </p:nvSpPr>
        <p:spPr>
          <a:xfrm>
            <a:off x="2666480" y="5715000"/>
            <a:ext cx="53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m17</a:t>
            </a:r>
            <a:endParaRPr lang="en-US" sz="1400" b="0" dirty="0">
              <a:latin typeface="Helvetica"/>
              <a:cs typeface="Helvetica"/>
            </a:endParaRPr>
          </a:p>
        </p:txBody>
      </p:sp>
      <p:pic>
        <p:nvPicPr>
          <p:cNvPr id="335" name="Picture 3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76200"/>
            <a:ext cx="2311400" cy="1174044"/>
          </a:xfrm>
          <a:prstGeom prst="rect">
            <a:avLst/>
          </a:prstGeom>
        </p:spPr>
      </p:pic>
      <p:sp>
        <p:nvSpPr>
          <p:cNvPr id="336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477000" y="5867400"/>
            <a:ext cx="2057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0" dirty="0" smtClean="0">
                <a:solidFill>
                  <a:srgbClr val="C91103"/>
                </a:solidFill>
                <a:latin typeface="Tahoma" charset="0"/>
              </a:rPr>
              <a:t>Leaf nodes</a:t>
            </a:r>
            <a:endParaRPr lang="en-US" sz="2000" b="0" dirty="0">
              <a:latin typeface="Tahoma" charset="0"/>
            </a:endParaRPr>
          </a:p>
        </p:txBody>
      </p:sp>
      <p:sp>
        <p:nvSpPr>
          <p:cNvPr id="337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191000" y="4114800"/>
            <a:ext cx="121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0" dirty="0" err="1">
                <a:solidFill>
                  <a:srgbClr val="C91103"/>
                </a:solidFill>
                <a:latin typeface="Tahoma" charset="0"/>
              </a:rPr>
              <a:t>Ultrapeer</a:t>
            </a:r>
            <a:r>
              <a:rPr lang="en-US" sz="1800" b="0" dirty="0">
                <a:solidFill>
                  <a:srgbClr val="C91103"/>
                </a:solidFill>
                <a:latin typeface="Tahoma" charset="0"/>
              </a:rPr>
              <a:t> </a:t>
            </a:r>
            <a:endParaRPr lang="en-US" sz="1800" b="0" dirty="0" smtClean="0">
              <a:solidFill>
                <a:srgbClr val="C91103"/>
              </a:solidFill>
              <a:latin typeface="Tahoma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0" dirty="0" smtClean="0">
                <a:solidFill>
                  <a:srgbClr val="C91103"/>
                </a:solidFill>
                <a:latin typeface="Tahoma" charset="0"/>
              </a:rPr>
              <a:t>nodes</a:t>
            </a:r>
            <a:r>
              <a:rPr lang="en-US" sz="1800" b="0" dirty="0" smtClean="0">
                <a:latin typeface="Tahoma" charset="0"/>
              </a:rPr>
              <a:t> 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338" name="Rectangle 337"/>
          <p:cNvSpPr/>
          <p:nvPr/>
        </p:nvSpPr>
        <p:spPr>
          <a:xfrm>
            <a:off x="2461529" y="3426023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</a:t>
            </a:r>
            <a:endParaRPr lang="en-US" sz="1400" b="0" dirty="0">
              <a:latin typeface="Helvetica"/>
              <a:cs typeface="Helvetica"/>
            </a:endParaRPr>
          </a:p>
        </p:txBody>
      </p:sp>
      <p:cxnSp>
        <p:nvCxnSpPr>
          <p:cNvPr id="341" name="Straight Arrow Connector 340"/>
          <p:cNvCxnSpPr/>
          <p:nvPr/>
        </p:nvCxnSpPr>
        <p:spPr bwMode="auto">
          <a:xfrm flipV="1">
            <a:off x="4800600" y="3962400"/>
            <a:ext cx="228600" cy="2286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5" name="Straight Arrow Connector 344"/>
          <p:cNvCxnSpPr/>
          <p:nvPr/>
        </p:nvCxnSpPr>
        <p:spPr bwMode="auto">
          <a:xfrm flipH="1" flipV="1">
            <a:off x="4343400" y="3962400"/>
            <a:ext cx="228600" cy="2286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7" name="Straight Arrow Connector 346"/>
          <p:cNvCxnSpPr/>
          <p:nvPr/>
        </p:nvCxnSpPr>
        <p:spPr bwMode="auto">
          <a:xfrm flipH="1">
            <a:off x="4267200" y="4724400"/>
            <a:ext cx="304800" cy="762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0" name="Straight Arrow Connector 349"/>
          <p:cNvCxnSpPr/>
          <p:nvPr/>
        </p:nvCxnSpPr>
        <p:spPr bwMode="auto">
          <a:xfrm>
            <a:off x="4953000" y="4648200"/>
            <a:ext cx="76200" cy="1524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3" name="Straight Arrow Connector 352"/>
          <p:cNvCxnSpPr/>
          <p:nvPr/>
        </p:nvCxnSpPr>
        <p:spPr bwMode="auto">
          <a:xfrm flipV="1">
            <a:off x="6781800" y="5638800"/>
            <a:ext cx="152400" cy="2286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4" name="Straight Arrow Connector 353"/>
          <p:cNvCxnSpPr>
            <a:stCxn id="336" idx="1"/>
          </p:cNvCxnSpPr>
          <p:nvPr/>
        </p:nvCxnSpPr>
        <p:spPr bwMode="auto">
          <a:xfrm flipH="1" flipV="1">
            <a:off x="6172200" y="5867400"/>
            <a:ext cx="304800" cy="1905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401569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Two-Level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6324600" cy="762000"/>
          </a:xfrm>
        </p:spPr>
        <p:txBody>
          <a:bodyPr/>
          <a:lstStyle/>
          <a:p>
            <a:r>
              <a:rPr lang="en-US" dirty="0" smtClean="0"/>
              <a:t>Each ultra-</a:t>
            </a:r>
            <a:r>
              <a:rPr lang="en-US" dirty="0" smtClean="0"/>
              <a:t>peer builds </a:t>
            </a:r>
            <a:r>
              <a:rPr lang="en-US" dirty="0" smtClean="0"/>
              <a:t>a director for the content stored at </a:t>
            </a:r>
            <a:r>
              <a:rPr lang="en-US" dirty="0" smtClean="0"/>
              <a:t>its </a:t>
            </a:r>
            <a:r>
              <a:rPr lang="en-US" dirty="0" smtClean="0"/>
              <a:t>peers</a:t>
            </a:r>
            <a:endParaRPr lang="en-US" dirty="0"/>
          </a:p>
        </p:txBody>
      </p:sp>
      <p:pic>
        <p:nvPicPr>
          <p:cNvPr id="126" name="Picture 1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438400"/>
            <a:ext cx="381000" cy="381000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362200"/>
            <a:ext cx="381000" cy="381000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514600"/>
            <a:ext cx="381000" cy="381000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514600"/>
            <a:ext cx="381000" cy="381000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362200"/>
            <a:ext cx="381000" cy="381000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362200"/>
            <a:ext cx="381000" cy="381000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5410200"/>
            <a:ext cx="381000" cy="381000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3657600"/>
            <a:ext cx="457200" cy="457200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505200"/>
            <a:ext cx="457200" cy="457200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124200"/>
            <a:ext cx="381000" cy="38100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5715000"/>
            <a:ext cx="381000" cy="381000"/>
          </a:xfrm>
          <a:prstGeom prst="rect">
            <a:avLst/>
          </a:prstGeom>
          <a:solidFill>
            <a:srgbClr val="FF6600"/>
          </a:solidFill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4724400"/>
            <a:ext cx="457200" cy="457200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724400"/>
            <a:ext cx="457200" cy="457200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4191000"/>
            <a:ext cx="457200" cy="457200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2971800"/>
            <a:ext cx="381000" cy="381000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810000"/>
            <a:ext cx="381000" cy="381000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791200"/>
            <a:ext cx="381000" cy="38100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638800"/>
            <a:ext cx="381000" cy="38100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5791200"/>
            <a:ext cx="381000" cy="38100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5867400"/>
            <a:ext cx="381000" cy="381000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5257800"/>
            <a:ext cx="381000" cy="381000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4495800"/>
            <a:ext cx="381000" cy="381000"/>
          </a:xfrm>
          <a:prstGeom prst="rect">
            <a:avLst/>
          </a:prstGeom>
        </p:spPr>
      </p:pic>
      <p:cxnSp>
        <p:nvCxnSpPr>
          <p:cNvPr id="151" name="Straight Connector 150"/>
          <p:cNvCxnSpPr>
            <a:stCxn id="128" idx="2"/>
            <a:endCxn id="133" idx="0"/>
          </p:cNvCxnSpPr>
          <p:nvPr/>
        </p:nvCxnSpPr>
        <p:spPr bwMode="auto">
          <a:xfrm flipH="1">
            <a:off x="4038600" y="2895600"/>
            <a:ext cx="41910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2" name="Straight Connector 151"/>
          <p:cNvCxnSpPr>
            <a:stCxn id="127" idx="2"/>
            <a:endCxn id="133" idx="0"/>
          </p:cNvCxnSpPr>
          <p:nvPr/>
        </p:nvCxnSpPr>
        <p:spPr bwMode="auto">
          <a:xfrm>
            <a:off x="3771900" y="2743200"/>
            <a:ext cx="266700" cy="914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3" name="Straight Connector 152"/>
          <p:cNvCxnSpPr>
            <a:stCxn id="126" idx="2"/>
            <a:endCxn id="133" idx="0"/>
          </p:cNvCxnSpPr>
          <p:nvPr/>
        </p:nvCxnSpPr>
        <p:spPr bwMode="auto">
          <a:xfrm>
            <a:off x="3162300" y="2819400"/>
            <a:ext cx="876300" cy="838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4" name="Straight Connector 153"/>
          <p:cNvCxnSpPr>
            <a:stCxn id="138" idx="0"/>
            <a:endCxn id="139" idx="2"/>
          </p:cNvCxnSpPr>
          <p:nvPr/>
        </p:nvCxnSpPr>
        <p:spPr bwMode="auto">
          <a:xfrm flipV="1">
            <a:off x="3467100" y="5181600"/>
            <a:ext cx="571500" cy="533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5" name="Straight Connector 154"/>
          <p:cNvCxnSpPr>
            <a:stCxn id="144" idx="0"/>
            <a:endCxn id="139" idx="2"/>
          </p:cNvCxnSpPr>
          <p:nvPr/>
        </p:nvCxnSpPr>
        <p:spPr bwMode="auto">
          <a:xfrm flipV="1">
            <a:off x="4000500" y="5181600"/>
            <a:ext cx="381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6" name="Straight Connector 155"/>
          <p:cNvCxnSpPr>
            <a:stCxn id="132" idx="3"/>
            <a:endCxn id="139" idx="2"/>
          </p:cNvCxnSpPr>
          <p:nvPr/>
        </p:nvCxnSpPr>
        <p:spPr bwMode="auto">
          <a:xfrm flipV="1">
            <a:off x="3124200" y="5181600"/>
            <a:ext cx="914400" cy="4191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7" name="Straight Connector 156"/>
          <p:cNvCxnSpPr>
            <a:stCxn id="133" idx="2"/>
            <a:endCxn id="139" idx="0"/>
          </p:cNvCxnSpPr>
          <p:nvPr/>
        </p:nvCxnSpPr>
        <p:spPr bwMode="auto">
          <a:xfrm>
            <a:off x="4038600" y="4114800"/>
            <a:ext cx="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8" name="Straight Connector 157"/>
          <p:cNvCxnSpPr>
            <a:stCxn id="139" idx="2"/>
            <a:endCxn id="145" idx="0"/>
          </p:cNvCxnSpPr>
          <p:nvPr/>
        </p:nvCxnSpPr>
        <p:spPr bwMode="auto">
          <a:xfrm>
            <a:off x="4038600" y="5181600"/>
            <a:ext cx="495300" cy="457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0" name="Straight Connector 159"/>
          <p:cNvCxnSpPr>
            <a:stCxn id="140" idx="2"/>
            <a:endCxn id="146" idx="0"/>
          </p:cNvCxnSpPr>
          <p:nvPr/>
        </p:nvCxnSpPr>
        <p:spPr bwMode="auto">
          <a:xfrm flipH="1">
            <a:off x="5067300" y="5181600"/>
            <a:ext cx="1905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1" name="Straight Connector 160"/>
          <p:cNvCxnSpPr>
            <a:stCxn id="140" idx="2"/>
            <a:endCxn id="147" idx="0"/>
          </p:cNvCxnSpPr>
          <p:nvPr/>
        </p:nvCxnSpPr>
        <p:spPr bwMode="auto">
          <a:xfrm>
            <a:off x="5257800" y="5181600"/>
            <a:ext cx="723900" cy="685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2" name="Straight Connector 161"/>
          <p:cNvCxnSpPr>
            <a:stCxn id="141" idx="3"/>
            <a:endCxn id="148" idx="0"/>
          </p:cNvCxnSpPr>
          <p:nvPr/>
        </p:nvCxnSpPr>
        <p:spPr bwMode="auto">
          <a:xfrm>
            <a:off x="6400800" y="4419600"/>
            <a:ext cx="800100" cy="838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3" name="Straight Connector 162"/>
          <p:cNvCxnSpPr>
            <a:stCxn id="140" idx="0"/>
            <a:endCxn id="141" idx="1"/>
          </p:cNvCxnSpPr>
          <p:nvPr/>
        </p:nvCxnSpPr>
        <p:spPr bwMode="auto">
          <a:xfrm flipV="1">
            <a:off x="5257800" y="4419600"/>
            <a:ext cx="685800" cy="304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4" name="Straight Connector 163"/>
          <p:cNvCxnSpPr>
            <a:stCxn id="139" idx="3"/>
            <a:endCxn id="140" idx="1"/>
          </p:cNvCxnSpPr>
          <p:nvPr/>
        </p:nvCxnSpPr>
        <p:spPr bwMode="auto">
          <a:xfrm>
            <a:off x="4267200" y="4953000"/>
            <a:ext cx="762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5" name="Straight Connector 164"/>
          <p:cNvCxnSpPr>
            <a:stCxn id="133" idx="3"/>
            <a:endCxn id="134" idx="1"/>
          </p:cNvCxnSpPr>
          <p:nvPr/>
        </p:nvCxnSpPr>
        <p:spPr bwMode="auto">
          <a:xfrm flipV="1">
            <a:off x="4267200" y="3733800"/>
            <a:ext cx="762000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6" name="Straight Connector 165"/>
          <p:cNvCxnSpPr>
            <a:stCxn id="129" idx="2"/>
            <a:endCxn id="134" idx="0"/>
          </p:cNvCxnSpPr>
          <p:nvPr/>
        </p:nvCxnSpPr>
        <p:spPr bwMode="auto">
          <a:xfrm>
            <a:off x="5067300" y="2895600"/>
            <a:ext cx="1905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8" name="Straight Connector 167"/>
          <p:cNvCxnSpPr>
            <a:stCxn id="135" idx="3"/>
            <a:endCxn id="133" idx="0"/>
          </p:cNvCxnSpPr>
          <p:nvPr/>
        </p:nvCxnSpPr>
        <p:spPr bwMode="auto">
          <a:xfrm>
            <a:off x="2895600" y="3314700"/>
            <a:ext cx="1143000" cy="3429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9" name="Straight Connector 168"/>
          <p:cNvCxnSpPr>
            <a:stCxn id="134" idx="2"/>
            <a:endCxn id="140" idx="0"/>
          </p:cNvCxnSpPr>
          <p:nvPr/>
        </p:nvCxnSpPr>
        <p:spPr bwMode="auto">
          <a:xfrm>
            <a:off x="5257800" y="3962400"/>
            <a:ext cx="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0" name="Straight Connector 169"/>
          <p:cNvCxnSpPr>
            <a:stCxn id="134" idx="0"/>
            <a:endCxn id="142" idx="1"/>
          </p:cNvCxnSpPr>
          <p:nvPr/>
        </p:nvCxnSpPr>
        <p:spPr bwMode="auto">
          <a:xfrm flipV="1">
            <a:off x="5257800" y="3162300"/>
            <a:ext cx="1066800" cy="3429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1" name="Straight Connector 170"/>
          <p:cNvCxnSpPr>
            <a:stCxn id="149" idx="1"/>
            <a:endCxn id="141" idx="3"/>
          </p:cNvCxnSpPr>
          <p:nvPr/>
        </p:nvCxnSpPr>
        <p:spPr bwMode="auto">
          <a:xfrm flipH="1" flipV="1">
            <a:off x="6400800" y="4419600"/>
            <a:ext cx="838200" cy="2667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2" name="Straight Connector 171"/>
          <p:cNvCxnSpPr>
            <a:stCxn id="143" idx="1"/>
            <a:endCxn id="141" idx="3"/>
          </p:cNvCxnSpPr>
          <p:nvPr/>
        </p:nvCxnSpPr>
        <p:spPr bwMode="auto">
          <a:xfrm flipH="1">
            <a:off x="6400800" y="4000500"/>
            <a:ext cx="762000" cy="4191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4" name="Straight Connector 173"/>
          <p:cNvCxnSpPr>
            <a:stCxn id="131" idx="2"/>
            <a:endCxn id="134" idx="0"/>
          </p:cNvCxnSpPr>
          <p:nvPr/>
        </p:nvCxnSpPr>
        <p:spPr bwMode="auto">
          <a:xfrm flipH="1">
            <a:off x="5257800" y="2743200"/>
            <a:ext cx="110490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6" name="Straight Connector 175"/>
          <p:cNvCxnSpPr>
            <a:stCxn id="130" idx="2"/>
            <a:endCxn id="134" idx="0"/>
          </p:cNvCxnSpPr>
          <p:nvPr/>
        </p:nvCxnSpPr>
        <p:spPr bwMode="auto">
          <a:xfrm flipH="1">
            <a:off x="5257800" y="2743200"/>
            <a:ext cx="49530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80" name="Rectangle 95"/>
          <p:cNvSpPr>
            <a:spLocks noChangeArrowheads="1"/>
          </p:cNvSpPr>
          <p:nvPr/>
        </p:nvSpPr>
        <p:spPr bwMode="auto">
          <a:xfrm>
            <a:off x="7469526" y="4606925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1" name="Rectangle 95"/>
          <p:cNvSpPr>
            <a:spLocks noChangeArrowheads="1"/>
          </p:cNvSpPr>
          <p:nvPr/>
        </p:nvSpPr>
        <p:spPr bwMode="auto">
          <a:xfrm>
            <a:off x="3200400" y="5791200"/>
            <a:ext cx="302874" cy="193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A</a:t>
            </a:r>
          </a:p>
        </p:txBody>
      </p:sp>
      <p:sp>
        <p:nvSpPr>
          <p:cNvPr id="182" name="Rectangle 95"/>
          <p:cNvSpPr>
            <a:spLocks noChangeArrowheads="1"/>
          </p:cNvSpPr>
          <p:nvPr/>
        </p:nvSpPr>
        <p:spPr bwMode="auto">
          <a:xfrm>
            <a:off x="3810000" y="24384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3" name="Rectangle 95"/>
          <p:cNvSpPr>
            <a:spLocks noChangeArrowheads="1"/>
          </p:cNvSpPr>
          <p:nvPr/>
        </p:nvSpPr>
        <p:spPr bwMode="auto">
          <a:xfrm>
            <a:off x="6326526" y="2473325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4" name="Rectangle 95"/>
          <p:cNvSpPr>
            <a:spLocks noChangeArrowheads="1"/>
          </p:cNvSpPr>
          <p:nvPr/>
        </p:nvSpPr>
        <p:spPr bwMode="auto">
          <a:xfrm>
            <a:off x="6477000" y="2971800"/>
            <a:ext cx="302874" cy="19367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D</a:t>
            </a:r>
          </a:p>
        </p:txBody>
      </p:sp>
      <p:cxnSp>
        <p:nvCxnSpPr>
          <p:cNvPr id="80" name="Straight Connector 79"/>
          <p:cNvCxnSpPr>
            <a:stCxn id="141" idx="1"/>
            <a:endCxn id="134" idx="2"/>
          </p:cNvCxnSpPr>
          <p:nvPr/>
        </p:nvCxnSpPr>
        <p:spPr bwMode="auto">
          <a:xfrm flipH="1" flipV="1">
            <a:off x="5257800" y="3962400"/>
            <a:ext cx="685800" cy="457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87" name="Rectangle 95"/>
          <p:cNvSpPr>
            <a:spLocks noChangeArrowheads="1"/>
          </p:cNvSpPr>
          <p:nvPr/>
        </p:nvSpPr>
        <p:spPr bwMode="auto">
          <a:xfrm>
            <a:off x="7240926" y="5368925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88" name="Rectangle 95"/>
          <p:cNvSpPr>
            <a:spLocks noChangeArrowheads="1"/>
          </p:cNvSpPr>
          <p:nvPr/>
        </p:nvSpPr>
        <p:spPr bwMode="auto">
          <a:xfrm>
            <a:off x="5029200" y="5902325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89" name="Rectangle 95"/>
          <p:cNvSpPr>
            <a:spLocks noChangeArrowheads="1"/>
          </p:cNvSpPr>
          <p:nvPr/>
        </p:nvSpPr>
        <p:spPr bwMode="auto">
          <a:xfrm>
            <a:off x="4419600" y="2625725"/>
            <a:ext cx="302874" cy="19367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D</a:t>
            </a:r>
          </a:p>
        </p:txBody>
      </p:sp>
      <p:sp>
        <p:nvSpPr>
          <p:cNvPr id="290" name="Rectangle 95"/>
          <p:cNvSpPr>
            <a:spLocks noChangeArrowheads="1"/>
          </p:cNvSpPr>
          <p:nvPr/>
        </p:nvSpPr>
        <p:spPr bwMode="auto">
          <a:xfrm>
            <a:off x="2897526" y="25146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91" name="Rectangle 95"/>
          <p:cNvSpPr>
            <a:spLocks noChangeArrowheads="1"/>
          </p:cNvSpPr>
          <p:nvPr/>
        </p:nvSpPr>
        <p:spPr bwMode="auto">
          <a:xfrm>
            <a:off x="2667000" y="5486400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2918729" y="2130623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m2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4" name="Rectangle 303"/>
          <p:cNvSpPr/>
          <p:nvPr/>
        </p:nvSpPr>
        <p:spPr>
          <a:xfrm>
            <a:off x="3581400" y="2057400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m3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5" name="Rectangle 304"/>
          <p:cNvSpPr/>
          <p:nvPr/>
        </p:nvSpPr>
        <p:spPr>
          <a:xfrm>
            <a:off x="4191000" y="2283023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m4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6172200" y="2057400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m7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7" name="Rectangle 306"/>
          <p:cNvSpPr/>
          <p:nvPr/>
        </p:nvSpPr>
        <p:spPr>
          <a:xfrm>
            <a:off x="6324600" y="3273623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m8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7239000" y="4797623"/>
            <a:ext cx="53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m10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9" name="Rectangle 308"/>
          <p:cNvSpPr/>
          <p:nvPr/>
        </p:nvSpPr>
        <p:spPr>
          <a:xfrm>
            <a:off x="6934200" y="5562600"/>
            <a:ext cx="520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m11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10" name="Rectangle 309"/>
          <p:cNvSpPr/>
          <p:nvPr/>
        </p:nvSpPr>
        <p:spPr>
          <a:xfrm>
            <a:off x="4800600" y="6093023"/>
            <a:ext cx="53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m13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11" name="Rectangle 310"/>
          <p:cNvSpPr/>
          <p:nvPr/>
        </p:nvSpPr>
        <p:spPr>
          <a:xfrm>
            <a:off x="3199880" y="6016823"/>
            <a:ext cx="53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m15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12" name="Rectangle 311"/>
          <p:cNvSpPr/>
          <p:nvPr/>
        </p:nvSpPr>
        <p:spPr>
          <a:xfrm>
            <a:off x="2666480" y="5715000"/>
            <a:ext cx="53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m17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13" name="Rectangle 108"/>
          <p:cNvSpPr>
            <a:spLocks noChangeArrowheads="1"/>
          </p:cNvSpPr>
          <p:nvPr/>
        </p:nvSpPr>
        <p:spPr bwMode="auto">
          <a:xfrm>
            <a:off x="3200400" y="3810000"/>
            <a:ext cx="838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>
                <a:latin typeface="Helvetica"/>
                <a:cs typeface="Helvetica"/>
              </a:rPr>
              <a:t>B</a:t>
            </a:r>
            <a:r>
              <a:rPr lang="en-US" sz="1200" b="0" dirty="0" smtClean="0">
                <a:latin typeface="Helvetica"/>
                <a:cs typeface="Helvetica"/>
              </a:rPr>
              <a:t>: m2, m3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4" name="Rectangle 108"/>
          <p:cNvSpPr>
            <a:spLocks noChangeArrowheads="1"/>
          </p:cNvSpPr>
          <p:nvPr/>
        </p:nvSpPr>
        <p:spPr bwMode="auto">
          <a:xfrm>
            <a:off x="3200400" y="3962400"/>
            <a:ext cx="838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D: m4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5" name="Rectangle 108"/>
          <p:cNvSpPr>
            <a:spLocks noChangeArrowheads="1"/>
          </p:cNvSpPr>
          <p:nvPr/>
        </p:nvSpPr>
        <p:spPr bwMode="auto">
          <a:xfrm>
            <a:off x="3200400" y="4114800"/>
            <a:ext cx="838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…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6" name="Rectangle 108"/>
          <p:cNvSpPr>
            <a:spLocks noChangeArrowheads="1"/>
          </p:cNvSpPr>
          <p:nvPr/>
        </p:nvSpPr>
        <p:spPr bwMode="auto">
          <a:xfrm>
            <a:off x="5257800" y="35814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>
                <a:latin typeface="Helvetica"/>
                <a:cs typeface="Helvetica"/>
              </a:rPr>
              <a:t>B</a:t>
            </a:r>
            <a:r>
              <a:rPr lang="en-US" sz="1200" b="0" dirty="0" smtClean="0">
                <a:latin typeface="Helvetica"/>
                <a:cs typeface="Helvetica"/>
              </a:rPr>
              <a:t>: m7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7" name="Rectangle 108"/>
          <p:cNvSpPr>
            <a:spLocks noChangeArrowheads="1"/>
          </p:cNvSpPr>
          <p:nvPr/>
        </p:nvSpPr>
        <p:spPr bwMode="auto">
          <a:xfrm>
            <a:off x="5257800" y="37338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D: m8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8" name="Rectangle 108"/>
          <p:cNvSpPr>
            <a:spLocks noChangeArrowheads="1"/>
          </p:cNvSpPr>
          <p:nvPr/>
        </p:nvSpPr>
        <p:spPr bwMode="auto">
          <a:xfrm>
            <a:off x="5257800" y="38862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…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9" name="Rectangle 108"/>
          <p:cNvSpPr>
            <a:spLocks noChangeArrowheads="1"/>
          </p:cNvSpPr>
          <p:nvPr/>
        </p:nvSpPr>
        <p:spPr bwMode="auto">
          <a:xfrm>
            <a:off x="6172200" y="4343400"/>
            <a:ext cx="990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C: m10, m11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1" name="Rectangle 108"/>
          <p:cNvSpPr>
            <a:spLocks noChangeArrowheads="1"/>
          </p:cNvSpPr>
          <p:nvPr/>
        </p:nvSpPr>
        <p:spPr bwMode="auto">
          <a:xfrm>
            <a:off x="6172200" y="4495800"/>
            <a:ext cx="990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…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2" name="Rectangle 108"/>
          <p:cNvSpPr>
            <a:spLocks noChangeArrowheads="1"/>
          </p:cNvSpPr>
          <p:nvPr/>
        </p:nvSpPr>
        <p:spPr bwMode="auto">
          <a:xfrm>
            <a:off x="5257800" y="4953000"/>
            <a:ext cx="6858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C: m13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3" name="Rectangle 108"/>
          <p:cNvSpPr>
            <a:spLocks noChangeArrowheads="1"/>
          </p:cNvSpPr>
          <p:nvPr/>
        </p:nvSpPr>
        <p:spPr bwMode="auto">
          <a:xfrm>
            <a:off x="5257800" y="5105400"/>
            <a:ext cx="6858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…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4" name="Rectangle 108"/>
          <p:cNvSpPr>
            <a:spLocks noChangeArrowheads="1"/>
          </p:cNvSpPr>
          <p:nvPr/>
        </p:nvSpPr>
        <p:spPr bwMode="auto">
          <a:xfrm>
            <a:off x="3429000" y="48768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A: m15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5" name="Rectangle 108"/>
          <p:cNvSpPr>
            <a:spLocks noChangeArrowheads="1"/>
          </p:cNvSpPr>
          <p:nvPr/>
        </p:nvSpPr>
        <p:spPr bwMode="auto">
          <a:xfrm>
            <a:off x="3429000" y="50292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>
                <a:latin typeface="Helvetica"/>
                <a:cs typeface="Helvetica"/>
              </a:rPr>
              <a:t>C</a:t>
            </a:r>
            <a:r>
              <a:rPr lang="en-US" sz="1200" b="0" dirty="0" smtClean="0">
                <a:latin typeface="Helvetica"/>
                <a:cs typeface="Helvetica"/>
              </a:rPr>
              <a:t>: m17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6" name="Rectangle 108"/>
          <p:cNvSpPr>
            <a:spLocks noChangeArrowheads="1"/>
          </p:cNvSpPr>
          <p:nvPr/>
        </p:nvSpPr>
        <p:spPr bwMode="auto">
          <a:xfrm>
            <a:off x="3429000" y="51816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…</a:t>
            </a:r>
            <a:endParaRPr lang="en-US" sz="1200" b="0" dirty="0">
              <a:latin typeface="Helvetica"/>
              <a:cs typeface="Helvetica"/>
            </a:endParaRPr>
          </a:p>
        </p:txBody>
      </p:sp>
      <p:pic>
        <p:nvPicPr>
          <p:cNvPr id="335" name="Picture 3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76200"/>
            <a:ext cx="2311400" cy="1174044"/>
          </a:xfrm>
          <a:prstGeom prst="rect">
            <a:avLst/>
          </a:prstGeom>
        </p:spPr>
      </p:pic>
      <p:sp>
        <p:nvSpPr>
          <p:cNvPr id="336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477000" y="5867400"/>
            <a:ext cx="2057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0" dirty="0" smtClean="0">
                <a:solidFill>
                  <a:srgbClr val="C91103"/>
                </a:solidFill>
                <a:latin typeface="Tahoma" charset="0"/>
              </a:rPr>
              <a:t>Leaf nodes</a:t>
            </a:r>
            <a:endParaRPr lang="en-US" sz="2000" b="0" dirty="0">
              <a:latin typeface="Tahoma" charset="0"/>
            </a:endParaRPr>
          </a:p>
        </p:txBody>
      </p:sp>
      <p:sp>
        <p:nvSpPr>
          <p:cNvPr id="337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191000" y="4114800"/>
            <a:ext cx="121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0" dirty="0" err="1">
                <a:solidFill>
                  <a:srgbClr val="C91103"/>
                </a:solidFill>
                <a:latin typeface="Tahoma" charset="0"/>
              </a:rPr>
              <a:t>Ultrapeer</a:t>
            </a:r>
            <a:r>
              <a:rPr lang="en-US" sz="1800" b="0" dirty="0">
                <a:solidFill>
                  <a:srgbClr val="C91103"/>
                </a:solidFill>
                <a:latin typeface="Tahoma" charset="0"/>
              </a:rPr>
              <a:t> </a:t>
            </a:r>
            <a:endParaRPr lang="en-US" sz="1800" b="0" dirty="0" smtClean="0">
              <a:solidFill>
                <a:srgbClr val="C91103"/>
              </a:solidFill>
              <a:latin typeface="Tahoma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0" dirty="0" smtClean="0">
                <a:solidFill>
                  <a:srgbClr val="C91103"/>
                </a:solidFill>
                <a:latin typeface="Tahoma" charset="0"/>
              </a:rPr>
              <a:t>nodes</a:t>
            </a:r>
            <a:r>
              <a:rPr lang="en-US" sz="1800" b="0" dirty="0" smtClean="0">
                <a:latin typeface="Tahoma" charset="0"/>
              </a:rPr>
              <a:t> 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338" name="Rectangle 337"/>
          <p:cNvSpPr/>
          <p:nvPr/>
        </p:nvSpPr>
        <p:spPr>
          <a:xfrm>
            <a:off x="2461529" y="3426023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</a:t>
            </a:r>
            <a:endParaRPr lang="en-US" sz="1400" b="0" dirty="0">
              <a:latin typeface="Helvetica"/>
              <a:cs typeface="Helvetica"/>
            </a:endParaRPr>
          </a:p>
        </p:txBody>
      </p:sp>
      <p:cxnSp>
        <p:nvCxnSpPr>
          <p:cNvPr id="341" name="Straight Arrow Connector 340"/>
          <p:cNvCxnSpPr/>
          <p:nvPr/>
        </p:nvCxnSpPr>
        <p:spPr bwMode="auto">
          <a:xfrm flipV="1">
            <a:off x="4800600" y="3962400"/>
            <a:ext cx="228600" cy="2286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5" name="Straight Arrow Connector 344"/>
          <p:cNvCxnSpPr/>
          <p:nvPr/>
        </p:nvCxnSpPr>
        <p:spPr bwMode="auto">
          <a:xfrm flipH="1" flipV="1">
            <a:off x="4343400" y="3962400"/>
            <a:ext cx="228600" cy="2286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7" name="Straight Arrow Connector 346"/>
          <p:cNvCxnSpPr/>
          <p:nvPr/>
        </p:nvCxnSpPr>
        <p:spPr bwMode="auto">
          <a:xfrm flipH="1">
            <a:off x="4267200" y="4724400"/>
            <a:ext cx="304800" cy="762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0" name="Straight Arrow Connector 349"/>
          <p:cNvCxnSpPr/>
          <p:nvPr/>
        </p:nvCxnSpPr>
        <p:spPr bwMode="auto">
          <a:xfrm>
            <a:off x="4953000" y="4648200"/>
            <a:ext cx="76200" cy="1524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3" name="Straight Arrow Connector 352"/>
          <p:cNvCxnSpPr/>
          <p:nvPr/>
        </p:nvCxnSpPr>
        <p:spPr bwMode="auto">
          <a:xfrm flipV="1">
            <a:off x="6781800" y="5638800"/>
            <a:ext cx="152400" cy="2286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4" name="Straight Arrow Connector 353"/>
          <p:cNvCxnSpPr>
            <a:stCxn id="336" idx="1"/>
          </p:cNvCxnSpPr>
          <p:nvPr/>
        </p:nvCxnSpPr>
        <p:spPr bwMode="auto">
          <a:xfrm flipH="1" flipV="1">
            <a:off x="6172200" y="5867400"/>
            <a:ext cx="304800" cy="1905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05809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82000" cy="1219200"/>
          </a:xfrm>
        </p:spPr>
        <p:txBody>
          <a:bodyPr/>
          <a:lstStyle/>
          <a:p>
            <a:r>
              <a:rPr lang="en-US" dirty="0" smtClean="0"/>
              <a:t>Query: A </a:t>
            </a:r>
            <a:r>
              <a:rPr lang="en-US" dirty="0"/>
              <a:t>leaf sends query to its </a:t>
            </a:r>
            <a:r>
              <a:rPr lang="en-US" dirty="0" err="1" smtClean="0"/>
              <a:t>ultrapeers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ultrapeer</a:t>
            </a:r>
            <a:r>
              <a:rPr lang="en-US" dirty="0" smtClean="0"/>
              <a:t> has requested content in its directory, the </a:t>
            </a:r>
            <a:r>
              <a:rPr lang="en-US" dirty="0" err="1" smtClean="0"/>
              <a:t>ultrapeer</a:t>
            </a:r>
            <a:r>
              <a:rPr lang="en-US" dirty="0" smtClean="0"/>
              <a:t> </a:t>
            </a:r>
            <a:r>
              <a:rPr lang="en-US" dirty="0" smtClean="0"/>
              <a:t>replies immediately</a:t>
            </a:r>
          </a:p>
        </p:txBody>
      </p:sp>
      <p:pic>
        <p:nvPicPr>
          <p:cNvPr id="126" name="Picture 1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438400"/>
            <a:ext cx="381000" cy="381000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362200"/>
            <a:ext cx="381000" cy="381000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514600"/>
            <a:ext cx="381000" cy="381000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514600"/>
            <a:ext cx="381000" cy="381000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362200"/>
            <a:ext cx="381000" cy="381000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362200"/>
            <a:ext cx="381000" cy="381000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5410200"/>
            <a:ext cx="381000" cy="381000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3657600"/>
            <a:ext cx="457200" cy="457200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505200"/>
            <a:ext cx="457200" cy="457200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124200"/>
            <a:ext cx="381000" cy="38100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5715000"/>
            <a:ext cx="381000" cy="381000"/>
          </a:xfrm>
          <a:prstGeom prst="rect">
            <a:avLst/>
          </a:prstGeom>
          <a:solidFill>
            <a:srgbClr val="FF6600"/>
          </a:solidFill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4724400"/>
            <a:ext cx="457200" cy="457200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724400"/>
            <a:ext cx="457200" cy="457200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4191000"/>
            <a:ext cx="457200" cy="457200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2971800"/>
            <a:ext cx="381000" cy="381000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810000"/>
            <a:ext cx="381000" cy="381000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791200"/>
            <a:ext cx="381000" cy="38100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638800"/>
            <a:ext cx="381000" cy="38100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5791200"/>
            <a:ext cx="381000" cy="38100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5867400"/>
            <a:ext cx="381000" cy="381000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5257800"/>
            <a:ext cx="381000" cy="381000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4495800"/>
            <a:ext cx="381000" cy="381000"/>
          </a:xfrm>
          <a:prstGeom prst="rect">
            <a:avLst/>
          </a:prstGeom>
        </p:spPr>
      </p:pic>
      <p:cxnSp>
        <p:nvCxnSpPr>
          <p:cNvPr id="151" name="Straight Connector 150"/>
          <p:cNvCxnSpPr>
            <a:stCxn id="128" idx="2"/>
            <a:endCxn id="133" idx="0"/>
          </p:cNvCxnSpPr>
          <p:nvPr/>
        </p:nvCxnSpPr>
        <p:spPr bwMode="auto">
          <a:xfrm flipH="1">
            <a:off x="4038600" y="2895600"/>
            <a:ext cx="41910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2" name="Straight Connector 151"/>
          <p:cNvCxnSpPr>
            <a:stCxn id="127" idx="2"/>
            <a:endCxn id="133" idx="0"/>
          </p:cNvCxnSpPr>
          <p:nvPr/>
        </p:nvCxnSpPr>
        <p:spPr bwMode="auto">
          <a:xfrm>
            <a:off x="3771900" y="2743200"/>
            <a:ext cx="266700" cy="914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3" name="Straight Connector 152"/>
          <p:cNvCxnSpPr>
            <a:stCxn id="126" idx="2"/>
            <a:endCxn id="133" idx="0"/>
          </p:cNvCxnSpPr>
          <p:nvPr/>
        </p:nvCxnSpPr>
        <p:spPr bwMode="auto">
          <a:xfrm>
            <a:off x="3162300" y="2819400"/>
            <a:ext cx="876300" cy="838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4" name="Straight Connector 153"/>
          <p:cNvCxnSpPr>
            <a:stCxn id="138" idx="0"/>
            <a:endCxn id="139" idx="2"/>
          </p:cNvCxnSpPr>
          <p:nvPr/>
        </p:nvCxnSpPr>
        <p:spPr bwMode="auto">
          <a:xfrm flipV="1">
            <a:off x="3467100" y="5181600"/>
            <a:ext cx="571500" cy="533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5" name="Straight Connector 154"/>
          <p:cNvCxnSpPr>
            <a:stCxn id="144" idx="0"/>
            <a:endCxn id="139" idx="2"/>
          </p:cNvCxnSpPr>
          <p:nvPr/>
        </p:nvCxnSpPr>
        <p:spPr bwMode="auto">
          <a:xfrm flipV="1">
            <a:off x="4000500" y="5181600"/>
            <a:ext cx="381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6" name="Straight Connector 155"/>
          <p:cNvCxnSpPr>
            <a:stCxn id="132" idx="3"/>
            <a:endCxn id="139" idx="2"/>
          </p:cNvCxnSpPr>
          <p:nvPr/>
        </p:nvCxnSpPr>
        <p:spPr bwMode="auto">
          <a:xfrm flipV="1">
            <a:off x="3124200" y="5181600"/>
            <a:ext cx="914400" cy="4191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7" name="Straight Connector 156"/>
          <p:cNvCxnSpPr>
            <a:stCxn id="133" idx="2"/>
            <a:endCxn id="139" idx="0"/>
          </p:cNvCxnSpPr>
          <p:nvPr/>
        </p:nvCxnSpPr>
        <p:spPr bwMode="auto">
          <a:xfrm>
            <a:off x="4038600" y="4114800"/>
            <a:ext cx="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8" name="Straight Connector 157"/>
          <p:cNvCxnSpPr>
            <a:stCxn id="139" idx="2"/>
            <a:endCxn id="145" idx="0"/>
          </p:cNvCxnSpPr>
          <p:nvPr/>
        </p:nvCxnSpPr>
        <p:spPr bwMode="auto">
          <a:xfrm>
            <a:off x="4038600" y="5181600"/>
            <a:ext cx="495300" cy="457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0" name="Straight Connector 159"/>
          <p:cNvCxnSpPr>
            <a:stCxn id="140" idx="2"/>
            <a:endCxn id="146" idx="0"/>
          </p:cNvCxnSpPr>
          <p:nvPr/>
        </p:nvCxnSpPr>
        <p:spPr bwMode="auto">
          <a:xfrm flipH="1">
            <a:off x="5067300" y="5181600"/>
            <a:ext cx="1905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1" name="Straight Connector 160"/>
          <p:cNvCxnSpPr>
            <a:stCxn id="140" idx="2"/>
            <a:endCxn id="147" idx="0"/>
          </p:cNvCxnSpPr>
          <p:nvPr/>
        </p:nvCxnSpPr>
        <p:spPr bwMode="auto">
          <a:xfrm>
            <a:off x="5257800" y="5181600"/>
            <a:ext cx="723900" cy="685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2" name="Straight Connector 161"/>
          <p:cNvCxnSpPr>
            <a:stCxn id="141" idx="3"/>
            <a:endCxn id="148" idx="0"/>
          </p:cNvCxnSpPr>
          <p:nvPr/>
        </p:nvCxnSpPr>
        <p:spPr bwMode="auto">
          <a:xfrm>
            <a:off x="6400800" y="4419600"/>
            <a:ext cx="800100" cy="838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3" name="Straight Connector 162"/>
          <p:cNvCxnSpPr>
            <a:stCxn id="140" idx="0"/>
            <a:endCxn id="141" idx="1"/>
          </p:cNvCxnSpPr>
          <p:nvPr/>
        </p:nvCxnSpPr>
        <p:spPr bwMode="auto">
          <a:xfrm flipV="1">
            <a:off x="5257800" y="4419600"/>
            <a:ext cx="685800" cy="304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4" name="Straight Connector 163"/>
          <p:cNvCxnSpPr>
            <a:stCxn id="139" idx="3"/>
            <a:endCxn id="140" idx="1"/>
          </p:cNvCxnSpPr>
          <p:nvPr/>
        </p:nvCxnSpPr>
        <p:spPr bwMode="auto">
          <a:xfrm>
            <a:off x="4267200" y="4953000"/>
            <a:ext cx="762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5" name="Straight Connector 164"/>
          <p:cNvCxnSpPr>
            <a:stCxn id="133" idx="3"/>
            <a:endCxn id="134" idx="1"/>
          </p:cNvCxnSpPr>
          <p:nvPr/>
        </p:nvCxnSpPr>
        <p:spPr bwMode="auto">
          <a:xfrm flipV="1">
            <a:off x="4267200" y="3733800"/>
            <a:ext cx="762000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6" name="Straight Connector 165"/>
          <p:cNvCxnSpPr>
            <a:stCxn id="129" idx="2"/>
            <a:endCxn id="134" idx="0"/>
          </p:cNvCxnSpPr>
          <p:nvPr/>
        </p:nvCxnSpPr>
        <p:spPr bwMode="auto">
          <a:xfrm>
            <a:off x="5067300" y="2895600"/>
            <a:ext cx="1905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8" name="Straight Connector 167"/>
          <p:cNvCxnSpPr>
            <a:stCxn id="135" idx="3"/>
            <a:endCxn id="133" idx="0"/>
          </p:cNvCxnSpPr>
          <p:nvPr/>
        </p:nvCxnSpPr>
        <p:spPr bwMode="auto">
          <a:xfrm>
            <a:off x="2895600" y="3314700"/>
            <a:ext cx="1143000" cy="3429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9" name="Straight Connector 168"/>
          <p:cNvCxnSpPr>
            <a:stCxn id="134" idx="2"/>
            <a:endCxn id="140" idx="0"/>
          </p:cNvCxnSpPr>
          <p:nvPr/>
        </p:nvCxnSpPr>
        <p:spPr bwMode="auto">
          <a:xfrm>
            <a:off x="5257800" y="3962400"/>
            <a:ext cx="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0" name="Straight Connector 169"/>
          <p:cNvCxnSpPr>
            <a:stCxn id="134" idx="0"/>
            <a:endCxn id="142" idx="1"/>
          </p:cNvCxnSpPr>
          <p:nvPr/>
        </p:nvCxnSpPr>
        <p:spPr bwMode="auto">
          <a:xfrm flipV="1">
            <a:off x="5257800" y="3162300"/>
            <a:ext cx="1066800" cy="3429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1" name="Straight Connector 170"/>
          <p:cNvCxnSpPr>
            <a:stCxn id="149" idx="1"/>
            <a:endCxn id="141" idx="3"/>
          </p:cNvCxnSpPr>
          <p:nvPr/>
        </p:nvCxnSpPr>
        <p:spPr bwMode="auto">
          <a:xfrm flipH="1" flipV="1">
            <a:off x="6400800" y="4419600"/>
            <a:ext cx="838200" cy="2667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2" name="Straight Connector 171"/>
          <p:cNvCxnSpPr>
            <a:stCxn id="143" idx="1"/>
            <a:endCxn id="141" idx="3"/>
          </p:cNvCxnSpPr>
          <p:nvPr/>
        </p:nvCxnSpPr>
        <p:spPr bwMode="auto">
          <a:xfrm flipH="1">
            <a:off x="6400800" y="4000500"/>
            <a:ext cx="762000" cy="4191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4" name="Straight Connector 173"/>
          <p:cNvCxnSpPr>
            <a:stCxn id="131" idx="2"/>
            <a:endCxn id="134" idx="0"/>
          </p:cNvCxnSpPr>
          <p:nvPr/>
        </p:nvCxnSpPr>
        <p:spPr bwMode="auto">
          <a:xfrm flipH="1">
            <a:off x="5257800" y="2743200"/>
            <a:ext cx="110490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6" name="Straight Connector 175"/>
          <p:cNvCxnSpPr>
            <a:stCxn id="130" idx="2"/>
            <a:endCxn id="134" idx="0"/>
          </p:cNvCxnSpPr>
          <p:nvPr/>
        </p:nvCxnSpPr>
        <p:spPr bwMode="auto">
          <a:xfrm flipH="1">
            <a:off x="5257800" y="2743200"/>
            <a:ext cx="49530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80" name="Rectangle 95"/>
          <p:cNvSpPr>
            <a:spLocks noChangeArrowheads="1"/>
          </p:cNvSpPr>
          <p:nvPr/>
        </p:nvSpPr>
        <p:spPr bwMode="auto">
          <a:xfrm>
            <a:off x="7469526" y="4606925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1" name="Rectangle 95"/>
          <p:cNvSpPr>
            <a:spLocks noChangeArrowheads="1"/>
          </p:cNvSpPr>
          <p:nvPr/>
        </p:nvSpPr>
        <p:spPr bwMode="auto">
          <a:xfrm>
            <a:off x="3200400" y="5791200"/>
            <a:ext cx="302874" cy="193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A</a:t>
            </a:r>
          </a:p>
        </p:txBody>
      </p:sp>
      <p:sp>
        <p:nvSpPr>
          <p:cNvPr id="182" name="Rectangle 95"/>
          <p:cNvSpPr>
            <a:spLocks noChangeArrowheads="1"/>
          </p:cNvSpPr>
          <p:nvPr/>
        </p:nvSpPr>
        <p:spPr bwMode="auto">
          <a:xfrm>
            <a:off x="3810000" y="24384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3" name="Rectangle 95"/>
          <p:cNvSpPr>
            <a:spLocks noChangeArrowheads="1"/>
          </p:cNvSpPr>
          <p:nvPr/>
        </p:nvSpPr>
        <p:spPr bwMode="auto">
          <a:xfrm>
            <a:off x="6326526" y="2473325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4" name="Rectangle 95"/>
          <p:cNvSpPr>
            <a:spLocks noChangeArrowheads="1"/>
          </p:cNvSpPr>
          <p:nvPr/>
        </p:nvSpPr>
        <p:spPr bwMode="auto">
          <a:xfrm>
            <a:off x="6477000" y="2971800"/>
            <a:ext cx="302874" cy="19367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D</a:t>
            </a: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2438400" y="3048000"/>
            <a:ext cx="533400" cy="5334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209800" y="3581400"/>
            <a:ext cx="846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initiator</a:t>
            </a:r>
          </a:p>
        </p:txBody>
      </p:sp>
      <p:cxnSp>
        <p:nvCxnSpPr>
          <p:cNvPr id="80" name="Straight Connector 79"/>
          <p:cNvCxnSpPr>
            <a:stCxn id="141" idx="1"/>
            <a:endCxn id="134" idx="2"/>
          </p:cNvCxnSpPr>
          <p:nvPr/>
        </p:nvCxnSpPr>
        <p:spPr bwMode="auto">
          <a:xfrm flipH="1" flipV="1">
            <a:off x="5257800" y="3962400"/>
            <a:ext cx="685800" cy="457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87" name="Rectangle 95"/>
          <p:cNvSpPr>
            <a:spLocks noChangeArrowheads="1"/>
          </p:cNvSpPr>
          <p:nvPr/>
        </p:nvSpPr>
        <p:spPr bwMode="auto">
          <a:xfrm>
            <a:off x="7240926" y="5368925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88" name="Rectangle 95"/>
          <p:cNvSpPr>
            <a:spLocks noChangeArrowheads="1"/>
          </p:cNvSpPr>
          <p:nvPr/>
        </p:nvSpPr>
        <p:spPr bwMode="auto">
          <a:xfrm>
            <a:off x="5029200" y="5902325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89" name="Rectangle 95"/>
          <p:cNvSpPr>
            <a:spLocks noChangeArrowheads="1"/>
          </p:cNvSpPr>
          <p:nvPr/>
        </p:nvSpPr>
        <p:spPr bwMode="auto">
          <a:xfrm>
            <a:off x="4419600" y="2625725"/>
            <a:ext cx="302874" cy="19367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D</a:t>
            </a:r>
          </a:p>
        </p:txBody>
      </p:sp>
      <p:sp>
        <p:nvSpPr>
          <p:cNvPr id="290" name="Rectangle 95"/>
          <p:cNvSpPr>
            <a:spLocks noChangeArrowheads="1"/>
          </p:cNvSpPr>
          <p:nvPr/>
        </p:nvSpPr>
        <p:spPr bwMode="auto">
          <a:xfrm>
            <a:off x="2897526" y="25146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91" name="Rectangle 95"/>
          <p:cNvSpPr>
            <a:spLocks noChangeArrowheads="1"/>
          </p:cNvSpPr>
          <p:nvPr/>
        </p:nvSpPr>
        <p:spPr bwMode="auto">
          <a:xfrm>
            <a:off x="2667000" y="5486400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2918729" y="2130623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m2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4" name="Rectangle 303"/>
          <p:cNvSpPr/>
          <p:nvPr/>
        </p:nvSpPr>
        <p:spPr>
          <a:xfrm>
            <a:off x="3581400" y="2057400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m3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5" name="Rectangle 304"/>
          <p:cNvSpPr/>
          <p:nvPr/>
        </p:nvSpPr>
        <p:spPr>
          <a:xfrm>
            <a:off x="4191000" y="2283023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m4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6172200" y="2057400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m7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7" name="Rectangle 306"/>
          <p:cNvSpPr/>
          <p:nvPr/>
        </p:nvSpPr>
        <p:spPr>
          <a:xfrm>
            <a:off x="6324600" y="3273623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m8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7239000" y="4797623"/>
            <a:ext cx="53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m10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9" name="Rectangle 308"/>
          <p:cNvSpPr/>
          <p:nvPr/>
        </p:nvSpPr>
        <p:spPr>
          <a:xfrm>
            <a:off x="6934200" y="5562600"/>
            <a:ext cx="520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m11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10" name="Rectangle 309"/>
          <p:cNvSpPr/>
          <p:nvPr/>
        </p:nvSpPr>
        <p:spPr>
          <a:xfrm>
            <a:off x="4800600" y="6093023"/>
            <a:ext cx="53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m13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11" name="Rectangle 310"/>
          <p:cNvSpPr/>
          <p:nvPr/>
        </p:nvSpPr>
        <p:spPr>
          <a:xfrm>
            <a:off x="3199880" y="6016823"/>
            <a:ext cx="53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m15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12" name="Rectangle 311"/>
          <p:cNvSpPr/>
          <p:nvPr/>
        </p:nvSpPr>
        <p:spPr>
          <a:xfrm>
            <a:off x="2666480" y="5715000"/>
            <a:ext cx="53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m17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13" name="Rectangle 108"/>
          <p:cNvSpPr>
            <a:spLocks noChangeArrowheads="1"/>
          </p:cNvSpPr>
          <p:nvPr/>
        </p:nvSpPr>
        <p:spPr bwMode="auto">
          <a:xfrm>
            <a:off x="3200400" y="3810000"/>
            <a:ext cx="838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>
                <a:latin typeface="Helvetica"/>
                <a:cs typeface="Helvetica"/>
              </a:rPr>
              <a:t>B</a:t>
            </a:r>
            <a:r>
              <a:rPr lang="en-US" sz="1200" b="0" dirty="0" smtClean="0">
                <a:latin typeface="Helvetica"/>
                <a:cs typeface="Helvetica"/>
              </a:rPr>
              <a:t>: m2, m3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4" name="Rectangle 108"/>
          <p:cNvSpPr>
            <a:spLocks noChangeArrowheads="1"/>
          </p:cNvSpPr>
          <p:nvPr/>
        </p:nvSpPr>
        <p:spPr bwMode="auto">
          <a:xfrm>
            <a:off x="3200400" y="3962400"/>
            <a:ext cx="838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D: m4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5" name="Rectangle 108"/>
          <p:cNvSpPr>
            <a:spLocks noChangeArrowheads="1"/>
          </p:cNvSpPr>
          <p:nvPr/>
        </p:nvSpPr>
        <p:spPr bwMode="auto">
          <a:xfrm>
            <a:off x="3200400" y="4114800"/>
            <a:ext cx="838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…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6" name="Rectangle 108"/>
          <p:cNvSpPr>
            <a:spLocks noChangeArrowheads="1"/>
          </p:cNvSpPr>
          <p:nvPr/>
        </p:nvSpPr>
        <p:spPr bwMode="auto">
          <a:xfrm>
            <a:off x="5257800" y="35814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>
                <a:latin typeface="Helvetica"/>
                <a:cs typeface="Helvetica"/>
              </a:rPr>
              <a:t>B</a:t>
            </a:r>
            <a:r>
              <a:rPr lang="en-US" sz="1200" b="0" dirty="0" smtClean="0">
                <a:latin typeface="Helvetica"/>
                <a:cs typeface="Helvetica"/>
              </a:rPr>
              <a:t>: m7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7" name="Rectangle 108"/>
          <p:cNvSpPr>
            <a:spLocks noChangeArrowheads="1"/>
          </p:cNvSpPr>
          <p:nvPr/>
        </p:nvSpPr>
        <p:spPr bwMode="auto">
          <a:xfrm>
            <a:off x="5257800" y="37338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D: m8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8" name="Rectangle 108"/>
          <p:cNvSpPr>
            <a:spLocks noChangeArrowheads="1"/>
          </p:cNvSpPr>
          <p:nvPr/>
        </p:nvSpPr>
        <p:spPr bwMode="auto">
          <a:xfrm>
            <a:off x="5257800" y="38862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…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9" name="Rectangle 108"/>
          <p:cNvSpPr>
            <a:spLocks noChangeArrowheads="1"/>
          </p:cNvSpPr>
          <p:nvPr/>
        </p:nvSpPr>
        <p:spPr bwMode="auto">
          <a:xfrm>
            <a:off x="6172200" y="4343400"/>
            <a:ext cx="990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C: m10, m11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1" name="Rectangle 108"/>
          <p:cNvSpPr>
            <a:spLocks noChangeArrowheads="1"/>
          </p:cNvSpPr>
          <p:nvPr/>
        </p:nvSpPr>
        <p:spPr bwMode="auto">
          <a:xfrm>
            <a:off x="6172200" y="4495800"/>
            <a:ext cx="990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…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2" name="Rectangle 108"/>
          <p:cNvSpPr>
            <a:spLocks noChangeArrowheads="1"/>
          </p:cNvSpPr>
          <p:nvPr/>
        </p:nvSpPr>
        <p:spPr bwMode="auto">
          <a:xfrm>
            <a:off x="5257800" y="4953000"/>
            <a:ext cx="6858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C: m13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3" name="Rectangle 108"/>
          <p:cNvSpPr>
            <a:spLocks noChangeArrowheads="1"/>
          </p:cNvSpPr>
          <p:nvPr/>
        </p:nvSpPr>
        <p:spPr bwMode="auto">
          <a:xfrm>
            <a:off x="5257800" y="5105400"/>
            <a:ext cx="6858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…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4" name="Rectangle 108"/>
          <p:cNvSpPr>
            <a:spLocks noChangeArrowheads="1"/>
          </p:cNvSpPr>
          <p:nvPr/>
        </p:nvSpPr>
        <p:spPr bwMode="auto">
          <a:xfrm>
            <a:off x="3429000" y="48768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A: m15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5" name="Rectangle 108"/>
          <p:cNvSpPr>
            <a:spLocks noChangeArrowheads="1"/>
          </p:cNvSpPr>
          <p:nvPr/>
        </p:nvSpPr>
        <p:spPr bwMode="auto">
          <a:xfrm>
            <a:off x="3429000" y="50292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>
                <a:latin typeface="Helvetica"/>
                <a:cs typeface="Helvetica"/>
              </a:rPr>
              <a:t>C</a:t>
            </a:r>
            <a:r>
              <a:rPr lang="en-US" sz="1200" b="0" dirty="0" smtClean="0">
                <a:latin typeface="Helvetica"/>
                <a:cs typeface="Helvetica"/>
              </a:rPr>
              <a:t>: m17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6" name="Rectangle 108"/>
          <p:cNvSpPr>
            <a:spLocks noChangeArrowheads="1"/>
          </p:cNvSpPr>
          <p:nvPr/>
        </p:nvSpPr>
        <p:spPr bwMode="auto">
          <a:xfrm>
            <a:off x="3429000" y="51816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…</a:t>
            </a:r>
            <a:endParaRPr lang="en-US" sz="1200" b="0" dirty="0">
              <a:latin typeface="Helvetica"/>
              <a:cs typeface="Helvetica"/>
            </a:endParaRPr>
          </a:p>
        </p:txBody>
      </p:sp>
      <p:grpSp>
        <p:nvGrpSpPr>
          <p:cNvPr id="329" name="Group 328"/>
          <p:cNvGrpSpPr/>
          <p:nvPr/>
        </p:nvGrpSpPr>
        <p:grpSpPr>
          <a:xfrm>
            <a:off x="2971800" y="3471446"/>
            <a:ext cx="685800" cy="338554"/>
            <a:chOff x="2743200" y="4965471"/>
            <a:chExt cx="685800" cy="338554"/>
          </a:xfrm>
        </p:grpSpPr>
        <p:cxnSp>
          <p:nvCxnSpPr>
            <p:cNvPr id="330" name="Straight Arrow Connector 329"/>
            <p:cNvCxnSpPr/>
            <p:nvPr/>
          </p:nvCxnSpPr>
          <p:spPr bwMode="auto">
            <a:xfrm flipH="1" flipV="1">
              <a:off x="2743200" y="4973638"/>
              <a:ext cx="685800" cy="131762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31" name="TextBox 330"/>
            <p:cNvSpPr txBox="1"/>
            <p:nvPr/>
          </p:nvSpPr>
          <p:spPr>
            <a:xfrm rot="615319">
              <a:off x="2865749" y="4965471"/>
              <a:ext cx="481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  <a:latin typeface="Helvetica"/>
                  <a:cs typeface="Helvetica"/>
                </a:rPr>
                <a:t>m2</a:t>
              </a:r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3124200" y="3048000"/>
            <a:ext cx="609600" cy="375363"/>
            <a:chOff x="1524000" y="3040937"/>
            <a:chExt cx="609600" cy="375363"/>
          </a:xfrm>
        </p:grpSpPr>
        <p:sp>
          <p:nvSpPr>
            <p:cNvPr id="332" name="TextBox 331"/>
            <p:cNvSpPr txBox="1"/>
            <p:nvPr/>
          </p:nvSpPr>
          <p:spPr>
            <a:xfrm rot="714470">
              <a:off x="1658089" y="3040937"/>
              <a:ext cx="4581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  <a:latin typeface="Helvetica"/>
                  <a:cs typeface="Helvetica"/>
                </a:rPr>
                <a:t>B</a:t>
              </a:r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?</a:t>
              </a:r>
            </a:p>
          </p:txBody>
        </p:sp>
        <p:cxnSp>
          <p:nvCxnSpPr>
            <p:cNvPr id="333" name="Straight Arrow Connector 332"/>
            <p:cNvCxnSpPr/>
            <p:nvPr/>
          </p:nvCxnSpPr>
          <p:spPr bwMode="auto">
            <a:xfrm>
              <a:off x="1524000" y="3276600"/>
              <a:ext cx="609600" cy="13970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pic>
        <p:nvPicPr>
          <p:cNvPr id="335" name="Picture 3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76200"/>
            <a:ext cx="2311400" cy="117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5181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82000" cy="1219200"/>
          </a:xfrm>
        </p:spPr>
        <p:txBody>
          <a:bodyPr/>
          <a:lstStyle/>
          <a:p>
            <a:r>
              <a:rPr lang="en-US" dirty="0" smtClean="0"/>
              <a:t>Query: A </a:t>
            </a:r>
            <a:r>
              <a:rPr lang="en-US" dirty="0"/>
              <a:t>leaf sends query to its </a:t>
            </a:r>
            <a:r>
              <a:rPr lang="en-US" dirty="0" err="1" smtClean="0"/>
              <a:t>ultrapeers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ultrapeer</a:t>
            </a:r>
            <a:r>
              <a:rPr lang="en-US" dirty="0" smtClean="0"/>
              <a:t> doesn’t have content in its directory, </a:t>
            </a:r>
            <a:r>
              <a:rPr lang="en-US" dirty="0" smtClean="0"/>
              <a:t>the </a:t>
            </a:r>
            <a:r>
              <a:rPr lang="en-US" dirty="0" err="1" smtClean="0"/>
              <a:t>ultrapeer</a:t>
            </a:r>
            <a:r>
              <a:rPr lang="en-US" dirty="0" smtClean="0"/>
              <a:t> </a:t>
            </a:r>
            <a:r>
              <a:rPr lang="en-US" dirty="0" smtClean="0"/>
              <a:t>floods other </a:t>
            </a:r>
            <a:r>
              <a:rPr lang="en-US" dirty="0" err="1" smtClean="0"/>
              <a:t>ultrapeers</a:t>
            </a:r>
            <a:endParaRPr lang="en-US" dirty="0" smtClean="0"/>
          </a:p>
        </p:txBody>
      </p:sp>
      <p:pic>
        <p:nvPicPr>
          <p:cNvPr id="126" name="Picture 1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438400"/>
            <a:ext cx="381000" cy="381000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362200"/>
            <a:ext cx="381000" cy="381000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514600"/>
            <a:ext cx="381000" cy="381000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514600"/>
            <a:ext cx="381000" cy="381000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362200"/>
            <a:ext cx="381000" cy="381000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362200"/>
            <a:ext cx="381000" cy="381000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5410200"/>
            <a:ext cx="381000" cy="381000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3657600"/>
            <a:ext cx="457200" cy="457200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505200"/>
            <a:ext cx="457200" cy="457200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124200"/>
            <a:ext cx="381000" cy="38100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5715000"/>
            <a:ext cx="381000" cy="381000"/>
          </a:xfrm>
          <a:prstGeom prst="rect">
            <a:avLst/>
          </a:prstGeom>
          <a:solidFill>
            <a:srgbClr val="FF6600"/>
          </a:solidFill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4724400"/>
            <a:ext cx="457200" cy="457200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724400"/>
            <a:ext cx="457200" cy="457200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4191000"/>
            <a:ext cx="457200" cy="457200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2971800"/>
            <a:ext cx="381000" cy="381000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810000"/>
            <a:ext cx="381000" cy="381000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791200"/>
            <a:ext cx="381000" cy="38100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638800"/>
            <a:ext cx="381000" cy="38100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5791200"/>
            <a:ext cx="381000" cy="38100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5867400"/>
            <a:ext cx="381000" cy="381000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5257800"/>
            <a:ext cx="381000" cy="381000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4495800"/>
            <a:ext cx="381000" cy="381000"/>
          </a:xfrm>
          <a:prstGeom prst="rect">
            <a:avLst/>
          </a:prstGeom>
        </p:spPr>
      </p:pic>
      <p:cxnSp>
        <p:nvCxnSpPr>
          <p:cNvPr id="151" name="Straight Connector 150"/>
          <p:cNvCxnSpPr>
            <a:stCxn id="128" idx="2"/>
            <a:endCxn id="133" idx="0"/>
          </p:cNvCxnSpPr>
          <p:nvPr/>
        </p:nvCxnSpPr>
        <p:spPr bwMode="auto">
          <a:xfrm flipH="1">
            <a:off x="4038600" y="2895600"/>
            <a:ext cx="41910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2" name="Straight Connector 151"/>
          <p:cNvCxnSpPr>
            <a:stCxn id="127" idx="2"/>
            <a:endCxn id="133" idx="0"/>
          </p:cNvCxnSpPr>
          <p:nvPr/>
        </p:nvCxnSpPr>
        <p:spPr bwMode="auto">
          <a:xfrm>
            <a:off x="3771900" y="2743200"/>
            <a:ext cx="266700" cy="914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3" name="Straight Connector 152"/>
          <p:cNvCxnSpPr>
            <a:stCxn id="126" idx="2"/>
            <a:endCxn id="133" idx="0"/>
          </p:cNvCxnSpPr>
          <p:nvPr/>
        </p:nvCxnSpPr>
        <p:spPr bwMode="auto">
          <a:xfrm>
            <a:off x="3162300" y="2819400"/>
            <a:ext cx="876300" cy="838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4" name="Straight Connector 153"/>
          <p:cNvCxnSpPr>
            <a:stCxn id="138" idx="0"/>
            <a:endCxn id="139" idx="2"/>
          </p:cNvCxnSpPr>
          <p:nvPr/>
        </p:nvCxnSpPr>
        <p:spPr bwMode="auto">
          <a:xfrm flipV="1">
            <a:off x="3467100" y="5181600"/>
            <a:ext cx="571500" cy="533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5" name="Straight Connector 154"/>
          <p:cNvCxnSpPr>
            <a:stCxn id="144" idx="0"/>
            <a:endCxn id="139" idx="2"/>
          </p:cNvCxnSpPr>
          <p:nvPr/>
        </p:nvCxnSpPr>
        <p:spPr bwMode="auto">
          <a:xfrm flipV="1">
            <a:off x="4000500" y="5181600"/>
            <a:ext cx="381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6" name="Straight Connector 155"/>
          <p:cNvCxnSpPr>
            <a:stCxn id="132" idx="3"/>
            <a:endCxn id="139" idx="2"/>
          </p:cNvCxnSpPr>
          <p:nvPr/>
        </p:nvCxnSpPr>
        <p:spPr bwMode="auto">
          <a:xfrm flipV="1">
            <a:off x="3124200" y="5181600"/>
            <a:ext cx="914400" cy="4191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7" name="Straight Connector 156"/>
          <p:cNvCxnSpPr>
            <a:stCxn id="133" idx="2"/>
            <a:endCxn id="139" idx="0"/>
          </p:cNvCxnSpPr>
          <p:nvPr/>
        </p:nvCxnSpPr>
        <p:spPr bwMode="auto">
          <a:xfrm>
            <a:off x="4038600" y="4114800"/>
            <a:ext cx="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8" name="Straight Connector 157"/>
          <p:cNvCxnSpPr>
            <a:stCxn id="139" idx="2"/>
            <a:endCxn id="145" idx="0"/>
          </p:cNvCxnSpPr>
          <p:nvPr/>
        </p:nvCxnSpPr>
        <p:spPr bwMode="auto">
          <a:xfrm>
            <a:off x="4038600" y="5181600"/>
            <a:ext cx="495300" cy="457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0" name="Straight Connector 159"/>
          <p:cNvCxnSpPr>
            <a:stCxn id="140" idx="2"/>
            <a:endCxn id="146" idx="0"/>
          </p:cNvCxnSpPr>
          <p:nvPr/>
        </p:nvCxnSpPr>
        <p:spPr bwMode="auto">
          <a:xfrm flipH="1">
            <a:off x="5067300" y="5181600"/>
            <a:ext cx="1905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1" name="Straight Connector 160"/>
          <p:cNvCxnSpPr>
            <a:stCxn id="140" idx="2"/>
            <a:endCxn id="147" idx="0"/>
          </p:cNvCxnSpPr>
          <p:nvPr/>
        </p:nvCxnSpPr>
        <p:spPr bwMode="auto">
          <a:xfrm>
            <a:off x="5257800" y="5181600"/>
            <a:ext cx="723900" cy="685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2" name="Straight Connector 161"/>
          <p:cNvCxnSpPr>
            <a:stCxn id="141" idx="3"/>
            <a:endCxn id="148" idx="0"/>
          </p:cNvCxnSpPr>
          <p:nvPr/>
        </p:nvCxnSpPr>
        <p:spPr bwMode="auto">
          <a:xfrm>
            <a:off x="6400800" y="4419600"/>
            <a:ext cx="800100" cy="838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3" name="Straight Connector 162"/>
          <p:cNvCxnSpPr>
            <a:stCxn id="140" idx="0"/>
            <a:endCxn id="141" idx="1"/>
          </p:cNvCxnSpPr>
          <p:nvPr/>
        </p:nvCxnSpPr>
        <p:spPr bwMode="auto">
          <a:xfrm flipV="1">
            <a:off x="5257800" y="4419600"/>
            <a:ext cx="685800" cy="3048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4" name="Straight Connector 163"/>
          <p:cNvCxnSpPr>
            <a:stCxn id="139" idx="3"/>
            <a:endCxn id="140" idx="1"/>
          </p:cNvCxnSpPr>
          <p:nvPr/>
        </p:nvCxnSpPr>
        <p:spPr bwMode="auto">
          <a:xfrm>
            <a:off x="4267200" y="4953000"/>
            <a:ext cx="762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5" name="Straight Connector 164"/>
          <p:cNvCxnSpPr>
            <a:stCxn id="133" idx="3"/>
            <a:endCxn id="134" idx="1"/>
          </p:cNvCxnSpPr>
          <p:nvPr/>
        </p:nvCxnSpPr>
        <p:spPr bwMode="auto">
          <a:xfrm flipV="1">
            <a:off x="4267200" y="3733800"/>
            <a:ext cx="762000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6" name="Straight Connector 165"/>
          <p:cNvCxnSpPr>
            <a:stCxn id="129" idx="2"/>
            <a:endCxn id="134" idx="0"/>
          </p:cNvCxnSpPr>
          <p:nvPr/>
        </p:nvCxnSpPr>
        <p:spPr bwMode="auto">
          <a:xfrm>
            <a:off x="5067300" y="2895600"/>
            <a:ext cx="190500" cy="6096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8" name="Straight Connector 167"/>
          <p:cNvCxnSpPr>
            <a:stCxn id="135" idx="3"/>
            <a:endCxn id="133" idx="0"/>
          </p:cNvCxnSpPr>
          <p:nvPr/>
        </p:nvCxnSpPr>
        <p:spPr bwMode="auto">
          <a:xfrm>
            <a:off x="2895600" y="3314700"/>
            <a:ext cx="1143000" cy="3429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9" name="Straight Connector 168"/>
          <p:cNvCxnSpPr>
            <a:stCxn id="134" idx="2"/>
            <a:endCxn id="140" idx="0"/>
          </p:cNvCxnSpPr>
          <p:nvPr/>
        </p:nvCxnSpPr>
        <p:spPr bwMode="auto">
          <a:xfrm>
            <a:off x="5257800" y="3962400"/>
            <a:ext cx="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0" name="Straight Connector 169"/>
          <p:cNvCxnSpPr>
            <a:stCxn id="134" idx="0"/>
            <a:endCxn id="142" idx="1"/>
          </p:cNvCxnSpPr>
          <p:nvPr/>
        </p:nvCxnSpPr>
        <p:spPr bwMode="auto">
          <a:xfrm flipV="1">
            <a:off x="5257800" y="3162300"/>
            <a:ext cx="1066800" cy="3429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1" name="Straight Connector 170"/>
          <p:cNvCxnSpPr>
            <a:stCxn id="149" idx="1"/>
            <a:endCxn id="141" idx="3"/>
          </p:cNvCxnSpPr>
          <p:nvPr/>
        </p:nvCxnSpPr>
        <p:spPr bwMode="auto">
          <a:xfrm flipH="1" flipV="1">
            <a:off x="6400800" y="4419600"/>
            <a:ext cx="838200" cy="2667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2" name="Straight Connector 171"/>
          <p:cNvCxnSpPr>
            <a:stCxn id="143" idx="1"/>
            <a:endCxn id="141" idx="3"/>
          </p:cNvCxnSpPr>
          <p:nvPr/>
        </p:nvCxnSpPr>
        <p:spPr bwMode="auto">
          <a:xfrm flipH="1">
            <a:off x="6400800" y="4000500"/>
            <a:ext cx="762000" cy="4191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4" name="Straight Connector 173"/>
          <p:cNvCxnSpPr>
            <a:stCxn id="131" idx="2"/>
            <a:endCxn id="134" idx="0"/>
          </p:cNvCxnSpPr>
          <p:nvPr/>
        </p:nvCxnSpPr>
        <p:spPr bwMode="auto">
          <a:xfrm flipH="1">
            <a:off x="5257800" y="2743200"/>
            <a:ext cx="110490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6" name="Straight Connector 175"/>
          <p:cNvCxnSpPr>
            <a:stCxn id="130" idx="2"/>
            <a:endCxn id="134" idx="0"/>
          </p:cNvCxnSpPr>
          <p:nvPr/>
        </p:nvCxnSpPr>
        <p:spPr bwMode="auto">
          <a:xfrm flipH="1">
            <a:off x="5257800" y="2743200"/>
            <a:ext cx="495300" cy="7620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80" name="Rectangle 95"/>
          <p:cNvSpPr>
            <a:spLocks noChangeArrowheads="1"/>
          </p:cNvSpPr>
          <p:nvPr/>
        </p:nvSpPr>
        <p:spPr bwMode="auto">
          <a:xfrm>
            <a:off x="7469526" y="4606925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1" name="Rectangle 95"/>
          <p:cNvSpPr>
            <a:spLocks noChangeArrowheads="1"/>
          </p:cNvSpPr>
          <p:nvPr/>
        </p:nvSpPr>
        <p:spPr bwMode="auto">
          <a:xfrm>
            <a:off x="3200400" y="5791200"/>
            <a:ext cx="302874" cy="193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A</a:t>
            </a:r>
          </a:p>
        </p:txBody>
      </p:sp>
      <p:sp>
        <p:nvSpPr>
          <p:cNvPr id="182" name="Rectangle 95"/>
          <p:cNvSpPr>
            <a:spLocks noChangeArrowheads="1"/>
          </p:cNvSpPr>
          <p:nvPr/>
        </p:nvSpPr>
        <p:spPr bwMode="auto">
          <a:xfrm>
            <a:off x="3810000" y="24384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3" name="Rectangle 95"/>
          <p:cNvSpPr>
            <a:spLocks noChangeArrowheads="1"/>
          </p:cNvSpPr>
          <p:nvPr/>
        </p:nvSpPr>
        <p:spPr bwMode="auto">
          <a:xfrm>
            <a:off x="6326526" y="2473325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4" name="Rectangle 95"/>
          <p:cNvSpPr>
            <a:spLocks noChangeArrowheads="1"/>
          </p:cNvSpPr>
          <p:nvPr/>
        </p:nvSpPr>
        <p:spPr bwMode="auto">
          <a:xfrm>
            <a:off x="6477000" y="2971800"/>
            <a:ext cx="302874" cy="19367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D</a:t>
            </a: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2438400" y="3048000"/>
            <a:ext cx="533400" cy="5334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209800" y="3581400"/>
            <a:ext cx="846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initiator</a:t>
            </a:r>
          </a:p>
        </p:txBody>
      </p:sp>
      <p:cxnSp>
        <p:nvCxnSpPr>
          <p:cNvPr id="80" name="Straight Connector 79"/>
          <p:cNvCxnSpPr>
            <a:stCxn id="141" idx="1"/>
            <a:endCxn id="134" idx="2"/>
          </p:cNvCxnSpPr>
          <p:nvPr/>
        </p:nvCxnSpPr>
        <p:spPr bwMode="auto">
          <a:xfrm flipH="1" flipV="1">
            <a:off x="5257800" y="3962400"/>
            <a:ext cx="685800" cy="4572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87" name="Rectangle 95"/>
          <p:cNvSpPr>
            <a:spLocks noChangeArrowheads="1"/>
          </p:cNvSpPr>
          <p:nvPr/>
        </p:nvSpPr>
        <p:spPr bwMode="auto">
          <a:xfrm>
            <a:off x="7240926" y="5368925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88" name="Rectangle 95"/>
          <p:cNvSpPr>
            <a:spLocks noChangeArrowheads="1"/>
          </p:cNvSpPr>
          <p:nvPr/>
        </p:nvSpPr>
        <p:spPr bwMode="auto">
          <a:xfrm>
            <a:off x="5029200" y="5902325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89" name="Rectangle 95"/>
          <p:cNvSpPr>
            <a:spLocks noChangeArrowheads="1"/>
          </p:cNvSpPr>
          <p:nvPr/>
        </p:nvSpPr>
        <p:spPr bwMode="auto">
          <a:xfrm>
            <a:off x="4419600" y="2625725"/>
            <a:ext cx="302874" cy="19367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D</a:t>
            </a:r>
          </a:p>
        </p:txBody>
      </p:sp>
      <p:sp>
        <p:nvSpPr>
          <p:cNvPr id="290" name="Rectangle 95"/>
          <p:cNvSpPr>
            <a:spLocks noChangeArrowheads="1"/>
          </p:cNvSpPr>
          <p:nvPr/>
        </p:nvSpPr>
        <p:spPr bwMode="auto">
          <a:xfrm>
            <a:off x="2897526" y="25146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B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91" name="Rectangle 95"/>
          <p:cNvSpPr>
            <a:spLocks noChangeArrowheads="1"/>
          </p:cNvSpPr>
          <p:nvPr/>
        </p:nvSpPr>
        <p:spPr bwMode="auto">
          <a:xfrm>
            <a:off x="2667000" y="5486400"/>
            <a:ext cx="302874" cy="193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C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2918729" y="2130623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m2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4" name="Rectangle 303"/>
          <p:cNvSpPr/>
          <p:nvPr/>
        </p:nvSpPr>
        <p:spPr>
          <a:xfrm>
            <a:off x="3581400" y="2057400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m3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5" name="Rectangle 304"/>
          <p:cNvSpPr/>
          <p:nvPr/>
        </p:nvSpPr>
        <p:spPr>
          <a:xfrm>
            <a:off x="4191000" y="2283023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m4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6172200" y="2057400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m7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7" name="Rectangle 306"/>
          <p:cNvSpPr/>
          <p:nvPr/>
        </p:nvSpPr>
        <p:spPr>
          <a:xfrm>
            <a:off x="6324600" y="3273623"/>
            <a:ext cx="434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m8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7239000" y="4797623"/>
            <a:ext cx="53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m10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09" name="Rectangle 308"/>
          <p:cNvSpPr/>
          <p:nvPr/>
        </p:nvSpPr>
        <p:spPr>
          <a:xfrm>
            <a:off x="6934200" y="5562600"/>
            <a:ext cx="520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m11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10" name="Rectangle 309"/>
          <p:cNvSpPr/>
          <p:nvPr/>
        </p:nvSpPr>
        <p:spPr>
          <a:xfrm>
            <a:off x="4800600" y="6093023"/>
            <a:ext cx="53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m13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11" name="Rectangle 310"/>
          <p:cNvSpPr/>
          <p:nvPr/>
        </p:nvSpPr>
        <p:spPr>
          <a:xfrm>
            <a:off x="3199880" y="6016823"/>
            <a:ext cx="53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m15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12" name="Rectangle 311"/>
          <p:cNvSpPr/>
          <p:nvPr/>
        </p:nvSpPr>
        <p:spPr>
          <a:xfrm>
            <a:off x="2666480" y="5715000"/>
            <a:ext cx="53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400" b="0" dirty="0" smtClean="0">
                <a:latin typeface="Helvetica"/>
                <a:cs typeface="Helvetica"/>
              </a:rPr>
              <a:t>m17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13" name="Rectangle 108"/>
          <p:cNvSpPr>
            <a:spLocks noChangeArrowheads="1"/>
          </p:cNvSpPr>
          <p:nvPr/>
        </p:nvSpPr>
        <p:spPr bwMode="auto">
          <a:xfrm>
            <a:off x="3200400" y="3810000"/>
            <a:ext cx="838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>
                <a:latin typeface="Helvetica"/>
                <a:cs typeface="Helvetica"/>
              </a:rPr>
              <a:t>B</a:t>
            </a:r>
            <a:r>
              <a:rPr lang="en-US" sz="1200" b="0" dirty="0" smtClean="0">
                <a:latin typeface="Helvetica"/>
                <a:cs typeface="Helvetica"/>
              </a:rPr>
              <a:t>: m2, m3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4" name="Rectangle 108"/>
          <p:cNvSpPr>
            <a:spLocks noChangeArrowheads="1"/>
          </p:cNvSpPr>
          <p:nvPr/>
        </p:nvSpPr>
        <p:spPr bwMode="auto">
          <a:xfrm>
            <a:off x="3200400" y="3962400"/>
            <a:ext cx="838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D: m4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5" name="Rectangle 108"/>
          <p:cNvSpPr>
            <a:spLocks noChangeArrowheads="1"/>
          </p:cNvSpPr>
          <p:nvPr/>
        </p:nvSpPr>
        <p:spPr bwMode="auto">
          <a:xfrm>
            <a:off x="3200400" y="4114800"/>
            <a:ext cx="838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…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6" name="Rectangle 108"/>
          <p:cNvSpPr>
            <a:spLocks noChangeArrowheads="1"/>
          </p:cNvSpPr>
          <p:nvPr/>
        </p:nvSpPr>
        <p:spPr bwMode="auto">
          <a:xfrm>
            <a:off x="5257800" y="35814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>
                <a:latin typeface="Helvetica"/>
                <a:cs typeface="Helvetica"/>
              </a:rPr>
              <a:t>B</a:t>
            </a:r>
            <a:r>
              <a:rPr lang="en-US" sz="1200" b="0" dirty="0" smtClean="0">
                <a:latin typeface="Helvetica"/>
                <a:cs typeface="Helvetica"/>
              </a:rPr>
              <a:t>: m7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7" name="Rectangle 108"/>
          <p:cNvSpPr>
            <a:spLocks noChangeArrowheads="1"/>
          </p:cNvSpPr>
          <p:nvPr/>
        </p:nvSpPr>
        <p:spPr bwMode="auto">
          <a:xfrm>
            <a:off x="5257800" y="37338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D: m8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8" name="Rectangle 108"/>
          <p:cNvSpPr>
            <a:spLocks noChangeArrowheads="1"/>
          </p:cNvSpPr>
          <p:nvPr/>
        </p:nvSpPr>
        <p:spPr bwMode="auto">
          <a:xfrm>
            <a:off x="5257800" y="38862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…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19" name="Rectangle 108"/>
          <p:cNvSpPr>
            <a:spLocks noChangeArrowheads="1"/>
          </p:cNvSpPr>
          <p:nvPr/>
        </p:nvSpPr>
        <p:spPr bwMode="auto">
          <a:xfrm>
            <a:off x="6172200" y="4343400"/>
            <a:ext cx="990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C: m10, m11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1" name="Rectangle 108"/>
          <p:cNvSpPr>
            <a:spLocks noChangeArrowheads="1"/>
          </p:cNvSpPr>
          <p:nvPr/>
        </p:nvSpPr>
        <p:spPr bwMode="auto">
          <a:xfrm>
            <a:off x="6172200" y="4495800"/>
            <a:ext cx="990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…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2" name="Rectangle 108"/>
          <p:cNvSpPr>
            <a:spLocks noChangeArrowheads="1"/>
          </p:cNvSpPr>
          <p:nvPr/>
        </p:nvSpPr>
        <p:spPr bwMode="auto">
          <a:xfrm>
            <a:off x="5257800" y="4953000"/>
            <a:ext cx="6858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C: m13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3" name="Rectangle 108"/>
          <p:cNvSpPr>
            <a:spLocks noChangeArrowheads="1"/>
          </p:cNvSpPr>
          <p:nvPr/>
        </p:nvSpPr>
        <p:spPr bwMode="auto">
          <a:xfrm>
            <a:off x="5257800" y="5105400"/>
            <a:ext cx="6858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…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4" name="Rectangle 108"/>
          <p:cNvSpPr>
            <a:spLocks noChangeArrowheads="1"/>
          </p:cNvSpPr>
          <p:nvPr/>
        </p:nvSpPr>
        <p:spPr bwMode="auto">
          <a:xfrm>
            <a:off x="3429000" y="48768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A: m15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5" name="Rectangle 108"/>
          <p:cNvSpPr>
            <a:spLocks noChangeArrowheads="1"/>
          </p:cNvSpPr>
          <p:nvPr/>
        </p:nvSpPr>
        <p:spPr bwMode="auto">
          <a:xfrm>
            <a:off x="3429000" y="50292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>
                <a:latin typeface="Helvetica"/>
                <a:cs typeface="Helvetica"/>
              </a:rPr>
              <a:t>C</a:t>
            </a:r>
            <a:r>
              <a:rPr lang="en-US" sz="1200" b="0" dirty="0" smtClean="0">
                <a:latin typeface="Helvetica"/>
                <a:cs typeface="Helvetica"/>
              </a:rPr>
              <a:t>: m17</a:t>
            </a:r>
            <a:endParaRPr lang="en-US" sz="1200" b="0" dirty="0">
              <a:latin typeface="Helvetica"/>
              <a:cs typeface="Helvetica"/>
            </a:endParaRPr>
          </a:p>
        </p:txBody>
      </p:sp>
      <p:sp>
        <p:nvSpPr>
          <p:cNvPr id="326" name="Rectangle 108"/>
          <p:cNvSpPr>
            <a:spLocks noChangeArrowheads="1"/>
          </p:cNvSpPr>
          <p:nvPr/>
        </p:nvSpPr>
        <p:spPr bwMode="auto">
          <a:xfrm>
            <a:off x="3429000" y="51816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200" b="0" dirty="0" smtClean="0">
                <a:latin typeface="Helvetica"/>
                <a:cs typeface="Helvetica"/>
              </a:rPr>
              <a:t>…</a:t>
            </a:r>
            <a:endParaRPr lang="en-US" sz="1200" b="0" dirty="0">
              <a:latin typeface="Helvetica"/>
              <a:cs typeface="Helvetica"/>
            </a:endParaRPr>
          </a:p>
        </p:txBody>
      </p:sp>
      <p:grpSp>
        <p:nvGrpSpPr>
          <p:cNvPr id="329" name="Group 328"/>
          <p:cNvGrpSpPr/>
          <p:nvPr/>
        </p:nvGrpSpPr>
        <p:grpSpPr>
          <a:xfrm>
            <a:off x="2971800" y="3471446"/>
            <a:ext cx="685800" cy="338554"/>
            <a:chOff x="2743200" y="4965471"/>
            <a:chExt cx="685800" cy="338554"/>
          </a:xfrm>
        </p:grpSpPr>
        <p:cxnSp>
          <p:nvCxnSpPr>
            <p:cNvPr id="330" name="Straight Arrow Connector 329"/>
            <p:cNvCxnSpPr/>
            <p:nvPr/>
          </p:nvCxnSpPr>
          <p:spPr bwMode="auto">
            <a:xfrm flipH="1" flipV="1">
              <a:off x="2743200" y="4973638"/>
              <a:ext cx="685800" cy="131762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31" name="TextBox 330"/>
            <p:cNvSpPr txBox="1"/>
            <p:nvPr/>
          </p:nvSpPr>
          <p:spPr>
            <a:xfrm rot="615319">
              <a:off x="2808692" y="4965471"/>
              <a:ext cx="59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  <a:latin typeface="Helvetica"/>
                  <a:cs typeface="Helvetica"/>
                </a:rPr>
                <a:t>m15</a:t>
              </a:r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3124200" y="3048000"/>
            <a:ext cx="609600" cy="375363"/>
            <a:chOff x="1524000" y="3040937"/>
            <a:chExt cx="609600" cy="375363"/>
          </a:xfrm>
        </p:grpSpPr>
        <p:sp>
          <p:nvSpPr>
            <p:cNvPr id="332" name="TextBox 331"/>
            <p:cNvSpPr txBox="1"/>
            <p:nvPr/>
          </p:nvSpPr>
          <p:spPr>
            <a:xfrm rot="714470">
              <a:off x="1658089" y="3040937"/>
              <a:ext cx="4581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A?</a:t>
              </a:r>
            </a:p>
          </p:txBody>
        </p:sp>
        <p:cxnSp>
          <p:nvCxnSpPr>
            <p:cNvPr id="333" name="Straight Arrow Connector 332"/>
            <p:cNvCxnSpPr/>
            <p:nvPr/>
          </p:nvCxnSpPr>
          <p:spPr bwMode="auto">
            <a:xfrm>
              <a:off x="1524000" y="3276600"/>
              <a:ext cx="609600" cy="13970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pic>
        <p:nvPicPr>
          <p:cNvPr id="335" name="Picture 3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76200"/>
            <a:ext cx="2311400" cy="1174044"/>
          </a:xfrm>
          <a:prstGeom prst="rect">
            <a:avLst/>
          </a:prstGeom>
        </p:spPr>
      </p:pic>
      <p:grpSp>
        <p:nvGrpSpPr>
          <p:cNvPr id="93" name="Group 92"/>
          <p:cNvGrpSpPr/>
          <p:nvPr/>
        </p:nvGrpSpPr>
        <p:grpSpPr>
          <a:xfrm rot="4569936">
            <a:off x="3607920" y="4348282"/>
            <a:ext cx="609600" cy="375363"/>
            <a:chOff x="1524000" y="3040937"/>
            <a:chExt cx="609600" cy="375363"/>
          </a:xfrm>
        </p:grpSpPr>
        <p:sp>
          <p:nvSpPr>
            <p:cNvPr id="94" name="TextBox 93"/>
            <p:cNvSpPr txBox="1"/>
            <p:nvPr/>
          </p:nvSpPr>
          <p:spPr>
            <a:xfrm rot="714470">
              <a:off x="1658089" y="3040937"/>
              <a:ext cx="4581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A?</a:t>
              </a:r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>
              <a:off x="1524000" y="3276600"/>
              <a:ext cx="609600" cy="13970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96" name="Group 95"/>
          <p:cNvGrpSpPr/>
          <p:nvPr/>
        </p:nvGrpSpPr>
        <p:grpSpPr>
          <a:xfrm rot="19869605">
            <a:off x="4290673" y="3370646"/>
            <a:ext cx="609600" cy="375363"/>
            <a:chOff x="1524000" y="3040937"/>
            <a:chExt cx="609600" cy="375363"/>
          </a:xfrm>
        </p:grpSpPr>
        <p:sp>
          <p:nvSpPr>
            <p:cNvPr id="97" name="TextBox 96"/>
            <p:cNvSpPr txBox="1"/>
            <p:nvPr/>
          </p:nvSpPr>
          <p:spPr>
            <a:xfrm rot="714470">
              <a:off x="1658089" y="3040937"/>
              <a:ext cx="4581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A?</a:t>
              </a:r>
            </a:p>
          </p:txBody>
        </p:sp>
        <p:cxnSp>
          <p:nvCxnSpPr>
            <p:cNvPr id="98" name="Straight Arrow Connector 97"/>
            <p:cNvCxnSpPr/>
            <p:nvPr/>
          </p:nvCxnSpPr>
          <p:spPr bwMode="auto">
            <a:xfrm>
              <a:off x="1524000" y="3276600"/>
              <a:ext cx="609600" cy="13970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99" name="Group 98"/>
          <p:cNvGrpSpPr/>
          <p:nvPr/>
        </p:nvGrpSpPr>
        <p:grpSpPr>
          <a:xfrm rot="4724615">
            <a:off x="3161413" y="4454165"/>
            <a:ext cx="615373" cy="338554"/>
            <a:chOff x="2892561" y="4986151"/>
            <a:chExt cx="615373" cy="338554"/>
          </a:xfrm>
        </p:grpSpPr>
        <p:cxnSp>
          <p:nvCxnSpPr>
            <p:cNvPr id="100" name="Straight Arrow Connector 99"/>
            <p:cNvCxnSpPr/>
            <p:nvPr/>
          </p:nvCxnSpPr>
          <p:spPr bwMode="auto">
            <a:xfrm rot="16875385" flipV="1">
              <a:off x="3159261" y="4766067"/>
              <a:ext cx="0" cy="53340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1" name="TextBox 100"/>
            <p:cNvSpPr txBox="1"/>
            <p:nvPr/>
          </p:nvSpPr>
          <p:spPr>
            <a:xfrm rot="615319">
              <a:off x="2912599" y="4986151"/>
              <a:ext cx="59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  <a:latin typeface="Helvetica"/>
                  <a:cs typeface="Helvetica"/>
                </a:rPr>
                <a:t>m15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18087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>
                <a:latin typeface="Tahoma" charset="0"/>
              </a:rPr>
              <a:t>Example: Oct </a:t>
            </a:r>
            <a:r>
              <a:rPr lang="en-US" b="0" dirty="0">
                <a:latin typeface="Tahoma" charset="0"/>
              </a:rPr>
              <a:t>2003 Crawl on </a:t>
            </a:r>
            <a:r>
              <a:rPr lang="en-US" b="0" dirty="0" smtClean="0">
                <a:latin typeface="Tahoma" charset="0"/>
              </a:rPr>
              <a:t>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8382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 descr="gnutella_top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4540250" cy="448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2085181" y="5548804"/>
            <a:ext cx="3064669" cy="42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0" dirty="0" err="1">
                <a:solidFill>
                  <a:srgbClr val="C91103"/>
                </a:solidFill>
                <a:latin typeface="Tahoma" charset="0"/>
              </a:rPr>
              <a:t>Ultrapeer</a:t>
            </a:r>
            <a:r>
              <a:rPr lang="en-US" sz="2000" b="0" dirty="0">
                <a:solidFill>
                  <a:srgbClr val="C91103"/>
                </a:solidFill>
                <a:latin typeface="Tahoma" charset="0"/>
              </a:rPr>
              <a:t> nodes</a:t>
            </a:r>
            <a:r>
              <a:rPr lang="en-US" sz="2000" b="0" dirty="0">
                <a:latin typeface="Tahoma" charset="0"/>
              </a:rPr>
              <a:t>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767593" y="5702718"/>
            <a:ext cx="2090407" cy="374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0">
                <a:solidFill>
                  <a:srgbClr val="C91103"/>
                </a:solidFill>
                <a:latin typeface="Tahoma" charset="0"/>
              </a:rPr>
              <a:t>Leaf nodes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5230812" y="5412552"/>
            <a:ext cx="681038" cy="252822"/>
          </a:xfrm>
          <a:prstGeom prst="line">
            <a:avLst/>
          </a:prstGeom>
          <a:noFill/>
          <a:ln w="38100">
            <a:solidFill>
              <a:srgbClr val="C9110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 flipV="1">
            <a:off x="5791200" y="4648200"/>
            <a:ext cx="273050" cy="940974"/>
          </a:xfrm>
          <a:prstGeom prst="line">
            <a:avLst/>
          </a:prstGeom>
          <a:noFill/>
          <a:ln w="38100">
            <a:solidFill>
              <a:srgbClr val="C9110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3962400" y="4419600"/>
            <a:ext cx="7144" cy="1093374"/>
          </a:xfrm>
          <a:prstGeom prst="line">
            <a:avLst/>
          </a:prstGeom>
          <a:noFill/>
          <a:ln w="57150">
            <a:solidFill>
              <a:srgbClr val="C9110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4125119" y="4838783"/>
            <a:ext cx="567531" cy="674191"/>
          </a:xfrm>
          <a:prstGeom prst="line">
            <a:avLst/>
          </a:prstGeom>
          <a:noFill/>
          <a:ln w="57150">
            <a:solidFill>
              <a:srgbClr val="C9110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826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Hash Tables (DHTs)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problem does it solve?</a:t>
            </a:r>
          </a:p>
          <a:p>
            <a:pPr lvl="1"/>
            <a:r>
              <a:rPr lang="en-US" dirty="0" smtClean="0"/>
              <a:t>Scalable, low-overhead lookup protocol</a:t>
            </a:r>
          </a:p>
          <a:p>
            <a:pPr lvl="1"/>
            <a:r>
              <a:rPr lang="en-US" dirty="0" smtClean="0"/>
              <a:t>Guarantee a file is found if it is in the system</a:t>
            </a:r>
          </a:p>
          <a:p>
            <a:pPr lvl="1"/>
            <a:endParaRPr lang="en-US" dirty="0"/>
          </a:p>
          <a:p>
            <a:r>
              <a:rPr lang="en-US" dirty="0"/>
              <a:t>Abstraction: a distributed hash-table data structure </a:t>
            </a:r>
          </a:p>
          <a:p>
            <a:pPr lvl="1"/>
            <a:r>
              <a:rPr lang="en-US" i="1" dirty="0"/>
              <a:t>insert(id, item); </a:t>
            </a:r>
          </a:p>
          <a:p>
            <a:pPr lvl="1"/>
            <a:r>
              <a:rPr lang="en-US" i="1" dirty="0"/>
              <a:t>item = query(id);</a:t>
            </a:r>
          </a:p>
          <a:p>
            <a:pPr lvl="1"/>
            <a:r>
              <a:rPr lang="en-US" dirty="0"/>
              <a:t>Note: </a:t>
            </a:r>
            <a:r>
              <a:rPr lang="en-US" i="1" dirty="0"/>
              <a:t>item</a:t>
            </a:r>
            <a:r>
              <a:rPr lang="en-US" dirty="0"/>
              <a:t> can be anything: a data object, document, file, pointer to a file…</a:t>
            </a:r>
          </a:p>
          <a:p>
            <a:endParaRPr lang="en-US" dirty="0"/>
          </a:p>
          <a:p>
            <a:r>
              <a:rPr lang="en-US" dirty="0"/>
              <a:t>Proposals</a:t>
            </a:r>
          </a:p>
          <a:p>
            <a:pPr lvl="1"/>
            <a:r>
              <a:rPr lang="en-US" dirty="0"/>
              <a:t>CAN, Chord, </a:t>
            </a:r>
            <a:r>
              <a:rPr lang="en-US" dirty="0" err="1"/>
              <a:t>Kademlia</a:t>
            </a:r>
            <a:r>
              <a:rPr lang="en-US" dirty="0"/>
              <a:t>, Pastry, Viceroy, Tapestry,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66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/>
          <p:cNvCxnSpPr>
            <a:stCxn id="7" idx="4"/>
            <a:endCxn id="8" idx="9"/>
          </p:cNvCxnSpPr>
          <p:nvPr/>
        </p:nvCxnSpPr>
        <p:spPr bwMode="auto">
          <a:xfrm flipV="1">
            <a:off x="4267200" y="4211599"/>
            <a:ext cx="1143000" cy="61381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6" name="Straight Connector 45"/>
          <p:cNvCxnSpPr>
            <a:stCxn id="9" idx="9"/>
            <a:endCxn id="8" idx="4"/>
          </p:cNvCxnSpPr>
          <p:nvPr/>
        </p:nvCxnSpPr>
        <p:spPr bwMode="auto">
          <a:xfrm flipH="1" flipV="1">
            <a:off x="5715000" y="4215814"/>
            <a:ext cx="1371600" cy="45298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9" name="Straight Connector 48"/>
          <p:cNvCxnSpPr>
            <a:stCxn id="9" idx="9"/>
            <a:endCxn id="7" idx="4"/>
          </p:cNvCxnSpPr>
          <p:nvPr/>
        </p:nvCxnSpPr>
        <p:spPr bwMode="auto">
          <a:xfrm flipH="1">
            <a:off x="4267200" y="4668799"/>
            <a:ext cx="2819400" cy="15661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Connector 41"/>
          <p:cNvCxnSpPr>
            <a:stCxn id="5" idx="4"/>
            <a:endCxn id="7" idx="9"/>
          </p:cNvCxnSpPr>
          <p:nvPr/>
        </p:nvCxnSpPr>
        <p:spPr bwMode="auto">
          <a:xfrm>
            <a:off x="2209800" y="4596814"/>
            <a:ext cx="1752600" cy="22438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5" name="tower"/>
          <p:cNvSpPr>
            <a:spLocks noEditPoints="1" noChangeArrowheads="1"/>
          </p:cNvSpPr>
          <p:nvPr/>
        </p:nvSpPr>
        <p:spPr bwMode="auto">
          <a:xfrm>
            <a:off x="1905000" y="41910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ower"/>
          <p:cNvSpPr>
            <a:spLocks noEditPoints="1" noChangeArrowheads="1"/>
          </p:cNvSpPr>
          <p:nvPr/>
        </p:nvSpPr>
        <p:spPr bwMode="auto">
          <a:xfrm>
            <a:off x="3962400" y="44196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ower"/>
          <p:cNvSpPr>
            <a:spLocks noEditPoints="1" noChangeArrowheads="1"/>
          </p:cNvSpPr>
          <p:nvPr/>
        </p:nvSpPr>
        <p:spPr bwMode="auto">
          <a:xfrm>
            <a:off x="5410200" y="38100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ower"/>
          <p:cNvSpPr>
            <a:spLocks noEditPoints="1" noChangeArrowheads="1"/>
          </p:cNvSpPr>
          <p:nvPr/>
        </p:nvSpPr>
        <p:spPr bwMode="auto">
          <a:xfrm>
            <a:off x="7086600" y="42672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828800" y="48768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86200" y="40386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85871" y="44196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962271" y="4964668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838200"/>
          </a:xfrm>
        </p:spPr>
        <p:txBody>
          <a:bodyPr/>
          <a:lstStyle/>
          <a:p>
            <a:r>
              <a:rPr lang="en-US" dirty="0" smtClean="0"/>
              <a:t>Partition hash table across nodes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1066800" y="1905000"/>
            <a:ext cx="1752600" cy="457200"/>
            <a:chOff x="1066800" y="1905000"/>
            <a:chExt cx="1752600" cy="457200"/>
          </a:xfrm>
        </p:grpSpPr>
        <p:grpSp>
          <p:nvGrpSpPr>
            <p:cNvPr id="12" name="Group 11"/>
            <p:cNvGrpSpPr/>
            <p:nvPr/>
          </p:nvGrpSpPr>
          <p:grpSpPr>
            <a:xfrm>
              <a:off x="1066800" y="19050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Rectangle 9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066800" y="21336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Rectangle 13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id2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item2</a:t>
                </a:r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1066800" y="2362200"/>
            <a:ext cx="1752600" cy="685800"/>
            <a:chOff x="1066800" y="2362200"/>
            <a:chExt cx="1752600" cy="685800"/>
          </a:xfrm>
        </p:grpSpPr>
        <p:grpSp>
          <p:nvGrpSpPr>
            <p:cNvPr id="16" name="Group 15"/>
            <p:cNvGrpSpPr/>
            <p:nvPr/>
          </p:nvGrpSpPr>
          <p:grpSpPr>
            <a:xfrm>
              <a:off x="1066800" y="23622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Rectangle 16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id5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item5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066800" y="25908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Rectangle 19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id8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item8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066800" y="28194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Rectangle 22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id9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item9</a:t>
                </a:r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1066800" y="3048000"/>
            <a:ext cx="1752600" cy="457200"/>
            <a:chOff x="1066800" y="3048000"/>
            <a:chExt cx="1752600" cy="457200"/>
          </a:xfrm>
        </p:grpSpPr>
        <p:grpSp>
          <p:nvGrpSpPr>
            <p:cNvPr id="25" name="Group 24"/>
            <p:cNvGrpSpPr/>
            <p:nvPr/>
          </p:nvGrpSpPr>
          <p:grpSpPr>
            <a:xfrm>
              <a:off x="1066800" y="30480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Rectangle 25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id11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item11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066800" y="32766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9" name="Rectangle 28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id13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item13</a:t>
                </a: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1066800" y="3505200"/>
            <a:ext cx="1752600" cy="457200"/>
            <a:chOff x="1066800" y="3505200"/>
            <a:chExt cx="1752600" cy="457200"/>
          </a:xfrm>
        </p:grpSpPr>
        <p:grpSp>
          <p:nvGrpSpPr>
            <p:cNvPr id="31" name="Group 30"/>
            <p:cNvGrpSpPr/>
            <p:nvPr/>
          </p:nvGrpSpPr>
          <p:grpSpPr>
            <a:xfrm>
              <a:off x="1066800" y="35052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2" name="Rectangle 31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id16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item16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066800" y="37338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5" name="Rectangle 34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id18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item18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81544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-4.44444E-6 L 0.58333 0.13334 " pathEditMode="relative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2.22222E-6 L 0.40833 0.1 " pathEditMode="relative" ptsTypes="AA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5.55556E-6 L 0.24167 0.32223 " pathEditMode="relative" ptsTypes="AA">
                                      <p:cBhvr>
                                        <p:cTn id="1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-1.11111E-6 L 0.01667 0.33333 " pathEditMode="relative" ptsTypes="AA">
                                      <p:cBhvr>
                                        <p:cTn id="1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DHT: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1371600"/>
          </a:xfrm>
        </p:spPr>
        <p:txBody>
          <a:bodyPr/>
          <a:lstStyle/>
          <a:p>
            <a:r>
              <a:rPr lang="en-US" dirty="0" smtClean="0"/>
              <a:t>Call </a:t>
            </a:r>
            <a:r>
              <a:rPr lang="en-US" i="1" dirty="0" smtClean="0"/>
              <a:t>insert(id4, item14) </a:t>
            </a:r>
            <a:r>
              <a:rPr lang="en-US" dirty="0" smtClean="0"/>
              <a:t>at m1</a:t>
            </a:r>
          </a:p>
          <a:p>
            <a:pPr lvl="1"/>
            <a:r>
              <a:rPr lang="en-US" dirty="0" smtClean="0"/>
              <a:t>Find node responsible for id4, i.e., node m3</a:t>
            </a:r>
          </a:p>
          <a:p>
            <a:pPr lvl="1"/>
            <a:r>
              <a:rPr lang="en-US" dirty="0" smtClean="0"/>
              <a:t>Insert (id14, item14) at m3  </a:t>
            </a:r>
            <a:endParaRPr lang="en-US" dirty="0"/>
          </a:p>
        </p:txBody>
      </p:sp>
      <p:sp>
        <p:nvSpPr>
          <p:cNvPr id="5" name="tower"/>
          <p:cNvSpPr>
            <a:spLocks noEditPoints="1" noChangeArrowheads="1"/>
          </p:cNvSpPr>
          <p:nvPr/>
        </p:nvSpPr>
        <p:spPr bwMode="auto">
          <a:xfrm>
            <a:off x="1905000" y="41910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ower"/>
          <p:cNvSpPr>
            <a:spLocks noEditPoints="1" noChangeArrowheads="1"/>
          </p:cNvSpPr>
          <p:nvPr/>
        </p:nvSpPr>
        <p:spPr bwMode="auto">
          <a:xfrm>
            <a:off x="3962400" y="44196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ower"/>
          <p:cNvSpPr>
            <a:spLocks noEditPoints="1" noChangeArrowheads="1"/>
          </p:cNvSpPr>
          <p:nvPr/>
        </p:nvSpPr>
        <p:spPr bwMode="auto">
          <a:xfrm>
            <a:off x="5410200" y="38100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ower"/>
          <p:cNvSpPr>
            <a:spLocks noEditPoints="1" noChangeArrowheads="1"/>
          </p:cNvSpPr>
          <p:nvPr/>
        </p:nvSpPr>
        <p:spPr bwMode="auto">
          <a:xfrm>
            <a:off x="7086600" y="42672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3962" y="3733800"/>
            <a:ext cx="1984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  <a:latin typeface="Helvetica"/>
                <a:cs typeface="Helvetica"/>
              </a:rPr>
              <a:t>i</a:t>
            </a:r>
            <a:r>
              <a:rPr lang="en-US" sz="1600" b="0" i="1" dirty="0" smtClean="0">
                <a:solidFill>
                  <a:srgbClr val="FF0000"/>
                </a:solidFill>
                <a:latin typeface="Helvetica"/>
                <a:cs typeface="Helvetica"/>
              </a:rPr>
              <a:t>nsert(id14, item14)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2209800" y="4596814"/>
            <a:ext cx="1752600" cy="22438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4267200" y="4211599"/>
            <a:ext cx="1143000" cy="61381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 flipV="1">
            <a:off x="5715000" y="4215814"/>
            <a:ext cx="1371600" cy="45298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H="1">
            <a:off x="4267200" y="4668799"/>
            <a:ext cx="2819400" cy="15661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6400800" y="4419600"/>
            <a:ext cx="1752600" cy="228600"/>
            <a:chOff x="1066800" y="1905000"/>
            <a:chExt cx="1752600" cy="228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Rectangle 31"/>
            <p:cNvSpPr/>
            <p:nvPr/>
          </p:nvSpPr>
          <p:spPr bwMode="auto">
            <a:xfrm>
              <a:off x="1066800" y="1905000"/>
              <a:ext cx="7620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id16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828800" y="1905000"/>
              <a:ext cx="9906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item16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400800" y="4648200"/>
            <a:ext cx="1752600" cy="228600"/>
            <a:chOff x="1066800" y="1905000"/>
            <a:chExt cx="1752600" cy="228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Rectangle 34"/>
            <p:cNvSpPr/>
            <p:nvPr/>
          </p:nvSpPr>
          <p:spPr bwMode="auto">
            <a:xfrm>
              <a:off x="1066800" y="1905000"/>
              <a:ext cx="7620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id18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828800" y="1905000"/>
              <a:ext cx="9906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item18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00600" y="3733800"/>
            <a:ext cx="1752600" cy="457200"/>
            <a:chOff x="1066800" y="3048000"/>
            <a:chExt cx="1752600" cy="457200"/>
          </a:xfrm>
        </p:grpSpPr>
        <p:grpSp>
          <p:nvGrpSpPr>
            <p:cNvPr id="25" name="Group 24"/>
            <p:cNvGrpSpPr/>
            <p:nvPr/>
          </p:nvGrpSpPr>
          <p:grpSpPr>
            <a:xfrm>
              <a:off x="1066800" y="30480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Rectangle 25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id11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item11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066800" y="32766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9" name="Rectangle 28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id13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item13</a:t>
                </a:r>
              </a:p>
            </p:txBody>
          </p:sp>
        </p:grpSp>
      </p:grpSp>
      <p:grpSp>
        <p:nvGrpSpPr>
          <p:cNvPr id="41" name="Group 40"/>
          <p:cNvGrpSpPr/>
          <p:nvPr/>
        </p:nvGrpSpPr>
        <p:grpSpPr>
          <a:xfrm>
            <a:off x="4800600" y="4191000"/>
            <a:ext cx="1752600" cy="228600"/>
            <a:chOff x="1066800" y="1905000"/>
            <a:chExt cx="1752600" cy="228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Rectangle 41"/>
            <p:cNvSpPr/>
            <p:nvPr/>
          </p:nvSpPr>
          <p:spPr bwMode="auto">
            <a:xfrm>
              <a:off x="1066800" y="1905000"/>
              <a:ext cx="7620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id14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828800" y="1905000"/>
              <a:ext cx="9906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item14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76600" y="4572000"/>
            <a:ext cx="1752600" cy="685800"/>
            <a:chOff x="1066800" y="2362200"/>
            <a:chExt cx="1752600" cy="685800"/>
          </a:xfrm>
        </p:grpSpPr>
        <p:grpSp>
          <p:nvGrpSpPr>
            <p:cNvPr id="16" name="Group 15"/>
            <p:cNvGrpSpPr/>
            <p:nvPr/>
          </p:nvGrpSpPr>
          <p:grpSpPr>
            <a:xfrm>
              <a:off x="1066800" y="23622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Rectangle 16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id5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item5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066800" y="25908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Rectangle 19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id8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item8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066800" y="28194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Rectangle 22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id9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item9</a:t>
                </a: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1219200" y="4191000"/>
            <a:ext cx="1752600" cy="457200"/>
            <a:chOff x="1066800" y="1905000"/>
            <a:chExt cx="1752600" cy="457200"/>
          </a:xfrm>
        </p:grpSpPr>
        <p:grpSp>
          <p:nvGrpSpPr>
            <p:cNvPr id="12" name="Group 11"/>
            <p:cNvGrpSpPr/>
            <p:nvPr/>
          </p:nvGrpSpPr>
          <p:grpSpPr>
            <a:xfrm>
              <a:off x="1066800" y="19050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Rectangle 9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066800" y="21336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Rectangle 13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id2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item2</a:t>
                </a:r>
              </a:p>
            </p:txBody>
          </p:sp>
        </p:grpSp>
      </p:grpSp>
      <p:cxnSp>
        <p:nvCxnSpPr>
          <p:cNvPr id="50" name="Straight Arrow Connector 49"/>
          <p:cNvCxnSpPr>
            <a:endCxn id="7" idx="1"/>
          </p:cNvCxnSpPr>
          <p:nvPr/>
        </p:nvCxnSpPr>
        <p:spPr bwMode="auto">
          <a:xfrm>
            <a:off x="2438400" y="4038600"/>
            <a:ext cx="1618036" cy="3810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>
            <a:stCxn id="7" idx="2"/>
            <a:endCxn id="42" idx="1"/>
          </p:cNvCxnSpPr>
          <p:nvPr/>
        </p:nvCxnSpPr>
        <p:spPr bwMode="auto">
          <a:xfrm flipV="1">
            <a:off x="4114800" y="4305300"/>
            <a:ext cx="685800" cy="1143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1828800" y="48768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86200" y="40386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85871" y="44196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962271" y="4964668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m4</a:t>
            </a:r>
          </a:p>
        </p:txBody>
      </p:sp>
    </p:spTree>
    <p:extLst>
      <p:ext uri="{BB962C8B-B14F-4D97-AF65-F5344CB8AC3E}">
        <p14:creationId xmlns:p14="http://schemas.microsoft.com/office/powerpoint/2010/main" val="1105277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382000" cy="990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2004: some Internet Service Providers (ISPs) claimed &gt; 50% was p2p traffic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712241"/>
            <a:ext cx="6972300" cy="407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721770"/>
      </p:ext>
    </p:extLst>
  </p:cSld>
  <p:clrMapOvr>
    <a:masterClrMapping/>
  </p:clrMapOvr>
  <p:transition xmlns:p14="http://schemas.microsoft.com/office/powerpoint/2010/main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DHT: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1371600"/>
          </a:xfrm>
        </p:spPr>
        <p:txBody>
          <a:bodyPr/>
          <a:lstStyle/>
          <a:p>
            <a:r>
              <a:rPr lang="en-US" dirty="0" smtClean="0"/>
              <a:t>Call </a:t>
            </a:r>
            <a:r>
              <a:rPr lang="en-US" i="1" dirty="0" smtClean="0"/>
              <a:t>query(id4)</a:t>
            </a:r>
            <a:r>
              <a:rPr lang="en-US" dirty="0" smtClean="0"/>
              <a:t> at m4</a:t>
            </a:r>
          </a:p>
          <a:p>
            <a:pPr lvl="1"/>
            <a:r>
              <a:rPr lang="en-US" dirty="0" smtClean="0"/>
              <a:t>Find node responsible for id4, i.e., m3</a:t>
            </a:r>
          </a:p>
          <a:p>
            <a:pPr lvl="1"/>
            <a:r>
              <a:rPr lang="en-US" dirty="0" smtClean="0"/>
              <a:t>Return  (id14, item14) to m4 </a:t>
            </a:r>
            <a:endParaRPr lang="en-US" dirty="0"/>
          </a:p>
        </p:txBody>
      </p:sp>
      <p:sp>
        <p:nvSpPr>
          <p:cNvPr id="5" name="tower"/>
          <p:cNvSpPr>
            <a:spLocks noEditPoints="1" noChangeArrowheads="1"/>
          </p:cNvSpPr>
          <p:nvPr/>
        </p:nvSpPr>
        <p:spPr bwMode="auto">
          <a:xfrm>
            <a:off x="1905000" y="41910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ower"/>
          <p:cNvSpPr>
            <a:spLocks noEditPoints="1" noChangeArrowheads="1"/>
          </p:cNvSpPr>
          <p:nvPr/>
        </p:nvSpPr>
        <p:spPr bwMode="auto">
          <a:xfrm>
            <a:off x="3962400" y="44196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ower"/>
          <p:cNvSpPr>
            <a:spLocks noEditPoints="1" noChangeArrowheads="1"/>
          </p:cNvSpPr>
          <p:nvPr/>
        </p:nvSpPr>
        <p:spPr bwMode="auto">
          <a:xfrm>
            <a:off x="5410200" y="38100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ower"/>
          <p:cNvSpPr>
            <a:spLocks noEditPoints="1" noChangeArrowheads="1"/>
          </p:cNvSpPr>
          <p:nvPr/>
        </p:nvSpPr>
        <p:spPr bwMode="auto">
          <a:xfrm>
            <a:off x="7086600" y="42672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2209800" y="4596814"/>
            <a:ext cx="1752600" cy="22438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4267200" y="4211599"/>
            <a:ext cx="1143000" cy="61381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 flipV="1">
            <a:off x="5715000" y="4215814"/>
            <a:ext cx="1371600" cy="45298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H="1">
            <a:off x="4267200" y="4668799"/>
            <a:ext cx="2819400" cy="15661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6400800" y="4419600"/>
            <a:ext cx="1752600" cy="228600"/>
            <a:chOff x="1066800" y="1905000"/>
            <a:chExt cx="1752600" cy="228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Rectangle 31"/>
            <p:cNvSpPr/>
            <p:nvPr/>
          </p:nvSpPr>
          <p:spPr bwMode="auto">
            <a:xfrm>
              <a:off x="1066800" y="1905000"/>
              <a:ext cx="7620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id16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828800" y="1905000"/>
              <a:ext cx="9906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item16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400800" y="4648200"/>
            <a:ext cx="1752600" cy="228600"/>
            <a:chOff x="1066800" y="1905000"/>
            <a:chExt cx="1752600" cy="228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Rectangle 34"/>
            <p:cNvSpPr/>
            <p:nvPr/>
          </p:nvSpPr>
          <p:spPr bwMode="auto">
            <a:xfrm>
              <a:off x="1066800" y="1905000"/>
              <a:ext cx="7620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id18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828800" y="1905000"/>
              <a:ext cx="9906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item18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00600" y="3733800"/>
            <a:ext cx="1752600" cy="457200"/>
            <a:chOff x="1066800" y="3048000"/>
            <a:chExt cx="1752600" cy="457200"/>
          </a:xfrm>
        </p:grpSpPr>
        <p:grpSp>
          <p:nvGrpSpPr>
            <p:cNvPr id="25" name="Group 24"/>
            <p:cNvGrpSpPr/>
            <p:nvPr/>
          </p:nvGrpSpPr>
          <p:grpSpPr>
            <a:xfrm>
              <a:off x="1066800" y="30480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Rectangle 25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id11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item11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066800" y="32766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9" name="Rectangle 28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id13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item13</a:t>
                </a:r>
              </a:p>
            </p:txBody>
          </p:sp>
        </p:grpSp>
      </p:grpSp>
      <p:grpSp>
        <p:nvGrpSpPr>
          <p:cNvPr id="41" name="Group 40"/>
          <p:cNvGrpSpPr/>
          <p:nvPr/>
        </p:nvGrpSpPr>
        <p:grpSpPr>
          <a:xfrm>
            <a:off x="4800600" y="4191000"/>
            <a:ext cx="1752600" cy="228600"/>
            <a:chOff x="1066800" y="1905000"/>
            <a:chExt cx="1752600" cy="228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Rectangle 41"/>
            <p:cNvSpPr/>
            <p:nvPr/>
          </p:nvSpPr>
          <p:spPr bwMode="auto">
            <a:xfrm>
              <a:off x="1066800" y="1905000"/>
              <a:ext cx="7620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latin typeface="Helvetica"/>
                  <a:cs typeface="Helvetica"/>
                </a:rPr>
                <a:t>id14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828800" y="1905000"/>
              <a:ext cx="990600" cy="2286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item14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76600" y="4572000"/>
            <a:ext cx="1752600" cy="685800"/>
            <a:chOff x="1066800" y="2362200"/>
            <a:chExt cx="1752600" cy="685800"/>
          </a:xfrm>
        </p:grpSpPr>
        <p:grpSp>
          <p:nvGrpSpPr>
            <p:cNvPr id="16" name="Group 15"/>
            <p:cNvGrpSpPr/>
            <p:nvPr/>
          </p:nvGrpSpPr>
          <p:grpSpPr>
            <a:xfrm>
              <a:off x="1066800" y="23622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Rectangle 16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id5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item5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066800" y="25908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Rectangle 19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id8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item8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066800" y="28194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Rectangle 22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id9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item9</a:t>
                </a: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1219200" y="4191000"/>
            <a:ext cx="1752600" cy="457200"/>
            <a:chOff x="1066800" y="1905000"/>
            <a:chExt cx="1752600" cy="457200"/>
          </a:xfrm>
        </p:grpSpPr>
        <p:grpSp>
          <p:nvGrpSpPr>
            <p:cNvPr id="12" name="Group 11"/>
            <p:cNvGrpSpPr/>
            <p:nvPr/>
          </p:nvGrpSpPr>
          <p:grpSpPr>
            <a:xfrm>
              <a:off x="1066800" y="19050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Rectangle 9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id1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item1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066800" y="2133600"/>
              <a:ext cx="1752600" cy="228600"/>
              <a:chOff x="1066800" y="1905000"/>
              <a:chExt cx="1752600" cy="2286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Rectangle 13"/>
              <p:cNvSpPr/>
              <p:nvPr/>
            </p:nvSpPr>
            <p:spPr bwMode="auto">
              <a:xfrm>
                <a:off x="1066800" y="1905000"/>
                <a:ext cx="7620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id2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828800" y="1905000"/>
                <a:ext cx="990600" cy="228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800" b="0" dirty="0" smtClean="0">
                    <a:latin typeface="Helvetica"/>
                    <a:cs typeface="Helvetica"/>
                  </a:rPr>
                  <a:t>item2</a:t>
                </a:r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6553200" y="3855136"/>
            <a:ext cx="1349424" cy="412064"/>
            <a:chOff x="6629400" y="3855136"/>
            <a:chExt cx="1349424" cy="412064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 flipH="1" flipV="1">
              <a:off x="6629400" y="4038600"/>
              <a:ext cx="990600" cy="228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0000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58" name="TextBox 57"/>
            <p:cNvSpPr txBox="1"/>
            <p:nvPr/>
          </p:nvSpPr>
          <p:spPr>
            <a:xfrm rot="849544">
              <a:off x="6712732" y="3855136"/>
              <a:ext cx="12660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i="1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query(id14)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553200" y="3578710"/>
            <a:ext cx="1143000" cy="459890"/>
            <a:chOff x="6705600" y="3502510"/>
            <a:chExt cx="1143000" cy="459890"/>
          </a:xfrm>
        </p:grpSpPr>
        <p:cxnSp>
          <p:nvCxnSpPr>
            <p:cNvPr id="52" name="Straight Arrow Connector 51"/>
            <p:cNvCxnSpPr/>
            <p:nvPr/>
          </p:nvCxnSpPr>
          <p:spPr bwMode="auto">
            <a:xfrm>
              <a:off x="6705600" y="3657600"/>
              <a:ext cx="1143000" cy="304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0000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 rot="849544">
              <a:off x="6938772" y="3502510"/>
              <a:ext cx="8441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i="1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item14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1828800" y="48768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86200" y="40386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285871" y="44196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62271" y="4964668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m4</a:t>
            </a:r>
          </a:p>
        </p:txBody>
      </p:sp>
    </p:spTree>
    <p:extLst>
      <p:ext uri="{BB962C8B-B14F-4D97-AF65-F5344CB8AC3E}">
        <p14:creationId xmlns:p14="http://schemas.microsoft.com/office/powerpoint/2010/main" val="13502964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DHT: Lookup Service</a:t>
            </a:r>
            <a:endParaRPr lang="en-US" dirty="0"/>
          </a:p>
        </p:txBody>
      </p:sp>
      <p:sp>
        <p:nvSpPr>
          <p:cNvPr id="143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Key primitive: lookup service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G</a:t>
            </a:r>
            <a:r>
              <a:rPr lang="en-US" sz="2000" dirty="0" smtClean="0"/>
              <a:t>iven </a:t>
            </a:r>
            <a:r>
              <a:rPr lang="en-US" sz="2000" dirty="0"/>
              <a:t>an ID, </a:t>
            </a:r>
            <a:r>
              <a:rPr lang="en-US" sz="2000" dirty="0" smtClean="0"/>
              <a:t>map it </a:t>
            </a:r>
            <a:r>
              <a:rPr lang="en-US" sz="2000" dirty="0"/>
              <a:t>to a host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Scalability</a:t>
            </a:r>
            <a:r>
              <a:rPr lang="en-US" dirty="0"/>
              <a:t>: hundreds of thousands or millions of machines 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One example: Chord (Lecture 15)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</a:t>
            </a:r>
            <a:r>
              <a:rPr lang="en-US" dirty="0" smtClean="0"/>
              <a:t>nother </a:t>
            </a:r>
            <a:r>
              <a:rPr lang="en-US" dirty="0" smtClean="0"/>
              <a:t>example: </a:t>
            </a:r>
            <a:r>
              <a:rPr lang="en-US" dirty="0" smtClean="0"/>
              <a:t>CAN (next)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240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053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 Addressable Network (CAN)</a:t>
            </a:r>
          </a:p>
        </p:txBody>
      </p:sp>
      <p:sp>
        <p:nvSpPr>
          <p:cNvPr id="143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924800" cy="5105400"/>
          </a:xfrm>
        </p:spPr>
        <p:txBody>
          <a:bodyPr/>
          <a:lstStyle/>
          <a:p>
            <a:r>
              <a:rPr lang="en-US" dirty="0"/>
              <a:t>Associate to each node and item a unique </a:t>
            </a:r>
            <a:r>
              <a:rPr lang="en-US" i="1" dirty="0"/>
              <a:t>id</a:t>
            </a:r>
            <a:r>
              <a:rPr lang="en-US" dirty="0"/>
              <a:t> in an </a:t>
            </a:r>
            <a:r>
              <a:rPr lang="en-US" i="1" dirty="0"/>
              <a:t>d</a:t>
            </a:r>
            <a:r>
              <a:rPr lang="en-US" dirty="0"/>
              <a:t>-dimensional </a:t>
            </a:r>
            <a:r>
              <a:rPr lang="en-US" dirty="0" smtClean="0"/>
              <a:t>space, e.g.,</a:t>
            </a:r>
            <a:r>
              <a:rPr lang="en-US" dirty="0" smtClean="0">
                <a:sym typeface="Wingdings"/>
              </a:rPr>
              <a:t> torus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Assigning </a:t>
            </a:r>
            <a:r>
              <a:rPr lang="en-US" i="1" dirty="0" smtClean="0"/>
              <a:t>d</a:t>
            </a:r>
            <a:r>
              <a:rPr lang="en-US" dirty="0" smtClean="0"/>
              <a:t>-dimensional ID to content (file):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d</a:t>
            </a:r>
            <a:r>
              <a:rPr lang="en-US" dirty="0" smtClean="0"/>
              <a:t> hash functions (i.e., </a:t>
            </a:r>
            <a:r>
              <a:rPr lang="en-US" i="1" dirty="0" smtClean="0"/>
              <a:t>h</a:t>
            </a:r>
            <a:r>
              <a:rPr lang="en-US" i="1" baseline="-25000" dirty="0" smtClean="0"/>
              <a:t>1</a:t>
            </a:r>
            <a:r>
              <a:rPr lang="en-US" dirty="0" smtClean="0"/>
              <a:t>(), </a:t>
            </a:r>
            <a:r>
              <a:rPr lang="en-US" i="1" dirty="0" smtClean="0"/>
              <a:t>h</a:t>
            </a:r>
            <a:r>
              <a:rPr lang="en-US" i="1" baseline="-25000" dirty="0" smtClean="0"/>
              <a:t>2</a:t>
            </a:r>
            <a:r>
              <a:rPr lang="en-US" dirty="0" smtClean="0"/>
              <a:t>(</a:t>
            </a:r>
            <a:r>
              <a:rPr lang="en-US" dirty="0"/>
              <a:t>)</a:t>
            </a:r>
            <a:r>
              <a:rPr lang="en-US" dirty="0" smtClean="0"/>
              <a:t>,.., </a:t>
            </a:r>
            <a:r>
              <a:rPr lang="en-US" i="1" dirty="0" err="1" smtClean="0"/>
              <a:t>h</a:t>
            </a:r>
            <a:r>
              <a:rPr lang="en-US" i="1" baseline="-25000" dirty="0" err="1" smtClean="0"/>
              <a:t>d</a:t>
            </a:r>
            <a:r>
              <a:rPr lang="en-US" dirty="0" smtClean="0"/>
              <a:t>()) to compute d coordinates using name or content</a:t>
            </a:r>
          </a:p>
          <a:p>
            <a:pPr lvl="1"/>
            <a:r>
              <a:rPr lang="en-US" i="1" dirty="0"/>
              <a:t>i</a:t>
            </a:r>
            <a:r>
              <a:rPr lang="en-US" i="1" dirty="0" smtClean="0"/>
              <a:t>d</a:t>
            </a:r>
            <a:r>
              <a:rPr lang="en-US" dirty="0" smtClean="0"/>
              <a:t> = (</a:t>
            </a:r>
            <a:r>
              <a:rPr lang="en-US" i="1" dirty="0" smtClean="0"/>
              <a:t>id</a:t>
            </a:r>
            <a:r>
              <a:rPr lang="en-US" i="1" baseline="-25000" dirty="0" smtClean="0"/>
              <a:t>1</a:t>
            </a:r>
            <a:r>
              <a:rPr lang="en-US" i="1" dirty="0" smtClean="0"/>
              <a:t>, id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</a:t>
            </a:r>
            <a:r>
              <a:rPr lang="en-US" i="1" dirty="0" err="1" smtClean="0"/>
              <a:t>id</a:t>
            </a:r>
            <a:r>
              <a:rPr lang="en-US" i="1" baseline="-25000" dirty="0" err="1" smtClean="0"/>
              <a:t>d</a:t>
            </a:r>
            <a:r>
              <a:rPr lang="en-US" dirty="0" smtClean="0"/>
              <a:t>), where </a:t>
            </a:r>
            <a:r>
              <a:rPr lang="en-US" i="1" dirty="0" err="1" smtClean="0"/>
              <a:t>id</a:t>
            </a:r>
            <a:r>
              <a:rPr lang="en-US" i="1" baseline="-25000" dirty="0" err="1" smtClean="0"/>
              <a:t>i</a:t>
            </a:r>
            <a:r>
              <a:rPr lang="en-US" dirty="0" smtClean="0"/>
              <a:t> = </a:t>
            </a:r>
            <a:r>
              <a:rPr lang="en-US" i="1" dirty="0" smtClean="0"/>
              <a:t>h</a:t>
            </a:r>
            <a:r>
              <a:rPr lang="en-US" i="1" baseline="-25000" dirty="0" smtClean="0"/>
              <a:t>i</a:t>
            </a:r>
            <a:r>
              <a:rPr lang="en-US" dirty="0" smtClean="0"/>
              <a:t>(content);</a:t>
            </a:r>
          </a:p>
          <a:p>
            <a:endParaRPr lang="en-US" dirty="0" smtClean="0"/>
          </a:p>
          <a:p>
            <a:r>
              <a:rPr lang="en-US" dirty="0" smtClean="0"/>
              <a:t>Assigning </a:t>
            </a:r>
            <a:r>
              <a:rPr lang="en-US" i="1" dirty="0"/>
              <a:t>d</a:t>
            </a:r>
            <a:r>
              <a:rPr lang="en-US" dirty="0"/>
              <a:t>-dimensional ID </a:t>
            </a:r>
            <a:r>
              <a:rPr lang="en-US" dirty="0" smtClean="0"/>
              <a:t>to new node,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new</a:t>
            </a:r>
            <a:r>
              <a:rPr lang="en-US" dirty="0" smtClean="0"/>
              <a:t>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Pick random </a:t>
            </a:r>
            <a:r>
              <a:rPr lang="en-US" i="1" dirty="0" err="1" smtClean="0"/>
              <a:t>id</a:t>
            </a:r>
            <a:r>
              <a:rPr lang="en-US" i="1" baseline="-25000" dirty="0" err="1" smtClean="0"/>
              <a:t>new</a:t>
            </a:r>
            <a:endParaRPr lang="en-US" i="1" baseline="-250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Find node 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 responsible for </a:t>
            </a:r>
            <a:r>
              <a:rPr lang="en-US" i="1" dirty="0" err="1"/>
              <a:t>i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new</a:t>
            </a:r>
            <a:endParaRPr lang="en-US" i="1" baseline="-25000" dirty="0"/>
          </a:p>
          <a:p>
            <a:pPr marL="914400" lvl="1" indent="-457200">
              <a:buFont typeface="+mj-lt"/>
              <a:buAutoNum type="arabicParenR"/>
            </a:pPr>
            <a:r>
              <a:rPr lang="en-US" i="1" dirty="0"/>
              <a:t>n</a:t>
            </a:r>
            <a:r>
              <a:rPr lang="en-US" i="1" baseline="-25000" dirty="0" smtClean="0"/>
              <a:t>1</a:t>
            </a:r>
            <a:r>
              <a:rPr lang="en-US" dirty="0" smtClean="0"/>
              <a:t> may pick a new ID for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new</a:t>
            </a:r>
            <a:r>
              <a:rPr lang="en-US" i="1" baseline="-25000" dirty="0" smtClean="0"/>
              <a:t>, </a:t>
            </a:r>
            <a:r>
              <a:rPr lang="en-US" i="1" dirty="0" err="1" smtClean="0"/>
              <a:t>id’</a:t>
            </a:r>
            <a:r>
              <a:rPr lang="en-US" i="1" baseline="-25000" dirty="0" err="1" smtClean="0"/>
              <a:t>new</a:t>
            </a:r>
            <a:r>
              <a:rPr lang="en-US" i="1" baseline="-25000" dirty="0" smtClean="0"/>
              <a:t>, </a:t>
            </a:r>
            <a:r>
              <a:rPr lang="en-US" dirty="0" smtClean="0"/>
              <a:t>to better split the ID space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45907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Example: Two Dimensional Space</a:t>
            </a:r>
          </a:p>
        </p:txBody>
      </p:sp>
      <p:sp>
        <p:nvSpPr>
          <p:cNvPr id="143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800600" cy="60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Space divided between nodes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All nodes cover the entire space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Each node covers either a square or a rectangular area of ratios 1:2 or 2:1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Example: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Assume space size (8 x 8)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Node n1:(1, 2) first node that joins </a:t>
            </a:r>
            <a:r>
              <a:rPr lang="en-US" sz="1800" dirty="0">
                <a:sym typeface="Wingdings" charset="2"/>
              </a:rPr>
              <a:t> cover the entire space</a:t>
            </a:r>
            <a:endParaRPr lang="en-US" sz="1800" dirty="0"/>
          </a:p>
        </p:txBody>
      </p:sp>
      <p:sp>
        <p:nvSpPr>
          <p:cNvPr id="1434628" name="Line 4"/>
          <p:cNvSpPr>
            <a:spLocks noChangeShapeType="1"/>
          </p:cNvSpPr>
          <p:nvPr/>
        </p:nvSpPr>
        <p:spPr bwMode="auto">
          <a:xfrm>
            <a:off x="5715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29" name="Line 5"/>
          <p:cNvSpPr>
            <a:spLocks noChangeShapeType="1"/>
          </p:cNvSpPr>
          <p:nvPr/>
        </p:nvSpPr>
        <p:spPr bwMode="auto">
          <a:xfrm>
            <a:off x="6172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0" name="Line 6"/>
          <p:cNvSpPr>
            <a:spLocks noChangeShapeType="1"/>
          </p:cNvSpPr>
          <p:nvPr/>
        </p:nvSpPr>
        <p:spPr bwMode="auto">
          <a:xfrm>
            <a:off x="66294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1" name="Line 7"/>
          <p:cNvSpPr>
            <a:spLocks noChangeShapeType="1"/>
          </p:cNvSpPr>
          <p:nvPr/>
        </p:nvSpPr>
        <p:spPr bwMode="auto">
          <a:xfrm>
            <a:off x="75438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2" name="Line 8"/>
          <p:cNvSpPr>
            <a:spLocks noChangeShapeType="1"/>
          </p:cNvSpPr>
          <p:nvPr/>
        </p:nvSpPr>
        <p:spPr bwMode="auto">
          <a:xfrm>
            <a:off x="70866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3" name="Line 9"/>
          <p:cNvSpPr>
            <a:spLocks noChangeShapeType="1"/>
          </p:cNvSpPr>
          <p:nvPr/>
        </p:nvSpPr>
        <p:spPr bwMode="auto">
          <a:xfrm>
            <a:off x="8001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4" name="Line 10"/>
          <p:cNvSpPr>
            <a:spLocks noChangeShapeType="1"/>
          </p:cNvSpPr>
          <p:nvPr/>
        </p:nvSpPr>
        <p:spPr bwMode="auto">
          <a:xfrm>
            <a:off x="5257800" y="5257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5" name="Line 11"/>
          <p:cNvSpPr>
            <a:spLocks noChangeShapeType="1"/>
          </p:cNvSpPr>
          <p:nvPr/>
        </p:nvSpPr>
        <p:spPr bwMode="auto">
          <a:xfrm>
            <a:off x="5257800" y="4800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6" name="Line 12"/>
          <p:cNvSpPr>
            <a:spLocks noChangeShapeType="1"/>
          </p:cNvSpPr>
          <p:nvPr/>
        </p:nvSpPr>
        <p:spPr bwMode="auto">
          <a:xfrm>
            <a:off x="5257800" y="4343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7" name="Line 13"/>
          <p:cNvSpPr>
            <a:spLocks noChangeShapeType="1"/>
          </p:cNvSpPr>
          <p:nvPr/>
        </p:nvSpPr>
        <p:spPr bwMode="auto">
          <a:xfrm>
            <a:off x="5257800" y="38862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8" name="Line 14"/>
          <p:cNvSpPr>
            <a:spLocks noChangeShapeType="1"/>
          </p:cNvSpPr>
          <p:nvPr/>
        </p:nvSpPr>
        <p:spPr bwMode="auto">
          <a:xfrm>
            <a:off x="5257800" y="3429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39" name="Line 15"/>
          <p:cNvSpPr>
            <a:spLocks noChangeShapeType="1"/>
          </p:cNvSpPr>
          <p:nvPr/>
        </p:nvSpPr>
        <p:spPr bwMode="auto">
          <a:xfrm>
            <a:off x="5257800" y="2971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40" name="Rectangle 16"/>
          <p:cNvSpPr>
            <a:spLocks noChangeArrowheads="1"/>
          </p:cNvSpPr>
          <p:nvPr/>
        </p:nvSpPr>
        <p:spPr bwMode="auto">
          <a:xfrm>
            <a:off x="5257800" y="2057400"/>
            <a:ext cx="36576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41" name="Oval 17"/>
          <p:cNvSpPr>
            <a:spLocks noChangeArrowheads="1"/>
          </p:cNvSpPr>
          <p:nvPr/>
        </p:nvSpPr>
        <p:spPr bwMode="auto">
          <a:xfrm>
            <a:off x="59436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42" name="Text Box 18"/>
          <p:cNvSpPr txBox="1">
            <a:spLocks noChangeArrowheads="1"/>
          </p:cNvSpPr>
          <p:nvPr/>
        </p:nvSpPr>
        <p:spPr bwMode="auto">
          <a:xfrm>
            <a:off x="5903913" y="57277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34643" name="Text Box 19"/>
          <p:cNvSpPr txBox="1">
            <a:spLocks noChangeArrowheads="1"/>
          </p:cNvSpPr>
          <p:nvPr/>
        </p:nvSpPr>
        <p:spPr bwMode="auto">
          <a:xfrm>
            <a:off x="63246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34644" name="Text Box 20"/>
          <p:cNvSpPr txBox="1">
            <a:spLocks noChangeArrowheads="1"/>
          </p:cNvSpPr>
          <p:nvPr/>
        </p:nvSpPr>
        <p:spPr bwMode="auto">
          <a:xfrm>
            <a:off x="67818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34645" name="Text Box 21"/>
          <p:cNvSpPr txBox="1">
            <a:spLocks noChangeArrowheads="1"/>
          </p:cNvSpPr>
          <p:nvPr/>
        </p:nvSpPr>
        <p:spPr bwMode="auto">
          <a:xfrm>
            <a:off x="72390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34646" name="Text Box 22"/>
          <p:cNvSpPr txBox="1">
            <a:spLocks noChangeArrowheads="1"/>
          </p:cNvSpPr>
          <p:nvPr/>
        </p:nvSpPr>
        <p:spPr bwMode="auto">
          <a:xfrm>
            <a:off x="7696200" y="57181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34647" name="Text Box 23"/>
          <p:cNvSpPr txBox="1">
            <a:spLocks noChangeArrowheads="1"/>
          </p:cNvSpPr>
          <p:nvPr/>
        </p:nvSpPr>
        <p:spPr bwMode="auto">
          <a:xfrm>
            <a:off x="81534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34648" name="Text Box 24"/>
          <p:cNvSpPr txBox="1">
            <a:spLocks noChangeArrowheads="1"/>
          </p:cNvSpPr>
          <p:nvPr/>
        </p:nvSpPr>
        <p:spPr bwMode="auto">
          <a:xfrm>
            <a:off x="8585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34649" name="Text Box 25"/>
          <p:cNvSpPr txBox="1">
            <a:spLocks noChangeArrowheads="1"/>
          </p:cNvSpPr>
          <p:nvPr/>
        </p:nvSpPr>
        <p:spPr bwMode="auto">
          <a:xfrm>
            <a:off x="5410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34650" name="Text Box 26"/>
          <p:cNvSpPr txBox="1">
            <a:spLocks noChangeArrowheads="1"/>
          </p:cNvSpPr>
          <p:nvPr/>
        </p:nvSpPr>
        <p:spPr bwMode="auto">
          <a:xfrm>
            <a:off x="4978400" y="4953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34651" name="Text Box 27"/>
          <p:cNvSpPr txBox="1">
            <a:spLocks noChangeArrowheads="1"/>
          </p:cNvSpPr>
          <p:nvPr/>
        </p:nvSpPr>
        <p:spPr bwMode="auto">
          <a:xfrm>
            <a:off x="4978400" y="4495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34652" name="Text Box 28"/>
          <p:cNvSpPr txBox="1">
            <a:spLocks noChangeArrowheads="1"/>
          </p:cNvSpPr>
          <p:nvPr/>
        </p:nvSpPr>
        <p:spPr bwMode="auto">
          <a:xfrm>
            <a:off x="4978400" y="40417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34653" name="Text Box 29"/>
          <p:cNvSpPr txBox="1">
            <a:spLocks noChangeArrowheads="1"/>
          </p:cNvSpPr>
          <p:nvPr/>
        </p:nvSpPr>
        <p:spPr bwMode="auto">
          <a:xfrm>
            <a:off x="4978400" y="35814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34654" name="Text Box 30"/>
          <p:cNvSpPr txBox="1">
            <a:spLocks noChangeArrowheads="1"/>
          </p:cNvSpPr>
          <p:nvPr/>
        </p:nvSpPr>
        <p:spPr bwMode="auto">
          <a:xfrm>
            <a:off x="4978400" y="31273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34655" name="Text Box 31"/>
          <p:cNvSpPr txBox="1">
            <a:spLocks noChangeArrowheads="1"/>
          </p:cNvSpPr>
          <p:nvPr/>
        </p:nvSpPr>
        <p:spPr bwMode="auto">
          <a:xfrm>
            <a:off x="4953000" y="2670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34656" name="Text Box 32"/>
          <p:cNvSpPr txBox="1">
            <a:spLocks noChangeArrowheads="1"/>
          </p:cNvSpPr>
          <p:nvPr/>
        </p:nvSpPr>
        <p:spPr bwMode="auto">
          <a:xfrm>
            <a:off x="4953000" y="2209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34657" name="Text Box 33"/>
          <p:cNvSpPr txBox="1">
            <a:spLocks noChangeArrowheads="1"/>
          </p:cNvSpPr>
          <p:nvPr/>
        </p:nvSpPr>
        <p:spPr bwMode="auto">
          <a:xfrm>
            <a:off x="4953000" y="5337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34658" name="Line 34"/>
          <p:cNvSpPr>
            <a:spLocks noChangeShapeType="1"/>
          </p:cNvSpPr>
          <p:nvPr/>
        </p:nvSpPr>
        <p:spPr bwMode="auto">
          <a:xfrm>
            <a:off x="5257800" y="2514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59" name="Line 35"/>
          <p:cNvSpPr>
            <a:spLocks noChangeShapeType="1"/>
          </p:cNvSpPr>
          <p:nvPr/>
        </p:nvSpPr>
        <p:spPr bwMode="auto">
          <a:xfrm>
            <a:off x="8458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4660" name="Text Box 36"/>
          <p:cNvSpPr txBox="1">
            <a:spLocks noChangeArrowheads="1"/>
          </p:cNvSpPr>
          <p:nvPr/>
        </p:nvSpPr>
        <p:spPr bwMode="auto">
          <a:xfrm>
            <a:off x="5715000" y="41910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n1</a:t>
            </a:r>
          </a:p>
        </p:txBody>
      </p:sp>
    </p:spTree>
    <p:extLst>
      <p:ext uri="{BB962C8B-B14F-4D97-AF65-F5344CB8AC3E}">
        <p14:creationId xmlns:p14="http://schemas.microsoft.com/office/powerpoint/2010/main" val="21437819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Example: Two Dimensional Space</a:t>
            </a:r>
          </a:p>
        </p:txBody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8006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Node n2:(4, 2) joins </a:t>
            </a:r>
            <a:r>
              <a:rPr lang="en-US" sz="2000" dirty="0">
                <a:sym typeface="Wingdings" charset="2"/>
              </a:rPr>
              <a:t></a:t>
            </a:r>
            <a:r>
              <a:rPr lang="en-US" sz="2000" dirty="0"/>
              <a:t> space is divided between</a:t>
            </a:r>
            <a:r>
              <a:rPr lang="en-US" sz="2000" dirty="0">
                <a:sym typeface="Wingdings" charset="2"/>
              </a:rPr>
              <a:t> n1 and n2</a:t>
            </a:r>
            <a:endParaRPr lang="en-US" sz="2000" dirty="0"/>
          </a:p>
        </p:txBody>
      </p:sp>
      <p:sp>
        <p:nvSpPr>
          <p:cNvPr id="1436676" name="Line 4"/>
          <p:cNvSpPr>
            <a:spLocks noChangeShapeType="1"/>
          </p:cNvSpPr>
          <p:nvPr/>
        </p:nvSpPr>
        <p:spPr bwMode="auto">
          <a:xfrm>
            <a:off x="5715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77" name="Line 5"/>
          <p:cNvSpPr>
            <a:spLocks noChangeShapeType="1"/>
          </p:cNvSpPr>
          <p:nvPr/>
        </p:nvSpPr>
        <p:spPr bwMode="auto">
          <a:xfrm>
            <a:off x="6172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78" name="Line 6"/>
          <p:cNvSpPr>
            <a:spLocks noChangeShapeType="1"/>
          </p:cNvSpPr>
          <p:nvPr/>
        </p:nvSpPr>
        <p:spPr bwMode="auto">
          <a:xfrm>
            <a:off x="66294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79" name="Line 7"/>
          <p:cNvSpPr>
            <a:spLocks noChangeShapeType="1"/>
          </p:cNvSpPr>
          <p:nvPr/>
        </p:nvSpPr>
        <p:spPr bwMode="auto">
          <a:xfrm>
            <a:off x="75438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0" name="Line 8"/>
          <p:cNvSpPr>
            <a:spLocks noChangeShapeType="1"/>
          </p:cNvSpPr>
          <p:nvPr/>
        </p:nvSpPr>
        <p:spPr bwMode="auto">
          <a:xfrm>
            <a:off x="70866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1" name="Line 9"/>
          <p:cNvSpPr>
            <a:spLocks noChangeShapeType="1"/>
          </p:cNvSpPr>
          <p:nvPr/>
        </p:nvSpPr>
        <p:spPr bwMode="auto">
          <a:xfrm>
            <a:off x="8001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2" name="Line 10"/>
          <p:cNvSpPr>
            <a:spLocks noChangeShapeType="1"/>
          </p:cNvSpPr>
          <p:nvPr/>
        </p:nvSpPr>
        <p:spPr bwMode="auto">
          <a:xfrm>
            <a:off x="5257800" y="5257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3" name="Line 11"/>
          <p:cNvSpPr>
            <a:spLocks noChangeShapeType="1"/>
          </p:cNvSpPr>
          <p:nvPr/>
        </p:nvSpPr>
        <p:spPr bwMode="auto">
          <a:xfrm>
            <a:off x="5257800" y="4800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4" name="Line 12"/>
          <p:cNvSpPr>
            <a:spLocks noChangeShapeType="1"/>
          </p:cNvSpPr>
          <p:nvPr/>
        </p:nvSpPr>
        <p:spPr bwMode="auto">
          <a:xfrm>
            <a:off x="5257800" y="4343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5" name="Line 13"/>
          <p:cNvSpPr>
            <a:spLocks noChangeShapeType="1"/>
          </p:cNvSpPr>
          <p:nvPr/>
        </p:nvSpPr>
        <p:spPr bwMode="auto">
          <a:xfrm>
            <a:off x="5257800" y="38862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6" name="Line 14"/>
          <p:cNvSpPr>
            <a:spLocks noChangeShapeType="1"/>
          </p:cNvSpPr>
          <p:nvPr/>
        </p:nvSpPr>
        <p:spPr bwMode="auto">
          <a:xfrm>
            <a:off x="5257800" y="3429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7" name="Line 15"/>
          <p:cNvSpPr>
            <a:spLocks noChangeShapeType="1"/>
          </p:cNvSpPr>
          <p:nvPr/>
        </p:nvSpPr>
        <p:spPr bwMode="auto">
          <a:xfrm>
            <a:off x="5257800" y="2971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8" name="Rectangle 16"/>
          <p:cNvSpPr>
            <a:spLocks noChangeArrowheads="1"/>
          </p:cNvSpPr>
          <p:nvPr/>
        </p:nvSpPr>
        <p:spPr bwMode="auto">
          <a:xfrm>
            <a:off x="5257800" y="2057400"/>
            <a:ext cx="36576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689" name="Oval 17"/>
          <p:cNvSpPr>
            <a:spLocks noChangeArrowheads="1"/>
          </p:cNvSpPr>
          <p:nvPr/>
        </p:nvSpPr>
        <p:spPr bwMode="auto">
          <a:xfrm>
            <a:off x="59436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36690" name="Text Box 18"/>
          <p:cNvSpPr txBox="1">
            <a:spLocks noChangeArrowheads="1"/>
          </p:cNvSpPr>
          <p:nvPr/>
        </p:nvSpPr>
        <p:spPr bwMode="auto">
          <a:xfrm>
            <a:off x="5903913" y="57277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36691" name="Text Box 19"/>
          <p:cNvSpPr txBox="1">
            <a:spLocks noChangeArrowheads="1"/>
          </p:cNvSpPr>
          <p:nvPr/>
        </p:nvSpPr>
        <p:spPr bwMode="auto">
          <a:xfrm>
            <a:off x="63246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36692" name="Text Box 20"/>
          <p:cNvSpPr txBox="1">
            <a:spLocks noChangeArrowheads="1"/>
          </p:cNvSpPr>
          <p:nvPr/>
        </p:nvSpPr>
        <p:spPr bwMode="auto">
          <a:xfrm>
            <a:off x="67818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36693" name="Text Box 21"/>
          <p:cNvSpPr txBox="1">
            <a:spLocks noChangeArrowheads="1"/>
          </p:cNvSpPr>
          <p:nvPr/>
        </p:nvSpPr>
        <p:spPr bwMode="auto">
          <a:xfrm>
            <a:off x="72390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36694" name="Text Box 22"/>
          <p:cNvSpPr txBox="1">
            <a:spLocks noChangeArrowheads="1"/>
          </p:cNvSpPr>
          <p:nvPr/>
        </p:nvSpPr>
        <p:spPr bwMode="auto">
          <a:xfrm>
            <a:off x="7696200" y="57181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36695" name="Text Box 23"/>
          <p:cNvSpPr txBox="1">
            <a:spLocks noChangeArrowheads="1"/>
          </p:cNvSpPr>
          <p:nvPr/>
        </p:nvSpPr>
        <p:spPr bwMode="auto">
          <a:xfrm>
            <a:off x="81534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36696" name="Text Box 24"/>
          <p:cNvSpPr txBox="1">
            <a:spLocks noChangeArrowheads="1"/>
          </p:cNvSpPr>
          <p:nvPr/>
        </p:nvSpPr>
        <p:spPr bwMode="auto">
          <a:xfrm>
            <a:off x="8585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36697" name="Text Box 25"/>
          <p:cNvSpPr txBox="1">
            <a:spLocks noChangeArrowheads="1"/>
          </p:cNvSpPr>
          <p:nvPr/>
        </p:nvSpPr>
        <p:spPr bwMode="auto">
          <a:xfrm>
            <a:off x="5410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36698" name="Text Box 26"/>
          <p:cNvSpPr txBox="1">
            <a:spLocks noChangeArrowheads="1"/>
          </p:cNvSpPr>
          <p:nvPr/>
        </p:nvSpPr>
        <p:spPr bwMode="auto">
          <a:xfrm>
            <a:off x="4978400" y="4953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36699" name="Text Box 27"/>
          <p:cNvSpPr txBox="1">
            <a:spLocks noChangeArrowheads="1"/>
          </p:cNvSpPr>
          <p:nvPr/>
        </p:nvSpPr>
        <p:spPr bwMode="auto">
          <a:xfrm>
            <a:off x="4978400" y="4495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36700" name="Text Box 28"/>
          <p:cNvSpPr txBox="1">
            <a:spLocks noChangeArrowheads="1"/>
          </p:cNvSpPr>
          <p:nvPr/>
        </p:nvSpPr>
        <p:spPr bwMode="auto">
          <a:xfrm>
            <a:off x="4978400" y="40417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36701" name="Text Box 29"/>
          <p:cNvSpPr txBox="1">
            <a:spLocks noChangeArrowheads="1"/>
          </p:cNvSpPr>
          <p:nvPr/>
        </p:nvSpPr>
        <p:spPr bwMode="auto">
          <a:xfrm>
            <a:off x="4978400" y="35814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36702" name="Text Box 30"/>
          <p:cNvSpPr txBox="1">
            <a:spLocks noChangeArrowheads="1"/>
          </p:cNvSpPr>
          <p:nvPr/>
        </p:nvSpPr>
        <p:spPr bwMode="auto">
          <a:xfrm>
            <a:off x="4978400" y="31273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36703" name="Text Box 31"/>
          <p:cNvSpPr txBox="1">
            <a:spLocks noChangeArrowheads="1"/>
          </p:cNvSpPr>
          <p:nvPr/>
        </p:nvSpPr>
        <p:spPr bwMode="auto">
          <a:xfrm>
            <a:off x="4953000" y="2670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36704" name="Text Box 32"/>
          <p:cNvSpPr txBox="1">
            <a:spLocks noChangeArrowheads="1"/>
          </p:cNvSpPr>
          <p:nvPr/>
        </p:nvSpPr>
        <p:spPr bwMode="auto">
          <a:xfrm>
            <a:off x="4953000" y="2209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36705" name="Text Box 33"/>
          <p:cNvSpPr txBox="1">
            <a:spLocks noChangeArrowheads="1"/>
          </p:cNvSpPr>
          <p:nvPr/>
        </p:nvSpPr>
        <p:spPr bwMode="auto">
          <a:xfrm>
            <a:off x="4953000" y="5337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36706" name="Line 34"/>
          <p:cNvSpPr>
            <a:spLocks noChangeShapeType="1"/>
          </p:cNvSpPr>
          <p:nvPr/>
        </p:nvSpPr>
        <p:spPr bwMode="auto">
          <a:xfrm>
            <a:off x="5257800" y="2514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707" name="Line 35"/>
          <p:cNvSpPr>
            <a:spLocks noChangeShapeType="1"/>
          </p:cNvSpPr>
          <p:nvPr/>
        </p:nvSpPr>
        <p:spPr bwMode="auto">
          <a:xfrm>
            <a:off x="8458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6708" name="Text Box 36"/>
          <p:cNvSpPr txBox="1">
            <a:spLocks noChangeArrowheads="1"/>
          </p:cNvSpPr>
          <p:nvPr/>
        </p:nvSpPr>
        <p:spPr bwMode="auto">
          <a:xfrm>
            <a:off x="5715000" y="41910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n1</a:t>
            </a:r>
          </a:p>
        </p:txBody>
      </p:sp>
      <p:sp>
        <p:nvSpPr>
          <p:cNvPr id="1436709" name="Oval 37"/>
          <p:cNvSpPr>
            <a:spLocks noChangeArrowheads="1"/>
          </p:cNvSpPr>
          <p:nvPr/>
        </p:nvSpPr>
        <p:spPr bwMode="auto">
          <a:xfrm>
            <a:off x="7312025" y="4572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36710" name="Text Box 38"/>
          <p:cNvSpPr txBox="1">
            <a:spLocks noChangeArrowheads="1"/>
          </p:cNvSpPr>
          <p:nvPr/>
        </p:nvSpPr>
        <p:spPr bwMode="auto">
          <a:xfrm>
            <a:off x="7162800" y="42672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n2</a:t>
            </a:r>
          </a:p>
        </p:txBody>
      </p:sp>
      <p:sp>
        <p:nvSpPr>
          <p:cNvPr id="1436711" name="Rectangle 39"/>
          <p:cNvSpPr>
            <a:spLocks noChangeArrowheads="1"/>
          </p:cNvSpPr>
          <p:nvPr/>
        </p:nvSpPr>
        <p:spPr bwMode="auto">
          <a:xfrm>
            <a:off x="5257800" y="2057400"/>
            <a:ext cx="1828800" cy="36576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8112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Example: Two Dimensional Space</a:t>
            </a:r>
          </a:p>
        </p:txBody>
      </p:sp>
      <p:sp>
        <p:nvSpPr>
          <p:cNvPr id="143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800600" cy="60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Node n2:(4, 2) joins </a:t>
            </a:r>
            <a:r>
              <a:rPr lang="en-US" sz="2000">
                <a:sym typeface="Wingdings" charset="2"/>
              </a:rPr>
              <a:t></a:t>
            </a:r>
            <a:r>
              <a:rPr lang="en-US" sz="2000"/>
              <a:t> space is divided between</a:t>
            </a:r>
            <a:r>
              <a:rPr lang="en-US" sz="2000">
                <a:sym typeface="Wingdings" charset="2"/>
              </a:rPr>
              <a:t> n1 and n2</a:t>
            </a:r>
            <a:endParaRPr lang="en-US" sz="2000"/>
          </a:p>
        </p:txBody>
      </p:sp>
      <p:sp>
        <p:nvSpPr>
          <p:cNvPr id="1438724" name="Line 4"/>
          <p:cNvSpPr>
            <a:spLocks noChangeShapeType="1"/>
          </p:cNvSpPr>
          <p:nvPr/>
        </p:nvSpPr>
        <p:spPr bwMode="auto">
          <a:xfrm>
            <a:off x="5715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25" name="Line 5"/>
          <p:cNvSpPr>
            <a:spLocks noChangeShapeType="1"/>
          </p:cNvSpPr>
          <p:nvPr/>
        </p:nvSpPr>
        <p:spPr bwMode="auto">
          <a:xfrm>
            <a:off x="6172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26" name="Line 6"/>
          <p:cNvSpPr>
            <a:spLocks noChangeShapeType="1"/>
          </p:cNvSpPr>
          <p:nvPr/>
        </p:nvSpPr>
        <p:spPr bwMode="auto">
          <a:xfrm>
            <a:off x="66294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27" name="Line 7"/>
          <p:cNvSpPr>
            <a:spLocks noChangeShapeType="1"/>
          </p:cNvSpPr>
          <p:nvPr/>
        </p:nvSpPr>
        <p:spPr bwMode="auto">
          <a:xfrm>
            <a:off x="75438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28" name="Line 8"/>
          <p:cNvSpPr>
            <a:spLocks noChangeShapeType="1"/>
          </p:cNvSpPr>
          <p:nvPr/>
        </p:nvSpPr>
        <p:spPr bwMode="auto">
          <a:xfrm>
            <a:off x="70866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29" name="Line 9"/>
          <p:cNvSpPr>
            <a:spLocks noChangeShapeType="1"/>
          </p:cNvSpPr>
          <p:nvPr/>
        </p:nvSpPr>
        <p:spPr bwMode="auto">
          <a:xfrm>
            <a:off x="8001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30" name="Line 10"/>
          <p:cNvSpPr>
            <a:spLocks noChangeShapeType="1"/>
          </p:cNvSpPr>
          <p:nvPr/>
        </p:nvSpPr>
        <p:spPr bwMode="auto">
          <a:xfrm>
            <a:off x="5257800" y="5257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31" name="Line 11"/>
          <p:cNvSpPr>
            <a:spLocks noChangeShapeType="1"/>
          </p:cNvSpPr>
          <p:nvPr/>
        </p:nvSpPr>
        <p:spPr bwMode="auto">
          <a:xfrm>
            <a:off x="5257800" y="4800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32" name="Line 12"/>
          <p:cNvSpPr>
            <a:spLocks noChangeShapeType="1"/>
          </p:cNvSpPr>
          <p:nvPr/>
        </p:nvSpPr>
        <p:spPr bwMode="auto">
          <a:xfrm>
            <a:off x="5257800" y="4343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33" name="Line 13"/>
          <p:cNvSpPr>
            <a:spLocks noChangeShapeType="1"/>
          </p:cNvSpPr>
          <p:nvPr/>
        </p:nvSpPr>
        <p:spPr bwMode="auto">
          <a:xfrm>
            <a:off x="5257800" y="38862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34" name="Line 14"/>
          <p:cNvSpPr>
            <a:spLocks noChangeShapeType="1"/>
          </p:cNvSpPr>
          <p:nvPr/>
        </p:nvSpPr>
        <p:spPr bwMode="auto">
          <a:xfrm>
            <a:off x="5257800" y="3429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35" name="Line 15"/>
          <p:cNvSpPr>
            <a:spLocks noChangeShapeType="1"/>
          </p:cNvSpPr>
          <p:nvPr/>
        </p:nvSpPr>
        <p:spPr bwMode="auto">
          <a:xfrm>
            <a:off x="5257800" y="2971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36" name="Rectangle 16"/>
          <p:cNvSpPr>
            <a:spLocks noChangeArrowheads="1"/>
          </p:cNvSpPr>
          <p:nvPr/>
        </p:nvSpPr>
        <p:spPr bwMode="auto">
          <a:xfrm>
            <a:off x="5257800" y="2057400"/>
            <a:ext cx="36576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37" name="Oval 17"/>
          <p:cNvSpPr>
            <a:spLocks noChangeArrowheads="1"/>
          </p:cNvSpPr>
          <p:nvPr/>
        </p:nvSpPr>
        <p:spPr bwMode="auto">
          <a:xfrm>
            <a:off x="59436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38738" name="Text Box 18"/>
          <p:cNvSpPr txBox="1">
            <a:spLocks noChangeArrowheads="1"/>
          </p:cNvSpPr>
          <p:nvPr/>
        </p:nvSpPr>
        <p:spPr bwMode="auto">
          <a:xfrm>
            <a:off x="5903913" y="57277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38739" name="Text Box 19"/>
          <p:cNvSpPr txBox="1">
            <a:spLocks noChangeArrowheads="1"/>
          </p:cNvSpPr>
          <p:nvPr/>
        </p:nvSpPr>
        <p:spPr bwMode="auto">
          <a:xfrm>
            <a:off x="63246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38740" name="Text Box 20"/>
          <p:cNvSpPr txBox="1">
            <a:spLocks noChangeArrowheads="1"/>
          </p:cNvSpPr>
          <p:nvPr/>
        </p:nvSpPr>
        <p:spPr bwMode="auto">
          <a:xfrm>
            <a:off x="67818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38741" name="Text Box 21"/>
          <p:cNvSpPr txBox="1">
            <a:spLocks noChangeArrowheads="1"/>
          </p:cNvSpPr>
          <p:nvPr/>
        </p:nvSpPr>
        <p:spPr bwMode="auto">
          <a:xfrm>
            <a:off x="72390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38742" name="Text Box 22"/>
          <p:cNvSpPr txBox="1">
            <a:spLocks noChangeArrowheads="1"/>
          </p:cNvSpPr>
          <p:nvPr/>
        </p:nvSpPr>
        <p:spPr bwMode="auto">
          <a:xfrm>
            <a:off x="7696200" y="57181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38743" name="Text Box 23"/>
          <p:cNvSpPr txBox="1">
            <a:spLocks noChangeArrowheads="1"/>
          </p:cNvSpPr>
          <p:nvPr/>
        </p:nvSpPr>
        <p:spPr bwMode="auto">
          <a:xfrm>
            <a:off x="81534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38744" name="Text Box 24"/>
          <p:cNvSpPr txBox="1">
            <a:spLocks noChangeArrowheads="1"/>
          </p:cNvSpPr>
          <p:nvPr/>
        </p:nvSpPr>
        <p:spPr bwMode="auto">
          <a:xfrm>
            <a:off x="8585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38745" name="Text Box 25"/>
          <p:cNvSpPr txBox="1">
            <a:spLocks noChangeArrowheads="1"/>
          </p:cNvSpPr>
          <p:nvPr/>
        </p:nvSpPr>
        <p:spPr bwMode="auto">
          <a:xfrm>
            <a:off x="5410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38746" name="Text Box 26"/>
          <p:cNvSpPr txBox="1">
            <a:spLocks noChangeArrowheads="1"/>
          </p:cNvSpPr>
          <p:nvPr/>
        </p:nvSpPr>
        <p:spPr bwMode="auto">
          <a:xfrm>
            <a:off x="4978400" y="4953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38747" name="Text Box 27"/>
          <p:cNvSpPr txBox="1">
            <a:spLocks noChangeArrowheads="1"/>
          </p:cNvSpPr>
          <p:nvPr/>
        </p:nvSpPr>
        <p:spPr bwMode="auto">
          <a:xfrm>
            <a:off x="4978400" y="4495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38748" name="Text Box 28"/>
          <p:cNvSpPr txBox="1">
            <a:spLocks noChangeArrowheads="1"/>
          </p:cNvSpPr>
          <p:nvPr/>
        </p:nvSpPr>
        <p:spPr bwMode="auto">
          <a:xfrm>
            <a:off x="4978400" y="40417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38749" name="Text Box 29"/>
          <p:cNvSpPr txBox="1">
            <a:spLocks noChangeArrowheads="1"/>
          </p:cNvSpPr>
          <p:nvPr/>
        </p:nvSpPr>
        <p:spPr bwMode="auto">
          <a:xfrm>
            <a:off x="4978400" y="35814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38750" name="Text Box 30"/>
          <p:cNvSpPr txBox="1">
            <a:spLocks noChangeArrowheads="1"/>
          </p:cNvSpPr>
          <p:nvPr/>
        </p:nvSpPr>
        <p:spPr bwMode="auto">
          <a:xfrm>
            <a:off x="4978400" y="31273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38751" name="Text Box 31"/>
          <p:cNvSpPr txBox="1">
            <a:spLocks noChangeArrowheads="1"/>
          </p:cNvSpPr>
          <p:nvPr/>
        </p:nvSpPr>
        <p:spPr bwMode="auto">
          <a:xfrm>
            <a:off x="4953000" y="2670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38752" name="Text Box 32"/>
          <p:cNvSpPr txBox="1">
            <a:spLocks noChangeArrowheads="1"/>
          </p:cNvSpPr>
          <p:nvPr/>
        </p:nvSpPr>
        <p:spPr bwMode="auto">
          <a:xfrm>
            <a:off x="4953000" y="2209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38753" name="Text Box 33"/>
          <p:cNvSpPr txBox="1">
            <a:spLocks noChangeArrowheads="1"/>
          </p:cNvSpPr>
          <p:nvPr/>
        </p:nvSpPr>
        <p:spPr bwMode="auto">
          <a:xfrm>
            <a:off x="4953000" y="5337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38754" name="Line 34"/>
          <p:cNvSpPr>
            <a:spLocks noChangeShapeType="1"/>
          </p:cNvSpPr>
          <p:nvPr/>
        </p:nvSpPr>
        <p:spPr bwMode="auto">
          <a:xfrm>
            <a:off x="5257800" y="2514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55" name="Line 35"/>
          <p:cNvSpPr>
            <a:spLocks noChangeShapeType="1"/>
          </p:cNvSpPr>
          <p:nvPr/>
        </p:nvSpPr>
        <p:spPr bwMode="auto">
          <a:xfrm>
            <a:off x="8458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56" name="Text Box 36"/>
          <p:cNvSpPr txBox="1">
            <a:spLocks noChangeArrowheads="1"/>
          </p:cNvSpPr>
          <p:nvPr/>
        </p:nvSpPr>
        <p:spPr bwMode="auto">
          <a:xfrm>
            <a:off x="5715000" y="41910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n1</a:t>
            </a:r>
          </a:p>
        </p:txBody>
      </p:sp>
      <p:sp>
        <p:nvSpPr>
          <p:cNvPr id="1438757" name="Oval 37"/>
          <p:cNvSpPr>
            <a:spLocks noChangeArrowheads="1"/>
          </p:cNvSpPr>
          <p:nvPr/>
        </p:nvSpPr>
        <p:spPr bwMode="auto">
          <a:xfrm>
            <a:off x="7312025" y="4572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38758" name="Text Box 38"/>
          <p:cNvSpPr txBox="1">
            <a:spLocks noChangeArrowheads="1"/>
          </p:cNvSpPr>
          <p:nvPr/>
        </p:nvSpPr>
        <p:spPr bwMode="auto">
          <a:xfrm>
            <a:off x="7162800" y="42672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n2</a:t>
            </a:r>
          </a:p>
        </p:txBody>
      </p:sp>
      <p:sp>
        <p:nvSpPr>
          <p:cNvPr id="1438759" name="Rectangle 39"/>
          <p:cNvSpPr>
            <a:spLocks noChangeArrowheads="1"/>
          </p:cNvSpPr>
          <p:nvPr/>
        </p:nvSpPr>
        <p:spPr bwMode="auto">
          <a:xfrm>
            <a:off x="5257800" y="3886200"/>
            <a:ext cx="1828800" cy="18288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38760" name="Oval 40"/>
          <p:cNvSpPr>
            <a:spLocks noChangeArrowheads="1"/>
          </p:cNvSpPr>
          <p:nvPr/>
        </p:nvSpPr>
        <p:spPr bwMode="auto">
          <a:xfrm>
            <a:off x="6858000" y="3200400"/>
            <a:ext cx="74613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38761" name="Text Box 41"/>
          <p:cNvSpPr txBox="1">
            <a:spLocks noChangeArrowheads="1"/>
          </p:cNvSpPr>
          <p:nvPr/>
        </p:nvSpPr>
        <p:spPr bwMode="auto">
          <a:xfrm>
            <a:off x="6629400" y="28956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n3</a:t>
            </a:r>
          </a:p>
        </p:txBody>
      </p:sp>
      <p:sp>
        <p:nvSpPr>
          <p:cNvPr id="1438762" name="Rectangle 42"/>
          <p:cNvSpPr>
            <a:spLocks noChangeArrowheads="1"/>
          </p:cNvSpPr>
          <p:nvPr/>
        </p:nvSpPr>
        <p:spPr bwMode="auto">
          <a:xfrm>
            <a:off x="5257800" y="2057400"/>
            <a:ext cx="1828800" cy="18288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574267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Example: Two Dimensional Space</a:t>
            </a:r>
          </a:p>
        </p:txBody>
      </p:sp>
      <p:sp>
        <p:nvSpPr>
          <p:cNvPr id="144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800600" cy="609600"/>
          </a:xfrm>
        </p:spPr>
        <p:txBody>
          <a:bodyPr/>
          <a:lstStyle/>
          <a:p>
            <a:r>
              <a:rPr lang="en-US" sz="2000"/>
              <a:t>Nodes n4:(5, 5) and n5:(6,6) join</a:t>
            </a:r>
          </a:p>
        </p:txBody>
      </p:sp>
      <p:sp>
        <p:nvSpPr>
          <p:cNvPr id="1440772" name="Line 4"/>
          <p:cNvSpPr>
            <a:spLocks noChangeShapeType="1"/>
          </p:cNvSpPr>
          <p:nvPr/>
        </p:nvSpPr>
        <p:spPr bwMode="auto">
          <a:xfrm>
            <a:off x="5715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73" name="Line 5"/>
          <p:cNvSpPr>
            <a:spLocks noChangeShapeType="1"/>
          </p:cNvSpPr>
          <p:nvPr/>
        </p:nvSpPr>
        <p:spPr bwMode="auto">
          <a:xfrm>
            <a:off x="6172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74" name="Line 6"/>
          <p:cNvSpPr>
            <a:spLocks noChangeShapeType="1"/>
          </p:cNvSpPr>
          <p:nvPr/>
        </p:nvSpPr>
        <p:spPr bwMode="auto">
          <a:xfrm>
            <a:off x="66294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75" name="Line 7"/>
          <p:cNvSpPr>
            <a:spLocks noChangeShapeType="1"/>
          </p:cNvSpPr>
          <p:nvPr/>
        </p:nvSpPr>
        <p:spPr bwMode="auto">
          <a:xfrm>
            <a:off x="75438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76" name="Line 8"/>
          <p:cNvSpPr>
            <a:spLocks noChangeShapeType="1"/>
          </p:cNvSpPr>
          <p:nvPr/>
        </p:nvSpPr>
        <p:spPr bwMode="auto">
          <a:xfrm>
            <a:off x="70866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77" name="Line 9"/>
          <p:cNvSpPr>
            <a:spLocks noChangeShapeType="1"/>
          </p:cNvSpPr>
          <p:nvPr/>
        </p:nvSpPr>
        <p:spPr bwMode="auto">
          <a:xfrm>
            <a:off x="8001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78" name="Line 10"/>
          <p:cNvSpPr>
            <a:spLocks noChangeShapeType="1"/>
          </p:cNvSpPr>
          <p:nvPr/>
        </p:nvSpPr>
        <p:spPr bwMode="auto">
          <a:xfrm>
            <a:off x="5257800" y="5257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79" name="Line 11"/>
          <p:cNvSpPr>
            <a:spLocks noChangeShapeType="1"/>
          </p:cNvSpPr>
          <p:nvPr/>
        </p:nvSpPr>
        <p:spPr bwMode="auto">
          <a:xfrm>
            <a:off x="5257800" y="4800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80" name="Line 12"/>
          <p:cNvSpPr>
            <a:spLocks noChangeShapeType="1"/>
          </p:cNvSpPr>
          <p:nvPr/>
        </p:nvSpPr>
        <p:spPr bwMode="auto">
          <a:xfrm>
            <a:off x="5257800" y="4343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81" name="Line 13"/>
          <p:cNvSpPr>
            <a:spLocks noChangeShapeType="1"/>
          </p:cNvSpPr>
          <p:nvPr/>
        </p:nvSpPr>
        <p:spPr bwMode="auto">
          <a:xfrm>
            <a:off x="5257800" y="38862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82" name="Line 14"/>
          <p:cNvSpPr>
            <a:spLocks noChangeShapeType="1"/>
          </p:cNvSpPr>
          <p:nvPr/>
        </p:nvSpPr>
        <p:spPr bwMode="auto">
          <a:xfrm>
            <a:off x="5257800" y="3429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83" name="Line 15"/>
          <p:cNvSpPr>
            <a:spLocks noChangeShapeType="1"/>
          </p:cNvSpPr>
          <p:nvPr/>
        </p:nvSpPr>
        <p:spPr bwMode="auto">
          <a:xfrm>
            <a:off x="5257800" y="2971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84" name="Rectangle 16"/>
          <p:cNvSpPr>
            <a:spLocks noChangeArrowheads="1"/>
          </p:cNvSpPr>
          <p:nvPr/>
        </p:nvSpPr>
        <p:spPr bwMode="auto">
          <a:xfrm>
            <a:off x="5257800" y="2057400"/>
            <a:ext cx="36576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785" name="Oval 17"/>
          <p:cNvSpPr>
            <a:spLocks noChangeArrowheads="1"/>
          </p:cNvSpPr>
          <p:nvPr/>
        </p:nvSpPr>
        <p:spPr bwMode="auto">
          <a:xfrm>
            <a:off x="59436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0786" name="Text Box 18"/>
          <p:cNvSpPr txBox="1">
            <a:spLocks noChangeArrowheads="1"/>
          </p:cNvSpPr>
          <p:nvPr/>
        </p:nvSpPr>
        <p:spPr bwMode="auto">
          <a:xfrm>
            <a:off x="5903913" y="57277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40787" name="Text Box 19"/>
          <p:cNvSpPr txBox="1">
            <a:spLocks noChangeArrowheads="1"/>
          </p:cNvSpPr>
          <p:nvPr/>
        </p:nvSpPr>
        <p:spPr bwMode="auto">
          <a:xfrm>
            <a:off x="63246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40788" name="Text Box 20"/>
          <p:cNvSpPr txBox="1">
            <a:spLocks noChangeArrowheads="1"/>
          </p:cNvSpPr>
          <p:nvPr/>
        </p:nvSpPr>
        <p:spPr bwMode="auto">
          <a:xfrm>
            <a:off x="67818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40789" name="Text Box 21"/>
          <p:cNvSpPr txBox="1">
            <a:spLocks noChangeArrowheads="1"/>
          </p:cNvSpPr>
          <p:nvPr/>
        </p:nvSpPr>
        <p:spPr bwMode="auto">
          <a:xfrm>
            <a:off x="72390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40790" name="Text Box 22"/>
          <p:cNvSpPr txBox="1">
            <a:spLocks noChangeArrowheads="1"/>
          </p:cNvSpPr>
          <p:nvPr/>
        </p:nvSpPr>
        <p:spPr bwMode="auto">
          <a:xfrm>
            <a:off x="7696200" y="57181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40791" name="Text Box 23"/>
          <p:cNvSpPr txBox="1">
            <a:spLocks noChangeArrowheads="1"/>
          </p:cNvSpPr>
          <p:nvPr/>
        </p:nvSpPr>
        <p:spPr bwMode="auto">
          <a:xfrm>
            <a:off x="81534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40792" name="Text Box 24"/>
          <p:cNvSpPr txBox="1">
            <a:spLocks noChangeArrowheads="1"/>
          </p:cNvSpPr>
          <p:nvPr/>
        </p:nvSpPr>
        <p:spPr bwMode="auto">
          <a:xfrm>
            <a:off x="8585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40793" name="Text Box 25"/>
          <p:cNvSpPr txBox="1">
            <a:spLocks noChangeArrowheads="1"/>
          </p:cNvSpPr>
          <p:nvPr/>
        </p:nvSpPr>
        <p:spPr bwMode="auto">
          <a:xfrm>
            <a:off x="5410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40794" name="Text Box 26"/>
          <p:cNvSpPr txBox="1">
            <a:spLocks noChangeArrowheads="1"/>
          </p:cNvSpPr>
          <p:nvPr/>
        </p:nvSpPr>
        <p:spPr bwMode="auto">
          <a:xfrm>
            <a:off x="4978400" y="4953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40795" name="Text Box 27"/>
          <p:cNvSpPr txBox="1">
            <a:spLocks noChangeArrowheads="1"/>
          </p:cNvSpPr>
          <p:nvPr/>
        </p:nvSpPr>
        <p:spPr bwMode="auto">
          <a:xfrm>
            <a:off x="4978400" y="4495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40796" name="Text Box 28"/>
          <p:cNvSpPr txBox="1">
            <a:spLocks noChangeArrowheads="1"/>
          </p:cNvSpPr>
          <p:nvPr/>
        </p:nvSpPr>
        <p:spPr bwMode="auto">
          <a:xfrm>
            <a:off x="4978400" y="40417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40797" name="Text Box 29"/>
          <p:cNvSpPr txBox="1">
            <a:spLocks noChangeArrowheads="1"/>
          </p:cNvSpPr>
          <p:nvPr/>
        </p:nvSpPr>
        <p:spPr bwMode="auto">
          <a:xfrm>
            <a:off x="4978400" y="35814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40798" name="Text Box 30"/>
          <p:cNvSpPr txBox="1">
            <a:spLocks noChangeArrowheads="1"/>
          </p:cNvSpPr>
          <p:nvPr/>
        </p:nvSpPr>
        <p:spPr bwMode="auto">
          <a:xfrm>
            <a:off x="4978400" y="31273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40799" name="Text Box 31"/>
          <p:cNvSpPr txBox="1">
            <a:spLocks noChangeArrowheads="1"/>
          </p:cNvSpPr>
          <p:nvPr/>
        </p:nvSpPr>
        <p:spPr bwMode="auto">
          <a:xfrm>
            <a:off x="4953000" y="2670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40800" name="Text Box 32"/>
          <p:cNvSpPr txBox="1">
            <a:spLocks noChangeArrowheads="1"/>
          </p:cNvSpPr>
          <p:nvPr/>
        </p:nvSpPr>
        <p:spPr bwMode="auto">
          <a:xfrm>
            <a:off x="4953000" y="2209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40801" name="Text Box 33"/>
          <p:cNvSpPr txBox="1">
            <a:spLocks noChangeArrowheads="1"/>
          </p:cNvSpPr>
          <p:nvPr/>
        </p:nvSpPr>
        <p:spPr bwMode="auto">
          <a:xfrm>
            <a:off x="4953000" y="5337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40802" name="Line 34"/>
          <p:cNvSpPr>
            <a:spLocks noChangeShapeType="1"/>
          </p:cNvSpPr>
          <p:nvPr/>
        </p:nvSpPr>
        <p:spPr bwMode="auto">
          <a:xfrm>
            <a:off x="5257800" y="2514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803" name="Line 35"/>
          <p:cNvSpPr>
            <a:spLocks noChangeShapeType="1"/>
          </p:cNvSpPr>
          <p:nvPr/>
        </p:nvSpPr>
        <p:spPr bwMode="auto">
          <a:xfrm>
            <a:off x="8458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804" name="Text Box 36"/>
          <p:cNvSpPr txBox="1">
            <a:spLocks noChangeArrowheads="1"/>
          </p:cNvSpPr>
          <p:nvPr/>
        </p:nvSpPr>
        <p:spPr bwMode="auto">
          <a:xfrm>
            <a:off x="5715000" y="41910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n1</a:t>
            </a:r>
          </a:p>
        </p:txBody>
      </p:sp>
      <p:sp>
        <p:nvSpPr>
          <p:cNvPr id="1440805" name="Oval 37"/>
          <p:cNvSpPr>
            <a:spLocks noChangeArrowheads="1"/>
          </p:cNvSpPr>
          <p:nvPr/>
        </p:nvSpPr>
        <p:spPr bwMode="auto">
          <a:xfrm>
            <a:off x="7312025" y="4572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0806" name="Text Box 38"/>
          <p:cNvSpPr txBox="1">
            <a:spLocks noChangeArrowheads="1"/>
          </p:cNvSpPr>
          <p:nvPr/>
        </p:nvSpPr>
        <p:spPr bwMode="auto">
          <a:xfrm>
            <a:off x="7162800" y="42672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n2</a:t>
            </a:r>
          </a:p>
        </p:txBody>
      </p:sp>
      <p:sp>
        <p:nvSpPr>
          <p:cNvPr id="1440807" name="Rectangle 39"/>
          <p:cNvSpPr>
            <a:spLocks noChangeArrowheads="1"/>
          </p:cNvSpPr>
          <p:nvPr/>
        </p:nvSpPr>
        <p:spPr bwMode="auto">
          <a:xfrm>
            <a:off x="5257800" y="3886200"/>
            <a:ext cx="1828800" cy="18288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808" name="Oval 40"/>
          <p:cNvSpPr>
            <a:spLocks noChangeArrowheads="1"/>
          </p:cNvSpPr>
          <p:nvPr/>
        </p:nvSpPr>
        <p:spPr bwMode="auto">
          <a:xfrm>
            <a:off x="6858000" y="3200400"/>
            <a:ext cx="74613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0809" name="Text Box 41"/>
          <p:cNvSpPr txBox="1">
            <a:spLocks noChangeArrowheads="1"/>
          </p:cNvSpPr>
          <p:nvPr/>
        </p:nvSpPr>
        <p:spPr bwMode="auto">
          <a:xfrm>
            <a:off x="6629400" y="28956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n3</a:t>
            </a:r>
          </a:p>
        </p:txBody>
      </p:sp>
      <p:sp>
        <p:nvSpPr>
          <p:cNvPr id="1440810" name="Rectangle 42"/>
          <p:cNvSpPr>
            <a:spLocks noChangeArrowheads="1"/>
          </p:cNvSpPr>
          <p:nvPr/>
        </p:nvSpPr>
        <p:spPr bwMode="auto">
          <a:xfrm>
            <a:off x="5257800" y="2057400"/>
            <a:ext cx="1828800" cy="18288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0811" name="Oval 43"/>
          <p:cNvSpPr>
            <a:spLocks noChangeArrowheads="1"/>
          </p:cNvSpPr>
          <p:nvPr/>
        </p:nvSpPr>
        <p:spPr bwMode="auto">
          <a:xfrm>
            <a:off x="7773988" y="3124200"/>
            <a:ext cx="74612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0812" name="Oval 44"/>
          <p:cNvSpPr>
            <a:spLocks noChangeArrowheads="1"/>
          </p:cNvSpPr>
          <p:nvPr/>
        </p:nvSpPr>
        <p:spPr bwMode="auto">
          <a:xfrm>
            <a:off x="8231188" y="2590800"/>
            <a:ext cx="74612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0813" name="Text Box 45"/>
          <p:cNvSpPr txBox="1">
            <a:spLocks noChangeArrowheads="1"/>
          </p:cNvSpPr>
          <p:nvPr/>
        </p:nvSpPr>
        <p:spPr bwMode="auto">
          <a:xfrm>
            <a:off x="7543800" y="28194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n4</a:t>
            </a:r>
          </a:p>
        </p:txBody>
      </p:sp>
      <p:sp>
        <p:nvSpPr>
          <p:cNvPr id="1440814" name="Text Box 46"/>
          <p:cNvSpPr txBox="1">
            <a:spLocks noChangeArrowheads="1"/>
          </p:cNvSpPr>
          <p:nvPr/>
        </p:nvSpPr>
        <p:spPr bwMode="auto">
          <a:xfrm>
            <a:off x="8004175" y="2670175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n5</a:t>
            </a:r>
          </a:p>
        </p:txBody>
      </p:sp>
      <p:sp>
        <p:nvSpPr>
          <p:cNvPr id="1440815" name="Rectangle 47"/>
          <p:cNvSpPr>
            <a:spLocks noChangeArrowheads="1"/>
          </p:cNvSpPr>
          <p:nvPr/>
        </p:nvSpPr>
        <p:spPr bwMode="auto">
          <a:xfrm>
            <a:off x="7086600" y="2057400"/>
            <a:ext cx="914400" cy="18288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0816" name="Rectangle 48"/>
          <p:cNvSpPr>
            <a:spLocks noChangeArrowheads="1"/>
          </p:cNvSpPr>
          <p:nvPr/>
        </p:nvSpPr>
        <p:spPr bwMode="auto">
          <a:xfrm>
            <a:off x="8001000" y="2057400"/>
            <a:ext cx="914400" cy="18288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012650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Example: Two Dimensional Space</a:t>
            </a:r>
          </a:p>
        </p:txBody>
      </p:sp>
      <p:sp>
        <p:nvSpPr>
          <p:cNvPr id="144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80060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Nodes: n1:(1, 2); n2:(4,2); n3:(3, 5); n4:(5,5);n5:(6,6)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Items</a:t>
            </a:r>
            <a:r>
              <a:rPr lang="en-US" sz="2000" dirty="0"/>
              <a:t>: f1:(2,3); f2:(</a:t>
            </a:r>
            <a:r>
              <a:rPr lang="en-US" sz="2000" dirty="0" smtClean="0"/>
              <a:t>5,0)</a:t>
            </a:r>
            <a:r>
              <a:rPr lang="en-US" sz="2000" dirty="0"/>
              <a:t>; f3:(2,1); f4:(7,5);</a:t>
            </a:r>
          </a:p>
        </p:txBody>
      </p:sp>
      <p:sp>
        <p:nvSpPr>
          <p:cNvPr id="1442820" name="Line 4"/>
          <p:cNvSpPr>
            <a:spLocks noChangeShapeType="1"/>
          </p:cNvSpPr>
          <p:nvPr/>
        </p:nvSpPr>
        <p:spPr bwMode="auto">
          <a:xfrm>
            <a:off x="5715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1" name="Line 5"/>
          <p:cNvSpPr>
            <a:spLocks noChangeShapeType="1"/>
          </p:cNvSpPr>
          <p:nvPr/>
        </p:nvSpPr>
        <p:spPr bwMode="auto">
          <a:xfrm>
            <a:off x="6172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2" name="Line 6"/>
          <p:cNvSpPr>
            <a:spLocks noChangeShapeType="1"/>
          </p:cNvSpPr>
          <p:nvPr/>
        </p:nvSpPr>
        <p:spPr bwMode="auto">
          <a:xfrm>
            <a:off x="66294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3" name="Line 7"/>
          <p:cNvSpPr>
            <a:spLocks noChangeShapeType="1"/>
          </p:cNvSpPr>
          <p:nvPr/>
        </p:nvSpPr>
        <p:spPr bwMode="auto">
          <a:xfrm>
            <a:off x="75438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4" name="Line 8"/>
          <p:cNvSpPr>
            <a:spLocks noChangeShapeType="1"/>
          </p:cNvSpPr>
          <p:nvPr/>
        </p:nvSpPr>
        <p:spPr bwMode="auto">
          <a:xfrm>
            <a:off x="70866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5" name="Line 9"/>
          <p:cNvSpPr>
            <a:spLocks noChangeShapeType="1"/>
          </p:cNvSpPr>
          <p:nvPr/>
        </p:nvSpPr>
        <p:spPr bwMode="auto">
          <a:xfrm>
            <a:off x="8001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6" name="Line 10"/>
          <p:cNvSpPr>
            <a:spLocks noChangeShapeType="1"/>
          </p:cNvSpPr>
          <p:nvPr/>
        </p:nvSpPr>
        <p:spPr bwMode="auto">
          <a:xfrm>
            <a:off x="5257800" y="5257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7" name="Line 11"/>
          <p:cNvSpPr>
            <a:spLocks noChangeShapeType="1"/>
          </p:cNvSpPr>
          <p:nvPr/>
        </p:nvSpPr>
        <p:spPr bwMode="auto">
          <a:xfrm>
            <a:off x="5257800" y="4800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8" name="Line 12"/>
          <p:cNvSpPr>
            <a:spLocks noChangeShapeType="1"/>
          </p:cNvSpPr>
          <p:nvPr/>
        </p:nvSpPr>
        <p:spPr bwMode="auto">
          <a:xfrm>
            <a:off x="5257800" y="4343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29" name="Line 13"/>
          <p:cNvSpPr>
            <a:spLocks noChangeShapeType="1"/>
          </p:cNvSpPr>
          <p:nvPr/>
        </p:nvSpPr>
        <p:spPr bwMode="auto">
          <a:xfrm>
            <a:off x="5257800" y="38862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30" name="Line 14"/>
          <p:cNvSpPr>
            <a:spLocks noChangeShapeType="1"/>
          </p:cNvSpPr>
          <p:nvPr/>
        </p:nvSpPr>
        <p:spPr bwMode="auto">
          <a:xfrm>
            <a:off x="5257800" y="3429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31" name="Line 15"/>
          <p:cNvSpPr>
            <a:spLocks noChangeShapeType="1"/>
          </p:cNvSpPr>
          <p:nvPr/>
        </p:nvSpPr>
        <p:spPr bwMode="auto">
          <a:xfrm>
            <a:off x="5257800" y="2971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32" name="Rectangle 16"/>
          <p:cNvSpPr>
            <a:spLocks noChangeArrowheads="1"/>
          </p:cNvSpPr>
          <p:nvPr/>
        </p:nvSpPr>
        <p:spPr bwMode="auto">
          <a:xfrm>
            <a:off x="5257800" y="2057400"/>
            <a:ext cx="36576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33" name="Oval 17"/>
          <p:cNvSpPr>
            <a:spLocks noChangeArrowheads="1"/>
          </p:cNvSpPr>
          <p:nvPr/>
        </p:nvSpPr>
        <p:spPr bwMode="auto">
          <a:xfrm>
            <a:off x="59436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34" name="Oval 18"/>
          <p:cNvSpPr>
            <a:spLocks noChangeArrowheads="1"/>
          </p:cNvSpPr>
          <p:nvPr/>
        </p:nvSpPr>
        <p:spPr bwMode="auto">
          <a:xfrm>
            <a:off x="7312025" y="4572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35" name="Oval 19"/>
          <p:cNvSpPr>
            <a:spLocks noChangeArrowheads="1"/>
          </p:cNvSpPr>
          <p:nvPr/>
        </p:nvSpPr>
        <p:spPr bwMode="auto">
          <a:xfrm>
            <a:off x="6858000" y="3200400"/>
            <a:ext cx="74613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36" name="Text Box 20"/>
          <p:cNvSpPr txBox="1">
            <a:spLocks noChangeArrowheads="1"/>
          </p:cNvSpPr>
          <p:nvPr/>
        </p:nvSpPr>
        <p:spPr bwMode="auto">
          <a:xfrm>
            <a:off x="5903913" y="5727700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1442837" name="Text Box 21"/>
          <p:cNvSpPr txBox="1">
            <a:spLocks noChangeArrowheads="1"/>
          </p:cNvSpPr>
          <p:nvPr/>
        </p:nvSpPr>
        <p:spPr bwMode="auto">
          <a:xfrm>
            <a:off x="6324600" y="5715000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1442838" name="Text Box 22"/>
          <p:cNvSpPr txBox="1">
            <a:spLocks noChangeArrowheads="1"/>
          </p:cNvSpPr>
          <p:nvPr/>
        </p:nvSpPr>
        <p:spPr bwMode="auto">
          <a:xfrm>
            <a:off x="6781800" y="5715000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1442839" name="Text Box 23"/>
          <p:cNvSpPr txBox="1">
            <a:spLocks noChangeArrowheads="1"/>
          </p:cNvSpPr>
          <p:nvPr/>
        </p:nvSpPr>
        <p:spPr bwMode="auto">
          <a:xfrm>
            <a:off x="7239000" y="5715000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1442840" name="Text Box 24"/>
          <p:cNvSpPr txBox="1">
            <a:spLocks noChangeArrowheads="1"/>
          </p:cNvSpPr>
          <p:nvPr/>
        </p:nvSpPr>
        <p:spPr bwMode="auto">
          <a:xfrm>
            <a:off x="7696200" y="5718175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/>
              <a:t>5</a:t>
            </a:r>
          </a:p>
        </p:txBody>
      </p:sp>
      <p:sp>
        <p:nvSpPr>
          <p:cNvPr id="1442841" name="Text Box 25"/>
          <p:cNvSpPr txBox="1">
            <a:spLocks noChangeArrowheads="1"/>
          </p:cNvSpPr>
          <p:nvPr/>
        </p:nvSpPr>
        <p:spPr bwMode="auto">
          <a:xfrm>
            <a:off x="8153400" y="5715000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1442842" name="Text Box 26"/>
          <p:cNvSpPr txBox="1">
            <a:spLocks noChangeArrowheads="1"/>
          </p:cNvSpPr>
          <p:nvPr/>
        </p:nvSpPr>
        <p:spPr bwMode="auto">
          <a:xfrm>
            <a:off x="8585200" y="5715000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1442843" name="Text Box 27"/>
          <p:cNvSpPr txBox="1">
            <a:spLocks noChangeArrowheads="1"/>
          </p:cNvSpPr>
          <p:nvPr/>
        </p:nvSpPr>
        <p:spPr bwMode="auto">
          <a:xfrm>
            <a:off x="5410200" y="5715000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1442844" name="Text Box 28"/>
          <p:cNvSpPr txBox="1">
            <a:spLocks noChangeArrowheads="1"/>
          </p:cNvSpPr>
          <p:nvPr/>
        </p:nvSpPr>
        <p:spPr bwMode="auto">
          <a:xfrm>
            <a:off x="4978400" y="4953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42845" name="Text Box 29"/>
          <p:cNvSpPr txBox="1">
            <a:spLocks noChangeArrowheads="1"/>
          </p:cNvSpPr>
          <p:nvPr/>
        </p:nvSpPr>
        <p:spPr bwMode="auto">
          <a:xfrm>
            <a:off x="4978400" y="4495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42846" name="Text Box 30"/>
          <p:cNvSpPr txBox="1">
            <a:spLocks noChangeArrowheads="1"/>
          </p:cNvSpPr>
          <p:nvPr/>
        </p:nvSpPr>
        <p:spPr bwMode="auto">
          <a:xfrm>
            <a:off x="4978400" y="40417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42847" name="Text Box 31"/>
          <p:cNvSpPr txBox="1">
            <a:spLocks noChangeArrowheads="1"/>
          </p:cNvSpPr>
          <p:nvPr/>
        </p:nvSpPr>
        <p:spPr bwMode="auto">
          <a:xfrm>
            <a:off x="4978400" y="35814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42848" name="Text Box 32"/>
          <p:cNvSpPr txBox="1">
            <a:spLocks noChangeArrowheads="1"/>
          </p:cNvSpPr>
          <p:nvPr/>
        </p:nvSpPr>
        <p:spPr bwMode="auto">
          <a:xfrm>
            <a:off x="4978400" y="31273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42849" name="Text Box 33"/>
          <p:cNvSpPr txBox="1">
            <a:spLocks noChangeArrowheads="1"/>
          </p:cNvSpPr>
          <p:nvPr/>
        </p:nvSpPr>
        <p:spPr bwMode="auto">
          <a:xfrm>
            <a:off x="4953000" y="2670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42850" name="Text Box 34"/>
          <p:cNvSpPr txBox="1">
            <a:spLocks noChangeArrowheads="1"/>
          </p:cNvSpPr>
          <p:nvPr/>
        </p:nvSpPr>
        <p:spPr bwMode="auto">
          <a:xfrm>
            <a:off x="4953000" y="2209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42851" name="Text Box 35"/>
          <p:cNvSpPr txBox="1">
            <a:spLocks noChangeArrowheads="1"/>
          </p:cNvSpPr>
          <p:nvPr/>
        </p:nvSpPr>
        <p:spPr bwMode="auto">
          <a:xfrm>
            <a:off x="4953000" y="5337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42852" name="Line 36"/>
          <p:cNvSpPr>
            <a:spLocks noChangeShapeType="1"/>
          </p:cNvSpPr>
          <p:nvPr/>
        </p:nvSpPr>
        <p:spPr bwMode="auto">
          <a:xfrm>
            <a:off x="5257800" y="2514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53" name="Line 37"/>
          <p:cNvSpPr>
            <a:spLocks noChangeShapeType="1"/>
          </p:cNvSpPr>
          <p:nvPr/>
        </p:nvSpPr>
        <p:spPr bwMode="auto">
          <a:xfrm>
            <a:off x="8458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54" name="Rectangle 38"/>
          <p:cNvSpPr>
            <a:spLocks noChangeArrowheads="1"/>
          </p:cNvSpPr>
          <p:nvPr/>
        </p:nvSpPr>
        <p:spPr bwMode="auto">
          <a:xfrm>
            <a:off x="5257800" y="38862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55" name="Rectangle 39"/>
          <p:cNvSpPr>
            <a:spLocks noChangeArrowheads="1"/>
          </p:cNvSpPr>
          <p:nvPr/>
        </p:nvSpPr>
        <p:spPr bwMode="auto">
          <a:xfrm>
            <a:off x="7086600" y="38862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56" name="Text Box 40"/>
          <p:cNvSpPr txBox="1">
            <a:spLocks noChangeArrowheads="1"/>
          </p:cNvSpPr>
          <p:nvPr/>
        </p:nvSpPr>
        <p:spPr bwMode="auto">
          <a:xfrm>
            <a:off x="5715000" y="41910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n1</a:t>
            </a:r>
          </a:p>
        </p:txBody>
      </p:sp>
      <p:sp>
        <p:nvSpPr>
          <p:cNvPr id="1442857" name="Text Box 41"/>
          <p:cNvSpPr txBox="1">
            <a:spLocks noChangeArrowheads="1"/>
          </p:cNvSpPr>
          <p:nvPr/>
        </p:nvSpPr>
        <p:spPr bwMode="auto">
          <a:xfrm>
            <a:off x="7162800" y="42672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n2</a:t>
            </a:r>
          </a:p>
        </p:txBody>
      </p:sp>
      <p:sp>
        <p:nvSpPr>
          <p:cNvPr id="1442858" name="Text Box 42"/>
          <p:cNvSpPr txBox="1">
            <a:spLocks noChangeArrowheads="1"/>
          </p:cNvSpPr>
          <p:nvPr/>
        </p:nvSpPr>
        <p:spPr bwMode="auto">
          <a:xfrm>
            <a:off x="6629400" y="28956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n3</a:t>
            </a:r>
          </a:p>
        </p:txBody>
      </p:sp>
      <p:sp>
        <p:nvSpPr>
          <p:cNvPr id="1442859" name="Oval 43"/>
          <p:cNvSpPr>
            <a:spLocks noChangeArrowheads="1"/>
          </p:cNvSpPr>
          <p:nvPr/>
        </p:nvSpPr>
        <p:spPr bwMode="auto">
          <a:xfrm>
            <a:off x="7773988" y="3124200"/>
            <a:ext cx="74612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60" name="Oval 44"/>
          <p:cNvSpPr>
            <a:spLocks noChangeArrowheads="1"/>
          </p:cNvSpPr>
          <p:nvPr/>
        </p:nvSpPr>
        <p:spPr bwMode="auto">
          <a:xfrm>
            <a:off x="8231188" y="2590800"/>
            <a:ext cx="74612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61" name="Rectangle 45"/>
          <p:cNvSpPr>
            <a:spLocks noChangeArrowheads="1"/>
          </p:cNvSpPr>
          <p:nvPr/>
        </p:nvSpPr>
        <p:spPr bwMode="auto">
          <a:xfrm>
            <a:off x="5257800" y="20574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62" name="Rectangle 46"/>
          <p:cNvSpPr>
            <a:spLocks noChangeArrowheads="1"/>
          </p:cNvSpPr>
          <p:nvPr/>
        </p:nvSpPr>
        <p:spPr bwMode="auto">
          <a:xfrm>
            <a:off x="7086600" y="2057400"/>
            <a:ext cx="9144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2863" name="Text Box 47"/>
          <p:cNvSpPr txBox="1">
            <a:spLocks noChangeArrowheads="1"/>
          </p:cNvSpPr>
          <p:nvPr/>
        </p:nvSpPr>
        <p:spPr bwMode="auto">
          <a:xfrm>
            <a:off x="7543800" y="28194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n4</a:t>
            </a:r>
          </a:p>
        </p:txBody>
      </p:sp>
      <p:sp>
        <p:nvSpPr>
          <p:cNvPr id="1442864" name="Text Box 48"/>
          <p:cNvSpPr txBox="1">
            <a:spLocks noChangeArrowheads="1"/>
          </p:cNvSpPr>
          <p:nvPr/>
        </p:nvSpPr>
        <p:spPr bwMode="auto">
          <a:xfrm>
            <a:off x="8004175" y="2670175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n5</a:t>
            </a:r>
          </a:p>
        </p:txBody>
      </p:sp>
      <p:sp>
        <p:nvSpPr>
          <p:cNvPr id="1442865" name="Oval 49"/>
          <p:cNvSpPr>
            <a:spLocks noChangeArrowheads="1"/>
          </p:cNvSpPr>
          <p:nvPr/>
        </p:nvSpPr>
        <p:spPr bwMode="auto">
          <a:xfrm>
            <a:off x="6324600" y="40386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66" name="Oval 50"/>
          <p:cNvSpPr>
            <a:spLocks noChangeArrowheads="1"/>
          </p:cNvSpPr>
          <p:nvPr/>
        </p:nvSpPr>
        <p:spPr bwMode="auto">
          <a:xfrm>
            <a:off x="7620000" y="54102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67" name="Oval 51"/>
          <p:cNvSpPr>
            <a:spLocks noChangeArrowheads="1"/>
          </p:cNvSpPr>
          <p:nvPr/>
        </p:nvSpPr>
        <p:spPr bwMode="auto">
          <a:xfrm>
            <a:off x="6324600" y="49530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68" name="Oval 52"/>
          <p:cNvSpPr>
            <a:spLocks noChangeArrowheads="1"/>
          </p:cNvSpPr>
          <p:nvPr/>
        </p:nvSpPr>
        <p:spPr bwMode="auto">
          <a:xfrm>
            <a:off x="8610600" y="30480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2869" name="Text Box 53"/>
          <p:cNvSpPr txBox="1">
            <a:spLocks noChangeArrowheads="1"/>
          </p:cNvSpPr>
          <p:nvPr/>
        </p:nvSpPr>
        <p:spPr bwMode="auto">
          <a:xfrm>
            <a:off x="6099175" y="38100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f1</a:t>
            </a:r>
          </a:p>
        </p:txBody>
      </p:sp>
      <p:sp>
        <p:nvSpPr>
          <p:cNvPr id="1442870" name="Text Box 54"/>
          <p:cNvSpPr txBox="1">
            <a:spLocks noChangeArrowheads="1"/>
          </p:cNvSpPr>
          <p:nvPr/>
        </p:nvSpPr>
        <p:spPr bwMode="auto">
          <a:xfrm>
            <a:off x="7696200" y="52578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f2</a:t>
            </a:r>
          </a:p>
        </p:txBody>
      </p:sp>
      <p:sp>
        <p:nvSpPr>
          <p:cNvPr id="1442871" name="Text Box 55"/>
          <p:cNvSpPr txBox="1">
            <a:spLocks noChangeArrowheads="1"/>
          </p:cNvSpPr>
          <p:nvPr/>
        </p:nvSpPr>
        <p:spPr bwMode="auto">
          <a:xfrm>
            <a:off x="6096000" y="4727575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f3</a:t>
            </a:r>
          </a:p>
        </p:txBody>
      </p:sp>
      <p:sp>
        <p:nvSpPr>
          <p:cNvPr id="1442872" name="Text Box 56"/>
          <p:cNvSpPr txBox="1">
            <a:spLocks noChangeArrowheads="1"/>
          </p:cNvSpPr>
          <p:nvPr/>
        </p:nvSpPr>
        <p:spPr bwMode="auto">
          <a:xfrm>
            <a:off x="8382000" y="31242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f4</a:t>
            </a:r>
          </a:p>
        </p:txBody>
      </p:sp>
    </p:spTree>
    <p:extLst>
      <p:ext uri="{BB962C8B-B14F-4D97-AF65-F5344CB8AC3E}">
        <p14:creationId xmlns:p14="http://schemas.microsoft.com/office/powerpoint/2010/main" val="1224379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Example: Two Dimensional Space</a:t>
            </a:r>
          </a:p>
        </p:txBody>
      </p:sp>
      <p:sp>
        <p:nvSpPr>
          <p:cNvPr id="144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800600" cy="1219200"/>
          </a:xfrm>
        </p:spPr>
        <p:txBody>
          <a:bodyPr/>
          <a:lstStyle/>
          <a:p>
            <a:r>
              <a:rPr lang="en-US"/>
              <a:t>Each item is stored by the node who owns its mapping in the space </a:t>
            </a:r>
          </a:p>
        </p:txBody>
      </p:sp>
      <p:sp>
        <p:nvSpPr>
          <p:cNvPr id="1444868" name="Line 4"/>
          <p:cNvSpPr>
            <a:spLocks noChangeShapeType="1"/>
          </p:cNvSpPr>
          <p:nvPr/>
        </p:nvSpPr>
        <p:spPr bwMode="auto">
          <a:xfrm>
            <a:off x="5715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69" name="Line 5"/>
          <p:cNvSpPr>
            <a:spLocks noChangeShapeType="1"/>
          </p:cNvSpPr>
          <p:nvPr/>
        </p:nvSpPr>
        <p:spPr bwMode="auto">
          <a:xfrm>
            <a:off x="6172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70" name="Line 6"/>
          <p:cNvSpPr>
            <a:spLocks noChangeShapeType="1"/>
          </p:cNvSpPr>
          <p:nvPr/>
        </p:nvSpPr>
        <p:spPr bwMode="auto">
          <a:xfrm>
            <a:off x="66294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71" name="Line 7"/>
          <p:cNvSpPr>
            <a:spLocks noChangeShapeType="1"/>
          </p:cNvSpPr>
          <p:nvPr/>
        </p:nvSpPr>
        <p:spPr bwMode="auto">
          <a:xfrm>
            <a:off x="75438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72" name="Line 8"/>
          <p:cNvSpPr>
            <a:spLocks noChangeShapeType="1"/>
          </p:cNvSpPr>
          <p:nvPr/>
        </p:nvSpPr>
        <p:spPr bwMode="auto">
          <a:xfrm>
            <a:off x="70866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73" name="Line 9"/>
          <p:cNvSpPr>
            <a:spLocks noChangeShapeType="1"/>
          </p:cNvSpPr>
          <p:nvPr/>
        </p:nvSpPr>
        <p:spPr bwMode="auto">
          <a:xfrm>
            <a:off x="8001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74" name="Line 10"/>
          <p:cNvSpPr>
            <a:spLocks noChangeShapeType="1"/>
          </p:cNvSpPr>
          <p:nvPr/>
        </p:nvSpPr>
        <p:spPr bwMode="auto">
          <a:xfrm>
            <a:off x="5257800" y="5257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875" name="Line 11"/>
          <p:cNvSpPr>
            <a:spLocks noChangeShapeType="1"/>
          </p:cNvSpPr>
          <p:nvPr/>
        </p:nvSpPr>
        <p:spPr bwMode="auto">
          <a:xfrm>
            <a:off x="5257800" y="4800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876" name="Line 12"/>
          <p:cNvSpPr>
            <a:spLocks noChangeShapeType="1"/>
          </p:cNvSpPr>
          <p:nvPr/>
        </p:nvSpPr>
        <p:spPr bwMode="auto">
          <a:xfrm>
            <a:off x="5257800" y="4343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877" name="Line 13"/>
          <p:cNvSpPr>
            <a:spLocks noChangeShapeType="1"/>
          </p:cNvSpPr>
          <p:nvPr/>
        </p:nvSpPr>
        <p:spPr bwMode="auto">
          <a:xfrm>
            <a:off x="5257800" y="38862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878" name="Line 14"/>
          <p:cNvSpPr>
            <a:spLocks noChangeShapeType="1"/>
          </p:cNvSpPr>
          <p:nvPr/>
        </p:nvSpPr>
        <p:spPr bwMode="auto">
          <a:xfrm>
            <a:off x="5257800" y="3429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879" name="Line 15"/>
          <p:cNvSpPr>
            <a:spLocks noChangeShapeType="1"/>
          </p:cNvSpPr>
          <p:nvPr/>
        </p:nvSpPr>
        <p:spPr bwMode="auto">
          <a:xfrm>
            <a:off x="5257800" y="2971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880" name="Rectangle 16"/>
          <p:cNvSpPr>
            <a:spLocks noChangeArrowheads="1"/>
          </p:cNvSpPr>
          <p:nvPr/>
        </p:nvSpPr>
        <p:spPr bwMode="auto">
          <a:xfrm>
            <a:off x="5257800" y="2057400"/>
            <a:ext cx="36576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881" name="Oval 17"/>
          <p:cNvSpPr>
            <a:spLocks noChangeArrowheads="1"/>
          </p:cNvSpPr>
          <p:nvPr/>
        </p:nvSpPr>
        <p:spPr bwMode="auto">
          <a:xfrm>
            <a:off x="59436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82" name="Oval 18"/>
          <p:cNvSpPr>
            <a:spLocks noChangeArrowheads="1"/>
          </p:cNvSpPr>
          <p:nvPr/>
        </p:nvSpPr>
        <p:spPr bwMode="auto">
          <a:xfrm>
            <a:off x="7312025" y="4572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83" name="Oval 19"/>
          <p:cNvSpPr>
            <a:spLocks noChangeArrowheads="1"/>
          </p:cNvSpPr>
          <p:nvPr/>
        </p:nvSpPr>
        <p:spPr bwMode="auto">
          <a:xfrm>
            <a:off x="6858000" y="3200400"/>
            <a:ext cx="74613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884" name="Text Box 20"/>
          <p:cNvSpPr txBox="1">
            <a:spLocks noChangeArrowheads="1"/>
          </p:cNvSpPr>
          <p:nvPr/>
        </p:nvSpPr>
        <p:spPr bwMode="auto">
          <a:xfrm>
            <a:off x="5903913" y="57277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1</a:t>
            </a:r>
          </a:p>
        </p:txBody>
      </p:sp>
      <p:sp>
        <p:nvSpPr>
          <p:cNvPr id="1444885" name="Text Box 21"/>
          <p:cNvSpPr txBox="1">
            <a:spLocks noChangeArrowheads="1"/>
          </p:cNvSpPr>
          <p:nvPr/>
        </p:nvSpPr>
        <p:spPr bwMode="auto">
          <a:xfrm>
            <a:off x="63246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44886" name="Text Box 22"/>
          <p:cNvSpPr txBox="1">
            <a:spLocks noChangeArrowheads="1"/>
          </p:cNvSpPr>
          <p:nvPr/>
        </p:nvSpPr>
        <p:spPr bwMode="auto">
          <a:xfrm>
            <a:off x="67818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44887" name="Text Box 23"/>
          <p:cNvSpPr txBox="1">
            <a:spLocks noChangeArrowheads="1"/>
          </p:cNvSpPr>
          <p:nvPr/>
        </p:nvSpPr>
        <p:spPr bwMode="auto">
          <a:xfrm>
            <a:off x="72390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44888" name="Text Box 24"/>
          <p:cNvSpPr txBox="1">
            <a:spLocks noChangeArrowheads="1"/>
          </p:cNvSpPr>
          <p:nvPr/>
        </p:nvSpPr>
        <p:spPr bwMode="auto">
          <a:xfrm>
            <a:off x="7696200" y="57181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44889" name="Text Box 25"/>
          <p:cNvSpPr txBox="1">
            <a:spLocks noChangeArrowheads="1"/>
          </p:cNvSpPr>
          <p:nvPr/>
        </p:nvSpPr>
        <p:spPr bwMode="auto">
          <a:xfrm>
            <a:off x="81534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44890" name="Text Box 26"/>
          <p:cNvSpPr txBox="1">
            <a:spLocks noChangeArrowheads="1"/>
          </p:cNvSpPr>
          <p:nvPr/>
        </p:nvSpPr>
        <p:spPr bwMode="auto">
          <a:xfrm>
            <a:off x="8585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44891" name="Text Box 27"/>
          <p:cNvSpPr txBox="1">
            <a:spLocks noChangeArrowheads="1"/>
          </p:cNvSpPr>
          <p:nvPr/>
        </p:nvSpPr>
        <p:spPr bwMode="auto">
          <a:xfrm>
            <a:off x="5410200" y="5715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44892" name="Text Box 28"/>
          <p:cNvSpPr txBox="1">
            <a:spLocks noChangeArrowheads="1"/>
          </p:cNvSpPr>
          <p:nvPr/>
        </p:nvSpPr>
        <p:spPr bwMode="auto">
          <a:xfrm>
            <a:off x="4978400" y="49530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Helvetica"/>
                <a:cs typeface="Helvetica"/>
              </a:rPr>
              <a:t>1</a:t>
            </a:r>
          </a:p>
        </p:txBody>
      </p:sp>
      <p:sp>
        <p:nvSpPr>
          <p:cNvPr id="1444893" name="Text Box 29"/>
          <p:cNvSpPr txBox="1">
            <a:spLocks noChangeArrowheads="1"/>
          </p:cNvSpPr>
          <p:nvPr/>
        </p:nvSpPr>
        <p:spPr bwMode="auto">
          <a:xfrm>
            <a:off x="4978400" y="4495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2</a:t>
            </a:r>
          </a:p>
        </p:txBody>
      </p:sp>
      <p:sp>
        <p:nvSpPr>
          <p:cNvPr id="1444894" name="Text Box 30"/>
          <p:cNvSpPr txBox="1">
            <a:spLocks noChangeArrowheads="1"/>
          </p:cNvSpPr>
          <p:nvPr/>
        </p:nvSpPr>
        <p:spPr bwMode="auto">
          <a:xfrm>
            <a:off x="4978400" y="40417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3</a:t>
            </a:r>
          </a:p>
        </p:txBody>
      </p:sp>
      <p:sp>
        <p:nvSpPr>
          <p:cNvPr id="1444895" name="Text Box 31"/>
          <p:cNvSpPr txBox="1">
            <a:spLocks noChangeArrowheads="1"/>
          </p:cNvSpPr>
          <p:nvPr/>
        </p:nvSpPr>
        <p:spPr bwMode="auto">
          <a:xfrm>
            <a:off x="4978400" y="35814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4</a:t>
            </a:r>
          </a:p>
        </p:txBody>
      </p:sp>
      <p:sp>
        <p:nvSpPr>
          <p:cNvPr id="1444896" name="Text Box 32"/>
          <p:cNvSpPr txBox="1">
            <a:spLocks noChangeArrowheads="1"/>
          </p:cNvSpPr>
          <p:nvPr/>
        </p:nvSpPr>
        <p:spPr bwMode="auto">
          <a:xfrm>
            <a:off x="4978400" y="3127375"/>
            <a:ext cx="29541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5</a:t>
            </a:r>
          </a:p>
        </p:txBody>
      </p:sp>
      <p:sp>
        <p:nvSpPr>
          <p:cNvPr id="1444897" name="Text Box 33"/>
          <p:cNvSpPr txBox="1">
            <a:spLocks noChangeArrowheads="1"/>
          </p:cNvSpPr>
          <p:nvPr/>
        </p:nvSpPr>
        <p:spPr bwMode="auto">
          <a:xfrm>
            <a:off x="4953000" y="2670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6</a:t>
            </a:r>
          </a:p>
        </p:txBody>
      </p:sp>
      <p:sp>
        <p:nvSpPr>
          <p:cNvPr id="1444898" name="Text Box 34"/>
          <p:cNvSpPr txBox="1">
            <a:spLocks noChangeArrowheads="1"/>
          </p:cNvSpPr>
          <p:nvPr/>
        </p:nvSpPr>
        <p:spPr bwMode="auto">
          <a:xfrm>
            <a:off x="4953000" y="2209800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7</a:t>
            </a:r>
          </a:p>
        </p:txBody>
      </p:sp>
      <p:sp>
        <p:nvSpPr>
          <p:cNvPr id="1444899" name="Text Box 35"/>
          <p:cNvSpPr txBox="1">
            <a:spLocks noChangeArrowheads="1"/>
          </p:cNvSpPr>
          <p:nvPr/>
        </p:nvSpPr>
        <p:spPr bwMode="auto">
          <a:xfrm>
            <a:off x="4953000" y="5337175"/>
            <a:ext cx="28259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"/>
                <a:cs typeface="Helvetica"/>
              </a:rPr>
              <a:t>0</a:t>
            </a:r>
          </a:p>
        </p:txBody>
      </p:sp>
      <p:sp>
        <p:nvSpPr>
          <p:cNvPr id="1444900" name="Line 36"/>
          <p:cNvSpPr>
            <a:spLocks noChangeShapeType="1"/>
          </p:cNvSpPr>
          <p:nvPr/>
        </p:nvSpPr>
        <p:spPr bwMode="auto">
          <a:xfrm>
            <a:off x="5257800" y="2514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901" name="Line 37"/>
          <p:cNvSpPr>
            <a:spLocks noChangeShapeType="1"/>
          </p:cNvSpPr>
          <p:nvPr/>
        </p:nvSpPr>
        <p:spPr bwMode="auto">
          <a:xfrm>
            <a:off x="8458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02" name="Rectangle 38"/>
          <p:cNvSpPr>
            <a:spLocks noChangeArrowheads="1"/>
          </p:cNvSpPr>
          <p:nvPr/>
        </p:nvSpPr>
        <p:spPr bwMode="auto">
          <a:xfrm>
            <a:off x="5257800" y="38862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903" name="Rectangle 39"/>
          <p:cNvSpPr>
            <a:spLocks noChangeArrowheads="1"/>
          </p:cNvSpPr>
          <p:nvPr/>
        </p:nvSpPr>
        <p:spPr bwMode="auto">
          <a:xfrm>
            <a:off x="7086600" y="38862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04" name="Text Box 40"/>
          <p:cNvSpPr txBox="1">
            <a:spLocks noChangeArrowheads="1"/>
          </p:cNvSpPr>
          <p:nvPr/>
        </p:nvSpPr>
        <p:spPr bwMode="auto">
          <a:xfrm>
            <a:off x="5715000" y="41910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n1</a:t>
            </a:r>
          </a:p>
        </p:txBody>
      </p:sp>
      <p:sp>
        <p:nvSpPr>
          <p:cNvPr id="1444905" name="Text Box 41"/>
          <p:cNvSpPr txBox="1">
            <a:spLocks noChangeArrowheads="1"/>
          </p:cNvSpPr>
          <p:nvPr/>
        </p:nvSpPr>
        <p:spPr bwMode="auto">
          <a:xfrm>
            <a:off x="7162800" y="42672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n2</a:t>
            </a:r>
          </a:p>
        </p:txBody>
      </p:sp>
      <p:sp>
        <p:nvSpPr>
          <p:cNvPr id="1444906" name="Text Box 42"/>
          <p:cNvSpPr txBox="1">
            <a:spLocks noChangeArrowheads="1"/>
          </p:cNvSpPr>
          <p:nvPr/>
        </p:nvSpPr>
        <p:spPr bwMode="auto">
          <a:xfrm>
            <a:off x="6629400" y="28956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n3</a:t>
            </a:r>
          </a:p>
        </p:txBody>
      </p:sp>
      <p:sp>
        <p:nvSpPr>
          <p:cNvPr id="1444907" name="Oval 43"/>
          <p:cNvSpPr>
            <a:spLocks noChangeArrowheads="1"/>
          </p:cNvSpPr>
          <p:nvPr/>
        </p:nvSpPr>
        <p:spPr bwMode="auto">
          <a:xfrm>
            <a:off x="7773988" y="3124200"/>
            <a:ext cx="74612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08" name="Oval 44"/>
          <p:cNvSpPr>
            <a:spLocks noChangeArrowheads="1"/>
          </p:cNvSpPr>
          <p:nvPr/>
        </p:nvSpPr>
        <p:spPr bwMode="auto">
          <a:xfrm>
            <a:off x="8231188" y="2590800"/>
            <a:ext cx="74612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09" name="Rectangle 45"/>
          <p:cNvSpPr>
            <a:spLocks noChangeArrowheads="1"/>
          </p:cNvSpPr>
          <p:nvPr/>
        </p:nvSpPr>
        <p:spPr bwMode="auto">
          <a:xfrm>
            <a:off x="5257800" y="20574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444910" name="Rectangle 46"/>
          <p:cNvSpPr>
            <a:spLocks noChangeArrowheads="1"/>
          </p:cNvSpPr>
          <p:nvPr/>
        </p:nvSpPr>
        <p:spPr bwMode="auto">
          <a:xfrm>
            <a:off x="7086600" y="2057400"/>
            <a:ext cx="9144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11" name="Text Box 47"/>
          <p:cNvSpPr txBox="1">
            <a:spLocks noChangeArrowheads="1"/>
          </p:cNvSpPr>
          <p:nvPr/>
        </p:nvSpPr>
        <p:spPr bwMode="auto">
          <a:xfrm>
            <a:off x="7543800" y="28194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n4</a:t>
            </a:r>
          </a:p>
        </p:txBody>
      </p:sp>
      <p:sp>
        <p:nvSpPr>
          <p:cNvPr id="1444912" name="Text Box 48"/>
          <p:cNvSpPr txBox="1">
            <a:spLocks noChangeArrowheads="1"/>
          </p:cNvSpPr>
          <p:nvPr/>
        </p:nvSpPr>
        <p:spPr bwMode="auto">
          <a:xfrm>
            <a:off x="8004175" y="2670175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n5</a:t>
            </a:r>
          </a:p>
        </p:txBody>
      </p:sp>
      <p:sp>
        <p:nvSpPr>
          <p:cNvPr id="1444913" name="Oval 49"/>
          <p:cNvSpPr>
            <a:spLocks noChangeArrowheads="1"/>
          </p:cNvSpPr>
          <p:nvPr/>
        </p:nvSpPr>
        <p:spPr bwMode="auto">
          <a:xfrm>
            <a:off x="6324600" y="40386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14" name="Oval 50"/>
          <p:cNvSpPr>
            <a:spLocks noChangeArrowheads="1"/>
          </p:cNvSpPr>
          <p:nvPr/>
        </p:nvSpPr>
        <p:spPr bwMode="auto">
          <a:xfrm>
            <a:off x="7620000" y="54102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15" name="Oval 51"/>
          <p:cNvSpPr>
            <a:spLocks noChangeArrowheads="1"/>
          </p:cNvSpPr>
          <p:nvPr/>
        </p:nvSpPr>
        <p:spPr bwMode="auto">
          <a:xfrm>
            <a:off x="6324600" y="49530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16" name="Oval 52"/>
          <p:cNvSpPr>
            <a:spLocks noChangeArrowheads="1"/>
          </p:cNvSpPr>
          <p:nvPr/>
        </p:nvSpPr>
        <p:spPr bwMode="auto">
          <a:xfrm>
            <a:off x="8610600" y="30480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17" name="Text Box 53"/>
          <p:cNvSpPr txBox="1">
            <a:spLocks noChangeArrowheads="1"/>
          </p:cNvSpPr>
          <p:nvPr/>
        </p:nvSpPr>
        <p:spPr bwMode="auto">
          <a:xfrm>
            <a:off x="6099175" y="38100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f1</a:t>
            </a:r>
          </a:p>
        </p:txBody>
      </p:sp>
      <p:sp>
        <p:nvSpPr>
          <p:cNvPr id="1444918" name="Text Box 54"/>
          <p:cNvSpPr txBox="1">
            <a:spLocks noChangeArrowheads="1"/>
          </p:cNvSpPr>
          <p:nvPr/>
        </p:nvSpPr>
        <p:spPr bwMode="auto">
          <a:xfrm>
            <a:off x="7696200" y="52578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f2</a:t>
            </a:r>
          </a:p>
        </p:txBody>
      </p:sp>
      <p:sp>
        <p:nvSpPr>
          <p:cNvPr id="1444919" name="Text Box 55"/>
          <p:cNvSpPr txBox="1">
            <a:spLocks noChangeArrowheads="1"/>
          </p:cNvSpPr>
          <p:nvPr/>
        </p:nvSpPr>
        <p:spPr bwMode="auto">
          <a:xfrm>
            <a:off x="6096000" y="4727575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f3</a:t>
            </a:r>
          </a:p>
        </p:txBody>
      </p:sp>
      <p:sp>
        <p:nvSpPr>
          <p:cNvPr id="1444920" name="Text Box 56"/>
          <p:cNvSpPr txBox="1">
            <a:spLocks noChangeArrowheads="1"/>
          </p:cNvSpPr>
          <p:nvPr/>
        </p:nvSpPr>
        <p:spPr bwMode="auto">
          <a:xfrm>
            <a:off x="8382000" y="31242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f4</a:t>
            </a:r>
          </a:p>
        </p:txBody>
      </p:sp>
      <p:sp>
        <p:nvSpPr>
          <p:cNvPr id="1444921" name="Freeform 57"/>
          <p:cNvSpPr>
            <a:spLocks/>
          </p:cNvSpPr>
          <p:nvPr/>
        </p:nvSpPr>
        <p:spPr bwMode="auto">
          <a:xfrm>
            <a:off x="5940425" y="4570413"/>
            <a:ext cx="301625" cy="4572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192" h="288">
                <a:moveTo>
                  <a:pt x="192" y="288"/>
                </a:moveTo>
                <a:cubicBezTo>
                  <a:pt x="136" y="240"/>
                  <a:pt x="80" y="192"/>
                  <a:pt x="48" y="144"/>
                </a:cubicBezTo>
                <a:cubicBezTo>
                  <a:pt x="16" y="96"/>
                  <a:pt x="8" y="48"/>
                  <a:pt x="0" y="0"/>
                </a:cubicBezTo>
              </a:path>
            </a:pathLst>
          </a:custGeom>
          <a:noFill/>
          <a:ln w="25400" cap="flat" cmpd="sng">
            <a:solidFill>
              <a:srgbClr val="99FF6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22" name="Freeform 58"/>
          <p:cNvSpPr>
            <a:spLocks/>
          </p:cNvSpPr>
          <p:nvPr/>
        </p:nvSpPr>
        <p:spPr bwMode="auto">
          <a:xfrm>
            <a:off x="6019800" y="4191000"/>
            <a:ext cx="304800" cy="304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192" y="0"/>
                </a:moveTo>
                <a:cubicBezTo>
                  <a:pt x="192" y="0"/>
                  <a:pt x="96" y="96"/>
                  <a:pt x="0" y="192"/>
                </a:cubicBezTo>
              </a:path>
            </a:pathLst>
          </a:custGeom>
          <a:noFill/>
          <a:ln w="25400" cap="flat" cmpd="sng">
            <a:solidFill>
              <a:srgbClr val="99FF6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23" name="Line 59"/>
          <p:cNvSpPr>
            <a:spLocks noChangeShapeType="1"/>
          </p:cNvSpPr>
          <p:nvPr/>
        </p:nvSpPr>
        <p:spPr bwMode="auto">
          <a:xfrm flipH="1" flipV="1">
            <a:off x="7315200" y="4648200"/>
            <a:ext cx="304800" cy="685800"/>
          </a:xfrm>
          <a:prstGeom prst="line">
            <a:avLst/>
          </a:prstGeom>
          <a:noFill/>
          <a:ln w="25400">
            <a:solidFill>
              <a:srgbClr val="99FF66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4924" name="Line 60"/>
          <p:cNvSpPr>
            <a:spLocks noChangeShapeType="1"/>
          </p:cNvSpPr>
          <p:nvPr/>
        </p:nvSpPr>
        <p:spPr bwMode="auto">
          <a:xfrm flipH="1" flipV="1">
            <a:off x="8305800" y="2667000"/>
            <a:ext cx="304800" cy="381000"/>
          </a:xfrm>
          <a:prstGeom prst="line">
            <a:avLst/>
          </a:prstGeom>
          <a:noFill/>
          <a:ln w="25400">
            <a:solidFill>
              <a:srgbClr val="99FF66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777036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CAN: Query Example</a:t>
            </a:r>
          </a:p>
        </p:txBody>
      </p:sp>
      <p:sp>
        <p:nvSpPr>
          <p:cNvPr id="144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800600" cy="358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Each node knows its neighbors in the </a:t>
            </a:r>
            <a:r>
              <a:rPr lang="en-US" sz="2000" i="1" dirty="0" err="1"/>
              <a:t>d</a:t>
            </a:r>
            <a:r>
              <a:rPr lang="en-US" sz="2000" dirty="0"/>
              <a:t>-space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Forward </a:t>
            </a:r>
            <a:r>
              <a:rPr lang="en-US" sz="2000" dirty="0"/>
              <a:t>query to the neighbor that is closest to the query </a:t>
            </a:r>
            <a:r>
              <a:rPr lang="en-US" sz="2000" i="1" dirty="0"/>
              <a:t>id</a:t>
            </a:r>
            <a:endParaRPr lang="en-US" sz="2000" i="1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Example</a:t>
            </a:r>
            <a:r>
              <a:rPr lang="en-US" sz="2000" dirty="0"/>
              <a:t>: assume n1 queries f4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1446916" name="Line 4"/>
          <p:cNvSpPr>
            <a:spLocks noChangeShapeType="1"/>
          </p:cNvSpPr>
          <p:nvPr/>
        </p:nvSpPr>
        <p:spPr bwMode="auto">
          <a:xfrm>
            <a:off x="5715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17" name="Line 5"/>
          <p:cNvSpPr>
            <a:spLocks noChangeShapeType="1"/>
          </p:cNvSpPr>
          <p:nvPr/>
        </p:nvSpPr>
        <p:spPr bwMode="auto">
          <a:xfrm>
            <a:off x="6172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18" name="Line 6"/>
          <p:cNvSpPr>
            <a:spLocks noChangeShapeType="1"/>
          </p:cNvSpPr>
          <p:nvPr/>
        </p:nvSpPr>
        <p:spPr bwMode="auto">
          <a:xfrm>
            <a:off x="66294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19" name="Line 7"/>
          <p:cNvSpPr>
            <a:spLocks noChangeShapeType="1"/>
          </p:cNvSpPr>
          <p:nvPr/>
        </p:nvSpPr>
        <p:spPr bwMode="auto">
          <a:xfrm>
            <a:off x="75438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0" name="Line 8"/>
          <p:cNvSpPr>
            <a:spLocks noChangeShapeType="1"/>
          </p:cNvSpPr>
          <p:nvPr/>
        </p:nvSpPr>
        <p:spPr bwMode="auto">
          <a:xfrm>
            <a:off x="70866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1" name="Line 9"/>
          <p:cNvSpPr>
            <a:spLocks noChangeShapeType="1"/>
          </p:cNvSpPr>
          <p:nvPr/>
        </p:nvSpPr>
        <p:spPr bwMode="auto">
          <a:xfrm>
            <a:off x="80010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2" name="Line 10"/>
          <p:cNvSpPr>
            <a:spLocks noChangeShapeType="1"/>
          </p:cNvSpPr>
          <p:nvPr/>
        </p:nvSpPr>
        <p:spPr bwMode="auto">
          <a:xfrm>
            <a:off x="5257800" y="5257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3" name="Line 11"/>
          <p:cNvSpPr>
            <a:spLocks noChangeShapeType="1"/>
          </p:cNvSpPr>
          <p:nvPr/>
        </p:nvSpPr>
        <p:spPr bwMode="auto">
          <a:xfrm>
            <a:off x="5257800" y="4800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4" name="Line 12"/>
          <p:cNvSpPr>
            <a:spLocks noChangeShapeType="1"/>
          </p:cNvSpPr>
          <p:nvPr/>
        </p:nvSpPr>
        <p:spPr bwMode="auto">
          <a:xfrm>
            <a:off x="5257800" y="4343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5" name="Line 13"/>
          <p:cNvSpPr>
            <a:spLocks noChangeShapeType="1"/>
          </p:cNvSpPr>
          <p:nvPr/>
        </p:nvSpPr>
        <p:spPr bwMode="auto">
          <a:xfrm>
            <a:off x="5257800" y="38862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6" name="Line 14"/>
          <p:cNvSpPr>
            <a:spLocks noChangeShapeType="1"/>
          </p:cNvSpPr>
          <p:nvPr/>
        </p:nvSpPr>
        <p:spPr bwMode="auto">
          <a:xfrm>
            <a:off x="5257800" y="3429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7" name="Line 15"/>
          <p:cNvSpPr>
            <a:spLocks noChangeShapeType="1"/>
          </p:cNvSpPr>
          <p:nvPr/>
        </p:nvSpPr>
        <p:spPr bwMode="auto">
          <a:xfrm>
            <a:off x="5257800" y="2971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8" name="Rectangle 16"/>
          <p:cNvSpPr>
            <a:spLocks noChangeArrowheads="1"/>
          </p:cNvSpPr>
          <p:nvPr/>
        </p:nvSpPr>
        <p:spPr bwMode="auto">
          <a:xfrm>
            <a:off x="5257800" y="2057400"/>
            <a:ext cx="3657600" cy="365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29" name="Oval 17"/>
          <p:cNvSpPr>
            <a:spLocks noChangeArrowheads="1"/>
          </p:cNvSpPr>
          <p:nvPr/>
        </p:nvSpPr>
        <p:spPr bwMode="auto">
          <a:xfrm>
            <a:off x="59436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30" name="Oval 18"/>
          <p:cNvSpPr>
            <a:spLocks noChangeArrowheads="1"/>
          </p:cNvSpPr>
          <p:nvPr/>
        </p:nvSpPr>
        <p:spPr bwMode="auto">
          <a:xfrm>
            <a:off x="7312025" y="4572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31" name="Oval 19"/>
          <p:cNvSpPr>
            <a:spLocks noChangeArrowheads="1"/>
          </p:cNvSpPr>
          <p:nvPr/>
        </p:nvSpPr>
        <p:spPr bwMode="auto">
          <a:xfrm>
            <a:off x="6858000" y="3200400"/>
            <a:ext cx="74613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32" name="Text Box 20"/>
          <p:cNvSpPr txBox="1">
            <a:spLocks noChangeArrowheads="1"/>
          </p:cNvSpPr>
          <p:nvPr/>
        </p:nvSpPr>
        <p:spPr bwMode="auto">
          <a:xfrm>
            <a:off x="5903913" y="5727700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1</a:t>
            </a:r>
          </a:p>
        </p:txBody>
      </p:sp>
      <p:sp>
        <p:nvSpPr>
          <p:cNvPr id="1446933" name="Text Box 21"/>
          <p:cNvSpPr txBox="1">
            <a:spLocks noChangeArrowheads="1"/>
          </p:cNvSpPr>
          <p:nvPr/>
        </p:nvSpPr>
        <p:spPr bwMode="auto">
          <a:xfrm>
            <a:off x="6324600" y="5715000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2</a:t>
            </a:r>
          </a:p>
        </p:txBody>
      </p:sp>
      <p:sp>
        <p:nvSpPr>
          <p:cNvPr id="1446934" name="Text Box 22"/>
          <p:cNvSpPr txBox="1">
            <a:spLocks noChangeArrowheads="1"/>
          </p:cNvSpPr>
          <p:nvPr/>
        </p:nvSpPr>
        <p:spPr bwMode="auto">
          <a:xfrm>
            <a:off x="6781800" y="5715000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3</a:t>
            </a:r>
          </a:p>
        </p:txBody>
      </p:sp>
      <p:sp>
        <p:nvSpPr>
          <p:cNvPr id="1446935" name="Text Box 23"/>
          <p:cNvSpPr txBox="1">
            <a:spLocks noChangeArrowheads="1"/>
          </p:cNvSpPr>
          <p:nvPr/>
        </p:nvSpPr>
        <p:spPr bwMode="auto">
          <a:xfrm>
            <a:off x="7239000" y="5715000"/>
            <a:ext cx="29685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4</a:t>
            </a:r>
          </a:p>
        </p:txBody>
      </p:sp>
      <p:sp>
        <p:nvSpPr>
          <p:cNvPr id="1446936" name="Text Box 24"/>
          <p:cNvSpPr txBox="1">
            <a:spLocks noChangeArrowheads="1"/>
          </p:cNvSpPr>
          <p:nvPr/>
        </p:nvSpPr>
        <p:spPr bwMode="auto">
          <a:xfrm>
            <a:off x="7696200" y="5718175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5</a:t>
            </a:r>
          </a:p>
        </p:txBody>
      </p:sp>
      <p:sp>
        <p:nvSpPr>
          <p:cNvPr id="1446937" name="Text Box 25"/>
          <p:cNvSpPr txBox="1">
            <a:spLocks noChangeArrowheads="1"/>
          </p:cNvSpPr>
          <p:nvPr/>
        </p:nvSpPr>
        <p:spPr bwMode="auto">
          <a:xfrm>
            <a:off x="8153400" y="5715000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6</a:t>
            </a:r>
          </a:p>
        </p:txBody>
      </p:sp>
      <p:sp>
        <p:nvSpPr>
          <p:cNvPr id="1446938" name="Text Box 26"/>
          <p:cNvSpPr txBox="1">
            <a:spLocks noChangeArrowheads="1"/>
          </p:cNvSpPr>
          <p:nvPr/>
        </p:nvSpPr>
        <p:spPr bwMode="auto">
          <a:xfrm>
            <a:off x="8585200" y="5715000"/>
            <a:ext cx="29685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7</a:t>
            </a:r>
          </a:p>
        </p:txBody>
      </p:sp>
      <p:sp>
        <p:nvSpPr>
          <p:cNvPr id="1446939" name="Text Box 27"/>
          <p:cNvSpPr txBox="1">
            <a:spLocks noChangeArrowheads="1"/>
          </p:cNvSpPr>
          <p:nvPr/>
        </p:nvSpPr>
        <p:spPr bwMode="auto">
          <a:xfrm>
            <a:off x="5410200" y="5715000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0</a:t>
            </a:r>
          </a:p>
        </p:txBody>
      </p:sp>
      <p:sp>
        <p:nvSpPr>
          <p:cNvPr id="1446940" name="Text Box 28"/>
          <p:cNvSpPr txBox="1">
            <a:spLocks noChangeArrowheads="1"/>
          </p:cNvSpPr>
          <p:nvPr/>
        </p:nvSpPr>
        <p:spPr bwMode="auto">
          <a:xfrm>
            <a:off x="4978400" y="4953000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1</a:t>
            </a:r>
          </a:p>
        </p:txBody>
      </p:sp>
      <p:sp>
        <p:nvSpPr>
          <p:cNvPr id="1446941" name="Text Box 29"/>
          <p:cNvSpPr txBox="1">
            <a:spLocks noChangeArrowheads="1"/>
          </p:cNvSpPr>
          <p:nvPr/>
        </p:nvSpPr>
        <p:spPr bwMode="auto">
          <a:xfrm>
            <a:off x="4978400" y="4495800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2</a:t>
            </a:r>
          </a:p>
        </p:txBody>
      </p:sp>
      <p:sp>
        <p:nvSpPr>
          <p:cNvPr id="1446942" name="Text Box 30"/>
          <p:cNvSpPr txBox="1">
            <a:spLocks noChangeArrowheads="1"/>
          </p:cNvSpPr>
          <p:nvPr/>
        </p:nvSpPr>
        <p:spPr bwMode="auto">
          <a:xfrm>
            <a:off x="4978400" y="4041775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3</a:t>
            </a:r>
          </a:p>
        </p:txBody>
      </p:sp>
      <p:sp>
        <p:nvSpPr>
          <p:cNvPr id="1446943" name="Text Box 31"/>
          <p:cNvSpPr txBox="1">
            <a:spLocks noChangeArrowheads="1"/>
          </p:cNvSpPr>
          <p:nvPr/>
        </p:nvSpPr>
        <p:spPr bwMode="auto">
          <a:xfrm>
            <a:off x="4978400" y="3581400"/>
            <a:ext cx="29685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4</a:t>
            </a:r>
          </a:p>
        </p:txBody>
      </p:sp>
      <p:sp>
        <p:nvSpPr>
          <p:cNvPr id="1446944" name="Text Box 32"/>
          <p:cNvSpPr txBox="1">
            <a:spLocks noChangeArrowheads="1"/>
          </p:cNvSpPr>
          <p:nvPr/>
        </p:nvSpPr>
        <p:spPr bwMode="auto">
          <a:xfrm>
            <a:off x="4978400" y="3127375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5</a:t>
            </a:r>
          </a:p>
        </p:txBody>
      </p:sp>
      <p:sp>
        <p:nvSpPr>
          <p:cNvPr id="1446945" name="Text Box 33"/>
          <p:cNvSpPr txBox="1">
            <a:spLocks noChangeArrowheads="1"/>
          </p:cNvSpPr>
          <p:nvPr/>
        </p:nvSpPr>
        <p:spPr bwMode="auto">
          <a:xfrm>
            <a:off x="4953000" y="2670175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6</a:t>
            </a:r>
          </a:p>
        </p:txBody>
      </p:sp>
      <p:sp>
        <p:nvSpPr>
          <p:cNvPr id="1446946" name="Text Box 34"/>
          <p:cNvSpPr txBox="1">
            <a:spLocks noChangeArrowheads="1"/>
          </p:cNvSpPr>
          <p:nvPr/>
        </p:nvSpPr>
        <p:spPr bwMode="auto">
          <a:xfrm>
            <a:off x="4953000" y="2209800"/>
            <a:ext cx="29685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7</a:t>
            </a:r>
          </a:p>
        </p:txBody>
      </p:sp>
      <p:sp>
        <p:nvSpPr>
          <p:cNvPr id="1446947" name="Text Box 35"/>
          <p:cNvSpPr txBox="1">
            <a:spLocks noChangeArrowheads="1"/>
          </p:cNvSpPr>
          <p:nvPr/>
        </p:nvSpPr>
        <p:spPr bwMode="auto">
          <a:xfrm>
            <a:off x="4953000" y="5337175"/>
            <a:ext cx="30797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0</a:t>
            </a:r>
          </a:p>
        </p:txBody>
      </p:sp>
      <p:sp>
        <p:nvSpPr>
          <p:cNvPr id="1446948" name="Line 36"/>
          <p:cNvSpPr>
            <a:spLocks noChangeShapeType="1"/>
          </p:cNvSpPr>
          <p:nvPr/>
        </p:nvSpPr>
        <p:spPr bwMode="auto">
          <a:xfrm>
            <a:off x="5257800" y="2514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49" name="Line 37"/>
          <p:cNvSpPr>
            <a:spLocks noChangeShapeType="1"/>
          </p:cNvSpPr>
          <p:nvPr/>
        </p:nvSpPr>
        <p:spPr bwMode="auto">
          <a:xfrm>
            <a:off x="8458200" y="20574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50" name="Rectangle 38"/>
          <p:cNvSpPr>
            <a:spLocks noChangeArrowheads="1"/>
          </p:cNvSpPr>
          <p:nvPr/>
        </p:nvSpPr>
        <p:spPr bwMode="auto">
          <a:xfrm>
            <a:off x="5257800" y="38862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51" name="Rectangle 39"/>
          <p:cNvSpPr>
            <a:spLocks noChangeArrowheads="1"/>
          </p:cNvSpPr>
          <p:nvPr/>
        </p:nvSpPr>
        <p:spPr bwMode="auto">
          <a:xfrm>
            <a:off x="7086600" y="38862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52" name="Text Box 40"/>
          <p:cNvSpPr txBox="1">
            <a:spLocks noChangeArrowheads="1"/>
          </p:cNvSpPr>
          <p:nvPr/>
        </p:nvSpPr>
        <p:spPr bwMode="auto">
          <a:xfrm>
            <a:off x="5715000" y="41910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n1</a:t>
            </a:r>
          </a:p>
        </p:txBody>
      </p:sp>
      <p:sp>
        <p:nvSpPr>
          <p:cNvPr id="1446953" name="Text Box 41"/>
          <p:cNvSpPr txBox="1">
            <a:spLocks noChangeArrowheads="1"/>
          </p:cNvSpPr>
          <p:nvPr/>
        </p:nvSpPr>
        <p:spPr bwMode="auto">
          <a:xfrm>
            <a:off x="7162800" y="42672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n2</a:t>
            </a:r>
          </a:p>
        </p:txBody>
      </p:sp>
      <p:sp>
        <p:nvSpPr>
          <p:cNvPr id="1446954" name="Text Box 42"/>
          <p:cNvSpPr txBox="1">
            <a:spLocks noChangeArrowheads="1"/>
          </p:cNvSpPr>
          <p:nvPr/>
        </p:nvSpPr>
        <p:spPr bwMode="auto">
          <a:xfrm>
            <a:off x="6629400" y="28956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n3</a:t>
            </a:r>
          </a:p>
        </p:txBody>
      </p:sp>
      <p:sp>
        <p:nvSpPr>
          <p:cNvPr id="1446955" name="Oval 43"/>
          <p:cNvSpPr>
            <a:spLocks noChangeArrowheads="1"/>
          </p:cNvSpPr>
          <p:nvPr/>
        </p:nvSpPr>
        <p:spPr bwMode="auto">
          <a:xfrm>
            <a:off x="7773988" y="3124200"/>
            <a:ext cx="74612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56" name="Oval 44"/>
          <p:cNvSpPr>
            <a:spLocks noChangeArrowheads="1"/>
          </p:cNvSpPr>
          <p:nvPr/>
        </p:nvSpPr>
        <p:spPr bwMode="auto">
          <a:xfrm>
            <a:off x="8231188" y="2590800"/>
            <a:ext cx="74612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57" name="Rectangle 45"/>
          <p:cNvSpPr>
            <a:spLocks noChangeArrowheads="1"/>
          </p:cNvSpPr>
          <p:nvPr/>
        </p:nvSpPr>
        <p:spPr bwMode="auto">
          <a:xfrm>
            <a:off x="5257800" y="2057400"/>
            <a:ext cx="18288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58" name="Rectangle 46"/>
          <p:cNvSpPr>
            <a:spLocks noChangeArrowheads="1"/>
          </p:cNvSpPr>
          <p:nvPr/>
        </p:nvSpPr>
        <p:spPr bwMode="auto">
          <a:xfrm>
            <a:off x="7086600" y="2057400"/>
            <a:ext cx="91440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59" name="Text Box 47"/>
          <p:cNvSpPr txBox="1">
            <a:spLocks noChangeArrowheads="1"/>
          </p:cNvSpPr>
          <p:nvPr/>
        </p:nvSpPr>
        <p:spPr bwMode="auto">
          <a:xfrm>
            <a:off x="7543800" y="2819400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n4</a:t>
            </a:r>
          </a:p>
        </p:txBody>
      </p:sp>
      <p:sp>
        <p:nvSpPr>
          <p:cNvPr id="1446960" name="Text Box 48"/>
          <p:cNvSpPr txBox="1">
            <a:spLocks noChangeArrowheads="1"/>
          </p:cNvSpPr>
          <p:nvPr/>
        </p:nvSpPr>
        <p:spPr bwMode="auto">
          <a:xfrm>
            <a:off x="8004175" y="2670175"/>
            <a:ext cx="4221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n5</a:t>
            </a:r>
          </a:p>
        </p:txBody>
      </p:sp>
      <p:sp>
        <p:nvSpPr>
          <p:cNvPr id="1446961" name="Oval 49"/>
          <p:cNvSpPr>
            <a:spLocks noChangeArrowheads="1"/>
          </p:cNvSpPr>
          <p:nvPr/>
        </p:nvSpPr>
        <p:spPr bwMode="auto">
          <a:xfrm>
            <a:off x="6324600" y="40386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62" name="Oval 50"/>
          <p:cNvSpPr>
            <a:spLocks noChangeArrowheads="1"/>
          </p:cNvSpPr>
          <p:nvPr/>
        </p:nvSpPr>
        <p:spPr bwMode="auto">
          <a:xfrm>
            <a:off x="7620000" y="54102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63" name="Oval 51"/>
          <p:cNvSpPr>
            <a:spLocks noChangeArrowheads="1"/>
          </p:cNvSpPr>
          <p:nvPr/>
        </p:nvSpPr>
        <p:spPr bwMode="auto">
          <a:xfrm>
            <a:off x="6324600" y="49530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64" name="Oval 52"/>
          <p:cNvSpPr>
            <a:spLocks noChangeArrowheads="1"/>
          </p:cNvSpPr>
          <p:nvPr/>
        </p:nvSpPr>
        <p:spPr bwMode="auto">
          <a:xfrm>
            <a:off x="8610600" y="3048000"/>
            <a:ext cx="152400" cy="1524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65" name="Text Box 53"/>
          <p:cNvSpPr txBox="1">
            <a:spLocks noChangeArrowheads="1"/>
          </p:cNvSpPr>
          <p:nvPr/>
        </p:nvSpPr>
        <p:spPr bwMode="auto">
          <a:xfrm>
            <a:off x="6099175" y="38100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/>
                <a:cs typeface="Helvetica"/>
              </a:rPr>
              <a:t>f1</a:t>
            </a:r>
          </a:p>
        </p:txBody>
      </p:sp>
      <p:sp>
        <p:nvSpPr>
          <p:cNvPr id="1446966" name="Text Box 54"/>
          <p:cNvSpPr txBox="1">
            <a:spLocks noChangeArrowheads="1"/>
          </p:cNvSpPr>
          <p:nvPr/>
        </p:nvSpPr>
        <p:spPr bwMode="auto">
          <a:xfrm>
            <a:off x="7696200" y="52578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f2</a:t>
            </a:r>
          </a:p>
        </p:txBody>
      </p:sp>
      <p:sp>
        <p:nvSpPr>
          <p:cNvPr id="1446967" name="Text Box 55"/>
          <p:cNvSpPr txBox="1">
            <a:spLocks noChangeArrowheads="1"/>
          </p:cNvSpPr>
          <p:nvPr/>
        </p:nvSpPr>
        <p:spPr bwMode="auto">
          <a:xfrm>
            <a:off x="6096000" y="4727575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f3</a:t>
            </a:r>
          </a:p>
        </p:txBody>
      </p:sp>
      <p:sp>
        <p:nvSpPr>
          <p:cNvPr id="1446968" name="Text Box 56"/>
          <p:cNvSpPr txBox="1">
            <a:spLocks noChangeArrowheads="1"/>
          </p:cNvSpPr>
          <p:nvPr/>
        </p:nvSpPr>
        <p:spPr bwMode="auto">
          <a:xfrm>
            <a:off x="8382000" y="3124200"/>
            <a:ext cx="36518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"/>
                <a:cs typeface="Helvetica"/>
              </a:rPr>
              <a:t>f4</a:t>
            </a:r>
          </a:p>
        </p:txBody>
      </p:sp>
      <p:sp>
        <p:nvSpPr>
          <p:cNvPr id="1446969" name="Freeform 57"/>
          <p:cNvSpPr>
            <a:spLocks/>
          </p:cNvSpPr>
          <p:nvPr/>
        </p:nvSpPr>
        <p:spPr bwMode="auto">
          <a:xfrm>
            <a:off x="5940425" y="4570413"/>
            <a:ext cx="301625" cy="4572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192" h="288">
                <a:moveTo>
                  <a:pt x="192" y="288"/>
                </a:moveTo>
                <a:cubicBezTo>
                  <a:pt x="136" y="240"/>
                  <a:pt x="80" y="192"/>
                  <a:pt x="48" y="144"/>
                </a:cubicBezTo>
                <a:cubicBezTo>
                  <a:pt x="16" y="96"/>
                  <a:pt x="8" y="48"/>
                  <a:pt x="0" y="0"/>
                </a:cubicBezTo>
              </a:path>
            </a:pathLst>
          </a:custGeom>
          <a:noFill/>
          <a:ln w="25400" cap="flat" cmpd="sng">
            <a:solidFill>
              <a:srgbClr val="99FF6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70" name="Freeform 58"/>
          <p:cNvSpPr>
            <a:spLocks/>
          </p:cNvSpPr>
          <p:nvPr/>
        </p:nvSpPr>
        <p:spPr bwMode="auto">
          <a:xfrm>
            <a:off x="6019800" y="4191000"/>
            <a:ext cx="304800" cy="304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192" y="0"/>
                </a:moveTo>
                <a:cubicBezTo>
                  <a:pt x="192" y="0"/>
                  <a:pt x="96" y="96"/>
                  <a:pt x="0" y="192"/>
                </a:cubicBezTo>
              </a:path>
            </a:pathLst>
          </a:custGeom>
          <a:noFill/>
          <a:ln w="25400" cap="flat" cmpd="sng">
            <a:solidFill>
              <a:srgbClr val="99FF6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71" name="Line 59"/>
          <p:cNvSpPr>
            <a:spLocks noChangeShapeType="1"/>
          </p:cNvSpPr>
          <p:nvPr/>
        </p:nvSpPr>
        <p:spPr bwMode="auto">
          <a:xfrm flipH="1" flipV="1">
            <a:off x="7315200" y="4648200"/>
            <a:ext cx="304800" cy="685800"/>
          </a:xfrm>
          <a:prstGeom prst="line">
            <a:avLst/>
          </a:prstGeom>
          <a:noFill/>
          <a:ln w="25400">
            <a:solidFill>
              <a:srgbClr val="99FF66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72" name="Line 60"/>
          <p:cNvSpPr>
            <a:spLocks noChangeShapeType="1"/>
          </p:cNvSpPr>
          <p:nvPr/>
        </p:nvSpPr>
        <p:spPr bwMode="auto">
          <a:xfrm flipH="1" flipV="1">
            <a:off x="8305800" y="2667000"/>
            <a:ext cx="304800" cy="381000"/>
          </a:xfrm>
          <a:prstGeom prst="line">
            <a:avLst/>
          </a:prstGeom>
          <a:noFill/>
          <a:ln w="25400">
            <a:solidFill>
              <a:srgbClr val="99FF66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73" name="Freeform 61"/>
          <p:cNvSpPr>
            <a:spLocks/>
          </p:cNvSpPr>
          <p:nvPr/>
        </p:nvSpPr>
        <p:spPr bwMode="auto">
          <a:xfrm>
            <a:off x="5867400" y="3271838"/>
            <a:ext cx="914400" cy="987425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96" y="288"/>
              </a:cxn>
              <a:cxn ang="0">
                <a:pos x="576" y="0"/>
              </a:cxn>
            </a:cxnLst>
            <a:rect l="0" t="0" r="r" b="b"/>
            <a:pathLst>
              <a:path w="576" h="624">
                <a:moveTo>
                  <a:pt x="0" y="624"/>
                </a:moveTo>
                <a:cubicBezTo>
                  <a:pt x="0" y="508"/>
                  <a:pt x="0" y="392"/>
                  <a:pt x="96" y="288"/>
                </a:cubicBezTo>
                <a:cubicBezTo>
                  <a:pt x="192" y="184"/>
                  <a:pt x="384" y="92"/>
                  <a:pt x="576" y="0"/>
                </a:cubicBezTo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74" name="Line 62"/>
          <p:cNvSpPr>
            <a:spLocks noChangeShapeType="1"/>
          </p:cNvSpPr>
          <p:nvPr/>
        </p:nvSpPr>
        <p:spPr bwMode="auto">
          <a:xfrm flipV="1">
            <a:off x="6934200" y="3124200"/>
            <a:ext cx="762000" cy="76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1446975" name="Line 63"/>
          <p:cNvSpPr>
            <a:spLocks noChangeShapeType="1"/>
          </p:cNvSpPr>
          <p:nvPr/>
        </p:nvSpPr>
        <p:spPr bwMode="auto">
          <a:xfrm flipV="1">
            <a:off x="7924800" y="2667000"/>
            <a:ext cx="2286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11649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6973" grpId="0" animBg="1"/>
      <p:bldP spid="1446974" grpId="0" animBg="1"/>
      <p:bldP spid="14469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3276600" cy="5105400"/>
          </a:xfrm>
        </p:spPr>
        <p:txBody>
          <a:bodyPr/>
          <a:lstStyle/>
          <a:p>
            <a:r>
              <a:rPr lang="en-US" dirty="0" smtClean="0"/>
              <a:t>Today, around 20%</a:t>
            </a:r>
          </a:p>
          <a:p>
            <a:endParaRPr lang="en-US" dirty="0" smtClean="0"/>
          </a:p>
          <a:p>
            <a:r>
              <a:rPr lang="en-US" dirty="0" smtClean="0"/>
              <a:t>Big chunk now is video entertainment (e.g., Netflix, iTunes)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914400"/>
            <a:ext cx="523356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076886"/>
      </p:ext>
    </p:extLst>
  </p:cSld>
  <p:clrMapOvr>
    <a:masterClrMapping/>
  </p:clrMapOvr>
  <p:transition xmlns:p14="http://schemas.microsoft.com/office/powerpoint/2010/main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 Addressable Network (CAN)</a:t>
            </a:r>
          </a:p>
        </p:txBody>
      </p:sp>
      <p:sp>
        <p:nvSpPr>
          <p:cNvPr id="143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924800" cy="2209800"/>
          </a:xfrm>
        </p:spPr>
        <p:txBody>
          <a:bodyPr/>
          <a:lstStyle/>
          <a:p>
            <a:r>
              <a:rPr lang="en-US" dirty="0" smtClean="0"/>
              <a:t>Properties </a:t>
            </a:r>
            <a:endParaRPr lang="en-US" dirty="0"/>
          </a:p>
          <a:p>
            <a:pPr lvl="1"/>
            <a:r>
              <a:rPr lang="en-US" dirty="0"/>
              <a:t>Routing table size O(</a:t>
            </a:r>
            <a:r>
              <a:rPr lang="en-US" i="1" dirty="0"/>
              <a:t>d</a:t>
            </a:r>
            <a:r>
              <a:rPr lang="en-US" dirty="0" smtClean="0"/>
              <a:t>), i.e., each node needs to know about O(</a:t>
            </a:r>
            <a:r>
              <a:rPr lang="en-US" i="1" dirty="0" smtClean="0"/>
              <a:t>d</a:t>
            </a:r>
            <a:r>
              <a:rPr lang="en-US" dirty="0" smtClean="0"/>
              <a:t>) neighbors</a:t>
            </a:r>
            <a:endParaRPr lang="en-US" dirty="0"/>
          </a:p>
          <a:p>
            <a:pPr lvl="1"/>
            <a:r>
              <a:rPr lang="en-US" dirty="0"/>
              <a:t>Guarantees that a file is found in at most </a:t>
            </a:r>
            <a:r>
              <a:rPr lang="en-US" i="1" dirty="0"/>
              <a:t>d</a:t>
            </a:r>
            <a:r>
              <a:rPr lang="en-US" dirty="0"/>
              <a:t>*</a:t>
            </a:r>
            <a:r>
              <a:rPr lang="en-US" i="1" dirty="0"/>
              <a:t>n</a:t>
            </a:r>
            <a:r>
              <a:rPr lang="en-US" baseline="30000" dirty="0"/>
              <a:t>1/d</a:t>
            </a:r>
            <a:r>
              <a:rPr lang="en-US" dirty="0"/>
              <a:t> steps, where </a:t>
            </a:r>
            <a:r>
              <a:rPr lang="en-US" i="1" dirty="0"/>
              <a:t>n</a:t>
            </a:r>
            <a:r>
              <a:rPr lang="en-US" dirty="0"/>
              <a:t> is the total number of </a:t>
            </a:r>
            <a:r>
              <a:rPr lang="en-US" dirty="0" smtClean="0"/>
              <a:t>nodes</a:t>
            </a:r>
          </a:p>
          <a:p>
            <a:r>
              <a:rPr lang="en-US" dirty="0" smtClean="0"/>
              <a:t>Example: grid with </a:t>
            </a:r>
            <a:r>
              <a:rPr lang="en-US" i="1" dirty="0" smtClean="0"/>
              <a:t>n</a:t>
            </a:r>
            <a:r>
              <a:rPr lang="en-US" dirty="0" smtClean="0"/>
              <a:t> node (</a:t>
            </a:r>
            <a:r>
              <a:rPr lang="en-US" i="1" dirty="0" smtClean="0"/>
              <a:t>d</a:t>
            </a:r>
            <a:r>
              <a:rPr lang="en-US" dirty="0" smtClean="0"/>
              <a:t> = 2)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  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429000" y="3200400"/>
            <a:ext cx="2743200" cy="2743200"/>
            <a:chOff x="5257800" y="2743200"/>
            <a:chExt cx="3657600" cy="3657600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5715000" y="2743200"/>
              <a:ext cx="0" cy="3657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6172200" y="2743200"/>
              <a:ext cx="0" cy="3657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6629400" y="2743200"/>
              <a:ext cx="0" cy="3657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7543800" y="2743200"/>
              <a:ext cx="0" cy="3657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7086600" y="2743200"/>
              <a:ext cx="0" cy="3657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8001000" y="2743200"/>
              <a:ext cx="0" cy="3657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5257800" y="5943600"/>
              <a:ext cx="3657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5257800" y="5486400"/>
              <a:ext cx="3657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257800" y="5029200"/>
              <a:ext cx="3657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5257800" y="4572000"/>
              <a:ext cx="3657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5257800" y="4114800"/>
              <a:ext cx="3657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5257800" y="3657600"/>
              <a:ext cx="3657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257800" y="2743200"/>
              <a:ext cx="3657600" cy="3657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9" name="Line 34"/>
            <p:cNvSpPr>
              <a:spLocks noChangeShapeType="1"/>
            </p:cNvSpPr>
            <p:nvPr/>
          </p:nvSpPr>
          <p:spPr bwMode="auto">
            <a:xfrm>
              <a:off x="5257800" y="3200400"/>
              <a:ext cx="3657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" name="Line 35"/>
            <p:cNvSpPr>
              <a:spLocks noChangeShapeType="1"/>
            </p:cNvSpPr>
            <p:nvPr/>
          </p:nvSpPr>
          <p:spPr bwMode="auto">
            <a:xfrm>
              <a:off x="8458200" y="2743200"/>
              <a:ext cx="0" cy="3657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4" name="Right Brace 3"/>
          <p:cNvSpPr/>
          <p:nvPr/>
        </p:nvSpPr>
        <p:spPr bwMode="auto">
          <a:xfrm>
            <a:off x="6248400" y="3200400"/>
            <a:ext cx="228600" cy="2743200"/>
          </a:xfrm>
          <a:prstGeom prst="rightBrac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e 23"/>
          <p:cNvSpPr/>
          <p:nvPr/>
        </p:nvSpPr>
        <p:spPr bwMode="auto">
          <a:xfrm rot="5400000">
            <a:off x="4686300" y="4762500"/>
            <a:ext cx="228600" cy="2743200"/>
          </a:xfrm>
          <a:prstGeom prst="rightBrac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569199"/>
              </p:ext>
            </p:extLst>
          </p:nvPr>
        </p:nvGraphicFramePr>
        <p:xfrm>
          <a:off x="4711700" y="6188075"/>
          <a:ext cx="3175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4" imgW="241300" imgH="215900" progId="Equation.3">
                  <p:embed/>
                </p:oleObj>
              </mc:Choice>
              <mc:Fallback>
                <p:oleObj name="Equation" r:id="rId4" imgW="2413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11700" y="6188075"/>
                        <a:ext cx="317500" cy="28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26892"/>
              </p:ext>
            </p:extLst>
          </p:nvPr>
        </p:nvGraphicFramePr>
        <p:xfrm>
          <a:off x="6540500" y="4422775"/>
          <a:ext cx="3175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6" imgW="241300" imgH="215900" progId="Equation.3">
                  <p:embed/>
                </p:oleObj>
              </mc:Choice>
              <mc:Fallback>
                <p:oleObj name="Equation" r:id="rId6" imgW="2413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40500" y="4422775"/>
                        <a:ext cx="317500" cy="28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Oval 19"/>
          <p:cNvSpPr>
            <a:spLocks noChangeArrowheads="1"/>
          </p:cNvSpPr>
          <p:nvPr/>
        </p:nvSpPr>
        <p:spPr bwMode="auto">
          <a:xfrm>
            <a:off x="5562600" y="3638550"/>
            <a:ext cx="74613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sp>
        <p:nvSpPr>
          <p:cNvPr id="28" name="Oval 19"/>
          <p:cNvSpPr>
            <a:spLocks noChangeArrowheads="1"/>
          </p:cNvSpPr>
          <p:nvPr/>
        </p:nvSpPr>
        <p:spPr bwMode="auto">
          <a:xfrm>
            <a:off x="3887787" y="5391150"/>
            <a:ext cx="74613" cy="95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 sz="1600">
              <a:latin typeface="Helvetica"/>
              <a:cs typeface="Helvetica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3951473" y="5461000"/>
            <a:ext cx="391927" cy="13949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267200" y="5118100"/>
            <a:ext cx="391927" cy="13949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4648200" y="4038600"/>
            <a:ext cx="696727" cy="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4648200" y="4089400"/>
            <a:ext cx="0" cy="9906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4267200" y="5118100"/>
            <a:ext cx="10927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5284973" y="3670300"/>
            <a:ext cx="10927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5270500" y="3681751"/>
            <a:ext cx="304800" cy="13949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057545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838200" y="4038600"/>
            <a:ext cx="3200400" cy="5334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5min Break</a:t>
            </a:r>
          </a:p>
        </p:txBody>
      </p:sp>
    </p:spTree>
    <p:extLst>
      <p:ext uri="{BB962C8B-B14F-4D97-AF65-F5344CB8AC3E}">
        <p14:creationId xmlns:p14="http://schemas.microsoft.com/office/powerpoint/2010/main" val="464158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7162800" cy="533400"/>
          </a:xfrm>
        </p:spPr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(2001): The Problem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-609600"/>
            <a:ext cx="2362200" cy="2362200"/>
          </a:xfrm>
          <a:prstGeom prst="rect">
            <a:avLst/>
          </a:prstGeom>
        </p:spPr>
      </p:pic>
      <p:sp>
        <p:nvSpPr>
          <p:cNvPr id="280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What problem does it try to solve?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Efficient</a:t>
            </a:r>
            <a:r>
              <a:rPr lang="en-US" dirty="0" smtClean="0">
                <a:solidFill>
                  <a:srgbClr val="000000"/>
                </a:solidFill>
              </a:rPr>
              <a:t> distribution of </a:t>
            </a:r>
            <a:r>
              <a:rPr lang="en-US" b="1" dirty="0" smtClean="0">
                <a:solidFill>
                  <a:srgbClr val="000000"/>
                </a:solidFill>
              </a:rPr>
              <a:t>large</a:t>
            </a:r>
            <a:r>
              <a:rPr lang="en-US" dirty="0" smtClean="0">
                <a:solidFill>
                  <a:srgbClr val="000000"/>
                </a:solidFill>
              </a:rPr>
              <a:t> files (e.g., movies)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Example: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Assume we want to distribute </a:t>
            </a:r>
            <a:r>
              <a:rPr lang="en-US" dirty="0" smtClean="0">
                <a:solidFill>
                  <a:srgbClr val="000000"/>
                </a:solidFill>
              </a:rPr>
              <a:t>F=1GB </a:t>
            </a:r>
            <a:r>
              <a:rPr lang="en-US" dirty="0" smtClean="0">
                <a:solidFill>
                  <a:srgbClr val="000000"/>
                </a:solidFill>
              </a:rPr>
              <a:t>file to 8 other nodes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Assume all clients are identical and have uplink capacity of </a:t>
            </a:r>
            <a:r>
              <a:rPr lang="en-US" dirty="0" smtClean="0">
                <a:solidFill>
                  <a:srgbClr val="000000"/>
                </a:solidFill>
              </a:rPr>
              <a:t>C=1 </a:t>
            </a:r>
            <a:r>
              <a:rPr lang="en-US" dirty="0" smtClean="0">
                <a:solidFill>
                  <a:srgbClr val="000000"/>
                </a:solidFill>
              </a:rPr>
              <a:t>Mbps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How long does it take to distribute the file using Napster/Gnutella/</a:t>
            </a:r>
            <a:r>
              <a:rPr lang="en-US" dirty="0" err="1" smtClean="0">
                <a:solidFill>
                  <a:srgbClr val="000000"/>
                </a:solidFill>
              </a:rPr>
              <a:t>Kazza</a:t>
            </a:r>
            <a:r>
              <a:rPr lang="en-US" dirty="0" smtClean="0">
                <a:solidFill>
                  <a:srgbClr val="000000"/>
                </a:solidFill>
              </a:rPr>
              <a:t>?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8547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781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roup 8"/>
          <p:cNvGrpSpPr>
            <a:grpSpLocks/>
          </p:cNvGrpSpPr>
          <p:nvPr/>
        </p:nvGrpSpPr>
        <p:grpSpPr bwMode="auto">
          <a:xfrm>
            <a:off x="6172200" y="2209800"/>
            <a:ext cx="2667000" cy="414754"/>
            <a:chOff x="1719" y="1709"/>
            <a:chExt cx="1775" cy="1123"/>
          </a:xfrm>
        </p:grpSpPr>
        <p:sp>
          <p:nvSpPr>
            <p:cNvPr id="115" name="Oval 9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16" name="Oval 10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17" name="Oval 11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18" name="Oval 12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19" name="Oval 13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20" name="Oval 14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21" name="Oval 15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22" name="Freeform 16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48 w 1632"/>
                <a:gd name="T1" fmla="*/ 192 h 1152"/>
                <a:gd name="T2" fmla="*/ 384 w 1632"/>
                <a:gd name="T3" fmla="*/ 48 h 1152"/>
                <a:gd name="T4" fmla="*/ 672 w 1632"/>
                <a:gd name="T5" fmla="*/ 0 h 1152"/>
                <a:gd name="T6" fmla="*/ 1248 w 1632"/>
                <a:gd name="T7" fmla="*/ 48 h 1152"/>
                <a:gd name="T8" fmla="*/ 1440 w 1632"/>
                <a:gd name="T9" fmla="*/ 144 h 1152"/>
                <a:gd name="T10" fmla="*/ 1536 w 1632"/>
                <a:gd name="T11" fmla="*/ 336 h 1152"/>
                <a:gd name="T12" fmla="*/ 1632 w 1632"/>
                <a:gd name="T13" fmla="*/ 384 h 1152"/>
                <a:gd name="T14" fmla="*/ 1536 w 1632"/>
                <a:gd name="T15" fmla="*/ 912 h 1152"/>
                <a:gd name="T16" fmla="*/ 912 w 1632"/>
                <a:gd name="T17" fmla="*/ 1152 h 1152"/>
                <a:gd name="T18" fmla="*/ 288 w 1632"/>
                <a:gd name="T19" fmla="*/ 960 h 1152"/>
                <a:gd name="T20" fmla="*/ 96 w 1632"/>
                <a:gd name="T21" fmla="*/ 768 h 1152"/>
                <a:gd name="T22" fmla="*/ 0 w 1632"/>
                <a:gd name="T23" fmla="*/ 720 h 1152"/>
                <a:gd name="T24" fmla="*/ 48 w 1632"/>
                <a:gd name="T25" fmla="*/ 19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280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162800" cy="533400"/>
          </a:xfrm>
        </p:spPr>
        <p:txBody>
          <a:bodyPr/>
          <a:lstStyle/>
          <a:p>
            <a:r>
              <a:rPr lang="en-US" dirty="0" smtClean="0"/>
              <a:t>Efficient Large File Distribution</a:t>
            </a:r>
            <a:endParaRPr lang="en-US" dirty="0"/>
          </a:p>
        </p:txBody>
      </p:sp>
      <p:sp>
        <p:nvSpPr>
          <p:cNvPr id="280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5715000" cy="5029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Step </a:t>
            </a:r>
            <a:r>
              <a:rPr lang="en-US" dirty="0" smtClean="0">
                <a:solidFill>
                  <a:srgbClr val="000000"/>
                </a:solidFill>
              </a:rPr>
              <a:t>1: copy file from m1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m2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Duration: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F/C = 1GB/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1M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bps =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8,000sec 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sym typeface="Wingdings"/>
            </a:endParaRPr>
          </a:p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Step 2: copy files from m1m3 and m2m4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Duration: 8,000sec</a:t>
            </a:r>
          </a:p>
          <a:p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endParaRPr lang="en-US" dirty="0" smtClean="0">
              <a:solidFill>
                <a:srgbClr val="000000"/>
              </a:solidFill>
              <a:sym typeface="Wingding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2743200"/>
            <a:ext cx="381000" cy="381000"/>
          </a:xfrm>
          <a:prstGeom prst="rect">
            <a:avLst/>
          </a:prstGeom>
        </p:spPr>
      </p:pic>
      <p:cxnSp>
        <p:nvCxnSpPr>
          <p:cNvPr id="29" name="Straight Connector 28"/>
          <p:cNvCxnSpPr>
            <a:stCxn id="11" idx="0"/>
          </p:cNvCxnSpPr>
          <p:nvPr/>
        </p:nvCxnSpPr>
        <p:spPr bwMode="auto">
          <a:xfrm flipV="1">
            <a:off x="7124700" y="2573625"/>
            <a:ext cx="32216" cy="169575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6083500" y="14902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m1</a:t>
            </a:r>
          </a:p>
        </p:txBody>
      </p:sp>
      <p:pic>
        <p:nvPicPr>
          <p:cNvPr id="129" name="Picture 1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2684175"/>
            <a:ext cx="381000" cy="381000"/>
          </a:xfrm>
          <a:prstGeom prst="rect">
            <a:avLst/>
          </a:prstGeom>
        </p:spPr>
      </p:pic>
      <p:cxnSp>
        <p:nvCxnSpPr>
          <p:cNvPr id="130" name="Straight Connector 129"/>
          <p:cNvCxnSpPr>
            <a:stCxn id="129" idx="0"/>
          </p:cNvCxnSpPr>
          <p:nvPr/>
        </p:nvCxnSpPr>
        <p:spPr bwMode="auto">
          <a:xfrm flipV="1">
            <a:off x="6438900" y="2514600"/>
            <a:ext cx="32216" cy="169575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31" name="Picture 1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2760375"/>
            <a:ext cx="381000" cy="381000"/>
          </a:xfrm>
          <a:prstGeom prst="rect">
            <a:avLst/>
          </a:prstGeom>
        </p:spPr>
      </p:pic>
      <p:cxnSp>
        <p:nvCxnSpPr>
          <p:cNvPr id="132" name="Straight Connector 131"/>
          <p:cNvCxnSpPr>
            <a:stCxn id="131" idx="0"/>
          </p:cNvCxnSpPr>
          <p:nvPr/>
        </p:nvCxnSpPr>
        <p:spPr bwMode="auto">
          <a:xfrm flipV="1">
            <a:off x="7658100" y="2590800"/>
            <a:ext cx="32216" cy="169575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33" name="Picture 1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2760375"/>
            <a:ext cx="381000" cy="381000"/>
          </a:xfrm>
          <a:prstGeom prst="rect">
            <a:avLst/>
          </a:prstGeom>
        </p:spPr>
      </p:pic>
      <p:cxnSp>
        <p:nvCxnSpPr>
          <p:cNvPr id="134" name="Straight Connector 133"/>
          <p:cNvCxnSpPr>
            <a:stCxn id="133" idx="0"/>
          </p:cNvCxnSpPr>
          <p:nvPr/>
        </p:nvCxnSpPr>
        <p:spPr bwMode="auto">
          <a:xfrm flipV="1">
            <a:off x="8191500" y="2590800"/>
            <a:ext cx="32216" cy="169575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35" name="Picture 1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752600"/>
            <a:ext cx="381000" cy="381000"/>
          </a:xfrm>
          <a:prstGeom prst="rect">
            <a:avLst/>
          </a:prstGeom>
        </p:spPr>
      </p:pic>
      <p:cxnSp>
        <p:nvCxnSpPr>
          <p:cNvPr id="136" name="Straight Connector 135"/>
          <p:cNvCxnSpPr>
            <a:stCxn id="135" idx="2"/>
            <a:endCxn id="122" idx="0"/>
          </p:cNvCxnSpPr>
          <p:nvPr/>
        </p:nvCxnSpPr>
        <p:spPr bwMode="auto">
          <a:xfrm>
            <a:off x="6362700" y="2133600"/>
            <a:ext cx="135904" cy="156282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39" name="Picture 1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1676400"/>
            <a:ext cx="381000" cy="381000"/>
          </a:xfrm>
          <a:prstGeom prst="rect">
            <a:avLst/>
          </a:prstGeom>
        </p:spPr>
      </p:pic>
      <p:cxnSp>
        <p:nvCxnSpPr>
          <p:cNvPr id="140" name="Straight Connector 139"/>
          <p:cNvCxnSpPr>
            <a:stCxn id="139" idx="2"/>
            <a:endCxn id="115" idx="1"/>
          </p:cNvCxnSpPr>
          <p:nvPr/>
        </p:nvCxnSpPr>
        <p:spPr bwMode="auto">
          <a:xfrm>
            <a:off x="6896100" y="2057400"/>
            <a:ext cx="24039" cy="17106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43" name="Picture 1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1676400"/>
            <a:ext cx="381000" cy="381000"/>
          </a:xfrm>
          <a:prstGeom prst="rect">
            <a:avLst/>
          </a:prstGeom>
        </p:spPr>
      </p:pic>
      <p:cxnSp>
        <p:nvCxnSpPr>
          <p:cNvPr id="144" name="Straight Connector 143"/>
          <p:cNvCxnSpPr>
            <a:stCxn id="143" idx="2"/>
            <a:endCxn id="115" idx="0"/>
          </p:cNvCxnSpPr>
          <p:nvPr/>
        </p:nvCxnSpPr>
        <p:spPr bwMode="auto">
          <a:xfrm flipH="1">
            <a:off x="7311122" y="2057400"/>
            <a:ext cx="118378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47" name="Picture 1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0" y="1676400"/>
            <a:ext cx="381000" cy="381000"/>
          </a:xfrm>
          <a:prstGeom prst="rect">
            <a:avLst/>
          </a:prstGeom>
        </p:spPr>
      </p:pic>
      <p:cxnSp>
        <p:nvCxnSpPr>
          <p:cNvPr id="148" name="Straight Connector 147"/>
          <p:cNvCxnSpPr>
            <a:stCxn id="147" idx="2"/>
            <a:endCxn id="122" idx="3"/>
          </p:cNvCxnSpPr>
          <p:nvPr/>
        </p:nvCxnSpPr>
        <p:spPr bwMode="auto">
          <a:xfrm>
            <a:off x="8039100" y="2057400"/>
            <a:ext cx="83568" cy="184608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6693100" y="13716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m2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7226500" y="13716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m3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836100" y="13716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m4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172200" y="30142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m5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6921700" y="30142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m6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7455100" y="30480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m7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7988500" y="30480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m8</a:t>
            </a:r>
          </a:p>
        </p:txBody>
      </p:sp>
      <p:sp>
        <p:nvSpPr>
          <p:cNvPr id="59" name="Rectangle 95"/>
          <p:cNvSpPr>
            <a:spLocks noChangeArrowheads="1"/>
          </p:cNvSpPr>
          <p:nvPr/>
        </p:nvSpPr>
        <p:spPr bwMode="auto">
          <a:xfrm>
            <a:off x="6097926" y="18288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endParaRPr lang="en-US" sz="1400" dirty="0">
              <a:latin typeface="Helvetica"/>
              <a:cs typeface="Helvetica"/>
            </a:endParaRPr>
          </a:p>
        </p:txBody>
      </p:sp>
      <p:cxnSp>
        <p:nvCxnSpPr>
          <p:cNvPr id="96" name="Curved Connector 95"/>
          <p:cNvCxnSpPr/>
          <p:nvPr/>
        </p:nvCxnSpPr>
        <p:spPr bwMode="auto">
          <a:xfrm rot="5400000" flipH="1" flipV="1">
            <a:off x="6629400" y="1752600"/>
            <a:ext cx="76200" cy="533400"/>
          </a:xfrm>
          <a:prstGeom prst="curvedConnector3">
            <a:avLst>
              <a:gd name="adj1" fmla="val -200000"/>
            </a:avLst>
          </a:prstGeom>
          <a:solidFill>
            <a:schemeClr val="bg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10" name="Group 109"/>
          <p:cNvGrpSpPr/>
          <p:nvPr/>
        </p:nvGrpSpPr>
        <p:grpSpPr>
          <a:xfrm>
            <a:off x="6159700" y="3623846"/>
            <a:ext cx="2755700" cy="2014954"/>
            <a:chOff x="6159700" y="3623846"/>
            <a:chExt cx="2755700" cy="2014954"/>
          </a:xfrm>
        </p:grpSpPr>
        <p:grpSp>
          <p:nvGrpSpPr>
            <p:cNvPr id="158" name="Group 8"/>
            <p:cNvGrpSpPr>
              <a:grpSpLocks/>
            </p:cNvGrpSpPr>
            <p:nvPr/>
          </p:nvGrpSpPr>
          <p:grpSpPr bwMode="auto">
            <a:xfrm>
              <a:off x="6248400" y="4462046"/>
              <a:ext cx="2667000" cy="414754"/>
              <a:chOff x="1719" y="1709"/>
              <a:chExt cx="1775" cy="1123"/>
            </a:xfrm>
          </p:grpSpPr>
          <p:sp>
            <p:nvSpPr>
              <p:cNvPr id="159" name="Oval 9"/>
              <p:cNvSpPr>
                <a:spLocks noChangeArrowheads="1"/>
              </p:cNvSpPr>
              <p:nvPr/>
            </p:nvSpPr>
            <p:spPr bwMode="auto">
              <a:xfrm>
                <a:off x="2109" y="1709"/>
                <a:ext cx="736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/>
                  <a:cs typeface="Helvetica"/>
                </a:endParaRPr>
              </a:p>
            </p:txBody>
          </p:sp>
          <p:sp>
            <p:nvSpPr>
              <p:cNvPr id="160" name="Oval 10"/>
              <p:cNvSpPr>
                <a:spLocks noChangeArrowheads="1"/>
              </p:cNvSpPr>
              <p:nvPr/>
            </p:nvSpPr>
            <p:spPr bwMode="auto">
              <a:xfrm>
                <a:off x="2542" y="1752"/>
                <a:ext cx="692" cy="34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/>
                  <a:cs typeface="Helvetica"/>
                </a:endParaRPr>
              </a:p>
            </p:txBody>
          </p:sp>
          <p:sp>
            <p:nvSpPr>
              <p:cNvPr id="161" name="Oval 11"/>
              <p:cNvSpPr>
                <a:spLocks noChangeArrowheads="1"/>
              </p:cNvSpPr>
              <p:nvPr/>
            </p:nvSpPr>
            <p:spPr bwMode="auto">
              <a:xfrm>
                <a:off x="2715" y="1925"/>
                <a:ext cx="692" cy="34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b="0">
                  <a:latin typeface="Helvetica"/>
                  <a:cs typeface="Helvetica"/>
                </a:endParaRPr>
              </a:p>
            </p:txBody>
          </p:sp>
          <p:sp>
            <p:nvSpPr>
              <p:cNvPr id="162" name="Oval 12"/>
              <p:cNvSpPr>
                <a:spLocks noChangeArrowheads="1"/>
              </p:cNvSpPr>
              <p:nvPr/>
            </p:nvSpPr>
            <p:spPr bwMode="auto">
              <a:xfrm>
                <a:off x="2801" y="2141"/>
                <a:ext cx="693" cy="51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b="0">
                  <a:latin typeface="Helvetica"/>
                  <a:cs typeface="Helvetica"/>
                </a:endParaRPr>
              </a:p>
            </p:txBody>
          </p:sp>
          <p:sp>
            <p:nvSpPr>
              <p:cNvPr id="163" name="Oval 13"/>
              <p:cNvSpPr>
                <a:spLocks noChangeArrowheads="1"/>
              </p:cNvSpPr>
              <p:nvPr/>
            </p:nvSpPr>
            <p:spPr bwMode="auto">
              <a:xfrm>
                <a:off x="2412" y="2270"/>
                <a:ext cx="692" cy="56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b="0">
                  <a:latin typeface="Helvetica"/>
                  <a:cs typeface="Helvetica"/>
                </a:endParaRPr>
              </a:p>
            </p:txBody>
          </p:sp>
          <p:sp>
            <p:nvSpPr>
              <p:cNvPr id="164" name="Oval 14"/>
              <p:cNvSpPr>
                <a:spLocks noChangeArrowheads="1"/>
              </p:cNvSpPr>
              <p:nvPr/>
            </p:nvSpPr>
            <p:spPr bwMode="auto">
              <a:xfrm>
                <a:off x="1935" y="2141"/>
                <a:ext cx="693" cy="64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b="0">
                  <a:latin typeface="Helvetica"/>
                  <a:cs typeface="Helvetica"/>
                </a:endParaRPr>
              </a:p>
            </p:txBody>
          </p:sp>
          <p:sp>
            <p:nvSpPr>
              <p:cNvPr id="165" name="Oval 15"/>
              <p:cNvSpPr>
                <a:spLocks noChangeArrowheads="1"/>
              </p:cNvSpPr>
              <p:nvPr/>
            </p:nvSpPr>
            <p:spPr bwMode="auto">
              <a:xfrm>
                <a:off x="1719" y="1838"/>
                <a:ext cx="693" cy="605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CC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b="0">
                  <a:latin typeface="Helvetica"/>
                  <a:cs typeface="Helvetica"/>
                </a:endParaRPr>
              </a:p>
            </p:txBody>
          </p:sp>
          <p:sp>
            <p:nvSpPr>
              <p:cNvPr id="166" name="Freeform 16"/>
              <p:cNvSpPr>
                <a:spLocks/>
              </p:cNvSpPr>
              <p:nvPr/>
            </p:nvSpPr>
            <p:spPr bwMode="auto">
              <a:xfrm>
                <a:off x="1893" y="1753"/>
                <a:ext cx="1470" cy="1037"/>
              </a:xfrm>
              <a:custGeom>
                <a:avLst/>
                <a:gdLst>
                  <a:gd name="T0" fmla="*/ 48 w 1632"/>
                  <a:gd name="T1" fmla="*/ 192 h 1152"/>
                  <a:gd name="T2" fmla="*/ 384 w 1632"/>
                  <a:gd name="T3" fmla="*/ 48 h 1152"/>
                  <a:gd name="T4" fmla="*/ 672 w 1632"/>
                  <a:gd name="T5" fmla="*/ 0 h 1152"/>
                  <a:gd name="T6" fmla="*/ 1248 w 1632"/>
                  <a:gd name="T7" fmla="*/ 48 h 1152"/>
                  <a:gd name="T8" fmla="*/ 1440 w 1632"/>
                  <a:gd name="T9" fmla="*/ 144 h 1152"/>
                  <a:gd name="T10" fmla="*/ 1536 w 1632"/>
                  <a:gd name="T11" fmla="*/ 336 h 1152"/>
                  <a:gd name="T12" fmla="*/ 1632 w 1632"/>
                  <a:gd name="T13" fmla="*/ 384 h 1152"/>
                  <a:gd name="T14" fmla="*/ 1536 w 1632"/>
                  <a:gd name="T15" fmla="*/ 912 h 1152"/>
                  <a:gd name="T16" fmla="*/ 912 w 1632"/>
                  <a:gd name="T17" fmla="*/ 1152 h 1152"/>
                  <a:gd name="T18" fmla="*/ 288 w 1632"/>
                  <a:gd name="T19" fmla="*/ 960 h 1152"/>
                  <a:gd name="T20" fmla="*/ 96 w 1632"/>
                  <a:gd name="T21" fmla="*/ 768 h 1152"/>
                  <a:gd name="T22" fmla="*/ 0 w 1632"/>
                  <a:gd name="T23" fmla="*/ 720 h 1152"/>
                  <a:gd name="T24" fmla="*/ 48 w 1632"/>
                  <a:gd name="T25" fmla="*/ 192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32" h="1152">
                    <a:moveTo>
                      <a:pt x="48" y="192"/>
                    </a:moveTo>
                    <a:lnTo>
                      <a:pt x="384" y="48"/>
                    </a:lnTo>
                    <a:lnTo>
                      <a:pt x="672" y="0"/>
                    </a:lnTo>
                    <a:lnTo>
                      <a:pt x="1248" y="48"/>
                    </a:lnTo>
                    <a:lnTo>
                      <a:pt x="1440" y="144"/>
                    </a:lnTo>
                    <a:lnTo>
                      <a:pt x="1536" y="336"/>
                    </a:lnTo>
                    <a:lnTo>
                      <a:pt x="1632" y="384"/>
                    </a:lnTo>
                    <a:lnTo>
                      <a:pt x="1536" y="912"/>
                    </a:lnTo>
                    <a:lnTo>
                      <a:pt x="912" y="1152"/>
                    </a:lnTo>
                    <a:lnTo>
                      <a:pt x="288" y="960"/>
                    </a:lnTo>
                    <a:lnTo>
                      <a:pt x="96" y="768"/>
                    </a:lnTo>
                    <a:lnTo>
                      <a:pt x="0" y="720"/>
                    </a:lnTo>
                    <a:lnTo>
                      <a:pt x="48" y="192"/>
                    </a:ln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Helvetica"/>
                  <a:cs typeface="Helvetica"/>
                </a:endParaRPr>
              </a:p>
            </p:txBody>
          </p:sp>
        </p:grpSp>
        <p:pic>
          <p:nvPicPr>
            <p:cNvPr id="167" name="Picture 16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10400" y="4995446"/>
              <a:ext cx="381000" cy="381000"/>
            </a:xfrm>
            <a:prstGeom prst="rect">
              <a:avLst/>
            </a:prstGeom>
          </p:spPr>
        </p:pic>
        <p:cxnSp>
          <p:nvCxnSpPr>
            <p:cNvPr id="168" name="Straight Connector 167"/>
            <p:cNvCxnSpPr>
              <a:stCxn id="167" idx="0"/>
            </p:cNvCxnSpPr>
            <p:nvPr/>
          </p:nvCxnSpPr>
          <p:spPr bwMode="auto">
            <a:xfrm flipV="1">
              <a:off x="7200900" y="4825871"/>
              <a:ext cx="32216" cy="169575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69" name="TextBox 168"/>
            <p:cNvSpPr txBox="1"/>
            <p:nvPr/>
          </p:nvSpPr>
          <p:spPr>
            <a:xfrm>
              <a:off x="6159700" y="3742492"/>
              <a:ext cx="46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m1</a:t>
              </a:r>
            </a:p>
          </p:txBody>
        </p:sp>
        <p:pic>
          <p:nvPicPr>
            <p:cNvPr id="170" name="Picture 16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24600" y="4936421"/>
              <a:ext cx="381000" cy="381000"/>
            </a:xfrm>
            <a:prstGeom prst="rect">
              <a:avLst/>
            </a:prstGeom>
          </p:spPr>
        </p:pic>
        <p:cxnSp>
          <p:nvCxnSpPr>
            <p:cNvPr id="171" name="Straight Connector 170"/>
            <p:cNvCxnSpPr>
              <a:stCxn id="170" idx="0"/>
            </p:cNvCxnSpPr>
            <p:nvPr/>
          </p:nvCxnSpPr>
          <p:spPr bwMode="auto">
            <a:xfrm flipV="1">
              <a:off x="6515100" y="4766846"/>
              <a:ext cx="32216" cy="169575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pic>
          <p:nvPicPr>
            <p:cNvPr id="172" name="Picture 17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43800" y="5012621"/>
              <a:ext cx="381000" cy="381000"/>
            </a:xfrm>
            <a:prstGeom prst="rect">
              <a:avLst/>
            </a:prstGeom>
          </p:spPr>
        </p:pic>
        <p:cxnSp>
          <p:nvCxnSpPr>
            <p:cNvPr id="173" name="Straight Connector 172"/>
            <p:cNvCxnSpPr>
              <a:stCxn id="172" idx="0"/>
            </p:cNvCxnSpPr>
            <p:nvPr/>
          </p:nvCxnSpPr>
          <p:spPr bwMode="auto">
            <a:xfrm flipV="1">
              <a:off x="7734300" y="4843046"/>
              <a:ext cx="32216" cy="169575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pic>
          <p:nvPicPr>
            <p:cNvPr id="174" name="Picture 17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77200" y="5012621"/>
              <a:ext cx="381000" cy="381000"/>
            </a:xfrm>
            <a:prstGeom prst="rect">
              <a:avLst/>
            </a:prstGeom>
          </p:spPr>
        </p:pic>
        <p:cxnSp>
          <p:nvCxnSpPr>
            <p:cNvPr id="175" name="Straight Connector 174"/>
            <p:cNvCxnSpPr>
              <a:stCxn id="174" idx="0"/>
            </p:cNvCxnSpPr>
            <p:nvPr/>
          </p:nvCxnSpPr>
          <p:spPr bwMode="auto">
            <a:xfrm flipV="1">
              <a:off x="8267700" y="4843046"/>
              <a:ext cx="32216" cy="169575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pic>
          <p:nvPicPr>
            <p:cNvPr id="176" name="Picture 17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48400" y="4004846"/>
              <a:ext cx="381000" cy="381000"/>
            </a:xfrm>
            <a:prstGeom prst="rect">
              <a:avLst/>
            </a:prstGeom>
          </p:spPr>
        </p:pic>
        <p:cxnSp>
          <p:nvCxnSpPr>
            <p:cNvPr id="177" name="Straight Connector 176"/>
            <p:cNvCxnSpPr>
              <a:stCxn id="176" idx="2"/>
              <a:endCxn id="166" idx="0"/>
            </p:cNvCxnSpPr>
            <p:nvPr/>
          </p:nvCxnSpPr>
          <p:spPr bwMode="auto">
            <a:xfrm>
              <a:off x="6438900" y="4385846"/>
              <a:ext cx="135904" cy="156282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pic>
          <p:nvPicPr>
            <p:cNvPr id="178" name="Picture 17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81800" y="3928646"/>
              <a:ext cx="381000" cy="381000"/>
            </a:xfrm>
            <a:prstGeom prst="rect">
              <a:avLst/>
            </a:prstGeom>
          </p:spPr>
        </p:pic>
        <p:cxnSp>
          <p:nvCxnSpPr>
            <p:cNvPr id="179" name="Straight Connector 178"/>
            <p:cNvCxnSpPr>
              <a:stCxn id="178" idx="2"/>
              <a:endCxn id="159" idx="1"/>
            </p:cNvCxnSpPr>
            <p:nvPr/>
          </p:nvCxnSpPr>
          <p:spPr bwMode="auto">
            <a:xfrm>
              <a:off x="6972300" y="4309646"/>
              <a:ext cx="24039" cy="171060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pic>
          <p:nvPicPr>
            <p:cNvPr id="180" name="Picture 17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15200" y="3928646"/>
              <a:ext cx="381000" cy="381000"/>
            </a:xfrm>
            <a:prstGeom prst="rect">
              <a:avLst/>
            </a:prstGeom>
          </p:spPr>
        </p:pic>
        <p:cxnSp>
          <p:nvCxnSpPr>
            <p:cNvPr id="181" name="Straight Connector 180"/>
            <p:cNvCxnSpPr>
              <a:stCxn id="180" idx="2"/>
              <a:endCxn id="159" idx="0"/>
            </p:cNvCxnSpPr>
            <p:nvPr/>
          </p:nvCxnSpPr>
          <p:spPr bwMode="auto">
            <a:xfrm flipH="1">
              <a:off x="7387322" y="4309646"/>
              <a:ext cx="118378" cy="152400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pic>
          <p:nvPicPr>
            <p:cNvPr id="182" name="Picture 18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24800" y="3928646"/>
              <a:ext cx="381000" cy="381000"/>
            </a:xfrm>
            <a:prstGeom prst="rect">
              <a:avLst/>
            </a:prstGeom>
          </p:spPr>
        </p:pic>
        <p:cxnSp>
          <p:nvCxnSpPr>
            <p:cNvPr id="183" name="Straight Connector 182"/>
            <p:cNvCxnSpPr>
              <a:stCxn id="182" idx="2"/>
              <a:endCxn id="166" idx="3"/>
            </p:cNvCxnSpPr>
            <p:nvPr/>
          </p:nvCxnSpPr>
          <p:spPr bwMode="auto">
            <a:xfrm>
              <a:off x="8115300" y="4309646"/>
              <a:ext cx="83568" cy="184608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84" name="TextBox 183"/>
            <p:cNvSpPr txBox="1"/>
            <p:nvPr/>
          </p:nvSpPr>
          <p:spPr>
            <a:xfrm>
              <a:off x="6769300" y="3623846"/>
              <a:ext cx="46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m2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7302700" y="3623846"/>
              <a:ext cx="46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m3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7912300" y="3623846"/>
              <a:ext cx="46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m4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6248400" y="5266492"/>
              <a:ext cx="46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m5</a:t>
              </a: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6997900" y="5266492"/>
              <a:ext cx="46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m6</a:t>
              </a: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7531300" y="5300246"/>
              <a:ext cx="46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m7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8064700" y="5300246"/>
              <a:ext cx="46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m8</a:t>
              </a:r>
            </a:p>
          </p:txBody>
        </p:sp>
        <p:sp>
          <p:nvSpPr>
            <p:cNvPr id="191" name="Rectangle 95"/>
            <p:cNvSpPr>
              <a:spLocks noChangeArrowheads="1"/>
            </p:cNvSpPr>
            <p:nvPr/>
          </p:nvSpPr>
          <p:spPr bwMode="auto">
            <a:xfrm>
              <a:off x="6174126" y="4081046"/>
              <a:ext cx="302874" cy="19367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lIns="90488" tIns="44450" rIns="90488" bIns="44450" anchor="ctr"/>
            <a:lstStyle/>
            <a:p>
              <a:endParaRPr lang="en-US" sz="1400" dirty="0">
                <a:latin typeface="Helvetica"/>
                <a:cs typeface="Helvetica"/>
              </a:endParaRPr>
            </a:p>
          </p:txBody>
        </p:sp>
        <p:sp>
          <p:nvSpPr>
            <p:cNvPr id="192" name="Rectangle 95"/>
            <p:cNvSpPr>
              <a:spLocks noChangeArrowheads="1"/>
            </p:cNvSpPr>
            <p:nvPr/>
          </p:nvSpPr>
          <p:spPr bwMode="auto">
            <a:xfrm>
              <a:off x="6859926" y="4038600"/>
              <a:ext cx="302874" cy="19367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lIns="90488" tIns="44450" rIns="90488" bIns="44450" anchor="ctr"/>
            <a:lstStyle/>
            <a:p>
              <a:endParaRPr lang="en-US" sz="1400" dirty="0">
                <a:latin typeface="Helvetica"/>
                <a:cs typeface="Helvetica"/>
              </a:endParaRPr>
            </a:p>
          </p:txBody>
        </p:sp>
        <p:cxnSp>
          <p:nvCxnSpPr>
            <p:cNvPr id="103" name="Curved Connector 102"/>
            <p:cNvCxnSpPr>
              <a:stCxn id="176" idx="2"/>
              <a:endCxn id="180" idx="2"/>
            </p:cNvCxnSpPr>
            <p:nvPr/>
          </p:nvCxnSpPr>
          <p:spPr bwMode="auto">
            <a:xfrm rot="5400000" flipH="1" flipV="1">
              <a:off x="6934200" y="3814346"/>
              <a:ext cx="76200" cy="1066800"/>
            </a:xfrm>
            <a:prstGeom prst="curvedConnector3">
              <a:avLst>
                <a:gd name="adj1" fmla="val -300000"/>
              </a:avLst>
            </a:prstGeom>
            <a:solidFill>
              <a:schemeClr val="bg1"/>
            </a:solidFill>
            <a:ln w="38100" cap="flat" cmpd="sng" algn="ctr">
              <a:solidFill>
                <a:srgbClr val="0082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7" name="Curved Connector 206"/>
            <p:cNvCxnSpPr>
              <a:stCxn id="178" idx="2"/>
            </p:cNvCxnSpPr>
            <p:nvPr/>
          </p:nvCxnSpPr>
          <p:spPr bwMode="auto">
            <a:xfrm rot="5400000" flipH="1" flipV="1">
              <a:off x="7503527" y="3735973"/>
              <a:ext cx="42446" cy="1104900"/>
            </a:xfrm>
            <a:prstGeom prst="curvedConnector4">
              <a:avLst>
                <a:gd name="adj1" fmla="val -538567"/>
                <a:gd name="adj2" fmla="val 98850"/>
              </a:avLst>
            </a:prstGeom>
            <a:solidFill>
              <a:schemeClr val="bg1"/>
            </a:solidFill>
            <a:ln w="38100" cap="flat" cmpd="sng" algn="ctr">
              <a:solidFill>
                <a:srgbClr val="0082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267393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781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roup 8"/>
          <p:cNvGrpSpPr>
            <a:grpSpLocks/>
          </p:cNvGrpSpPr>
          <p:nvPr/>
        </p:nvGrpSpPr>
        <p:grpSpPr bwMode="auto">
          <a:xfrm>
            <a:off x="6172200" y="2209800"/>
            <a:ext cx="2667000" cy="414754"/>
            <a:chOff x="1719" y="1709"/>
            <a:chExt cx="1775" cy="1123"/>
          </a:xfrm>
        </p:grpSpPr>
        <p:sp>
          <p:nvSpPr>
            <p:cNvPr id="115" name="Oval 9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16" name="Oval 10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17" name="Oval 11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18" name="Oval 12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19" name="Oval 13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20" name="Oval 14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21" name="Oval 15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22" name="Freeform 16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48 w 1632"/>
                <a:gd name="T1" fmla="*/ 192 h 1152"/>
                <a:gd name="T2" fmla="*/ 384 w 1632"/>
                <a:gd name="T3" fmla="*/ 48 h 1152"/>
                <a:gd name="T4" fmla="*/ 672 w 1632"/>
                <a:gd name="T5" fmla="*/ 0 h 1152"/>
                <a:gd name="T6" fmla="*/ 1248 w 1632"/>
                <a:gd name="T7" fmla="*/ 48 h 1152"/>
                <a:gd name="T8" fmla="*/ 1440 w 1632"/>
                <a:gd name="T9" fmla="*/ 144 h 1152"/>
                <a:gd name="T10" fmla="*/ 1536 w 1632"/>
                <a:gd name="T11" fmla="*/ 336 h 1152"/>
                <a:gd name="T12" fmla="*/ 1632 w 1632"/>
                <a:gd name="T13" fmla="*/ 384 h 1152"/>
                <a:gd name="T14" fmla="*/ 1536 w 1632"/>
                <a:gd name="T15" fmla="*/ 912 h 1152"/>
                <a:gd name="T16" fmla="*/ 912 w 1632"/>
                <a:gd name="T17" fmla="*/ 1152 h 1152"/>
                <a:gd name="T18" fmla="*/ 288 w 1632"/>
                <a:gd name="T19" fmla="*/ 960 h 1152"/>
                <a:gd name="T20" fmla="*/ 96 w 1632"/>
                <a:gd name="T21" fmla="*/ 768 h 1152"/>
                <a:gd name="T22" fmla="*/ 0 w 1632"/>
                <a:gd name="T23" fmla="*/ 720 h 1152"/>
                <a:gd name="T24" fmla="*/ 48 w 1632"/>
                <a:gd name="T25" fmla="*/ 19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280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dirty="0"/>
              <a:t>Efficient Large File Distribution</a:t>
            </a:r>
          </a:p>
        </p:txBody>
      </p:sp>
      <p:sp>
        <p:nvSpPr>
          <p:cNvPr id="280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5181600" cy="5105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Step 3: copy files from m1m5 and m2m6, m3m7, m4m8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Duration: 8000sec</a:t>
            </a:r>
          </a:p>
          <a:p>
            <a:pPr lvl="1">
              <a:lnSpc>
                <a:spcPct val="110000"/>
              </a:lnSpc>
            </a:pPr>
            <a:endParaRPr lang="en-US" dirty="0">
              <a:solidFill>
                <a:srgbClr val="000000"/>
              </a:solidFill>
              <a:sym typeface="Wingdings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Step k: by end of step k we transfer file to 2</a:t>
            </a:r>
            <a:r>
              <a:rPr lang="en-US" baseline="30000" dirty="0" smtClean="0">
                <a:solidFill>
                  <a:srgbClr val="000000"/>
                </a:solidFill>
                <a:sym typeface="Wingdings"/>
              </a:rPr>
              <a:t>k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nodes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srgbClr val="000000"/>
              </a:solidFill>
              <a:sym typeface="Wingdings"/>
            </a:endParaRPr>
          </a:p>
          <a:p>
            <a:pPr>
              <a:lnSpc>
                <a:spcPct val="110000"/>
              </a:lnSpc>
            </a:pPr>
            <a:endParaRPr lang="en-US" dirty="0" smtClean="0">
              <a:solidFill>
                <a:srgbClr val="000000"/>
              </a:solidFill>
              <a:sym typeface="Wingding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2743200"/>
            <a:ext cx="381000" cy="381000"/>
          </a:xfrm>
          <a:prstGeom prst="rect">
            <a:avLst/>
          </a:prstGeom>
        </p:spPr>
      </p:pic>
      <p:cxnSp>
        <p:nvCxnSpPr>
          <p:cNvPr id="29" name="Straight Connector 28"/>
          <p:cNvCxnSpPr>
            <a:stCxn id="11" idx="0"/>
          </p:cNvCxnSpPr>
          <p:nvPr/>
        </p:nvCxnSpPr>
        <p:spPr bwMode="auto">
          <a:xfrm flipV="1">
            <a:off x="7124700" y="2573625"/>
            <a:ext cx="32216" cy="169575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6083500" y="14902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m1</a:t>
            </a:r>
          </a:p>
        </p:txBody>
      </p:sp>
      <p:pic>
        <p:nvPicPr>
          <p:cNvPr id="129" name="Picture 1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2684175"/>
            <a:ext cx="381000" cy="381000"/>
          </a:xfrm>
          <a:prstGeom prst="rect">
            <a:avLst/>
          </a:prstGeom>
        </p:spPr>
      </p:pic>
      <p:cxnSp>
        <p:nvCxnSpPr>
          <p:cNvPr id="130" name="Straight Connector 129"/>
          <p:cNvCxnSpPr>
            <a:stCxn id="129" idx="0"/>
          </p:cNvCxnSpPr>
          <p:nvPr/>
        </p:nvCxnSpPr>
        <p:spPr bwMode="auto">
          <a:xfrm flipV="1">
            <a:off x="6438900" y="2514600"/>
            <a:ext cx="32216" cy="169575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31" name="Picture 1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2760375"/>
            <a:ext cx="381000" cy="381000"/>
          </a:xfrm>
          <a:prstGeom prst="rect">
            <a:avLst/>
          </a:prstGeom>
        </p:spPr>
      </p:pic>
      <p:cxnSp>
        <p:nvCxnSpPr>
          <p:cNvPr id="132" name="Straight Connector 131"/>
          <p:cNvCxnSpPr>
            <a:stCxn id="131" idx="0"/>
          </p:cNvCxnSpPr>
          <p:nvPr/>
        </p:nvCxnSpPr>
        <p:spPr bwMode="auto">
          <a:xfrm flipV="1">
            <a:off x="7658100" y="2590800"/>
            <a:ext cx="32216" cy="169575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33" name="Picture 1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2760375"/>
            <a:ext cx="381000" cy="381000"/>
          </a:xfrm>
          <a:prstGeom prst="rect">
            <a:avLst/>
          </a:prstGeom>
        </p:spPr>
      </p:pic>
      <p:cxnSp>
        <p:nvCxnSpPr>
          <p:cNvPr id="134" name="Straight Connector 133"/>
          <p:cNvCxnSpPr>
            <a:stCxn id="133" idx="0"/>
          </p:cNvCxnSpPr>
          <p:nvPr/>
        </p:nvCxnSpPr>
        <p:spPr bwMode="auto">
          <a:xfrm flipV="1">
            <a:off x="8191500" y="2590800"/>
            <a:ext cx="32216" cy="169575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35" name="Picture 1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752600"/>
            <a:ext cx="381000" cy="381000"/>
          </a:xfrm>
          <a:prstGeom prst="rect">
            <a:avLst/>
          </a:prstGeom>
        </p:spPr>
      </p:pic>
      <p:cxnSp>
        <p:nvCxnSpPr>
          <p:cNvPr id="136" name="Straight Connector 135"/>
          <p:cNvCxnSpPr>
            <a:stCxn id="135" idx="2"/>
            <a:endCxn id="122" idx="0"/>
          </p:cNvCxnSpPr>
          <p:nvPr/>
        </p:nvCxnSpPr>
        <p:spPr bwMode="auto">
          <a:xfrm>
            <a:off x="6362700" y="2133600"/>
            <a:ext cx="135904" cy="156282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39" name="Picture 1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1676400"/>
            <a:ext cx="381000" cy="381000"/>
          </a:xfrm>
          <a:prstGeom prst="rect">
            <a:avLst/>
          </a:prstGeom>
        </p:spPr>
      </p:pic>
      <p:cxnSp>
        <p:nvCxnSpPr>
          <p:cNvPr id="140" name="Straight Connector 139"/>
          <p:cNvCxnSpPr>
            <a:stCxn id="139" idx="2"/>
            <a:endCxn id="115" idx="1"/>
          </p:cNvCxnSpPr>
          <p:nvPr/>
        </p:nvCxnSpPr>
        <p:spPr bwMode="auto">
          <a:xfrm>
            <a:off x="6896100" y="2057400"/>
            <a:ext cx="24039" cy="17106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43" name="Picture 1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1676400"/>
            <a:ext cx="381000" cy="381000"/>
          </a:xfrm>
          <a:prstGeom prst="rect">
            <a:avLst/>
          </a:prstGeom>
        </p:spPr>
      </p:pic>
      <p:cxnSp>
        <p:nvCxnSpPr>
          <p:cNvPr id="144" name="Straight Connector 143"/>
          <p:cNvCxnSpPr>
            <a:stCxn id="143" idx="2"/>
            <a:endCxn id="115" idx="0"/>
          </p:cNvCxnSpPr>
          <p:nvPr/>
        </p:nvCxnSpPr>
        <p:spPr bwMode="auto">
          <a:xfrm flipH="1">
            <a:off x="7311122" y="2057400"/>
            <a:ext cx="118378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47" name="Picture 1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0" y="1676400"/>
            <a:ext cx="381000" cy="381000"/>
          </a:xfrm>
          <a:prstGeom prst="rect">
            <a:avLst/>
          </a:prstGeom>
        </p:spPr>
      </p:pic>
      <p:cxnSp>
        <p:nvCxnSpPr>
          <p:cNvPr id="148" name="Straight Connector 147"/>
          <p:cNvCxnSpPr>
            <a:stCxn id="147" idx="2"/>
            <a:endCxn id="122" idx="3"/>
          </p:cNvCxnSpPr>
          <p:nvPr/>
        </p:nvCxnSpPr>
        <p:spPr bwMode="auto">
          <a:xfrm>
            <a:off x="8039100" y="2057400"/>
            <a:ext cx="83568" cy="184608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6693100" y="13716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m2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7226500" y="13716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m3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836100" y="13716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m4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172200" y="30142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m5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6921700" y="30142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m6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7455100" y="30480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m7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7988500" y="30480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m8</a:t>
            </a:r>
          </a:p>
        </p:txBody>
      </p:sp>
      <p:sp>
        <p:nvSpPr>
          <p:cNvPr id="59" name="Rectangle 95"/>
          <p:cNvSpPr>
            <a:spLocks noChangeArrowheads="1"/>
          </p:cNvSpPr>
          <p:nvPr/>
        </p:nvSpPr>
        <p:spPr bwMode="auto">
          <a:xfrm>
            <a:off x="6097926" y="18288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74" name="Rectangle 95"/>
          <p:cNvSpPr>
            <a:spLocks noChangeArrowheads="1"/>
          </p:cNvSpPr>
          <p:nvPr/>
        </p:nvSpPr>
        <p:spPr bwMode="auto">
          <a:xfrm>
            <a:off x="6783726" y="1787525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75" name="Rectangle 95"/>
          <p:cNvSpPr>
            <a:spLocks noChangeArrowheads="1"/>
          </p:cNvSpPr>
          <p:nvPr/>
        </p:nvSpPr>
        <p:spPr bwMode="auto">
          <a:xfrm>
            <a:off x="7317126" y="17526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76" name="Rectangle 95"/>
          <p:cNvSpPr>
            <a:spLocks noChangeArrowheads="1"/>
          </p:cNvSpPr>
          <p:nvPr/>
        </p:nvSpPr>
        <p:spPr bwMode="auto">
          <a:xfrm>
            <a:off x="7924800" y="17526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endParaRPr lang="en-US" sz="1400" dirty="0">
              <a:latin typeface="Helvetica"/>
              <a:cs typeface="Helvetica"/>
            </a:endParaRPr>
          </a:p>
        </p:txBody>
      </p:sp>
      <p:cxnSp>
        <p:nvCxnSpPr>
          <p:cNvPr id="3" name="Straight Arrow Connector 2"/>
          <p:cNvCxnSpPr>
            <a:stCxn id="135" idx="2"/>
            <a:endCxn id="129" idx="0"/>
          </p:cNvCxnSpPr>
          <p:nvPr/>
        </p:nvCxnSpPr>
        <p:spPr bwMode="auto">
          <a:xfrm>
            <a:off x="6362700" y="2133600"/>
            <a:ext cx="76200" cy="550575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/>
          <p:cNvCxnSpPr>
            <a:endCxn id="11" idx="0"/>
          </p:cNvCxnSpPr>
          <p:nvPr/>
        </p:nvCxnSpPr>
        <p:spPr bwMode="auto">
          <a:xfrm>
            <a:off x="7010400" y="2057400"/>
            <a:ext cx="114300" cy="685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7505700" y="2057400"/>
            <a:ext cx="114300" cy="685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8039100" y="2057400"/>
            <a:ext cx="114300" cy="685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230306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781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roup 8"/>
          <p:cNvGrpSpPr>
            <a:grpSpLocks/>
          </p:cNvGrpSpPr>
          <p:nvPr/>
        </p:nvGrpSpPr>
        <p:grpSpPr bwMode="auto">
          <a:xfrm>
            <a:off x="6172200" y="2209800"/>
            <a:ext cx="2667000" cy="414754"/>
            <a:chOff x="1719" y="1709"/>
            <a:chExt cx="1775" cy="1123"/>
          </a:xfrm>
        </p:grpSpPr>
        <p:sp>
          <p:nvSpPr>
            <p:cNvPr id="115" name="Oval 9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16" name="Oval 10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17" name="Oval 11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18" name="Oval 12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19" name="Oval 13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20" name="Oval 14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21" name="Oval 15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122" name="Freeform 16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48 w 1632"/>
                <a:gd name="T1" fmla="*/ 192 h 1152"/>
                <a:gd name="T2" fmla="*/ 384 w 1632"/>
                <a:gd name="T3" fmla="*/ 48 h 1152"/>
                <a:gd name="T4" fmla="*/ 672 w 1632"/>
                <a:gd name="T5" fmla="*/ 0 h 1152"/>
                <a:gd name="T6" fmla="*/ 1248 w 1632"/>
                <a:gd name="T7" fmla="*/ 48 h 1152"/>
                <a:gd name="T8" fmla="*/ 1440 w 1632"/>
                <a:gd name="T9" fmla="*/ 144 h 1152"/>
                <a:gd name="T10" fmla="*/ 1536 w 1632"/>
                <a:gd name="T11" fmla="*/ 336 h 1152"/>
                <a:gd name="T12" fmla="*/ 1632 w 1632"/>
                <a:gd name="T13" fmla="*/ 384 h 1152"/>
                <a:gd name="T14" fmla="*/ 1536 w 1632"/>
                <a:gd name="T15" fmla="*/ 912 h 1152"/>
                <a:gd name="T16" fmla="*/ 912 w 1632"/>
                <a:gd name="T17" fmla="*/ 1152 h 1152"/>
                <a:gd name="T18" fmla="*/ 288 w 1632"/>
                <a:gd name="T19" fmla="*/ 960 h 1152"/>
                <a:gd name="T20" fmla="*/ 96 w 1632"/>
                <a:gd name="T21" fmla="*/ 768 h 1152"/>
                <a:gd name="T22" fmla="*/ 0 w 1632"/>
                <a:gd name="T23" fmla="*/ 720 h 1152"/>
                <a:gd name="T24" fmla="*/ 48 w 1632"/>
                <a:gd name="T25" fmla="*/ 19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280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162800" cy="533400"/>
          </a:xfrm>
        </p:spPr>
        <p:txBody>
          <a:bodyPr/>
          <a:lstStyle/>
          <a:p>
            <a:r>
              <a:rPr lang="en-US" dirty="0"/>
              <a:t>Efficient Large File Distribution</a:t>
            </a:r>
          </a:p>
        </p:txBody>
      </p:sp>
      <p:sp>
        <p:nvSpPr>
          <p:cNvPr id="280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5181600" cy="5105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Total time to transfer file to N machines: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If N = 8  total distribution time = 24,000sec </a:t>
            </a:r>
            <a:endParaRPr lang="en-US" dirty="0">
              <a:solidFill>
                <a:srgbClr val="000000"/>
              </a:solidFill>
              <a:sym typeface="Wingdings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Can we do better?</a:t>
            </a:r>
          </a:p>
          <a:p>
            <a:pPr lvl="1">
              <a:lnSpc>
                <a:spcPct val="110000"/>
              </a:lnSpc>
            </a:pPr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Yes!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sym typeface="Wingdings"/>
              </a:rPr>
              <a:t>D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ivide file into chunks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Pipeline chunk distribution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pPr>
              <a:lnSpc>
                <a:spcPct val="110000"/>
              </a:lnSpc>
            </a:pPr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pPr>
              <a:lnSpc>
                <a:spcPct val="110000"/>
              </a:lnSpc>
            </a:pPr>
            <a:endParaRPr lang="en-US" dirty="0" smtClean="0">
              <a:solidFill>
                <a:srgbClr val="000000"/>
              </a:solidFill>
              <a:sym typeface="Wingding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2743200"/>
            <a:ext cx="381000" cy="381000"/>
          </a:xfrm>
          <a:prstGeom prst="rect">
            <a:avLst/>
          </a:prstGeom>
        </p:spPr>
      </p:pic>
      <p:cxnSp>
        <p:nvCxnSpPr>
          <p:cNvPr id="29" name="Straight Connector 28"/>
          <p:cNvCxnSpPr>
            <a:stCxn id="11" idx="0"/>
          </p:cNvCxnSpPr>
          <p:nvPr/>
        </p:nvCxnSpPr>
        <p:spPr bwMode="auto">
          <a:xfrm flipV="1">
            <a:off x="7124700" y="2573625"/>
            <a:ext cx="32216" cy="169575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6083500" y="14902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m1</a:t>
            </a:r>
          </a:p>
        </p:txBody>
      </p:sp>
      <p:pic>
        <p:nvPicPr>
          <p:cNvPr id="129" name="Picture 1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2684175"/>
            <a:ext cx="381000" cy="381000"/>
          </a:xfrm>
          <a:prstGeom prst="rect">
            <a:avLst/>
          </a:prstGeom>
        </p:spPr>
      </p:pic>
      <p:cxnSp>
        <p:nvCxnSpPr>
          <p:cNvPr id="130" name="Straight Connector 129"/>
          <p:cNvCxnSpPr>
            <a:stCxn id="129" idx="0"/>
          </p:cNvCxnSpPr>
          <p:nvPr/>
        </p:nvCxnSpPr>
        <p:spPr bwMode="auto">
          <a:xfrm flipV="1">
            <a:off x="6438900" y="2514600"/>
            <a:ext cx="32216" cy="169575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31" name="Picture 1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7600" y="2760375"/>
            <a:ext cx="381000" cy="381000"/>
          </a:xfrm>
          <a:prstGeom prst="rect">
            <a:avLst/>
          </a:prstGeom>
        </p:spPr>
      </p:pic>
      <p:cxnSp>
        <p:nvCxnSpPr>
          <p:cNvPr id="132" name="Straight Connector 131"/>
          <p:cNvCxnSpPr>
            <a:stCxn id="131" idx="0"/>
          </p:cNvCxnSpPr>
          <p:nvPr/>
        </p:nvCxnSpPr>
        <p:spPr bwMode="auto">
          <a:xfrm flipV="1">
            <a:off x="7658100" y="2590800"/>
            <a:ext cx="32216" cy="169575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33" name="Picture 1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0" y="2760375"/>
            <a:ext cx="381000" cy="381000"/>
          </a:xfrm>
          <a:prstGeom prst="rect">
            <a:avLst/>
          </a:prstGeom>
        </p:spPr>
      </p:pic>
      <p:cxnSp>
        <p:nvCxnSpPr>
          <p:cNvPr id="134" name="Straight Connector 133"/>
          <p:cNvCxnSpPr>
            <a:stCxn id="133" idx="0"/>
          </p:cNvCxnSpPr>
          <p:nvPr/>
        </p:nvCxnSpPr>
        <p:spPr bwMode="auto">
          <a:xfrm flipV="1">
            <a:off x="8191500" y="2590800"/>
            <a:ext cx="32216" cy="169575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35" name="Picture 1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1752600"/>
            <a:ext cx="381000" cy="381000"/>
          </a:xfrm>
          <a:prstGeom prst="rect">
            <a:avLst/>
          </a:prstGeom>
        </p:spPr>
      </p:pic>
      <p:cxnSp>
        <p:nvCxnSpPr>
          <p:cNvPr id="136" name="Straight Connector 135"/>
          <p:cNvCxnSpPr>
            <a:stCxn id="135" idx="2"/>
            <a:endCxn id="122" idx="0"/>
          </p:cNvCxnSpPr>
          <p:nvPr/>
        </p:nvCxnSpPr>
        <p:spPr bwMode="auto">
          <a:xfrm>
            <a:off x="6362700" y="2133600"/>
            <a:ext cx="135904" cy="156282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39" name="Picture 1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1676400"/>
            <a:ext cx="381000" cy="381000"/>
          </a:xfrm>
          <a:prstGeom prst="rect">
            <a:avLst/>
          </a:prstGeom>
        </p:spPr>
      </p:pic>
      <p:cxnSp>
        <p:nvCxnSpPr>
          <p:cNvPr id="140" name="Straight Connector 139"/>
          <p:cNvCxnSpPr>
            <a:stCxn id="139" idx="2"/>
            <a:endCxn id="115" idx="1"/>
          </p:cNvCxnSpPr>
          <p:nvPr/>
        </p:nvCxnSpPr>
        <p:spPr bwMode="auto">
          <a:xfrm>
            <a:off x="6896100" y="2057400"/>
            <a:ext cx="24039" cy="17106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43" name="Picture 1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0" y="1676400"/>
            <a:ext cx="381000" cy="381000"/>
          </a:xfrm>
          <a:prstGeom prst="rect">
            <a:avLst/>
          </a:prstGeom>
        </p:spPr>
      </p:pic>
      <p:cxnSp>
        <p:nvCxnSpPr>
          <p:cNvPr id="144" name="Straight Connector 143"/>
          <p:cNvCxnSpPr>
            <a:stCxn id="143" idx="2"/>
            <a:endCxn id="115" idx="0"/>
          </p:cNvCxnSpPr>
          <p:nvPr/>
        </p:nvCxnSpPr>
        <p:spPr bwMode="auto">
          <a:xfrm flipH="1">
            <a:off x="7311122" y="2057400"/>
            <a:ext cx="118378" cy="15240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47" name="Picture 1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600" y="1676400"/>
            <a:ext cx="381000" cy="381000"/>
          </a:xfrm>
          <a:prstGeom prst="rect">
            <a:avLst/>
          </a:prstGeom>
        </p:spPr>
      </p:pic>
      <p:cxnSp>
        <p:nvCxnSpPr>
          <p:cNvPr id="148" name="Straight Connector 147"/>
          <p:cNvCxnSpPr>
            <a:stCxn id="147" idx="2"/>
            <a:endCxn id="122" idx="3"/>
          </p:cNvCxnSpPr>
          <p:nvPr/>
        </p:nvCxnSpPr>
        <p:spPr bwMode="auto">
          <a:xfrm>
            <a:off x="8039100" y="2057400"/>
            <a:ext cx="83568" cy="184608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6693100" y="13716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m2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7226500" y="13716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m3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836100" y="13716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m4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172200" y="30142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m5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6921700" y="30142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m6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7455100" y="30480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m7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7988500" y="30480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m8</a:t>
            </a:r>
          </a:p>
        </p:txBody>
      </p:sp>
      <p:sp>
        <p:nvSpPr>
          <p:cNvPr id="59" name="Rectangle 95"/>
          <p:cNvSpPr>
            <a:spLocks noChangeArrowheads="1"/>
          </p:cNvSpPr>
          <p:nvPr/>
        </p:nvSpPr>
        <p:spPr bwMode="auto">
          <a:xfrm>
            <a:off x="6097926" y="18288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74" name="Rectangle 95"/>
          <p:cNvSpPr>
            <a:spLocks noChangeArrowheads="1"/>
          </p:cNvSpPr>
          <p:nvPr/>
        </p:nvSpPr>
        <p:spPr bwMode="auto">
          <a:xfrm>
            <a:off x="6783726" y="1787525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75" name="Rectangle 95"/>
          <p:cNvSpPr>
            <a:spLocks noChangeArrowheads="1"/>
          </p:cNvSpPr>
          <p:nvPr/>
        </p:nvSpPr>
        <p:spPr bwMode="auto">
          <a:xfrm>
            <a:off x="7317126" y="17526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76" name="Rectangle 95"/>
          <p:cNvSpPr>
            <a:spLocks noChangeArrowheads="1"/>
          </p:cNvSpPr>
          <p:nvPr/>
        </p:nvSpPr>
        <p:spPr bwMode="auto">
          <a:xfrm>
            <a:off x="7924800" y="1752600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endParaRPr lang="en-US" sz="1400" dirty="0">
              <a:latin typeface="Helvetica"/>
              <a:cs typeface="Helvetica"/>
            </a:endParaRPr>
          </a:p>
        </p:txBody>
      </p:sp>
      <p:cxnSp>
        <p:nvCxnSpPr>
          <p:cNvPr id="3" name="Straight Arrow Connector 2"/>
          <p:cNvCxnSpPr>
            <a:stCxn id="135" idx="2"/>
            <a:endCxn id="129" idx="0"/>
          </p:cNvCxnSpPr>
          <p:nvPr/>
        </p:nvCxnSpPr>
        <p:spPr bwMode="auto">
          <a:xfrm>
            <a:off x="6362700" y="2133600"/>
            <a:ext cx="76200" cy="550575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/>
          <p:cNvCxnSpPr>
            <a:endCxn id="11" idx="0"/>
          </p:cNvCxnSpPr>
          <p:nvPr/>
        </p:nvCxnSpPr>
        <p:spPr bwMode="auto">
          <a:xfrm>
            <a:off x="7010400" y="2057400"/>
            <a:ext cx="114300" cy="685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7505700" y="2057400"/>
            <a:ext cx="114300" cy="685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8039100" y="2057400"/>
            <a:ext cx="114300" cy="685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748128"/>
              </p:ext>
            </p:extLst>
          </p:nvPr>
        </p:nvGraphicFramePr>
        <p:xfrm>
          <a:off x="2133600" y="1676400"/>
          <a:ext cx="1143000" cy="572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5" name="Equation" r:id="rId5" imgW="736600" imgH="393700" progId="Equation.3">
                  <p:embed/>
                </p:oleObj>
              </mc:Choice>
              <mc:Fallback>
                <p:oleObj name="Equation" r:id="rId5" imgW="7366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3600" y="1676400"/>
                        <a:ext cx="1143000" cy="572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95"/>
          <p:cNvSpPr>
            <a:spLocks noChangeArrowheads="1"/>
          </p:cNvSpPr>
          <p:nvPr/>
        </p:nvSpPr>
        <p:spPr bwMode="auto">
          <a:xfrm>
            <a:off x="6174126" y="2778125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48" name="Rectangle 95"/>
          <p:cNvSpPr>
            <a:spLocks noChangeArrowheads="1"/>
          </p:cNvSpPr>
          <p:nvPr/>
        </p:nvSpPr>
        <p:spPr bwMode="auto">
          <a:xfrm>
            <a:off x="6858000" y="2778125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49" name="Rectangle 95"/>
          <p:cNvSpPr>
            <a:spLocks noChangeArrowheads="1"/>
          </p:cNvSpPr>
          <p:nvPr/>
        </p:nvSpPr>
        <p:spPr bwMode="auto">
          <a:xfrm>
            <a:off x="7391400" y="2778125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50" name="Rectangle 95"/>
          <p:cNvSpPr>
            <a:spLocks noChangeArrowheads="1"/>
          </p:cNvSpPr>
          <p:nvPr/>
        </p:nvSpPr>
        <p:spPr bwMode="auto">
          <a:xfrm>
            <a:off x="7926726" y="2778125"/>
            <a:ext cx="302874" cy="1936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endParaRPr lang="en-US" sz="1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779325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781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162800" cy="533400"/>
          </a:xfrm>
        </p:spPr>
        <p:txBody>
          <a:bodyPr/>
          <a:lstStyle/>
          <a:p>
            <a:r>
              <a:rPr lang="en-US" dirty="0"/>
              <a:t>Efficient Large File Distribution</a:t>
            </a:r>
          </a:p>
        </p:txBody>
      </p:sp>
      <p:sp>
        <p:nvSpPr>
          <p:cNvPr id="280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382000" cy="12192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Dive file into blocks of size </a:t>
            </a:r>
            <a:r>
              <a:rPr lang="en-US" i="1" dirty="0" smtClean="0">
                <a:solidFill>
                  <a:srgbClr val="000000"/>
                </a:solidFill>
                <a:sym typeface="Wingdings"/>
              </a:rPr>
              <a:t>B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Use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chain distribution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srgbClr val="000000"/>
              </a:solidFill>
              <a:sym typeface="Wingdings"/>
            </a:endParaRPr>
          </a:p>
          <a:p>
            <a:pPr>
              <a:lnSpc>
                <a:spcPct val="110000"/>
              </a:lnSpc>
            </a:pPr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pPr>
              <a:lnSpc>
                <a:spcPct val="110000"/>
              </a:lnSpc>
            </a:pPr>
            <a:endParaRPr lang="en-US" dirty="0">
              <a:solidFill>
                <a:srgbClr val="000000"/>
              </a:solidFill>
              <a:sym typeface="Wingdings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587700" y="17950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m1</a:t>
            </a:r>
          </a:p>
        </p:txBody>
      </p:sp>
      <p:pic>
        <p:nvPicPr>
          <p:cNvPr id="135" name="Picture 1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099846"/>
            <a:ext cx="381000" cy="381000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2349700" y="17950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m2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099846"/>
            <a:ext cx="381000" cy="381000"/>
          </a:xfrm>
          <a:prstGeom prst="rect">
            <a:avLst/>
          </a:prstGeom>
        </p:spPr>
      </p:pic>
      <p:cxnSp>
        <p:nvCxnSpPr>
          <p:cNvPr id="56" name="Straight Connector 55"/>
          <p:cNvCxnSpPr>
            <a:stCxn id="135" idx="3"/>
            <a:endCxn id="55" idx="1"/>
          </p:cNvCxnSpPr>
          <p:nvPr/>
        </p:nvCxnSpPr>
        <p:spPr bwMode="auto">
          <a:xfrm>
            <a:off x="1981200" y="2290346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3111700" y="17950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m3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099846"/>
            <a:ext cx="381000" cy="381000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3873700" y="17950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m4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099846"/>
            <a:ext cx="381000" cy="381000"/>
          </a:xfrm>
          <a:prstGeom prst="rect">
            <a:avLst/>
          </a:prstGeom>
        </p:spPr>
      </p:pic>
      <p:cxnSp>
        <p:nvCxnSpPr>
          <p:cNvPr id="64" name="Straight Connector 63"/>
          <p:cNvCxnSpPr>
            <a:stCxn id="61" idx="3"/>
            <a:endCxn id="63" idx="1"/>
          </p:cNvCxnSpPr>
          <p:nvPr/>
        </p:nvCxnSpPr>
        <p:spPr bwMode="auto">
          <a:xfrm>
            <a:off x="3505200" y="2290346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65" name="Straight Connector 64"/>
          <p:cNvCxnSpPr>
            <a:stCxn id="55" idx="3"/>
            <a:endCxn id="61" idx="1"/>
          </p:cNvCxnSpPr>
          <p:nvPr/>
        </p:nvCxnSpPr>
        <p:spPr bwMode="auto">
          <a:xfrm>
            <a:off x="2743200" y="2290346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4711900" y="17950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m5</a:t>
            </a: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099846"/>
            <a:ext cx="381000" cy="381000"/>
          </a:xfrm>
          <a:prstGeom prst="rect">
            <a:avLst/>
          </a:prstGeom>
        </p:spPr>
      </p:pic>
      <p:sp>
        <p:nvSpPr>
          <p:cNvPr id="69" name="TextBox 68"/>
          <p:cNvSpPr txBox="1"/>
          <p:nvPr/>
        </p:nvSpPr>
        <p:spPr>
          <a:xfrm>
            <a:off x="5473900" y="17950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m6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099846"/>
            <a:ext cx="381000" cy="381000"/>
          </a:xfrm>
          <a:prstGeom prst="rect">
            <a:avLst/>
          </a:prstGeom>
        </p:spPr>
      </p:pic>
      <p:cxnSp>
        <p:nvCxnSpPr>
          <p:cNvPr id="71" name="Straight Connector 70"/>
          <p:cNvCxnSpPr>
            <a:stCxn id="68" idx="3"/>
            <a:endCxn id="70" idx="1"/>
          </p:cNvCxnSpPr>
          <p:nvPr/>
        </p:nvCxnSpPr>
        <p:spPr bwMode="auto">
          <a:xfrm>
            <a:off x="5105400" y="2290346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6235900" y="17950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m7</a:t>
            </a: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2099846"/>
            <a:ext cx="381000" cy="381000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6997900" y="1795046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m8</a:t>
            </a: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2099846"/>
            <a:ext cx="381000" cy="381000"/>
          </a:xfrm>
          <a:prstGeom prst="rect">
            <a:avLst/>
          </a:prstGeom>
        </p:spPr>
      </p:pic>
      <p:cxnSp>
        <p:nvCxnSpPr>
          <p:cNvPr id="80" name="Straight Connector 79"/>
          <p:cNvCxnSpPr>
            <a:stCxn id="73" idx="3"/>
            <a:endCxn id="78" idx="1"/>
          </p:cNvCxnSpPr>
          <p:nvPr/>
        </p:nvCxnSpPr>
        <p:spPr bwMode="auto">
          <a:xfrm>
            <a:off x="6629400" y="2290346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83" name="Straight Connector 82"/>
          <p:cNvCxnSpPr>
            <a:stCxn id="70" idx="3"/>
            <a:endCxn id="73" idx="1"/>
          </p:cNvCxnSpPr>
          <p:nvPr/>
        </p:nvCxnSpPr>
        <p:spPr bwMode="auto">
          <a:xfrm>
            <a:off x="5867400" y="2290346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84" name="Straight Connector 83"/>
          <p:cNvCxnSpPr>
            <a:stCxn id="63" idx="3"/>
            <a:endCxn id="68" idx="1"/>
          </p:cNvCxnSpPr>
          <p:nvPr/>
        </p:nvCxnSpPr>
        <p:spPr bwMode="auto">
          <a:xfrm>
            <a:off x="4267200" y="2290346"/>
            <a:ext cx="4572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" name="Straight Arrow Connector 2"/>
          <p:cNvCxnSpPr/>
          <p:nvPr/>
        </p:nvCxnSpPr>
        <p:spPr bwMode="auto">
          <a:xfrm>
            <a:off x="1981200" y="2209800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1" name="Rectangle 95"/>
          <p:cNvSpPr>
            <a:spLocks noChangeArrowheads="1"/>
          </p:cNvSpPr>
          <p:nvPr/>
        </p:nvSpPr>
        <p:spPr bwMode="auto">
          <a:xfrm>
            <a:off x="304800" y="2057400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1</a:t>
            </a:r>
            <a:endParaRPr lang="en-US" sz="1400" dirty="0">
              <a:latin typeface="Helvetica"/>
              <a:cs typeface="Helvetica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895600"/>
            <a:ext cx="381000" cy="381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895600"/>
            <a:ext cx="381000" cy="381000"/>
          </a:xfrm>
          <a:prstGeom prst="rect">
            <a:avLst/>
          </a:prstGeom>
        </p:spPr>
      </p:pic>
      <p:cxnSp>
        <p:nvCxnSpPr>
          <p:cNvPr id="39" name="Straight Connector 38"/>
          <p:cNvCxnSpPr>
            <a:stCxn id="37" idx="3"/>
            <a:endCxn id="38" idx="1"/>
          </p:cNvCxnSpPr>
          <p:nvPr/>
        </p:nvCxnSpPr>
        <p:spPr bwMode="auto">
          <a:xfrm>
            <a:off x="1981200" y="3086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895600"/>
            <a:ext cx="381000" cy="381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895600"/>
            <a:ext cx="381000" cy="381000"/>
          </a:xfrm>
          <a:prstGeom prst="rect">
            <a:avLst/>
          </a:prstGeom>
        </p:spPr>
      </p:pic>
      <p:cxnSp>
        <p:nvCxnSpPr>
          <p:cNvPr id="42" name="Straight Connector 41"/>
          <p:cNvCxnSpPr>
            <a:stCxn id="40" idx="3"/>
            <a:endCxn id="41" idx="1"/>
          </p:cNvCxnSpPr>
          <p:nvPr/>
        </p:nvCxnSpPr>
        <p:spPr bwMode="auto">
          <a:xfrm>
            <a:off x="3505200" y="3086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3" name="Straight Connector 42"/>
          <p:cNvCxnSpPr>
            <a:stCxn id="38" idx="3"/>
            <a:endCxn id="40" idx="1"/>
          </p:cNvCxnSpPr>
          <p:nvPr/>
        </p:nvCxnSpPr>
        <p:spPr bwMode="auto">
          <a:xfrm>
            <a:off x="2743200" y="3086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44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895600"/>
            <a:ext cx="381000" cy="3810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895600"/>
            <a:ext cx="381000" cy="381000"/>
          </a:xfrm>
          <a:prstGeom prst="rect">
            <a:avLst/>
          </a:prstGeom>
        </p:spPr>
      </p:pic>
      <p:cxnSp>
        <p:nvCxnSpPr>
          <p:cNvPr id="46" name="Straight Connector 45"/>
          <p:cNvCxnSpPr>
            <a:stCxn id="44" idx="3"/>
            <a:endCxn id="45" idx="1"/>
          </p:cNvCxnSpPr>
          <p:nvPr/>
        </p:nvCxnSpPr>
        <p:spPr bwMode="auto">
          <a:xfrm>
            <a:off x="5105400" y="3086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2895600"/>
            <a:ext cx="381000" cy="3810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2895600"/>
            <a:ext cx="381000" cy="381000"/>
          </a:xfrm>
          <a:prstGeom prst="rect">
            <a:avLst/>
          </a:prstGeom>
        </p:spPr>
      </p:pic>
      <p:cxnSp>
        <p:nvCxnSpPr>
          <p:cNvPr id="49" name="Straight Connector 48"/>
          <p:cNvCxnSpPr>
            <a:stCxn id="47" idx="3"/>
            <a:endCxn id="48" idx="1"/>
          </p:cNvCxnSpPr>
          <p:nvPr/>
        </p:nvCxnSpPr>
        <p:spPr bwMode="auto">
          <a:xfrm>
            <a:off x="6629400" y="3086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0" name="Straight Connector 49"/>
          <p:cNvCxnSpPr>
            <a:stCxn id="45" idx="3"/>
            <a:endCxn id="47" idx="1"/>
          </p:cNvCxnSpPr>
          <p:nvPr/>
        </p:nvCxnSpPr>
        <p:spPr bwMode="auto">
          <a:xfrm>
            <a:off x="5867400" y="3086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1" name="Straight Connector 50"/>
          <p:cNvCxnSpPr>
            <a:stCxn id="41" idx="3"/>
            <a:endCxn id="44" idx="1"/>
          </p:cNvCxnSpPr>
          <p:nvPr/>
        </p:nvCxnSpPr>
        <p:spPr bwMode="auto">
          <a:xfrm>
            <a:off x="4267200" y="3086100"/>
            <a:ext cx="4572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1981200" y="3005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2743200" y="3005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3505200" y="3005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4267200" y="3005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5105400" y="3005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5867400" y="3005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6629400" y="3005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657600"/>
            <a:ext cx="381000" cy="38100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657600"/>
            <a:ext cx="381000" cy="381000"/>
          </a:xfrm>
          <a:prstGeom prst="rect">
            <a:avLst/>
          </a:prstGeom>
        </p:spPr>
      </p:pic>
      <p:cxnSp>
        <p:nvCxnSpPr>
          <p:cNvPr id="81" name="Straight Connector 80"/>
          <p:cNvCxnSpPr>
            <a:stCxn id="76" idx="3"/>
            <a:endCxn id="79" idx="1"/>
          </p:cNvCxnSpPr>
          <p:nvPr/>
        </p:nvCxnSpPr>
        <p:spPr bwMode="auto">
          <a:xfrm>
            <a:off x="1981200" y="3848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657600"/>
            <a:ext cx="381000" cy="38100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3657600"/>
            <a:ext cx="381000" cy="381000"/>
          </a:xfrm>
          <a:prstGeom prst="rect">
            <a:avLst/>
          </a:prstGeom>
        </p:spPr>
      </p:pic>
      <p:cxnSp>
        <p:nvCxnSpPr>
          <p:cNvPr id="93" name="Straight Connector 92"/>
          <p:cNvCxnSpPr>
            <a:stCxn id="82" idx="3"/>
            <a:endCxn id="92" idx="1"/>
          </p:cNvCxnSpPr>
          <p:nvPr/>
        </p:nvCxnSpPr>
        <p:spPr bwMode="auto">
          <a:xfrm>
            <a:off x="3505200" y="3848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4" name="Straight Connector 93"/>
          <p:cNvCxnSpPr>
            <a:stCxn id="79" idx="3"/>
            <a:endCxn id="82" idx="1"/>
          </p:cNvCxnSpPr>
          <p:nvPr/>
        </p:nvCxnSpPr>
        <p:spPr bwMode="auto">
          <a:xfrm>
            <a:off x="2743200" y="3848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95" name="Picture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657600"/>
            <a:ext cx="381000" cy="381000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3657600"/>
            <a:ext cx="381000" cy="381000"/>
          </a:xfrm>
          <a:prstGeom prst="rect">
            <a:avLst/>
          </a:prstGeom>
        </p:spPr>
      </p:pic>
      <p:cxnSp>
        <p:nvCxnSpPr>
          <p:cNvPr id="97" name="Straight Connector 96"/>
          <p:cNvCxnSpPr>
            <a:stCxn id="95" idx="3"/>
            <a:endCxn id="96" idx="1"/>
          </p:cNvCxnSpPr>
          <p:nvPr/>
        </p:nvCxnSpPr>
        <p:spPr bwMode="auto">
          <a:xfrm>
            <a:off x="5105400" y="3848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657600"/>
            <a:ext cx="381000" cy="381000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3657600"/>
            <a:ext cx="381000" cy="381000"/>
          </a:xfrm>
          <a:prstGeom prst="rect">
            <a:avLst/>
          </a:prstGeom>
        </p:spPr>
      </p:pic>
      <p:cxnSp>
        <p:nvCxnSpPr>
          <p:cNvPr id="100" name="Straight Connector 99"/>
          <p:cNvCxnSpPr>
            <a:stCxn id="98" idx="3"/>
            <a:endCxn id="99" idx="1"/>
          </p:cNvCxnSpPr>
          <p:nvPr/>
        </p:nvCxnSpPr>
        <p:spPr bwMode="auto">
          <a:xfrm>
            <a:off x="6629400" y="3848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1" name="Straight Connector 100"/>
          <p:cNvCxnSpPr>
            <a:stCxn id="96" idx="3"/>
            <a:endCxn id="98" idx="1"/>
          </p:cNvCxnSpPr>
          <p:nvPr/>
        </p:nvCxnSpPr>
        <p:spPr bwMode="auto">
          <a:xfrm>
            <a:off x="5867400" y="3848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2" name="Straight Connector 101"/>
          <p:cNvCxnSpPr>
            <a:stCxn id="92" idx="3"/>
            <a:endCxn id="95" idx="1"/>
          </p:cNvCxnSpPr>
          <p:nvPr/>
        </p:nvCxnSpPr>
        <p:spPr bwMode="auto">
          <a:xfrm>
            <a:off x="4267200" y="3848100"/>
            <a:ext cx="4572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1981200" y="3767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>
            <a:off x="2743200" y="3767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>
            <a:off x="3505200" y="3767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>
            <a:off x="4267200" y="3767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>
            <a:off x="5105400" y="3767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>
            <a:off x="5867400" y="3767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6629400" y="3767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11" name="Picture 1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419600"/>
            <a:ext cx="381000" cy="381000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419600"/>
            <a:ext cx="381000" cy="381000"/>
          </a:xfrm>
          <a:prstGeom prst="rect">
            <a:avLst/>
          </a:prstGeom>
        </p:spPr>
      </p:pic>
      <p:cxnSp>
        <p:nvCxnSpPr>
          <p:cNvPr id="114" name="Straight Connector 113"/>
          <p:cNvCxnSpPr>
            <a:stCxn id="111" idx="3"/>
            <a:endCxn id="112" idx="1"/>
          </p:cNvCxnSpPr>
          <p:nvPr/>
        </p:nvCxnSpPr>
        <p:spPr bwMode="auto">
          <a:xfrm>
            <a:off x="1981200" y="4610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15" name="Picture 1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4419600"/>
            <a:ext cx="381000" cy="381000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4419600"/>
            <a:ext cx="381000" cy="381000"/>
          </a:xfrm>
          <a:prstGeom prst="rect">
            <a:avLst/>
          </a:prstGeom>
        </p:spPr>
      </p:pic>
      <p:cxnSp>
        <p:nvCxnSpPr>
          <p:cNvPr id="117" name="Straight Connector 116"/>
          <p:cNvCxnSpPr>
            <a:stCxn id="115" idx="3"/>
            <a:endCxn id="116" idx="1"/>
          </p:cNvCxnSpPr>
          <p:nvPr/>
        </p:nvCxnSpPr>
        <p:spPr bwMode="auto">
          <a:xfrm>
            <a:off x="3505200" y="4610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8" name="Straight Connector 117"/>
          <p:cNvCxnSpPr>
            <a:stCxn id="112" idx="3"/>
            <a:endCxn id="115" idx="1"/>
          </p:cNvCxnSpPr>
          <p:nvPr/>
        </p:nvCxnSpPr>
        <p:spPr bwMode="auto">
          <a:xfrm>
            <a:off x="2743200" y="4610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19" name="Picture 1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4419600"/>
            <a:ext cx="381000" cy="381000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4419600"/>
            <a:ext cx="381000" cy="381000"/>
          </a:xfrm>
          <a:prstGeom prst="rect">
            <a:avLst/>
          </a:prstGeom>
        </p:spPr>
      </p:pic>
      <p:cxnSp>
        <p:nvCxnSpPr>
          <p:cNvPr id="121" name="Straight Connector 120"/>
          <p:cNvCxnSpPr>
            <a:stCxn id="119" idx="3"/>
            <a:endCxn id="120" idx="1"/>
          </p:cNvCxnSpPr>
          <p:nvPr/>
        </p:nvCxnSpPr>
        <p:spPr bwMode="auto">
          <a:xfrm>
            <a:off x="5105400" y="4610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122" name="Picture 1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4419600"/>
            <a:ext cx="381000" cy="381000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4419600"/>
            <a:ext cx="381000" cy="381000"/>
          </a:xfrm>
          <a:prstGeom prst="rect">
            <a:avLst/>
          </a:prstGeom>
        </p:spPr>
      </p:pic>
      <p:cxnSp>
        <p:nvCxnSpPr>
          <p:cNvPr id="124" name="Straight Connector 123"/>
          <p:cNvCxnSpPr>
            <a:stCxn id="122" idx="3"/>
            <a:endCxn id="123" idx="1"/>
          </p:cNvCxnSpPr>
          <p:nvPr/>
        </p:nvCxnSpPr>
        <p:spPr bwMode="auto">
          <a:xfrm>
            <a:off x="6629400" y="4610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5" name="Straight Connector 124"/>
          <p:cNvCxnSpPr>
            <a:stCxn id="120" idx="3"/>
            <a:endCxn id="122" idx="1"/>
          </p:cNvCxnSpPr>
          <p:nvPr/>
        </p:nvCxnSpPr>
        <p:spPr bwMode="auto">
          <a:xfrm>
            <a:off x="5867400" y="46101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6" name="Straight Connector 125"/>
          <p:cNvCxnSpPr>
            <a:stCxn id="116" idx="3"/>
            <a:endCxn id="119" idx="1"/>
          </p:cNvCxnSpPr>
          <p:nvPr/>
        </p:nvCxnSpPr>
        <p:spPr bwMode="auto">
          <a:xfrm>
            <a:off x="4267200" y="4610100"/>
            <a:ext cx="4572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>
            <a:off x="1981200" y="4529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2743200" y="4529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3505200" y="4529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>
            <a:off x="4267200" y="4529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>
            <a:off x="5105400" y="4529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>
            <a:off x="5867400" y="4529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>
            <a:off x="6629400" y="45295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6" name="Rectangle 95"/>
          <p:cNvSpPr>
            <a:spLocks noChangeArrowheads="1"/>
          </p:cNvSpPr>
          <p:nvPr/>
        </p:nvSpPr>
        <p:spPr bwMode="auto">
          <a:xfrm>
            <a:off x="533400" y="2057400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2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37" name="Rectangle 95"/>
          <p:cNvSpPr>
            <a:spLocks noChangeArrowheads="1"/>
          </p:cNvSpPr>
          <p:nvPr/>
        </p:nvSpPr>
        <p:spPr bwMode="auto">
          <a:xfrm>
            <a:off x="762000" y="2057400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3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38" name="Rectangle 95"/>
          <p:cNvSpPr>
            <a:spLocks noChangeArrowheads="1"/>
          </p:cNvSpPr>
          <p:nvPr/>
        </p:nvSpPr>
        <p:spPr bwMode="auto">
          <a:xfrm>
            <a:off x="990600" y="2057400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4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198120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…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sp>
        <p:nvSpPr>
          <p:cNvPr id="139" name="Rectangle 95"/>
          <p:cNvSpPr>
            <a:spLocks noChangeArrowheads="1"/>
          </p:cNvSpPr>
          <p:nvPr/>
        </p:nvSpPr>
        <p:spPr bwMode="auto">
          <a:xfrm>
            <a:off x="2057400" y="1905000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1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40" name="Rectangle 95"/>
          <p:cNvSpPr>
            <a:spLocks noChangeArrowheads="1"/>
          </p:cNvSpPr>
          <p:nvPr/>
        </p:nvSpPr>
        <p:spPr bwMode="auto">
          <a:xfrm>
            <a:off x="2819400" y="2667001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1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41" name="Rectangle 95"/>
          <p:cNvSpPr>
            <a:spLocks noChangeArrowheads="1"/>
          </p:cNvSpPr>
          <p:nvPr/>
        </p:nvSpPr>
        <p:spPr bwMode="auto">
          <a:xfrm>
            <a:off x="3581400" y="3429001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1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42" name="Rectangle 95"/>
          <p:cNvSpPr>
            <a:spLocks noChangeArrowheads="1"/>
          </p:cNvSpPr>
          <p:nvPr/>
        </p:nvSpPr>
        <p:spPr bwMode="auto">
          <a:xfrm>
            <a:off x="4343400" y="4191001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1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43" name="Rectangle 95"/>
          <p:cNvSpPr>
            <a:spLocks noChangeArrowheads="1"/>
          </p:cNvSpPr>
          <p:nvPr/>
        </p:nvSpPr>
        <p:spPr bwMode="auto">
          <a:xfrm>
            <a:off x="2057400" y="2667001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2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44" name="Rectangle 95"/>
          <p:cNvSpPr>
            <a:spLocks noChangeArrowheads="1"/>
          </p:cNvSpPr>
          <p:nvPr/>
        </p:nvSpPr>
        <p:spPr bwMode="auto">
          <a:xfrm>
            <a:off x="2819400" y="3429000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2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45" name="Rectangle 95"/>
          <p:cNvSpPr>
            <a:spLocks noChangeArrowheads="1"/>
          </p:cNvSpPr>
          <p:nvPr/>
        </p:nvSpPr>
        <p:spPr bwMode="auto">
          <a:xfrm>
            <a:off x="3581400" y="4191000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2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46" name="Rectangle 95"/>
          <p:cNvSpPr>
            <a:spLocks noChangeArrowheads="1"/>
          </p:cNvSpPr>
          <p:nvPr/>
        </p:nvSpPr>
        <p:spPr bwMode="auto">
          <a:xfrm>
            <a:off x="2057400" y="3429000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3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47" name="Rectangle 95"/>
          <p:cNvSpPr>
            <a:spLocks noChangeArrowheads="1"/>
          </p:cNvSpPr>
          <p:nvPr/>
        </p:nvSpPr>
        <p:spPr bwMode="auto">
          <a:xfrm>
            <a:off x="2819400" y="4191001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3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49" name="Rectangle 95"/>
          <p:cNvSpPr>
            <a:spLocks noChangeArrowheads="1"/>
          </p:cNvSpPr>
          <p:nvPr/>
        </p:nvSpPr>
        <p:spPr bwMode="auto">
          <a:xfrm>
            <a:off x="2057400" y="4191000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4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4" name="Right Brace 3"/>
          <p:cNvSpPr/>
          <p:nvPr/>
        </p:nvSpPr>
        <p:spPr bwMode="auto">
          <a:xfrm rot="16200000">
            <a:off x="800100" y="1333500"/>
            <a:ext cx="152400" cy="1143000"/>
          </a:xfrm>
          <a:prstGeom prst="rightBrac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0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file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48576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…</a:t>
            </a:r>
            <a:endParaRPr lang="en-US" sz="2000" b="0" dirty="0" smtClean="0">
              <a:latin typeface="Helvetica"/>
              <a:cs typeface="Helvetic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91400" y="2130623"/>
            <a:ext cx="723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/>
                <a:cs typeface="Helvetica"/>
              </a:rPr>
              <a:t>Step 1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7391400" y="2968823"/>
            <a:ext cx="723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/>
                <a:cs typeface="Helvetica"/>
              </a:rPr>
              <a:t>Step </a:t>
            </a:r>
            <a:r>
              <a:rPr lang="en-US" sz="1400" dirty="0" smtClean="0">
                <a:solidFill>
                  <a:srgbClr val="000000"/>
                </a:solidFill>
                <a:latin typeface="Helvetica"/>
                <a:cs typeface="Helvetica"/>
              </a:rPr>
              <a:t>2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7391400" y="3730823"/>
            <a:ext cx="723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/>
                <a:cs typeface="Helvetica"/>
              </a:rPr>
              <a:t>Step 3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7391400" y="4492823"/>
            <a:ext cx="723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/>
                <a:cs typeface="Helvetica"/>
              </a:rPr>
              <a:t>Step </a:t>
            </a:r>
            <a:r>
              <a:rPr lang="en-US" sz="1400" dirty="0" smtClean="0">
                <a:solidFill>
                  <a:srgbClr val="000000"/>
                </a:solidFill>
                <a:latin typeface="Helvetica"/>
                <a:cs typeface="Helvetica"/>
              </a:rPr>
              <a:t>4</a:t>
            </a:r>
            <a:endParaRPr lang="en-US" sz="1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936312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7811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162800" cy="533400"/>
          </a:xfrm>
        </p:spPr>
        <p:txBody>
          <a:bodyPr/>
          <a:lstStyle/>
          <a:p>
            <a:r>
              <a:rPr lang="en-US" dirty="0"/>
              <a:t>Efficient Large File Distribution</a:t>
            </a:r>
          </a:p>
        </p:txBody>
      </p:sp>
      <p:sp>
        <p:nvSpPr>
          <p:cNvPr id="280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82000" cy="51054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dirty="0">
              <a:solidFill>
                <a:srgbClr val="000000"/>
              </a:solidFill>
              <a:sym typeface="Wingdings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Example: 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File size: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F=1GB</a:t>
            </a:r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block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size: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B=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1MB</a:t>
            </a:r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# of nodes: N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Total time to distribute file: </a:t>
            </a:r>
          </a:p>
          <a:p>
            <a:pPr lvl="2"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F/C + (N-1)*B/C =</a:t>
            </a:r>
          </a:p>
          <a:p>
            <a:pPr marL="914400" lvl="2" indent="0">
              <a:lnSpc>
                <a:spcPct val="110000"/>
              </a:lnSpc>
              <a:buNone/>
            </a:pPr>
            <a:r>
              <a:rPr lang="en-US" dirty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 =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1GB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/1Mbps + (N-1)*1MB/1Mbps = 8,000sec + (N-1)*8sec</a:t>
            </a:r>
          </a:p>
          <a:p>
            <a:pPr lvl="2"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If N = 8  Total distribution time </a:t>
            </a:r>
            <a:r>
              <a:rPr lang="en-US" smtClean="0">
                <a:solidFill>
                  <a:srgbClr val="000000"/>
                </a:solidFill>
                <a:sym typeface="Wingdings"/>
              </a:rPr>
              <a:t>= </a:t>
            </a:r>
            <a:r>
              <a:rPr lang="en-US" smtClean="0">
                <a:solidFill>
                  <a:srgbClr val="000000"/>
                </a:solidFill>
                <a:sym typeface="Wingdings"/>
              </a:rPr>
              <a:t>8,056sec</a:t>
            </a:r>
            <a:endParaRPr lang="en-US" dirty="0" smtClean="0">
              <a:solidFill>
                <a:srgbClr val="000000"/>
              </a:solidFill>
              <a:sym typeface="Wingdings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219200"/>
            <a:ext cx="381000" cy="381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219200"/>
            <a:ext cx="381000" cy="381000"/>
          </a:xfrm>
          <a:prstGeom prst="rect">
            <a:avLst/>
          </a:prstGeom>
        </p:spPr>
      </p:pic>
      <p:cxnSp>
        <p:nvCxnSpPr>
          <p:cNvPr id="39" name="Straight Connector 38"/>
          <p:cNvCxnSpPr>
            <a:stCxn id="37" idx="3"/>
            <a:endCxn id="38" idx="1"/>
          </p:cNvCxnSpPr>
          <p:nvPr/>
        </p:nvCxnSpPr>
        <p:spPr bwMode="auto">
          <a:xfrm>
            <a:off x="1981200" y="14097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219200"/>
            <a:ext cx="381000" cy="381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219200"/>
            <a:ext cx="381000" cy="381000"/>
          </a:xfrm>
          <a:prstGeom prst="rect">
            <a:avLst/>
          </a:prstGeom>
        </p:spPr>
      </p:pic>
      <p:cxnSp>
        <p:nvCxnSpPr>
          <p:cNvPr id="42" name="Straight Connector 41"/>
          <p:cNvCxnSpPr>
            <a:stCxn id="40" idx="3"/>
            <a:endCxn id="41" idx="1"/>
          </p:cNvCxnSpPr>
          <p:nvPr/>
        </p:nvCxnSpPr>
        <p:spPr bwMode="auto">
          <a:xfrm>
            <a:off x="3505200" y="14097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3" name="Straight Connector 42"/>
          <p:cNvCxnSpPr>
            <a:stCxn id="38" idx="3"/>
            <a:endCxn id="40" idx="1"/>
          </p:cNvCxnSpPr>
          <p:nvPr/>
        </p:nvCxnSpPr>
        <p:spPr bwMode="auto">
          <a:xfrm>
            <a:off x="2743200" y="14097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44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219200"/>
            <a:ext cx="381000" cy="3810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219200"/>
            <a:ext cx="381000" cy="381000"/>
          </a:xfrm>
          <a:prstGeom prst="rect">
            <a:avLst/>
          </a:prstGeom>
        </p:spPr>
      </p:pic>
      <p:cxnSp>
        <p:nvCxnSpPr>
          <p:cNvPr id="46" name="Straight Connector 45"/>
          <p:cNvCxnSpPr>
            <a:stCxn id="44" idx="3"/>
            <a:endCxn id="45" idx="1"/>
          </p:cNvCxnSpPr>
          <p:nvPr/>
        </p:nvCxnSpPr>
        <p:spPr bwMode="auto">
          <a:xfrm>
            <a:off x="5105400" y="14097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219200"/>
            <a:ext cx="381000" cy="3810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1219200"/>
            <a:ext cx="381000" cy="381000"/>
          </a:xfrm>
          <a:prstGeom prst="rect">
            <a:avLst/>
          </a:prstGeom>
        </p:spPr>
      </p:pic>
      <p:cxnSp>
        <p:nvCxnSpPr>
          <p:cNvPr id="49" name="Straight Connector 48"/>
          <p:cNvCxnSpPr>
            <a:stCxn id="47" idx="3"/>
            <a:endCxn id="48" idx="1"/>
          </p:cNvCxnSpPr>
          <p:nvPr/>
        </p:nvCxnSpPr>
        <p:spPr bwMode="auto">
          <a:xfrm>
            <a:off x="6629400" y="14097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0" name="Straight Connector 49"/>
          <p:cNvCxnSpPr>
            <a:stCxn id="45" idx="3"/>
            <a:endCxn id="47" idx="1"/>
          </p:cNvCxnSpPr>
          <p:nvPr/>
        </p:nvCxnSpPr>
        <p:spPr bwMode="auto">
          <a:xfrm>
            <a:off x="5867400" y="1409700"/>
            <a:ext cx="3810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1" name="Straight Connector 50"/>
          <p:cNvCxnSpPr>
            <a:stCxn id="41" idx="3"/>
            <a:endCxn id="44" idx="1"/>
          </p:cNvCxnSpPr>
          <p:nvPr/>
        </p:nvCxnSpPr>
        <p:spPr bwMode="auto">
          <a:xfrm>
            <a:off x="4267200" y="1409700"/>
            <a:ext cx="4572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1981200" y="13291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2743200" y="13291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3505200" y="13291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4267200" y="13291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5105400" y="13291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5867400" y="13291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6629400" y="1329154"/>
            <a:ext cx="381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82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Rectangle 95"/>
          <p:cNvSpPr>
            <a:spLocks noChangeArrowheads="1"/>
          </p:cNvSpPr>
          <p:nvPr/>
        </p:nvSpPr>
        <p:spPr bwMode="auto">
          <a:xfrm>
            <a:off x="4343400" y="990601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1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76" name="Rectangle 95"/>
          <p:cNvSpPr>
            <a:spLocks noChangeArrowheads="1"/>
          </p:cNvSpPr>
          <p:nvPr/>
        </p:nvSpPr>
        <p:spPr bwMode="auto">
          <a:xfrm>
            <a:off x="3581400" y="990600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2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79" name="Rectangle 95"/>
          <p:cNvSpPr>
            <a:spLocks noChangeArrowheads="1"/>
          </p:cNvSpPr>
          <p:nvPr/>
        </p:nvSpPr>
        <p:spPr bwMode="auto">
          <a:xfrm>
            <a:off x="2819400" y="990601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3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81" name="Rectangle 95"/>
          <p:cNvSpPr>
            <a:spLocks noChangeArrowheads="1"/>
          </p:cNvSpPr>
          <p:nvPr/>
        </p:nvSpPr>
        <p:spPr bwMode="auto">
          <a:xfrm>
            <a:off x="2057400" y="990600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4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191000" y="16572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…</a:t>
            </a:r>
            <a:endParaRPr lang="en-US" sz="2000" b="0" dirty="0" smtClean="0">
              <a:latin typeface="Helvetica"/>
              <a:cs typeface="Helvetica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7391400" y="1292423"/>
            <a:ext cx="723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/>
                <a:cs typeface="Helvetica"/>
              </a:rPr>
              <a:t>Step </a:t>
            </a:r>
            <a:r>
              <a:rPr lang="en-US" sz="1400" dirty="0" smtClean="0">
                <a:solidFill>
                  <a:srgbClr val="000000"/>
                </a:solidFill>
                <a:latin typeface="Helvetica"/>
                <a:cs typeface="Helvetica"/>
              </a:rPr>
              <a:t>4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93" name="Rectangle 95"/>
          <p:cNvSpPr>
            <a:spLocks noChangeArrowheads="1"/>
          </p:cNvSpPr>
          <p:nvPr/>
        </p:nvSpPr>
        <p:spPr bwMode="auto">
          <a:xfrm>
            <a:off x="304800" y="1219200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1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94" name="Rectangle 95"/>
          <p:cNvSpPr>
            <a:spLocks noChangeArrowheads="1"/>
          </p:cNvSpPr>
          <p:nvPr/>
        </p:nvSpPr>
        <p:spPr bwMode="auto">
          <a:xfrm>
            <a:off x="533400" y="1219200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2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95" name="Rectangle 95"/>
          <p:cNvSpPr>
            <a:spLocks noChangeArrowheads="1"/>
          </p:cNvSpPr>
          <p:nvPr/>
        </p:nvSpPr>
        <p:spPr bwMode="auto">
          <a:xfrm>
            <a:off x="762000" y="1219200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 smtClean="0">
                <a:latin typeface="Helvetica"/>
                <a:cs typeface="Helvetica"/>
              </a:rPr>
              <a:t>3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990600" y="1219200"/>
            <a:ext cx="228600" cy="22859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r>
              <a:rPr lang="en-US" sz="1400" dirty="0">
                <a:latin typeface="Helvetica"/>
                <a:cs typeface="Helvetica"/>
              </a:rPr>
              <a:t>4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143000" y="114300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…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sp>
        <p:nvSpPr>
          <p:cNvPr id="98" name="Right Brace 97"/>
          <p:cNvSpPr/>
          <p:nvPr/>
        </p:nvSpPr>
        <p:spPr bwMode="auto">
          <a:xfrm rot="16200000">
            <a:off x="800100" y="495300"/>
            <a:ext cx="152400" cy="1143000"/>
          </a:xfrm>
          <a:prstGeom prst="rightBrac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609600" y="685800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file</a:t>
            </a:r>
            <a:endParaRPr lang="en-US" sz="1600" b="0" dirty="0" smtClean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169865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7811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 (2001)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-609600"/>
            <a:ext cx="2362200" cy="2362200"/>
          </a:xfrm>
          <a:prstGeom prst="rect">
            <a:avLst/>
          </a:prstGeom>
        </p:spPr>
      </p:pic>
      <p:sp>
        <p:nvSpPr>
          <p:cNvPr id="280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Allow fast downloads even when sources have low up-link capacity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How </a:t>
            </a:r>
            <a:r>
              <a:rPr lang="en-US" dirty="0"/>
              <a:t>does it work?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Seed</a:t>
            </a:r>
            <a:r>
              <a:rPr lang="en-US" dirty="0"/>
              <a:t> (origin) – site storing the file to be downloaded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Tracker</a:t>
            </a:r>
            <a:r>
              <a:rPr lang="en-US" dirty="0"/>
              <a:t> – server maintaining the list of peers in 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Split each file into </a:t>
            </a:r>
            <a:r>
              <a:rPr lang="en-US" b="1" dirty="0"/>
              <a:t>pieces</a:t>
            </a:r>
            <a:r>
              <a:rPr lang="en-US" dirty="0"/>
              <a:t> (~ 256 KB each), and each piece into </a:t>
            </a:r>
            <a:r>
              <a:rPr lang="en-US" b="1" dirty="0"/>
              <a:t>sub-pieces </a:t>
            </a:r>
            <a:r>
              <a:rPr lang="en-US" dirty="0"/>
              <a:t>(~ 16 KB each)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loader loads one piece at a time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Within one piece, the loader can load up to five sub-pieces in </a:t>
            </a:r>
            <a:r>
              <a:rPr lang="en-US" b="1" dirty="0">
                <a:solidFill>
                  <a:srgbClr val="FF3300"/>
                </a:solidFill>
              </a:rPr>
              <a:t>parallel</a:t>
            </a:r>
          </a:p>
        </p:txBody>
      </p:sp>
    </p:spTree>
    <p:extLst>
      <p:ext uri="{BB962C8B-B14F-4D97-AF65-F5344CB8AC3E}">
        <p14:creationId xmlns:p14="http://schemas.microsoft.com/office/powerpoint/2010/main" val="4760504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7811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BitTorrent: Join Procedure</a:t>
            </a:r>
          </a:p>
        </p:txBody>
      </p:sp>
      <p:grpSp>
        <p:nvGrpSpPr>
          <p:cNvPr id="2862084" name="Group 4"/>
          <p:cNvGrpSpPr>
            <a:grpSpLocks/>
          </p:cNvGrpSpPr>
          <p:nvPr/>
        </p:nvGrpSpPr>
        <p:grpSpPr bwMode="auto">
          <a:xfrm>
            <a:off x="3225800" y="5715000"/>
            <a:ext cx="457200" cy="457200"/>
            <a:chOff x="384" y="1872"/>
            <a:chExt cx="336" cy="336"/>
          </a:xfrm>
        </p:grpSpPr>
        <p:sp>
          <p:nvSpPr>
            <p:cNvPr id="2862085" name="AutoShape 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86" name="AutoShape 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87" name="Rectangle 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88" name="Rectangle 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89" name="Rectangle 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90" name="Freeform 1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62091" name="Group 11"/>
          <p:cNvGrpSpPr>
            <a:grpSpLocks/>
          </p:cNvGrpSpPr>
          <p:nvPr/>
        </p:nvGrpSpPr>
        <p:grpSpPr bwMode="auto">
          <a:xfrm>
            <a:off x="4140200" y="4800600"/>
            <a:ext cx="457200" cy="457200"/>
            <a:chOff x="384" y="1872"/>
            <a:chExt cx="336" cy="336"/>
          </a:xfrm>
        </p:grpSpPr>
        <p:sp>
          <p:nvSpPr>
            <p:cNvPr id="2862092" name="AutoShape 12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93" name="AutoShape 13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94" name="Rectangle 14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95" name="Rectangle 15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96" name="Rectangle 16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097" name="Freeform 17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62098" name="Group 18"/>
          <p:cNvGrpSpPr>
            <a:grpSpLocks/>
          </p:cNvGrpSpPr>
          <p:nvPr/>
        </p:nvGrpSpPr>
        <p:grpSpPr bwMode="auto">
          <a:xfrm>
            <a:off x="5054600" y="5257800"/>
            <a:ext cx="457200" cy="457200"/>
            <a:chOff x="384" y="1872"/>
            <a:chExt cx="336" cy="336"/>
          </a:xfrm>
        </p:grpSpPr>
        <p:sp>
          <p:nvSpPr>
            <p:cNvPr id="2862099" name="AutoShape 19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00" name="AutoShape 20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01" name="Rectangle 21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02" name="Rectangle 22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03" name="Rectangle 23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04" name="Freeform 24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62105" name="Group 25"/>
          <p:cNvGrpSpPr>
            <a:grpSpLocks/>
          </p:cNvGrpSpPr>
          <p:nvPr/>
        </p:nvGrpSpPr>
        <p:grpSpPr bwMode="auto">
          <a:xfrm>
            <a:off x="5816600" y="4800600"/>
            <a:ext cx="457200" cy="457200"/>
            <a:chOff x="384" y="1872"/>
            <a:chExt cx="336" cy="336"/>
          </a:xfrm>
        </p:grpSpPr>
        <p:sp>
          <p:nvSpPr>
            <p:cNvPr id="2862106" name="AutoShape 26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07" name="AutoShape 27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08" name="Rectangle 28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09" name="Rectangle 29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10" name="Rectangle 30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11" name="Freeform 31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62112" name="Group 32"/>
          <p:cNvGrpSpPr>
            <a:grpSpLocks/>
          </p:cNvGrpSpPr>
          <p:nvPr/>
        </p:nvGrpSpPr>
        <p:grpSpPr bwMode="auto">
          <a:xfrm>
            <a:off x="5207000" y="3733800"/>
            <a:ext cx="457200" cy="457200"/>
            <a:chOff x="384" y="1872"/>
            <a:chExt cx="336" cy="336"/>
          </a:xfrm>
        </p:grpSpPr>
        <p:sp>
          <p:nvSpPr>
            <p:cNvPr id="2862113" name="AutoShape 33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14" name="AutoShape 34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15" name="Rectangle 35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16" name="Rectangle 36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17" name="Rectangle 37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18" name="Freeform 38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62119" name="Group 39"/>
          <p:cNvGrpSpPr>
            <a:grpSpLocks/>
          </p:cNvGrpSpPr>
          <p:nvPr/>
        </p:nvGrpSpPr>
        <p:grpSpPr bwMode="auto">
          <a:xfrm>
            <a:off x="6578600" y="3962400"/>
            <a:ext cx="457200" cy="457200"/>
            <a:chOff x="384" y="1872"/>
            <a:chExt cx="336" cy="336"/>
          </a:xfrm>
        </p:grpSpPr>
        <p:sp>
          <p:nvSpPr>
            <p:cNvPr id="2862120" name="AutoShape 40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21" name="AutoShape 41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22" name="Rectangle 42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23" name="Rectangle 43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24" name="Rectangle 44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25" name="Freeform 45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62126" name="Group 46"/>
          <p:cNvGrpSpPr>
            <a:grpSpLocks/>
          </p:cNvGrpSpPr>
          <p:nvPr/>
        </p:nvGrpSpPr>
        <p:grpSpPr bwMode="auto">
          <a:xfrm>
            <a:off x="3911600" y="3886200"/>
            <a:ext cx="457200" cy="457200"/>
            <a:chOff x="384" y="1872"/>
            <a:chExt cx="336" cy="336"/>
          </a:xfrm>
        </p:grpSpPr>
        <p:sp>
          <p:nvSpPr>
            <p:cNvPr id="2862127" name="AutoShape 47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28" name="AutoShape 48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29" name="Rectangle 49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30" name="Rectangle 50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31" name="Rectangle 51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32" name="Freeform 52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862133" name="Group 53"/>
          <p:cNvGrpSpPr>
            <a:grpSpLocks/>
          </p:cNvGrpSpPr>
          <p:nvPr/>
        </p:nvGrpSpPr>
        <p:grpSpPr bwMode="auto">
          <a:xfrm>
            <a:off x="6654800" y="4572000"/>
            <a:ext cx="457200" cy="457200"/>
            <a:chOff x="384" y="1872"/>
            <a:chExt cx="336" cy="336"/>
          </a:xfrm>
        </p:grpSpPr>
        <p:sp>
          <p:nvSpPr>
            <p:cNvPr id="2862134" name="AutoShape 54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35" name="AutoShape 55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36" name="Rectangle 56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37" name="Rectangle 57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38" name="Rectangle 58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39" name="Freeform 59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2862142" name="Line 62"/>
          <p:cNvSpPr>
            <a:spLocks noChangeShapeType="1"/>
          </p:cNvSpPr>
          <p:nvPr/>
        </p:nvSpPr>
        <p:spPr bwMode="auto">
          <a:xfrm flipH="1" flipV="1">
            <a:off x="4216400" y="4343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43" name="Line 63"/>
          <p:cNvSpPr>
            <a:spLocks noChangeShapeType="1"/>
          </p:cNvSpPr>
          <p:nvPr/>
        </p:nvSpPr>
        <p:spPr bwMode="auto">
          <a:xfrm>
            <a:off x="4521200" y="4953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44" name="Line 64"/>
          <p:cNvSpPr>
            <a:spLocks noChangeShapeType="1"/>
          </p:cNvSpPr>
          <p:nvPr/>
        </p:nvSpPr>
        <p:spPr bwMode="auto">
          <a:xfrm flipV="1">
            <a:off x="4292600" y="39624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45" name="Line 65"/>
          <p:cNvSpPr>
            <a:spLocks noChangeShapeType="1"/>
          </p:cNvSpPr>
          <p:nvPr/>
        </p:nvSpPr>
        <p:spPr bwMode="auto">
          <a:xfrm flipH="1">
            <a:off x="5283200" y="41910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46" name="Line 66"/>
          <p:cNvSpPr>
            <a:spLocks noChangeShapeType="1"/>
          </p:cNvSpPr>
          <p:nvPr/>
        </p:nvSpPr>
        <p:spPr bwMode="auto">
          <a:xfrm>
            <a:off x="5588000" y="4191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47" name="Line 67"/>
          <p:cNvSpPr>
            <a:spLocks noChangeShapeType="1"/>
          </p:cNvSpPr>
          <p:nvPr/>
        </p:nvSpPr>
        <p:spPr bwMode="auto">
          <a:xfrm>
            <a:off x="5588000" y="38862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48" name="Line 68"/>
          <p:cNvSpPr>
            <a:spLocks noChangeShapeType="1"/>
          </p:cNvSpPr>
          <p:nvPr/>
        </p:nvSpPr>
        <p:spPr bwMode="auto">
          <a:xfrm flipV="1">
            <a:off x="6197600" y="4724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49" name="Line 69"/>
          <p:cNvSpPr>
            <a:spLocks noChangeShapeType="1"/>
          </p:cNvSpPr>
          <p:nvPr/>
        </p:nvSpPr>
        <p:spPr bwMode="auto">
          <a:xfrm>
            <a:off x="6807200" y="4419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51" name="Freeform 71"/>
          <p:cNvSpPr>
            <a:spLocks/>
          </p:cNvSpPr>
          <p:nvPr/>
        </p:nvSpPr>
        <p:spPr bwMode="auto">
          <a:xfrm>
            <a:off x="5435600" y="5029200"/>
            <a:ext cx="1447800" cy="533400"/>
          </a:xfrm>
          <a:custGeom>
            <a:avLst/>
            <a:gdLst>
              <a:gd name="T0" fmla="*/ 912 w 912"/>
              <a:gd name="T1" fmla="*/ 0 h 336"/>
              <a:gd name="T2" fmla="*/ 528 w 912"/>
              <a:gd name="T3" fmla="*/ 240 h 336"/>
              <a:gd name="T4" fmla="*/ 0 w 912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36">
                <a:moveTo>
                  <a:pt x="912" y="0"/>
                </a:moveTo>
                <a:cubicBezTo>
                  <a:pt x="796" y="92"/>
                  <a:pt x="680" y="184"/>
                  <a:pt x="528" y="240"/>
                </a:cubicBezTo>
                <a:cubicBezTo>
                  <a:pt x="376" y="296"/>
                  <a:pt x="188" y="316"/>
                  <a:pt x="0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54" name="Line 74"/>
          <p:cNvSpPr>
            <a:spLocks noChangeShapeType="1"/>
          </p:cNvSpPr>
          <p:nvPr/>
        </p:nvSpPr>
        <p:spPr bwMode="auto">
          <a:xfrm>
            <a:off x="4292600" y="41910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55" name="Line 75"/>
          <p:cNvSpPr>
            <a:spLocks noChangeShapeType="1"/>
          </p:cNvSpPr>
          <p:nvPr/>
        </p:nvSpPr>
        <p:spPr bwMode="auto">
          <a:xfrm flipV="1">
            <a:off x="5435600" y="5105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56" name="tower"/>
          <p:cNvSpPr>
            <a:spLocks noEditPoints="1" noChangeArrowheads="1"/>
          </p:cNvSpPr>
          <p:nvPr/>
        </p:nvSpPr>
        <p:spPr bwMode="auto">
          <a:xfrm>
            <a:off x="6121400" y="27432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57" name="tower"/>
          <p:cNvSpPr>
            <a:spLocks noEditPoints="1" noChangeArrowheads="1"/>
          </p:cNvSpPr>
          <p:nvPr/>
        </p:nvSpPr>
        <p:spPr bwMode="auto">
          <a:xfrm>
            <a:off x="3225800" y="2895600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58" name="Line 78"/>
          <p:cNvSpPr>
            <a:spLocks noChangeShapeType="1"/>
          </p:cNvSpPr>
          <p:nvPr/>
        </p:nvSpPr>
        <p:spPr bwMode="auto">
          <a:xfrm flipH="1">
            <a:off x="4292600" y="3200400"/>
            <a:ext cx="182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59" name="Line 79"/>
          <p:cNvSpPr>
            <a:spLocks noChangeShapeType="1"/>
          </p:cNvSpPr>
          <p:nvPr/>
        </p:nvSpPr>
        <p:spPr bwMode="auto">
          <a:xfrm>
            <a:off x="6426200" y="3352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60" name="Line 80"/>
          <p:cNvSpPr>
            <a:spLocks noChangeShapeType="1"/>
          </p:cNvSpPr>
          <p:nvPr/>
        </p:nvSpPr>
        <p:spPr bwMode="auto">
          <a:xfrm flipH="1">
            <a:off x="5588000" y="3429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61" name="Text Box 81"/>
          <p:cNvSpPr txBox="1">
            <a:spLocks noChangeArrowheads="1"/>
          </p:cNvSpPr>
          <p:nvPr/>
        </p:nvSpPr>
        <p:spPr bwMode="auto">
          <a:xfrm>
            <a:off x="6426200" y="2743200"/>
            <a:ext cx="1554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0">
                <a:latin typeface="Helvetica"/>
                <a:cs typeface="Helvetica"/>
              </a:rPr>
              <a:t>Seed (origin</a:t>
            </a:r>
          </a:p>
          <a:p>
            <a:pPr algn="l"/>
            <a:r>
              <a:rPr lang="en-US" sz="2000" b="0">
                <a:latin typeface="Helvetica"/>
                <a:cs typeface="Helvetica"/>
              </a:rPr>
              <a:t>server)</a:t>
            </a:r>
          </a:p>
        </p:txBody>
      </p:sp>
      <p:sp>
        <p:nvSpPr>
          <p:cNvPr id="2862162" name="Text Box 82"/>
          <p:cNvSpPr txBox="1">
            <a:spLocks noChangeArrowheads="1"/>
          </p:cNvSpPr>
          <p:nvPr/>
        </p:nvSpPr>
        <p:spPr bwMode="auto">
          <a:xfrm>
            <a:off x="3454400" y="2971800"/>
            <a:ext cx="1044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0">
                <a:latin typeface="Helvetica"/>
                <a:cs typeface="Helvetica"/>
              </a:rPr>
              <a:t>Tracker</a:t>
            </a:r>
          </a:p>
        </p:txBody>
      </p:sp>
      <p:grpSp>
        <p:nvGrpSpPr>
          <p:cNvPr id="2862171" name="Group 91"/>
          <p:cNvGrpSpPr>
            <a:grpSpLocks/>
          </p:cNvGrpSpPr>
          <p:nvPr/>
        </p:nvGrpSpPr>
        <p:grpSpPr bwMode="auto">
          <a:xfrm>
            <a:off x="1447800" y="3429000"/>
            <a:ext cx="1701800" cy="2286000"/>
            <a:chOff x="108" y="2208"/>
            <a:chExt cx="612" cy="1440"/>
          </a:xfrm>
        </p:grpSpPr>
        <p:sp>
          <p:nvSpPr>
            <p:cNvPr id="2862163" name="Freeform 83"/>
            <p:cNvSpPr>
              <a:spLocks/>
            </p:cNvSpPr>
            <p:nvPr/>
          </p:nvSpPr>
          <p:spPr bwMode="auto">
            <a:xfrm>
              <a:off x="355" y="2208"/>
              <a:ext cx="365" cy="1440"/>
            </a:xfrm>
            <a:custGeom>
              <a:avLst/>
              <a:gdLst>
                <a:gd name="T0" fmla="*/ 192 w 192"/>
                <a:gd name="T1" fmla="*/ 1344 h 1344"/>
                <a:gd name="T2" fmla="*/ 0 w 192"/>
                <a:gd name="T3" fmla="*/ 720 h 1344"/>
                <a:gd name="T4" fmla="*/ 192 w 192"/>
                <a:gd name="T5" fmla="*/ 0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344">
                  <a:moveTo>
                    <a:pt x="192" y="1344"/>
                  </a:moveTo>
                  <a:cubicBezTo>
                    <a:pt x="96" y="1144"/>
                    <a:pt x="0" y="944"/>
                    <a:pt x="0" y="720"/>
                  </a:cubicBezTo>
                  <a:cubicBezTo>
                    <a:pt x="0" y="496"/>
                    <a:pt x="96" y="248"/>
                    <a:pt x="192" y="0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64" name="Text Box 84"/>
            <p:cNvSpPr txBox="1">
              <a:spLocks noChangeArrowheads="1"/>
            </p:cNvSpPr>
            <p:nvPr/>
          </p:nvSpPr>
          <p:spPr bwMode="auto">
            <a:xfrm>
              <a:off x="108" y="2880"/>
              <a:ext cx="30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>
                  <a:latin typeface="Helvetica"/>
                  <a:cs typeface="Helvetica"/>
                </a:rPr>
                <a:t>join</a:t>
              </a:r>
            </a:p>
          </p:txBody>
        </p:sp>
      </p:grpSp>
      <p:grpSp>
        <p:nvGrpSpPr>
          <p:cNvPr id="2862172" name="Group 92"/>
          <p:cNvGrpSpPr>
            <a:grpSpLocks/>
          </p:cNvGrpSpPr>
          <p:nvPr/>
        </p:nvGrpSpPr>
        <p:grpSpPr bwMode="auto">
          <a:xfrm>
            <a:off x="2438400" y="3733800"/>
            <a:ext cx="1762126" cy="1828800"/>
            <a:chOff x="272" y="2400"/>
            <a:chExt cx="1110" cy="1152"/>
          </a:xfrm>
        </p:grpSpPr>
        <p:sp>
          <p:nvSpPr>
            <p:cNvPr id="2862166" name="Freeform 86"/>
            <p:cNvSpPr>
              <a:spLocks/>
            </p:cNvSpPr>
            <p:nvPr/>
          </p:nvSpPr>
          <p:spPr bwMode="auto">
            <a:xfrm>
              <a:off x="272" y="2400"/>
              <a:ext cx="576" cy="1152"/>
            </a:xfrm>
            <a:custGeom>
              <a:avLst/>
              <a:gdLst>
                <a:gd name="T0" fmla="*/ 112 w 208"/>
                <a:gd name="T1" fmla="*/ 0 h 1200"/>
                <a:gd name="T2" fmla="*/ 16 w 208"/>
                <a:gd name="T3" fmla="*/ 576 h 1200"/>
                <a:gd name="T4" fmla="*/ 208 w 208"/>
                <a:gd name="T5" fmla="*/ 120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1200">
                  <a:moveTo>
                    <a:pt x="112" y="0"/>
                  </a:moveTo>
                  <a:cubicBezTo>
                    <a:pt x="56" y="188"/>
                    <a:pt x="0" y="376"/>
                    <a:pt x="16" y="576"/>
                  </a:cubicBezTo>
                  <a:cubicBezTo>
                    <a:pt x="32" y="776"/>
                    <a:pt x="120" y="988"/>
                    <a:pt x="208" y="1200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862167" name="Text Box 87"/>
            <p:cNvSpPr txBox="1">
              <a:spLocks noChangeArrowheads="1"/>
            </p:cNvSpPr>
            <p:nvPr/>
          </p:nvSpPr>
          <p:spPr bwMode="auto">
            <a:xfrm>
              <a:off x="368" y="2496"/>
              <a:ext cx="101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dirty="0">
                  <a:latin typeface="Helvetica"/>
                  <a:cs typeface="Helvetica"/>
                </a:rPr>
                <a:t>peer </a:t>
              </a:r>
            </a:p>
            <a:p>
              <a:pPr algn="l"/>
              <a:r>
                <a:rPr lang="en-US" sz="2000" dirty="0" smtClean="0">
                  <a:latin typeface="Helvetica"/>
                  <a:cs typeface="Helvetica"/>
                </a:rPr>
                <a:t>List </a:t>
              </a:r>
            </a:p>
            <a:p>
              <a:pPr algn="l"/>
              <a:r>
                <a:rPr lang="en-US" sz="2000" dirty="0" smtClean="0">
                  <a:latin typeface="Helvetica"/>
                  <a:cs typeface="Helvetica"/>
                </a:rPr>
                <a:t>(m1,m2,m5)</a:t>
              </a:r>
              <a:endParaRPr lang="en-US" sz="2000" dirty="0">
                <a:latin typeface="Helvetica"/>
                <a:cs typeface="Helvetica"/>
              </a:endParaRPr>
            </a:p>
          </p:txBody>
        </p:sp>
      </p:grpSp>
      <p:sp>
        <p:nvSpPr>
          <p:cNvPr id="2862168" name="Line 88"/>
          <p:cNvSpPr>
            <a:spLocks noChangeShapeType="1"/>
          </p:cNvSpPr>
          <p:nvPr/>
        </p:nvSpPr>
        <p:spPr bwMode="auto">
          <a:xfrm flipV="1">
            <a:off x="3606800" y="4343400"/>
            <a:ext cx="381000" cy="1295400"/>
          </a:xfrm>
          <a:prstGeom prst="line">
            <a:avLst/>
          </a:prstGeom>
          <a:noFill/>
          <a:ln w="19050" cmpd="sng">
            <a:solidFill>
              <a:srgbClr val="233A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69" name="Line 89"/>
          <p:cNvSpPr>
            <a:spLocks noChangeShapeType="1"/>
          </p:cNvSpPr>
          <p:nvPr/>
        </p:nvSpPr>
        <p:spPr bwMode="auto">
          <a:xfrm flipV="1">
            <a:off x="3683000" y="5257800"/>
            <a:ext cx="762000" cy="533400"/>
          </a:xfrm>
          <a:prstGeom prst="line">
            <a:avLst/>
          </a:prstGeom>
          <a:noFill/>
          <a:ln w="19050" cmpd="sng">
            <a:solidFill>
              <a:srgbClr val="233A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170" name="Line 90"/>
          <p:cNvSpPr>
            <a:spLocks noChangeShapeType="1"/>
          </p:cNvSpPr>
          <p:nvPr/>
        </p:nvSpPr>
        <p:spPr bwMode="auto">
          <a:xfrm flipV="1">
            <a:off x="3683000" y="5715000"/>
            <a:ext cx="1371600" cy="228600"/>
          </a:xfrm>
          <a:prstGeom prst="line">
            <a:avLst/>
          </a:prstGeom>
          <a:noFill/>
          <a:ln w="19050" cmpd="sng">
            <a:solidFill>
              <a:srgbClr val="233A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6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16764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charset="0"/>
              <a:buAutoNum type="arabicParenR"/>
            </a:pPr>
            <a:r>
              <a:rPr lang="en-US" sz="2400" dirty="0"/>
              <a:t>Peer contacts tracker responsible for file it wants to download</a:t>
            </a:r>
          </a:p>
          <a:p>
            <a:pPr marL="457200" indent="-457200">
              <a:lnSpc>
                <a:spcPct val="90000"/>
              </a:lnSpc>
              <a:buFont typeface="Wingdings" charset="0"/>
              <a:buAutoNum type="arabicParenR"/>
            </a:pPr>
            <a:r>
              <a:rPr lang="en-US" sz="2400" dirty="0"/>
              <a:t>Tracker returns a list of peer (20-50) downloading same file</a:t>
            </a:r>
          </a:p>
          <a:p>
            <a:pPr marL="457200" indent="-457200">
              <a:lnSpc>
                <a:spcPct val="90000"/>
              </a:lnSpc>
              <a:buFont typeface="Wingdings" charset="0"/>
              <a:buAutoNum type="arabicParenR"/>
            </a:pPr>
            <a:r>
              <a:rPr lang="en-US" sz="2400" dirty="0"/>
              <a:t>Peer connects to </a:t>
            </a:r>
            <a:r>
              <a:rPr lang="en-US" sz="2400" dirty="0" smtClean="0"/>
              <a:t>peers </a:t>
            </a:r>
            <a:r>
              <a:rPr lang="en-US" sz="2400" dirty="0"/>
              <a:t>in the list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2442" y="3505200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802442" y="4705290"/>
            <a:ext cx="540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105400" y="5619690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m5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181600" y="3352800"/>
            <a:ext cx="540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83642" y="4400490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m4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002842" y="4495800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m7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934200" y="3962400"/>
            <a:ext cx="54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m6</a:t>
            </a:r>
          </a:p>
        </p:txBody>
      </p:sp>
    </p:spTree>
    <p:extLst>
      <p:ext uri="{BB962C8B-B14F-4D97-AF65-F5344CB8AC3E}">
        <p14:creationId xmlns:p14="http://schemas.microsoft.com/office/powerpoint/2010/main" val="6549903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6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6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2168" grpId="0" animBg="1"/>
      <p:bldP spid="2862169" grpId="0" animBg="1"/>
      <p:bldP spid="28621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Peer-to-</a:t>
            </a:r>
            <a:r>
              <a:rPr lang="en-US" dirty="0"/>
              <a:t>P</a:t>
            </a:r>
            <a:r>
              <a:rPr lang="en-US" dirty="0" smtClean="0"/>
              <a:t>eer Systems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problem does it try to solve?</a:t>
            </a:r>
          </a:p>
          <a:p>
            <a:pPr lvl="1"/>
            <a:r>
              <a:rPr lang="en-US" dirty="0" smtClean="0"/>
              <a:t>Provide highly scalable, cost effective (i.e., free!) services, e.g.,</a:t>
            </a:r>
          </a:p>
          <a:p>
            <a:pPr lvl="2"/>
            <a:r>
              <a:rPr lang="en-US" dirty="0" smtClean="0"/>
              <a:t>Content distribution (e.g., </a:t>
            </a:r>
            <a:r>
              <a:rPr lang="en-US" dirty="0" err="1" smtClean="0"/>
              <a:t>Bittorrent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Internet telephony (e.g., Skype)</a:t>
            </a:r>
          </a:p>
          <a:p>
            <a:pPr lvl="2"/>
            <a:r>
              <a:rPr lang="en-US" dirty="0" smtClean="0"/>
              <a:t>Video streaming (e.g., </a:t>
            </a:r>
            <a:r>
              <a:rPr lang="en-US" dirty="0" err="1" smtClean="0"/>
              <a:t>Octoshape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Computation (e.g., </a:t>
            </a:r>
            <a:r>
              <a:rPr lang="en-US" dirty="0" err="1" smtClean="0"/>
              <a:t>SETI@home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  <a:p>
            <a:r>
              <a:rPr lang="en-US" b="1" dirty="0" smtClean="0"/>
              <a:t>Key idea:</a:t>
            </a:r>
            <a:r>
              <a:rPr lang="en-US" dirty="0" smtClean="0"/>
              <a:t> leverage “free” resources of users (that use the service), e.g.,</a:t>
            </a:r>
          </a:p>
          <a:p>
            <a:pPr lvl="1"/>
            <a:r>
              <a:rPr lang="en-US" dirty="0" smtClean="0"/>
              <a:t>Network bandwidth</a:t>
            </a:r>
          </a:p>
          <a:p>
            <a:pPr lvl="1"/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Computation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4083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BitTorrent: Download Algorithm</a:t>
            </a:r>
          </a:p>
        </p:txBody>
      </p:sp>
      <p:sp>
        <p:nvSpPr>
          <p:cNvPr id="280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r>
              <a:rPr lang="en-US" dirty="0"/>
              <a:t>Download consists of three phases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b="1" dirty="0" smtClean="0"/>
              <a:t>Start</a:t>
            </a:r>
            <a:r>
              <a:rPr lang="en-US" b="1" dirty="0"/>
              <a:t>: </a:t>
            </a:r>
            <a:r>
              <a:rPr lang="en-US" dirty="0"/>
              <a:t>get a piece as soon as possible</a:t>
            </a:r>
          </a:p>
          <a:p>
            <a:pPr lvl="1"/>
            <a:r>
              <a:rPr lang="en-US" dirty="0"/>
              <a:t>Select a </a:t>
            </a:r>
            <a:r>
              <a:rPr lang="en-US" dirty="0">
                <a:solidFill>
                  <a:srgbClr val="FF3300"/>
                </a:solidFill>
              </a:rPr>
              <a:t>random</a:t>
            </a:r>
            <a:r>
              <a:rPr lang="en-US" dirty="0"/>
              <a:t> piece  </a:t>
            </a:r>
          </a:p>
          <a:p>
            <a:r>
              <a:rPr lang="en-US" b="1" dirty="0"/>
              <a:t>Middle: </a:t>
            </a:r>
            <a:r>
              <a:rPr lang="en-US" dirty="0"/>
              <a:t>spread all pieces as soon as possible</a:t>
            </a:r>
          </a:p>
          <a:p>
            <a:pPr lvl="1"/>
            <a:r>
              <a:rPr lang="en-US" dirty="0"/>
              <a:t>Select </a:t>
            </a:r>
            <a:r>
              <a:rPr lang="en-US" dirty="0">
                <a:solidFill>
                  <a:srgbClr val="FF3300"/>
                </a:solidFill>
              </a:rPr>
              <a:t>rarest</a:t>
            </a:r>
            <a:r>
              <a:rPr lang="en-US" dirty="0"/>
              <a:t> piece next</a:t>
            </a:r>
          </a:p>
          <a:p>
            <a:r>
              <a:rPr lang="en-US" b="1" dirty="0"/>
              <a:t>End: </a:t>
            </a:r>
            <a:r>
              <a:rPr lang="en-US" dirty="0"/>
              <a:t>avoid getting stuck with a slow source, when downloading the last sub-pieces</a:t>
            </a:r>
          </a:p>
          <a:p>
            <a:pPr lvl="1"/>
            <a:r>
              <a:rPr lang="en-US" dirty="0"/>
              <a:t>Request in </a:t>
            </a:r>
            <a:r>
              <a:rPr lang="en-US" dirty="0">
                <a:solidFill>
                  <a:srgbClr val="FF3300"/>
                </a:solidFill>
              </a:rPr>
              <a:t>parallel </a:t>
            </a:r>
            <a:r>
              <a:rPr lang="en-US" dirty="0"/>
              <a:t>the same sub-piece</a:t>
            </a:r>
          </a:p>
          <a:p>
            <a:pPr lvl="1"/>
            <a:r>
              <a:rPr lang="en-US" dirty="0"/>
              <a:t>Cancel slowest downloads once a sub-piece has been received </a:t>
            </a:r>
          </a:p>
          <a:p>
            <a:pPr lvl="1">
              <a:buFont typeface="Wingdings" charset="0"/>
              <a:buNone/>
            </a:pPr>
            <a:r>
              <a:rPr lang="en-US" dirty="0"/>
              <a:t>	</a:t>
            </a:r>
          </a:p>
        </p:txBody>
      </p:sp>
      <p:sp>
        <p:nvSpPr>
          <p:cNvPr id="2809860" name="Text Box 4"/>
          <p:cNvSpPr txBox="1">
            <a:spLocks noChangeArrowheads="1"/>
          </p:cNvSpPr>
          <p:nvPr/>
        </p:nvSpPr>
        <p:spPr bwMode="auto">
          <a:xfrm>
            <a:off x="900113" y="5943600"/>
            <a:ext cx="61102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latin typeface="Helvetica"/>
                <a:cs typeface="Helvetica"/>
              </a:rPr>
              <a:t>(For details see: http://</a:t>
            </a:r>
            <a:r>
              <a:rPr lang="en-US" sz="1600" b="0" dirty="0" err="1">
                <a:latin typeface="Helvetica"/>
                <a:cs typeface="Helvetica"/>
              </a:rPr>
              <a:t>bittorrent.org</a:t>
            </a:r>
            <a:r>
              <a:rPr lang="en-US" sz="1600" b="0" dirty="0">
                <a:latin typeface="Helvetica"/>
                <a:cs typeface="Helvetica"/>
              </a:rPr>
              <a:t>/</a:t>
            </a:r>
            <a:r>
              <a:rPr lang="en-US" sz="1600" b="0" dirty="0" err="1">
                <a:latin typeface="Helvetica"/>
                <a:cs typeface="Helvetica"/>
              </a:rPr>
              <a:t>bittorrentecon.pdf</a:t>
            </a:r>
            <a:r>
              <a:rPr lang="en-US" sz="1600" b="0" dirty="0">
                <a:latin typeface="Helvetica"/>
                <a:cs typeface="Helvetic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119530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9859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467600" cy="533400"/>
          </a:xfrm>
        </p:spPr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: Handling </a:t>
            </a:r>
            <a:r>
              <a:rPr lang="en-US" dirty="0" err="1" smtClean="0"/>
              <a:t>Freeriders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848600" cy="3581400"/>
          </a:xfrm>
        </p:spPr>
        <p:txBody>
          <a:bodyPr/>
          <a:lstStyle/>
          <a:p>
            <a:r>
              <a:rPr lang="en-US" dirty="0" smtClean="0"/>
              <a:t>Free riders: peers that use the network without contributing (with the upstream bandwidth)</a:t>
            </a:r>
          </a:p>
          <a:p>
            <a:pPr lvl="2"/>
            <a:endParaRPr lang="en-US" dirty="0"/>
          </a:p>
          <a:p>
            <a:r>
              <a:rPr lang="en-US" dirty="0" smtClean="0"/>
              <a:t>Solution: chocking, a variant of Tit-for-Tat</a:t>
            </a:r>
          </a:p>
          <a:p>
            <a:pPr lvl="1"/>
            <a:r>
              <a:rPr lang="en-US" dirty="0" smtClean="0"/>
              <a:t>Each peer has </a:t>
            </a:r>
            <a:r>
              <a:rPr lang="en-US" dirty="0"/>
              <a:t>a limited number of upload </a:t>
            </a:r>
            <a:r>
              <a:rPr lang="en-US" dirty="0" smtClean="0"/>
              <a:t>slots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a peer's upload bandwidth is saturated, </a:t>
            </a:r>
            <a:r>
              <a:rPr lang="en-US" dirty="0" smtClean="0"/>
              <a:t>it exchanges upload bandwidth for download bandwidth</a:t>
            </a:r>
          </a:p>
          <a:p>
            <a:pPr lvl="1"/>
            <a:r>
              <a:rPr lang="en-US" dirty="0" smtClean="0"/>
              <a:t>If peer U downloads from peer C and doesn’t upload in return, C chokes download to U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3581400" y="4343400"/>
            <a:ext cx="533400" cy="2057400"/>
            <a:chOff x="3581400" y="4343400"/>
            <a:chExt cx="533400" cy="2057400"/>
          </a:xfrm>
        </p:grpSpPr>
        <p:sp>
          <p:nvSpPr>
            <p:cNvPr id="4" name="Oval 3"/>
            <p:cNvSpPr/>
            <p:nvPr/>
          </p:nvSpPr>
          <p:spPr bwMode="auto">
            <a:xfrm>
              <a:off x="3581400" y="4343400"/>
              <a:ext cx="533400" cy="533400"/>
            </a:xfrm>
            <a:prstGeom prst="ellipse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b="0" dirty="0" smtClean="0">
                  <a:latin typeface="Helvetica"/>
                  <a:cs typeface="Helvetica"/>
                </a:rPr>
                <a:t>C</a:t>
              </a: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3581400" y="5867400"/>
              <a:ext cx="533400" cy="533400"/>
            </a:xfrm>
            <a:prstGeom prst="ellipse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b="0" dirty="0" smtClean="0">
                  <a:latin typeface="Helvetica"/>
                  <a:cs typeface="Helvetica"/>
                </a:rPr>
                <a:t>U</a:t>
              </a:r>
            </a:p>
          </p:txBody>
        </p:sp>
        <p:cxnSp>
          <p:nvCxnSpPr>
            <p:cNvPr id="22" name="Straight Arrow Connector 21"/>
            <p:cNvCxnSpPr>
              <a:stCxn id="4" idx="4"/>
              <a:endCxn id="5" idx="0"/>
            </p:cNvCxnSpPr>
            <p:nvPr/>
          </p:nvCxnSpPr>
          <p:spPr bwMode="auto">
            <a:xfrm>
              <a:off x="3848100" y="4876800"/>
              <a:ext cx="0" cy="990600"/>
            </a:xfrm>
            <a:prstGeom prst="straightConnector1">
              <a:avLst/>
            </a:prstGeom>
            <a:solidFill>
              <a:schemeClr val="bg1"/>
            </a:solidFill>
            <a:ln w="762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/>
            <p:cNvCxnSpPr>
              <a:stCxn id="5" idx="7"/>
              <a:endCxn id="4" idx="5"/>
            </p:cNvCxnSpPr>
            <p:nvPr/>
          </p:nvCxnSpPr>
          <p:spPr bwMode="auto">
            <a:xfrm flipV="1">
              <a:off x="4036685" y="4798685"/>
              <a:ext cx="0" cy="114683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5638800" y="4343400"/>
            <a:ext cx="533400" cy="2057400"/>
            <a:chOff x="5638800" y="4343400"/>
            <a:chExt cx="533400" cy="2057400"/>
          </a:xfrm>
        </p:grpSpPr>
        <p:sp>
          <p:nvSpPr>
            <p:cNvPr id="28" name="Oval 27"/>
            <p:cNvSpPr/>
            <p:nvPr/>
          </p:nvSpPr>
          <p:spPr bwMode="auto">
            <a:xfrm>
              <a:off x="5638800" y="4343400"/>
              <a:ext cx="533400" cy="533400"/>
            </a:xfrm>
            <a:prstGeom prst="ellipse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b="0" dirty="0" smtClean="0">
                  <a:latin typeface="Helvetica"/>
                  <a:cs typeface="Helvetica"/>
                </a:rPr>
                <a:t>C</a:t>
              </a: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638800" y="5867400"/>
              <a:ext cx="533400" cy="533400"/>
            </a:xfrm>
            <a:prstGeom prst="ellipse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b="0" dirty="0" smtClean="0">
                  <a:latin typeface="Helvetica"/>
                  <a:cs typeface="Helvetica"/>
                </a:rPr>
                <a:t>U</a:t>
              </a:r>
            </a:p>
          </p:txBody>
        </p:sp>
        <p:cxnSp>
          <p:nvCxnSpPr>
            <p:cNvPr id="30" name="Straight Arrow Connector 29"/>
            <p:cNvCxnSpPr>
              <a:stCxn id="28" idx="4"/>
              <a:endCxn id="29" idx="0"/>
            </p:cNvCxnSpPr>
            <p:nvPr/>
          </p:nvCxnSpPr>
          <p:spPr bwMode="auto">
            <a:xfrm>
              <a:off x="5905500" y="4876800"/>
              <a:ext cx="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3366FF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9" idx="7"/>
              <a:endCxn id="28" idx="5"/>
            </p:cNvCxnSpPr>
            <p:nvPr/>
          </p:nvCxnSpPr>
          <p:spPr bwMode="auto">
            <a:xfrm flipV="1">
              <a:off x="6094085" y="4798685"/>
              <a:ext cx="0" cy="114683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3733800" y="4648200"/>
            <a:ext cx="2286000" cy="457200"/>
            <a:chOff x="3733800" y="4648200"/>
            <a:chExt cx="2286000" cy="457200"/>
          </a:xfrm>
        </p:grpSpPr>
        <p:sp>
          <p:nvSpPr>
            <p:cNvPr id="35" name="Oval 34"/>
            <p:cNvSpPr/>
            <p:nvPr/>
          </p:nvSpPr>
          <p:spPr bwMode="auto">
            <a:xfrm>
              <a:off x="3733800" y="4953000"/>
              <a:ext cx="228600" cy="762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5791200" y="5029200"/>
              <a:ext cx="228600" cy="762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38" name="Straight Arrow Connector 37"/>
            <p:cNvCxnSpPr>
              <a:stCxn id="35" idx="5"/>
              <a:endCxn id="36" idx="2"/>
            </p:cNvCxnSpPr>
            <p:nvPr/>
          </p:nvCxnSpPr>
          <p:spPr bwMode="auto">
            <a:xfrm>
              <a:off x="3928922" y="5018041"/>
              <a:ext cx="1862278" cy="49259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4495800" y="4648200"/>
              <a:ext cx="8546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Helvetica"/>
                  <a:cs typeface="Helvetica"/>
                </a:rPr>
                <a:t>chock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48184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62" name="Rectangle 2"/>
          <p:cNvSpPr>
            <a:spLocks noChangeArrowheads="1"/>
          </p:cNvSpPr>
          <p:nvPr/>
        </p:nvSpPr>
        <p:spPr bwMode="auto">
          <a:xfrm>
            <a:off x="6751638" y="4424363"/>
            <a:ext cx="2163762" cy="129063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Skype (2003)</a:t>
            </a:r>
          </a:p>
        </p:txBody>
      </p:sp>
      <p:sp>
        <p:nvSpPr>
          <p:cNvPr id="28057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676400"/>
            <a:ext cx="4267200" cy="4267200"/>
          </a:xfrm>
        </p:spPr>
        <p:txBody>
          <a:bodyPr/>
          <a:lstStyle/>
          <a:p>
            <a:r>
              <a:rPr lang="en-US" dirty="0"/>
              <a:t>Peer-to-peer Internet Telephony</a:t>
            </a:r>
          </a:p>
          <a:p>
            <a:r>
              <a:rPr lang="en-US" dirty="0"/>
              <a:t>Two-level hierarchy </a:t>
            </a:r>
            <a:r>
              <a:rPr lang="en-US" dirty="0" smtClean="0"/>
              <a:t>(like </a:t>
            </a:r>
            <a:r>
              <a:rPr lang="en-US" dirty="0" err="1" smtClean="0"/>
              <a:t>KaZaa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err="1"/>
              <a:t>Ultrapeers</a:t>
            </a:r>
            <a:r>
              <a:rPr lang="en-US" dirty="0"/>
              <a:t> used to route traffic between </a:t>
            </a:r>
            <a:r>
              <a:rPr lang="en-US" dirty="0" err="1"/>
              <a:t>NATed</a:t>
            </a:r>
            <a:r>
              <a:rPr lang="en-US" dirty="0"/>
              <a:t> end-</a:t>
            </a:r>
            <a:r>
              <a:rPr lang="en-US" dirty="0" smtClean="0"/>
              <a:t>hosts…</a:t>
            </a:r>
            <a:endParaRPr lang="en-US" dirty="0"/>
          </a:p>
          <a:p>
            <a:pPr lvl="1"/>
            <a:r>
              <a:rPr lang="en-US" dirty="0"/>
              <a:t>… plus a login server to </a:t>
            </a:r>
          </a:p>
          <a:p>
            <a:pPr lvl="2"/>
            <a:r>
              <a:rPr lang="en-US" dirty="0"/>
              <a:t>authenticate users</a:t>
            </a:r>
          </a:p>
          <a:p>
            <a:pPr lvl="2"/>
            <a:r>
              <a:rPr lang="en-US" dirty="0"/>
              <a:t>ensure that names are unique across network</a:t>
            </a:r>
          </a:p>
        </p:txBody>
      </p:sp>
      <p:sp>
        <p:nvSpPr>
          <p:cNvPr id="2805765" name="Oval 5"/>
          <p:cNvSpPr>
            <a:spLocks noChangeArrowheads="1"/>
          </p:cNvSpPr>
          <p:nvPr/>
        </p:nvSpPr>
        <p:spPr bwMode="auto">
          <a:xfrm>
            <a:off x="4953000" y="3052763"/>
            <a:ext cx="3810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66" name="Oval 6"/>
          <p:cNvSpPr>
            <a:spLocks noChangeArrowheads="1"/>
          </p:cNvSpPr>
          <p:nvPr/>
        </p:nvSpPr>
        <p:spPr bwMode="auto">
          <a:xfrm>
            <a:off x="6858000" y="3205163"/>
            <a:ext cx="3810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67" name="Oval 7"/>
          <p:cNvSpPr>
            <a:spLocks noChangeArrowheads="1"/>
          </p:cNvSpPr>
          <p:nvPr/>
        </p:nvSpPr>
        <p:spPr bwMode="auto">
          <a:xfrm>
            <a:off x="5562600" y="4424363"/>
            <a:ext cx="3810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cxnSp>
        <p:nvCxnSpPr>
          <p:cNvPr id="2805768" name="AutoShape 8"/>
          <p:cNvCxnSpPr>
            <a:cxnSpLocks noChangeShapeType="1"/>
            <a:stCxn id="2805765" idx="4"/>
            <a:endCxn id="2805767" idx="0"/>
          </p:cNvCxnSpPr>
          <p:nvPr/>
        </p:nvCxnSpPr>
        <p:spPr bwMode="auto">
          <a:xfrm>
            <a:off x="5143500" y="3433763"/>
            <a:ext cx="6096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69" name="AutoShape 9"/>
          <p:cNvCxnSpPr>
            <a:cxnSpLocks noChangeShapeType="1"/>
            <a:stCxn id="2805765" idx="6"/>
            <a:endCxn id="2805766" idx="2"/>
          </p:cNvCxnSpPr>
          <p:nvPr/>
        </p:nvCxnSpPr>
        <p:spPr bwMode="auto">
          <a:xfrm>
            <a:off x="5334000" y="3243263"/>
            <a:ext cx="15240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70" name="AutoShape 10"/>
          <p:cNvCxnSpPr>
            <a:cxnSpLocks noChangeShapeType="1"/>
            <a:stCxn id="2805766" idx="4"/>
            <a:endCxn id="2805767" idx="7"/>
          </p:cNvCxnSpPr>
          <p:nvPr/>
        </p:nvCxnSpPr>
        <p:spPr bwMode="auto">
          <a:xfrm flipH="1">
            <a:off x="5888038" y="3586163"/>
            <a:ext cx="1160462" cy="893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05771" name="Oval 11"/>
          <p:cNvSpPr>
            <a:spLocks noChangeArrowheads="1"/>
          </p:cNvSpPr>
          <p:nvPr/>
        </p:nvSpPr>
        <p:spPr bwMode="auto">
          <a:xfrm>
            <a:off x="4953000" y="50339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72" name="Oval 12"/>
          <p:cNvSpPr>
            <a:spLocks noChangeArrowheads="1"/>
          </p:cNvSpPr>
          <p:nvPr/>
        </p:nvSpPr>
        <p:spPr bwMode="auto">
          <a:xfrm>
            <a:off x="5562600" y="51863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73" name="Oval 13"/>
          <p:cNvSpPr>
            <a:spLocks noChangeArrowheads="1"/>
          </p:cNvSpPr>
          <p:nvPr/>
        </p:nvSpPr>
        <p:spPr bwMode="auto">
          <a:xfrm>
            <a:off x="6172200" y="51863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74" name="Oval 14"/>
          <p:cNvSpPr>
            <a:spLocks noChangeArrowheads="1"/>
          </p:cNvSpPr>
          <p:nvPr/>
        </p:nvSpPr>
        <p:spPr bwMode="auto">
          <a:xfrm>
            <a:off x="7315200" y="25193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75" name="Oval 15"/>
          <p:cNvSpPr>
            <a:spLocks noChangeArrowheads="1"/>
          </p:cNvSpPr>
          <p:nvPr/>
        </p:nvSpPr>
        <p:spPr bwMode="auto">
          <a:xfrm>
            <a:off x="7620000" y="29765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76" name="Oval 16"/>
          <p:cNvSpPr>
            <a:spLocks noChangeArrowheads="1"/>
          </p:cNvSpPr>
          <p:nvPr/>
        </p:nvSpPr>
        <p:spPr bwMode="auto">
          <a:xfrm>
            <a:off x="7620000" y="35099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77" name="Oval 17"/>
          <p:cNvSpPr>
            <a:spLocks noChangeArrowheads="1"/>
          </p:cNvSpPr>
          <p:nvPr/>
        </p:nvSpPr>
        <p:spPr bwMode="auto">
          <a:xfrm>
            <a:off x="4267200" y="26717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78" name="Oval 18"/>
          <p:cNvSpPr>
            <a:spLocks noChangeArrowheads="1"/>
          </p:cNvSpPr>
          <p:nvPr/>
        </p:nvSpPr>
        <p:spPr bwMode="auto">
          <a:xfrm>
            <a:off x="4800600" y="23669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79" name="Oval 19"/>
          <p:cNvSpPr>
            <a:spLocks noChangeArrowheads="1"/>
          </p:cNvSpPr>
          <p:nvPr/>
        </p:nvSpPr>
        <p:spPr bwMode="auto">
          <a:xfrm>
            <a:off x="5562600" y="2366963"/>
            <a:ext cx="304800" cy="3048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cxnSp>
        <p:nvCxnSpPr>
          <p:cNvPr id="2805780" name="AutoShape 20"/>
          <p:cNvCxnSpPr>
            <a:cxnSpLocks noChangeShapeType="1"/>
            <a:stCxn id="2805777" idx="5"/>
            <a:endCxn id="2805765" idx="1"/>
          </p:cNvCxnSpPr>
          <p:nvPr/>
        </p:nvCxnSpPr>
        <p:spPr bwMode="auto">
          <a:xfrm>
            <a:off x="4527550" y="2932113"/>
            <a:ext cx="481013" cy="176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81" name="AutoShape 21"/>
          <p:cNvCxnSpPr>
            <a:cxnSpLocks noChangeShapeType="1"/>
            <a:stCxn id="2805778" idx="4"/>
            <a:endCxn id="2805765" idx="0"/>
          </p:cNvCxnSpPr>
          <p:nvPr/>
        </p:nvCxnSpPr>
        <p:spPr bwMode="auto">
          <a:xfrm>
            <a:off x="4953000" y="2671763"/>
            <a:ext cx="1905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82" name="AutoShape 22"/>
          <p:cNvCxnSpPr>
            <a:cxnSpLocks noChangeShapeType="1"/>
            <a:stCxn id="2805779" idx="3"/>
            <a:endCxn id="2805765" idx="7"/>
          </p:cNvCxnSpPr>
          <p:nvPr/>
        </p:nvCxnSpPr>
        <p:spPr bwMode="auto">
          <a:xfrm flipH="1">
            <a:off x="5278438" y="2627313"/>
            <a:ext cx="328612" cy="4810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83" name="AutoShape 23"/>
          <p:cNvCxnSpPr>
            <a:cxnSpLocks noChangeShapeType="1"/>
            <a:stCxn id="2805771" idx="7"/>
            <a:endCxn id="2805767" idx="3"/>
          </p:cNvCxnSpPr>
          <p:nvPr/>
        </p:nvCxnSpPr>
        <p:spPr bwMode="auto">
          <a:xfrm flipV="1">
            <a:off x="5213350" y="4749800"/>
            <a:ext cx="404813" cy="328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84" name="AutoShape 24"/>
          <p:cNvCxnSpPr>
            <a:cxnSpLocks noChangeShapeType="1"/>
            <a:stCxn id="2805772" idx="0"/>
            <a:endCxn id="2805767" idx="4"/>
          </p:cNvCxnSpPr>
          <p:nvPr/>
        </p:nvCxnSpPr>
        <p:spPr bwMode="auto">
          <a:xfrm flipV="1">
            <a:off x="5715000" y="4805363"/>
            <a:ext cx="381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85" name="AutoShape 25"/>
          <p:cNvCxnSpPr>
            <a:cxnSpLocks noChangeShapeType="1"/>
            <a:stCxn id="2805773" idx="0"/>
            <a:endCxn id="2805767" idx="5"/>
          </p:cNvCxnSpPr>
          <p:nvPr/>
        </p:nvCxnSpPr>
        <p:spPr bwMode="auto">
          <a:xfrm flipH="1" flipV="1">
            <a:off x="5888038" y="4749800"/>
            <a:ext cx="436562" cy="4365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86" name="AutoShape 26"/>
          <p:cNvCxnSpPr>
            <a:cxnSpLocks noChangeShapeType="1"/>
            <a:stCxn id="2805774" idx="3"/>
            <a:endCxn id="2805766" idx="0"/>
          </p:cNvCxnSpPr>
          <p:nvPr/>
        </p:nvCxnSpPr>
        <p:spPr bwMode="auto">
          <a:xfrm flipH="1">
            <a:off x="7048500" y="2779713"/>
            <a:ext cx="311150" cy="425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87" name="AutoShape 27"/>
          <p:cNvCxnSpPr>
            <a:cxnSpLocks noChangeShapeType="1"/>
            <a:stCxn id="2805775" idx="2"/>
            <a:endCxn id="2805766" idx="7"/>
          </p:cNvCxnSpPr>
          <p:nvPr/>
        </p:nvCxnSpPr>
        <p:spPr bwMode="auto">
          <a:xfrm flipH="1">
            <a:off x="7183438" y="3128963"/>
            <a:ext cx="436562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5788" name="AutoShape 28"/>
          <p:cNvCxnSpPr>
            <a:cxnSpLocks noChangeShapeType="1"/>
            <a:stCxn id="2805766" idx="6"/>
            <a:endCxn id="2805776" idx="1"/>
          </p:cNvCxnSpPr>
          <p:nvPr/>
        </p:nvCxnSpPr>
        <p:spPr bwMode="auto">
          <a:xfrm>
            <a:off x="7239000" y="3395663"/>
            <a:ext cx="425450" cy="158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05789" name="tower"/>
          <p:cNvSpPr>
            <a:spLocks noEditPoints="1" noChangeArrowheads="1"/>
          </p:cNvSpPr>
          <p:nvPr/>
        </p:nvSpPr>
        <p:spPr bwMode="auto">
          <a:xfrm>
            <a:off x="6096000" y="1452563"/>
            <a:ext cx="304800" cy="7524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90" name="Text Box 30"/>
          <p:cNvSpPr txBox="1">
            <a:spLocks noChangeArrowheads="1"/>
          </p:cNvSpPr>
          <p:nvPr/>
        </p:nvSpPr>
        <p:spPr bwMode="auto">
          <a:xfrm>
            <a:off x="6477000" y="1371600"/>
            <a:ext cx="1243330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latin typeface="Helvetica"/>
                <a:cs typeface="Helvetica"/>
              </a:rPr>
              <a:t>login server</a:t>
            </a:r>
          </a:p>
        </p:txBody>
      </p:sp>
      <p:sp>
        <p:nvSpPr>
          <p:cNvPr id="2805791" name="Freeform 31"/>
          <p:cNvSpPr>
            <a:spLocks/>
          </p:cNvSpPr>
          <p:nvPr/>
        </p:nvSpPr>
        <p:spPr bwMode="auto">
          <a:xfrm>
            <a:off x="5181600" y="2214563"/>
            <a:ext cx="1143000" cy="2819400"/>
          </a:xfrm>
          <a:custGeom>
            <a:avLst/>
            <a:gdLst>
              <a:gd name="T0" fmla="*/ 0 w 744"/>
              <a:gd name="T1" fmla="*/ 1872 h 1872"/>
              <a:gd name="T2" fmla="*/ 624 w 744"/>
              <a:gd name="T3" fmla="*/ 576 h 1872"/>
              <a:gd name="T4" fmla="*/ 720 w 744"/>
              <a:gd name="T5" fmla="*/ 0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4" h="1872">
                <a:moveTo>
                  <a:pt x="0" y="1872"/>
                </a:moveTo>
                <a:cubicBezTo>
                  <a:pt x="252" y="1380"/>
                  <a:pt x="504" y="888"/>
                  <a:pt x="624" y="576"/>
                </a:cubicBezTo>
                <a:cubicBezTo>
                  <a:pt x="744" y="264"/>
                  <a:pt x="732" y="132"/>
                  <a:pt x="720" y="0"/>
                </a:cubicBezTo>
              </a:path>
            </a:pathLst>
          </a:custGeom>
          <a:noFill/>
          <a:ln w="25400" cap="flat" cmpd="sng">
            <a:solidFill>
              <a:srgbClr val="00008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92" name="Freeform 32"/>
          <p:cNvSpPr>
            <a:spLocks/>
          </p:cNvSpPr>
          <p:nvPr/>
        </p:nvSpPr>
        <p:spPr bwMode="auto">
          <a:xfrm>
            <a:off x="4953000" y="1922463"/>
            <a:ext cx="1143000" cy="444500"/>
          </a:xfrm>
          <a:custGeom>
            <a:avLst/>
            <a:gdLst>
              <a:gd name="T0" fmla="*/ 720 w 720"/>
              <a:gd name="T1" fmla="*/ 40 h 280"/>
              <a:gd name="T2" fmla="*/ 480 w 720"/>
              <a:gd name="T3" fmla="*/ 40 h 280"/>
              <a:gd name="T4" fmla="*/ 0 w 720"/>
              <a:gd name="T5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280">
                <a:moveTo>
                  <a:pt x="720" y="40"/>
                </a:moveTo>
                <a:cubicBezTo>
                  <a:pt x="660" y="20"/>
                  <a:pt x="600" y="0"/>
                  <a:pt x="480" y="40"/>
                </a:cubicBezTo>
                <a:cubicBezTo>
                  <a:pt x="360" y="80"/>
                  <a:pt x="80" y="248"/>
                  <a:pt x="0" y="280"/>
                </a:cubicBezTo>
              </a:path>
            </a:pathLst>
          </a:custGeom>
          <a:noFill/>
          <a:ln w="25400" cap="flat" cmpd="sng">
            <a:solidFill>
              <a:srgbClr val="00008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93" name="Freeform 33"/>
          <p:cNvSpPr>
            <a:spLocks/>
          </p:cNvSpPr>
          <p:nvPr/>
        </p:nvSpPr>
        <p:spPr bwMode="auto">
          <a:xfrm>
            <a:off x="5105400" y="2062163"/>
            <a:ext cx="990600" cy="381000"/>
          </a:xfrm>
          <a:custGeom>
            <a:avLst/>
            <a:gdLst>
              <a:gd name="T0" fmla="*/ 0 w 672"/>
              <a:gd name="T1" fmla="*/ 240 h 240"/>
              <a:gd name="T2" fmla="*/ 528 w 672"/>
              <a:gd name="T3" fmla="*/ 48 h 240"/>
              <a:gd name="T4" fmla="*/ 672 w 672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240">
                <a:moveTo>
                  <a:pt x="0" y="240"/>
                </a:moveTo>
                <a:cubicBezTo>
                  <a:pt x="208" y="164"/>
                  <a:pt x="416" y="88"/>
                  <a:pt x="528" y="48"/>
                </a:cubicBezTo>
                <a:cubicBezTo>
                  <a:pt x="640" y="8"/>
                  <a:pt x="656" y="4"/>
                  <a:pt x="672" y="0"/>
                </a:cubicBezTo>
              </a:path>
            </a:pathLst>
          </a:custGeom>
          <a:noFill/>
          <a:ln w="25400" cap="flat" cmpd="sng">
            <a:solidFill>
              <a:srgbClr val="003366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94" name="Freeform 34"/>
          <p:cNvSpPr>
            <a:spLocks/>
          </p:cNvSpPr>
          <p:nvPr/>
        </p:nvSpPr>
        <p:spPr bwMode="auto">
          <a:xfrm>
            <a:off x="5105400" y="2214563"/>
            <a:ext cx="1066800" cy="2819400"/>
          </a:xfrm>
          <a:custGeom>
            <a:avLst/>
            <a:gdLst>
              <a:gd name="T0" fmla="*/ 672 w 672"/>
              <a:gd name="T1" fmla="*/ 0 h 1776"/>
              <a:gd name="T2" fmla="*/ 576 w 672"/>
              <a:gd name="T3" fmla="*/ 384 h 1776"/>
              <a:gd name="T4" fmla="*/ 240 w 672"/>
              <a:gd name="T5" fmla="*/ 1152 h 1776"/>
              <a:gd name="T6" fmla="*/ 0 w 672"/>
              <a:gd name="T7" fmla="*/ 1776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2" h="1776">
                <a:moveTo>
                  <a:pt x="672" y="0"/>
                </a:moveTo>
                <a:cubicBezTo>
                  <a:pt x="660" y="96"/>
                  <a:pt x="648" y="192"/>
                  <a:pt x="576" y="384"/>
                </a:cubicBezTo>
                <a:cubicBezTo>
                  <a:pt x="504" y="576"/>
                  <a:pt x="336" y="920"/>
                  <a:pt x="240" y="1152"/>
                </a:cubicBezTo>
                <a:cubicBezTo>
                  <a:pt x="144" y="1384"/>
                  <a:pt x="72" y="1580"/>
                  <a:pt x="0" y="1776"/>
                </a:cubicBezTo>
              </a:path>
            </a:pathLst>
          </a:custGeom>
          <a:noFill/>
          <a:ln w="25400" cap="flat" cmpd="sng">
            <a:solidFill>
              <a:srgbClr val="003366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95" name="Line 35"/>
          <p:cNvSpPr>
            <a:spLocks noChangeShapeType="1"/>
          </p:cNvSpPr>
          <p:nvPr/>
        </p:nvSpPr>
        <p:spPr bwMode="auto">
          <a:xfrm flipV="1">
            <a:off x="5105400" y="3454400"/>
            <a:ext cx="28575" cy="157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96" name="Line 36"/>
          <p:cNvSpPr>
            <a:spLocks noChangeShapeType="1"/>
          </p:cNvSpPr>
          <p:nvPr/>
        </p:nvSpPr>
        <p:spPr bwMode="auto">
          <a:xfrm flipH="1" flipV="1">
            <a:off x="4843463" y="2646363"/>
            <a:ext cx="1651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797" name="Text Box 37"/>
          <p:cNvSpPr txBox="1">
            <a:spLocks noChangeArrowheads="1"/>
          </p:cNvSpPr>
          <p:nvPr/>
        </p:nvSpPr>
        <p:spPr bwMode="auto">
          <a:xfrm>
            <a:off x="4941888" y="5338763"/>
            <a:ext cx="319600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latin typeface="Helvetica"/>
                <a:cs typeface="Helvetica"/>
              </a:rPr>
              <a:t>A</a:t>
            </a:r>
          </a:p>
        </p:txBody>
      </p:sp>
      <p:sp>
        <p:nvSpPr>
          <p:cNvPr id="2805798" name="Text Box 38"/>
          <p:cNvSpPr txBox="1">
            <a:spLocks noChangeArrowheads="1"/>
          </p:cNvSpPr>
          <p:nvPr/>
        </p:nvSpPr>
        <p:spPr bwMode="auto">
          <a:xfrm>
            <a:off x="4560888" y="2138363"/>
            <a:ext cx="319600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latin typeface="Helvetica"/>
                <a:cs typeface="Helvetica"/>
              </a:rPr>
              <a:t>B</a:t>
            </a:r>
          </a:p>
        </p:txBody>
      </p:sp>
      <p:sp>
        <p:nvSpPr>
          <p:cNvPr id="2805799" name="Text Box 39"/>
          <p:cNvSpPr txBox="1">
            <a:spLocks noChangeArrowheads="1"/>
          </p:cNvSpPr>
          <p:nvPr/>
        </p:nvSpPr>
        <p:spPr bwMode="auto">
          <a:xfrm>
            <a:off x="7458075" y="4424363"/>
            <a:ext cx="1457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latin typeface="Helvetica"/>
                <a:cs typeface="Helvetica"/>
              </a:rPr>
              <a:t>Messages</a:t>
            </a:r>
          </a:p>
          <a:p>
            <a:pPr algn="l" eaLnBrk="0" hangingPunct="0"/>
            <a:r>
              <a:rPr lang="en-US" sz="1600" b="0">
                <a:latin typeface="Helvetica"/>
                <a:cs typeface="Helvetica"/>
              </a:rPr>
              <a:t>exchanged</a:t>
            </a:r>
          </a:p>
          <a:p>
            <a:pPr algn="l" eaLnBrk="0" hangingPunct="0"/>
            <a:r>
              <a:rPr lang="en-US" sz="1600" b="0">
                <a:latin typeface="Helvetica"/>
                <a:cs typeface="Helvetica"/>
              </a:rPr>
              <a:t>to login server</a:t>
            </a:r>
          </a:p>
        </p:txBody>
      </p:sp>
      <p:sp>
        <p:nvSpPr>
          <p:cNvPr id="2805800" name="Text Box 40"/>
          <p:cNvSpPr txBox="1">
            <a:spLocks noChangeArrowheads="1"/>
          </p:cNvSpPr>
          <p:nvPr/>
        </p:nvSpPr>
        <p:spPr bwMode="auto">
          <a:xfrm>
            <a:off x="7437438" y="5334000"/>
            <a:ext cx="1165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latin typeface="Helvetica"/>
                <a:cs typeface="Helvetica"/>
              </a:rPr>
              <a:t>Data traffic</a:t>
            </a:r>
          </a:p>
        </p:txBody>
      </p:sp>
      <p:sp>
        <p:nvSpPr>
          <p:cNvPr id="2805801" name="Line 41"/>
          <p:cNvSpPr>
            <a:spLocks noChangeShapeType="1"/>
          </p:cNvSpPr>
          <p:nvPr/>
        </p:nvSpPr>
        <p:spPr bwMode="auto">
          <a:xfrm>
            <a:off x="6904038" y="4749800"/>
            <a:ext cx="533400" cy="0"/>
          </a:xfrm>
          <a:prstGeom prst="line">
            <a:avLst/>
          </a:prstGeom>
          <a:noFill/>
          <a:ln w="25400">
            <a:solidFill>
              <a:srgbClr val="003366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802" name="Line 42"/>
          <p:cNvSpPr>
            <a:spLocks noChangeShapeType="1"/>
          </p:cNvSpPr>
          <p:nvPr/>
        </p:nvSpPr>
        <p:spPr bwMode="auto">
          <a:xfrm>
            <a:off x="6904038" y="5491163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805803" name="Text Box 43"/>
          <p:cNvSpPr txBox="1">
            <a:spLocks noChangeArrowheads="1"/>
          </p:cNvSpPr>
          <p:nvPr/>
        </p:nvSpPr>
        <p:spPr bwMode="auto">
          <a:xfrm>
            <a:off x="6040438" y="5905500"/>
            <a:ext cx="240683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200" b="0">
                <a:latin typeface="Helvetica"/>
                <a:cs typeface="Helvetica"/>
              </a:rPr>
              <a:t>(Note*: probable protocol; Skype </a:t>
            </a:r>
          </a:p>
          <a:p>
            <a:pPr algn="l" eaLnBrk="0" hangingPunct="0"/>
            <a:r>
              <a:rPr lang="en-US" sz="1200" b="0">
                <a:latin typeface="Helvetica"/>
                <a:cs typeface="Helvetica"/>
              </a:rPr>
              <a:t>protocol is not published)</a:t>
            </a:r>
          </a:p>
        </p:txBody>
      </p:sp>
    </p:spTree>
    <p:extLst>
      <p:ext uri="{BB962C8B-B14F-4D97-AF65-F5344CB8AC3E}">
        <p14:creationId xmlns:p14="http://schemas.microsoft.com/office/powerpoint/2010/main" val="36967551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1" grpId="0" animBg="1"/>
      <p:bldP spid="2805792" grpId="0" animBg="1"/>
      <p:bldP spid="2805793" grpId="0" animBg="1"/>
      <p:bldP spid="2805794" grpId="0" animBg="1"/>
      <p:bldP spid="2805795" grpId="0" animBg="1"/>
      <p:bldP spid="280579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3886200"/>
          </a:xfrm>
        </p:spPr>
        <p:txBody>
          <a:bodyPr/>
          <a:lstStyle/>
          <a:p>
            <a:r>
              <a:rPr lang="en-US" dirty="0" smtClean="0"/>
              <a:t>Most powerful machine elected as a host and act as a mixer</a:t>
            </a:r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B elected as host/mixer</a:t>
            </a:r>
          </a:p>
          <a:p>
            <a:pPr lvl="1"/>
            <a:r>
              <a:rPr lang="en-US" dirty="0" smtClean="0"/>
              <a:t>A and C sends their audio streams to B</a:t>
            </a:r>
          </a:p>
          <a:p>
            <a:pPr lvl="1"/>
            <a:r>
              <a:rPr lang="en-US" dirty="0" smtClean="0"/>
              <a:t>B mixes the missing streams for A and C and sends mixed stream to each of them</a:t>
            </a:r>
          </a:p>
          <a:p>
            <a:r>
              <a:rPr lang="en-US" dirty="0" smtClean="0"/>
              <a:t>Two</a:t>
            </a:r>
            <a:r>
              <a:rPr lang="en-US" dirty="0"/>
              <a:t>-way call: 36 kb/s</a:t>
            </a:r>
          </a:p>
          <a:p>
            <a:r>
              <a:rPr lang="en-US" dirty="0"/>
              <a:t>Three-way call: 54 kb/s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371910"/>
            <a:ext cx="533400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4743510"/>
            <a:ext cx="381000" cy="38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0" y="4667310"/>
            <a:ext cx="381000" cy="381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48200" y="466731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93112" y="457200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Helvetica"/>
                <a:cs typeface="Helvetica"/>
              </a:rPr>
              <a:t>C</a:t>
            </a:r>
            <a:endParaRPr lang="en-US" sz="2000" b="0" dirty="0" smtClean="0">
              <a:latin typeface="Helvetica"/>
              <a:cs typeface="Helvetica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105400" y="3848220"/>
            <a:ext cx="1193732" cy="819090"/>
            <a:chOff x="4825864" y="3219510"/>
            <a:chExt cx="1193732" cy="819090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 flipV="1">
              <a:off x="4825864" y="3219510"/>
              <a:ext cx="1193732" cy="81909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5181600" y="3257490"/>
              <a:ext cx="3557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Helvetica"/>
                  <a:cs typeface="Helvetica"/>
                </a:rPr>
                <a:t>A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6832532" y="3676710"/>
            <a:ext cx="1549468" cy="914400"/>
            <a:chOff x="5257800" y="3200400"/>
            <a:chExt cx="1193732" cy="838200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 flipV="1">
              <a:off x="5257800" y="3219510"/>
              <a:ext cx="1193732" cy="81909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5582433" y="3200400"/>
              <a:ext cx="284967" cy="366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Helvetica"/>
                  <a:cs typeface="Helvetica"/>
                </a:rPr>
                <a:t>C</a:t>
              </a:r>
              <a:endParaRPr lang="en-US" sz="2000" b="0" dirty="0" smtClean="0">
                <a:latin typeface="Helvetica"/>
                <a:cs typeface="Helvetica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105400" y="4057710"/>
            <a:ext cx="1295400" cy="838200"/>
            <a:chOff x="5334000" y="3733800"/>
            <a:chExt cx="1295400" cy="838200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 flipH="1">
              <a:off x="5334000" y="3733800"/>
              <a:ext cx="1295400" cy="8382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 rot="19621600">
              <a:off x="5692049" y="4092347"/>
              <a:ext cx="6907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Helvetica"/>
                  <a:cs typeface="Helvetica"/>
                </a:rPr>
                <a:t>B+C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858000" y="3981510"/>
            <a:ext cx="1371600" cy="762000"/>
            <a:chOff x="7086600" y="3886200"/>
            <a:chExt cx="1371600" cy="76200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7086600" y="3886200"/>
              <a:ext cx="1371600" cy="762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 rot="1928852">
              <a:off x="7263839" y="4174955"/>
              <a:ext cx="6765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Helvetica"/>
                  <a:cs typeface="Helvetica"/>
                </a:rPr>
                <a:t>A</a:t>
              </a:r>
              <a:r>
                <a:rPr lang="en-US" sz="2000" b="0" dirty="0" smtClean="0">
                  <a:latin typeface="Helvetica"/>
                  <a:cs typeface="Helvetica"/>
                </a:rPr>
                <a:t>+</a:t>
              </a:r>
              <a:r>
                <a:rPr lang="en-US" sz="2000" b="0" dirty="0">
                  <a:latin typeface="Helvetica"/>
                  <a:cs typeface="Helvetica"/>
                </a:rPr>
                <a:t>B</a:t>
              </a:r>
              <a:endParaRPr lang="en-US" sz="2000" b="0" dirty="0" smtClean="0">
                <a:latin typeface="Helvetica"/>
                <a:cs typeface="Helvetica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400800" y="335280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371229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077200" cy="4876800"/>
          </a:xfrm>
        </p:spPr>
        <p:txBody>
          <a:bodyPr/>
          <a:lstStyle/>
          <a:p>
            <a:r>
              <a:rPr lang="en-US" dirty="0"/>
              <a:t>The key challenge of building wide area P2P systems is a scalable and robust directory </a:t>
            </a:r>
            <a:r>
              <a:rPr lang="en-US" dirty="0" smtClean="0"/>
              <a:t>service</a:t>
            </a:r>
          </a:p>
          <a:p>
            <a:r>
              <a:rPr lang="en-US" dirty="0"/>
              <a:t>Solutions covered in this lecture</a:t>
            </a:r>
          </a:p>
          <a:p>
            <a:pPr lvl="1"/>
            <a:r>
              <a:rPr lang="en-US" dirty="0" err="1"/>
              <a:t>Naptser</a:t>
            </a:r>
            <a:r>
              <a:rPr lang="en-US" dirty="0"/>
              <a:t>: centralized location service</a:t>
            </a:r>
          </a:p>
          <a:p>
            <a:pPr lvl="1"/>
            <a:r>
              <a:rPr lang="en-US" dirty="0"/>
              <a:t>Gnutella: broadcast-based decentralized location service</a:t>
            </a:r>
          </a:p>
          <a:p>
            <a:pPr lvl="1"/>
            <a:r>
              <a:rPr lang="en-US" dirty="0"/>
              <a:t>CAN, Chord, Tapestry, Pastry: intelligent-routing decentralized solution </a:t>
            </a:r>
          </a:p>
          <a:p>
            <a:pPr lvl="2"/>
            <a:r>
              <a:rPr lang="en-US" dirty="0"/>
              <a:t>Guarantee </a:t>
            </a:r>
            <a:r>
              <a:rPr lang="en-US" dirty="0" smtClean="0"/>
              <a:t>correctness</a:t>
            </a:r>
          </a:p>
          <a:p>
            <a:pPr lvl="2"/>
            <a:endParaRPr lang="en-US" dirty="0"/>
          </a:p>
          <a:p>
            <a:r>
              <a:rPr lang="en-US" dirty="0" err="1" smtClean="0"/>
              <a:t>Bittorrent</a:t>
            </a:r>
            <a:r>
              <a:rPr lang="en-US" dirty="0" smtClean="0"/>
              <a:t>: efficient distribution of large files</a:t>
            </a:r>
            <a:endParaRPr lang="en-US" dirty="0"/>
          </a:p>
          <a:p>
            <a:pPr lvl="1"/>
            <a:r>
              <a:rPr lang="en-US" dirty="0" smtClean="0"/>
              <a:t>Split file into chunks and blocks</a:t>
            </a:r>
          </a:p>
          <a:p>
            <a:pPr lvl="1"/>
            <a:r>
              <a:rPr lang="en-US" dirty="0" smtClean="0"/>
              <a:t>Parallelize and pipeline transfers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454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Did it Start?</a:t>
            </a:r>
          </a:p>
        </p:txBody>
      </p:sp>
      <p:sp>
        <p:nvSpPr>
          <p:cNvPr id="278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1600200"/>
          </a:xfrm>
        </p:spPr>
        <p:txBody>
          <a:bodyPr/>
          <a:lstStyle/>
          <a:p>
            <a:r>
              <a:rPr lang="en-US" dirty="0"/>
              <a:t>A killer application: </a:t>
            </a:r>
            <a:r>
              <a:rPr lang="en-US" dirty="0" smtClean="0"/>
              <a:t>Napster </a:t>
            </a:r>
            <a:r>
              <a:rPr lang="en-US" dirty="0"/>
              <a:t>(1999)</a:t>
            </a:r>
          </a:p>
          <a:p>
            <a:pPr lvl="1"/>
            <a:r>
              <a:rPr lang="en-US" dirty="0"/>
              <a:t>Free music over the Internet</a:t>
            </a:r>
          </a:p>
          <a:p>
            <a:r>
              <a:rPr lang="en-US" dirty="0" smtClean="0"/>
              <a:t>Use (home) user machines to store and distribute songs</a:t>
            </a:r>
          </a:p>
          <a:p>
            <a:pPr lvl="1"/>
            <a:endParaRPr lang="en-US" dirty="0"/>
          </a:p>
          <a:p>
            <a:pPr lvl="1">
              <a:buFont typeface="Wingdings" charset="0"/>
              <a:buNone/>
            </a:pPr>
            <a:endParaRPr lang="en-US" dirty="0"/>
          </a:p>
        </p:txBody>
      </p:sp>
      <p:grpSp>
        <p:nvGrpSpPr>
          <p:cNvPr id="2787332" name="Group 4"/>
          <p:cNvGrpSpPr>
            <a:grpSpLocks/>
          </p:cNvGrpSpPr>
          <p:nvPr/>
        </p:nvGrpSpPr>
        <p:grpSpPr bwMode="auto">
          <a:xfrm>
            <a:off x="2667000" y="3733800"/>
            <a:ext cx="3505200" cy="1600200"/>
            <a:chOff x="1719" y="1709"/>
            <a:chExt cx="1775" cy="1123"/>
          </a:xfrm>
        </p:grpSpPr>
        <p:sp>
          <p:nvSpPr>
            <p:cNvPr id="2787333" name="Oval 5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34" name="Oval 6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35" name="Oval 7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7336" name="Oval 8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7337" name="Oval 9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7338" name="Oval 10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7339" name="Oval 11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7340" name="Freeform 12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48 w 1632"/>
                <a:gd name="T1" fmla="*/ 192 h 1152"/>
                <a:gd name="T2" fmla="*/ 384 w 1632"/>
                <a:gd name="T3" fmla="*/ 48 h 1152"/>
                <a:gd name="T4" fmla="*/ 672 w 1632"/>
                <a:gd name="T5" fmla="*/ 0 h 1152"/>
                <a:gd name="T6" fmla="*/ 1248 w 1632"/>
                <a:gd name="T7" fmla="*/ 48 h 1152"/>
                <a:gd name="T8" fmla="*/ 1440 w 1632"/>
                <a:gd name="T9" fmla="*/ 144 h 1152"/>
                <a:gd name="T10" fmla="*/ 1536 w 1632"/>
                <a:gd name="T11" fmla="*/ 336 h 1152"/>
                <a:gd name="T12" fmla="*/ 1632 w 1632"/>
                <a:gd name="T13" fmla="*/ 384 h 1152"/>
                <a:gd name="T14" fmla="*/ 1536 w 1632"/>
                <a:gd name="T15" fmla="*/ 912 h 1152"/>
                <a:gd name="T16" fmla="*/ 912 w 1632"/>
                <a:gd name="T17" fmla="*/ 1152 h 1152"/>
                <a:gd name="T18" fmla="*/ 288 w 1632"/>
                <a:gd name="T19" fmla="*/ 960 h 1152"/>
                <a:gd name="T20" fmla="*/ 96 w 1632"/>
                <a:gd name="T21" fmla="*/ 768 h 1152"/>
                <a:gd name="T22" fmla="*/ 0 w 1632"/>
                <a:gd name="T23" fmla="*/ 720 h 1152"/>
                <a:gd name="T24" fmla="*/ 48 w 1632"/>
                <a:gd name="T25" fmla="*/ 19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7341" name="Group 13"/>
          <p:cNvGrpSpPr>
            <a:grpSpLocks/>
          </p:cNvGrpSpPr>
          <p:nvPr/>
        </p:nvGrpSpPr>
        <p:grpSpPr bwMode="auto">
          <a:xfrm>
            <a:off x="2667000" y="5334000"/>
            <a:ext cx="457200" cy="457200"/>
            <a:chOff x="384" y="1872"/>
            <a:chExt cx="336" cy="336"/>
          </a:xfrm>
        </p:grpSpPr>
        <p:sp>
          <p:nvSpPr>
            <p:cNvPr id="2787342" name="AutoShape 14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43" name="AutoShape 15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44" name="Rectangle 16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45" name="Rectangle 17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46" name="Rectangle 18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47" name="Freeform 19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7348" name="Group 20"/>
          <p:cNvGrpSpPr>
            <a:grpSpLocks/>
          </p:cNvGrpSpPr>
          <p:nvPr/>
        </p:nvGrpSpPr>
        <p:grpSpPr bwMode="auto">
          <a:xfrm>
            <a:off x="3200400" y="5486400"/>
            <a:ext cx="228600" cy="228600"/>
            <a:chOff x="765" y="1992"/>
            <a:chExt cx="291" cy="240"/>
          </a:xfrm>
        </p:grpSpPr>
        <p:sp>
          <p:nvSpPr>
            <p:cNvPr id="2787349" name="Oval 21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50" name="Rectangle 22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51" name="Oval 23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7352" name="AutoShape 24"/>
          <p:cNvCxnSpPr>
            <a:cxnSpLocks noChangeShapeType="1"/>
            <a:stCxn id="2787345" idx="3"/>
            <a:endCxn id="2787350" idx="1"/>
          </p:cNvCxnSpPr>
          <p:nvPr/>
        </p:nvCxnSpPr>
        <p:spPr bwMode="auto">
          <a:xfrm flipV="1">
            <a:off x="3062288" y="56007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7353" name="Group 25"/>
          <p:cNvGrpSpPr>
            <a:grpSpLocks/>
          </p:cNvGrpSpPr>
          <p:nvPr/>
        </p:nvGrpSpPr>
        <p:grpSpPr bwMode="auto">
          <a:xfrm>
            <a:off x="4343400" y="5486400"/>
            <a:ext cx="457200" cy="457200"/>
            <a:chOff x="384" y="1872"/>
            <a:chExt cx="336" cy="336"/>
          </a:xfrm>
        </p:grpSpPr>
        <p:sp>
          <p:nvSpPr>
            <p:cNvPr id="2787354" name="AutoShape 26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55" name="AutoShape 27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56" name="Rectangle 28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57" name="Rectangle 29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58" name="Rectangle 30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59" name="Freeform 31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7360" name="Group 32"/>
          <p:cNvGrpSpPr>
            <a:grpSpLocks/>
          </p:cNvGrpSpPr>
          <p:nvPr/>
        </p:nvGrpSpPr>
        <p:grpSpPr bwMode="auto">
          <a:xfrm>
            <a:off x="4876800" y="5638800"/>
            <a:ext cx="228600" cy="228600"/>
            <a:chOff x="765" y="1992"/>
            <a:chExt cx="291" cy="240"/>
          </a:xfrm>
        </p:grpSpPr>
        <p:sp>
          <p:nvSpPr>
            <p:cNvPr id="2787361" name="Oval 33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62" name="Rectangle 34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63" name="Oval 35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7364" name="AutoShape 36"/>
          <p:cNvCxnSpPr>
            <a:cxnSpLocks noChangeShapeType="1"/>
            <a:stCxn id="2787357" idx="3"/>
            <a:endCxn id="2787362" idx="1"/>
          </p:cNvCxnSpPr>
          <p:nvPr/>
        </p:nvCxnSpPr>
        <p:spPr bwMode="auto">
          <a:xfrm flipV="1">
            <a:off x="4738688" y="57531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7365" name="Group 37"/>
          <p:cNvGrpSpPr>
            <a:grpSpLocks/>
          </p:cNvGrpSpPr>
          <p:nvPr/>
        </p:nvGrpSpPr>
        <p:grpSpPr bwMode="auto">
          <a:xfrm>
            <a:off x="6096000" y="5181600"/>
            <a:ext cx="457200" cy="457200"/>
            <a:chOff x="384" y="1872"/>
            <a:chExt cx="336" cy="336"/>
          </a:xfrm>
        </p:grpSpPr>
        <p:sp>
          <p:nvSpPr>
            <p:cNvPr id="2787366" name="AutoShape 38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67" name="AutoShape 39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68" name="Rectangle 40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69" name="Rectangle 41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70" name="Rectangle 42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71" name="Freeform 43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7372" name="Group 44"/>
          <p:cNvGrpSpPr>
            <a:grpSpLocks/>
          </p:cNvGrpSpPr>
          <p:nvPr/>
        </p:nvGrpSpPr>
        <p:grpSpPr bwMode="auto">
          <a:xfrm>
            <a:off x="6629400" y="5334000"/>
            <a:ext cx="228600" cy="228600"/>
            <a:chOff x="765" y="1992"/>
            <a:chExt cx="291" cy="240"/>
          </a:xfrm>
        </p:grpSpPr>
        <p:sp>
          <p:nvSpPr>
            <p:cNvPr id="2787373" name="Oval 45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74" name="Rectangle 46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75" name="Oval 47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7376" name="AutoShape 48"/>
          <p:cNvCxnSpPr>
            <a:cxnSpLocks noChangeShapeType="1"/>
            <a:stCxn id="2787369" idx="3"/>
            <a:endCxn id="2787374" idx="1"/>
          </p:cNvCxnSpPr>
          <p:nvPr/>
        </p:nvCxnSpPr>
        <p:spPr bwMode="auto">
          <a:xfrm flipV="1">
            <a:off x="6491288" y="54483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7377" name="Group 49"/>
          <p:cNvGrpSpPr>
            <a:grpSpLocks/>
          </p:cNvGrpSpPr>
          <p:nvPr/>
        </p:nvGrpSpPr>
        <p:grpSpPr bwMode="auto">
          <a:xfrm>
            <a:off x="6248400" y="3581400"/>
            <a:ext cx="457200" cy="457200"/>
            <a:chOff x="384" y="1872"/>
            <a:chExt cx="336" cy="336"/>
          </a:xfrm>
        </p:grpSpPr>
        <p:sp>
          <p:nvSpPr>
            <p:cNvPr id="2787378" name="AutoShape 50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79" name="AutoShape 51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80" name="Rectangle 52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81" name="Rectangle 53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82" name="Rectangle 54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83" name="Freeform 55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7384" name="Group 56"/>
          <p:cNvGrpSpPr>
            <a:grpSpLocks/>
          </p:cNvGrpSpPr>
          <p:nvPr/>
        </p:nvGrpSpPr>
        <p:grpSpPr bwMode="auto">
          <a:xfrm>
            <a:off x="6781800" y="3733800"/>
            <a:ext cx="228600" cy="228600"/>
            <a:chOff x="765" y="1992"/>
            <a:chExt cx="291" cy="240"/>
          </a:xfrm>
        </p:grpSpPr>
        <p:sp>
          <p:nvSpPr>
            <p:cNvPr id="2787385" name="Oval 57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86" name="Rectangle 58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87" name="Oval 59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7388" name="AutoShape 60"/>
          <p:cNvCxnSpPr>
            <a:cxnSpLocks noChangeShapeType="1"/>
            <a:stCxn id="2787381" idx="3"/>
            <a:endCxn id="2787386" idx="1"/>
          </p:cNvCxnSpPr>
          <p:nvPr/>
        </p:nvCxnSpPr>
        <p:spPr bwMode="auto">
          <a:xfrm flipV="1">
            <a:off x="6643688" y="38481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7389" name="Group 61"/>
          <p:cNvGrpSpPr>
            <a:grpSpLocks/>
          </p:cNvGrpSpPr>
          <p:nvPr/>
        </p:nvGrpSpPr>
        <p:grpSpPr bwMode="auto">
          <a:xfrm>
            <a:off x="4343400" y="3200400"/>
            <a:ext cx="457200" cy="457200"/>
            <a:chOff x="384" y="1872"/>
            <a:chExt cx="336" cy="336"/>
          </a:xfrm>
        </p:grpSpPr>
        <p:sp>
          <p:nvSpPr>
            <p:cNvPr id="2787390" name="AutoShape 62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91" name="AutoShape 63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92" name="Rectangle 64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93" name="Rectangle 65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94" name="Rectangle 66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95" name="Freeform 67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7396" name="Group 68"/>
          <p:cNvGrpSpPr>
            <a:grpSpLocks/>
          </p:cNvGrpSpPr>
          <p:nvPr/>
        </p:nvGrpSpPr>
        <p:grpSpPr bwMode="auto">
          <a:xfrm>
            <a:off x="4876800" y="3352800"/>
            <a:ext cx="228600" cy="228600"/>
            <a:chOff x="765" y="1992"/>
            <a:chExt cx="291" cy="240"/>
          </a:xfrm>
        </p:grpSpPr>
        <p:sp>
          <p:nvSpPr>
            <p:cNvPr id="2787397" name="Oval 69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98" name="Rectangle 70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399" name="Oval 71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7400" name="AutoShape 72"/>
          <p:cNvCxnSpPr>
            <a:cxnSpLocks noChangeShapeType="1"/>
            <a:stCxn id="2787393" idx="3"/>
            <a:endCxn id="2787398" idx="1"/>
          </p:cNvCxnSpPr>
          <p:nvPr/>
        </p:nvCxnSpPr>
        <p:spPr bwMode="auto">
          <a:xfrm flipV="1">
            <a:off x="4738688" y="34671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7401" name="Group 73"/>
          <p:cNvGrpSpPr>
            <a:grpSpLocks/>
          </p:cNvGrpSpPr>
          <p:nvPr/>
        </p:nvGrpSpPr>
        <p:grpSpPr bwMode="auto">
          <a:xfrm>
            <a:off x="1828800" y="3505200"/>
            <a:ext cx="457200" cy="457200"/>
            <a:chOff x="384" y="1872"/>
            <a:chExt cx="336" cy="336"/>
          </a:xfrm>
        </p:grpSpPr>
        <p:sp>
          <p:nvSpPr>
            <p:cNvPr id="2787402" name="AutoShape 74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403" name="AutoShape 75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404" name="Rectangle 76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405" name="Rectangle 77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406" name="Rectangle 78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407" name="Freeform 79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7408" name="Group 80"/>
          <p:cNvGrpSpPr>
            <a:grpSpLocks/>
          </p:cNvGrpSpPr>
          <p:nvPr/>
        </p:nvGrpSpPr>
        <p:grpSpPr bwMode="auto">
          <a:xfrm>
            <a:off x="2362200" y="3657600"/>
            <a:ext cx="228600" cy="228600"/>
            <a:chOff x="765" y="1992"/>
            <a:chExt cx="291" cy="240"/>
          </a:xfrm>
        </p:grpSpPr>
        <p:sp>
          <p:nvSpPr>
            <p:cNvPr id="2787409" name="Oval 81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410" name="Rectangle 82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7411" name="Oval 83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7412" name="AutoShape 84"/>
          <p:cNvCxnSpPr>
            <a:cxnSpLocks noChangeShapeType="1"/>
            <a:stCxn id="2787405" idx="3"/>
            <a:endCxn id="2787410" idx="1"/>
          </p:cNvCxnSpPr>
          <p:nvPr/>
        </p:nvCxnSpPr>
        <p:spPr bwMode="auto">
          <a:xfrm flipV="1">
            <a:off x="2224088" y="3771900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7413" name="AutoShape 85"/>
          <p:cNvCxnSpPr>
            <a:cxnSpLocks noChangeShapeType="1"/>
            <a:stCxn id="2787407" idx="2"/>
            <a:endCxn id="2787339" idx="2"/>
          </p:cNvCxnSpPr>
          <p:nvPr/>
        </p:nvCxnSpPr>
        <p:spPr bwMode="auto">
          <a:xfrm>
            <a:off x="2286000" y="3962400"/>
            <a:ext cx="381000" cy="387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7414" name="AutoShape 86"/>
          <p:cNvCxnSpPr>
            <a:cxnSpLocks noChangeShapeType="1"/>
            <a:stCxn id="2787342" idx="0"/>
            <a:endCxn id="2787338" idx="3"/>
          </p:cNvCxnSpPr>
          <p:nvPr/>
        </p:nvCxnSpPr>
        <p:spPr bwMode="auto">
          <a:xfrm flipV="1">
            <a:off x="2895600" y="5137150"/>
            <a:ext cx="398463" cy="196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7415" name="AutoShape 87"/>
          <p:cNvCxnSpPr>
            <a:cxnSpLocks noChangeShapeType="1"/>
            <a:stCxn id="2787354" idx="0"/>
            <a:endCxn id="2787337" idx="4"/>
          </p:cNvCxnSpPr>
          <p:nvPr/>
        </p:nvCxnSpPr>
        <p:spPr bwMode="auto">
          <a:xfrm flipV="1">
            <a:off x="4572000" y="5334000"/>
            <a:ext cx="147638" cy="15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7416" name="AutoShape 88"/>
          <p:cNvCxnSpPr>
            <a:cxnSpLocks noChangeShapeType="1"/>
            <a:stCxn id="2787366" idx="1"/>
            <a:endCxn id="2787336" idx="5"/>
          </p:cNvCxnSpPr>
          <p:nvPr/>
        </p:nvCxnSpPr>
        <p:spPr bwMode="auto">
          <a:xfrm flipH="1" flipV="1">
            <a:off x="5972175" y="4979988"/>
            <a:ext cx="214313" cy="342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7417" name="AutoShape 89"/>
          <p:cNvCxnSpPr>
            <a:cxnSpLocks noChangeShapeType="1"/>
            <a:stCxn id="2787383" idx="4"/>
            <a:endCxn id="2787335" idx="6"/>
          </p:cNvCxnSpPr>
          <p:nvPr/>
        </p:nvCxnSpPr>
        <p:spPr bwMode="auto">
          <a:xfrm flipH="1">
            <a:off x="6000750" y="3967163"/>
            <a:ext cx="307975" cy="320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7418" name="AutoShape 90"/>
          <p:cNvCxnSpPr>
            <a:cxnSpLocks noChangeShapeType="1"/>
            <a:stCxn id="2787395" idx="2"/>
            <a:endCxn id="2787334" idx="0"/>
          </p:cNvCxnSpPr>
          <p:nvPr/>
        </p:nvCxnSpPr>
        <p:spPr bwMode="auto">
          <a:xfrm>
            <a:off x="4800600" y="3657600"/>
            <a:ext cx="176213" cy="1381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87419" name="Text Box 91"/>
          <p:cNvSpPr txBox="1">
            <a:spLocks noChangeArrowheads="1"/>
          </p:cNvSpPr>
          <p:nvPr/>
        </p:nvSpPr>
        <p:spPr bwMode="auto">
          <a:xfrm>
            <a:off x="3738563" y="4194175"/>
            <a:ext cx="122644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2400" b="0">
                <a:latin typeface="Helvetica"/>
                <a:cs typeface="Helvetica"/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11629202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</a:t>
            </a:r>
          </a:p>
        </p:txBody>
      </p:sp>
      <p:sp>
        <p:nvSpPr>
          <p:cNvPr id="278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924800" cy="5105400"/>
          </a:xfrm>
        </p:spPr>
        <p:txBody>
          <a:bodyPr/>
          <a:lstStyle/>
          <a:p>
            <a:r>
              <a:rPr lang="en-US"/>
              <a:t>Each user stores a subset of files</a:t>
            </a:r>
          </a:p>
          <a:p>
            <a:r>
              <a:rPr lang="en-US"/>
              <a:t>Each user has access (can download) files from all users in the system</a:t>
            </a:r>
          </a:p>
        </p:txBody>
      </p:sp>
      <p:grpSp>
        <p:nvGrpSpPr>
          <p:cNvPr id="2789380" name="Group 4"/>
          <p:cNvGrpSpPr>
            <a:grpSpLocks/>
          </p:cNvGrpSpPr>
          <p:nvPr/>
        </p:nvGrpSpPr>
        <p:grpSpPr bwMode="auto">
          <a:xfrm>
            <a:off x="3200400" y="5485988"/>
            <a:ext cx="228600" cy="228600"/>
            <a:chOff x="765" y="1992"/>
            <a:chExt cx="291" cy="240"/>
          </a:xfrm>
        </p:grpSpPr>
        <p:sp>
          <p:nvSpPr>
            <p:cNvPr id="2789381" name="Oval 5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382" name="Rectangle 6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383" name="Oval 7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2789384" name="Rectangle 8"/>
          <p:cNvSpPr>
            <a:spLocks noChangeArrowheads="1"/>
          </p:cNvSpPr>
          <p:nvPr/>
        </p:nvSpPr>
        <p:spPr bwMode="auto">
          <a:xfrm>
            <a:off x="3252788" y="55463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grpSp>
        <p:nvGrpSpPr>
          <p:cNvPr id="2789385" name="Group 9"/>
          <p:cNvGrpSpPr>
            <a:grpSpLocks/>
          </p:cNvGrpSpPr>
          <p:nvPr/>
        </p:nvGrpSpPr>
        <p:grpSpPr bwMode="auto">
          <a:xfrm>
            <a:off x="2667000" y="3733388"/>
            <a:ext cx="3505200" cy="1600200"/>
            <a:chOff x="1719" y="1709"/>
            <a:chExt cx="1775" cy="1123"/>
          </a:xfrm>
        </p:grpSpPr>
        <p:sp>
          <p:nvSpPr>
            <p:cNvPr id="2789386" name="Oval 10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387" name="Oval 11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388" name="Oval 12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9389" name="Oval 13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9390" name="Oval 14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9391" name="Oval 15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9392" name="Oval 16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89393" name="Freeform 17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48 w 1632"/>
                <a:gd name="T1" fmla="*/ 192 h 1152"/>
                <a:gd name="T2" fmla="*/ 384 w 1632"/>
                <a:gd name="T3" fmla="*/ 48 h 1152"/>
                <a:gd name="T4" fmla="*/ 672 w 1632"/>
                <a:gd name="T5" fmla="*/ 0 h 1152"/>
                <a:gd name="T6" fmla="*/ 1248 w 1632"/>
                <a:gd name="T7" fmla="*/ 48 h 1152"/>
                <a:gd name="T8" fmla="*/ 1440 w 1632"/>
                <a:gd name="T9" fmla="*/ 144 h 1152"/>
                <a:gd name="T10" fmla="*/ 1536 w 1632"/>
                <a:gd name="T11" fmla="*/ 336 h 1152"/>
                <a:gd name="T12" fmla="*/ 1632 w 1632"/>
                <a:gd name="T13" fmla="*/ 384 h 1152"/>
                <a:gd name="T14" fmla="*/ 1536 w 1632"/>
                <a:gd name="T15" fmla="*/ 912 h 1152"/>
                <a:gd name="T16" fmla="*/ 912 w 1632"/>
                <a:gd name="T17" fmla="*/ 1152 h 1152"/>
                <a:gd name="T18" fmla="*/ 288 w 1632"/>
                <a:gd name="T19" fmla="*/ 960 h 1152"/>
                <a:gd name="T20" fmla="*/ 96 w 1632"/>
                <a:gd name="T21" fmla="*/ 768 h 1152"/>
                <a:gd name="T22" fmla="*/ 0 w 1632"/>
                <a:gd name="T23" fmla="*/ 720 h 1152"/>
                <a:gd name="T24" fmla="*/ 48 w 1632"/>
                <a:gd name="T25" fmla="*/ 19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9394" name="Group 18"/>
          <p:cNvGrpSpPr>
            <a:grpSpLocks/>
          </p:cNvGrpSpPr>
          <p:nvPr/>
        </p:nvGrpSpPr>
        <p:grpSpPr bwMode="auto">
          <a:xfrm>
            <a:off x="2667000" y="5333588"/>
            <a:ext cx="457200" cy="457200"/>
            <a:chOff x="384" y="1872"/>
            <a:chExt cx="336" cy="336"/>
          </a:xfrm>
        </p:grpSpPr>
        <p:sp>
          <p:nvSpPr>
            <p:cNvPr id="2789395" name="AutoShape 19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396" name="AutoShape 20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397" name="Rectangle 21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398" name="Rectangle 22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399" name="Rectangle 23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00" name="Freeform 24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9401" name="AutoShape 25"/>
          <p:cNvCxnSpPr>
            <a:cxnSpLocks noChangeShapeType="1"/>
            <a:stCxn id="2789398" idx="3"/>
            <a:endCxn id="2789382" idx="1"/>
          </p:cNvCxnSpPr>
          <p:nvPr/>
        </p:nvCxnSpPr>
        <p:spPr bwMode="auto">
          <a:xfrm flipV="1">
            <a:off x="3062288" y="56002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9402" name="Group 26"/>
          <p:cNvGrpSpPr>
            <a:grpSpLocks/>
          </p:cNvGrpSpPr>
          <p:nvPr/>
        </p:nvGrpSpPr>
        <p:grpSpPr bwMode="auto">
          <a:xfrm>
            <a:off x="4343400" y="5485988"/>
            <a:ext cx="457200" cy="457200"/>
            <a:chOff x="384" y="1872"/>
            <a:chExt cx="336" cy="336"/>
          </a:xfrm>
        </p:grpSpPr>
        <p:sp>
          <p:nvSpPr>
            <p:cNvPr id="2789403" name="AutoShape 27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04" name="AutoShape 28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05" name="Rectangle 29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06" name="Rectangle 30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07" name="Rectangle 31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08" name="Freeform 32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9409" name="Group 33"/>
          <p:cNvGrpSpPr>
            <a:grpSpLocks/>
          </p:cNvGrpSpPr>
          <p:nvPr/>
        </p:nvGrpSpPr>
        <p:grpSpPr bwMode="auto">
          <a:xfrm>
            <a:off x="4876800" y="5638388"/>
            <a:ext cx="228600" cy="228600"/>
            <a:chOff x="765" y="1992"/>
            <a:chExt cx="291" cy="240"/>
          </a:xfrm>
        </p:grpSpPr>
        <p:sp>
          <p:nvSpPr>
            <p:cNvPr id="2789410" name="Oval 34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11" name="Rectangle 35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12" name="Oval 36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9413" name="AutoShape 37"/>
          <p:cNvCxnSpPr>
            <a:cxnSpLocks noChangeShapeType="1"/>
            <a:stCxn id="2789406" idx="3"/>
            <a:endCxn id="2789411" idx="1"/>
          </p:cNvCxnSpPr>
          <p:nvPr/>
        </p:nvCxnSpPr>
        <p:spPr bwMode="auto">
          <a:xfrm flipV="1">
            <a:off x="4738688" y="57526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9414" name="Group 38"/>
          <p:cNvGrpSpPr>
            <a:grpSpLocks/>
          </p:cNvGrpSpPr>
          <p:nvPr/>
        </p:nvGrpSpPr>
        <p:grpSpPr bwMode="auto">
          <a:xfrm>
            <a:off x="6096000" y="5181188"/>
            <a:ext cx="457200" cy="457200"/>
            <a:chOff x="384" y="1872"/>
            <a:chExt cx="336" cy="336"/>
          </a:xfrm>
        </p:grpSpPr>
        <p:sp>
          <p:nvSpPr>
            <p:cNvPr id="2789415" name="AutoShape 39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16" name="AutoShape 40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17" name="Rectangle 41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18" name="Rectangle 42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19" name="Rectangle 43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20" name="Freeform 44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9421" name="Group 45"/>
          <p:cNvGrpSpPr>
            <a:grpSpLocks/>
          </p:cNvGrpSpPr>
          <p:nvPr/>
        </p:nvGrpSpPr>
        <p:grpSpPr bwMode="auto">
          <a:xfrm>
            <a:off x="6629400" y="5333588"/>
            <a:ext cx="228600" cy="228600"/>
            <a:chOff x="765" y="1992"/>
            <a:chExt cx="291" cy="240"/>
          </a:xfrm>
        </p:grpSpPr>
        <p:sp>
          <p:nvSpPr>
            <p:cNvPr id="2789422" name="Oval 46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23" name="Rectangle 47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24" name="Oval 48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9425" name="AutoShape 49"/>
          <p:cNvCxnSpPr>
            <a:cxnSpLocks noChangeShapeType="1"/>
            <a:stCxn id="2789418" idx="3"/>
            <a:endCxn id="2789423" idx="1"/>
          </p:cNvCxnSpPr>
          <p:nvPr/>
        </p:nvCxnSpPr>
        <p:spPr bwMode="auto">
          <a:xfrm flipV="1">
            <a:off x="6491288" y="54478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9426" name="Group 50"/>
          <p:cNvGrpSpPr>
            <a:grpSpLocks/>
          </p:cNvGrpSpPr>
          <p:nvPr/>
        </p:nvGrpSpPr>
        <p:grpSpPr bwMode="auto">
          <a:xfrm>
            <a:off x="6248400" y="3580988"/>
            <a:ext cx="457200" cy="457200"/>
            <a:chOff x="384" y="1872"/>
            <a:chExt cx="336" cy="336"/>
          </a:xfrm>
        </p:grpSpPr>
        <p:sp>
          <p:nvSpPr>
            <p:cNvPr id="2789427" name="AutoShape 51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28" name="AutoShape 52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29" name="Rectangle 53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30" name="Rectangle 54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31" name="Rectangle 55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32" name="Freeform 56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9433" name="Group 57"/>
          <p:cNvGrpSpPr>
            <a:grpSpLocks/>
          </p:cNvGrpSpPr>
          <p:nvPr/>
        </p:nvGrpSpPr>
        <p:grpSpPr bwMode="auto">
          <a:xfrm>
            <a:off x="6781800" y="3733388"/>
            <a:ext cx="228600" cy="228600"/>
            <a:chOff x="765" y="1992"/>
            <a:chExt cx="291" cy="240"/>
          </a:xfrm>
        </p:grpSpPr>
        <p:sp>
          <p:nvSpPr>
            <p:cNvPr id="2789434" name="Oval 58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35" name="Rectangle 59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36" name="Oval 60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9437" name="AutoShape 61"/>
          <p:cNvCxnSpPr>
            <a:cxnSpLocks noChangeShapeType="1"/>
            <a:stCxn id="2789430" idx="3"/>
            <a:endCxn id="2789435" idx="1"/>
          </p:cNvCxnSpPr>
          <p:nvPr/>
        </p:nvCxnSpPr>
        <p:spPr bwMode="auto">
          <a:xfrm flipV="1">
            <a:off x="6643688" y="38476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9438" name="Group 62"/>
          <p:cNvGrpSpPr>
            <a:grpSpLocks/>
          </p:cNvGrpSpPr>
          <p:nvPr/>
        </p:nvGrpSpPr>
        <p:grpSpPr bwMode="auto">
          <a:xfrm>
            <a:off x="4343400" y="3199988"/>
            <a:ext cx="457200" cy="457200"/>
            <a:chOff x="384" y="1872"/>
            <a:chExt cx="336" cy="336"/>
          </a:xfrm>
        </p:grpSpPr>
        <p:sp>
          <p:nvSpPr>
            <p:cNvPr id="2789439" name="AutoShape 63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40" name="AutoShape 64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41" name="Rectangle 65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42" name="Rectangle 66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43" name="Rectangle 67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44" name="Freeform 68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9445" name="Group 69"/>
          <p:cNvGrpSpPr>
            <a:grpSpLocks/>
          </p:cNvGrpSpPr>
          <p:nvPr/>
        </p:nvGrpSpPr>
        <p:grpSpPr bwMode="auto">
          <a:xfrm>
            <a:off x="4876800" y="3352388"/>
            <a:ext cx="228600" cy="228600"/>
            <a:chOff x="765" y="1992"/>
            <a:chExt cx="291" cy="240"/>
          </a:xfrm>
        </p:grpSpPr>
        <p:sp>
          <p:nvSpPr>
            <p:cNvPr id="2789446" name="Oval 70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47" name="Rectangle 71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48" name="Oval 72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9449" name="AutoShape 73"/>
          <p:cNvCxnSpPr>
            <a:cxnSpLocks noChangeShapeType="1"/>
            <a:stCxn id="2789442" idx="3"/>
            <a:endCxn id="2789447" idx="1"/>
          </p:cNvCxnSpPr>
          <p:nvPr/>
        </p:nvCxnSpPr>
        <p:spPr bwMode="auto">
          <a:xfrm flipV="1">
            <a:off x="4738688" y="34666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9450" name="Group 74"/>
          <p:cNvGrpSpPr>
            <a:grpSpLocks/>
          </p:cNvGrpSpPr>
          <p:nvPr/>
        </p:nvGrpSpPr>
        <p:grpSpPr bwMode="auto">
          <a:xfrm>
            <a:off x="1828800" y="3504788"/>
            <a:ext cx="457200" cy="457200"/>
            <a:chOff x="384" y="1872"/>
            <a:chExt cx="336" cy="336"/>
          </a:xfrm>
        </p:grpSpPr>
        <p:sp>
          <p:nvSpPr>
            <p:cNvPr id="2789451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52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53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54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55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56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89457" name="Group 81"/>
          <p:cNvGrpSpPr>
            <a:grpSpLocks/>
          </p:cNvGrpSpPr>
          <p:nvPr/>
        </p:nvGrpSpPr>
        <p:grpSpPr bwMode="auto">
          <a:xfrm>
            <a:off x="2362200" y="3657188"/>
            <a:ext cx="228600" cy="228600"/>
            <a:chOff x="765" y="1992"/>
            <a:chExt cx="291" cy="240"/>
          </a:xfrm>
        </p:grpSpPr>
        <p:sp>
          <p:nvSpPr>
            <p:cNvPr id="2789458" name="Oval 82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59" name="Rectangle 83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89460" name="Oval 84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89461" name="AutoShape 85"/>
          <p:cNvCxnSpPr>
            <a:cxnSpLocks noChangeShapeType="1"/>
            <a:stCxn id="2789454" idx="3"/>
            <a:endCxn id="2789459" idx="1"/>
          </p:cNvCxnSpPr>
          <p:nvPr/>
        </p:nvCxnSpPr>
        <p:spPr bwMode="auto">
          <a:xfrm flipV="1">
            <a:off x="2224088" y="37714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9462" name="AutoShape 86"/>
          <p:cNvCxnSpPr>
            <a:cxnSpLocks noChangeShapeType="1"/>
            <a:stCxn id="2789456" idx="2"/>
            <a:endCxn id="2789392" idx="2"/>
          </p:cNvCxnSpPr>
          <p:nvPr/>
        </p:nvCxnSpPr>
        <p:spPr bwMode="auto">
          <a:xfrm>
            <a:off x="2286000" y="3961988"/>
            <a:ext cx="381000" cy="387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9463" name="AutoShape 87"/>
          <p:cNvCxnSpPr>
            <a:cxnSpLocks noChangeShapeType="1"/>
            <a:stCxn id="2789395" idx="0"/>
            <a:endCxn id="2789391" idx="3"/>
          </p:cNvCxnSpPr>
          <p:nvPr/>
        </p:nvCxnSpPr>
        <p:spPr bwMode="auto">
          <a:xfrm flipV="1">
            <a:off x="2895600" y="5136738"/>
            <a:ext cx="398463" cy="196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9464" name="AutoShape 88"/>
          <p:cNvCxnSpPr>
            <a:cxnSpLocks noChangeShapeType="1"/>
            <a:stCxn id="2789403" idx="0"/>
            <a:endCxn id="2789390" idx="4"/>
          </p:cNvCxnSpPr>
          <p:nvPr/>
        </p:nvCxnSpPr>
        <p:spPr bwMode="auto">
          <a:xfrm flipV="1">
            <a:off x="4572000" y="5333588"/>
            <a:ext cx="147638" cy="15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9465" name="AutoShape 89"/>
          <p:cNvCxnSpPr>
            <a:cxnSpLocks noChangeShapeType="1"/>
            <a:stCxn id="2789415" idx="1"/>
            <a:endCxn id="2789389" idx="5"/>
          </p:cNvCxnSpPr>
          <p:nvPr/>
        </p:nvCxnSpPr>
        <p:spPr bwMode="auto">
          <a:xfrm flipH="1" flipV="1">
            <a:off x="5972175" y="4979576"/>
            <a:ext cx="214313" cy="342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9466" name="AutoShape 90"/>
          <p:cNvCxnSpPr>
            <a:cxnSpLocks noChangeShapeType="1"/>
            <a:stCxn id="2789432" idx="4"/>
            <a:endCxn id="2789388" idx="6"/>
          </p:cNvCxnSpPr>
          <p:nvPr/>
        </p:nvCxnSpPr>
        <p:spPr bwMode="auto">
          <a:xfrm flipH="1">
            <a:off x="6000750" y="3966751"/>
            <a:ext cx="307975" cy="320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9467" name="AutoShape 91"/>
          <p:cNvCxnSpPr>
            <a:cxnSpLocks noChangeShapeType="1"/>
            <a:stCxn id="2789444" idx="2"/>
            <a:endCxn id="2789387" idx="0"/>
          </p:cNvCxnSpPr>
          <p:nvPr/>
        </p:nvCxnSpPr>
        <p:spPr bwMode="auto">
          <a:xfrm>
            <a:off x="4800600" y="3657188"/>
            <a:ext cx="176213" cy="1381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89468" name="Text Box 92"/>
          <p:cNvSpPr txBox="1">
            <a:spLocks noChangeArrowheads="1"/>
          </p:cNvSpPr>
          <p:nvPr/>
        </p:nvSpPr>
        <p:spPr bwMode="auto">
          <a:xfrm>
            <a:off x="3205163" y="5485988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A</a:t>
            </a:r>
          </a:p>
        </p:txBody>
      </p:sp>
      <p:sp>
        <p:nvSpPr>
          <p:cNvPr id="2789469" name="Rectangle 93"/>
          <p:cNvSpPr>
            <a:spLocks noChangeArrowheads="1"/>
          </p:cNvSpPr>
          <p:nvPr/>
        </p:nvSpPr>
        <p:spPr bwMode="auto">
          <a:xfrm>
            <a:off x="4929188" y="56987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89470" name="Text Box 94"/>
          <p:cNvSpPr txBox="1">
            <a:spLocks noChangeArrowheads="1"/>
          </p:cNvSpPr>
          <p:nvPr/>
        </p:nvSpPr>
        <p:spPr bwMode="auto">
          <a:xfrm>
            <a:off x="4881563" y="5638388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B</a:t>
            </a:r>
          </a:p>
        </p:txBody>
      </p:sp>
      <p:sp>
        <p:nvSpPr>
          <p:cNvPr id="2789471" name="Rectangle 95"/>
          <p:cNvSpPr>
            <a:spLocks noChangeArrowheads="1"/>
          </p:cNvSpPr>
          <p:nvPr/>
        </p:nvSpPr>
        <p:spPr bwMode="auto">
          <a:xfrm>
            <a:off x="6677025" y="53939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89472" name="Text Box 96"/>
          <p:cNvSpPr txBox="1">
            <a:spLocks noChangeArrowheads="1"/>
          </p:cNvSpPr>
          <p:nvPr/>
        </p:nvSpPr>
        <p:spPr bwMode="auto">
          <a:xfrm>
            <a:off x="6629400" y="5333588"/>
            <a:ext cx="31239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C</a:t>
            </a:r>
          </a:p>
        </p:txBody>
      </p:sp>
      <p:sp>
        <p:nvSpPr>
          <p:cNvPr id="2789473" name="Rectangle 97"/>
          <p:cNvSpPr>
            <a:spLocks noChangeArrowheads="1"/>
          </p:cNvSpPr>
          <p:nvPr/>
        </p:nvSpPr>
        <p:spPr bwMode="auto">
          <a:xfrm>
            <a:off x="6829425" y="37937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89474" name="Text Box 98"/>
          <p:cNvSpPr txBox="1">
            <a:spLocks noChangeArrowheads="1"/>
          </p:cNvSpPr>
          <p:nvPr/>
        </p:nvSpPr>
        <p:spPr bwMode="auto">
          <a:xfrm>
            <a:off x="6781800" y="3733388"/>
            <a:ext cx="31239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D</a:t>
            </a:r>
          </a:p>
        </p:txBody>
      </p:sp>
      <p:sp>
        <p:nvSpPr>
          <p:cNvPr id="2789475" name="Rectangle 99"/>
          <p:cNvSpPr>
            <a:spLocks noChangeArrowheads="1"/>
          </p:cNvSpPr>
          <p:nvPr/>
        </p:nvSpPr>
        <p:spPr bwMode="auto">
          <a:xfrm>
            <a:off x="4924425" y="34127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89476" name="Text Box 100"/>
          <p:cNvSpPr txBox="1">
            <a:spLocks noChangeArrowheads="1"/>
          </p:cNvSpPr>
          <p:nvPr/>
        </p:nvSpPr>
        <p:spPr bwMode="auto">
          <a:xfrm>
            <a:off x="4876800" y="3352388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E</a:t>
            </a:r>
          </a:p>
        </p:txBody>
      </p:sp>
      <p:sp>
        <p:nvSpPr>
          <p:cNvPr id="2789477" name="Rectangle 101"/>
          <p:cNvSpPr>
            <a:spLocks noChangeArrowheads="1"/>
          </p:cNvSpPr>
          <p:nvPr/>
        </p:nvSpPr>
        <p:spPr bwMode="auto">
          <a:xfrm>
            <a:off x="2409825" y="3720688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89478" name="Text Box 102"/>
          <p:cNvSpPr txBox="1">
            <a:spLocks noChangeArrowheads="1"/>
          </p:cNvSpPr>
          <p:nvPr/>
        </p:nvSpPr>
        <p:spPr bwMode="auto">
          <a:xfrm>
            <a:off x="2362200" y="3660363"/>
            <a:ext cx="29241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3827567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1426" name="Group 2"/>
          <p:cNvGrpSpPr>
            <a:grpSpLocks/>
          </p:cNvGrpSpPr>
          <p:nvPr/>
        </p:nvGrpSpPr>
        <p:grpSpPr bwMode="auto">
          <a:xfrm>
            <a:off x="3200400" y="5485988"/>
            <a:ext cx="228600" cy="228600"/>
            <a:chOff x="765" y="1992"/>
            <a:chExt cx="291" cy="240"/>
          </a:xfrm>
        </p:grpSpPr>
        <p:sp>
          <p:nvSpPr>
            <p:cNvPr id="2791427" name="Oval 3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28" name="Rectangle 4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29" name="Oval 5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2791430" name="Rectangle 6"/>
          <p:cNvSpPr>
            <a:spLocks noChangeArrowheads="1"/>
          </p:cNvSpPr>
          <p:nvPr/>
        </p:nvSpPr>
        <p:spPr bwMode="auto">
          <a:xfrm>
            <a:off x="3252788" y="55463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14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Challenge</a:t>
            </a:r>
          </a:p>
        </p:txBody>
      </p:sp>
      <p:sp>
        <p:nvSpPr>
          <p:cNvPr id="27914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848600" cy="1905000"/>
          </a:xfrm>
        </p:spPr>
        <p:txBody>
          <a:bodyPr/>
          <a:lstStyle/>
          <a:p>
            <a:r>
              <a:rPr lang="en-US" dirty="0"/>
              <a:t>Find </a:t>
            </a:r>
            <a:r>
              <a:rPr lang="en-US" dirty="0" smtClean="0"/>
              <a:t>a “good” node storing a specified file</a:t>
            </a:r>
          </a:p>
          <a:p>
            <a:r>
              <a:rPr lang="en-US" dirty="0" smtClean="0"/>
              <a:t>By “good” we mean:</a:t>
            </a:r>
          </a:p>
          <a:p>
            <a:pPr lvl="1"/>
            <a:r>
              <a:rPr lang="en-US" dirty="0" smtClean="0"/>
              <a:t>Has correct content</a:t>
            </a:r>
          </a:p>
          <a:p>
            <a:pPr lvl="1"/>
            <a:r>
              <a:rPr lang="en-US" dirty="0" smtClean="0"/>
              <a:t>Can get content fast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2791433" name="Group 9"/>
          <p:cNvGrpSpPr>
            <a:grpSpLocks/>
          </p:cNvGrpSpPr>
          <p:nvPr/>
        </p:nvGrpSpPr>
        <p:grpSpPr bwMode="auto">
          <a:xfrm>
            <a:off x="2667000" y="3733388"/>
            <a:ext cx="3505200" cy="1600200"/>
            <a:chOff x="1719" y="1709"/>
            <a:chExt cx="1775" cy="1123"/>
          </a:xfrm>
        </p:grpSpPr>
        <p:sp>
          <p:nvSpPr>
            <p:cNvPr id="2791434" name="Oval 10"/>
            <p:cNvSpPr>
              <a:spLocks noChangeArrowheads="1"/>
            </p:cNvSpPr>
            <p:nvPr/>
          </p:nvSpPr>
          <p:spPr bwMode="auto">
            <a:xfrm>
              <a:off x="2109" y="1709"/>
              <a:ext cx="736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35" name="Oval 11"/>
            <p:cNvSpPr>
              <a:spLocks noChangeArrowheads="1"/>
            </p:cNvSpPr>
            <p:nvPr/>
          </p:nvSpPr>
          <p:spPr bwMode="auto">
            <a:xfrm>
              <a:off x="2542" y="1752"/>
              <a:ext cx="692" cy="34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36" name="Oval 12"/>
            <p:cNvSpPr>
              <a:spLocks noChangeArrowheads="1"/>
            </p:cNvSpPr>
            <p:nvPr/>
          </p:nvSpPr>
          <p:spPr bwMode="auto">
            <a:xfrm>
              <a:off x="2715" y="1925"/>
              <a:ext cx="692" cy="3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91437" name="Oval 13"/>
            <p:cNvSpPr>
              <a:spLocks noChangeArrowheads="1"/>
            </p:cNvSpPr>
            <p:nvPr/>
          </p:nvSpPr>
          <p:spPr bwMode="auto">
            <a:xfrm>
              <a:off x="2801" y="2141"/>
              <a:ext cx="693" cy="51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91438" name="Oval 14"/>
            <p:cNvSpPr>
              <a:spLocks noChangeArrowheads="1"/>
            </p:cNvSpPr>
            <p:nvPr/>
          </p:nvSpPr>
          <p:spPr bwMode="auto">
            <a:xfrm>
              <a:off x="2412" y="2270"/>
              <a:ext cx="692" cy="56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91439" name="Oval 15"/>
            <p:cNvSpPr>
              <a:spLocks noChangeArrowheads="1"/>
            </p:cNvSpPr>
            <p:nvPr/>
          </p:nvSpPr>
          <p:spPr bwMode="auto">
            <a:xfrm>
              <a:off x="1935" y="2141"/>
              <a:ext cx="693" cy="64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91440" name="Oval 16"/>
            <p:cNvSpPr>
              <a:spLocks noChangeArrowheads="1"/>
            </p:cNvSpPr>
            <p:nvPr/>
          </p:nvSpPr>
          <p:spPr bwMode="auto">
            <a:xfrm>
              <a:off x="1719" y="1838"/>
              <a:ext cx="693" cy="60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b="0">
                <a:latin typeface="Helvetica"/>
                <a:cs typeface="Helvetica"/>
              </a:endParaRPr>
            </a:p>
          </p:txBody>
        </p:sp>
        <p:sp>
          <p:nvSpPr>
            <p:cNvPr id="2791441" name="Freeform 17"/>
            <p:cNvSpPr>
              <a:spLocks/>
            </p:cNvSpPr>
            <p:nvPr/>
          </p:nvSpPr>
          <p:spPr bwMode="auto">
            <a:xfrm>
              <a:off x="1893" y="1753"/>
              <a:ext cx="1470" cy="1037"/>
            </a:xfrm>
            <a:custGeom>
              <a:avLst/>
              <a:gdLst>
                <a:gd name="T0" fmla="*/ 48 w 1632"/>
                <a:gd name="T1" fmla="*/ 192 h 1152"/>
                <a:gd name="T2" fmla="*/ 384 w 1632"/>
                <a:gd name="T3" fmla="*/ 48 h 1152"/>
                <a:gd name="T4" fmla="*/ 672 w 1632"/>
                <a:gd name="T5" fmla="*/ 0 h 1152"/>
                <a:gd name="T6" fmla="*/ 1248 w 1632"/>
                <a:gd name="T7" fmla="*/ 48 h 1152"/>
                <a:gd name="T8" fmla="*/ 1440 w 1632"/>
                <a:gd name="T9" fmla="*/ 144 h 1152"/>
                <a:gd name="T10" fmla="*/ 1536 w 1632"/>
                <a:gd name="T11" fmla="*/ 336 h 1152"/>
                <a:gd name="T12" fmla="*/ 1632 w 1632"/>
                <a:gd name="T13" fmla="*/ 384 h 1152"/>
                <a:gd name="T14" fmla="*/ 1536 w 1632"/>
                <a:gd name="T15" fmla="*/ 912 h 1152"/>
                <a:gd name="T16" fmla="*/ 912 w 1632"/>
                <a:gd name="T17" fmla="*/ 1152 h 1152"/>
                <a:gd name="T18" fmla="*/ 288 w 1632"/>
                <a:gd name="T19" fmla="*/ 960 h 1152"/>
                <a:gd name="T20" fmla="*/ 96 w 1632"/>
                <a:gd name="T21" fmla="*/ 768 h 1152"/>
                <a:gd name="T22" fmla="*/ 0 w 1632"/>
                <a:gd name="T23" fmla="*/ 720 h 1152"/>
                <a:gd name="T24" fmla="*/ 48 w 1632"/>
                <a:gd name="T25" fmla="*/ 19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1442" name="Group 18"/>
          <p:cNvGrpSpPr>
            <a:grpSpLocks/>
          </p:cNvGrpSpPr>
          <p:nvPr/>
        </p:nvGrpSpPr>
        <p:grpSpPr bwMode="auto">
          <a:xfrm>
            <a:off x="2667000" y="5333588"/>
            <a:ext cx="457200" cy="457200"/>
            <a:chOff x="384" y="1872"/>
            <a:chExt cx="336" cy="336"/>
          </a:xfrm>
        </p:grpSpPr>
        <p:sp>
          <p:nvSpPr>
            <p:cNvPr id="2791443" name="AutoShape 19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44" name="AutoShape 20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45" name="Rectangle 21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46" name="Rectangle 22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47" name="Rectangle 23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48" name="Freeform 24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1449" name="AutoShape 25"/>
          <p:cNvCxnSpPr>
            <a:cxnSpLocks noChangeShapeType="1"/>
            <a:stCxn id="2791446" idx="3"/>
            <a:endCxn id="2791428" idx="1"/>
          </p:cNvCxnSpPr>
          <p:nvPr/>
        </p:nvCxnSpPr>
        <p:spPr bwMode="auto">
          <a:xfrm flipV="1">
            <a:off x="3062288" y="56002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1450" name="Group 26"/>
          <p:cNvGrpSpPr>
            <a:grpSpLocks/>
          </p:cNvGrpSpPr>
          <p:nvPr/>
        </p:nvGrpSpPr>
        <p:grpSpPr bwMode="auto">
          <a:xfrm>
            <a:off x="4343400" y="5485988"/>
            <a:ext cx="457200" cy="457200"/>
            <a:chOff x="384" y="1872"/>
            <a:chExt cx="336" cy="336"/>
          </a:xfrm>
        </p:grpSpPr>
        <p:sp>
          <p:nvSpPr>
            <p:cNvPr id="2791451" name="AutoShape 27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52" name="AutoShape 28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53" name="Rectangle 29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54" name="Rectangle 30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55" name="Rectangle 31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56" name="Freeform 32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1457" name="Group 33"/>
          <p:cNvGrpSpPr>
            <a:grpSpLocks/>
          </p:cNvGrpSpPr>
          <p:nvPr/>
        </p:nvGrpSpPr>
        <p:grpSpPr bwMode="auto">
          <a:xfrm>
            <a:off x="4876800" y="5638388"/>
            <a:ext cx="228600" cy="228600"/>
            <a:chOff x="765" y="1992"/>
            <a:chExt cx="291" cy="240"/>
          </a:xfrm>
        </p:grpSpPr>
        <p:sp>
          <p:nvSpPr>
            <p:cNvPr id="2791458" name="Oval 34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59" name="Rectangle 35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60" name="Oval 36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1461" name="AutoShape 37"/>
          <p:cNvCxnSpPr>
            <a:cxnSpLocks noChangeShapeType="1"/>
            <a:stCxn id="2791454" idx="3"/>
            <a:endCxn id="2791459" idx="1"/>
          </p:cNvCxnSpPr>
          <p:nvPr/>
        </p:nvCxnSpPr>
        <p:spPr bwMode="auto">
          <a:xfrm flipV="1">
            <a:off x="4738688" y="57526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1462" name="Group 38"/>
          <p:cNvGrpSpPr>
            <a:grpSpLocks/>
          </p:cNvGrpSpPr>
          <p:nvPr/>
        </p:nvGrpSpPr>
        <p:grpSpPr bwMode="auto">
          <a:xfrm>
            <a:off x="6096000" y="5181188"/>
            <a:ext cx="457200" cy="457200"/>
            <a:chOff x="384" y="1872"/>
            <a:chExt cx="336" cy="336"/>
          </a:xfrm>
        </p:grpSpPr>
        <p:sp>
          <p:nvSpPr>
            <p:cNvPr id="2791463" name="AutoShape 39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64" name="AutoShape 40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65" name="Rectangle 41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66" name="Rectangle 42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67" name="Rectangle 43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68" name="Freeform 44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1469" name="Group 45"/>
          <p:cNvGrpSpPr>
            <a:grpSpLocks/>
          </p:cNvGrpSpPr>
          <p:nvPr/>
        </p:nvGrpSpPr>
        <p:grpSpPr bwMode="auto">
          <a:xfrm>
            <a:off x="6629400" y="5333588"/>
            <a:ext cx="228600" cy="228600"/>
            <a:chOff x="765" y="1992"/>
            <a:chExt cx="291" cy="240"/>
          </a:xfrm>
        </p:grpSpPr>
        <p:sp>
          <p:nvSpPr>
            <p:cNvPr id="2791470" name="Oval 46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71" name="Rectangle 47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72" name="Oval 48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1473" name="AutoShape 49"/>
          <p:cNvCxnSpPr>
            <a:cxnSpLocks noChangeShapeType="1"/>
            <a:stCxn id="2791466" idx="3"/>
            <a:endCxn id="2791471" idx="1"/>
          </p:cNvCxnSpPr>
          <p:nvPr/>
        </p:nvCxnSpPr>
        <p:spPr bwMode="auto">
          <a:xfrm flipV="1">
            <a:off x="6491288" y="54478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1474" name="Group 50"/>
          <p:cNvGrpSpPr>
            <a:grpSpLocks/>
          </p:cNvGrpSpPr>
          <p:nvPr/>
        </p:nvGrpSpPr>
        <p:grpSpPr bwMode="auto">
          <a:xfrm>
            <a:off x="6248400" y="3580988"/>
            <a:ext cx="457200" cy="457200"/>
            <a:chOff x="384" y="1872"/>
            <a:chExt cx="336" cy="336"/>
          </a:xfrm>
        </p:grpSpPr>
        <p:sp>
          <p:nvSpPr>
            <p:cNvPr id="2791475" name="AutoShape 51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76" name="AutoShape 52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77" name="Rectangle 53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78" name="Rectangle 54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79" name="Rectangle 55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80" name="Freeform 56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1481" name="Group 57"/>
          <p:cNvGrpSpPr>
            <a:grpSpLocks/>
          </p:cNvGrpSpPr>
          <p:nvPr/>
        </p:nvGrpSpPr>
        <p:grpSpPr bwMode="auto">
          <a:xfrm>
            <a:off x="6781800" y="3733388"/>
            <a:ext cx="228600" cy="228600"/>
            <a:chOff x="765" y="1992"/>
            <a:chExt cx="291" cy="240"/>
          </a:xfrm>
        </p:grpSpPr>
        <p:sp>
          <p:nvSpPr>
            <p:cNvPr id="2791482" name="Oval 58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83" name="Rectangle 59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84" name="Oval 60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1485" name="AutoShape 61"/>
          <p:cNvCxnSpPr>
            <a:cxnSpLocks noChangeShapeType="1"/>
            <a:stCxn id="2791478" idx="3"/>
            <a:endCxn id="2791483" idx="1"/>
          </p:cNvCxnSpPr>
          <p:nvPr/>
        </p:nvCxnSpPr>
        <p:spPr bwMode="auto">
          <a:xfrm flipV="1">
            <a:off x="6643688" y="38476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1486" name="Group 62"/>
          <p:cNvGrpSpPr>
            <a:grpSpLocks/>
          </p:cNvGrpSpPr>
          <p:nvPr/>
        </p:nvGrpSpPr>
        <p:grpSpPr bwMode="auto">
          <a:xfrm>
            <a:off x="4343400" y="3199988"/>
            <a:ext cx="457200" cy="457200"/>
            <a:chOff x="384" y="1872"/>
            <a:chExt cx="336" cy="336"/>
          </a:xfrm>
        </p:grpSpPr>
        <p:sp>
          <p:nvSpPr>
            <p:cNvPr id="2791487" name="AutoShape 63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88" name="AutoShape 64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89" name="Rectangle 65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90" name="Rectangle 66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91" name="Rectangle 67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92" name="Freeform 68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1493" name="Group 69"/>
          <p:cNvGrpSpPr>
            <a:grpSpLocks/>
          </p:cNvGrpSpPr>
          <p:nvPr/>
        </p:nvGrpSpPr>
        <p:grpSpPr bwMode="auto">
          <a:xfrm>
            <a:off x="4876800" y="3352388"/>
            <a:ext cx="228600" cy="228600"/>
            <a:chOff x="765" y="1992"/>
            <a:chExt cx="291" cy="240"/>
          </a:xfrm>
        </p:grpSpPr>
        <p:sp>
          <p:nvSpPr>
            <p:cNvPr id="2791494" name="Oval 70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95" name="Rectangle 71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496" name="Oval 72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1497" name="AutoShape 73"/>
          <p:cNvCxnSpPr>
            <a:cxnSpLocks noChangeShapeType="1"/>
            <a:stCxn id="2791490" idx="3"/>
            <a:endCxn id="2791495" idx="1"/>
          </p:cNvCxnSpPr>
          <p:nvPr/>
        </p:nvCxnSpPr>
        <p:spPr bwMode="auto">
          <a:xfrm flipV="1">
            <a:off x="4738688" y="34666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91498" name="Group 74"/>
          <p:cNvGrpSpPr>
            <a:grpSpLocks/>
          </p:cNvGrpSpPr>
          <p:nvPr/>
        </p:nvGrpSpPr>
        <p:grpSpPr bwMode="auto">
          <a:xfrm>
            <a:off x="1828800" y="3504788"/>
            <a:ext cx="457200" cy="457200"/>
            <a:chOff x="384" y="1872"/>
            <a:chExt cx="336" cy="336"/>
          </a:xfrm>
        </p:grpSpPr>
        <p:sp>
          <p:nvSpPr>
            <p:cNvPr id="2791499" name="AutoShape 75"/>
            <p:cNvSpPr>
              <a:spLocks noChangeArrowheads="1"/>
            </p:cNvSpPr>
            <p:nvPr/>
          </p:nvSpPr>
          <p:spPr bwMode="auto">
            <a:xfrm>
              <a:off x="451" y="1872"/>
              <a:ext cx="202" cy="20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500" name="AutoShape 76"/>
            <p:cNvSpPr>
              <a:spLocks noChangeArrowheads="1"/>
            </p:cNvSpPr>
            <p:nvPr/>
          </p:nvSpPr>
          <p:spPr bwMode="auto">
            <a:xfrm>
              <a:off x="474" y="1898"/>
              <a:ext cx="156" cy="155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501" name="Rectangle 77"/>
            <p:cNvSpPr>
              <a:spLocks noChangeArrowheads="1"/>
            </p:cNvSpPr>
            <p:nvPr/>
          </p:nvSpPr>
          <p:spPr bwMode="auto">
            <a:xfrm>
              <a:off x="429" y="2079"/>
              <a:ext cx="246" cy="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502" name="Rectangle 78"/>
            <p:cNvSpPr>
              <a:spLocks noChangeArrowheads="1"/>
            </p:cNvSpPr>
            <p:nvPr/>
          </p:nvSpPr>
          <p:spPr bwMode="auto">
            <a:xfrm>
              <a:off x="429" y="2105"/>
              <a:ext cx="246" cy="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503" name="Rectangle 79"/>
            <p:cNvSpPr>
              <a:spLocks noChangeArrowheads="1"/>
            </p:cNvSpPr>
            <p:nvPr/>
          </p:nvSpPr>
          <p:spPr bwMode="auto">
            <a:xfrm>
              <a:off x="451" y="2105"/>
              <a:ext cx="90" cy="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504" name="Freeform 80" descr="Dotted grid"/>
            <p:cNvSpPr>
              <a:spLocks/>
            </p:cNvSpPr>
            <p:nvPr/>
          </p:nvSpPr>
          <p:spPr bwMode="auto">
            <a:xfrm>
              <a:off x="384" y="2156"/>
              <a:ext cx="336" cy="52"/>
            </a:xfrm>
            <a:custGeom>
              <a:avLst/>
              <a:gdLst>
                <a:gd name="T0" fmla="*/ 96 w 720"/>
                <a:gd name="T1" fmla="*/ 0 h 48"/>
                <a:gd name="T2" fmla="*/ 624 w 720"/>
                <a:gd name="T3" fmla="*/ 0 h 48"/>
                <a:gd name="T4" fmla="*/ 720 w 720"/>
                <a:gd name="T5" fmla="*/ 48 h 48"/>
                <a:gd name="T6" fmla="*/ 0 w 720"/>
                <a:gd name="T7" fmla="*/ 48 h 48"/>
                <a:gd name="T8" fmla="*/ 96 w 720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grpSp>
        <p:nvGrpSpPr>
          <p:cNvPr id="2791505" name="Group 81"/>
          <p:cNvGrpSpPr>
            <a:grpSpLocks/>
          </p:cNvGrpSpPr>
          <p:nvPr/>
        </p:nvGrpSpPr>
        <p:grpSpPr bwMode="auto">
          <a:xfrm>
            <a:off x="2362200" y="3657188"/>
            <a:ext cx="228600" cy="228600"/>
            <a:chOff x="765" y="1992"/>
            <a:chExt cx="291" cy="240"/>
          </a:xfrm>
        </p:grpSpPr>
        <p:sp>
          <p:nvSpPr>
            <p:cNvPr id="2791506" name="Oval 82"/>
            <p:cNvSpPr>
              <a:spLocks noChangeArrowheads="1"/>
            </p:cNvSpPr>
            <p:nvPr/>
          </p:nvSpPr>
          <p:spPr bwMode="auto">
            <a:xfrm>
              <a:off x="765" y="2184"/>
              <a:ext cx="288" cy="4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507" name="Rectangle 83"/>
            <p:cNvSpPr>
              <a:spLocks noChangeArrowheads="1"/>
            </p:cNvSpPr>
            <p:nvPr/>
          </p:nvSpPr>
          <p:spPr bwMode="auto">
            <a:xfrm>
              <a:off x="768" y="2016"/>
              <a:ext cx="288" cy="192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791508" name="Oval 84"/>
            <p:cNvSpPr>
              <a:spLocks noChangeArrowheads="1"/>
            </p:cNvSpPr>
            <p:nvPr/>
          </p:nvSpPr>
          <p:spPr bwMode="auto">
            <a:xfrm>
              <a:off x="768" y="1992"/>
              <a:ext cx="288" cy="4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>
                <a:latin typeface="Helvetica"/>
                <a:cs typeface="Helvetica"/>
              </a:endParaRPr>
            </a:p>
          </p:txBody>
        </p:sp>
      </p:grpSp>
      <p:cxnSp>
        <p:nvCxnSpPr>
          <p:cNvPr id="2791509" name="AutoShape 85"/>
          <p:cNvCxnSpPr>
            <a:cxnSpLocks noChangeShapeType="1"/>
            <a:stCxn id="2791502" idx="3"/>
            <a:endCxn id="2791507" idx="1"/>
          </p:cNvCxnSpPr>
          <p:nvPr/>
        </p:nvCxnSpPr>
        <p:spPr bwMode="auto">
          <a:xfrm flipV="1">
            <a:off x="2224088" y="3771488"/>
            <a:ext cx="1397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1510" name="AutoShape 86"/>
          <p:cNvCxnSpPr>
            <a:cxnSpLocks noChangeShapeType="1"/>
            <a:stCxn id="2791504" idx="2"/>
            <a:endCxn id="2791440" idx="2"/>
          </p:cNvCxnSpPr>
          <p:nvPr/>
        </p:nvCxnSpPr>
        <p:spPr bwMode="auto">
          <a:xfrm>
            <a:off x="2286000" y="3961988"/>
            <a:ext cx="381000" cy="387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1511" name="AutoShape 87"/>
          <p:cNvCxnSpPr>
            <a:cxnSpLocks noChangeShapeType="1"/>
            <a:stCxn id="2791443" idx="0"/>
            <a:endCxn id="2791439" idx="3"/>
          </p:cNvCxnSpPr>
          <p:nvPr/>
        </p:nvCxnSpPr>
        <p:spPr bwMode="auto">
          <a:xfrm flipV="1">
            <a:off x="2895600" y="5136738"/>
            <a:ext cx="398463" cy="196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1512" name="AutoShape 88"/>
          <p:cNvCxnSpPr>
            <a:cxnSpLocks noChangeShapeType="1"/>
            <a:stCxn id="2791451" idx="0"/>
            <a:endCxn id="2791438" idx="4"/>
          </p:cNvCxnSpPr>
          <p:nvPr/>
        </p:nvCxnSpPr>
        <p:spPr bwMode="auto">
          <a:xfrm flipV="1">
            <a:off x="4572000" y="5333588"/>
            <a:ext cx="147638" cy="15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1513" name="AutoShape 89"/>
          <p:cNvCxnSpPr>
            <a:cxnSpLocks noChangeShapeType="1"/>
            <a:stCxn id="2791463" idx="1"/>
            <a:endCxn id="2791437" idx="5"/>
          </p:cNvCxnSpPr>
          <p:nvPr/>
        </p:nvCxnSpPr>
        <p:spPr bwMode="auto">
          <a:xfrm flipH="1" flipV="1">
            <a:off x="5972175" y="4979576"/>
            <a:ext cx="214313" cy="342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1514" name="AutoShape 90"/>
          <p:cNvCxnSpPr>
            <a:cxnSpLocks noChangeShapeType="1"/>
            <a:stCxn id="2791480" idx="4"/>
            <a:endCxn id="2791436" idx="6"/>
          </p:cNvCxnSpPr>
          <p:nvPr/>
        </p:nvCxnSpPr>
        <p:spPr bwMode="auto">
          <a:xfrm flipH="1">
            <a:off x="6000750" y="3966751"/>
            <a:ext cx="307975" cy="320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91515" name="AutoShape 91"/>
          <p:cNvCxnSpPr>
            <a:cxnSpLocks noChangeShapeType="1"/>
            <a:stCxn id="2791492" idx="2"/>
            <a:endCxn id="2791435" idx="0"/>
          </p:cNvCxnSpPr>
          <p:nvPr/>
        </p:nvCxnSpPr>
        <p:spPr bwMode="auto">
          <a:xfrm>
            <a:off x="4800600" y="3657188"/>
            <a:ext cx="176213" cy="1381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91516" name="Text Box 92"/>
          <p:cNvSpPr txBox="1">
            <a:spLocks noChangeArrowheads="1"/>
          </p:cNvSpPr>
          <p:nvPr/>
        </p:nvSpPr>
        <p:spPr bwMode="auto">
          <a:xfrm>
            <a:off x="3205163" y="5485988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A</a:t>
            </a:r>
          </a:p>
        </p:txBody>
      </p:sp>
      <p:sp>
        <p:nvSpPr>
          <p:cNvPr id="2791517" name="Rectangle 93"/>
          <p:cNvSpPr>
            <a:spLocks noChangeArrowheads="1"/>
          </p:cNvSpPr>
          <p:nvPr/>
        </p:nvSpPr>
        <p:spPr bwMode="auto">
          <a:xfrm>
            <a:off x="4929188" y="56987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1518" name="Text Box 94"/>
          <p:cNvSpPr txBox="1">
            <a:spLocks noChangeArrowheads="1"/>
          </p:cNvSpPr>
          <p:nvPr/>
        </p:nvSpPr>
        <p:spPr bwMode="auto">
          <a:xfrm>
            <a:off x="4881563" y="5638388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B</a:t>
            </a:r>
          </a:p>
        </p:txBody>
      </p:sp>
      <p:sp>
        <p:nvSpPr>
          <p:cNvPr id="2791519" name="Rectangle 95"/>
          <p:cNvSpPr>
            <a:spLocks noChangeArrowheads="1"/>
          </p:cNvSpPr>
          <p:nvPr/>
        </p:nvSpPr>
        <p:spPr bwMode="auto">
          <a:xfrm>
            <a:off x="6677025" y="53939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1520" name="Text Box 96"/>
          <p:cNvSpPr txBox="1">
            <a:spLocks noChangeArrowheads="1"/>
          </p:cNvSpPr>
          <p:nvPr/>
        </p:nvSpPr>
        <p:spPr bwMode="auto">
          <a:xfrm>
            <a:off x="6629400" y="5333588"/>
            <a:ext cx="31239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C</a:t>
            </a:r>
          </a:p>
        </p:txBody>
      </p:sp>
      <p:sp>
        <p:nvSpPr>
          <p:cNvPr id="2791521" name="Rectangle 97"/>
          <p:cNvSpPr>
            <a:spLocks noChangeArrowheads="1"/>
          </p:cNvSpPr>
          <p:nvPr/>
        </p:nvSpPr>
        <p:spPr bwMode="auto">
          <a:xfrm>
            <a:off x="6829425" y="37937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1522" name="Text Box 98"/>
          <p:cNvSpPr txBox="1">
            <a:spLocks noChangeArrowheads="1"/>
          </p:cNvSpPr>
          <p:nvPr/>
        </p:nvSpPr>
        <p:spPr bwMode="auto">
          <a:xfrm>
            <a:off x="6781800" y="3733388"/>
            <a:ext cx="31239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D</a:t>
            </a:r>
          </a:p>
        </p:txBody>
      </p:sp>
      <p:sp>
        <p:nvSpPr>
          <p:cNvPr id="2791523" name="Rectangle 99"/>
          <p:cNvSpPr>
            <a:spLocks noChangeArrowheads="1"/>
          </p:cNvSpPr>
          <p:nvPr/>
        </p:nvSpPr>
        <p:spPr bwMode="auto">
          <a:xfrm>
            <a:off x="4924425" y="3412713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1524" name="Text Box 100"/>
          <p:cNvSpPr txBox="1">
            <a:spLocks noChangeArrowheads="1"/>
          </p:cNvSpPr>
          <p:nvPr/>
        </p:nvSpPr>
        <p:spPr bwMode="auto">
          <a:xfrm>
            <a:off x="4876800" y="3352388"/>
            <a:ext cx="3024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E</a:t>
            </a:r>
          </a:p>
        </p:txBody>
      </p:sp>
      <p:sp>
        <p:nvSpPr>
          <p:cNvPr id="2791525" name="Rectangle 101"/>
          <p:cNvSpPr>
            <a:spLocks noChangeArrowheads="1"/>
          </p:cNvSpPr>
          <p:nvPr/>
        </p:nvSpPr>
        <p:spPr bwMode="auto">
          <a:xfrm>
            <a:off x="2409825" y="3720688"/>
            <a:ext cx="190500" cy="165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1526" name="Text Box 102"/>
          <p:cNvSpPr txBox="1">
            <a:spLocks noChangeArrowheads="1"/>
          </p:cNvSpPr>
          <p:nvPr/>
        </p:nvSpPr>
        <p:spPr bwMode="auto">
          <a:xfrm>
            <a:off x="2362200" y="3660363"/>
            <a:ext cx="29241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400" b="0">
                <a:latin typeface="Helvetica"/>
                <a:cs typeface="Helvetica"/>
              </a:rPr>
              <a:t>F</a:t>
            </a:r>
          </a:p>
        </p:txBody>
      </p:sp>
      <p:sp>
        <p:nvSpPr>
          <p:cNvPr id="2791527" name="Line 103"/>
          <p:cNvSpPr>
            <a:spLocks noChangeShapeType="1"/>
          </p:cNvSpPr>
          <p:nvPr/>
        </p:nvSpPr>
        <p:spPr bwMode="auto">
          <a:xfrm flipV="1">
            <a:off x="2895600" y="4800188"/>
            <a:ext cx="990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2791528" name="Text Box 104"/>
          <p:cNvSpPr txBox="1">
            <a:spLocks noChangeArrowheads="1"/>
          </p:cNvSpPr>
          <p:nvPr/>
        </p:nvSpPr>
        <p:spPr bwMode="auto">
          <a:xfrm>
            <a:off x="3810000" y="4495388"/>
            <a:ext cx="433713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latin typeface="Helvetica"/>
                <a:cs typeface="Helvetica"/>
              </a:rPr>
              <a:t>E?</a:t>
            </a:r>
          </a:p>
        </p:txBody>
      </p:sp>
    </p:spTree>
    <p:extLst>
      <p:ext uri="{BB962C8B-B14F-4D97-AF65-F5344CB8AC3E}">
        <p14:creationId xmlns:p14="http://schemas.microsoft.com/office/powerpoint/2010/main" val="27103621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Challenges</a:t>
            </a:r>
          </a:p>
        </p:txBody>
      </p:sp>
      <p:sp>
        <p:nvSpPr>
          <p:cNvPr id="279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Scale: up to hundred of thousands or millions of machines </a:t>
            </a:r>
          </a:p>
          <a:p>
            <a:r>
              <a:rPr lang="en-US" dirty="0"/>
              <a:t>Dynamicity: machines can come and go </a:t>
            </a:r>
            <a:r>
              <a:rPr lang="en-US" dirty="0" smtClean="0"/>
              <a:t>at any </a:t>
            </a:r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9816985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63177</TotalTime>
  <Pages>60</Pages>
  <Words>3062</Words>
  <Application>Microsoft Macintosh PowerPoint</Application>
  <PresentationFormat>On-screen Show (4:3)</PresentationFormat>
  <Paragraphs>896</Paragraphs>
  <Slides>54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Office</vt:lpstr>
      <vt:lpstr>Microsoft Equation</vt:lpstr>
      <vt:lpstr>CS162 Operating Systems and Systems Programming Lecture 23  Peer-to-Peer Systems</vt:lpstr>
      <vt:lpstr>Three Capstone Lectures</vt:lpstr>
      <vt:lpstr>P2P Traffic</vt:lpstr>
      <vt:lpstr>P2P Traffic</vt:lpstr>
      <vt:lpstr>Peer-to-Peer Systems </vt:lpstr>
      <vt:lpstr>How Did it Start?</vt:lpstr>
      <vt:lpstr>Model</vt:lpstr>
      <vt:lpstr>Main Challenge</vt:lpstr>
      <vt:lpstr>Other Challenges</vt:lpstr>
      <vt:lpstr>Napster</vt:lpstr>
      <vt:lpstr>Napster: Example</vt:lpstr>
      <vt:lpstr>The Rise and Fall of Napster</vt:lpstr>
      <vt:lpstr>The Aftermath</vt:lpstr>
      <vt:lpstr>Gnutella (2000)</vt:lpstr>
      <vt:lpstr>Gnutella (2000)</vt:lpstr>
      <vt:lpstr>Gnutella: Time To Live (TTL)</vt:lpstr>
      <vt:lpstr>Gnutella: Example</vt:lpstr>
      <vt:lpstr>Gnutella: Example</vt:lpstr>
      <vt:lpstr>Gnutella: Example</vt:lpstr>
      <vt:lpstr>Gnutella: Example</vt:lpstr>
      <vt:lpstr>Two-Level Hierarchy</vt:lpstr>
      <vt:lpstr>Two-Level Hierarchy</vt:lpstr>
      <vt:lpstr>Two-Level Hierarchy</vt:lpstr>
      <vt:lpstr>Gnutella: Example</vt:lpstr>
      <vt:lpstr>Gnutella: Example</vt:lpstr>
      <vt:lpstr>Example: Oct 2003 Crawl on Gnutella</vt:lpstr>
      <vt:lpstr>Distributed Hash Tables (DHTs)</vt:lpstr>
      <vt:lpstr>DHTs</vt:lpstr>
      <vt:lpstr>DHT: Insertion</vt:lpstr>
      <vt:lpstr>DHT: Query</vt:lpstr>
      <vt:lpstr>DHT: Lookup Service</vt:lpstr>
      <vt:lpstr>Content Addressable Network (CAN)</vt:lpstr>
      <vt:lpstr>CAN Example: Two Dimensional Space</vt:lpstr>
      <vt:lpstr>CAN Example: Two Dimensional Space</vt:lpstr>
      <vt:lpstr>CAN Example: Two Dimensional Space</vt:lpstr>
      <vt:lpstr>CAN Example: Two Dimensional Space</vt:lpstr>
      <vt:lpstr>CAN Example: Two Dimensional Space</vt:lpstr>
      <vt:lpstr>CAN Example: Two Dimensional Space</vt:lpstr>
      <vt:lpstr>CAN: Query Example</vt:lpstr>
      <vt:lpstr>Content Addressable Network (CAN)</vt:lpstr>
      <vt:lpstr>5min Break</vt:lpstr>
      <vt:lpstr>BitTorrent (2001): The Problem</vt:lpstr>
      <vt:lpstr>Efficient Large File Distribution</vt:lpstr>
      <vt:lpstr>Efficient Large File Distribution</vt:lpstr>
      <vt:lpstr>Efficient Large File Distribution</vt:lpstr>
      <vt:lpstr>Efficient Large File Distribution</vt:lpstr>
      <vt:lpstr>Efficient Large File Distribution</vt:lpstr>
      <vt:lpstr>BitTorrent (2001)</vt:lpstr>
      <vt:lpstr>BitTorrent: Join Procedure</vt:lpstr>
      <vt:lpstr>BitTorrent: Download Algorithm</vt:lpstr>
      <vt:lpstr>Bittorrent: Handling Freeriders</vt:lpstr>
      <vt:lpstr>Skype (2003)</vt:lpstr>
      <vt:lpstr>Skype (cont’d)</vt:lpstr>
      <vt:lpstr>Summary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1545</cp:revision>
  <cp:lastPrinted>2012-04-18T07:01:44Z</cp:lastPrinted>
  <dcterms:created xsi:type="dcterms:W3CDTF">2012-04-12T01:24:12Z</dcterms:created>
  <dcterms:modified xsi:type="dcterms:W3CDTF">2012-04-18T23:40:20Z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