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3" r:id="rId4"/>
    <p:sldId id="259" r:id="rId5"/>
    <p:sldId id="262" r:id="rId6"/>
    <p:sldId id="264" r:id="rId7"/>
    <p:sldId id="260" r:id="rId8"/>
    <p:sldId id="265" r:id="rId9"/>
    <p:sldId id="266" r:id="rId10"/>
    <p:sldId id="268" r:id="rId11"/>
    <p:sldId id="269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222" autoAdjust="0"/>
  </p:normalViewPr>
  <p:slideViewPr>
    <p:cSldViewPr snapToGrid="0" snapToObjects="1">
      <p:cViewPr varScale="1">
        <p:scale>
          <a:sx n="95" d="100"/>
          <a:sy n="95" d="100"/>
        </p:scale>
        <p:origin x="-2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EBB02-AEFD-3C48-908A-A227478B3664}" type="datetimeFigureOut">
              <a:rPr lang="en-US" smtClean="0"/>
              <a:t>1/25/12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E2717-B839-0042-A93A-7C5BB4367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Req</a:t>
            </a:r>
            <a:r>
              <a:rPr lang="en-US" dirty="0" smtClean="0"/>
              <a:t> doc: What is the purpose? Who</a:t>
            </a:r>
            <a:r>
              <a:rPr lang="en-US" baseline="0" dirty="0" smtClean="0"/>
              <a:t> will use it? How will they use it and why? What should be the inputs and outputs, in what formats?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  <a:r>
              <a:rPr lang="en-US" baseline="0" dirty="0" smtClean="0"/>
              <a:t> Document:</a:t>
            </a:r>
            <a:endParaRPr lang="en-US" dirty="0" smtClean="0"/>
          </a:p>
          <a:p>
            <a:r>
              <a:rPr lang="en-US" dirty="0" smtClean="0"/>
              <a:t>State the purpose of your project/sub-system,</a:t>
            </a:r>
            <a:r>
              <a:rPr lang="en-US" baseline="0" dirty="0" smtClean="0"/>
              <a:t> use cases</a:t>
            </a:r>
            <a:endParaRPr lang="en-US" dirty="0" smtClean="0"/>
          </a:p>
          <a:p>
            <a:r>
              <a:rPr lang="en-US" dirty="0" smtClean="0"/>
              <a:t>Define the high level entities in your design (system architecture)</a:t>
            </a:r>
          </a:p>
          <a:p>
            <a:r>
              <a:rPr lang="en-US" dirty="0" smtClean="0"/>
              <a:t>For each entity, define the low level design</a:t>
            </a:r>
          </a:p>
          <a:p>
            <a:r>
              <a:rPr lang="en-US" dirty="0" smtClean="0"/>
              <a:t>-- Usage, Configuration, Model and Interaction</a:t>
            </a:r>
          </a:p>
          <a:p>
            <a:r>
              <a:rPr lang="en-US" dirty="0" smtClean="0"/>
              <a:t>Benefits, assumptions, risks/issues</a:t>
            </a:r>
          </a:p>
          <a:p>
            <a:endParaRPr lang="en-US" dirty="0" smtClean="0"/>
          </a:p>
          <a:p>
            <a:r>
              <a:rPr lang="en-US" dirty="0" smtClean="0"/>
              <a:t>Testing: Unit Testing on a per component level,</a:t>
            </a:r>
            <a:r>
              <a:rPr lang="en-US" baseline="0" dirty="0" smtClean="0"/>
              <a:t> regression testing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an</a:t>
            </a:r>
            <a:r>
              <a:rPr lang="en-US" baseline="0" dirty="0" smtClean="0"/>
              <a:t> operating system?</a:t>
            </a:r>
            <a:endParaRPr lang="en-US" dirty="0" smtClean="0"/>
          </a:p>
          <a:p>
            <a:endParaRPr lang="en-US" smtClean="0"/>
          </a:p>
          <a:p>
            <a:r>
              <a:rPr lang="en-US" dirty="0" smtClean="0"/>
              <a:t>Main idea is to tell them how many interacting and co-operating components there are!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2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6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9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1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9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1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1/25/12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5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1/25/12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4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1/25/12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4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1/25/12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1/25/12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4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1C58-A465-C64F-B5D5-325E225E413A}" type="datetimeFigureOut">
              <a:rPr lang="en-US" smtClean="0"/>
              <a:t>1/25/12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9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1C58-A465-C64F-B5D5-325E225E413A}" type="datetimeFigureOut">
              <a:rPr lang="en-US" smtClean="0"/>
              <a:t>1/25/12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6776A-EF5B-C345-972E-2F7BEEDE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1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berkeley.edu/~prmoha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Operating Systems and </a:t>
            </a:r>
            <a:br>
              <a:rPr lang="en-US" dirty="0" smtClean="0"/>
            </a:br>
            <a:r>
              <a:rPr lang="en-US" dirty="0" smtClean="0"/>
              <a:t>Systems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CS162 Teaching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4: Distributed KV Store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40096" y="2580188"/>
            <a:ext cx="930026" cy="3240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Value Store API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30011" y="3620263"/>
            <a:ext cx="1560043" cy="11200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6355171" y="2580188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990054" y="3990290"/>
            <a:ext cx="15500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990054" y="4350317"/>
            <a:ext cx="155004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n 22"/>
          <p:cNvSpPr/>
          <p:nvPr/>
        </p:nvSpPr>
        <p:spPr>
          <a:xfrm>
            <a:off x="6355171" y="3895285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/>
          <p:cNvSpPr/>
          <p:nvPr/>
        </p:nvSpPr>
        <p:spPr>
          <a:xfrm>
            <a:off x="6355171" y="5032756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382045" y="2990217"/>
            <a:ext cx="1283162" cy="290022"/>
            <a:chOff x="6110167" y="2580188"/>
            <a:chExt cx="1283162" cy="290022"/>
          </a:xfrm>
        </p:grpSpPr>
        <p:sp>
          <p:nvSpPr>
            <p:cNvPr id="26" name="Rectangle 25"/>
            <p:cNvSpPr/>
            <p:nvPr/>
          </p:nvSpPr>
          <p:spPr>
            <a:xfrm>
              <a:off x="6110167" y="2580188"/>
              <a:ext cx="546578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Key 1</a:t>
              </a:r>
              <a:endParaRPr lang="en-US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56745" y="2590189"/>
              <a:ext cx="736584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Value 1</a:t>
              </a:r>
              <a:endParaRPr lang="en-US" sz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55171" y="4420320"/>
            <a:ext cx="1283162" cy="290022"/>
            <a:chOff x="6110167" y="2580188"/>
            <a:chExt cx="1283162" cy="290022"/>
          </a:xfrm>
        </p:grpSpPr>
        <p:sp>
          <p:nvSpPr>
            <p:cNvPr id="30" name="Rectangle 29"/>
            <p:cNvSpPr/>
            <p:nvPr/>
          </p:nvSpPr>
          <p:spPr>
            <a:xfrm>
              <a:off x="6110167" y="2580188"/>
              <a:ext cx="546578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Key 1</a:t>
              </a:r>
              <a:endParaRPr lang="en-US" sz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56745" y="2590189"/>
              <a:ext cx="736584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Value 1</a:t>
              </a:r>
              <a:endParaRPr lang="en-US" sz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55171" y="5510400"/>
            <a:ext cx="1283162" cy="290022"/>
            <a:chOff x="6110167" y="2580188"/>
            <a:chExt cx="1283162" cy="290022"/>
          </a:xfrm>
        </p:grpSpPr>
        <p:sp>
          <p:nvSpPr>
            <p:cNvPr id="33" name="Rectangle 32"/>
            <p:cNvSpPr/>
            <p:nvPr/>
          </p:nvSpPr>
          <p:spPr>
            <a:xfrm>
              <a:off x="6110167" y="2580188"/>
              <a:ext cx="546578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Key 1</a:t>
              </a:r>
              <a:endParaRPr lang="en-US" sz="1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56745" y="2590189"/>
              <a:ext cx="736584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Value 1</a:t>
              </a:r>
              <a:endParaRPr lang="en-US" sz="1200" dirty="0"/>
            </a:p>
          </p:txBody>
        </p:sp>
      </p:grpSp>
      <p:cxnSp>
        <p:nvCxnSpPr>
          <p:cNvPr id="37" name="Straight Arrow Connector 36"/>
          <p:cNvCxnSpPr>
            <a:stCxn id="4" idx="3"/>
            <a:endCxn id="26" idx="1"/>
          </p:cNvCxnSpPr>
          <p:nvPr/>
        </p:nvCxnSpPr>
        <p:spPr>
          <a:xfrm flipV="1">
            <a:off x="4470122" y="3130228"/>
            <a:ext cx="1911923" cy="1070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30" idx="1"/>
          </p:cNvCxnSpPr>
          <p:nvPr/>
        </p:nvCxnSpPr>
        <p:spPr>
          <a:xfrm>
            <a:off x="4470122" y="4200306"/>
            <a:ext cx="1885049" cy="360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3"/>
            <a:endCxn id="33" idx="1"/>
          </p:cNvCxnSpPr>
          <p:nvPr/>
        </p:nvCxnSpPr>
        <p:spPr>
          <a:xfrm>
            <a:off x="4470122" y="4200306"/>
            <a:ext cx="1885049" cy="1450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4" idx="1"/>
          </p:cNvCxnSpPr>
          <p:nvPr/>
        </p:nvCxnSpPr>
        <p:spPr>
          <a:xfrm flipH="1" flipV="1">
            <a:off x="4470123" y="4430321"/>
            <a:ext cx="2431626" cy="1230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7400703" y="3075223"/>
            <a:ext cx="432644" cy="2867599"/>
            <a:chOff x="7400703" y="3075223"/>
            <a:chExt cx="432644" cy="286759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3318" y="3075223"/>
              <a:ext cx="390029" cy="39002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0703" y="4430321"/>
              <a:ext cx="390029" cy="39002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3318" y="5552793"/>
              <a:ext cx="390029" cy="390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64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4810"/>
            <a:ext cx="8229600" cy="1143000"/>
          </a:xfrm>
        </p:spPr>
        <p:txBody>
          <a:bodyPr/>
          <a:lstStyle/>
          <a:p>
            <a:r>
              <a:rPr lang="en-US" dirty="0" smtClean="0"/>
              <a:t>Questions about the course…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9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A set of “things” </a:t>
            </a:r>
            <a:r>
              <a:rPr lang="en-US" sz="4400" b="1" dirty="0" smtClean="0">
                <a:solidFill>
                  <a:srgbClr val="FF0000"/>
                </a:solidFill>
              </a:rPr>
              <a:t>working together</a:t>
            </a:r>
            <a:r>
              <a:rPr lang="en-US" sz="4400" dirty="0" smtClean="0"/>
              <a:t> as parts of a “mechanism” or an interconnecting network.</a:t>
            </a:r>
            <a:br>
              <a:rPr lang="en-US" sz="4400" dirty="0" smtClean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2728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30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Prashanth Mohan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http://www.cs.berkeley.edu/~prmohan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prashmohan@berkeley.edu</a:t>
            </a:r>
          </a:p>
          <a:p>
            <a:pPr marL="0" indent="0">
              <a:buNone/>
            </a:pPr>
            <a:r>
              <a:rPr lang="en-US" b="1" dirty="0" smtClean="0"/>
              <a:t>Office Hours: </a:t>
            </a:r>
            <a:r>
              <a:rPr lang="nl-NL" b="1" dirty="0" smtClean="0"/>
              <a:t>11-12pm Tu W at 411 Soda Hall</a:t>
            </a:r>
            <a:endParaRPr lang="en-US" b="1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Research: </a:t>
            </a:r>
            <a:br>
              <a:rPr lang="en-US" dirty="0" smtClean="0"/>
            </a:br>
            <a:r>
              <a:rPr lang="en-US" dirty="0" smtClean="0"/>
              <a:t>Data Security</a:t>
            </a:r>
            <a:br>
              <a:rPr lang="en-US" dirty="0" smtClean="0"/>
            </a:br>
            <a:r>
              <a:rPr lang="en-US" dirty="0" smtClean="0"/>
              <a:t>Tech for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33369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administrivia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 on Piazza!</a:t>
            </a:r>
          </a:p>
          <a:p>
            <a:r>
              <a:rPr lang="en-US" dirty="0" smtClean="0"/>
              <a:t>User accounts</a:t>
            </a:r>
          </a:p>
          <a:p>
            <a:r>
              <a:rPr lang="en-US" dirty="0" smtClean="0"/>
              <a:t>Project teams to be formed by 1/23 11:59 PM</a:t>
            </a:r>
          </a:p>
          <a:p>
            <a:r>
              <a:rPr lang="en-US" dirty="0" smtClean="0"/>
              <a:t>Finalize preference of discussion sections (give at least 2 choices)</a:t>
            </a:r>
          </a:p>
          <a:p>
            <a:r>
              <a:rPr lang="en-US" b="1" dirty="0" smtClean="0"/>
              <a:t>All project members MUST attend same discussion section!!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1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Learn </a:t>
            </a:r>
            <a:r>
              <a:rPr lang="en-US" dirty="0"/>
              <a:t>to work in teams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good engineering </a:t>
            </a:r>
            <a:r>
              <a:rPr lang="en-US" dirty="0" smtClean="0"/>
              <a:t>practices</a:t>
            </a:r>
          </a:p>
          <a:p>
            <a:pPr lvl="1"/>
            <a:r>
              <a:rPr lang="en-US" dirty="0" smtClean="0"/>
              <a:t>Version control, collaboration</a:t>
            </a:r>
          </a:p>
          <a:p>
            <a:pPr lvl="1"/>
            <a:r>
              <a:rPr lang="en-US" dirty="0" smtClean="0"/>
              <a:t>Requirements specification</a:t>
            </a:r>
          </a:p>
          <a:p>
            <a:pPr lvl="1"/>
            <a:r>
              <a:rPr lang="en-US" dirty="0" smtClean="0"/>
              <a:t>Design Document</a:t>
            </a:r>
          </a:p>
          <a:p>
            <a:pPr lvl="1"/>
            <a:r>
              <a:rPr lang="en-US" dirty="0" smtClean="0"/>
              <a:t>Implementation 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[</a:t>
            </a:r>
            <a:r>
              <a:rPr lang="en-US" dirty="0"/>
              <a:t>Performance, reliability, ...] analysis </a:t>
            </a:r>
            <a:endParaRPr lang="en-US" dirty="0" smtClean="0"/>
          </a:p>
          <a:p>
            <a:r>
              <a:rPr lang="en-US" dirty="0" smtClean="0"/>
              <a:t>Understand </a:t>
            </a:r>
            <a:r>
              <a:rPr lang="en-US" dirty="0"/>
              <a:t>lecture concepts at </a:t>
            </a:r>
            <a:r>
              <a:rPr lang="en-US" dirty="0" smtClean="0"/>
              <a:t>the implementation </a:t>
            </a:r>
            <a:r>
              <a:rPr lang="en-US" dirty="0"/>
              <a:t>level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371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Project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02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Day 0: Project released on course webpage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1 ‐ 13: Team meets, discusses and breaks up work on </a:t>
            </a:r>
            <a:r>
              <a:rPr lang="en-US" dirty="0"/>
              <a:t>design and necessary prototyping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14: Final design document due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– Team reviews the document with </a:t>
            </a:r>
            <a:r>
              <a:rPr lang="en-US" dirty="0" smtClean="0"/>
              <a:t>TA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15: Implementation begins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</a:t>
            </a:r>
            <a:r>
              <a:rPr lang="en-US" dirty="0"/>
              <a:t>20: </a:t>
            </a:r>
            <a:r>
              <a:rPr lang="en-US" dirty="0" smtClean="0"/>
              <a:t>Implementation </a:t>
            </a:r>
            <a:r>
              <a:rPr lang="en-US" dirty="0"/>
              <a:t>is finished. Team switches to </a:t>
            </a:r>
            <a:r>
              <a:rPr lang="en-US" dirty="0" smtClean="0"/>
              <a:t>writing </a:t>
            </a:r>
            <a:r>
              <a:rPr lang="en-US" dirty="0"/>
              <a:t>test cases. Design doc has been updated to reflect the </a:t>
            </a:r>
            <a:r>
              <a:rPr lang="en-US" dirty="0" smtClean="0"/>
              <a:t>implementation</a:t>
            </a:r>
            <a:r>
              <a:rPr lang="en-US" dirty="0"/>
              <a:t>.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21: Iteration and performance analysis</a:t>
            </a:r>
            <a:r>
              <a:rPr lang="en-US" dirty="0"/>
              <a:t>.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23: Team puts finishing touches on write up and gets to </a:t>
            </a:r>
            <a:r>
              <a:rPr lang="en-US" dirty="0"/>
              <a:t>bed early.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6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computer boot sequence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26025" y="6136659"/>
            <a:ext cx="6071013" cy="470034"/>
            <a:chOff x="980027" y="5740419"/>
            <a:chExt cx="6990191" cy="470034"/>
          </a:xfrm>
        </p:grpSpPr>
        <p:sp>
          <p:nvSpPr>
            <p:cNvPr id="4" name="Rectangle 3"/>
            <p:cNvSpPr/>
            <p:nvPr/>
          </p:nvSpPr>
          <p:spPr>
            <a:xfrm>
              <a:off x="980027" y="5740419"/>
              <a:ext cx="6990191" cy="470034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Hardware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9473" y="5787731"/>
              <a:ext cx="431759" cy="3454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5618" y="5783226"/>
              <a:ext cx="444245" cy="4072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3065" y="5773225"/>
              <a:ext cx="380028" cy="3800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00158" y="5787731"/>
              <a:ext cx="620017" cy="3456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726025" y="3696461"/>
            <a:ext cx="6071013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Operating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System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6025" y="3696461"/>
            <a:ext cx="1060029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Memory </a:t>
            </a:r>
            <a:r>
              <a:rPr lang="en-US" b="1" dirty="0" err="1">
                <a:solidFill>
                  <a:schemeClr val="tx1"/>
                </a:solidFill>
              </a:rPr>
              <a:t>M</a:t>
            </a:r>
            <a:r>
              <a:rPr lang="en-US" b="1" dirty="0" err="1" smtClean="0">
                <a:solidFill>
                  <a:schemeClr val="tx1"/>
                </a:solidFill>
              </a:rPr>
              <a:t>gmt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6054" y="3696461"/>
            <a:ext cx="1060029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File Systems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3983" y="3696461"/>
            <a:ext cx="11376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Scheduler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4021" y="3698849"/>
            <a:ext cx="11376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….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025" y="5676625"/>
            <a:ext cx="6071013" cy="34387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6025" y="5201351"/>
            <a:ext cx="6071013" cy="34387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Boot Loader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95678" y="2821289"/>
            <a:ext cx="5170495" cy="694071"/>
            <a:chOff x="1249680" y="2821289"/>
            <a:chExt cx="5170495" cy="694071"/>
          </a:xfrm>
        </p:grpSpPr>
        <p:cxnSp>
          <p:nvCxnSpPr>
            <p:cNvPr id="26" name="Elbow Connector 25"/>
            <p:cNvCxnSpPr>
              <a:stCxn id="20" idx="2"/>
              <a:endCxn id="21" idx="2"/>
            </p:cNvCxnSpPr>
            <p:nvPr/>
          </p:nvCxnSpPr>
          <p:spPr>
            <a:xfrm rot="16200000" flipH="1">
              <a:off x="2183061" y="2086421"/>
              <a:ext cx="12700" cy="1482436"/>
            </a:xfrm>
            <a:prstGeom prst="bent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6200000" flipH="1">
              <a:off x="5343797" y="2086421"/>
              <a:ext cx="12700" cy="1482436"/>
            </a:xfrm>
            <a:prstGeom prst="bentConnector3">
              <a:avLst>
                <a:gd name="adj1" fmla="val 412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1249680" y="2833990"/>
              <a:ext cx="5170495" cy="681370"/>
              <a:chOff x="1249680" y="2833990"/>
              <a:chExt cx="5170495" cy="68137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249680" y="2833990"/>
                <a:ext cx="0" cy="68137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249680" y="3515360"/>
                <a:ext cx="5170495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6420175" y="2833990"/>
                <a:ext cx="0" cy="6813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/>
          <p:cNvGrpSpPr/>
          <p:nvPr/>
        </p:nvGrpSpPr>
        <p:grpSpPr>
          <a:xfrm>
            <a:off x="5913562" y="2821288"/>
            <a:ext cx="3057717" cy="3433234"/>
            <a:chOff x="5913562" y="2821288"/>
            <a:chExt cx="3057717" cy="3433234"/>
          </a:xfrm>
        </p:grpSpPr>
        <p:cxnSp>
          <p:nvCxnSpPr>
            <p:cNvPr id="47" name="Elbow Connector 46"/>
            <p:cNvCxnSpPr>
              <a:stCxn id="23" idx="2"/>
            </p:cNvCxnSpPr>
            <p:nvPr/>
          </p:nvCxnSpPr>
          <p:spPr>
            <a:xfrm rot="5400000" flipH="1" flipV="1">
              <a:off x="7078565" y="1656285"/>
              <a:ext cx="6351" cy="2336357"/>
            </a:xfrm>
            <a:prstGeom prst="bentConnector4">
              <a:avLst>
                <a:gd name="adj1" fmla="val -61670288"/>
                <a:gd name="adj2" fmla="val 100761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Cloud 49"/>
            <p:cNvSpPr/>
            <p:nvPr/>
          </p:nvSpPr>
          <p:spPr>
            <a:xfrm>
              <a:off x="6959600" y="4083751"/>
              <a:ext cx="2011679" cy="2170771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Networks</a:t>
              </a:r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26025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8461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6109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48545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26024" y="1477540"/>
            <a:ext cx="1311470" cy="1356450"/>
            <a:chOff x="726024" y="1477540"/>
            <a:chExt cx="1311470" cy="1356450"/>
          </a:xfrm>
        </p:grpSpPr>
        <p:sp>
          <p:nvSpPr>
            <p:cNvPr id="55" name="Rectangle 54"/>
            <p:cNvSpPr/>
            <p:nvPr/>
          </p:nvSpPr>
          <p:spPr>
            <a:xfrm>
              <a:off x="726024" y="147754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T1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81759" y="148188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26024" y="233033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81759" y="233033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T4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74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1: Thread Programming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58" y="1584112"/>
            <a:ext cx="7464084" cy="46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3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2: Multiprogramming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760" t="6559" r="4070" b="11143"/>
          <a:stretch/>
        </p:blipFill>
        <p:spPr>
          <a:xfrm>
            <a:off x="1057216" y="2660193"/>
            <a:ext cx="2179123" cy="2280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760" t="6559" r="4070" b="11143"/>
          <a:stretch/>
        </p:blipFill>
        <p:spPr>
          <a:xfrm>
            <a:off x="3388739" y="2660193"/>
            <a:ext cx="2179123" cy="2280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760" t="6559" r="4070" b="11143"/>
          <a:stretch/>
        </p:blipFill>
        <p:spPr>
          <a:xfrm>
            <a:off x="5679737" y="2660193"/>
            <a:ext cx="2179123" cy="22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2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Key Value Store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0122" y="2560187"/>
            <a:ext cx="930026" cy="3240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Value Store API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60037" y="3600262"/>
            <a:ext cx="1560043" cy="11200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110167" y="2580188"/>
            <a:ext cx="2586633" cy="2040148"/>
            <a:chOff x="6100167" y="3000219"/>
            <a:chExt cx="2586633" cy="2040148"/>
          </a:xfrm>
        </p:grpSpPr>
        <p:grpSp>
          <p:nvGrpSpPr>
            <p:cNvPr id="8" name="Group 7"/>
            <p:cNvGrpSpPr/>
            <p:nvPr/>
          </p:nvGrpSpPr>
          <p:grpSpPr>
            <a:xfrm>
              <a:off x="6100167" y="3000219"/>
              <a:ext cx="2586633" cy="510037"/>
              <a:chOff x="6100167" y="3000219"/>
              <a:chExt cx="2586633" cy="51003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1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1</a:t>
                </a:r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100167" y="3510256"/>
              <a:ext cx="2586633" cy="510037"/>
              <a:chOff x="6100167" y="3000219"/>
              <a:chExt cx="2586633" cy="51003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2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2</a:t>
                </a:r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100167" y="4020293"/>
              <a:ext cx="2586633" cy="510037"/>
              <a:chOff x="6100167" y="3000219"/>
              <a:chExt cx="2586633" cy="51003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3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3</a:t>
                </a:r>
                <a:endParaRPr lang="en-US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100167" y="4530330"/>
              <a:ext cx="2586633" cy="510037"/>
              <a:chOff x="6100167" y="3000219"/>
              <a:chExt cx="2586633" cy="51003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4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4</a:t>
                </a:r>
                <a:endParaRPr lang="en-US" dirty="0"/>
              </a:p>
            </p:txBody>
          </p:sp>
        </p:grpSp>
      </p:grpSp>
      <p:sp>
        <p:nvSpPr>
          <p:cNvPr id="19" name="Can 18"/>
          <p:cNvSpPr/>
          <p:nvPr/>
        </p:nvSpPr>
        <p:spPr>
          <a:xfrm>
            <a:off x="6755182" y="4900362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20080" y="3970289"/>
            <a:ext cx="15500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920080" y="4330316"/>
            <a:ext cx="155004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1"/>
          </p:cNvCxnSpPr>
          <p:nvPr/>
        </p:nvCxnSpPr>
        <p:spPr>
          <a:xfrm flipV="1">
            <a:off x="5335146" y="3345244"/>
            <a:ext cx="775021" cy="497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1"/>
          </p:cNvCxnSpPr>
          <p:nvPr/>
        </p:nvCxnSpPr>
        <p:spPr>
          <a:xfrm flipH="1">
            <a:off x="5400148" y="3345244"/>
            <a:ext cx="2066619" cy="985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53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393</Words>
  <Application>Microsoft Macintosh PowerPoint</Application>
  <PresentationFormat>On-screen Show (4:3)</PresentationFormat>
  <Paragraphs>92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Operating Systems and  Systems Programming</vt:lpstr>
      <vt:lpstr>Who am I?</vt:lpstr>
      <vt:lpstr>More administrivia…</vt:lpstr>
      <vt:lpstr>Project Goals</vt:lpstr>
      <vt:lpstr>Good Project Lifetime</vt:lpstr>
      <vt:lpstr>A computer boot sequence</vt:lpstr>
      <vt:lpstr>Project 1: Thread Programming</vt:lpstr>
      <vt:lpstr>Project 2: Multiprogramming</vt:lpstr>
      <vt:lpstr>Project 3: Key Value Store</vt:lpstr>
      <vt:lpstr>Project 4: Distributed KV Store</vt:lpstr>
      <vt:lpstr>Questions about the course…</vt:lpstr>
      <vt:lpstr>What is a System?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</dc:title>
  <dc:creator>Prashanth Mohan</dc:creator>
  <cp:lastModifiedBy>Prashanth Mohan</cp:lastModifiedBy>
  <cp:revision>25</cp:revision>
  <dcterms:created xsi:type="dcterms:W3CDTF">2012-01-19T01:17:45Z</dcterms:created>
  <dcterms:modified xsi:type="dcterms:W3CDTF">2012-01-26T06:57:55Z</dcterms:modified>
</cp:coreProperties>
</file>