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72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6" r:id="rId12"/>
    <p:sldId id="267" r:id="rId13"/>
    <p:sldId id="274" r:id="rId14"/>
    <p:sldId id="273" r:id="rId15"/>
    <p:sldId id="275" r:id="rId16"/>
    <p:sldId id="276" r:id="rId17"/>
    <p:sldId id="268" r:id="rId18"/>
    <p:sldId id="277" r:id="rId19"/>
    <p:sldId id="278" r:id="rId20"/>
    <p:sldId id="279" r:id="rId21"/>
    <p:sldId id="26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833" autoAdjust="0"/>
  </p:normalViewPr>
  <p:slideViewPr>
    <p:cSldViewPr snapToGrid="0" snapToObjects="1">
      <p:cViewPr varScale="1">
        <p:scale>
          <a:sx n="104" d="100"/>
          <a:sy n="104" d="100"/>
        </p:scale>
        <p:origin x="-3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76A41-A876-DD41-A099-6F6755F1DC46}" type="datetimeFigureOut">
              <a:rPr lang="en-US" smtClean="0"/>
              <a:t>2/15/12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C0A2D-B521-F746-AD5E-DC2C7B6B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5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size of the IVT?</a:t>
            </a:r>
          </a:p>
          <a:p>
            <a:r>
              <a:rPr lang="en-US" dirty="0" smtClean="0"/>
              <a:t>Assuming 16 bits for a process ID, 52 bits for a virtual page number, and 12 bits of information, each entry takes 80 bits or 10 bytes, so the total page table size is 10 · 128KB (no of physical pages for 512 MB of memory) = 1.3MB.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Key concept is that no of physical</a:t>
            </a:r>
            <a:r>
              <a:rPr lang="en-US" baseline="0" dirty="0" smtClean="0"/>
              <a:t> pages is &lt;&lt; no of virtual address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Key concept is that no of physical</a:t>
            </a:r>
            <a:r>
              <a:rPr lang="en-US" baseline="0" dirty="0" smtClean="0"/>
              <a:t> pages is &lt;&lt; no of virtual address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 Utilization</a:t>
            </a:r>
          </a:p>
          <a:p>
            <a:r>
              <a:rPr lang="en-US" dirty="0" smtClean="0"/>
              <a:t>The percentage of time that the CPU is busy – not idle.</a:t>
            </a:r>
          </a:p>
          <a:p>
            <a:endParaRPr lang="en-US" dirty="0" smtClean="0"/>
          </a:p>
          <a:p>
            <a:r>
              <a:rPr lang="en-US" dirty="0" smtClean="0"/>
              <a:t>Throughput</a:t>
            </a:r>
          </a:p>
          <a:p>
            <a:r>
              <a:rPr lang="en-US" dirty="0" smtClean="0"/>
              <a:t>The number of processes that are completed per time unit.</a:t>
            </a:r>
          </a:p>
          <a:p>
            <a:endParaRPr lang="en-US" dirty="0" smtClean="0"/>
          </a:p>
          <a:p>
            <a:r>
              <a:rPr lang="en-US" dirty="0" smtClean="0"/>
              <a:t>Waiting time</a:t>
            </a:r>
          </a:p>
          <a:p>
            <a:r>
              <a:rPr lang="en-US" dirty="0" smtClean="0"/>
              <a:t>The sum of the time spent in the ready queue during the life of the process. Time blocked, waiting for I/O, is not part of the waiting time.</a:t>
            </a:r>
          </a:p>
          <a:p>
            <a:endParaRPr lang="en-US" dirty="0" smtClean="0"/>
          </a:p>
          <a:p>
            <a:r>
              <a:rPr lang="en-US" dirty="0" smtClean="0"/>
              <a:t>service time</a:t>
            </a:r>
          </a:p>
          <a:p>
            <a:r>
              <a:rPr lang="en-US" dirty="0" smtClean="0"/>
              <a:t>The amount of CPU time that a process will need before it either finishes or voluntarily exits the CPU, such as to wait for input / output.</a:t>
            </a:r>
          </a:p>
          <a:p>
            <a:endParaRPr lang="en-US" dirty="0" smtClean="0"/>
          </a:p>
          <a:p>
            <a:r>
              <a:rPr lang="en-US" dirty="0" smtClean="0"/>
              <a:t>Turnaround time for a process</a:t>
            </a:r>
          </a:p>
          <a:p>
            <a:r>
              <a:rPr lang="en-US" dirty="0" smtClean="0"/>
              <a:t>The amount of time between the time a process arrives in the ready state to the time it exits the running state for the last time</a:t>
            </a:r>
          </a:p>
          <a:p>
            <a:endParaRPr lang="en-US" dirty="0" smtClean="0"/>
          </a:p>
          <a:p>
            <a:r>
              <a:rPr lang="en-US" dirty="0" smtClean="0"/>
              <a:t>response time</a:t>
            </a:r>
          </a:p>
          <a:p>
            <a:r>
              <a:rPr lang="en-US" dirty="0" smtClean="0"/>
              <a:t>The time from first submission of the process until the first running.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5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9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Fixed sized frames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Page table</a:t>
            </a:r>
            <a:r>
              <a:rPr lang="en-US" baseline="0" dirty="0" smtClean="0"/>
              <a:t> has mapping from Page number to frame number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Page table is stored in Physical memory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Page table is pointed to using the CR3 register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CR3 register is part of the PCB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2^64</a:t>
            </a:r>
            <a:r>
              <a:rPr lang="en-US" baseline="0" dirty="0" smtClean="0"/>
              <a:t> / 2^12 = 2^52 entries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entry is 4 bytes.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Total memory needed is 2^54 bytes or 16 petabytes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9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Talk about TLB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9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Ceil (52 / 10) = 6 levels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6</a:t>
            </a:r>
            <a:r>
              <a:rPr lang="en-US" baseline="0" dirty="0" smtClean="0"/>
              <a:t> memory lookups is expensive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the number of physical pages in a 512 MB system? 2^(29-12) = 2^17 = 128K physical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0A2D-B521-F746-AD5E-DC2C7B6BE0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1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0"/>
            <a:ext cx="79248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8871157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3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1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7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8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4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E021F-992A-DF42-A80B-13D6FFC0928A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AB77C-C136-D24C-B87C-F89955FA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6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832648"/>
          </a:xfrm>
        </p:spPr>
        <p:txBody>
          <a:bodyPr/>
          <a:lstStyle/>
          <a:p>
            <a:r>
              <a:rPr lang="en-US" dirty="0" smtClean="0"/>
              <a:t>CS 162</a:t>
            </a:r>
            <a:br>
              <a:rPr lang="en-US" dirty="0" smtClean="0"/>
            </a:br>
            <a:r>
              <a:rPr lang="en-US" dirty="0" smtClean="0"/>
              <a:t>Discussion Section</a:t>
            </a:r>
            <a:br>
              <a:rPr lang="en-US" dirty="0" smtClean="0"/>
            </a:br>
            <a:r>
              <a:rPr lang="en-US" dirty="0" smtClean="0"/>
              <a:t>Week 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384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4495800" y="762000"/>
          <a:ext cx="3505200" cy="1679575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  <a:gridCol w="1066800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Seg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pSp>
        <p:nvGrpSpPr>
          <p:cNvPr id="34844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34883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r>
                <a:rPr lang="en-US" sz="2000">
                  <a:latin typeface="Helvetica" charset="0"/>
                  <a:cs typeface="Helvetica" charset="0"/>
                </a:rPr>
                <a:t>Offset</a:t>
              </a:r>
            </a:p>
          </p:txBody>
        </p:sp>
        <p:sp>
          <p:nvSpPr>
            <p:cNvPr id="34884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r>
                <a:rPr lang="en-US" sz="2000">
                  <a:latin typeface="Helvetica" charset="0"/>
                  <a:cs typeface="Helvetica" charset="0"/>
                </a:rPr>
                <a:t>Seg</a:t>
              </a:r>
            </a:p>
          </p:txBody>
        </p:sp>
        <p:sp>
          <p:nvSpPr>
            <p:cNvPr id="34885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4886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Helvetica" charset="0"/>
                  <a:cs typeface="Helvetica" charset="0"/>
                </a:rPr>
                <a:t>14</a:t>
              </a:r>
            </a:p>
          </p:txBody>
        </p:sp>
        <p:sp>
          <p:nvSpPr>
            <p:cNvPr id="34887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Helvetica" charset="0"/>
                  <a:cs typeface="Helvetica" charset="0"/>
                </a:rPr>
                <a:t>13</a:t>
              </a:r>
            </a:p>
          </p:txBody>
        </p:sp>
        <p:sp>
          <p:nvSpPr>
            <p:cNvPr id="34888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Helvetica" charset="0"/>
                  <a:cs typeface="Helvetica" charset="0"/>
                </a:rPr>
                <a:t>15</a:t>
              </a:r>
            </a:p>
          </p:txBody>
        </p:sp>
      </p:grpSp>
      <p:grpSp>
        <p:nvGrpSpPr>
          <p:cNvPr id="34845" name="Group 103"/>
          <p:cNvGrpSpPr>
            <a:grpSpLocks/>
          </p:cNvGrpSpPr>
          <p:nvPr/>
        </p:nvGrpSpPr>
        <p:grpSpPr bwMode="auto">
          <a:xfrm>
            <a:off x="152400" y="2590800"/>
            <a:ext cx="2549525" cy="3875088"/>
            <a:chOff x="2640" y="672"/>
            <a:chExt cx="1606" cy="2441"/>
          </a:xfrm>
        </p:grpSpPr>
        <p:grpSp>
          <p:nvGrpSpPr>
            <p:cNvPr id="34870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34872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73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74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75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76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77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grpSp>
            <p:nvGrpSpPr>
              <p:cNvPr id="34878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34879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latin typeface="Helvetica" charset="0"/>
                      <a:cs typeface="Helvetica" charset="0"/>
                    </a:rPr>
                    <a:t>0x4000</a:t>
                  </a:r>
                </a:p>
              </p:txBody>
            </p:sp>
            <p:sp>
              <p:nvSpPr>
                <p:cNvPr id="3488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latin typeface="Helvetica" charset="0"/>
                      <a:cs typeface="Helvetica" charset="0"/>
                    </a:rPr>
                    <a:t>0x0000</a:t>
                  </a:r>
                </a:p>
              </p:txBody>
            </p:sp>
            <p:sp>
              <p:nvSpPr>
                <p:cNvPr id="3488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latin typeface="Helvetica" charset="0"/>
                      <a:cs typeface="Helvetica" charset="0"/>
                    </a:rPr>
                    <a:t>0x8000</a:t>
                  </a:r>
                </a:p>
              </p:txBody>
            </p:sp>
            <p:sp>
              <p:nvSpPr>
                <p:cNvPr id="3488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latin typeface="Helvetica" charset="0"/>
                      <a:cs typeface="Helvetica" charset="0"/>
                    </a:rPr>
                    <a:t>0xC000</a:t>
                  </a:r>
                </a:p>
              </p:txBody>
            </p:sp>
          </p:grpSp>
        </p:grpSp>
        <p:sp>
          <p:nvSpPr>
            <p:cNvPr id="34871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3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900">
                  <a:latin typeface="Helvetica" charset="0"/>
                  <a:cs typeface="Helvetica" charset="0"/>
                </a:rPr>
                <a:t>Virtual</a:t>
              </a:r>
            </a:p>
            <a:p>
              <a:pPr eaLnBrk="1" hangingPunct="1"/>
              <a:r>
                <a:rPr lang="en-US" sz="1900">
                  <a:latin typeface="Helvetica" charset="0"/>
                  <a:cs typeface="Helvetica" charset="0"/>
                </a:rPr>
                <a:t>Address Space</a:t>
              </a:r>
            </a:p>
          </p:txBody>
        </p:sp>
      </p:grpSp>
      <p:sp>
        <p:nvSpPr>
          <p:cNvPr id="34846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8765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>
                <a:latin typeface="Helvetica" charset="0"/>
                <a:cs typeface="Helvetica" charset="0"/>
              </a:rPr>
              <a:t>Virtual Address Format</a:t>
            </a:r>
          </a:p>
        </p:txBody>
      </p:sp>
      <p:grpSp>
        <p:nvGrpSpPr>
          <p:cNvPr id="34847" name="Group 104"/>
          <p:cNvGrpSpPr>
            <a:grpSpLocks/>
          </p:cNvGrpSpPr>
          <p:nvPr/>
        </p:nvGrpSpPr>
        <p:grpSpPr bwMode="auto">
          <a:xfrm>
            <a:off x="4506913" y="2514600"/>
            <a:ext cx="2473325" cy="3951288"/>
            <a:chOff x="4176" y="624"/>
            <a:chExt cx="1558" cy="2489"/>
          </a:xfrm>
        </p:grpSpPr>
        <p:grpSp>
          <p:nvGrpSpPr>
            <p:cNvPr id="34858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34860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61" name="Rectangle 66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62" name="Rectangle 67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63" name="Rectangle 68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64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Helvetica" charset="0"/>
                    <a:cs typeface="Helvetica" charset="0"/>
                  </a:rPr>
                  <a:t>0x0000</a:t>
                </a:r>
              </a:p>
            </p:txBody>
          </p:sp>
          <p:sp>
            <p:nvSpPr>
              <p:cNvPr id="34865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Helvetica" charset="0"/>
                    <a:cs typeface="Helvetica" charset="0"/>
                  </a:rPr>
                  <a:t>0x4800</a:t>
                </a:r>
              </a:p>
            </p:txBody>
          </p:sp>
          <p:sp>
            <p:nvSpPr>
              <p:cNvPr id="34866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Helvetica" charset="0"/>
                    <a:cs typeface="Helvetica" charset="0"/>
                  </a:rPr>
                  <a:t>0x5C00</a:t>
                </a:r>
              </a:p>
            </p:txBody>
          </p:sp>
          <p:sp>
            <p:nvSpPr>
              <p:cNvPr id="34867" name="Rectangle 78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868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Helvetica" charset="0"/>
                    <a:cs typeface="Helvetica" charset="0"/>
                  </a:rPr>
                  <a:t>0x4000</a:t>
                </a:r>
              </a:p>
            </p:txBody>
          </p:sp>
          <p:sp>
            <p:nvSpPr>
              <p:cNvPr id="34869" name="Text Box 85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Helvetica" charset="0"/>
                    <a:cs typeface="Helvetica" charset="0"/>
                  </a:rPr>
                  <a:t>0xF000</a:t>
                </a:r>
              </a:p>
            </p:txBody>
          </p:sp>
        </p:grpSp>
        <p:sp>
          <p:nvSpPr>
            <p:cNvPr id="34859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3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900">
                  <a:latin typeface="Helvetica" charset="0"/>
                  <a:cs typeface="Helvetica" charset="0"/>
                </a:rPr>
                <a:t>Physical</a:t>
              </a:r>
            </a:p>
            <a:p>
              <a:pPr eaLnBrk="1" hangingPunct="1"/>
              <a:r>
                <a:rPr lang="en-US" sz="1900">
                  <a:latin typeface="Helvetica" charset="0"/>
                  <a:cs typeface="Helvetica" charset="0"/>
                </a:rPr>
                <a:t>Address Space</a:t>
              </a:r>
            </a:p>
          </p:txBody>
        </p:sp>
      </p:grpSp>
      <p:sp>
        <p:nvSpPr>
          <p:cNvPr id="34848" name="AutoShape 109"/>
          <p:cNvSpPr>
            <a:spLocks/>
          </p:cNvSpPr>
          <p:nvPr/>
        </p:nvSpPr>
        <p:spPr bwMode="auto">
          <a:xfrm>
            <a:off x="6716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34849" name="Text Box 110"/>
          <p:cNvSpPr txBox="1">
            <a:spLocks noChangeArrowheads="1"/>
          </p:cNvSpPr>
          <p:nvPr/>
        </p:nvSpPr>
        <p:spPr bwMode="auto">
          <a:xfrm>
            <a:off x="7245350" y="4438650"/>
            <a:ext cx="14303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Space for</a:t>
            </a:r>
          </a:p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Other Apps</a:t>
            </a:r>
          </a:p>
        </p:txBody>
      </p:sp>
      <p:sp>
        <p:nvSpPr>
          <p:cNvPr id="34850" name="AutoShape 111"/>
          <p:cNvSpPr>
            <a:spLocks/>
          </p:cNvSpPr>
          <p:nvPr/>
        </p:nvSpPr>
        <p:spPr bwMode="auto">
          <a:xfrm>
            <a:off x="6716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34851" name="AutoShape 113"/>
          <p:cNvSpPr>
            <a:spLocks/>
          </p:cNvSpPr>
          <p:nvPr/>
        </p:nvSpPr>
        <p:spPr bwMode="auto">
          <a:xfrm>
            <a:off x="6716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34852" name="Text Box 114"/>
          <p:cNvSpPr txBox="1">
            <a:spLocks noChangeArrowheads="1"/>
          </p:cNvSpPr>
          <p:nvPr/>
        </p:nvSpPr>
        <p:spPr bwMode="auto">
          <a:xfrm>
            <a:off x="7272338" y="5334000"/>
            <a:ext cx="14906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Shared with</a:t>
            </a:r>
          </a:p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Other Apps</a:t>
            </a:r>
          </a:p>
        </p:txBody>
      </p:sp>
      <p:sp>
        <p:nvSpPr>
          <p:cNvPr id="34853" name="Text Box 117"/>
          <p:cNvSpPr txBox="1">
            <a:spLocks noChangeArrowheads="1"/>
          </p:cNvSpPr>
          <p:nvPr/>
        </p:nvSpPr>
        <p:spPr bwMode="auto">
          <a:xfrm>
            <a:off x="7335838" y="3227388"/>
            <a:ext cx="1273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Might </a:t>
            </a:r>
          </a:p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be shared</a:t>
            </a:r>
          </a:p>
        </p:txBody>
      </p:sp>
      <p:cxnSp>
        <p:nvCxnSpPr>
          <p:cNvPr id="34854" name="Elbow Connector 4"/>
          <p:cNvCxnSpPr>
            <a:cxnSpLocks noChangeShapeType="1"/>
            <a:stCxn id="34873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5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  <a:cs typeface="Helvetica" charset="0"/>
              </a:rPr>
              <a:t>SegID = 0</a:t>
            </a:r>
          </a:p>
        </p:txBody>
      </p:sp>
      <p:cxnSp>
        <p:nvCxnSpPr>
          <p:cNvPr id="34856" name="Elbow Connector 60"/>
          <p:cNvCxnSpPr>
            <a:cxnSpLocks noChangeShapeType="1"/>
          </p:cNvCxnSpPr>
          <p:nvPr/>
        </p:nvCxnSpPr>
        <p:spPr bwMode="auto">
          <a:xfrm>
            <a:off x="2286000" y="3565525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7" name="TextBox 64"/>
          <p:cNvSpPr txBox="1">
            <a:spLocks noChangeArrowheads="1"/>
          </p:cNvSpPr>
          <p:nvPr/>
        </p:nvSpPr>
        <p:spPr bwMode="auto">
          <a:xfrm>
            <a:off x="2314575" y="32432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  <a:cs typeface="Helvetica" charset="0"/>
              </a:rPr>
              <a:t>SegID = 1</a:t>
            </a:r>
          </a:p>
        </p:txBody>
      </p:sp>
    </p:spTree>
    <p:extLst>
      <p:ext uri="{BB962C8B-B14F-4D97-AF65-F5344CB8AC3E}">
        <p14:creationId xmlns:p14="http://schemas.microsoft.com/office/powerpoint/2010/main" val="2111014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5368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problem with Memory Segmentation?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44735"/>
            <a:ext cx="8229600" cy="3781428"/>
          </a:xfrm>
        </p:spPr>
        <p:txBody>
          <a:bodyPr/>
          <a:lstStyle/>
          <a:p>
            <a:r>
              <a:rPr lang="en-US" dirty="0" smtClean="0"/>
              <a:t>Fragmentation!</a:t>
            </a:r>
          </a:p>
          <a:p>
            <a:r>
              <a:rPr lang="en-US" dirty="0" smtClean="0"/>
              <a:t>Inter-process sharing is hard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solution?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5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939800"/>
            <a:ext cx="86487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48" y="274637"/>
            <a:ext cx="7605465" cy="6117555"/>
          </a:xfrm>
        </p:spPr>
        <p:txBody>
          <a:bodyPr/>
          <a:lstStyle/>
          <a:p>
            <a:r>
              <a:rPr lang="en-US" dirty="0" smtClean="0"/>
              <a:t>What is the size of the page table in a 64bit system if each page is 4K in size?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7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48" y="274637"/>
            <a:ext cx="7605465" cy="6117555"/>
          </a:xfrm>
        </p:spPr>
        <p:txBody>
          <a:bodyPr/>
          <a:lstStyle/>
          <a:p>
            <a:r>
              <a:rPr lang="en-US" dirty="0" smtClean="0"/>
              <a:t>What is the problem with </a:t>
            </a:r>
            <a:br>
              <a:rPr lang="en-US" dirty="0" smtClean="0"/>
            </a:br>
            <a:r>
              <a:rPr lang="en-US" dirty="0" smtClean="0"/>
              <a:t>large pages?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the solution to large page tables?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1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00100"/>
            <a:ext cx="731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914400"/>
            <a:ext cx="7886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8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46100"/>
            <a:ext cx="88900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address translation really take place?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714500"/>
            <a:ext cx="7937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48" y="274637"/>
            <a:ext cx="7605465" cy="6117555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size of the page table in a 64bit system if each page is 4K in size? – 16 PB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many levels would you need if you had 1024 entry </a:t>
            </a:r>
            <a:br>
              <a:rPr lang="en-US" dirty="0" smtClean="0"/>
            </a:br>
            <a:r>
              <a:rPr lang="en-US" dirty="0" smtClean="0"/>
              <a:t>page tables?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4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code submission due Tuesday midnight</a:t>
            </a:r>
          </a:p>
          <a:p>
            <a:r>
              <a:rPr lang="en-US" dirty="0" err="1" smtClean="0"/>
              <a:t>Autograder</a:t>
            </a:r>
            <a:r>
              <a:rPr lang="en-US" dirty="0" smtClean="0"/>
              <a:t> is up and running</a:t>
            </a:r>
          </a:p>
          <a:p>
            <a:r>
              <a:rPr lang="en-US" dirty="0" smtClean="0"/>
              <a:t>Boat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inverted page tables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0" y="1348487"/>
            <a:ext cx="7301551" cy="47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inverted page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320800"/>
            <a:ext cx="6616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9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inverted page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75" y="1245441"/>
            <a:ext cx="6663859" cy="5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548680"/>
            <a:ext cx="7772400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does an OS scheduler do?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6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339"/>
          <a:stretch/>
        </p:blipFill>
        <p:spPr>
          <a:xfrm>
            <a:off x="127000" y="633506"/>
            <a:ext cx="8890000" cy="55909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568" y="6129316"/>
            <a:ext cx="7772400" cy="252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Image Source: </a:t>
            </a:r>
            <a:r>
              <a:rPr lang="en-US" dirty="0" err="1" smtClean="0"/>
              <a:t>macdesign.net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811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6684"/>
          </a:xfrm>
        </p:spPr>
        <p:txBody>
          <a:bodyPr>
            <a:normAutofit/>
          </a:bodyPr>
          <a:lstStyle/>
          <a:p>
            <a:r>
              <a:rPr lang="en-US" dirty="0" smtClean="0"/>
              <a:t>How would you measure the effectiveness of a scheduler?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790"/>
            <a:ext cx="8229600" cy="3921373"/>
          </a:xfrm>
        </p:spPr>
        <p:txBody>
          <a:bodyPr/>
          <a:lstStyle/>
          <a:p>
            <a:r>
              <a:rPr lang="en-US" dirty="0" smtClean="0"/>
              <a:t>CPU Utilization</a:t>
            </a:r>
          </a:p>
          <a:p>
            <a:r>
              <a:rPr lang="en-US" dirty="0" smtClean="0"/>
              <a:t>Throughput</a:t>
            </a:r>
          </a:p>
          <a:p>
            <a:r>
              <a:rPr lang="en-US" dirty="0" smtClean="0"/>
              <a:t>Waiting time</a:t>
            </a:r>
          </a:p>
          <a:p>
            <a:r>
              <a:rPr lang="en-US" dirty="0" smtClean="0"/>
              <a:t>Service time</a:t>
            </a:r>
          </a:p>
          <a:p>
            <a:r>
              <a:rPr lang="en-US" dirty="0" smtClean="0"/>
              <a:t>Turnaround time for a process</a:t>
            </a:r>
          </a:p>
          <a:p>
            <a:r>
              <a:rPr lang="en-US" dirty="0" smtClean="0"/>
              <a:t>Response time</a:t>
            </a:r>
          </a:p>
        </p:txBody>
      </p:sp>
    </p:spTree>
    <p:extLst>
      <p:ext uri="{BB962C8B-B14F-4D97-AF65-F5344CB8AC3E}">
        <p14:creationId xmlns:p14="http://schemas.microsoft.com/office/powerpoint/2010/main" val="46012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sheet time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72968"/>
              </p:ext>
            </p:extLst>
          </p:nvPr>
        </p:nvGraphicFramePr>
        <p:xfrm>
          <a:off x="949561" y="2341033"/>
          <a:ext cx="12127450" cy="276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ocument" r:id="rId3" imgW="5626100" imgH="1282700" progId="Word.Document.12">
                  <p:embed/>
                </p:oleObj>
              </mc:Choice>
              <mc:Fallback>
                <p:oleObj name="Document" r:id="rId3" imgW="5626100" imgH="128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9561" y="2341033"/>
                        <a:ext cx="12127450" cy="2764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10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9738"/>
          </a:xfrm>
        </p:spPr>
        <p:txBody>
          <a:bodyPr>
            <a:normAutofit/>
          </a:bodyPr>
          <a:lstStyle/>
          <a:p>
            <a:r>
              <a:rPr lang="en-US" dirty="0" smtClean="0"/>
              <a:t>Recap: Why do we need memory management in the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126"/>
            <a:ext cx="8229600" cy="3924037"/>
          </a:xfrm>
        </p:spPr>
        <p:txBody>
          <a:bodyPr/>
          <a:lstStyle/>
          <a:p>
            <a:r>
              <a:rPr lang="en-US" dirty="0" smtClean="0"/>
              <a:t>Isolation / Protection</a:t>
            </a:r>
          </a:p>
          <a:p>
            <a:r>
              <a:rPr lang="en-US" dirty="0" smtClean="0"/>
              <a:t>Ease of programming</a:t>
            </a:r>
          </a:p>
          <a:p>
            <a:pPr lvl="1"/>
            <a:r>
              <a:rPr lang="en-US" dirty="0" smtClean="0"/>
              <a:t>Re-locatable code</a:t>
            </a:r>
          </a:p>
          <a:p>
            <a:pPr lvl="1"/>
            <a:r>
              <a:rPr lang="en-US" dirty="0" smtClean="0"/>
              <a:t>Support for Dynamic Libraries</a:t>
            </a:r>
          </a:p>
          <a:p>
            <a:r>
              <a:rPr lang="en-US" dirty="0" smtClean="0"/>
              <a:t>Support larger address spaces (Program independent of </a:t>
            </a:r>
            <a:r>
              <a:rPr lang="en-US" dirty="0" err="1" smtClean="0"/>
              <a:t>hw</a:t>
            </a:r>
            <a:r>
              <a:rPr lang="en-US" dirty="0" smtClean="0"/>
              <a:t> availability)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5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281" y="1539229"/>
            <a:ext cx="6279658" cy="42970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568" y="6129316"/>
            <a:ext cx="7772400" cy="252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Image Source</a:t>
            </a:r>
            <a:r>
              <a:rPr lang="en-US" dirty="0"/>
              <a:t>: http://</a:t>
            </a:r>
            <a:r>
              <a:rPr lang="en-US" dirty="0" err="1"/>
              <a:t>www.sal.ksu.edu</a:t>
            </a:r>
            <a:r>
              <a:rPr lang="en-US" dirty="0"/>
              <a:t>/faculty/</a:t>
            </a:r>
            <a:r>
              <a:rPr lang="en-US" dirty="0" err="1"/>
              <a:t>tim</a:t>
            </a:r>
            <a:r>
              <a:rPr lang="en-US" dirty="0"/>
              <a:t>/</a:t>
            </a:r>
            <a:r>
              <a:rPr lang="en-US" dirty="0" err="1"/>
              <a:t>ossg</a:t>
            </a:r>
            <a:r>
              <a:rPr lang="en-US" dirty="0" smtClean="0"/>
              <a:t>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515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5368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typical segments in a process’ address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7824"/>
            <a:ext cx="8229600" cy="2978339"/>
          </a:xfrm>
        </p:spPr>
        <p:txBody>
          <a:bodyPr/>
          <a:lstStyle/>
          <a:p>
            <a:r>
              <a:rPr lang="en-US" dirty="0" smtClean="0"/>
              <a:t>Code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Stack</a:t>
            </a:r>
          </a:p>
          <a:p>
            <a:r>
              <a:rPr lang="en-US" dirty="0" smtClean="0"/>
              <a:t>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9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648</Words>
  <Application>Microsoft Macintosh PowerPoint</Application>
  <PresentationFormat>On-screen Show (4:3)</PresentationFormat>
  <Paragraphs>130</Paragraphs>
  <Slides>22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CS 162 Discussion Section Week 5</vt:lpstr>
      <vt:lpstr>Administrivia</vt:lpstr>
      <vt:lpstr>PowerPoint Presentation</vt:lpstr>
      <vt:lpstr>PowerPoint Presentation</vt:lpstr>
      <vt:lpstr>How would you measure the effectiveness of a scheduler?</vt:lpstr>
      <vt:lpstr>Work sheet time</vt:lpstr>
      <vt:lpstr>Recap: Why do we need memory management in the OS?</vt:lpstr>
      <vt:lpstr>Memory Hierarchy</vt:lpstr>
      <vt:lpstr>What are the typical segments in a process’ address space?</vt:lpstr>
      <vt:lpstr>PowerPoint Presentation</vt:lpstr>
      <vt:lpstr>What is the problem with Memory Segmentation?</vt:lpstr>
      <vt:lpstr>PowerPoint Presentation</vt:lpstr>
      <vt:lpstr>What is the size of the page table in a 64bit system if each page is 4K in size?</vt:lpstr>
      <vt:lpstr>What is the problem with  large pages?  What is the solution to large page tables?</vt:lpstr>
      <vt:lpstr>PowerPoint Presentation</vt:lpstr>
      <vt:lpstr>PowerPoint Presentation</vt:lpstr>
      <vt:lpstr>PowerPoint Presentation</vt:lpstr>
      <vt:lpstr>How does address translation really take place?</vt:lpstr>
      <vt:lpstr>What is the size of the page table in a 64bit system if each page is 4K in size? – 16 PB  How many levels would you need if you had 1024 entry  page tables?</vt:lpstr>
      <vt:lpstr>Linear inverted page tables</vt:lpstr>
      <vt:lpstr>Hashed inverted page table</vt:lpstr>
      <vt:lpstr>Hashed inverted page table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162 Discussion Section Week 5</dc:title>
  <dc:creator>Prashanth Mohan</dc:creator>
  <cp:lastModifiedBy>Prashanth Mohan</cp:lastModifiedBy>
  <cp:revision>40</cp:revision>
  <dcterms:created xsi:type="dcterms:W3CDTF">2012-02-15T22:29:50Z</dcterms:created>
  <dcterms:modified xsi:type="dcterms:W3CDTF">2012-02-16T06:19:25Z</dcterms:modified>
</cp:coreProperties>
</file>