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3" r:id="rId4"/>
    <p:sldId id="259" r:id="rId5"/>
    <p:sldId id="262" r:id="rId6"/>
    <p:sldId id="293" r:id="rId7"/>
    <p:sldId id="264" r:id="rId8"/>
    <p:sldId id="260" r:id="rId9"/>
    <p:sldId id="265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92" r:id="rId28"/>
    <p:sldId id="269" r:id="rId29"/>
    <p:sldId id="29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222" autoAdjust="0"/>
  </p:normalViewPr>
  <p:slideViewPr>
    <p:cSldViewPr snapToGrid="0" snapToObjects="1">
      <p:cViewPr varScale="1">
        <p:scale>
          <a:sx n="82" d="100"/>
          <a:sy n="82" d="100"/>
        </p:scale>
        <p:origin x="-18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EBB02-AEFD-3C48-908A-A227478B3664}" type="datetimeFigureOut">
              <a:rPr lang="en-US" smtClean="0"/>
              <a:t>2/4/13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E2717-B839-0042-A93A-7C5BB4367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90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Read the nachos walkthrough</a:t>
            </a:r>
            <a:r>
              <a:rPr lang="en-US" baseline="0" dirty="0" smtClean="0"/>
              <a:t> (every word!)</a:t>
            </a:r>
            <a:r>
              <a:rPr lang="en-US" dirty="0" smtClean="0"/>
              <a:t>, look through the code, then read the walkthrough</a:t>
            </a:r>
            <a:r>
              <a:rPr lang="en-US" baseline="0" dirty="0" smtClean="0"/>
              <a:t> again.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E2717-B839-0042-A93A-7C5BB4367A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03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Virtual and physical address spaces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E2717-B839-0042-A93A-7C5BB4367A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05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Isolation</a:t>
            </a:r>
          </a:p>
          <a:p>
            <a:r>
              <a:rPr lang="en-US" dirty="0" smtClean="0"/>
              <a:t>Storage</a:t>
            </a:r>
          </a:p>
          <a:p>
            <a:r>
              <a:rPr lang="en-US" dirty="0" smtClean="0"/>
              <a:t>Concurrency</a:t>
            </a:r>
          </a:p>
          <a:p>
            <a:r>
              <a:rPr lang="en-US" dirty="0" smtClean="0"/>
              <a:t>IPC</a:t>
            </a:r>
          </a:p>
          <a:p>
            <a:r>
              <a:rPr lang="en-US" dirty="0" smtClean="0"/>
              <a:t>Resource multiplexing</a:t>
            </a:r>
          </a:p>
          <a:p>
            <a:r>
              <a:rPr lang="en-US" dirty="0" smtClean="0"/>
              <a:t>Consistent interface</a:t>
            </a:r>
          </a:p>
          <a:p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6EAFC-3483-4945-AACC-0FD26E5D4D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02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the various kinds</a:t>
            </a:r>
            <a:r>
              <a:rPr lang="en-US" baseline="0" dirty="0" smtClean="0"/>
              <a:t> of interrupts?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are the different kinds of IO possible?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6EAFC-3483-4945-AACC-0FD26E5D4D4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97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execution</a:t>
            </a:r>
            <a:r>
              <a:rPr lang="en-US" baseline="0" dirty="0" smtClean="0"/>
              <a:t> stack!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6EAFC-3483-4945-AACC-0FD26E5D4D4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09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Req</a:t>
            </a:r>
            <a:r>
              <a:rPr lang="en-US" dirty="0" smtClean="0"/>
              <a:t> doc: What is the purpose? Who</a:t>
            </a:r>
            <a:r>
              <a:rPr lang="en-US" baseline="0" dirty="0" smtClean="0"/>
              <a:t> will use it? How will they use it and why? What should be the inputs and outputs, in what formats?</a:t>
            </a:r>
          </a:p>
          <a:p>
            <a:endParaRPr lang="en-US" dirty="0" smtClean="0"/>
          </a:p>
          <a:p>
            <a:r>
              <a:rPr lang="en-US" dirty="0" smtClean="0"/>
              <a:t>Design</a:t>
            </a:r>
            <a:r>
              <a:rPr lang="en-US" baseline="0" dirty="0" smtClean="0"/>
              <a:t> Document:</a:t>
            </a:r>
            <a:endParaRPr lang="en-US" dirty="0" smtClean="0"/>
          </a:p>
          <a:p>
            <a:r>
              <a:rPr lang="en-US" dirty="0" smtClean="0"/>
              <a:t>State the purpose of your project/sub-system,</a:t>
            </a:r>
            <a:r>
              <a:rPr lang="en-US" baseline="0" dirty="0" smtClean="0"/>
              <a:t> use cases</a:t>
            </a:r>
            <a:endParaRPr lang="en-US" dirty="0" smtClean="0"/>
          </a:p>
          <a:p>
            <a:r>
              <a:rPr lang="en-US" dirty="0" smtClean="0"/>
              <a:t>Define the high level entities in your design (system architecture)</a:t>
            </a:r>
          </a:p>
          <a:p>
            <a:r>
              <a:rPr lang="en-US" dirty="0" smtClean="0"/>
              <a:t>For each entity, define the low level design</a:t>
            </a:r>
          </a:p>
          <a:p>
            <a:r>
              <a:rPr lang="en-US" dirty="0" smtClean="0"/>
              <a:t>-- Usage, Configuration, Model and Interaction</a:t>
            </a:r>
          </a:p>
          <a:p>
            <a:r>
              <a:rPr lang="en-US" dirty="0" smtClean="0"/>
              <a:t>Benefits, assumptions, risks/issues</a:t>
            </a:r>
          </a:p>
          <a:p>
            <a:endParaRPr lang="en-US" dirty="0" smtClean="0"/>
          </a:p>
          <a:p>
            <a:r>
              <a:rPr lang="en-US" dirty="0" smtClean="0"/>
              <a:t>Testing: Unit Testing on a per component level,</a:t>
            </a:r>
            <a:r>
              <a:rPr lang="en-US" baseline="0" dirty="0" smtClean="0"/>
              <a:t> regression testing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E2717-B839-0042-A93A-7C5BB4367A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E2717-B839-0042-A93A-7C5BB4367A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5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is an</a:t>
            </a:r>
            <a:r>
              <a:rPr lang="en-US" baseline="0" dirty="0" smtClean="0"/>
              <a:t> operating system?</a:t>
            </a:r>
            <a:endParaRPr lang="en-US" dirty="0" smtClean="0"/>
          </a:p>
          <a:p>
            <a:endParaRPr lang="en-US" smtClean="0"/>
          </a:p>
          <a:p>
            <a:r>
              <a:rPr lang="en-US" dirty="0" smtClean="0"/>
              <a:t>Main idea is to tell them how many interacting and co-operating components there are!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E2717-B839-0042-A93A-7C5BB4367A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2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E2717-B839-0042-A93A-7C5BB4367A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6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Isolation</a:t>
            </a:r>
          </a:p>
          <a:p>
            <a:r>
              <a:rPr lang="en-US" dirty="0" smtClean="0"/>
              <a:t>Storage</a:t>
            </a:r>
          </a:p>
          <a:p>
            <a:r>
              <a:rPr lang="en-US" dirty="0" smtClean="0"/>
              <a:t>Concurrency</a:t>
            </a:r>
          </a:p>
          <a:p>
            <a:r>
              <a:rPr lang="en-US" dirty="0" smtClean="0"/>
              <a:t>IPC</a:t>
            </a:r>
          </a:p>
          <a:p>
            <a:r>
              <a:rPr lang="en-US" dirty="0" smtClean="0"/>
              <a:t>Resource multiplexing</a:t>
            </a:r>
          </a:p>
          <a:p>
            <a:r>
              <a:rPr lang="en-US" dirty="0" smtClean="0"/>
              <a:t>Consistent interface</a:t>
            </a:r>
          </a:p>
          <a:p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6EAFC-3483-4945-AACC-0FD26E5D4D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02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Virtual machine abstraction – own its resource</a:t>
            </a:r>
          </a:p>
          <a:p>
            <a:r>
              <a:rPr lang="en-US" dirty="0" smtClean="0"/>
              <a:t>Communication capabilities</a:t>
            </a:r>
          </a:p>
          <a:p>
            <a:r>
              <a:rPr lang="en-US" dirty="0" smtClean="0"/>
              <a:t>Scheduling</a:t>
            </a:r>
            <a:r>
              <a:rPr lang="en-US" baseline="0" dirty="0" smtClean="0"/>
              <a:t> issues</a:t>
            </a:r>
          </a:p>
          <a:p>
            <a:r>
              <a:rPr lang="en-US" baseline="0" dirty="0" smtClean="0"/>
              <a:t>Sharing resources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6EAFC-3483-4945-AACC-0FD26E5D4D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02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</a:t>
            </a:r>
            <a:r>
              <a:rPr lang="en-US" baseline="0" dirty="0" smtClean="0"/>
              <a:t> isolated in threads?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General purpose Registers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Stack (user and kernel)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PC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SP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Thread ID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Thread environment block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6EAFC-3483-4945-AACC-0FD26E5D4D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73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</a:t>
            </a:r>
            <a:r>
              <a:rPr lang="en-US" baseline="0" dirty="0" smtClean="0"/>
              <a:t> isolated in threads?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General purpose Registers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Stack (user and kernel)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PC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SP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Thread ID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Thread environment block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What is shared in threads?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Heap space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Execution time (if there are no kernel threads)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Resources – files for instance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Differences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Context switch is lighter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Processes are more isolated than Threads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IPC is easier with threads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Threads require locking on shared objects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6EAFC-3483-4945-AACC-0FD26E5D4D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0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6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9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1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9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1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5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2/4/13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4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4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2/4/13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8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4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9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A1C58-A465-C64F-B5D5-325E225E413A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1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howwesley@berkeley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Operating Systems and </a:t>
            </a:r>
            <a:br>
              <a:rPr lang="en-US" dirty="0" smtClean="0"/>
            </a:br>
            <a:r>
              <a:rPr lang="en-US" dirty="0" smtClean="0"/>
              <a:t>Systems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CS162 Teaching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0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3: Key Value Store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70122" y="2560187"/>
            <a:ext cx="930026" cy="32402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Value Store API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60037" y="3600262"/>
            <a:ext cx="1560043" cy="11200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110167" y="2580188"/>
            <a:ext cx="2586633" cy="2040148"/>
            <a:chOff x="6100167" y="3000219"/>
            <a:chExt cx="2586633" cy="2040148"/>
          </a:xfrm>
        </p:grpSpPr>
        <p:grpSp>
          <p:nvGrpSpPr>
            <p:cNvPr id="8" name="Group 7"/>
            <p:cNvGrpSpPr/>
            <p:nvPr/>
          </p:nvGrpSpPr>
          <p:grpSpPr>
            <a:xfrm>
              <a:off x="6100167" y="3000219"/>
              <a:ext cx="2586633" cy="510037"/>
              <a:chOff x="6100167" y="3000219"/>
              <a:chExt cx="2586633" cy="51003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1001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Key 1</a:t>
                </a:r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4567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Value 1</a:t>
                </a:r>
                <a:endParaRPr lang="en-US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100167" y="3510256"/>
              <a:ext cx="2586633" cy="510037"/>
              <a:chOff x="6100167" y="3000219"/>
              <a:chExt cx="2586633" cy="510037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1001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Key 2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4567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Value 2</a:t>
                </a:r>
                <a:endParaRPr lang="en-US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100167" y="4020293"/>
              <a:ext cx="2586633" cy="510037"/>
              <a:chOff x="6100167" y="3000219"/>
              <a:chExt cx="2586633" cy="510037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1001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Key 3</a:t>
                </a: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4567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Value 3</a:t>
                </a:r>
                <a:endParaRPr lang="en-US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100167" y="4530330"/>
              <a:ext cx="2586633" cy="510037"/>
              <a:chOff x="6100167" y="3000219"/>
              <a:chExt cx="2586633" cy="510037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1001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Key 4</a:t>
                </a:r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4567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Value 4</a:t>
                </a:r>
                <a:endParaRPr lang="en-US" dirty="0"/>
              </a:p>
            </p:txBody>
          </p:sp>
        </p:grpSp>
      </p:grpSp>
      <p:sp>
        <p:nvSpPr>
          <p:cNvPr id="19" name="Can 18"/>
          <p:cNvSpPr/>
          <p:nvPr/>
        </p:nvSpPr>
        <p:spPr>
          <a:xfrm>
            <a:off x="6755182" y="4900362"/>
            <a:ext cx="1310036" cy="91006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920080" y="3970289"/>
            <a:ext cx="15500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920080" y="4330316"/>
            <a:ext cx="155004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0" idx="1"/>
          </p:cNvCxnSpPr>
          <p:nvPr/>
        </p:nvCxnSpPr>
        <p:spPr>
          <a:xfrm flipV="1">
            <a:off x="5335146" y="3345244"/>
            <a:ext cx="775021" cy="497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1"/>
          </p:cNvCxnSpPr>
          <p:nvPr/>
        </p:nvCxnSpPr>
        <p:spPr>
          <a:xfrm flipH="1">
            <a:off x="5400148" y="3345244"/>
            <a:ext cx="2066619" cy="985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53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4: Distributed KV Store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40096" y="2580188"/>
            <a:ext cx="930026" cy="32402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Value Store API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30011" y="3620263"/>
            <a:ext cx="1560043" cy="11200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19" name="Can 18"/>
          <p:cNvSpPr/>
          <p:nvPr/>
        </p:nvSpPr>
        <p:spPr>
          <a:xfrm>
            <a:off x="6355171" y="2580188"/>
            <a:ext cx="1310036" cy="91006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990054" y="3990290"/>
            <a:ext cx="15500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990054" y="4350317"/>
            <a:ext cx="155004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n 22"/>
          <p:cNvSpPr/>
          <p:nvPr/>
        </p:nvSpPr>
        <p:spPr>
          <a:xfrm>
            <a:off x="6355171" y="3895285"/>
            <a:ext cx="1310036" cy="91006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n 23"/>
          <p:cNvSpPr/>
          <p:nvPr/>
        </p:nvSpPr>
        <p:spPr>
          <a:xfrm>
            <a:off x="6355171" y="5032756"/>
            <a:ext cx="1310036" cy="91006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382045" y="2990217"/>
            <a:ext cx="1283162" cy="290022"/>
            <a:chOff x="6110167" y="2580188"/>
            <a:chExt cx="1283162" cy="290022"/>
          </a:xfrm>
        </p:grpSpPr>
        <p:sp>
          <p:nvSpPr>
            <p:cNvPr id="26" name="Rectangle 25"/>
            <p:cNvSpPr/>
            <p:nvPr/>
          </p:nvSpPr>
          <p:spPr>
            <a:xfrm>
              <a:off x="6110167" y="2580188"/>
              <a:ext cx="546578" cy="2800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Key 1</a:t>
              </a:r>
              <a:endParaRPr lang="en-US" sz="12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56745" y="2590189"/>
              <a:ext cx="736584" cy="2800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Value 1</a:t>
              </a:r>
              <a:endParaRPr lang="en-US" sz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55171" y="4420320"/>
            <a:ext cx="1283162" cy="290022"/>
            <a:chOff x="6110167" y="2580188"/>
            <a:chExt cx="1283162" cy="290022"/>
          </a:xfrm>
        </p:grpSpPr>
        <p:sp>
          <p:nvSpPr>
            <p:cNvPr id="30" name="Rectangle 29"/>
            <p:cNvSpPr/>
            <p:nvPr/>
          </p:nvSpPr>
          <p:spPr>
            <a:xfrm>
              <a:off x="6110167" y="2580188"/>
              <a:ext cx="546578" cy="2800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Key 1</a:t>
              </a:r>
              <a:endParaRPr lang="en-US" sz="12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656745" y="2590189"/>
              <a:ext cx="736584" cy="2800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Value 1</a:t>
              </a:r>
              <a:endParaRPr lang="en-US" sz="1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55171" y="5510400"/>
            <a:ext cx="1283162" cy="290022"/>
            <a:chOff x="6110167" y="2580188"/>
            <a:chExt cx="1283162" cy="290022"/>
          </a:xfrm>
        </p:grpSpPr>
        <p:sp>
          <p:nvSpPr>
            <p:cNvPr id="33" name="Rectangle 32"/>
            <p:cNvSpPr/>
            <p:nvPr/>
          </p:nvSpPr>
          <p:spPr>
            <a:xfrm>
              <a:off x="6110167" y="2580188"/>
              <a:ext cx="546578" cy="2800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Key 1</a:t>
              </a:r>
              <a:endParaRPr lang="en-US" sz="12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656745" y="2590189"/>
              <a:ext cx="736584" cy="2800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Value 1</a:t>
              </a:r>
              <a:endParaRPr lang="en-US" sz="1200" dirty="0"/>
            </a:p>
          </p:txBody>
        </p:sp>
      </p:grpSp>
      <p:cxnSp>
        <p:nvCxnSpPr>
          <p:cNvPr id="37" name="Straight Arrow Connector 36"/>
          <p:cNvCxnSpPr>
            <a:stCxn id="4" idx="3"/>
            <a:endCxn id="26" idx="1"/>
          </p:cNvCxnSpPr>
          <p:nvPr/>
        </p:nvCxnSpPr>
        <p:spPr>
          <a:xfrm flipV="1">
            <a:off x="4470122" y="3130228"/>
            <a:ext cx="1911923" cy="10700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" idx="3"/>
            <a:endCxn id="30" idx="1"/>
          </p:cNvCxnSpPr>
          <p:nvPr/>
        </p:nvCxnSpPr>
        <p:spPr>
          <a:xfrm>
            <a:off x="4470122" y="4200306"/>
            <a:ext cx="1885049" cy="360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" idx="3"/>
            <a:endCxn id="33" idx="1"/>
          </p:cNvCxnSpPr>
          <p:nvPr/>
        </p:nvCxnSpPr>
        <p:spPr>
          <a:xfrm>
            <a:off x="4470122" y="4200306"/>
            <a:ext cx="1885049" cy="1450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4" idx="1"/>
          </p:cNvCxnSpPr>
          <p:nvPr/>
        </p:nvCxnSpPr>
        <p:spPr>
          <a:xfrm flipH="1" flipV="1">
            <a:off x="4470123" y="4430321"/>
            <a:ext cx="2431626" cy="12300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7400703" y="3075223"/>
            <a:ext cx="432644" cy="2867599"/>
            <a:chOff x="7400703" y="3075223"/>
            <a:chExt cx="432644" cy="2867599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3318" y="3075223"/>
              <a:ext cx="390029" cy="390029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00703" y="4430321"/>
              <a:ext cx="390029" cy="39002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3318" y="5552793"/>
              <a:ext cx="390029" cy="390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964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What is an OS and </a:t>
            </a:r>
            <a:br>
              <a:rPr lang="en-US" sz="5400" b="1" dirty="0" smtClean="0"/>
            </a:br>
            <a:r>
              <a:rPr lang="en-US" sz="5400" b="1" dirty="0" smtClean="0"/>
              <a:t>What does it do?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77339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you want an OS?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b="1" dirty="0" smtClean="0"/>
              <a:t>Isolation</a:t>
            </a:r>
          </a:p>
          <a:p>
            <a:pPr lvl="1"/>
            <a:r>
              <a:rPr lang="en-IN" dirty="0" smtClean="0"/>
              <a:t>Fault: “if my program crashes  yours shouldn’t”  </a:t>
            </a:r>
          </a:p>
          <a:p>
            <a:pPr lvl="1"/>
            <a:r>
              <a:rPr lang="en-IN" dirty="0" smtClean="0"/>
              <a:t>Performance: “if my program starts to do some massive computation, it shouldn’t starve yours from running”</a:t>
            </a:r>
          </a:p>
          <a:p>
            <a:r>
              <a:rPr lang="en-IN" b="1" dirty="0" smtClean="0"/>
              <a:t> Mediation (multiplexing/sharing + protection)</a:t>
            </a:r>
          </a:p>
          <a:p>
            <a:pPr lvl="1"/>
            <a:r>
              <a:rPr lang="en-IN" dirty="0" smtClean="0"/>
              <a:t>Manage the sharing of hardware  resources (CPU, NIC, RAM, disk, keyboard, sound card, etc)</a:t>
            </a:r>
          </a:p>
          <a:p>
            <a:r>
              <a:rPr lang="en-IN" b="1" dirty="0" smtClean="0"/>
              <a:t>Abstractions  and Primitives</a:t>
            </a:r>
          </a:p>
          <a:p>
            <a:pPr lvl="1"/>
            <a:r>
              <a:rPr lang="en-IN" dirty="0" smtClean="0"/>
              <a:t>Set of constructs and well‐defined interfaces to simplify application development: “all the  code you didn’t write” in order to implement your application </a:t>
            </a:r>
          </a:p>
          <a:p>
            <a:pPr lvl="2"/>
            <a:r>
              <a:rPr lang="en-IN" dirty="0" smtClean="0"/>
              <a:t>Because hardware changes faster  than applications! </a:t>
            </a:r>
          </a:p>
          <a:p>
            <a:pPr lvl="2"/>
            <a:r>
              <a:rPr lang="en-IN" dirty="0" smtClean="0"/>
              <a:t>Because some concepts are useful across applications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6629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bother with an OS?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b="1" dirty="0" smtClean="0"/>
              <a:t>User benefits </a:t>
            </a:r>
          </a:p>
          <a:p>
            <a:pPr lvl="1"/>
            <a:r>
              <a:rPr lang="en-IN" dirty="0" smtClean="0"/>
              <a:t>Efficiency (cost and performance) </a:t>
            </a:r>
          </a:p>
          <a:p>
            <a:pPr lvl="2"/>
            <a:r>
              <a:rPr lang="en-IN" dirty="0" smtClean="0"/>
              <a:t>Share one computer across many users</a:t>
            </a:r>
          </a:p>
          <a:p>
            <a:pPr lvl="2"/>
            <a:r>
              <a:rPr lang="en-IN" dirty="0" smtClean="0"/>
              <a:t>Concurrent execution of multiple programs</a:t>
            </a:r>
          </a:p>
          <a:p>
            <a:pPr lvl="1"/>
            <a:r>
              <a:rPr lang="en-IN" dirty="0" smtClean="0"/>
              <a:t> Safety</a:t>
            </a:r>
          </a:p>
          <a:p>
            <a:pPr lvl="2"/>
            <a:r>
              <a:rPr lang="en-IN" dirty="0" smtClean="0"/>
              <a:t>OS protects programs from each other</a:t>
            </a:r>
          </a:p>
          <a:p>
            <a:pPr lvl="2"/>
            <a:r>
              <a:rPr lang="en-IN" dirty="0" smtClean="0"/>
              <a:t>OS fairly multiplexes resources across programs</a:t>
            </a:r>
          </a:p>
          <a:p>
            <a:r>
              <a:rPr lang="en-IN" dirty="0" smtClean="0"/>
              <a:t>• </a:t>
            </a:r>
            <a:r>
              <a:rPr lang="en-IN" b="1" dirty="0" smtClean="0"/>
              <a:t>Application benefits</a:t>
            </a:r>
          </a:p>
          <a:p>
            <a:pPr lvl="1"/>
            <a:r>
              <a:rPr lang="en-IN" dirty="0" smtClean="0"/>
              <a:t>Simplicity		</a:t>
            </a:r>
          </a:p>
          <a:p>
            <a:pPr lvl="2"/>
            <a:r>
              <a:rPr lang="en-IN" dirty="0" smtClean="0"/>
              <a:t>Sockets instead of </a:t>
            </a:r>
            <a:r>
              <a:rPr lang="en-IN" dirty="0" err="1" smtClean="0"/>
              <a:t>ethernet</a:t>
            </a:r>
            <a:r>
              <a:rPr lang="en-IN" dirty="0" smtClean="0"/>
              <a:t> cards</a:t>
            </a:r>
          </a:p>
          <a:p>
            <a:pPr lvl="1"/>
            <a:r>
              <a:rPr lang="en-IN" dirty="0" smtClean="0"/>
              <a:t>Portability</a:t>
            </a:r>
          </a:p>
          <a:p>
            <a:pPr lvl="2"/>
            <a:r>
              <a:rPr lang="en-IN" dirty="0" smtClean="0"/>
              <a:t>Device independence: </a:t>
            </a:r>
            <a:r>
              <a:rPr lang="en-IN" dirty="0" err="1" smtClean="0"/>
              <a:t>tiCOM</a:t>
            </a:r>
            <a:r>
              <a:rPr lang="en-IN" dirty="0" smtClean="0"/>
              <a:t> card or Intel card?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795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Why is concurrency hard?</a:t>
            </a:r>
          </a:p>
          <a:p>
            <a:pPr marL="0" indent="0" algn="ctr">
              <a:buNone/>
            </a:pPr>
            <a:endParaRPr lang="en-US" sz="5400" b="1" dirty="0"/>
          </a:p>
          <a:p>
            <a:pPr marL="0" indent="0" algn="ctr">
              <a:buNone/>
            </a:pPr>
            <a:r>
              <a:rPr lang="en-US" sz="5400" b="1" dirty="0" smtClean="0"/>
              <a:t>What do you need to get concurrency working?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9176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 smtClean="0"/>
              <a:t>Concurrency means multiple threads of computation can make progress, but possibly by sharing the same processor</a:t>
            </a:r>
          </a:p>
          <a:p>
            <a:pPr lvl="1"/>
            <a:r>
              <a:rPr lang="en-IN" dirty="0" smtClean="0"/>
              <a:t>Like doing homework while chatting on IM</a:t>
            </a:r>
          </a:p>
          <a:p>
            <a:endParaRPr lang="en-US" dirty="0" smtClean="0"/>
          </a:p>
          <a:p>
            <a:r>
              <a:rPr lang="en-US" dirty="0" smtClean="0"/>
              <a:t>Why Concurrency?</a:t>
            </a:r>
            <a:endParaRPr lang="en-IN" dirty="0" smtClean="0"/>
          </a:p>
          <a:p>
            <a:pPr lvl="1"/>
            <a:r>
              <a:rPr lang="en-IN" dirty="0" smtClean="0"/>
              <a:t>Consider a web server: while it’s waiting for a response from one client, it could read a request for another client </a:t>
            </a:r>
          </a:p>
          <a:p>
            <a:pPr lvl="1"/>
            <a:r>
              <a:rPr lang="en-IN" dirty="0" smtClean="0"/>
              <a:t>Consider a browser: while it’s waiting for a response from a web server, it wants to react to mouse or keyboard input </a:t>
            </a:r>
          </a:p>
          <a:p>
            <a:pPr lvl="1">
              <a:buNone/>
            </a:pPr>
            <a:r>
              <a:rPr lang="en-IN" dirty="0" smtClean="0"/>
              <a:t>Concurrency increases/enables responsiveness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4707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Different levels of abstraction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Threads</a:t>
            </a:r>
          </a:p>
          <a:p>
            <a:r>
              <a:rPr lang="en-US" dirty="0" smtClean="0"/>
              <a:t>Processes</a:t>
            </a:r>
          </a:p>
          <a:p>
            <a:r>
              <a:rPr lang="en-US" dirty="0" smtClean="0"/>
              <a:t>Symmetric multithreading</a:t>
            </a:r>
          </a:p>
          <a:p>
            <a:r>
              <a:rPr lang="en-US" dirty="0" smtClean="0"/>
              <a:t>Distributed systems (Single system image)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556792"/>
            <a:ext cx="2592288" cy="1296144"/>
          </a:xfrm>
          <a:prstGeom prst="round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30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thread?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   A </a:t>
            </a:r>
            <a:r>
              <a:rPr lang="en-IN" b="1" dirty="0" smtClean="0"/>
              <a:t>thread of execution</a:t>
            </a:r>
            <a:r>
              <a:rPr lang="en-IN" dirty="0" smtClean="0"/>
              <a:t> is the smallest unit of processing that can be scheduled by an operating system. – Wikipedia circa Jan ‘12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 smtClean="0"/>
          </a:p>
          <a:p>
            <a:pPr algn="ctr">
              <a:buNone/>
            </a:pPr>
            <a:r>
              <a:rPr lang="en-IN" sz="4000" b="1" dirty="0" smtClean="0"/>
              <a:t>What resources does a thread have?</a:t>
            </a:r>
          </a:p>
        </p:txBody>
      </p:sp>
    </p:spTree>
    <p:extLst>
      <p:ext uri="{BB962C8B-B14F-4D97-AF65-F5344CB8AC3E}">
        <p14:creationId xmlns:p14="http://schemas.microsoft.com/office/powerpoint/2010/main" val="735253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and Multi Threading</a:t>
            </a:r>
            <a:endParaRPr lang="en-IN" dirty="0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2" t="11746" r="392" b="11746"/>
          <a:stretch>
            <a:fillRect/>
          </a:stretch>
        </p:blipFill>
        <p:spPr bwMode="auto">
          <a:xfrm>
            <a:off x="659137" y="1600200"/>
            <a:ext cx="7825726" cy="4525963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307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416" y="1600200"/>
            <a:ext cx="822480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Wesley Chow</a:t>
            </a:r>
          </a:p>
          <a:p>
            <a:pPr marL="0" indent="0">
              <a:buNone/>
            </a:pPr>
            <a:r>
              <a:rPr lang="en-US" b="1" dirty="0" smtClean="0">
                <a:hlinkClick r:id="rId2"/>
              </a:rPr>
              <a:t>chowwesley@berkeley.edu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Office Hours</a:t>
            </a:r>
          </a:p>
          <a:p>
            <a:pPr marL="0" indent="0">
              <a:buNone/>
            </a:pPr>
            <a:r>
              <a:rPr lang="en-US" b="1" dirty="0" smtClean="0"/>
              <a:t>This and Next Week:  </a:t>
            </a:r>
            <a:r>
              <a:rPr lang="nl-NL" b="1" dirty="0" smtClean="0"/>
              <a:t>12 - 2 Friday @ 411 SODA</a:t>
            </a:r>
          </a:p>
          <a:p>
            <a:pPr marL="0" indent="0">
              <a:buNone/>
            </a:pPr>
            <a:r>
              <a:rPr lang="nl-NL" b="1" dirty="0" err="1" smtClean="0"/>
              <a:t>After</a:t>
            </a:r>
            <a:r>
              <a:rPr lang="nl-NL" b="1" dirty="0" smtClean="0"/>
              <a:t> </a:t>
            </a:r>
            <a:r>
              <a:rPr lang="nl-NL" b="1" dirty="0" err="1" smtClean="0"/>
              <a:t>that</a:t>
            </a:r>
            <a:r>
              <a:rPr lang="nl-NL" b="1" dirty="0" smtClean="0"/>
              <a:t>: </a:t>
            </a:r>
            <a:r>
              <a:rPr lang="nl-NL" b="1" dirty="0" err="1" smtClean="0"/>
              <a:t>Monday</a:t>
            </a:r>
            <a:r>
              <a:rPr lang="nl-NL" b="1" dirty="0" smtClean="0"/>
              <a:t>, TBD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369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What is the difference between a </a:t>
            </a:r>
            <a:br>
              <a:rPr lang="en-US" sz="5400" b="1" dirty="0" smtClean="0"/>
            </a:br>
            <a:r>
              <a:rPr lang="en-US" sz="5400" b="1" dirty="0" smtClean="0"/>
              <a:t>Thread and a Process?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70700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Process?</a:t>
            </a:r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059832" y="1844824"/>
            <a:ext cx="2808288" cy="4762500"/>
            <a:chOff x="3947" y="768"/>
            <a:chExt cx="1769" cy="30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87" t="362" r="27414" b="1085"/>
            <a:stretch>
              <a:fillRect/>
            </a:stretch>
          </p:blipFill>
          <p:spPr bwMode="auto">
            <a:xfrm>
              <a:off x="4128" y="768"/>
              <a:ext cx="1471" cy="239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947" y="3245"/>
              <a:ext cx="176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 smtClean="0">
                  <a:latin typeface="Helvetica" charset="0"/>
                  <a:cs typeface="Helvetica" charset="0"/>
                </a:rPr>
                <a:t>Process Control</a:t>
              </a:r>
              <a:endParaRPr lang="en-US" dirty="0">
                <a:latin typeface="Helvetica" charset="0"/>
                <a:cs typeface="Helvetica" charset="0"/>
              </a:endParaRPr>
            </a:p>
            <a:p>
              <a:pPr algn="ctr"/>
              <a:r>
                <a:rPr lang="en-US" dirty="0">
                  <a:latin typeface="Helvetica" charset="0"/>
                  <a:cs typeface="Helvetica" charset="0"/>
                </a:rPr>
                <a:t>Block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276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Address Space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133549" y="1628800"/>
            <a:ext cx="2646363" cy="4340225"/>
            <a:chOff x="3600" y="576"/>
            <a:chExt cx="1589" cy="254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92" t="1192" r="27121" b="1192"/>
            <a:stretch>
              <a:fillRect/>
            </a:stretch>
          </p:blipFill>
          <p:spPr bwMode="auto">
            <a:xfrm>
              <a:off x="3600" y="576"/>
              <a:ext cx="1589" cy="2541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 rot="5400000">
              <a:off x="2760" y="1642"/>
              <a:ext cx="205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200">
                  <a:latin typeface="Helvetica" charset="0"/>
                  <a:cs typeface="Helvetica" charset="0"/>
                </a:rPr>
                <a:t>Program Address Space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27984" y="1916832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an address space?</a:t>
            </a:r>
          </a:p>
          <a:p>
            <a:endParaRPr lang="en-US" sz="2800" dirty="0"/>
          </a:p>
          <a:p>
            <a:r>
              <a:rPr lang="en-US" sz="2800" dirty="0" smtClean="0"/>
              <a:t>What does this mean in terms of hardware?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11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Operating System Memory Management</a:t>
            </a:r>
            <a:endParaRPr lang="en-US" sz="36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755576" y="1412776"/>
            <a:ext cx="7505142" cy="5328592"/>
            <a:chOff x="288925" y="1124744"/>
            <a:chExt cx="8134350" cy="5775325"/>
          </a:xfrm>
        </p:grpSpPr>
        <p:sp>
          <p:nvSpPr>
            <p:cNvPr id="4" name="Oval 2"/>
            <p:cNvSpPr>
              <a:spLocks noChangeArrowheads="1"/>
            </p:cNvSpPr>
            <p:nvPr/>
          </p:nvSpPr>
          <p:spPr bwMode="auto">
            <a:xfrm>
              <a:off x="5775325" y="1353344"/>
              <a:ext cx="609600" cy="3048000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2879725" y="1277144"/>
              <a:ext cx="609600" cy="304800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046163" y="3275807"/>
              <a:ext cx="1211262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dirty="0" err="1">
                  <a:latin typeface="Helvetica" charset="0"/>
                  <a:cs typeface="Helvetica" charset="0"/>
                </a:rPr>
                <a:t>Prog</a:t>
              </a:r>
              <a:r>
                <a:rPr lang="en-US" sz="2000" dirty="0">
                  <a:latin typeface="Helvetica" charset="0"/>
                  <a:cs typeface="Helvetica" charset="0"/>
                </a:rPr>
                <a:t> 1</a:t>
              </a:r>
            </a:p>
            <a:p>
              <a:pPr algn="ctr"/>
              <a:r>
                <a:rPr lang="en-US" sz="2000" dirty="0">
                  <a:solidFill>
                    <a:schemeClr val="hlink"/>
                  </a:solidFill>
                  <a:latin typeface="Helvetica" charset="0"/>
                  <a:cs typeface="Helvetica" charset="0"/>
                </a:rPr>
                <a:t>Virtual</a:t>
              </a:r>
            </a:p>
            <a:p>
              <a:pPr algn="ctr"/>
              <a:r>
                <a:rPr lang="en-US" sz="2000" dirty="0">
                  <a:solidFill>
                    <a:schemeClr val="hlink"/>
                  </a:solidFill>
                  <a:latin typeface="Helvetica" charset="0"/>
                  <a:cs typeface="Helvetica" charset="0"/>
                </a:rPr>
                <a:t>Address</a:t>
              </a:r>
            </a:p>
            <a:p>
              <a:pPr algn="ctr"/>
              <a:r>
                <a:rPr lang="en-US" sz="2000" dirty="0">
                  <a:solidFill>
                    <a:schemeClr val="hlink"/>
                  </a:solidFill>
                  <a:latin typeface="Helvetica" charset="0"/>
                  <a:cs typeface="Helvetica" charset="0"/>
                </a:rPr>
                <a:t>Space 1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624638" y="3310732"/>
              <a:ext cx="1211262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latin typeface="Helvetica" charset="0"/>
                  <a:cs typeface="Helvetica" charset="0"/>
                </a:rPr>
                <a:t>Prog 2</a:t>
              </a:r>
            </a:p>
            <a:p>
              <a:pPr algn="ctr"/>
              <a:r>
                <a:rPr lang="en-US" sz="2000">
                  <a:solidFill>
                    <a:schemeClr val="hlink"/>
                  </a:solidFill>
                  <a:latin typeface="Helvetica" charset="0"/>
                  <a:cs typeface="Helvetica" charset="0"/>
                </a:rPr>
                <a:t>Virtual</a:t>
              </a:r>
            </a:p>
            <a:p>
              <a:pPr algn="ctr"/>
              <a:r>
                <a:rPr lang="en-US" sz="2000">
                  <a:solidFill>
                    <a:schemeClr val="hlink"/>
                  </a:solidFill>
                  <a:latin typeface="Helvetica" charset="0"/>
                  <a:cs typeface="Helvetica" charset="0"/>
                </a:rPr>
                <a:t>Address</a:t>
              </a:r>
            </a:p>
            <a:p>
              <a:pPr algn="ctr"/>
              <a:r>
                <a:rPr lang="en-US" sz="2000">
                  <a:solidFill>
                    <a:schemeClr val="hlink"/>
                  </a:solidFill>
                  <a:latin typeface="Helvetica" charset="0"/>
                  <a:cs typeface="Helvetica" charset="0"/>
                </a:rPr>
                <a:t>Space 2</a:t>
              </a:r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0925" y="1200944"/>
              <a:ext cx="1295400" cy="1828800"/>
              <a:chOff x="672" y="672"/>
              <a:chExt cx="816" cy="1152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672" y="672"/>
                <a:ext cx="816" cy="1152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>
                    <a:latin typeface="Helvetica" charset="0"/>
                    <a:cs typeface="Helvetica" charset="0"/>
                  </a:rPr>
                  <a:t>Code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>
                    <a:latin typeface="Helvetica" charset="0"/>
                    <a:cs typeface="Helvetica" charset="0"/>
                  </a:rPr>
                  <a:t>Data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>
                    <a:latin typeface="Helvetica" charset="0"/>
                    <a:cs typeface="Helvetica" charset="0"/>
                  </a:rPr>
                  <a:t>Heap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>
                    <a:latin typeface="Helvetica" charset="0"/>
                    <a:cs typeface="Helvetica" charset="0"/>
                  </a:rPr>
                  <a:t>Stack</a:t>
                </a:r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672" y="1008"/>
                <a:ext cx="816" cy="0"/>
              </a:xfrm>
              <a:prstGeom prst="line">
                <a:avLst/>
              </a:prstGeom>
              <a:noFill/>
              <a:ln w="57150">
                <a:solidFill>
                  <a:srgbClr val="2A40E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672" y="1296"/>
                <a:ext cx="816" cy="0"/>
              </a:xfrm>
              <a:prstGeom prst="line">
                <a:avLst/>
              </a:prstGeom>
              <a:noFill/>
              <a:ln w="57150">
                <a:solidFill>
                  <a:srgbClr val="2A40E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672" y="1536"/>
                <a:ext cx="816" cy="0"/>
              </a:xfrm>
              <a:prstGeom prst="line">
                <a:avLst/>
              </a:prstGeom>
              <a:noFill/>
              <a:ln w="57150">
                <a:solidFill>
                  <a:srgbClr val="2A40E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6537325" y="1277144"/>
              <a:ext cx="1295400" cy="1828800"/>
              <a:chOff x="672" y="672"/>
              <a:chExt cx="816" cy="1152"/>
            </a:xfrm>
          </p:grpSpPr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672" y="672"/>
                <a:ext cx="816" cy="1152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>
                    <a:latin typeface="Helvetica" charset="0"/>
                    <a:cs typeface="Helvetica" charset="0"/>
                  </a:rPr>
                  <a:t>Code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>
                    <a:latin typeface="Helvetica" charset="0"/>
                    <a:cs typeface="Helvetica" charset="0"/>
                  </a:rPr>
                  <a:t>Data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>
                    <a:latin typeface="Helvetica" charset="0"/>
                    <a:cs typeface="Helvetica" charset="0"/>
                  </a:rPr>
                  <a:t>Heap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>
                    <a:latin typeface="Helvetica" charset="0"/>
                    <a:cs typeface="Helvetica" charset="0"/>
                  </a:rPr>
                  <a:t>Stack</a:t>
                </a:r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>
                <a:off x="672" y="1008"/>
                <a:ext cx="816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>
                <a:off x="672" y="1296"/>
                <a:ext cx="816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672" y="1536"/>
                <a:ext cx="816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3870325" y="1124744"/>
              <a:ext cx="1295400" cy="5334000"/>
              <a:chOff x="2448" y="624"/>
              <a:chExt cx="816" cy="3360"/>
            </a:xfrm>
          </p:grpSpPr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2448" y="624"/>
                <a:ext cx="816" cy="288"/>
              </a:xfrm>
              <a:prstGeom prst="rect">
                <a:avLst/>
              </a:prstGeom>
              <a:solidFill>
                <a:srgbClr val="00AE00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Data 2</a:t>
                </a: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2448" y="912"/>
                <a:ext cx="816" cy="2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>
                  <a:defRPr/>
                </a:pPr>
                <a:r>
                  <a:rPr lang="en-US">
                    <a:latin typeface="Helvetica" charset="0"/>
                    <a:ea typeface="Helvetica" charset="0"/>
                    <a:cs typeface="Helvetica" charset="0"/>
                  </a:rPr>
                  <a:t>Stack 1</a:t>
                </a:r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2448" y="1200"/>
                <a:ext cx="816" cy="288"/>
              </a:xfrm>
              <a:prstGeom prst="rect">
                <a:avLst/>
              </a:prstGeom>
              <a:solidFill>
                <a:srgbClr val="A0BCFE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Heap 1</a:t>
                </a:r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816" cy="4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OS heap &amp; </a:t>
                </a:r>
              </a:p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Stacks</a:t>
                </a: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2448" y="1488"/>
                <a:ext cx="816" cy="288"/>
              </a:xfrm>
              <a:prstGeom prst="rect">
                <a:avLst/>
              </a:prstGeom>
              <a:solidFill>
                <a:srgbClr val="A0BCFE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Code 1</a:t>
                </a: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2448" y="1776"/>
                <a:ext cx="816" cy="288"/>
              </a:xfrm>
              <a:prstGeom prst="rect">
                <a:avLst/>
              </a:prstGeom>
              <a:solidFill>
                <a:srgbClr val="00AE00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Stack 2</a:t>
                </a: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2448" y="2064"/>
                <a:ext cx="816" cy="288"/>
              </a:xfrm>
              <a:prstGeom prst="rect">
                <a:avLst/>
              </a:prstGeom>
              <a:solidFill>
                <a:srgbClr val="A0BCFE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Data 1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2448" y="2352"/>
                <a:ext cx="816" cy="288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Heap 2</a:t>
                </a: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816" cy="288"/>
              </a:xfrm>
              <a:prstGeom prst="rect">
                <a:avLst/>
              </a:prstGeom>
              <a:solidFill>
                <a:srgbClr val="00AE00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Code 2</a:t>
                </a: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2448" y="2928"/>
                <a:ext cx="816" cy="28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OS code</a:t>
                </a: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2448" y="3216"/>
                <a:ext cx="816" cy="28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OS data</a:t>
                </a:r>
              </a:p>
            </p:txBody>
          </p:sp>
        </p:grp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2346325" y="1429544"/>
              <a:ext cx="1524000" cy="1219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2346325" y="1962944"/>
              <a:ext cx="1524000" cy="1676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V="1">
              <a:off x="2346325" y="2267744"/>
              <a:ext cx="1524000" cy="152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 flipV="1">
              <a:off x="2346325" y="1810544"/>
              <a:ext cx="1524000" cy="1066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H="1">
              <a:off x="5165725" y="1581944"/>
              <a:ext cx="1371600" cy="2971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 flipH="1" flipV="1">
              <a:off x="5165725" y="1353344"/>
              <a:ext cx="1371600" cy="685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H="1">
              <a:off x="5165725" y="2496344"/>
              <a:ext cx="1371600" cy="1600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 flipH="1">
              <a:off x="5165725" y="2877344"/>
              <a:ext cx="1371600" cy="304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911475" y="1870869"/>
              <a:ext cx="258763" cy="1371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879725" y="1277144"/>
              <a:ext cx="609600" cy="30480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6003925" y="2039144"/>
              <a:ext cx="304800" cy="1447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 rot="20910206">
              <a:off x="6156325" y="1658144"/>
              <a:ext cx="152400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5775325" y="1353344"/>
              <a:ext cx="609600" cy="30480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43" name="Text Box 42"/>
            <p:cNvSpPr txBox="1">
              <a:spLocks noChangeArrowheads="1"/>
            </p:cNvSpPr>
            <p:nvPr/>
          </p:nvSpPr>
          <p:spPr bwMode="auto">
            <a:xfrm>
              <a:off x="288925" y="5315744"/>
              <a:ext cx="287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Helvetica" charset="0"/>
                  <a:cs typeface="Helvetica" charset="0"/>
                </a:rPr>
                <a:t>Translation Map 1</a:t>
              </a:r>
            </a:p>
          </p:txBody>
        </p:sp>
        <p:sp>
          <p:nvSpPr>
            <p:cNvPr id="44" name="Text Box 43"/>
            <p:cNvSpPr txBox="1">
              <a:spLocks noChangeArrowheads="1"/>
            </p:cNvSpPr>
            <p:nvPr/>
          </p:nvSpPr>
          <p:spPr bwMode="auto">
            <a:xfrm>
              <a:off x="5546725" y="5315744"/>
              <a:ext cx="287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Helvetica" charset="0"/>
                  <a:cs typeface="Helvetica" charset="0"/>
                </a:rPr>
                <a:t>Translation Map 2</a:t>
              </a:r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 flipV="1">
              <a:off x="3032125" y="4477544"/>
              <a:ext cx="7620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 flipH="1" flipV="1">
              <a:off x="6080125" y="4477544"/>
              <a:ext cx="76200" cy="838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46"/>
            <p:cNvSpPr txBox="1">
              <a:spLocks noChangeArrowheads="1"/>
            </p:cNvSpPr>
            <p:nvPr/>
          </p:nvSpPr>
          <p:spPr bwMode="auto">
            <a:xfrm>
              <a:off x="2743200" y="6438107"/>
              <a:ext cx="373221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Helvetica" charset="0"/>
                  <a:cs typeface="Helvetica" charset="0"/>
                </a:rPr>
                <a:t>Physical Address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515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When and how do you switch between processes?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18561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states</a:t>
            </a:r>
            <a:endParaRPr lang="en-IN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16832"/>
            <a:ext cx="74888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374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Switching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873" r="4802" b="291"/>
          <a:stretch>
            <a:fillRect/>
          </a:stretch>
        </p:blipFill>
        <p:spPr bwMode="auto">
          <a:xfrm>
            <a:off x="1475656" y="1445924"/>
            <a:ext cx="6192688" cy="507942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2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2"/>
          <p:cNvGrpSpPr>
            <a:grpSpLocks/>
          </p:cNvGrpSpPr>
          <p:nvPr/>
        </p:nvGrpSpPr>
        <p:grpSpPr bwMode="auto">
          <a:xfrm>
            <a:off x="990600" y="838200"/>
            <a:ext cx="4419600" cy="2743200"/>
            <a:chOff x="672" y="432"/>
            <a:chExt cx="2784" cy="1728"/>
          </a:xfrm>
        </p:grpSpPr>
        <p:sp>
          <p:nvSpPr>
            <p:cNvPr id="16405" name="Oval 3"/>
            <p:cNvSpPr>
              <a:spLocks noChangeArrowheads="1"/>
            </p:cNvSpPr>
            <p:nvPr/>
          </p:nvSpPr>
          <p:spPr bwMode="auto">
            <a:xfrm>
              <a:off x="672" y="432"/>
              <a:ext cx="2784" cy="1728"/>
            </a:xfrm>
            <a:prstGeom prst="ellipse">
              <a:avLst/>
            </a:prstGeom>
            <a:solidFill>
              <a:srgbClr val="FF66CC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16406" name="Oval 4"/>
            <p:cNvSpPr>
              <a:spLocks noChangeArrowheads="1"/>
            </p:cNvSpPr>
            <p:nvPr/>
          </p:nvSpPr>
          <p:spPr bwMode="auto">
            <a:xfrm>
              <a:off x="2515" y="960"/>
              <a:ext cx="720" cy="624"/>
            </a:xfrm>
            <a:prstGeom prst="ellipse">
              <a:avLst/>
            </a:prstGeom>
            <a:solidFill>
              <a:srgbClr val="53FB25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Helvetica" charset="0"/>
                  <a:cs typeface="Helvetica" charset="0"/>
                </a:rPr>
                <a:t>Fetch</a:t>
              </a:r>
            </a:p>
            <a:p>
              <a:pPr algn="ctr"/>
              <a:r>
                <a:rPr lang="en-US" sz="2400">
                  <a:latin typeface="Helvetica" charset="0"/>
                  <a:cs typeface="Helvetica" charset="0"/>
                </a:rPr>
                <a:t>Exec</a:t>
              </a:r>
            </a:p>
          </p:txBody>
        </p:sp>
        <p:sp>
          <p:nvSpPr>
            <p:cNvPr id="16407" name="AutoShape 5"/>
            <p:cNvSpPr>
              <a:spLocks noChangeArrowheads="1"/>
            </p:cNvSpPr>
            <p:nvPr/>
          </p:nvSpPr>
          <p:spPr bwMode="auto">
            <a:xfrm rot="10800000">
              <a:off x="1968" y="1032"/>
              <a:ext cx="528" cy="480"/>
            </a:xfrm>
            <a:prstGeom prst="leftRightArrow">
              <a:avLst>
                <a:gd name="adj1" fmla="val 50000"/>
                <a:gd name="adj2" fmla="val 22000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16408" name="Rectangle 6"/>
            <p:cNvSpPr>
              <a:spLocks noChangeArrowheads="1"/>
            </p:cNvSpPr>
            <p:nvPr/>
          </p:nvSpPr>
          <p:spPr bwMode="auto">
            <a:xfrm>
              <a:off x="1344" y="624"/>
              <a:ext cx="624" cy="129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Helvetica" charset="0"/>
                  <a:cs typeface="Helvetica" charset="0"/>
                </a:rPr>
                <a:t>R0</a:t>
              </a:r>
            </a:p>
            <a:p>
              <a:pPr algn="ctr"/>
              <a:r>
                <a:rPr lang="en-US">
                  <a:latin typeface="Helvetica" charset="0"/>
                  <a:cs typeface="Helvetica" charset="0"/>
                </a:rPr>
                <a:t>…</a:t>
              </a:r>
            </a:p>
            <a:p>
              <a:pPr algn="ctr"/>
              <a:r>
                <a:rPr lang="en-US">
                  <a:latin typeface="Helvetica" charset="0"/>
                  <a:cs typeface="Helvetica" charset="0"/>
                </a:rPr>
                <a:t>R31</a:t>
              </a:r>
            </a:p>
            <a:p>
              <a:pPr algn="ctr"/>
              <a:r>
                <a:rPr lang="en-US">
                  <a:latin typeface="Helvetica" charset="0"/>
                  <a:cs typeface="Helvetica" charset="0"/>
                </a:rPr>
                <a:t>F0</a:t>
              </a:r>
            </a:p>
            <a:p>
              <a:pPr algn="ctr"/>
              <a:r>
                <a:rPr lang="en-US">
                  <a:latin typeface="Helvetica" charset="0"/>
                  <a:cs typeface="Helvetica" charset="0"/>
                </a:rPr>
                <a:t>…</a:t>
              </a:r>
            </a:p>
            <a:p>
              <a:pPr algn="ctr"/>
              <a:r>
                <a:rPr lang="en-US">
                  <a:latin typeface="Helvetica" charset="0"/>
                  <a:cs typeface="Helvetica" charset="0"/>
                </a:rPr>
                <a:t>F30</a:t>
              </a:r>
            </a:p>
            <a:p>
              <a:pPr algn="ctr"/>
              <a:r>
                <a:rPr lang="en-US">
                  <a:latin typeface="Helvetica" charset="0"/>
                  <a:cs typeface="Helvetica" charset="0"/>
                </a:rPr>
                <a:t>PC</a:t>
              </a:r>
            </a:p>
          </p:txBody>
        </p:sp>
      </p:grpSp>
      <p:sp>
        <p:nvSpPr>
          <p:cNvPr id="16386" name="AutoShape 7"/>
          <p:cNvSpPr>
            <a:spLocks noChangeArrowheads="1"/>
          </p:cNvSpPr>
          <p:nvPr/>
        </p:nvSpPr>
        <p:spPr bwMode="auto">
          <a:xfrm rot="10800000">
            <a:off x="5410200" y="1828800"/>
            <a:ext cx="838200" cy="762000"/>
          </a:xfrm>
          <a:prstGeom prst="leftRightArrow">
            <a:avLst>
              <a:gd name="adj1" fmla="val 50000"/>
              <a:gd name="adj2" fmla="val 220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6256338" y="1244600"/>
            <a:ext cx="1439862" cy="46228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Helvetica" charset="0"/>
                <a:cs typeface="Helvetica" charset="0"/>
              </a:rPr>
              <a:t>…</a:t>
            </a:r>
          </a:p>
          <a:p>
            <a:pPr algn="ctr"/>
            <a:r>
              <a:rPr lang="en-US" sz="2400">
                <a:latin typeface="Helvetica" charset="0"/>
                <a:cs typeface="Helvetica" charset="0"/>
              </a:rPr>
              <a:t>Data1</a:t>
            </a:r>
          </a:p>
          <a:p>
            <a:pPr algn="ctr"/>
            <a:r>
              <a:rPr lang="en-US" sz="2400">
                <a:latin typeface="Helvetica" charset="0"/>
                <a:cs typeface="Helvetica" charset="0"/>
              </a:rPr>
              <a:t>Data0</a:t>
            </a:r>
          </a:p>
          <a:p>
            <a:pPr algn="ctr"/>
            <a:r>
              <a:rPr lang="en-US" sz="2400">
                <a:latin typeface="Helvetica" charset="0"/>
                <a:cs typeface="Helvetica" charset="0"/>
              </a:rPr>
              <a:t>Inst237</a:t>
            </a:r>
          </a:p>
          <a:p>
            <a:pPr algn="ctr"/>
            <a:r>
              <a:rPr lang="en-US" sz="2400">
                <a:latin typeface="Helvetica" charset="0"/>
                <a:cs typeface="Helvetica" charset="0"/>
              </a:rPr>
              <a:t>Inst236</a:t>
            </a:r>
          </a:p>
          <a:p>
            <a:pPr algn="ctr"/>
            <a:r>
              <a:rPr lang="en-US" sz="2400">
                <a:latin typeface="Helvetica" charset="0"/>
                <a:cs typeface="Helvetica" charset="0"/>
              </a:rPr>
              <a:t>…</a:t>
            </a:r>
          </a:p>
          <a:p>
            <a:pPr algn="ctr"/>
            <a:r>
              <a:rPr lang="en-US" sz="2400">
                <a:latin typeface="Helvetica" charset="0"/>
                <a:cs typeface="Helvetica" charset="0"/>
              </a:rPr>
              <a:t>Inst5</a:t>
            </a:r>
          </a:p>
          <a:p>
            <a:pPr algn="ctr"/>
            <a:r>
              <a:rPr lang="en-US" sz="2400">
                <a:latin typeface="Helvetica" charset="0"/>
                <a:cs typeface="Helvetica" charset="0"/>
              </a:rPr>
              <a:t>Inst4</a:t>
            </a:r>
          </a:p>
          <a:p>
            <a:pPr algn="ctr"/>
            <a:r>
              <a:rPr lang="en-US" sz="2400">
                <a:latin typeface="Helvetica" charset="0"/>
                <a:cs typeface="Helvetica" charset="0"/>
              </a:rPr>
              <a:t>Inst3</a:t>
            </a:r>
          </a:p>
          <a:p>
            <a:pPr algn="ctr"/>
            <a:r>
              <a:rPr lang="en-US" sz="2400">
                <a:latin typeface="Helvetica" charset="0"/>
                <a:cs typeface="Helvetica" charset="0"/>
              </a:rPr>
              <a:t>Inst2</a:t>
            </a:r>
            <a:br>
              <a:rPr lang="en-US" sz="2400">
                <a:latin typeface="Helvetica" charset="0"/>
                <a:cs typeface="Helvetica" charset="0"/>
              </a:rPr>
            </a:br>
            <a:r>
              <a:rPr lang="en-US" sz="2400">
                <a:latin typeface="Helvetica" charset="0"/>
                <a:cs typeface="Helvetica" charset="0"/>
              </a:rPr>
              <a:t>Inst1</a:t>
            </a:r>
          </a:p>
          <a:p>
            <a:pPr algn="ctr"/>
            <a:r>
              <a:rPr lang="en-US" sz="2400">
                <a:latin typeface="Helvetica" charset="0"/>
                <a:cs typeface="Helvetica" charset="0"/>
              </a:rPr>
              <a:t>Inst0</a:t>
            </a:r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6354763" y="5919788"/>
            <a:ext cx="996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Addr 0</a:t>
            </a:r>
          </a:p>
        </p:txBody>
      </p:sp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6188075" y="839788"/>
            <a:ext cx="1414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Addr 2</a:t>
            </a:r>
            <a:r>
              <a:rPr lang="en-US" sz="2000" baseline="30000">
                <a:latin typeface="Helvetica" charset="0"/>
                <a:cs typeface="Helvetica" charset="0"/>
              </a:rPr>
              <a:t>32</a:t>
            </a:r>
            <a:r>
              <a:rPr lang="en-US" sz="2000">
                <a:latin typeface="Helvetica" charset="0"/>
                <a:cs typeface="Helvetica" charset="0"/>
              </a:rPr>
              <a:t>-1</a:t>
            </a:r>
          </a:p>
        </p:txBody>
      </p:sp>
      <p:sp>
        <p:nvSpPr>
          <p:cNvPr id="16390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296400" cy="5334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Recall (61C): What happens during execution?</a:t>
            </a:r>
          </a:p>
        </p:txBody>
      </p:sp>
      <p:sp>
        <p:nvSpPr>
          <p:cNvPr id="30721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762000" y="3687763"/>
            <a:ext cx="5715000" cy="2973387"/>
          </a:xfrm>
        </p:spPr>
        <p:txBody>
          <a:bodyPr>
            <a:normAutofit fontScale="85000" lnSpcReduction="1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Helvetica" charset="0"/>
              </a:rPr>
              <a:t>Execution sequence: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  <a:cs typeface="Helvetica" charset="0"/>
              </a:rPr>
              <a:t>Fetch Instruction at PC </a:t>
            </a:r>
            <a:r>
              <a:rPr lang="en-US">
                <a:latin typeface="Helvetica" charset="0"/>
                <a:ea typeface="ＭＳ Ｐゴシック" charset="0"/>
                <a:cs typeface="Helvetica" charset="0"/>
                <a:sym typeface="Symbol" charset="0"/>
              </a:rPr>
              <a:t> 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  <a:cs typeface="Helvetica" charset="0"/>
                <a:sym typeface="Symbol" charset="0"/>
              </a:rPr>
              <a:t>Decode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  <a:cs typeface="Helvetica" charset="0"/>
                <a:sym typeface="Symbol" charset="0"/>
              </a:rPr>
              <a:t>Execute (possibly using registers)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  <a:cs typeface="Helvetica" charset="0"/>
                <a:sym typeface="Symbol" charset="0"/>
              </a:rPr>
              <a:t>Write results to registers/mem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  <a:cs typeface="Helvetica" charset="0"/>
                <a:sym typeface="Symbol" charset="0"/>
              </a:rPr>
              <a:t>PC = Next Instruction(PC)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  <a:cs typeface="Helvetica" charset="0"/>
                <a:sym typeface="Symbol" charset="0"/>
              </a:rPr>
              <a:t>Repeat </a:t>
            </a:r>
          </a:p>
          <a:p>
            <a:endParaRPr lang="en-US">
              <a:latin typeface="Helvetica" charset="0"/>
              <a:ea typeface="ＭＳ Ｐゴシック" charset="0"/>
              <a:cs typeface="Helvetica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696200" y="5334000"/>
            <a:ext cx="1125538" cy="523875"/>
            <a:chOff x="4570" y="2832"/>
            <a:chExt cx="709" cy="330"/>
          </a:xfrm>
        </p:grpSpPr>
        <p:sp>
          <p:nvSpPr>
            <p:cNvPr id="16403" name="Text Box 14"/>
            <p:cNvSpPr txBox="1">
              <a:spLocks noChangeArrowheads="1"/>
            </p:cNvSpPr>
            <p:nvPr/>
          </p:nvSpPr>
          <p:spPr bwMode="auto">
            <a:xfrm>
              <a:off x="4848" y="2832"/>
              <a:ext cx="43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Helvetica" charset="0"/>
                  <a:cs typeface="Helvetica" charset="0"/>
                </a:rPr>
                <a:t>PC</a:t>
              </a:r>
            </a:p>
          </p:txBody>
        </p:sp>
        <p:sp>
          <p:nvSpPr>
            <p:cNvPr id="16404" name="Line 15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7696200" y="4953000"/>
            <a:ext cx="1125538" cy="523875"/>
            <a:chOff x="4570" y="2832"/>
            <a:chExt cx="709" cy="330"/>
          </a:xfrm>
        </p:grpSpPr>
        <p:sp>
          <p:nvSpPr>
            <p:cNvPr id="16401" name="Text Box 17"/>
            <p:cNvSpPr txBox="1">
              <a:spLocks noChangeArrowheads="1"/>
            </p:cNvSpPr>
            <p:nvPr/>
          </p:nvSpPr>
          <p:spPr bwMode="auto">
            <a:xfrm>
              <a:off x="4848" y="2832"/>
              <a:ext cx="43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Helvetica" charset="0"/>
                  <a:cs typeface="Helvetica" charset="0"/>
                </a:rPr>
                <a:t>PC</a:t>
              </a:r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7696200" y="4572000"/>
            <a:ext cx="1125538" cy="523875"/>
            <a:chOff x="4570" y="2832"/>
            <a:chExt cx="709" cy="330"/>
          </a:xfrm>
        </p:grpSpPr>
        <p:sp>
          <p:nvSpPr>
            <p:cNvPr id="16399" name="Text Box 20"/>
            <p:cNvSpPr txBox="1">
              <a:spLocks noChangeArrowheads="1"/>
            </p:cNvSpPr>
            <p:nvPr/>
          </p:nvSpPr>
          <p:spPr bwMode="auto">
            <a:xfrm>
              <a:off x="4848" y="2832"/>
              <a:ext cx="43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Helvetica" charset="0"/>
                  <a:cs typeface="Helvetica" charset="0"/>
                </a:rPr>
                <a:t>PC</a:t>
              </a:r>
            </a:p>
          </p:txBody>
        </p:sp>
        <p:sp>
          <p:nvSpPr>
            <p:cNvPr id="16400" name="Line 21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696200" y="4191000"/>
            <a:ext cx="1125538" cy="523875"/>
            <a:chOff x="4570" y="2832"/>
            <a:chExt cx="709" cy="330"/>
          </a:xfrm>
        </p:grpSpPr>
        <p:sp>
          <p:nvSpPr>
            <p:cNvPr id="16397" name="Text Box 23"/>
            <p:cNvSpPr txBox="1">
              <a:spLocks noChangeArrowheads="1"/>
            </p:cNvSpPr>
            <p:nvPr/>
          </p:nvSpPr>
          <p:spPr bwMode="auto">
            <a:xfrm>
              <a:off x="4848" y="2832"/>
              <a:ext cx="43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Helvetica" charset="0"/>
                  <a:cs typeface="Helvetica" charset="0"/>
                </a:rPr>
                <a:t>PC</a:t>
              </a:r>
            </a:p>
          </p:txBody>
        </p:sp>
        <p:sp>
          <p:nvSpPr>
            <p:cNvPr id="16398" name="Line 24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25" name="AutoShape 25"/>
          <p:cNvSpPr>
            <a:spLocks noChangeArrowheads="1"/>
          </p:cNvSpPr>
          <p:nvPr/>
        </p:nvSpPr>
        <p:spPr bwMode="auto">
          <a:xfrm flipV="1">
            <a:off x="304800" y="3810000"/>
            <a:ext cx="762000" cy="2667000"/>
          </a:xfrm>
          <a:prstGeom prst="curvedRightArrow">
            <a:avLst>
              <a:gd name="adj1" fmla="val 70000"/>
              <a:gd name="adj2" fmla="val 140000"/>
              <a:gd name="adj3" fmla="val 33333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4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2" grpId="0" build="p" bldLvl="2"/>
      <p:bldP spid="3072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4810"/>
            <a:ext cx="8229600" cy="1143000"/>
          </a:xfrm>
        </p:spPr>
        <p:txBody>
          <a:bodyPr/>
          <a:lstStyle/>
          <a:p>
            <a:r>
              <a:rPr lang="en-US" dirty="0" smtClean="0"/>
              <a:t>Questions about the course…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93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9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dministrivia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 electronics in section please!</a:t>
            </a:r>
          </a:p>
          <a:p>
            <a:r>
              <a:rPr lang="en-US" dirty="0" smtClean="0"/>
              <a:t>Register on Piazza!</a:t>
            </a:r>
          </a:p>
          <a:p>
            <a:r>
              <a:rPr lang="en-US" dirty="0" smtClean="0"/>
              <a:t>Start getting </a:t>
            </a:r>
            <a:r>
              <a:rPr lang="en-US" dirty="0"/>
              <a:t>to know </a:t>
            </a:r>
            <a:r>
              <a:rPr lang="en-US" dirty="0" smtClean="0"/>
              <a:t>Nachos and setting up your environment</a:t>
            </a:r>
          </a:p>
          <a:p>
            <a:r>
              <a:rPr lang="en-US" dirty="0" smtClean="0"/>
              <a:t>Group Signup by 1/31 11:59 PM</a:t>
            </a:r>
          </a:p>
          <a:p>
            <a:r>
              <a:rPr lang="en-US" dirty="0" smtClean="0"/>
              <a:t>Finalize preference of discussion sections (give at least 3 choices)</a:t>
            </a:r>
          </a:p>
          <a:p>
            <a:r>
              <a:rPr lang="en-US" b="1" dirty="0" smtClean="0"/>
              <a:t>All project members MUST attend same discussion section!!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18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Learn </a:t>
            </a:r>
            <a:r>
              <a:rPr lang="en-US" dirty="0"/>
              <a:t>to work in teams 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good engineering </a:t>
            </a:r>
            <a:r>
              <a:rPr lang="en-US" dirty="0" smtClean="0"/>
              <a:t>practices</a:t>
            </a:r>
          </a:p>
          <a:p>
            <a:pPr lvl="1"/>
            <a:r>
              <a:rPr lang="en-US" dirty="0" smtClean="0"/>
              <a:t>Version control, collaboration</a:t>
            </a:r>
          </a:p>
          <a:p>
            <a:pPr lvl="1"/>
            <a:r>
              <a:rPr lang="en-US" dirty="0" smtClean="0"/>
              <a:t>Requirements specification</a:t>
            </a:r>
          </a:p>
          <a:p>
            <a:pPr lvl="1"/>
            <a:r>
              <a:rPr lang="en-US" dirty="0" smtClean="0"/>
              <a:t>Design Document</a:t>
            </a:r>
          </a:p>
          <a:p>
            <a:pPr lvl="1"/>
            <a:r>
              <a:rPr lang="en-US" dirty="0" smtClean="0"/>
              <a:t>Implementation </a:t>
            </a:r>
          </a:p>
          <a:p>
            <a:pPr lvl="1"/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[</a:t>
            </a:r>
            <a:r>
              <a:rPr lang="en-US" dirty="0"/>
              <a:t>Performance, reliability, ...] analysis </a:t>
            </a:r>
            <a:endParaRPr lang="en-US" dirty="0" smtClean="0"/>
          </a:p>
          <a:p>
            <a:r>
              <a:rPr lang="en-US" dirty="0" smtClean="0"/>
              <a:t>Understand </a:t>
            </a:r>
            <a:r>
              <a:rPr lang="en-US" dirty="0"/>
              <a:t>lecture concepts at </a:t>
            </a:r>
            <a:r>
              <a:rPr lang="en-US" dirty="0" smtClean="0"/>
              <a:t>the implementation </a:t>
            </a:r>
            <a:r>
              <a:rPr lang="en-US" dirty="0"/>
              <a:t>level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371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Project Lifetime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028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Day 0: Project released on course webpage </a:t>
            </a:r>
            <a:endParaRPr lang="en-US" dirty="0" smtClean="0">
              <a:effectLst/>
            </a:endParaRPr>
          </a:p>
          <a:p>
            <a:r>
              <a:rPr lang="en-US" dirty="0" smtClean="0"/>
              <a:t>Day 1 ‐ 13: Team meets, discusses and breaks up work on </a:t>
            </a:r>
            <a:r>
              <a:rPr lang="en-US" dirty="0"/>
              <a:t>design and necessary prototyping </a:t>
            </a:r>
            <a:endParaRPr lang="en-US" dirty="0" smtClean="0">
              <a:effectLst/>
            </a:endParaRPr>
          </a:p>
          <a:p>
            <a:r>
              <a:rPr lang="en-US" dirty="0" smtClean="0"/>
              <a:t>Day 14: </a:t>
            </a:r>
            <a:r>
              <a:rPr lang="en-US" dirty="0" smtClean="0"/>
              <a:t>Initial design </a:t>
            </a:r>
            <a:r>
              <a:rPr lang="en-US" dirty="0" smtClean="0"/>
              <a:t>document due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– Team reviews the document with </a:t>
            </a:r>
            <a:r>
              <a:rPr lang="en-US" dirty="0" smtClean="0"/>
              <a:t>TA </a:t>
            </a:r>
            <a:endParaRPr lang="en-US" dirty="0" smtClean="0">
              <a:effectLst/>
            </a:endParaRPr>
          </a:p>
          <a:p>
            <a:r>
              <a:rPr lang="en-US" dirty="0" smtClean="0"/>
              <a:t>Day 15: Implementation begins </a:t>
            </a:r>
            <a:endParaRPr lang="en-US" dirty="0" smtClean="0">
              <a:effectLst/>
            </a:endParaRPr>
          </a:p>
          <a:p>
            <a:r>
              <a:rPr lang="en-US" dirty="0" smtClean="0"/>
              <a:t>Day </a:t>
            </a:r>
            <a:r>
              <a:rPr lang="en-US" dirty="0"/>
              <a:t>20: </a:t>
            </a:r>
            <a:r>
              <a:rPr lang="en-US" dirty="0" smtClean="0"/>
              <a:t>Implementation </a:t>
            </a:r>
            <a:r>
              <a:rPr lang="en-US" dirty="0"/>
              <a:t>is finished. Team switches to </a:t>
            </a:r>
            <a:r>
              <a:rPr lang="en-US" dirty="0" smtClean="0"/>
              <a:t>writing </a:t>
            </a:r>
            <a:r>
              <a:rPr lang="en-US" dirty="0"/>
              <a:t>test cases. Design doc has been updated to reflect the </a:t>
            </a:r>
            <a:r>
              <a:rPr lang="en-US" dirty="0" smtClean="0"/>
              <a:t>implementation</a:t>
            </a:r>
            <a:r>
              <a:rPr lang="en-US" dirty="0"/>
              <a:t>. </a:t>
            </a:r>
            <a:endParaRPr lang="en-US" dirty="0" smtClean="0">
              <a:effectLst/>
            </a:endParaRPr>
          </a:p>
          <a:p>
            <a:r>
              <a:rPr lang="en-US" dirty="0" smtClean="0"/>
              <a:t>Day 21: Iteration and performance analysis</a:t>
            </a:r>
            <a:r>
              <a:rPr lang="en-US" dirty="0"/>
              <a:t>. </a:t>
            </a:r>
            <a:endParaRPr lang="en-US" dirty="0" smtClean="0">
              <a:effectLst/>
            </a:endParaRPr>
          </a:p>
          <a:p>
            <a:r>
              <a:rPr lang="en-US" dirty="0" smtClean="0"/>
              <a:t>Day 23: Team puts finishing touches on write up and gets to </a:t>
            </a:r>
            <a:r>
              <a:rPr lang="en-US" dirty="0"/>
              <a:t>bed early.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6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on Version </a:t>
            </a:r>
            <a:r>
              <a:rPr lang="en-US" dirty="0"/>
              <a:t>C</a:t>
            </a:r>
            <a:r>
              <a:rPr lang="en-US" dirty="0" smtClean="0"/>
              <a:t>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provided SVN</a:t>
            </a:r>
          </a:p>
          <a:p>
            <a:r>
              <a:rPr lang="en-US" i="1" dirty="0" smtClean="0"/>
              <a:t>Private </a:t>
            </a:r>
            <a:r>
              <a:rPr lang="en-US" dirty="0" err="1" smtClean="0"/>
              <a:t>Github</a:t>
            </a:r>
            <a:r>
              <a:rPr lang="en-US" dirty="0" smtClean="0"/>
              <a:t>/</a:t>
            </a:r>
            <a:r>
              <a:rPr lang="en-US" dirty="0" err="1" smtClean="0"/>
              <a:t>Assembla</a:t>
            </a:r>
            <a:r>
              <a:rPr lang="en-US" dirty="0" smtClean="0"/>
              <a:t>/</a:t>
            </a:r>
            <a:r>
              <a:rPr lang="en-US" dirty="0" err="1" smtClean="0"/>
              <a:t>BitBucket</a:t>
            </a:r>
            <a:r>
              <a:rPr lang="en-US" dirty="0" smtClean="0"/>
              <a:t> account</a:t>
            </a:r>
          </a:p>
          <a:p>
            <a:r>
              <a:rPr lang="en-US" dirty="0" err="1" smtClean="0"/>
              <a:t>Inst</a:t>
            </a:r>
            <a:r>
              <a:rPr lang="en-US" dirty="0" smtClean="0"/>
              <a:t> </a:t>
            </a:r>
            <a:r>
              <a:rPr lang="en-US" dirty="0" err="1" smtClean="0"/>
              <a:t>Git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 what you prefer!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34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computer boot sequence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26025" y="6136659"/>
            <a:ext cx="6071013" cy="470034"/>
            <a:chOff x="980027" y="5740419"/>
            <a:chExt cx="6990191" cy="470034"/>
          </a:xfrm>
        </p:grpSpPr>
        <p:sp>
          <p:nvSpPr>
            <p:cNvPr id="4" name="Rectangle 3"/>
            <p:cNvSpPr/>
            <p:nvPr/>
          </p:nvSpPr>
          <p:spPr>
            <a:xfrm>
              <a:off x="980027" y="5740419"/>
              <a:ext cx="6990191" cy="470034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Hardware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9473" y="5787731"/>
              <a:ext cx="431759" cy="34540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55618" y="5783226"/>
              <a:ext cx="444245" cy="4072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93065" y="5773225"/>
              <a:ext cx="380028" cy="38002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00158" y="5787731"/>
              <a:ext cx="620017" cy="3456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726025" y="3696461"/>
            <a:ext cx="6071013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Operating 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System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6025" y="3696461"/>
            <a:ext cx="1060029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Memory </a:t>
            </a:r>
            <a:r>
              <a:rPr lang="en-US" b="1" dirty="0" err="1">
                <a:solidFill>
                  <a:schemeClr val="tx1"/>
                </a:solidFill>
              </a:rPr>
              <a:t>M</a:t>
            </a:r>
            <a:r>
              <a:rPr lang="en-US" b="1" dirty="0" err="1" smtClean="0">
                <a:solidFill>
                  <a:schemeClr val="tx1"/>
                </a:solidFill>
              </a:rPr>
              <a:t>gmt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86054" y="3696461"/>
            <a:ext cx="1060029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File Systems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13983" y="3696461"/>
            <a:ext cx="1137636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Scheduler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54021" y="3698849"/>
            <a:ext cx="1137636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….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6025" y="5676625"/>
            <a:ext cx="6071013" cy="343873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BIOS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6025" y="5201351"/>
            <a:ext cx="6071013" cy="343873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Boot Loader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995678" y="2821289"/>
            <a:ext cx="5170495" cy="694071"/>
            <a:chOff x="1249680" y="2821289"/>
            <a:chExt cx="5170495" cy="694071"/>
          </a:xfrm>
        </p:grpSpPr>
        <p:cxnSp>
          <p:nvCxnSpPr>
            <p:cNvPr id="26" name="Elbow Connector 25"/>
            <p:cNvCxnSpPr>
              <a:stCxn id="20" idx="2"/>
              <a:endCxn id="21" idx="2"/>
            </p:cNvCxnSpPr>
            <p:nvPr/>
          </p:nvCxnSpPr>
          <p:spPr>
            <a:xfrm rot="16200000" flipH="1">
              <a:off x="2183061" y="2086421"/>
              <a:ext cx="12700" cy="1482436"/>
            </a:xfrm>
            <a:prstGeom prst="bentConnector3">
              <a:avLst>
                <a:gd name="adj1" fmla="val 1800000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16200000" flipH="1">
              <a:off x="5343797" y="2086421"/>
              <a:ext cx="12700" cy="1482436"/>
            </a:xfrm>
            <a:prstGeom prst="bentConnector3">
              <a:avLst>
                <a:gd name="adj1" fmla="val 4120000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1249680" y="2833990"/>
              <a:ext cx="5170495" cy="681370"/>
              <a:chOff x="1249680" y="2833990"/>
              <a:chExt cx="5170495" cy="68137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249680" y="2833990"/>
                <a:ext cx="0" cy="68137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249680" y="3515360"/>
                <a:ext cx="5170495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6420175" y="2833990"/>
                <a:ext cx="0" cy="68137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oup 59"/>
          <p:cNvGrpSpPr/>
          <p:nvPr/>
        </p:nvGrpSpPr>
        <p:grpSpPr>
          <a:xfrm>
            <a:off x="5913562" y="2821288"/>
            <a:ext cx="3057717" cy="3433234"/>
            <a:chOff x="5913562" y="2821288"/>
            <a:chExt cx="3057717" cy="3433234"/>
          </a:xfrm>
        </p:grpSpPr>
        <p:cxnSp>
          <p:nvCxnSpPr>
            <p:cNvPr id="47" name="Elbow Connector 46"/>
            <p:cNvCxnSpPr>
              <a:stCxn id="23" idx="2"/>
            </p:cNvCxnSpPr>
            <p:nvPr/>
          </p:nvCxnSpPr>
          <p:spPr>
            <a:xfrm rot="5400000" flipH="1" flipV="1">
              <a:off x="7078565" y="1656285"/>
              <a:ext cx="6351" cy="2336357"/>
            </a:xfrm>
            <a:prstGeom prst="bentConnector4">
              <a:avLst>
                <a:gd name="adj1" fmla="val -61670288"/>
                <a:gd name="adj2" fmla="val 100761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Cloud 49"/>
            <p:cNvSpPr/>
            <p:nvPr/>
          </p:nvSpPr>
          <p:spPr>
            <a:xfrm>
              <a:off x="6959600" y="4083751"/>
              <a:ext cx="2011679" cy="2170771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Networks</a:t>
              </a:r>
              <a:endParaRPr lang="en-US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26025" y="1477540"/>
            <a:ext cx="1330036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Application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08461" y="1477540"/>
            <a:ext cx="1330036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Application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66109" y="1477540"/>
            <a:ext cx="1330036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Application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48545" y="1477540"/>
            <a:ext cx="1330036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Application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26024" y="1477540"/>
            <a:ext cx="1311470" cy="1356450"/>
            <a:chOff x="726024" y="1477540"/>
            <a:chExt cx="1311470" cy="1356450"/>
          </a:xfrm>
        </p:grpSpPr>
        <p:sp>
          <p:nvSpPr>
            <p:cNvPr id="55" name="Rectangle 54"/>
            <p:cNvSpPr/>
            <p:nvPr/>
          </p:nvSpPr>
          <p:spPr>
            <a:xfrm>
              <a:off x="726024" y="1477540"/>
              <a:ext cx="655735" cy="50366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T1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381759" y="1481880"/>
              <a:ext cx="655735" cy="50366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26024" y="2330330"/>
              <a:ext cx="655735" cy="50366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81759" y="2330330"/>
              <a:ext cx="655735" cy="50366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T4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374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1: Thread Programming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58" y="1584112"/>
            <a:ext cx="7464084" cy="466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3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2: Multiprogramming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760" t="6559" r="4070" b="11143"/>
          <a:stretch/>
        </p:blipFill>
        <p:spPr>
          <a:xfrm>
            <a:off x="1057216" y="2660193"/>
            <a:ext cx="2179123" cy="2280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760" t="6559" r="4070" b="11143"/>
          <a:stretch/>
        </p:blipFill>
        <p:spPr>
          <a:xfrm>
            <a:off x="3388739" y="2660193"/>
            <a:ext cx="2179123" cy="2280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6760" t="6559" r="4070" b="11143"/>
          <a:stretch/>
        </p:blipFill>
        <p:spPr>
          <a:xfrm>
            <a:off x="5679737" y="2660193"/>
            <a:ext cx="2179123" cy="228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27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1033</Words>
  <Application>Microsoft Macintosh PowerPoint</Application>
  <PresentationFormat>On-screen Show (4:3)</PresentationFormat>
  <Paragraphs>283</Paragraphs>
  <Slides>29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Operating Systems and  Systems Programming</vt:lpstr>
      <vt:lpstr>Who am I?</vt:lpstr>
      <vt:lpstr>Administrivia…</vt:lpstr>
      <vt:lpstr>Project Goals</vt:lpstr>
      <vt:lpstr>Good Project Lifetime</vt:lpstr>
      <vt:lpstr>A Note on Version Control</vt:lpstr>
      <vt:lpstr>A computer boot sequence</vt:lpstr>
      <vt:lpstr>Project 1: Thread Programming</vt:lpstr>
      <vt:lpstr>Project 2: Multiprogramming</vt:lpstr>
      <vt:lpstr>Project 3: Key Value Store</vt:lpstr>
      <vt:lpstr>Project 4: Distributed KV Store</vt:lpstr>
      <vt:lpstr>PowerPoint Presentation</vt:lpstr>
      <vt:lpstr>Why do you want an OS?</vt:lpstr>
      <vt:lpstr>Why bother with an OS?</vt:lpstr>
      <vt:lpstr>PowerPoint Presentation</vt:lpstr>
      <vt:lpstr>Concurrency</vt:lpstr>
      <vt:lpstr>Different levels of abstraction</vt:lpstr>
      <vt:lpstr>What is a thread?</vt:lpstr>
      <vt:lpstr>Single and Multi Threading</vt:lpstr>
      <vt:lpstr>PowerPoint Presentation</vt:lpstr>
      <vt:lpstr>What is a Process?</vt:lpstr>
      <vt:lpstr>Process Address Space</vt:lpstr>
      <vt:lpstr>Operating System Memory Management</vt:lpstr>
      <vt:lpstr>PowerPoint Presentation</vt:lpstr>
      <vt:lpstr>Scheduling states</vt:lpstr>
      <vt:lpstr>Context Switching</vt:lpstr>
      <vt:lpstr>Recall (61C): What happens during execution?</vt:lpstr>
      <vt:lpstr>Questions about the course…</vt:lpstr>
      <vt:lpstr>Form Groups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</dc:title>
  <dc:creator>Prashanth Mohan</dc:creator>
  <cp:lastModifiedBy>Wesley Chow</cp:lastModifiedBy>
  <cp:revision>51</cp:revision>
  <dcterms:created xsi:type="dcterms:W3CDTF">2012-01-19T01:17:45Z</dcterms:created>
  <dcterms:modified xsi:type="dcterms:W3CDTF">2013-02-05T07:47:32Z</dcterms:modified>
</cp:coreProperties>
</file>