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26" autoAdjust="0"/>
  </p:normalViewPr>
  <p:slideViewPr>
    <p:cSldViewPr>
      <p:cViewPr varScale="1">
        <p:scale>
          <a:sx n="97" d="100"/>
          <a:sy n="97" d="100"/>
        </p:scale>
        <p:origin x="-12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49A58-5E70-4B7A-8D12-483D051D69E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FF421-9265-47EC-824C-3B1AB9DBF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25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B0276-3FFD-4F67-AC47-8E7779F1DC4F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0BB80-80C5-4B6D-A817-FFD0BD6AA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3: CPU Scheduling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162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somewhat fuzzy goals</a:t>
            </a:r>
          </a:p>
          <a:p>
            <a:pPr lvl="1"/>
            <a:r>
              <a:rPr lang="en-US" dirty="0" smtClean="0"/>
              <a:t>Giving every process CPU time</a:t>
            </a:r>
          </a:p>
          <a:p>
            <a:pPr lvl="1"/>
            <a:r>
              <a:rPr lang="en-US" dirty="0" smtClean="0"/>
              <a:t>Ensuring responsiveness on user-driven tasks?</a:t>
            </a:r>
          </a:p>
          <a:p>
            <a:pPr lvl="1"/>
            <a:r>
              <a:rPr lang="en-US" dirty="0" smtClean="0"/>
              <a:t>Stopping user programs from maliciously leveraging scheduler heuristics (Ex: MIT Othello competition)</a:t>
            </a:r>
          </a:p>
          <a:p>
            <a:r>
              <a:rPr lang="en-US" dirty="0" smtClean="0"/>
              <a:t>Implemented in various ways</a:t>
            </a:r>
          </a:p>
          <a:p>
            <a:pPr lvl="1"/>
            <a:r>
              <a:rPr lang="en-US" dirty="0" smtClean="0"/>
              <a:t>Increase priority of jobs if they don’t get service (Unix)</a:t>
            </a:r>
          </a:p>
          <a:p>
            <a:pPr lvl="1"/>
            <a:r>
              <a:rPr lang="en-US" dirty="0" smtClean="0"/>
              <a:t>Give each queue a fraction of CPU time (however, clogged high-priority queues might make low-priority threads get more time)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(2 min)</a:t>
            </a:r>
          </a:p>
          <a:p>
            <a:r>
              <a:rPr lang="en-US" dirty="0" smtClean="0"/>
              <a:t>Quiz (5 min)</a:t>
            </a:r>
          </a:p>
          <a:p>
            <a:r>
              <a:rPr lang="en-US" dirty="0" smtClean="0"/>
              <a:t>Review lecture 8 (10 min)</a:t>
            </a:r>
          </a:p>
          <a:p>
            <a:r>
              <a:rPr lang="en-US" dirty="0" smtClean="0"/>
              <a:t>Worksheet and </a:t>
            </a:r>
            <a:r>
              <a:rPr lang="en-US" smtClean="0"/>
              <a:t>Discussion (33 </a:t>
            </a:r>
            <a:r>
              <a:rPr lang="en-US" dirty="0" smtClean="0"/>
              <a:t>min)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 1 code is due Tuesday, 2/25.</a:t>
            </a:r>
          </a:p>
          <a:p>
            <a:pPr lvl="1"/>
            <a:r>
              <a:rPr lang="en-US" dirty="0" smtClean="0"/>
              <a:t>Project OH on Sunday in 293 and 299 Cory, 1-5pm</a:t>
            </a:r>
          </a:p>
          <a:p>
            <a:pPr lvl="1"/>
            <a:r>
              <a:rPr lang="en-US" dirty="0" smtClean="0"/>
              <a:t>Try to use as few slip days as possible</a:t>
            </a:r>
          </a:p>
          <a:p>
            <a:pPr lvl="1"/>
            <a:r>
              <a:rPr lang="en-US" dirty="0" smtClean="0"/>
              <a:t>Generally, projects 2 and 4 have more trouble in terms of time crunch, so plan accordingly</a:t>
            </a:r>
          </a:p>
          <a:p>
            <a:pPr lvl="1"/>
            <a:r>
              <a:rPr lang="en-US" dirty="0" smtClean="0"/>
              <a:t>Boat - you are now allowed to use a lock on the begin() method’s thread creation</a:t>
            </a:r>
          </a:p>
          <a:p>
            <a:pPr lvl="2"/>
            <a:r>
              <a:rPr lang="en-US" dirty="0" smtClean="0"/>
              <a:t>Question: why would this be useful? Please don’t answer aloud.</a:t>
            </a:r>
          </a:p>
          <a:p>
            <a:r>
              <a:rPr lang="en-US" dirty="0" smtClean="0"/>
              <a:t>Midterm 1 is 3/12, 4:00-5:30pm in 245 Li Ka </a:t>
            </a:r>
            <a:r>
              <a:rPr lang="en-US" dirty="0" err="1" smtClean="0"/>
              <a:t>Shing</a:t>
            </a:r>
            <a:r>
              <a:rPr lang="en-US" dirty="0" smtClean="0"/>
              <a:t> (A-L) and 105 Stanley (M-Z)</a:t>
            </a:r>
          </a:p>
          <a:p>
            <a:pPr lvl="1"/>
            <a:r>
              <a:rPr lang="en-US" dirty="0" smtClean="0"/>
              <a:t>Covers lectures 1-12, readings, handouts, </a:t>
            </a:r>
            <a:r>
              <a:rPr lang="en-US" dirty="0" err="1" smtClean="0"/>
              <a:t>projs</a:t>
            </a:r>
            <a:r>
              <a:rPr lang="en-US" dirty="0" smtClean="0"/>
              <a:t> 1 &amp; 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review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Lecture 8: CPU Scheduling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dirty="0" smtClean="0"/>
              <a:t>Scheduling – deciding which threads are given access to resources</a:t>
            </a:r>
          </a:p>
          <a:p>
            <a:r>
              <a:rPr lang="en-US" dirty="0" smtClean="0"/>
              <a:t>Many assumptions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l="665" t="11595" r="888" b="12131"/>
          <a:stretch>
            <a:fillRect/>
          </a:stretch>
        </p:blipFill>
        <p:spPr bwMode="auto">
          <a:xfrm>
            <a:off x="2194560" y="3429000"/>
            <a:ext cx="4744995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program per user</a:t>
            </a:r>
          </a:p>
          <a:p>
            <a:r>
              <a:rPr lang="en-US" dirty="0" smtClean="0"/>
              <a:t>One thread per program</a:t>
            </a:r>
          </a:p>
          <a:p>
            <a:r>
              <a:rPr lang="en-US" dirty="0" smtClean="0"/>
              <a:t>Independent programs</a:t>
            </a:r>
          </a:p>
          <a:p>
            <a:r>
              <a:rPr lang="en-US" dirty="0" smtClean="0"/>
              <a:t>Each program generally consists of bursts of CPU usage punctuated by I/O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Metrics/Goals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Metrics</a:t>
            </a:r>
          </a:p>
          <a:p>
            <a:pPr lvl="1"/>
            <a:r>
              <a:rPr lang="en-US" b="1" dirty="0" smtClean="0"/>
              <a:t>Waiting Time</a:t>
            </a:r>
            <a:r>
              <a:rPr lang="en-US" dirty="0" smtClean="0"/>
              <a:t>: time a job waits on ready queue</a:t>
            </a:r>
          </a:p>
          <a:p>
            <a:pPr lvl="1"/>
            <a:r>
              <a:rPr lang="en-US" b="1" dirty="0" smtClean="0"/>
              <a:t>Service/Execution Time</a:t>
            </a:r>
            <a:r>
              <a:rPr lang="en-US" dirty="0" smtClean="0"/>
              <a:t>: time to finish executing</a:t>
            </a:r>
          </a:p>
          <a:p>
            <a:pPr lvl="1"/>
            <a:r>
              <a:rPr lang="en-US" b="1" dirty="0" smtClean="0"/>
              <a:t>Response Time</a:t>
            </a:r>
            <a:r>
              <a:rPr lang="en-US" dirty="0" smtClean="0"/>
              <a:t>: time from job creation to completion (waiting time + service time)</a:t>
            </a:r>
          </a:p>
          <a:p>
            <a:pPr lvl="1"/>
            <a:r>
              <a:rPr lang="en-US" b="1" dirty="0" smtClean="0"/>
              <a:t>Throughput</a:t>
            </a:r>
            <a:r>
              <a:rPr lang="en-US" dirty="0" smtClean="0"/>
              <a:t>: number of jobs completed per unit time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Minimize response time</a:t>
            </a:r>
          </a:p>
          <a:p>
            <a:pPr lvl="1"/>
            <a:r>
              <a:rPr lang="en-US" dirty="0" smtClean="0"/>
              <a:t>Maximize throughput</a:t>
            </a:r>
          </a:p>
          <a:p>
            <a:pPr lvl="1"/>
            <a:r>
              <a:rPr lang="en-US" dirty="0" smtClean="0"/>
              <a:t>“Fairness”: generally being equitable among 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First-Come, First-Served (FCFS)</a:t>
            </a:r>
            <a:r>
              <a:rPr lang="en-US" dirty="0" smtClean="0"/>
              <a:t>: pretty self-explanatory, simple, probably not fair</a:t>
            </a:r>
          </a:p>
          <a:p>
            <a:r>
              <a:rPr lang="en-US" b="1" dirty="0" smtClean="0"/>
              <a:t>Round-Robin (RR)</a:t>
            </a:r>
            <a:r>
              <a:rPr lang="en-US" dirty="0" smtClean="0"/>
              <a:t>: probably most fair, good for short jobs, has the most context-switching</a:t>
            </a:r>
          </a:p>
          <a:p>
            <a:r>
              <a:rPr lang="en-US" b="1" dirty="0" smtClean="0"/>
              <a:t>Shortest Job First (SJF)</a:t>
            </a:r>
            <a:r>
              <a:rPr lang="en-US" dirty="0" smtClean="0"/>
              <a:t>: run whichever job is smallest</a:t>
            </a:r>
          </a:p>
          <a:p>
            <a:r>
              <a:rPr lang="en-US" b="1" dirty="0" smtClean="0"/>
              <a:t>Shortest Remaining Time First (SRTF)</a:t>
            </a:r>
            <a:r>
              <a:rPr lang="en-US" dirty="0" smtClean="0"/>
              <a:t>: run whichever job has the least left to do</a:t>
            </a:r>
          </a:p>
          <a:p>
            <a:r>
              <a:rPr lang="en-US" b="1" dirty="0" smtClean="0"/>
              <a:t>Lottery</a:t>
            </a:r>
            <a:r>
              <a:rPr lang="en-US" dirty="0" smtClean="0"/>
              <a:t>: pick next thread at random,</a:t>
            </a:r>
            <a:r>
              <a:rPr lang="en-US" b="1" dirty="0" smtClean="0"/>
              <a:t> </a:t>
            </a:r>
            <a:r>
              <a:rPr lang="en-US" dirty="0" smtClean="0"/>
              <a:t>weighted (shorter jobs first) by its expected runtime</a:t>
            </a:r>
          </a:p>
          <a:p>
            <a:r>
              <a:rPr lang="en-US" b="1" dirty="0" smtClean="0"/>
              <a:t>Multi-Level Feedback</a:t>
            </a:r>
            <a:r>
              <a:rPr lang="en-US" dirty="0" smtClean="0"/>
              <a:t>: use multiple queues, each getting different priority/CPU </a:t>
            </a:r>
            <a:r>
              <a:rPr lang="en-US" dirty="0" err="1" smtClean="0"/>
              <a:t>timeslice</a:t>
            </a:r>
            <a:r>
              <a:rPr lang="en-US" dirty="0" smtClean="0"/>
              <a:t>.  Tasks start on high-priority queues, then are moved down if timeout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474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Week 3: CPU Scheduling</vt:lpstr>
      <vt:lpstr>Today’s Section</vt:lpstr>
      <vt:lpstr>Administrivia</vt:lpstr>
      <vt:lpstr>Quiz time</vt:lpstr>
      <vt:lpstr>Lecture review</vt:lpstr>
      <vt:lpstr>CPU Scheduling</vt:lpstr>
      <vt:lpstr>Scheduling Assumptions</vt:lpstr>
      <vt:lpstr>Scheduling Metrics/Goals</vt:lpstr>
      <vt:lpstr>Scheduling Strategies</vt:lpstr>
      <vt:lpstr>Fairness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3: CPU Scheduling</dc:title>
  <dc:creator>Nicholas Chang</dc:creator>
  <cp:lastModifiedBy>Riyaz Faizullabhoy</cp:lastModifiedBy>
  <cp:revision>29</cp:revision>
  <dcterms:created xsi:type="dcterms:W3CDTF">2014-02-19T07:35:24Z</dcterms:created>
  <dcterms:modified xsi:type="dcterms:W3CDTF">2014-02-28T08:40:27Z</dcterms:modified>
</cp:coreProperties>
</file>