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19"/>
  </p:notesMasterIdLst>
  <p:sldIdLst>
    <p:sldId id="256" r:id="rId4"/>
    <p:sldId id="257" r:id="rId5"/>
    <p:sldId id="258" r:id="rId6"/>
    <p:sldId id="260" r:id="rId7"/>
    <p:sldId id="262"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94626" autoAdjust="0"/>
  </p:normalViewPr>
  <p:slideViewPr>
    <p:cSldViewPr>
      <p:cViewPr varScale="1">
        <p:scale>
          <a:sx n="109" d="100"/>
          <a:sy n="109" d="100"/>
        </p:scale>
        <p:origin x="-96" y="-1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49A58-5E70-4B7A-8D12-483D051D69E2}" type="datetimeFigureOut">
              <a:rPr lang="en-US" smtClean="0"/>
              <a:pPr/>
              <a:t>3/9/14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EFF421-9265-47EC-824C-3B1AB9DBF2F6}" type="slidenum">
              <a:rPr lang="en-US" smtClean="0"/>
              <a:pPr/>
              <a:t>‹#›</a:t>
            </a:fld>
            <a:endParaRPr lang="en-US"/>
          </a:p>
        </p:txBody>
      </p:sp>
    </p:spTree>
    <p:extLst>
      <p:ext uri="{BB962C8B-B14F-4D97-AF65-F5344CB8AC3E}">
        <p14:creationId xmlns:p14="http://schemas.microsoft.com/office/powerpoint/2010/main" val="50926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EFF421-9265-47EC-824C-3B1AB9DBF2F6}" type="slidenum">
              <a:rPr lang="en-US" smtClean="0"/>
              <a:pPr/>
              <a:t>3</a:t>
            </a:fld>
            <a:endParaRPr lang="en-US"/>
          </a:p>
        </p:txBody>
      </p:sp>
    </p:spTree>
    <p:extLst>
      <p:ext uri="{BB962C8B-B14F-4D97-AF65-F5344CB8AC3E}">
        <p14:creationId xmlns:p14="http://schemas.microsoft.com/office/powerpoint/2010/main" val="3832224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Comic Sans MS" panose="030F0702030302020204" pitchFamily="66" charset="0"/>
            </a:endParaRPr>
          </a:p>
        </p:txBody>
      </p:sp>
    </p:spTree>
    <p:extLst>
      <p:ext uri="{BB962C8B-B14F-4D97-AF65-F5344CB8AC3E}">
        <p14:creationId xmlns:p14="http://schemas.microsoft.com/office/powerpoint/2010/main" val="3918023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Comic Sans MS" panose="030F0702030302020204" pitchFamily="66" charset="0"/>
              <a:ea typeface="Gulim" panose="020B0600000101010101" pitchFamily="34" charset="-127"/>
            </a:endParaRPr>
          </a:p>
        </p:txBody>
      </p:sp>
    </p:spTree>
    <p:extLst>
      <p:ext uri="{BB962C8B-B14F-4D97-AF65-F5344CB8AC3E}">
        <p14:creationId xmlns:p14="http://schemas.microsoft.com/office/powerpoint/2010/main" val="1710484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Comic Sans MS" panose="030F0702030302020204" pitchFamily="66" charset="0"/>
            </a:endParaRPr>
          </a:p>
        </p:txBody>
      </p:sp>
    </p:spTree>
    <p:extLst>
      <p:ext uri="{BB962C8B-B14F-4D97-AF65-F5344CB8AC3E}">
        <p14:creationId xmlns:p14="http://schemas.microsoft.com/office/powerpoint/2010/main" val="162153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ko-KR" smtClean="0">
                <a:latin typeface="Comic Sans MS" panose="030F0702030302020204" pitchFamily="66" charset="0"/>
                <a:ea typeface="Gulim" panose="020B0600000101010101" pitchFamily="34" charset="-127"/>
              </a:rPr>
              <a:t>Is caching always good?</a:t>
            </a:r>
            <a:endParaRPr lang="ko-KR" altLang="en-US" smtClean="0">
              <a:latin typeface="Comic Sans MS" panose="030F0702030302020204" pitchFamily="66" charset="0"/>
              <a:ea typeface="Gulim" panose="020B0600000101010101" pitchFamily="34" charset="-127"/>
            </a:endParaRPr>
          </a:p>
        </p:txBody>
      </p:sp>
    </p:spTree>
    <p:extLst>
      <p:ext uri="{BB962C8B-B14F-4D97-AF65-F5344CB8AC3E}">
        <p14:creationId xmlns:p14="http://schemas.microsoft.com/office/powerpoint/2010/main" val="2400616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body" idx="1"/>
          </p:nvPr>
        </p:nvSpPr>
        <p:spPr>
          <a:xfrm>
            <a:off x="722313" y="3475038"/>
            <a:ext cx="8274050"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smtClean="0">
                <a:latin typeface="Comic Sans MS" panose="030F0702030302020204" pitchFamily="66" charset="0"/>
                <a:ea typeface="Gulim" panose="020B0600000101010101" pitchFamily="34" charset="-127"/>
              </a:rPr>
              <a:t>How does the memory hierarchy work?  Well it is rather simple, at least in principle.</a:t>
            </a:r>
          </a:p>
          <a:p>
            <a:r>
              <a:rPr lang="en-US" altLang="ko-KR" smtClean="0">
                <a:latin typeface="Comic Sans MS" panose="030F0702030302020204" pitchFamily="66" charset="0"/>
                <a:ea typeface="Gulim"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latin typeface="Comic Sans MS" panose="030F0702030302020204" pitchFamily="66" charset="0"/>
                <a:ea typeface="Gulim"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latin typeface="Comic Sans MS" panose="030F0702030302020204" pitchFamily="66" charset="0"/>
              <a:ea typeface="Gulim" panose="020B0600000101010101" pitchFamily="34" charset="-127"/>
            </a:endParaRPr>
          </a:p>
          <a:p>
            <a:r>
              <a:rPr lang="en-US" altLang="ko-KR" smtClean="0">
                <a:latin typeface="Comic Sans MS" panose="030F0702030302020204" pitchFamily="66" charset="0"/>
                <a:ea typeface="Gulim" panose="020B0600000101010101" pitchFamily="34" charset="-127"/>
              </a:rPr>
              <a:t>+1 = 15 min. (X:55)</a:t>
            </a:r>
          </a:p>
        </p:txBody>
      </p:sp>
      <p:sp>
        <p:nvSpPr>
          <p:cNvPr id="28674"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173203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Comic Sans MS" panose="030F0702030302020204" pitchFamily="66" charset="0"/>
              <a:ea typeface="Gulim" panose="020B0600000101010101" pitchFamily="34" charset="-127"/>
            </a:endParaRPr>
          </a:p>
        </p:txBody>
      </p:sp>
    </p:spTree>
    <p:extLst>
      <p:ext uri="{BB962C8B-B14F-4D97-AF65-F5344CB8AC3E}">
        <p14:creationId xmlns:p14="http://schemas.microsoft.com/office/powerpoint/2010/main" val="406883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3B0276-3FFD-4F67-AC47-8E7779F1DC4F}" type="datetimeFigureOut">
              <a:rPr lang="en-US" smtClean="0"/>
              <a:pPr/>
              <a:t>3/9/14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B0276-3FFD-4F67-AC47-8E7779F1DC4F}" type="datetimeFigureOut">
              <a:rPr lang="en-US" smtClean="0"/>
              <a:pPr/>
              <a:t>3/9/14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B0276-3FFD-4F67-AC47-8E7779F1DC4F}" type="datetimeFigureOut">
              <a:rPr lang="en-US" smtClean="0"/>
              <a:pPr/>
              <a:t>3/9/14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a:prstGeom prst="rect">
            <a:avLst/>
          </a:prstGeo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4252739976"/>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914400"/>
            <a:ext cx="79248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2725696"/>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8882398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532355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8865848"/>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16619561"/>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448197"/>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50606800"/>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B0276-3FFD-4F67-AC47-8E7779F1DC4F}" type="datetimeFigureOut">
              <a:rPr lang="en-US" smtClean="0"/>
              <a:pPr/>
              <a:t>3/9/14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74495545"/>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7924800" cy="510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6549298"/>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6307309"/>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9200206"/>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914400"/>
            <a:ext cx="7924800" cy="5105400"/>
          </a:xfrm>
        </p:spPr>
        <p:txBody>
          <a:bodyPr/>
          <a:lstStyle/>
          <a:p>
            <a:pPr lvl="0"/>
            <a:endParaRPr lang="en-US" noProof="0" smtClean="0"/>
          </a:p>
        </p:txBody>
      </p:sp>
    </p:spTree>
    <p:extLst>
      <p:ext uri="{BB962C8B-B14F-4D97-AF65-F5344CB8AC3E}">
        <p14:creationId xmlns:p14="http://schemas.microsoft.com/office/powerpoint/2010/main" val="324159145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2290934657"/>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64347686"/>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58735"/>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8570861"/>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767658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B0276-3FFD-4F67-AC47-8E7779F1DC4F}" type="datetimeFigureOut">
              <a:rPr lang="en-US" smtClean="0"/>
              <a:pPr/>
              <a:t>3/9/14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5648569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702173"/>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2628222"/>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9099178"/>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490567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1545648"/>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967099"/>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0276-3FFD-4F67-AC47-8E7779F1DC4F}" type="datetimeFigureOut">
              <a:rPr lang="en-US" smtClean="0"/>
              <a:pPr/>
              <a:t>3/9/14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B0276-3FFD-4F67-AC47-8E7779F1DC4F}" type="datetimeFigureOut">
              <a:rPr lang="en-US" smtClean="0"/>
              <a:pPr/>
              <a:t>3/9/14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B0276-3FFD-4F67-AC47-8E7779F1DC4F}" type="datetimeFigureOut">
              <a:rPr lang="en-US" smtClean="0"/>
              <a:pPr/>
              <a:t>3/9/14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B0276-3FFD-4F67-AC47-8E7779F1DC4F}" type="datetimeFigureOut">
              <a:rPr lang="en-US" smtClean="0"/>
              <a:pPr/>
              <a:t>3/9/14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B0276-3FFD-4F67-AC47-8E7779F1DC4F}" type="datetimeFigureOut">
              <a:rPr lang="en-US" smtClean="0"/>
              <a:pPr/>
              <a:t>3/9/14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B0276-3FFD-4F67-AC47-8E7779F1DC4F}" type="datetimeFigureOut">
              <a:rPr lang="en-US" smtClean="0"/>
              <a:pPr/>
              <a:t>3/9/14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0BB80-80C5-4B6D-A817-FFD0BD6AA7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B0276-3FFD-4F67-AC47-8E7779F1DC4F}" type="datetimeFigureOut">
              <a:rPr lang="en-US" smtClean="0"/>
              <a:pPr/>
              <a:t>3/9/14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0BB80-80C5-4B6D-A817-FFD0BD6AA7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8" tIns="44445" rIns="90478" bIns="44445" numCol="1" anchor="ctr" anchorCtr="0" compatLnSpc="1">
            <a:prstTxWarp prst="textNoShape">
              <a:avLst/>
            </a:prstTxWarp>
          </a:bodyPr>
          <a:lstStyle/>
          <a:p>
            <a:pPr lvl="0"/>
            <a:r>
              <a:rPr lang="en-US" smtClean="0"/>
              <a:t>Slide Title</a:t>
            </a:r>
          </a:p>
        </p:txBody>
      </p:sp>
      <p:sp>
        <p:nvSpPr>
          <p:cNvPr id="4099"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8" tIns="44445" rIns="90478" bIns="44445"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ChangeArrowheads="1"/>
          </p:cNvSpPr>
          <p:nvPr userDrawn="1"/>
        </p:nvSpPr>
        <p:spPr bwMode="auto">
          <a:xfrm>
            <a:off x="7951788" y="6397625"/>
            <a:ext cx="582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sz="1400" b="0" smtClean="0">
                <a:solidFill>
                  <a:srgbClr val="2A40E2"/>
                </a:solidFill>
                <a:latin typeface="Helvetica" panose="020B0604020202020204" pitchFamily="34" charset="0"/>
              </a:rPr>
              <a:t>9.</a:t>
            </a:r>
            <a:fld id="{441EF96E-DB69-48FC-9F74-B0CEB57A290A}" type="slidenum">
              <a:rPr lang="en-US" sz="1400" b="0" smtClean="0">
                <a:solidFill>
                  <a:srgbClr val="2A40E2"/>
                </a:solidFill>
                <a:latin typeface="Helvetica" panose="020B0604020202020204" pitchFamily="34" charset="0"/>
              </a:rPr>
              <a:pPr eaLnBrk="1" fontAlgn="base" hangingPunct="1">
                <a:spcBef>
                  <a:spcPct val="0"/>
                </a:spcBef>
                <a:spcAft>
                  <a:spcPct val="0"/>
                </a:spcAft>
              </a:pPr>
              <a:t>‹#›</a:t>
            </a:fld>
            <a:endParaRPr lang="en-US" sz="1400" b="0" i="1" smtClean="0">
              <a:solidFill>
                <a:srgbClr val="2A40E2"/>
              </a:solidFill>
              <a:latin typeface="Helvetica" panose="020B0604020202020204" pitchFamily="34" charset="0"/>
            </a:endParaRPr>
          </a:p>
        </p:txBody>
      </p:sp>
      <p:sp>
        <p:nvSpPr>
          <p:cNvPr id="10" name="Text Box 5"/>
          <p:cNvSpPr txBox="1">
            <a:spLocks noChangeArrowheads="1"/>
          </p:cNvSpPr>
          <p:nvPr userDrawn="1"/>
        </p:nvSpPr>
        <p:spPr bwMode="auto">
          <a:xfrm>
            <a:off x="152400" y="6400800"/>
            <a:ext cx="982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a:defRPr sz="2200" b="1">
                <a:solidFill>
                  <a:schemeClr val="tx1"/>
                </a:solidFill>
                <a:latin typeface="Comic Sans MS" charset="0"/>
                <a:ea typeface="ＭＳ Ｐゴシック" charset="0"/>
                <a:cs typeface="ＭＳ Ｐゴシック" charset="0"/>
              </a:defRPr>
            </a:lvl1pPr>
            <a:lvl2pPr marL="742950" indent="-285750">
              <a:defRPr sz="2200" b="1">
                <a:solidFill>
                  <a:schemeClr val="tx1"/>
                </a:solidFill>
                <a:latin typeface="Comic Sans MS" charset="0"/>
                <a:ea typeface="ＭＳ Ｐゴシック" charset="0"/>
              </a:defRPr>
            </a:lvl2pPr>
            <a:lvl3pPr marL="1143000" indent="-228600">
              <a:defRPr sz="2200" b="1">
                <a:solidFill>
                  <a:schemeClr val="tx1"/>
                </a:solidFill>
                <a:latin typeface="Comic Sans MS" charset="0"/>
                <a:ea typeface="ＭＳ Ｐゴシック" charset="0"/>
              </a:defRPr>
            </a:lvl3pPr>
            <a:lvl4pPr marL="1600200" indent="-228600">
              <a:defRPr sz="2200" b="1">
                <a:solidFill>
                  <a:schemeClr val="tx1"/>
                </a:solidFill>
                <a:latin typeface="Comic Sans MS" charset="0"/>
                <a:ea typeface="ＭＳ Ｐゴシック" charset="0"/>
              </a:defRPr>
            </a:lvl4pPr>
            <a:lvl5pPr marL="2057400" indent="-228600">
              <a:defRPr sz="2200" b="1">
                <a:solidFill>
                  <a:schemeClr val="tx1"/>
                </a:solidFill>
                <a:latin typeface="Comic Sans MS" charset="0"/>
                <a:ea typeface="ＭＳ Ｐゴシック"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9pPr>
          </a:lstStyle>
          <a:p>
            <a:pPr fontAlgn="base">
              <a:spcBef>
                <a:spcPct val="0"/>
              </a:spcBef>
              <a:spcAft>
                <a:spcPct val="0"/>
              </a:spcAft>
              <a:defRPr/>
            </a:pPr>
            <a:r>
              <a:rPr lang="en-US" sz="1400" b="0" dirty="0" smtClean="0">
                <a:solidFill>
                  <a:srgbClr val="2A40E2"/>
                </a:solidFill>
                <a:latin typeface="Helvetica" charset="0"/>
                <a:cs typeface="Helvetica" charset="0"/>
              </a:rPr>
              <a:t>2/24/2014</a:t>
            </a:r>
          </a:p>
        </p:txBody>
      </p:sp>
      <p:sp>
        <p:nvSpPr>
          <p:cNvPr id="8" name="Text Box 7"/>
          <p:cNvSpPr txBox="1">
            <a:spLocks noChangeArrowheads="1"/>
          </p:cNvSpPr>
          <p:nvPr userDrawn="1"/>
        </p:nvSpPr>
        <p:spPr bwMode="auto">
          <a:xfrm>
            <a:off x="1600200" y="6400800"/>
            <a:ext cx="58070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sz="1400" b="0" smtClean="0">
                <a:solidFill>
                  <a:srgbClr val="2A40E2"/>
                </a:solidFill>
                <a:latin typeface="Helvetica" panose="020B0604020202020204" pitchFamily="34" charset="0"/>
              </a:rPr>
              <a:t>Anthony D. Joseph	 	CS162	        ©UCB Spring 2014</a:t>
            </a:r>
          </a:p>
        </p:txBody>
      </p:sp>
    </p:spTree>
    <p:extLst>
      <p:ext uri="{BB962C8B-B14F-4D97-AF65-F5344CB8AC3E}">
        <p14:creationId xmlns:p14="http://schemas.microsoft.com/office/powerpoint/2010/main" val="272854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MS PGothic" pitchFamily="34" charset="-128"/>
          <a:cs typeface="MS PGothic" charset="0"/>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MS PGothic" pitchFamily="34" charset="-128"/>
          <a:cs typeface="MS PGothic"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MS PGothic" pitchFamily="34" charset="-128"/>
          <a:cs typeface="MS PGothic"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8" tIns="44445" rIns="90478" bIns="44445"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8" tIns="44445" rIns="90478" bIns="44445"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userDrawn="1"/>
        </p:nvSpPr>
        <p:spPr bwMode="auto">
          <a:xfrm>
            <a:off x="7739063" y="6397625"/>
            <a:ext cx="992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fontAlgn="base">
              <a:spcBef>
                <a:spcPct val="0"/>
              </a:spcBef>
              <a:spcAft>
                <a:spcPct val="0"/>
              </a:spcAft>
            </a:pPr>
            <a:r>
              <a:rPr lang="en-US" sz="1400" b="0" smtClean="0">
                <a:solidFill>
                  <a:srgbClr val="2A40E2"/>
                </a:solidFill>
                <a:latin typeface="Helvetica" panose="020B0604020202020204" pitchFamily="34" charset="0"/>
              </a:rPr>
              <a:t>Lec 10.</a:t>
            </a:r>
            <a:fld id="{6CF0AEAD-1A9D-49E6-8CC3-EFFC6F870D54}" type="slidenum">
              <a:rPr lang="en-US" sz="1400" b="0" smtClean="0">
                <a:solidFill>
                  <a:srgbClr val="2A40E2"/>
                </a:solidFill>
                <a:latin typeface="Helvetica" panose="020B0604020202020204" pitchFamily="34" charset="0"/>
              </a:rPr>
              <a:pPr algn="ctr" fontAlgn="base">
                <a:spcBef>
                  <a:spcPct val="0"/>
                </a:spcBef>
                <a:spcAft>
                  <a:spcPct val="0"/>
                </a:spcAft>
              </a:pPr>
              <a:t>‹#›</a:t>
            </a:fld>
            <a:endParaRPr lang="en-US" sz="1400" b="0" smtClean="0">
              <a:solidFill>
                <a:srgbClr val="2A40E2"/>
              </a:solidFill>
              <a:latin typeface="Helvetica" panose="020B0604020202020204" pitchFamily="34" charset="0"/>
            </a:endParaRPr>
          </a:p>
        </p:txBody>
      </p:sp>
      <p:sp>
        <p:nvSpPr>
          <p:cNvPr id="1029" name="Text Box 5"/>
          <p:cNvSpPr txBox="1">
            <a:spLocks noChangeArrowheads="1"/>
          </p:cNvSpPr>
          <p:nvPr/>
        </p:nvSpPr>
        <p:spPr bwMode="auto">
          <a:xfrm>
            <a:off x="152400" y="6396038"/>
            <a:ext cx="784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fontAlgn="base">
              <a:spcBef>
                <a:spcPct val="0"/>
              </a:spcBef>
              <a:spcAft>
                <a:spcPct val="0"/>
              </a:spcAft>
              <a:defRPr/>
            </a:pPr>
            <a:r>
              <a:rPr lang="en-US" sz="1400" b="0" dirty="0" smtClean="0">
                <a:solidFill>
                  <a:srgbClr val="2A40E2"/>
                </a:solidFill>
                <a:latin typeface="Helvetica" charset="0"/>
              </a:rPr>
              <a:t>2/26/14</a:t>
            </a:r>
          </a:p>
        </p:txBody>
      </p:sp>
      <p:sp>
        <p:nvSpPr>
          <p:cNvPr id="8" name="Text Box 7"/>
          <p:cNvSpPr txBox="1">
            <a:spLocks noChangeArrowheads="1"/>
          </p:cNvSpPr>
          <p:nvPr userDrawn="1"/>
        </p:nvSpPr>
        <p:spPr bwMode="auto">
          <a:xfrm>
            <a:off x="1600200" y="6400800"/>
            <a:ext cx="58070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sz="1400" b="0" smtClean="0">
                <a:solidFill>
                  <a:srgbClr val="2A40E2"/>
                </a:solidFill>
                <a:latin typeface="Helvetica" panose="020B0604020202020204" pitchFamily="34" charset="0"/>
              </a:rPr>
              <a:t>Anthony D. Joseph	 	CS162	        ©UCB Spring 2014</a:t>
            </a:r>
          </a:p>
        </p:txBody>
      </p:sp>
    </p:spTree>
    <p:extLst>
      <p:ext uri="{BB962C8B-B14F-4D97-AF65-F5344CB8AC3E}">
        <p14:creationId xmlns:p14="http://schemas.microsoft.com/office/powerpoint/2010/main" val="340720693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MS PGothic" panose="020B0600070205080204" pitchFamily="34" charset="-128"/>
          <a:cs typeface="ＭＳ Ｐゴシック" charset="-128"/>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anose="020B0600070205080204" pitchFamily="34" charset="-128"/>
          <a:cs typeface="ＭＳ Ｐゴシック" charset="-128"/>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anose="020B0600070205080204" pitchFamily="34" charset="-128"/>
          <a:cs typeface="ＭＳ Ｐゴシック" charset="-128"/>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anose="020B0600070205080204" pitchFamily="34" charset="-128"/>
          <a:cs typeface="ＭＳ Ｐゴシック" charset="-128"/>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anose="020B0600070205080204" pitchFamily="34" charset="-128"/>
          <a:cs typeface="ＭＳ Ｐゴシック" charset="-128"/>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MS PGothic" panose="020B0600070205080204" pitchFamily="34"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MS PGothic" panose="020B0600070205080204" pitchFamily="34" charset="-128"/>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MS PGothic" panose="020B0600070205080204" pitchFamily="34" charset="-128"/>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anose="020B0600070205080204" pitchFamily="34" charset="-128"/>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anose="020B0600070205080204" pitchFamily="34" charset="-128"/>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5.xml"/><Relationship Id="rId3" Type="http://schemas.openxmlformats.org/officeDocument/2006/relationships/image" Target="../media/image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dirty="0" smtClean="0">
                <a:latin typeface="Segoe UI" panose="020B0502040204020203" pitchFamily="34" charset="0"/>
                <a:cs typeface="Segoe UI" panose="020B0502040204020203" pitchFamily="34" charset="0"/>
              </a:rPr>
              <a:t>Week </a:t>
            </a:r>
            <a:r>
              <a:rPr lang="en-US" dirty="0" smtClean="0">
                <a:latin typeface="Segoe UI" panose="020B0502040204020203" pitchFamily="34" charset="0"/>
                <a:cs typeface="Segoe UI" panose="020B0502040204020203" pitchFamily="34" charset="0"/>
              </a:rPr>
              <a:t>5:</a:t>
            </a:r>
            <a:r>
              <a:rPr lang="en-US" dirty="0" smtClean="0">
                <a:latin typeface="Segoe UI" panose="020B0502040204020203" pitchFamily="34" charset="0"/>
                <a:cs typeface="Segoe UI" panose="020B0502040204020203" pitchFamily="34" charset="0"/>
              </a:rPr>
              <a:t>Virtual Memory</a:t>
            </a:r>
            <a:endParaRPr lang="en-US"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p:txBody>
          <a:bodyPr/>
          <a:lstStyle/>
          <a:p>
            <a:r>
              <a:rPr lang="en-US" dirty="0" smtClean="0"/>
              <a:t>CS 162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990600" y="0"/>
            <a:ext cx="7162800" cy="533400"/>
          </a:xfrm>
        </p:spPr>
        <p:txBody>
          <a:bodyPr/>
          <a:lstStyle/>
          <a:p>
            <a:r>
              <a:rPr lang="en-US" dirty="0" smtClean="0">
                <a:latin typeface="Segoe UI" panose="020B0502040204020203" pitchFamily="34" charset="0"/>
                <a:cs typeface="Segoe UI" panose="020B0502040204020203" pitchFamily="34" charset="0"/>
              </a:rPr>
              <a:t>Address Translation Comparison</a:t>
            </a:r>
          </a:p>
        </p:txBody>
      </p:sp>
      <p:graphicFrame>
        <p:nvGraphicFramePr>
          <p:cNvPr id="4" name="Table 3"/>
          <p:cNvGraphicFramePr>
            <a:graphicFrameLocks noGrp="1"/>
          </p:cNvGraphicFramePr>
          <p:nvPr>
            <p:extLst>
              <p:ext uri="{D42A27DB-BD31-4B8C-83A1-F6EECF244321}">
                <p14:modId xmlns:p14="http://schemas.microsoft.com/office/powerpoint/2010/main" val="1088545589"/>
              </p:ext>
            </p:extLst>
          </p:nvPr>
        </p:nvGraphicFramePr>
        <p:xfrm>
          <a:off x="304800" y="655638"/>
          <a:ext cx="8610600" cy="6035692"/>
        </p:xfrm>
        <a:graphic>
          <a:graphicData uri="http://schemas.openxmlformats.org/drawingml/2006/table">
            <a:tbl>
              <a:tblPr/>
              <a:tblGrid>
                <a:gridCol w="2133600"/>
                <a:gridCol w="2895600"/>
                <a:gridCol w="3581400"/>
              </a:tblGrid>
              <a:tr h="457200">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Disadvantages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554163">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Segmentation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Fast context switching: Segment mapping maintained by CPU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External fragmentation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1189038">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Paging (single-level page)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No external fragmentation, fast easy allocation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Large table size ~ virtual memory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822325">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Paged segmentation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Table size ~ # of pages in </a:t>
                      </a:r>
                      <a:r>
                        <a:rPr kumimoji="0" lang="en-US" sz="2400" b="0" i="0" u="none" strike="noStrike" cap="none" normalizeH="0" baseline="0" smtClean="0">
                          <a:ln>
                            <a:noFill/>
                          </a:ln>
                          <a:solidFill>
                            <a:srgbClr val="FF0000"/>
                          </a:solidFill>
                          <a:effectLst/>
                          <a:latin typeface="Segoe UI" panose="020B0502040204020203" pitchFamily="34" charset="0"/>
                          <a:ea typeface="MS PGothic" panose="020B0600070205080204" pitchFamily="34" charset="-128"/>
                          <a:cs typeface="Segoe UI" panose="020B0502040204020203" pitchFamily="34" charset="0"/>
                        </a:rPr>
                        <a:t>virtual memory</a:t>
                      </a:r>
                      <a:r>
                        <a:rPr kumimoji="0" lang="en-US" sz="2400" b="0" i="0" u="none" strike="noStrike" cap="none" normalizeH="0" baseline="0" smtClean="0">
                          <a:ln>
                            <a:noFill/>
                          </a:ln>
                          <a:solidFill>
                            <a:schemeClr val="tx1"/>
                          </a:solidFill>
                          <a:effectLst/>
                          <a:latin typeface="Segoe UI" panose="020B0502040204020203" pitchFamily="34" charset="0"/>
                          <a:ea typeface="MS PGothic" panose="020B0600070205080204" pitchFamily="34" charset="-128"/>
                          <a:cs typeface="Segoe UI" panose="020B0502040204020203" pitchFamily="34" charset="0"/>
                        </a:rPr>
                        <a:t>, </a:t>
                      </a: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fast easy allocation</a:t>
                      </a:r>
                      <a:r>
                        <a:rPr kumimoji="0" lang="en-US" sz="2400" b="0" i="0" u="none" strike="noStrike" cap="none" normalizeH="0" baseline="0" smtClean="0">
                          <a:ln>
                            <a:noFill/>
                          </a:ln>
                          <a:solidFill>
                            <a:srgbClr val="FF0000"/>
                          </a:solidFill>
                          <a:effectLst/>
                          <a:latin typeface="Segoe UI" panose="020B0502040204020203" pitchFamily="34" charset="0"/>
                          <a:ea typeface="MS PGothic" panose="020B0600070205080204" pitchFamily="34" charset="-128"/>
                          <a:cs typeface="Segoe UI" panose="020B0502040204020203" pitchFamily="34" charset="0"/>
                        </a:rPr>
                        <a:t>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Multiple memory references per page access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822325">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Two-level pages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vMerge="1">
                  <a:txBody>
                    <a:bodyPr/>
                    <a:lstStyle/>
                    <a:p>
                      <a:endParaRPr lang="en-US"/>
                    </a:p>
                  </a:txBody>
                  <a:tcPr/>
                </a:tc>
                <a:tc vMerge="1">
                  <a:txBody>
                    <a:bodyPr/>
                    <a:lstStyle/>
                    <a:p>
                      <a:endParaRPr lang="en-US"/>
                    </a:p>
                  </a:txBody>
                  <a:tcPr/>
                </a:tc>
              </a:tr>
              <a:tr h="1189038">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Inverted Table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2400" b="0" i="0" u="none" strike="noStrike" cap="none" normalizeH="0" baseline="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Table size ~ # of pages in </a:t>
                      </a:r>
                      <a:r>
                        <a:rPr kumimoji="0" lang="en-US" sz="2400" b="0" i="0" u="none" strike="noStrike" cap="none" normalizeH="0" baseline="0" smtClean="0">
                          <a:ln>
                            <a:noFill/>
                          </a:ln>
                          <a:solidFill>
                            <a:srgbClr val="FF0000"/>
                          </a:solidFill>
                          <a:effectLst/>
                          <a:latin typeface="Segoe UI" panose="020B0502040204020203" pitchFamily="34" charset="0"/>
                          <a:ea typeface="MS PGothic" panose="020B0600070205080204" pitchFamily="34" charset="-128"/>
                          <a:cs typeface="Segoe UI" panose="020B0502040204020203" pitchFamily="34" charset="0"/>
                        </a:rPr>
                        <a:t>physical memory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lvl1pPr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1pPr>
                      <a:lvl2pPr marL="742950" indent="-285750" defTabSz="457200" eaLnBrk="0" hangingPunct="0">
                        <a:lnSpc>
                          <a:spcPct val="90000"/>
                        </a:lnSpc>
                        <a:spcBef>
                          <a:spcPct val="30000"/>
                        </a:spcBef>
                        <a:buSzPct val="100000"/>
                        <a:defRPr sz="2000">
                          <a:solidFill>
                            <a:schemeClr val="tx1"/>
                          </a:solidFill>
                          <a:latin typeface="Helvetica" panose="020B0604020202020204" pitchFamily="34" charset="0"/>
                          <a:ea typeface="MS PGothic" panose="020B0600070205080204" pitchFamily="34" charset="-128"/>
                        </a:defRPr>
                      </a:lvl2pPr>
                      <a:lvl3pPr marL="11430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3pPr>
                      <a:lvl4pPr marL="16002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4pPr>
                      <a:lvl5pPr marL="2057400" indent="-228600" defTabSz="457200" eaLnBrk="0" hangingPunct="0">
                        <a:lnSpc>
                          <a:spcPct val="90000"/>
                        </a:lnSpc>
                        <a:spcBef>
                          <a:spcPct val="30000"/>
                        </a:spcBef>
                        <a:buSzPct val="1000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lnSpc>
                          <a:spcPct val="90000"/>
                        </a:lnSpc>
                        <a:spcBef>
                          <a:spcPct val="30000"/>
                        </a:spcBef>
                        <a:spcAft>
                          <a:spcPct val="0"/>
                        </a:spcAft>
                        <a:buSzPct val="100000"/>
                        <a:defRPr>
                          <a:solidFill>
                            <a:schemeClr val="tx1"/>
                          </a:solidFill>
                          <a:latin typeface="Helvetica"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Segoe UI" panose="020B0502040204020203" pitchFamily="34" charset="0"/>
                          <a:ea typeface="MS PGothic" panose="020B0600070205080204" pitchFamily="34" charset="-128"/>
                          <a:cs typeface="Segoe UI" panose="020B0502040204020203" pitchFamily="34" charset="0"/>
                        </a:rPr>
                        <a:t>Hash function more complex</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9914709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altLang="ko-KR" dirty="0" smtClean="0">
                <a:latin typeface="Segoe UI" panose="020B0502040204020203" pitchFamily="34" charset="0"/>
                <a:ea typeface="Gulim" panose="020B0600000101010101" pitchFamily="34" charset="-127"/>
                <a:cs typeface="Segoe UI" panose="020B0502040204020203" pitchFamily="34" charset="0"/>
              </a:rPr>
              <a:t>Caching Concept</a:t>
            </a:r>
          </a:p>
        </p:txBody>
      </p:sp>
      <p:sp>
        <p:nvSpPr>
          <p:cNvPr id="739331" name="Rectangle 3"/>
          <p:cNvSpPr>
            <a:spLocks noGrp="1" noChangeArrowheads="1"/>
          </p:cNvSpPr>
          <p:nvPr>
            <p:ph type="body" idx="1"/>
          </p:nvPr>
        </p:nvSpPr>
        <p:spPr>
          <a:xfrm>
            <a:off x="76200" y="2438400"/>
            <a:ext cx="9067800" cy="4114800"/>
          </a:xfrm>
        </p:spPr>
        <p:txBody>
          <a:bodyPr/>
          <a:lstStyle/>
          <a:p>
            <a:pPr>
              <a:lnSpc>
                <a:spcPct val="80000"/>
              </a:lnSpc>
              <a:spcBef>
                <a:spcPct val="20000"/>
              </a:spcBef>
            </a:pPr>
            <a:r>
              <a:rPr lang="en-US" altLang="ko-KR" dirty="0" smtClean="0">
                <a:solidFill>
                  <a:schemeClr val="hlink"/>
                </a:solidFill>
                <a:latin typeface="Segoe UI" panose="020B0502040204020203" pitchFamily="34" charset="0"/>
                <a:ea typeface="Gulim" panose="020B0600000101010101" pitchFamily="34" charset="-127"/>
                <a:cs typeface="Segoe UI" panose="020B0502040204020203" pitchFamily="34" charset="0"/>
              </a:rPr>
              <a:t>Cache</a:t>
            </a:r>
            <a:r>
              <a:rPr lang="en-US" altLang="ko-KR" dirty="0" smtClean="0">
                <a:latin typeface="Segoe UI" panose="020B0502040204020203" pitchFamily="34" charset="0"/>
                <a:ea typeface="Gulim" panose="020B0600000101010101" pitchFamily="34" charset="-127"/>
                <a:cs typeface="Segoe UI" panose="020B0502040204020203" pitchFamily="34" charset="0"/>
              </a:rPr>
              <a:t>: a repository for copies that can be accessed more quickly than the original</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Make frequent case fast and infrequent case less dominant</a:t>
            </a:r>
          </a:p>
          <a:p>
            <a:pPr>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Caching at different levels</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Can cache: memory locations, address translations, pages, file blocks, file names, network routes, etc…</a:t>
            </a:r>
          </a:p>
          <a:p>
            <a:pPr>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Only good if:</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Frequent case frequent enough and</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Infrequent case not too expensive</a:t>
            </a:r>
          </a:p>
          <a:p>
            <a:pPr>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Important measure: Average Access time = </a:t>
            </a:r>
            <a:br>
              <a:rPr lang="en-US" altLang="ko-KR" dirty="0" smtClean="0">
                <a:latin typeface="Segoe UI" panose="020B0502040204020203" pitchFamily="34" charset="0"/>
                <a:ea typeface="Gulim" panose="020B0600000101010101" pitchFamily="34" charset="-127"/>
                <a:cs typeface="Segoe UI" panose="020B0502040204020203" pitchFamily="34" charset="0"/>
              </a:rPr>
            </a:br>
            <a:r>
              <a:rPr lang="en-US" altLang="ko-KR" sz="2600" dirty="0" smtClean="0">
                <a:latin typeface="Segoe UI" panose="020B0502040204020203" pitchFamily="34" charset="0"/>
                <a:ea typeface="Gulim" panose="020B0600000101010101" pitchFamily="34" charset="-127"/>
                <a:cs typeface="Segoe UI" panose="020B0502040204020203" pitchFamily="34" charset="0"/>
              </a:rPr>
              <a:t>	</a:t>
            </a:r>
            <a:r>
              <a:rPr lang="en-US" altLang="ko-KR" sz="2000" dirty="0" smtClean="0">
                <a:latin typeface="Segoe UI" panose="020B0502040204020203" pitchFamily="34" charset="0"/>
                <a:ea typeface="Gulim" panose="020B0600000101010101" pitchFamily="34" charset="-127"/>
                <a:cs typeface="Segoe UI" panose="020B0502040204020203" pitchFamily="34" charset="0"/>
              </a:rPr>
              <a:t>(Hit Rate x </a:t>
            </a:r>
            <a:r>
              <a:rPr lang="en-US" altLang="ko-KR" sz="2000" dirty="0" smtClean="0">
                <a:solidFill>
                  <a:schemeClr val="hlink"/>
                </a:solidFill>
                <a:latin typeface="Segoe UI" panose="020B0502040204020203" pitchFamily="34" charset="0"/>
                <a:ea typeface="Gulim" panose="020B0600000101010101" pitchFamily="34" charset="-127"/>
                <a:cs typeface="Segoe UI" panose="020B0502040204020203" pitchFamily="34" charset="0"/>
              </a:rPr>
              <a:t>Hit Time</a:t>
            </a:r>
            <a:r>
              <a:rPr lang="en-US" altLang="ko-KR" sz="2000" dirty="0" smtClean="0">
                <a:latin typeface="Segoe UI" panose="020B0502040204020203" pitchFamily="34" charset="0"/>
                <a:ea typeface="Gulim" panose="020B0600000101010101" pitchFamily="34" charset="-127"/>
                <a:cs typeface="Segoe UI" panose="020B0502040204020203" pitchFamily="34" charset="0"/>
              </a:rPr>
              <a:t>) + (Miss Rate x </a:t>
            </a:r>
            <a:r>
              <a:rPr lang="en-US" altLang="ko-KR" sz="2000" dirty="0" smtClean="0">
                <a:solidFill>
                  <a:schemeClr val="hlink"/>
                </a:solidFill>
                <a:latin typeface="Segoe UI" panose="020B0502040204020203" pitchFamily="34" charset="0"/>
                <a:ea typeface="Gulim" panose="020B0600000101010101" pitchFamily="34" charset="-127"/>
                <a:cs typeface="Segoe UI" panose="020B0502040204020203" pitchFamily="34" charset="0"/>
              </a:rPr>
              <a:t>Miss Time</a:t>
            </a:r>
            <a:r>
              <a:rPr lang="en-US" altLang="ko-KR" sz="2000" dirty="0" smtClean="0">
                <a:latin typeface="Segoe UI" panose="020B0502040204020203" pitchFamily="34" charset="0"/>
                <a:ea typeface="Gulim" panose="020B0600000101010101" pitchFamily="34" charset="-127"/>
                <a:cs typeface="Segoe UI" panose="020B0502040204020203" pitchFamily="34" charset="0"/>
              </a:rPr>
              <a:t>)</a:t>
            </a:r>
          </a:p>
          <a:p>
            <a:pPr lvl="1">
              <a:lnSpc>
                <a:spcPct val="80000"/>
              </a:lnSpc>
              <a:spcBef>
                <a:spcPct val="20000"/>
              </a:spcBef>
            </a:pPr>
            <a:endParaRPr lang="ko-KR" altLang="en-US" dirty="0" smtClean="0">
              <a:latin typeface="Segoe UI" panose="020B0502040204020203" pitchFamily="34" charset="0"/>
              <a:ea typeface="Gulim" panose="020B0600000101010101" pitchFamily="34" charset="-127"/>
              <a:cs typeface="Segoe UI" panose="020B0502040204020203" pitchFamily="34" charset="0"/>
            </a:endParaRPr>
          </a:p>
        </p:txBody>
      </p:sp>
      <p:pic>
        <p:nvPicPr>
          <p:cNvPr id="21507"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685800"/>
            <a:ext cx="4343400"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15886519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anim calcmode="lin" valueType="num">
                                      <p:cBhvr additive="base">
                                        <p:cTn id="7" dur="500" fill="hold"/>
                                        <p:tgtEl>
                                          <p:spTgt spid="7393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93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9331">
                                            <p:txEl>
                                              <p:pRg st="1" end="1"/>
                                            </p:txEl>
                                          </p:spTgt>
                                        </p:tgtEl>
                                        <p:attrNameLst>
                                          <p:attrName>style.visibility</p:attrName>
                                        </p:attrNameLst>
                                      </p:cBhvr>
                                      <p:to>
                                        <p:strVal val="visible"/>
                                      </p:to>
                                    </p:set>
                                    <p:anim calcmode="lin" valueType="num">
                                      <p:cBhvr additive="base">
                                        <p:cTn id="11" dur="500" fill="hold"/>
                                        <p:tgtEl>
                                          <p:spTgt spid="7393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9331">
                                            <p:txEl>
                                              <p:pRg st="2" end="2"/>
                                            </p:txEl>
                                          </p:spTgt>
                                        </p:tgtEl>
                                        <p:attrNameLst>
                                          <p:attrName>style.visibility</p:attrName>
                                        </p:attrNameLst>
                                      </p:cBhvr>
                                      <p:to>
                                        <p:strVal val="visible"/>
                                      </p:to>
                                    </p:set>
                                    <p:anim calcmode="lin" valueType="num">
                                      <p:cBhvr additive="base">
                                        <p:cTn id="17" dur="500" fill="hold"/>
                                        <p:tgtEl>
                                          <p:spTgt spid="73933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93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9331">
                                            <p:txEl>
                                              <p:pRg st="3" end="3"/>
                                            </p:txEl>
                                          </p:spTgt>
                                        </p:tgtEl>
                                        <p:attrNameLst>
                                          <p:attrName>style.visibility</p:attrName>
                                        </p:attrNameLst>
                                      </p:cBhvr>
                                      <p:to>
                                        <p:strVal val="visible"/>
                                      </p:to>
                                    </p:set>
                                    <p:anim calcmode="lin" valueType="num">
                                      <p:cBhvr additive="base">
                                        <p:cTn id="21" dur="500" fill="hold"/>
                                        <p:tgtEl>
                                          <p:spTgt spid="73933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9331">
                                            <p:txEl>
                                              <p:pRg st="4" end="4"/>
                                            </p:txEl>
                                          </p:spTgt>
                                        </p:tgtEl>
                                        <p:attrNameLst>
                                          <p:attrName>style.visibility</p:attrName>
                                        </p:attrNameLst>
                                      </p:cBhvr>
                                      <p:to>
                                        <p:strVal val="visible"/>
                                      </p:to>
                                    </p:set>
                                    <p:anim calcmode="lin" valueType="num">
                                      <p:cBhvr additive="base">
                                        <p:cTn id="27" dur="500" fill="hold"/>
                                        <p:tgtEl>
                                          <p:spTgt spid="73933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933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39331">
                                            <p:txEl>
                                              <p:pRg st="5" end="5"/>
                                            </p:txEl>
                                          </p:spTgt>
                                        </p:tgtEl>
                                        <p:attrNameLst>
                                          <p:attrName>style.visibility</p:attrName>
                                        </p:attrNameLst>
                                      </p:cBhvr>
                                      <p:to>
                                        <p:strVal val="visible"/>
                                      </p:to>
                                    </p:set>
                                    <p:anim calcmode="lin" valueType="num">
                                      <p:cBhvr additive="base">
                                        <p:cTn id="31" dur="500" fill="hold"/>
                                        <p:tgtEl>
                                          <p:spTgt spid="73933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3933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39331">
                                            <p:txEl>
                                              <p:pRg st="6" end="6"/>
                                            </p:txEl>
                                          </p:spTgt>
                                        </p:tgtEl>
                                        <p:attrNameLst>
                                          <p:attrName>style.visibility</p:attrName>
                                        </p:attrNameLst>
                                      </p:cBhvr>
                                      <p:to>
                                        <p:strVal val="visible"/>
                                      </p:to>
                                    </p:set>
                                    <p:anim calcmode="lin" valueType="num">
                                      <p:cBhvr additive="base">
                                        <p:cTn id="35" dur="500" fill="hold"/>
                                        <p:tgtEl>
                                          <p:spTgt spid="73933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393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9331">
                                            <p:txEl>
                                              <p:pRg st="7" end="7"/>
                                            </p:txEl>
                                          </p:spTgt>
                                        </p:tgtEl>
                                        <p:attrNameLst>
                                          <p:attrName>style.visibility</p:attrName>
                                        </p:attrNameLst>
                                      </p:cBhvr>
                                      <p:to>
                                        <p:strVal val="visible"/>
                                      </p:to>
                                    </p:set>
                                    <p:anim calcmode="lin" valueType="num">
                                      <p:cBhvr additive="base">
                                        <p:cTn id="41" dur="500" fill="hold"/>
                                        <p:tgtEl>
                                          <p:spTgt spid="73933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93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105933" y="228600"/>
            <a:ext cx="6844823" cy="494494"/>
          </a:xfrm>
          <a:noFill/>
        </p:spPr>
        <p:txBody>
          <a:bodyPr wrap="none" lIns="63500" tIns="25400" rIns="63500" bIns="25400" anchor="t">
            <a:spAutoFit/>
          </a:bodyPr>
          <a:lstStyle/>
          <a:p>
            <a:r>
              <a:rPr lang="en-US" altLang="ko-KR" dirty="0" smtClean="0">
                <a:latin typeface="Helvetica" panose="020B0604020202020204" pitchFamily="34" charset="0"/>
                <a:ea typeface="Gulim" panose="020B0600000101010101" pitchFamily="34" charset="-127"/>
              </a:rPr>
              <a:t>Why </a:t>
            </a:r>
            <a:r>
              <a:rPr lang="en-US" altLang="ko-KR" dirty="0" smtClean="0">
                <a:latin typeface="Segoe UI" panose="020B0502040204020203" pitchFamily="34" charset="0"/>
                <a:ea typeface="Gulim" panose="020B0600000101010101" pitchFamily="34" charset="-127"/>
                <a:cs typeface="Segoe UI" panose="020B0502040204020203" pitchFamily="34" charset="0"/>
              </a:rPr>
              <a:t>Does</a:t>
            </a:r>
            <a:r>
              <a:rPr lang="en-US" altLang="ko-KR" dirty="0" smtClean="0">
                <a:latin typeface="Helvetica" panose="020B0604020202020204" pitchFamily="34" charset="0"/>
                <a:ea typeface="Gulim" panose="020B0600000101010101" pitchFamily="34" charset="-127"/>
              </a:rPr>
              <a:t> Caching Help? Locality!</a:t>
            </a:r>
          </a:p>
        </p:txBody>
      </p:sp>
      <p:sp>
        <p:nvSpPr>
          <p:cNvPr id="730115" name="Rectangle 3"/>
          <p:cNvSpPr>
            <a:spLocks noGrp="1" noChangeArrowheads="1"/>
          </p:cNvSpPr>
          <p:nvPr>
            <p:ph type="body" idx="1"/>
          </p:nvPr>
        </p:nvSpPr>
        <p:spPr>
          <a:xfrm>
            <a:off x="457200" y="2819400"/>
            <a:ext cx="8534400" cy="1587101"/>
          </a:xfrm>
          <a:noFill/>
        </p:spPr>
        <p:txBody>
          <a:bodyPr lIns="63500" tIns="25400" rIns="63500" bIns="25400">
            <a:spAutoFit/>
          </a:bodyPr>
          <a:lstStyle/>
          <a:p>
            <a:pPr>
              <a:spcBef>
                <a:spcPct val="25000"/>
              </a:spcBef>
            </a:pPr>
            <a:r>
              <a:rPr lang="en-US" altLang="ko-KR" dirty="0" smtClean="0">
                <a:solidFill>
                  <a:schemeClr val="hlink"/>
                </a:solidFill>
                <a:latin typeface="Segoe UI" panose="020B0502040204020203" pitchFamily="34" charset="0"/>
                <a:ea typeface="Gulim" panose="020B0600000101010101" pitchFamily="34" charset="-127"/>
                <a:cs typeface="Segoe UI" panose="020B0502040204020203" pitchFamily="34" charset="0"/>
              </a:rPr>
              <a:t>Temporal Locality</a:t>
            </a:r>
            <a:r>
              <a:rPr lang="en-US" altLang="ko-KR" dirty="0" smtClean="0">
                <a:solidFill>
                  <a:schemeClr val="accent1"/>
                </a:solidFill>
                <a:latin typeface="Segoe UI" panose="020B0502040204020203" pitchFamily="34" charset="0"/>
                <a:ea typeface="Gulim" panose="020B0600000101010101" pitchFamily="34" charset="-127"/>
                <a:cs typeface="Segoe UI" panose="020B0502040204020203" pitchFamily="34" charset="0"/>
              </a:rPr>
              <a:t> </a:t>
            </a:r>
            <a:r>
              <a:rPr lang="en-US" altLang="ko-KR" dirty="0" smtClean="0">
                <a:latin typeface="Segoe UI" panose="020B0502040204020203" pitchFamily="34" charset="0"/>
                <a:ea typeface="Gulim" panose="020B0600000101010101" pitchFamily="34" charset="-127"/>
                <a:cs typeface="Segoe UI" panose="020B0502040204020203" pitchFamily="34" charset="0"/>
              </a:rPr>
              <a:t>(Locality in Time):</a:t>
            </a:r>
          </a:p>
          <a:p>
            <a:pPr lvl="1">
              <a:spcBef>
                <a:spcPct val="25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Keep recently accessed data items closer to processor</a:t>
            </a:r>
          </a:p>
          <a:p>
            <a:pPr>
              <a:spcBef>
                <a:spcPct val="25000"/>
              </a:spcBef>
            </a:pPr>
            <a:r>
              <a:rPr lang="en-US" altLang="ko-KR" dirty="0" smtClean="0">
                <a:solidFill>
                  <a:schemeClr val="hlink"/>
                </a:solidFill>
                <a:latin typeface="Segoe UI" panose="020B0502040204020203" pitchFamily="34" charset="0"/>
                <a:ea typeface="Gulim" panose="020B0600000101010101" pitchFamily="34" charset="-127"/>
                <a:cs typeface="Segoe UI" panose="020B0502040204020203" pitchFamily="34" charset="0"/>
              </a:rPr>
              <a:t>Spatial Locality</a:t>
            </a:r>
            <a:r>
              <a:rPr lang="en-US" altLang="ko-KR" dirty="0" smtClean="0">
                <a:solidFill>
                  <a:schemeClr val="accent1"/>
                </a:solidFill>
                <a:latin typeface="Segoe UI" panose="020B0502040204020203" pitchFamily="34" charset="0"/>
                <a:ea typeface="Gulim" panose="020B0600000101010101" pitchFamily="34" charset="-127"/>
                <a:cs typeface="Segoe UI" panose="020B0502040204020203" pitchFamily="34" charset="0"/>
              </a:rPr>
              <a:t> </a:t>
            </a:r>
            <a:r>
              <a:rPr lang="en-US" altLang="ko-KR" dirty="0" smtClean="0">
                <a:latin typeface="Segoe UI" panose="020B0502040204020203" pitchFamily="34" charset="0"/>
                <a:ea typeface="Gulim" panose="020B0600000101010101" pitchFamily="34" charset="-127"/>
                <a:cs typeface="Segoe UI" panose="020B0502040204020203" pitchFamily="34" charset="0"/>
              </a:rPr>
              <a:t>(Locality in Space):</a:t>
            </a:r>
          </a:p>
          <a:p>
            <a:pPr lvl="1">
              <a:spcBef>
                <a:spcPct val="25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Move contiguous blocks to the upper levels </a:t>
            </a:r>
          </a:p>
        </p:txBody>
      </p:sp>
      <p:grpSp>
        <p:nvGrpSpPr>
          <p:cNvPr id="27651" name="Group 40"/>
          <p:cNvGrpSpPr>
            <a:grpSpLocks/>
          </p:cNvGrpSpPr>
          <p:nvPr/>
        </p:nvGrpSpPr>
        <p:grpSpPr bwMode="auto">
          <a:xfrm>
            <a:off x="1676400" y="914400"/>
            <a:ext cx="5380038" cy="1819275"/>
            <a:chOff x="1050" y="861"/>
            <a:chExt cx="3198" cy="872"/>
          </a:xfrm>
        </p:grpSpPr>
        <p:sp>
          <p:nvSpPr>
            <p:cNvPr id="27672"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endParaRPr lang="en-US" smtClean="0">
                <a:solidFill>
                  <a:srgbClr val="000000"/>
                </a:solidFill>
              </a:endParaRPr>
            </a:p>
          </p:txBody>
        </p:sp>
        <p:sp>
          <p:nvSpPr>
            <p:cNvPr id="27673"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endParaRPr lang="en-US" smtClean="0">
                <a:solidFill>
                  <a:srgbClr val="000000"/>
                </a:solidFill>
              </a:endParaRPr>
            </a:p>
          </p:txBody>
        </p:sp>
        <p:sp>
          <p:nvSpPr>
            <p:cNvPr id="27674" name="Line 27"/>
            <p:cNvSpPr>
              <a:spLocks noChangeShapeType="1"/>
            </p:cNvSpPr>
            <p:nvPr/>
          </p:nvSpPr>
          <p:spPr bwMode="auto">
            <a:xfrm>
              <a:off x="1901" y="892"/>
              <a:ext cx="0" cy="6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75" name="Line 28"/>
            <p:cNvSpPr>
              <a:spLocks noChangeShapeType="1"/>
            </p:cNvSpPr>
            <p:nvPr/>
          </p:nvSpPr>
          <p:spPr bwMode="auto">
            <a:xfrm>
              <a:off x="1865" y="1502"/>
              <a:ext cx="202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76" name="Rectangle 29"/>
            <p:cNvSpPr>
              <a:spLocks noChangeArrowheads="1"/>
            </p:cNvSpPr>
            <p:nvPr/>
          </p:nvSpPr>
          <p:spPr bwMode="auto">
            <a:xfrm>
              <a:off x="2471" y="1597"/>
              <a:ext cx="10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lnSpc>
                  <a:spcPct val="85000"/>
                </a:lnSpc>
                <a:spcBef>
                  <a:spcPct val="0"/>
                </a:spcBef>
                <a:spcAft>
                  <a:spcPct val="0"/>
                </a:spcAft>
              </a:pPr>
              <a:r>
                <a:rPr lang="en-US" altLang="ko-KR" sz="1800" smtClean="0">
                  <a:solidFill>
                    <a:srgbClr val="000000"/>
                  </a:solidFill>
                  <a:latin typeface="Arial" panose="020B0604020202020204" pitchFamily="34" charset="0"/>
                  <a:ea typeface="Gulim" panose="020B0600000101010101" pitchFamily="34" charset="-127"/>
                </a:rPr>
                <a:t>Address Space</a:t>
              </a:r>
            </a:p>
          </p:txBody>
        </p:sp>
        <p:sp>
          <p:nvSpPr>
            <p:cNvPr id="27677" name="Rectangle 30"/>
            <p:cNvSpPr>
              <a:spLocks noChangeArrowheads="1"/>
            </p:cNvSpPr>
            <p:nvPr/>
          </p:nvSpPr>
          <p:spPr bwMode="auto">
            <a:xfrm>
              <a:off x="1861" y="1536"/>
              <a:ext cx="15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lnSpc>
                  <a:spcPct val="85000"/>
                </a:lnSpc>
                <a:spcBef>
                  <a:spcPct val="0"/>
                </a:spcBef>
                <a:spcAft>
                  <a:spcPct val="0"/>
                </a:spcAft>
              </a:pPr>
              <a:r>
                <a:rPr lang="en-US" altLang="ko-KR" sz="1800" b="0" smtClean="0">
                  <a:solidFill>
                    <a:srgbClr val="000000"/>
                  </a:solidFill>
                  <a:latin typeface="Arial" panose="020B0604020202020204" pitchFamily="34" charset="0"/>
                  <a:ea typeface="Gulim" panose="020B0600000101010101" pitchFamily="34" charset="-127"/>
                </a:rPr>
                <a:t>0</a:t>
              </a:r>
            </a:p>
          </p:txBody>
        </p:sp>
        <p:sp>
          <p:nvSpPr>
            <p:cNvPr id="27678" name="Rectangle 31"/>
            <p:cNvSpPr>
              <a:spLocks noChangeArrowheads="1"/>
            </p:cNvSpPr>
            <p:nvPr/>
          </p:nvSpPr>
          <p:spPr bwMode="auto">
            <a:xfrm>
              <a:off x="3851" y="1536"/>
              <a:ext cx="39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lnSpc>
                  <a:spcPct val="85000"/>
                </a:lnSpc>
                <a:spcBef>
                  <a:spcPct val="0"/>
                </a:spcBef>
                <a:spcAft>
                  <a:spcPct val="0"/>
                </a:spcAft>
              </a:pPr>
              <a:r>
                <a:rPr lang="en-US" altLang="ko-KR" sz="1800" b="0" smtClean="0">
                  <a:solidFill>
                    <a:srgbClr val="000000"/>
                  </a:solidFill>
                  <a:latin typeface="Arial" panose="020B0604020202020204" pitchFamily="34" charset="0"/>
                  <a:ea typeface="Gulim" panose="020B0600000101010101" pitchFamily="34" charset="-127"/>
                </a:rPr>
                <a:t>2</a:t>
              </a:r>
              <a:r>
                <a:rPr lang="en-US" altLang="ko-KR" sz="1800" b="0" baseline="30000" smtClean="0">
                  <a:solidFill>
                    <a:srgbClr val="000000"/>
                  </a:solidFill>
                  <a:latin typeface="Arial" panose="020B0604020202020204" pitchFamily="34" charset="0"/>
                  <a:ea typeface="Gulim" panose="020B0600000101010101" pitchFamily="34" charset="-127"/>
                </a:rPr>
                <a:t>n</a:t>
              </a:r>
              <a:r>
                <a:rPr lang="en-US" altLang="ko-KR" sz="1800" b="0" smtClean="0">
                  <a:solidFill>
                    <a:srgbClr val="000000"/>
                  </a:solidFill>
                  <a:latin typeface="Arial" panose="020B0604020202020204" pitchFamily="34" charset="0"/>
                  <a:ea typeface="Gulim" panose="020B0600000101010101" pitchFamily="34" charset="-127"/>
                </a:rPr>
                <a:t> - 1</a:t>
              </a:r>
            </a:p>
          </p:txBody>
        </p:sp>
        <p:sp>
          <p:nvSpPr>
            <p:cNvPr id="27679" name="Rectangle 32"/>
            <p:cNvSpPr>
              <a:spLocks noChangeArrowheads="1"/>
            </p:cNvSpPr>
            <p:nvPr/>
          </p:nvSpPr>
          <p:spPr bwMode="auto">
            <a:xfrm>
              <a:off x="1050" y="861"/>
              <a:ext cx="85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lnSpc>
                  <a:spcPct val="85000"/>
                </a:lnSpc>
                <a:spcBef>
                  <a:spcPct val="0"/>
                </a:spcBef>
                <a:spcAft>
                  <a:spcPct val="0"/>
                </a:spcAft>
              </a:pPr>
              <a:r>
                <a:rPr lang="en-US" altLang="ko-KR" sz="1800" smtClean="0">
                  <a:solidFill>
                    <a:srgbClr val="000000"/>
                  </a:solidFill>
                  <a:latin typeface="Arial" panose="020B0604020202020204" pitchFamily="34" charset="0"/>
                  <a:ea typeface="Gulim" panose="020B0600000101010101" pitchFamily="34" charset="-127"/>
                </a:rPr>
                <a:t>Probability</a:t>
              </a:r>
            </a:p>
            <a:p>
              <a:pPr eaLnBrk="1" fontAlgn="base" hangingPunct="1">
                <a:lnSpc>
                  <a:spcPct val="85000"/>
                </a:lnSpc>
                <a:spcBef>
                  <a:spcPct val="0"/>
                </a:spcBef>
                <a:spcAft>
                  <a:spcPct val="0"/>
                </a:spcAft>
              </a:pPr>
              <a:r>
                <a:rPr lang="en-US" altLang="ko-KR" sz="1800" smtClean="0">
                  <a:solidFill>
                    <a:srgbClr val="000000"/>
                  </a:solidFill>
                  <a:latin typeface="Arial" panose="020B0604020202020204" pitchFamily="34" charset="0"/>
                  <a:ea typeface="Gulim" panose="020B0600000101010101" pitchFamily="34" charset="-127"/>
                </a:rPr>
                <a:t>of reference</a:t>
              </a:r>
            </a:p>
          </p:txBody>
        </p:sp>
        <p:sp>
          <p:nvSpPr>
            <p:cNvPr id="27680" name="Line 33"/>
            <p:cNvSpPr>
              <a:spLocks noChangeShapeType="1"/>
            </p:cNvSpPr>
            <p:nvPr/>
          </p:nvSpPr>
          <p:spPr bwMode="auto">
            <a:xfrm>
              <a:off x="1905" y="1470"/>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81" name="Line 34"/>
            <p:cNvSpPr>
              <a:spLocks noChangeShapeType="1"/>
            </p:cNvSpPr>
            <p:nvPr/>
          </p:nvSpPr>
          <p:spPr bwMode="auto">
            <a:xfrm flipV="1">
              <a:off x="2393" y="914"/>
              <a:ext cx="114" cy="5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82" name="Line 35"/>
            <p:cNvSpPr>
              <a:spLocks noChangeShapeType="1"/>
            </p:cNvSpPr>
            <p:nvPr/>
          </p:nvSpPr>
          <p:spPr bwMode="auto">
            <a:xfrm>
              <a:off x="2515" y="922"/>
              <a:ext cx="113" cy="54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83" name="Line 36"/>
            <p:cNvSpPr>
              <a:spLocks noChangeShapeType="1"/>
            </p:cNvSpPr>
            <p:nvPr/>
          </p:nvSpPr>
          <p:spPr bwMode="auto">
            <a:xfrm>
              <a:off x="2636" y="1470"/>
              <a:ext cx="19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84" name="Line 37"/>
            <p:cNvSpPr>
              <a:spLocks noChangeShapeType="1"/>
            </p:cNvSpPr>
            <p:nvPr/>
          </p:nvSpPr>
          <p:spPr bwMode="auto">
            <a:xfrm flipV="1">
              <a:off x="2839" y="1220"/>
              <a:ext cx="113" cy="25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85" name="Line 38"/>
            <p:cNvSpPr>
              <a:spLocks noChangeShapeType="1"/>
            </p:cNvSpPr>
            <p:nvPr/>
          </p:nvSpPr>
          <p:spPr bwMode="auto">
            <a:xfrm>
              <a:off x="2960" y="1228"/>
              <a:ext cx="74" cy="2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86" name="Line 39"/>
            <p:cNvSpPr>
              <a:spLocks noChangeShapeType="1"/>
            </p:cNvSpPr>
            <p:nvPr/>
          </p:nvSpPr>
          <p:spPr bwMode="auto">
            <a:xfrm>
              <a:off x="3042" y="1470"/>
              <a:ext cx="6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grpSp>
      <p:grpSp>
        <p:nvGrpSpPr>
          <p:cNvPr id="3" name="Group 41"/>
          <p:cNvGrpSpPr>
            <a:grpSpLocks/>
          </p:cNvGrpSpPr>
          <p:nvPr/>
        </p:nvGrpSpPr>
        <p:grpSpPr bwMode="auto">
          <a:xfrm>
            <a:off x="1527175" y="4445000"/>
            <a:ext cx="5330825" cy="1879600"/>
            <a:chOff x="951" y="2312"/>
            <a:chExt cx="3358" cy="1184"/>
          </a:xfrm>
        </p:grpSpPr>
        <p:sp>
          <p:nvSpPr>
            <p:cNvPr id="27653" name="Rectangle 42"/>
            <p:cNvSpPr>
              <a:spLocks noChangeArrowheads="1"/>
            </p:cNvSpPr>
            <p:nvPr/>
          </p:nvSpPr>
          <p:spPr bwMode="auto">
            <a:xfrm>
              <a:off x="2120" y="2456"/>
              <a:ext cx="800" cy="89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endParaRPr lang="en-US" smtClean="0">
                <a:solidFill>
                  <a:srgbClr val="000000"/>
                </a:solidFill>
              </a:endParaRPr>
            </a:p>
          </p:txBody>
        </p:sp>
        <p:sp>
          <p:nvSpPr>
            <p:cNvPr id="27654"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endParaRPr lang="en-US" smtClean="0">
                <a:solidFill>
                  <a:srgbClr val="000000"/>
                </a:solidFill>
              </a:endParaRPr>
            </a:p>
          </p:txBody>
        </p:sp>
        <p:sp>
          <p:nvSpPr>
            <p:cNvPr id="27655" name="Rectangle 44"/>
            <p:cNvSpPr>
              <a:spLocks noChangeArrowheads="1"/>
            </p:cNvSpPr>
            <p:nvPr/>
          </p:nvSpPr>
          <p:spPr bwMode="auto">
            <a:xfrm>
              <a:off x="3509" y="2321"/>
              <a:ext cx="800"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altLang="ko-KR" sz="1600" smtClean="0">
                  <a:solidFill>
                    <a:srgbClr val="000000"/>
                  </a:solidFill>
                  <a:latin typeface="Times New Roman" panose="02020603050405020304" pitchFamily="18" charset="0"/>
                  <a:ea typeface="Gulim" panose="020B0600000101010101" pitchFamily="34" charset="-127"/>
                </a:rPr>
                <a:t>Lower Level</a:t>
              </a:r>
            </a:p>
            <a:p>
              <a:pPr eaLnBrk="1" fontAlgn="base" hangingPunct="1">
                <a:spcBef>
                  <a:spcPct val="0"/>
                </a:spcBef>
                <a:spcAft>
                  <a:spcPct val="0"/>
                </a:spcAft>
              </a:pPr>
              <a:r>
                <a:rPr lang="en-US" altLang="ko-KR" sz="1600" smtClean="0">
                  <a:solidFill>
                    <a:srgbClr val="000000"/>
                  </a:solidFill>
                  <a:latin typeface="Times New Roman" panose="02020603050405020304" pitchFamily="18" charset="0"/>
                  <a:ea typeface="Gulim" panose="020B0600000101010101" pitchFamily="34" charset="-127"/>
                </a:rPr>
                <a:t>Memory</a:t>
              </a:r>
            </a:p>
          </p:txBody>
        </p:sp>
        <p:sp>
          <p:nvSpPr>
            <p:cNvPr id="27656" name="Rectangle 45"/>
            <p:cNvSpPr>
              <a:spLocks noChangeArrowheads="1"/>
            </p:cNvSpPr>
            <p:nvPr/>
          </p:nvSpPr>
          <p:spPr bwMode="auto">
            <a:xfrm>
              <a:off x="2117" y="2465"/>
              <a:ext cx="7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altLang="ko-KR" sz="1600" smtClean="0">
                  <a:solidFill>
                    <a:srgbClr val="000000"/>
                  </a:solidFill>
                  <a:latin typeface="Times New Roman" panose="02020603050405020304" pitchFamily="18" charset="0"/>
                  <a:ea typeface="Gulim" panose="020B0600000101010101" pitchFamily="34" charset="-127"/>
                </a:rPr>
                <a:t>Upper Level</a:t>
              </a:r>
            </a:p>
            <a:p>
              <a:pPr eaLnBrk="1" fontAlgn="base" hangingPunct="1">
                <a:spcBef>
                  <a:spcPct val="0"/>
                </a:spcBef>
                <a:spcAft>
                  <a:spcPct val="0"/>
                </a:spcAft>
              </a:pPr>
              <a:r>
                <a:rPr lang="en-US" altLang="ko-KR" sz="1600" smtClean="0">
                  <a:solidFill>
                    <a:srgbClr val="000000"/>
                  </a:solidFill>
                  <a:latin typeface="Times New Roman" panose="02020603050405020304" pitchFamily="18" charset="0"/>
                  <a:ea typeface="Gulim" panose="020B0600000101010101" pitchFamily="34" charset="-127"/>
                </a:rPr>
                <a:t>Memory</a:t>
              </a:r>
            </a:p>
          </p:txBody>
        </p:sp>
        <p:sp>
          <p:nvSpPr>
            <p:cNvPr id="27657"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58" name="Rectangle 47"/>
            <p:cNvSpPr>
              <a:spLocks noChangeArrowheads="1"/>
            </p:cNvSpPr>
            <p:nvPr/>
          </p:nvSpPr>
          <p:spPr bwMode="auto">
            <a:xfrm>
              <a:off x="1191" y="2496"/>
              <a:ext cx="82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altLang="ko-KR" sz="1600" smtClean="0">
                  <a:solidFill>
                    <a:srgbClr val="000000"/>
                  </a:solidFill>
                  <a:latin typeface="Times New Roman" panose="02020603050405020304" pitchFamily="18" charset="0"/>
                  <a:ea typeface="Gulim" panose="020B0600000101010101" pitchFamily="34" charset="-127"/>
                </a:rPr>
                <a:t>To Processor</a:t>
              </a:r>
            </a:p>
          </p:txBody>
        </p:sp>
        <p:sp>
          <p:nvSpPr>
            <p:cNvPr id="27659"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60" name="Rectangle 49"/>
            <p:cNvSpPr>
              <a:spLocks noChangeArrowheads="1"/>
            </p:cNvSpPr>
            <p:nvPr/>
          </p:nvSpPr>
          <p:spPr bwMode="auto">
            <a:xfrm>
              <a:off x="951" y="2976"/>
              <a:ext cx="98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altLang="ko-KR" sz="1600" smtClean="0">
                  <a:solidFill>
                    <a:srgbClr val="000000"/>
                  </a:solidFill>
                  <a:latin typeface="Times New Roman" panose="02020603050405020304" pitchFamily="18" charset="0"/>
                  <a:ea typeface="Gulim" panose="020B0600000101010101" pitchFamily="34" charset="-127"/>
                </a:rPr>
                <a:t>From Processor</a:t>
              </a:r>
            </a:p>
          </p:txBody>
        </p:sp>
        <p:sp>
          <p:nvSpPr>
            <p:cNvPr id="27661"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62"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endParaRPr lang="en-US" smtClean="0">
                <a:solidFill>
                  <a:srgbClr val="000000"/>
                </a:solidFill>
              </a:endParaRPr>
            </a:p>
          </p:txBody>
        </p:sp>
        <p:sp>
          <p:nvSpPr>
            <p:cNvPr id="27663" name="Rectangle 52"/>
            <p:cNvSpPr>
              <a:spLocks noChangeArrowheads="1"/>
            </p:cNvSpPr>
            <p:nvPr/>
          </p:nvSpPr>
          <p:spPr bwMode="auto">
            <a:xfrm>
              <a:off x="2295" y="2847"/>
              <a:ext cx="3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altLang="ko-KR" sz="1400" b="0" smtClean="0">
                  <a:solidFill>
                    <a:srgbClr val="000000"/>
                  </a:solidFill>
                  <a:latin typeface="Times New Roman" panose="02020603050405020304" pitchFamily="18" charset="0"/>
                  <a:ea typeface="Gulim" panose="020B0600000101010101" pitchFamily="34" charset="-127"/>
                </a:rPr>
                <a:t>Blk X</a:t>
              </a:r>
            </a:p>
          </p:txBody>
        </p:sp>
        <p:sp>
          <p:nvSpPr>
            <p:cNvPr id="27664"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endParaRPr lang="en-US" smtClean="0">
                <a:solidFill>
                  <a:srgbClr val="000000"/>
                </a:solidFill>
              </a:endParaRPr>
            </a:p>
          </p:txBody>
        </p:sp>
        <p:sp>
          <p:nvSpPr>
            <p:cNvPr id="27665" name="Rectangle 54"/>
            <p:cNvSpPr>
              <a:spLocks noChangeArrowheads="1"/>
            </p:cNvSpPr>
            <p:nvPr/>
          </p:nvSpPr>
          <p:spPr bwMode="auto">
            <a:xfrm>
              <a:off x="3687" y="3039"/>
              <a:ext cx="3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fontAlgn="base" hangingPunct="1">
                <a:spcBef>
                  <a:spcPct val="0"/>
                </a:spcBef>
                <a:spcAft>
                  <a:spcPct val="0"/>
                </a:spcAft>
              </a:pPr>
              <a:r>
                <a:rPr lang="en-US" altLang="ko-KR" sz="1400" b="0" smtClean="0">
                  <a:solidFill>
                    <a:srgbClr val="000000"/>
                  </a:solidFill>
                  <a:latin typeface="Times New Roman" panose="02020603050405020304" pitchFamily="18" charset="0"/>
                  <a:ea typeface="Gulim" panose="020B0600000101010101" pitchFamily="34" charset="-127"/>
                </a:rPr>
                <a:t>Blk Y</a:t>
              </a:r>
            </a:p>
          </p:txBody>
        </p:sp>
        <p:sp>
          <p:nvSpPr>
            <p:cNvPr id="27666" name="Line 55"/>
            <p:cNvSpPr>
              <a:spLocks noChangeShapeType="1"/>
            </p:cNvSpPr>
            <p:nvPr/>
          </p:nvSpPr>
          <p:spPr bwMode="auto">
            <a:xfrm>
              <a:off x="2496"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67" name="Line 56"/>
            <p:cNvSpPr>
              <a:spLocks noChangeShapeType="1"/>
            </p:cNvSpPr>
            <p:nvPr/>
          </p:nvSpPr>
          <p:spPr bwMode="auto">
            <a:xfrm>
              <a:off x="2640"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68" name="Line 57"/>
            <p:cNvSpPr>
              <a:spLocks noChangeShapeType="1"/>
            </p:cNvSpPr>
            <p:nvPr/>
          </p:nvSpPr>
          <p:spPr bwMode="auto">
            <a:xfrm>
              <a:off x="2352"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69" name="Line 58"/>
            <p:cNvSpPr>
              <a:spLocks noChangeShapeType="1"/>
            </p:cNvSpPr>
            <p:nvPr/>
          </p:nvSpPr>
          <p:spPr bwMode="auto">
            <a:xfrm>
              <a:off x="3888"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70" name="Line 59"/>
            <p:cNvSpPr>
              <a:spLocks noChangeShapeType="1"/>
            </p:cNvSpPr>
            <p:nvPr/>
          </p:nvSpPr>
          <p:spPr bwMode="auto">
            <a:xfrm>
              <a:off x="4032"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sp>
          <p:nvSpPr>
            <p:cNvPr id="27671" name="Line 60"/>
            <p:cNvSpPr>
              <a:spLocks noChangeShapeType="1"/>
            </p:cNvSpPr>
            <p:nvPr/>
          </p:nvSpPr>
          <p:spPr bwMode="auto">
            <a:xfrm>
              <a:off x="3744"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a typeface="MS PGothic" panose="020B0600070205080204" pitchFamily="34" charset="-128"/>
              </a:endParaRPr>
            </a:p>
          </p:txBody>
        </p:sp>
      </p:grpSp>
    </p:spTree>
    <p:extLst>
      <p:ext uri="{BB962C8B-B14F-4D97-AF65-F5344CB8AC3E}">
        <p14:creationId xmlns:p14="http://schemas.microsoft.com/office/powerpoint/2010/main" val="7064609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0115">
                                            <p:txEl>
                                              <p:pRg st="1" end="1"/>
                                            </p:txEl>
                                          </p:spTgt>
                                        </p:tgtEl>
                                        <p:attrNameLst>
                                          <p:attrName>style.visibility</p:attrName>
                                        </p:attrNameLst>
                                      </p:cBhvr>
                                      <p:to>
                                        <p:strVal val="visible"/>
                                      </p:to>
                                    </p:set>
                                    <p:anim calcmode="lin" valueType="num">
                                      <p:cBhvr additive="base">
                                        <p:cTn id="11"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0115">
                                            <p:txEl>
                                              <p:pRg st="2" end="2"/>
                                            </p:txEl>
                                          </p:spTgt>
                                        </p:tgtEl>
                                        <p:attrNameLst>
                                          <p:attrName>style.visibility</p:attrName>
                                        </p:attrNameLst>
                                      </p:cBhvr>
                                      <p:to>
                                        <p:strVal val="visible"/>
                                      </p:to>
                                    </p:set>
                                    <p:anim calcmode="lin" valueType="num">
                                      <p:cBhvr additive="base">
                                        <p:cTn id="17" dur="500" fill="hold"/>
                                        <p:tgtEl>
                                          <p:spTgt spid="7301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01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0115">
                                            <p:txEl>
                                              <p:pRg st="3" end="3"/>
                                            </p:txEl>
                                          </p:spTgt>
                                        </p:tgtEl>
                                        <p:attrNameLst>
                                          <p:attrName>style.visibility</p:attrName>
                                        </p:attrNameLst>
                                      </p:cBhvr>
                                      <p:to>
                                        <p:strVal val="visible"/>
                                      </p:to>
                                    </p:set>
                                    <p:anim calcmode="lin" valueType="num">
                                      <p:cBhvr additive="base">
                                        <p:cTn id="21" dur="500" fill="hold"/>
                                        <p:tgtEl>
                                          <p:spTgt spid="7301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1+#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UI" panose="020B0502040204020203" pitchFamily="34" charset="0"/>
                <a:cs typeface="Segoe UI" panose="020B0502040204020203" pitchFamily="34" charset="0"/>
              </a:rPr>
              <a:t>Types of Caches</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5">
                    <a:lumMod val="75000"/>
                  </a:schemeClr>
                </a:solidFill>
                <a:latin typeface="Segoe UI" panose="020B0502040204020203" pitchFamily="34" charset="0"/>
                <a:cs typeface="Segoe UI" panose="020B0502040204020203" pitchFamily="34" charset="0"/>
              </a:rPr>
              <a:t>Direct Mapped Cache </a:t>
            </a:r>
            <a:r>
              <a:rPr lang="en-US" dirty="0" smtClean="0">
                <a:latin typeface="Segoe UI" panose="020B0502040204020203" pitchFamily="34" charset="0"/>
                <a:cs typeface="Segoe UI" panose="020B0502040204020203" pitchFamily="34" charset="0"/>
              </a:rPr>
              <a:t>– Every entry has a direct mapping to it’s place in the cache. If something is mapped to the same place, it gets replaced.</a:t>
            </a:r>
          </a:p>
          <a:p>
            <a:r>
              <a:rPr lang="en-US" dirty="0" smtClean="0">
                <a:solidFill>
                  <a:schemeClr val="accent6">
                    <a:lumMod val="75000"/>
                  </a:schemeClr>
                </a:solidFill>
                <a:latin typeface="Segoe UI" panose="020B0502040204020203" pitchFamily="34" charset="0"/>
                <a:cs typeface="Segoe UI" panose="020B0502040204020203" pitchFamily="34" charset="0"/>
              </a:rPr>
              <a:t>N-Way Set Associative Cache</a:t>
            </a:r>
            <a:r>
              <a:rPr lang="en-US" dirty="0" smtClean="0">
                <a:latin typeface="Segoe UI" panose="020B0502040204020203" pitchFamily="34" charset="0"/>
                <a:cs typeface="Segoe UI" panose="020B0502040204020203" pitchFamily="34" charset="0"/>
              </a:rPr>
              <a:t> – N-way means that there are n things stored at that cache line. </a:t>
            </a:r>
            <a:r>
              <a:rPr lang="en-US" dirty="0" smtClean="0">
                <a:solidFill>
                  <a:srgbClr val="C00000"/>
                </a:solidFill>
                <a:latin typeface="Segoe UI" panose="020B0502040204020203" pitchFamily="34" charset="0"/>
                <a:cs typeface="Segoe UI" panose="020B0502040204020203" pitchFamily="34" charset="0"/>
              </a:rPr>
              <a:t>Log (base 2) n from Index added to Tag</a:t>
            </a:r>
          </a:p>
          <a:p>
            <a:r>
              <a:rPr lang="en-US" dirty="0" smtClean="0">
                <a:solidFill>
                  <a:schemeClr val="accent4">
                    <a:lumMod val="75000"/>
                  </a:schemeClr>
                </a:solidFill>
                <a:latin typeface="Segoe UI" panose="020B0502040204020203" pitchFamily="34" charset="0"/>
                <a:cs typeface="Segoe UI" panose="020B0502040204020203" pitchFamily="34" charset="0"/>
              </a:rPr>
              <a:t>Fully Associative Cache </a:t>
            </a:r>
            <a:r>
              <a:rPr lang="en-US" dirty="0" smtClean="0">
                <a:latin typeface="Segoe UI" panose="020B0502040204020203" pitchFamily="34" charset="0"/>
                <a:cs typeface="Segoe UI" panose="020B0502040204020203" pitchFamily="34" charset="0"/>
              </a:rPr>
              <a:t>– Same as Set Associative except no index bit. Essentially, the number of ways is equal to cache lines.</a:t>
            </a:r>
            <a:endParaRPr lang="en-US" dirty="0">
              <a:solidFill>
                <a:srgbClr val="C0000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0148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228600" y="838200"/>
            <a:ext cx="8610600" cy="5035550"/>
          </a:xfrm>
          <a:noFill/>
        </p:spPr>
        <p:txBody>
          <a:bodyPr lIns="63500" tIns="25400" rIns="63500" bIns="25400">
            <a:spAutoFit/>
          </a:bodyPr>
          <a:lstStyle/>
          <a:p>
            <a:pPr>
              <a:lnSpc>
                <a:spcPct val="80000"/>
              </a:lnSpc>
              <a:spcBef>
                <a:spcPct val="20000"/>
              </a:spcBef>
            </a:pPr>
            <a:r>
              <a:rPr lang="en-US" altLang="ko-KR" dirty="0" smtClean="0">
                <a:solidFill>
                  <a:schemeClr val="hlink"/>
                </a:solidFill>
                <a:latin typeface="Segoe UI" panose="020B0502040204020203" pitchFamily="34" charset="0"/>
                <a:ea typeface="Gulim" panose="020B0600000101010101" pitchFamily="34" charset="-127"/>
                <a:cs typeface="Segoe UI" panose="020B0502040204020203" pitchFamily="34" charset="0"/>
              </a:rPr>
              <a:t>Write through</a:t>
            </a:r>
            <a:r>
              <a:rPr lang="en-US" altLang="ko-KR" dirty="0" smtClean="0">
                <a:latin typeface="Segoe UI" panose="020B0502040204020203" pitchFamily="34" charset="0"/>
                <a:ea typeface="Gulim" panose="020B0600000101010101" pitchFamily="34" charset="-127"/>
                <a:cs typeface="Segoe UI" panose="020B0502040204020203" pitchFamily="34" charset="0"/>
              </a:rPr>
              <a:t>: The information is written both to the block in the cache and to the block in the lower-level memory</a:t>
            </a:r>
          </a:p>
          <a:p>
            <a:pPr>
              <a:lnSpc>
                <a:spcPct val="80000"/>
              </a:lnSpc>
              <a:spcBef>
                <a:spcPct val="20000"/>
              </a:spcBef>
            </a:pPr>
            <a:r>
              <a:rPr lang="en-US" altLang="ko-KR" dirty="0" smtClean="0">
                <a:solidFill>
                  <a:schemeClr val="hlink"/>
                </a:solidFill>
                <a:latin typeface="Segoe UI" panose="020B0502040204020203" pitchFamily="34" charset="0"/>
                <a:ea typeface="Gulim" panose="020B0600000101010101" pitchFamily="34" charset="-127"/>
                <a:cs typeface="Segoe UI" panose="020B0502040204020203" pitchFamily="34" charset="0"/>
              </a:rPr>
              <a:t>Write back</a:t>
            </a:r>
            <a:r>
              <a:rPr lang="en-US" altLang="ko-KR" dirty="0" smtClean="0">
                <a:latin typeface="Segoe UI" panose="020B0502040204020203" pitchFamily="34" charset="0"/>
                <a:ea typeface="Gulim" panose="020B0600000101010101" pitchFamily="34" charset="-127"/>
                <a:cs typeface="Segoe UI" panose="020B0502040204020203" pitchFamily="34" charset="0"/>
              </a:rPr>
              <a:t>: The information is written only to the block in the cache. </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Modified cache block is written to main memory only when it is replaced</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Question is block clean or dirty?</a:t>
            </a:r>
          </a:p>
          <a:p>
            <a:pPr>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Pros and Cons of each?</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WT: </a:t>
            </a:r>
          </a:p>
          <a:p>
            <a:pPr lvl="2">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PRO: read misses cannot result in writes</a:t>
            </a:r>
          </a:p>
          <a:p>
            <a:pPr lvl="2">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CON: processor held up on writes unless writes buffered</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WB: </a:t>
            </a:r>
          </a:p>
          <a:p>
            <a:pPr lvl="2">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PRO: repeated writes not sent to DRAM</a:t>
            </a:r>
            <a:br>
              <a:rPr lang="en-US" altLang="ko-KR" dirty="0" smtClean="0">
                <a:latin typeface="Segoe UI" panose="020B0502040204020203" pitchFamily="34" charset="0"/>
                <a:ea typeface="Gulim" panose="020B0600000101010101" pitchFamily="34" charset="-127"/>
                <a:cs typeface="Segoe UI" panose="020B0502040204020203" pitchFamily="34" charset="0"/>
              </a:rPr>
            </a:br>
            <a:r>
              <a:rPr lang="en-US" altLang="ko-KR" dirty="0" smtClean="0">
                <a:latin typeface="Segoe UI" panose="020B0502040204020203" pitchFamily="34" charset="0"/>
                <a:ea typeface="Gulim" panose="020B0600000101010101" pitchFamily="34" charset="-127"/>
                <a:cs typeface="Segoe UI" panose="020B0502040204020203" pitchFamily="34" charset="0"/>
              </a:rPr>
              <a:t>	 processor not held up on writes</a:t>
            </a:r>
          </a:p>
          <a:p>
            <a:pPr lvl="2">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CON: More complex</a:t>
            </a:r>
            <a:br>
              <a:rPr lang="en-US" altLang="ko-KR" dirty="0" smtClean="0">
                <a:latin typeface="Segoe UI" panose="020B0502040204020203" pitchFamily="34" charset="0"/>
                <a:ea typeface="Gulim" panose="020B0600000101010101" pitchFamily="34" charset="-127"/>
                <a:cs typeface="Segoe UI" panose="020B0502040204020203" pitchFamily="34" charset="0"/>
              </a:rPr>
            </a:br>
            <a:r>
              <a:rPr lang="en-US" altLang="ko-KR" dirty="0" smtClean="0">
                <a:latin typeface="Segoe UI" panose="020B0502040204020203" pitchFamily="34" charset="0"/>
                <a:ea typeface="Gulim" panose="020B0600000101010101" pitchFamily="34" charset="-127"/>
                <a:cs typeface="Segoe UI" panose="020B0502040204020203" pitchFamily="34" charset="0"/>
              </a:rPr>
              <a:t>	 Read miss may require </a:t>
            </a:r>
            <a:r>
              <a:rPr lang="en-US" altLang="ko-KR" dirty="0" err="1" smtClean="0">
                <a:latin typeface="Segoe UI" panose="020B0502040204020203" pitchFamily="34" charset="0"/>
                <a:ea typeface="Gulim" panose="020B0600000101010101" pitchFamily="34" charset="-127"/>
                <a:cs typeface="Segoe UI" panose="020B0502040204020203" pitchFamily="34" charset="0"/>
              </a:rPr>
              <a:t>writeback</a:t>
            </a:r>
            <a:r>
              <a:rPr lang="en-US" altLang="ko-KR" dirty="0" smtClean="0">
                <a:latin typeface="Segoe UI" panose="020B0502040204020203" pitchFamily="34" charset="0"/>
                <a:ea typeface="Gulim" panose="020B0600000101010101" pitchFamily="34" charset="-127"/>
                <a:cs typeface="Segoe UI" panose="020B0502040204020203" pitchFamily="34" charset="0"/>
              </a:rPr>
              <a:t> of dirty data</a:t>
            </a:r>
          </a:p>
        </p:txBody>
      </p:sp>
      <p:sp>
        <p:nvSpPr>
          <p:cNvPr id="52226" name="Rectangle 3"/>
          <p:cNvSpPr>
            <a:spLocks noGrp="1" noChangeArrowheads="1"/>
          </p:cNvSpPr>
          <p:nvPr>
            <p:ph type="title"/>
          </p:nvPr>
        </p:nvSpPr>
        <p:spPr>
          <a:xfrm>
            <a:off x="765175" y="227013"/>
            <a:ext cx="7693025" cy="368300"/>
          </a:xfrm>
        </p:spPr>
        <p:txBody>
          <a:bodyPr/>
          <a:lstStyle/>
          <a:p>
            <a:r>
              <a:rPr lang="en-US" altLang="ko-KR" dirty="0" smtClean="0">
                <a:latin typeface="Helvetica" panose="020B0604020202020204" pitchFamily="34" charset="0"/>
                <a:ea typeface="Gulim" panose="020B0600000101010101" pitchFamily="34" charset="-127"/>
              </a:rPr>
              <a:t>What </a:t>
            </a:r>
            <a:r>
              <a:rPr lang="en-US" altLang="ko-KR" dirty="0" smtClean="0">
                <a:latin typeface="Segoe UI" panose="020B0502040204020203" pitchFamily="34" charset="0"/>
                <a:ea typeface="Gulim" panose="020B0600000101010101" pitchFamily="34" charset="-127"/>
                <a:cs typeface="Segoe UI" panose="020B0502040204020203" pitchFamily="34" charset="0"/>
              </a:rPr>
              <a:t>Happens</a:t>
            </a:r>
            <a:r>
              <a:rPr lang="en-US" altLang="ko-KR" dirty="0" smtClean="0">
                <a:latin typeface="Helvetica" panose="020B0604020202020204" pitchFamily="34" charset="0"/>
                <a:ea typeface="Gulim" panose="020B0600000101010101" pitchFamily="34" charset="-127"/>
              </a:rPr>
              <a:t> on a Write?</a:t>
            </a:r>
          </a:p>
        </p:txBody>
      </p:sp>
    </p:spTree>
    <p:extLst>
      <p:ext uri="{BB962C8B-B14F-4D97-AF65-F5344CB8AC3E}">
        <p14:creationId xmlns:p14="http://schemas.microsoft.com/office/powerpoint/2010/main" val="37415645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2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2">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Translation </a:t>
            </a:r>
            <a:r>
              <a:rPr lang="en-US" dirty="0" err="1" smtClean="0">
                <a:latin typeface="Segoe UI" panose="020B0502040204020203" pitchFamily="34" charset="0"/>
                <a:cs typeface="Segoe UI" panose="020B0502040204020203" pitchFamily="34" charset="0"/>
              </a:rPr>
              <a:t>Lookaside</a:t>
            </a:r>
            <a:r>
              <a:rPr lang="en-US" dirty="0" smtClean="0">
                <a:latin typeface="Segoe UI" panose="020B0502040204020203" pitchFamily="34" charset="0"/>
                <a:cs typeface="Segoe UI" panose="020B0502040204020203" pitchFamily="34" charset="0"/>
              </a:rPr>
              <a:t> Buffer (TLB)</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lstStyle/>
          <a:p>
            <a:r>
              <a:rPr lang="en-US" dirty="0" smtClean="0">
                <a:latin typeface="Segoe UI" panose="020B0502040204020203" pitchFamily="34" charset="0"/>
                <a:cs typeface="Segoe UI" panose="020B0502040204020203" pitchFamily="34" charset="0"/>
              </a:rPr>
              <a:t>Essentially, a </a:t>
            </a:r>
            <a:r>
              <a:rPr lang="en-US" dirty="0" smtClean="0">
                <a:solidFill>
                  <a:schemeClr val="accent1"/>
                </a:solidFill>
                <a:latin typeface="Segoe UI" panose="020B0502040204020203" pitchFamily="34" charset="0"/>
                <a:cs typeface="Segoe UI" panose="020B0502040204020203" pitchFamily="34" charset="0"/>
              </a:rPr>
              <a:t>cache</a:t>
            </a:r>
            <a:r>
              <a:rPr lang="en-US" dirty="0" smtClean="0">
                <a:latin typeface="Segoe UI" panose="020B0502040204020203" pitchFamily="34" charset="0"/>
                <a:cs typeface="Segoe UI" panose="020B0502040204020203" pitchFamily="34" charset="0"/>
              </a:rPr>
              <a:t> for the Page Table</a:t>
            </a:r>
          </a:p>
          <a:p>
            <a:r>
              <a:rPr lang="en-US" dirty="0" smtClean="0">
                <a:latin typeface="Segoe UI" panose="020B0502040204020203" pitchFamily="34" charset="0"/>
                <a:cs typeface="Segoe UI" panose="020B0502040204020203" pitchFamily="34" charset="0"/>
              </a:rPr>
              <a:t>Fixed number of slots containing Page Table Entries meaning you </a:t>
            </a:r>
            <a:r>
              <a:rPr lang="en-US" dirty="0" smtClean="0">
                <a:solidFill>
                  <a:srgbClr val="FF0000"/>
                </a:solidFill>
                <a:latin typeface="Segoe UI" panose="020B0502040204020203" pitchFamily="34" charset="0"/>
                <a:cs typeface="Segoe UI" panose="020B0502040204020203" pitchFamily="34" charset="0"/>
              </a:rPr>
              <a:t>don’t</a:t>
            </a:r>
            <a:r>
              <a:rPr lang="en-US" dirty="0" smtClean="0">
                <a:latin typeface="Segoe UI" panose="020B0502040204020203" pitchFamily="34" charset="0"/>
                <a:cs typeface="Segoe UI" panose="020B0502040204020203" pitchFamily="34" charset="0"/>
              </a:rPr>
              <a:t> have to go into memory for the Entry.</a:t>
            </a:r>
          </a:p>
          <a:p>
            <a:r>
              <a:rPr lang="en-US" dirty="0" smtClean="0">
                <a:latin typeface="Segoe UI" panose="020B0502040204020203" pitchFamily="34" charset="0"/>
                <a:cs typeface="Segoe UI" panose="020B0502040204020203" pitchFamily="34" charset="0"/>
              </a:rPr>
              <a:t>Nowadays, done in parallel with cache! As long as the </a:t>
            </a:r>
            <a:r>
              <a:rPr lang="en-US" dirty="0" smtClean="0">
                <a:solidFill>
                  <a:schemeClr val="accent5">
                    <a:lumMod val="75000"/>
                  </a:schemeClr>
                </a:solidFill>
                <a:latin typeface="Segoe UI" panose="020B0502040204020203" pitchFamily="34" charset="0"/>
                <a:cs typeface="Segoe UI" panose="020B0502040204020203" pitchFamily="34" charset="0"/>
              </a:rPr>
              <a:t>offset size </a:t>
            </a:r>
            <a:r>
              <a:rPr lang="en-US" dirty="0" smtClean="0">
                <a:latin typeface="Segoe UI" panose="020B0502040204020203" pitchFamily="34" charset="0"/>
                <a:cs typeface="Segoe UI" panose="020B0502040204020203" pitchFamily="34" charset="0"/>
              </a:rPr>
              <a:t>is the same.</a:t>
            </a:r>
          </a:p>
          <a:p>
            <a:r>
              <a:rPr lang="en-US" dirty="0" smtClean="0">
                <a:latin typeface="Segoe UI" panose="020B0502040204020203" pitchFamily="34" charset="0"/>
                <a:cs typeface="Segoe UI" panose="020B0502040204020203" pitchFamily="34" charset="0"/>
              </a:rPr>
              <a:t>For </a:t>
            </a:r>
            <a:r>
              <a:rPr lang="en-US" dirty="0" smtClean="0">
                <a:solidFill>
                  <a:schemeClr val="accent4">
                    <a:lumMod val="75000"/>
                  </a:schemeClr>
                </a:solidFill>
                <a:latin typeface="Segoe UI" panose="020B0502040204020203" pitchFamily="34" charset="0"/>
                <a:cs typeface="Segoe UI" panose="020B0502040204020203" pitchFamily="34" charset="0"/>
              </a:rPr>
              <a:t>Context Switches</a:t>
            </a:r>
            <a:r>
              <a:rPr lang="en-US" dirty="0" smtClean="0">
                <a:latin typeface="Segoe UI" panose="020B0502040204020203" pitchFamily="34" charset="0"/>
                <a:cs typeface="Segoe UI" panose="020B0502040204020203" pitchFamily="34" charset="0"/>
              </a:rPr>
              <a:t>, must invalidate all of TLB’s entries.</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2331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UI" panose="020B0502040204020203" pitchFamily="34" charset="0"/>
                <a:cs typeface="Segoe UI" panose="020B0502040204020203" pitchFamily="34" charset="0"/>
              </a:rPr>
              <a:t>Today’s Section</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lstStyle/>
          <a:p>
            <a:r>
              <a:rPr lang="en-US" dirty="0" err="1" smtClean="0">
                <a:latin typeface="Segoe UI" panose="020B0502040204020203" pitchFamily="34" charset="0"/>
                <a:cs typeface="Segoe UI" panose="020B0502040204020203" pitchFamily="34" charset="0"/>
              </a:rPr>
              <a:t>Administrivia</a:t>
            </a:r>
            <a:endParaRPr lang="en-US" dirty="0" smtClean="0">
              <a:latin typeface="Segoe UI" panose="020B0502040204020203" pitchFamily="34" charset="0"/>
              <a:cs typeface="Segoe UI" panose="020B0502040204020203" pitchFamily="34" charset="0"/>
            </a:endParaRPr>
          </a:p>
          <a:p>
            <a:r>
              <a:rPr lang="en-US" dirty="0" smtClean="0">
                <a:latin typeface="Segoe UI" panose="020B0502040204020203" pitchFamily="34" charset="0"/>
                <a:cs typeface="Segoe UI" panose="020B0502040204020203" pitchFamily="34" charset="0"/>
              </a:rPr>
              <a:t>Quiz </a:t>
            </a:r>
            <a:endParaRPr lang="en-US" dirty="0">
              <a:latin typeface="Segoe UI" panose="020B0502040204020203" pitchFamily="34" charset="0"/>
              <a:cs typeface="Segoe UI" panose="020B0502040204020203" pitchFamily="34" charset="0"/>
            </a:endParaRPr>
          </a:p>
          <a:p>
            <a:r>
              <a:rPr lang="en-US" dirty="0" smtClean="0">
                <a:latin typeface="Segoe UI" panose="020B0502040204020203" pitchFamily="34" charset="0"/>
                <a:cs typeface="Segoe UI" panose="020B0502040204020203" pitchFamily="34" charset="0"/>
              </a:rPr>
              <a:t>Review of Lecture</a:t>
            </a:r>
          </a:p>
          <a:p>
            <a:r>
              <a:rPr lang="en-US" dirty="0" smtClean="0">
                <a:latin typeface="Segoe UI" panose="020B0502040204020203" pitchFamily="34" charset="0"/>
                <a:cs typeface="Segoe UI" panose="020B0502040204020203" pitchFamily="34" charset="0"/>
              </a:rPr>
              <a:t>Worksheet and Discussion</a:t>
            </a:r>
            <a:endParaRPr lang="en-US" dirty="0">
              <a:latin typeface="Segoe UI" panose="020B0502040204020203" pitchFamily="34" charset="0"/>
              <a:cs typeface="Segoe UI" panose="020B0502040204020203"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Segoe UI" panose="020B0502040204020203" pitchFamily="34" charset="0"/>
                <a:cs typeface="Segoe UI" panose="020B0502040204020203" pitchFamily="34" charset="0"/>
              </a:rPr>
              <a:t>Administrivia</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Segoe UI" panose="020B0502040204020203" pitchFamily="34" charset="0"/>
                <a:cs typeface="Segoe UI" panose="020B0502040204020203" pitchFamily="34" charset="0"/>
              </a:rPr>
              <a:t>Project 2</a:t>
            </a:r>
          </a:p>
          <a:p>
            <a:pPr lvl="1"/>
            <a:r>
              <a:rPr lang="en-US" dirty="0" smtClean="0">
                <a:latin typeface="Segoe UI" panose="020B0502040204020203" pitchFamily="34" charset="0"/>
                <a:cs typeface="Segoe UI" panose="020B0502040204020203" pitchFamily="34" charset="0"/>
              </a:rPr>
              <a:t>Initial Design Documents due Next Thursday, March 6</a:t>
            </a:r>
            <a:r>
              <a:rPr lang="en-US" baseline="30000" dirty="0" smtClean="0">
                <a:latin typeface="Segoe UI" panose="020B0502040204020203" pitchFamily="34" charset="0"/>
                <a:cs typeface="Segoe UI" panose="020B0502040204020203" pitchFamily="34" charset="0"/>
              </a:rPr>
              <a:t>th</a:t>
            </a:r>
            <a:r>
              <a:rPr lang="en-US" dirty="0" smtClean="0">
                <a:latin typeface="Segoe UI" panose="020B0502040204020203" pitchFamily="34" charset="0"/>
                <a:cs typeface="Segoe UI" panose="020B0502040204020203" pitchFamily="34" charset="0"/>
              </a:rPr>
              <a:t>!</a:t>
            </a:r>
          </a:p>
          <a:p>
            <a:pPr lvl="1"/>
            <a:r>
              <a:rPr lang="en-US" dirty="0" smtClean="0">
                <a:latin typeface="Segoe UI" panose="020B0502040204020203" pitchFamily="34" charset="0"/>
                <a:cs typeface="Segoe UI" panose="020B0502040204020203" pitchFamily="34" charset="0"/>
              </a:rPr>
              <a:t>Get started early, not as straightforward</a:t>
            </a:r>
          </a:p>
          <a:p>
            <a:pPr lvl="1"/>
            <a:r>
              <a:rPr lang="en-US" dirty="0" smtClean="0">
                <a:latin typeface="Segoe UI" panose="020B0502040204020203" pitchFamily="34" charset="0"/>
                <a:cs typeface="Segoe UI" panose="020B0502040204020203" pitchFamily="34" charset="0"/>
              </a:rPr>
              <a:t>Signups should be up by this weekend!</a:t>
            </a:r>
          </a:p>
          <a:p>
            <a:pPr lvl="1"/>
            <a:r>
              <a:rPr lang="en-US" dirty="0" smtClean="0">
                <a:latin typeface="Segoe UI" panose="020B0502040204020203" pitchFamily="34" charset="0"/>
                <a:cs typeface="Segoe UI" panose="020B0502040204020203" pitchFamily="34" charset="0"/>
              </a:rPr>
              <a:t>Fill out midterm course surveys!</a:t>
            </a:r>
          </a:p>
          <a:p>
            <a:pPr lvl="1"/>
            <a:r>
              <a:rPr lang="en-US" dirty="0" smtClean="0">
                <a:latin typeface="Segoe UI" panose="020B0502040204020203" pitchFamily="34" charset="0"/>
                <a:cs typeface="Segoe UI" panose="020B0502040204020203" pitchFamily="34" charset="0"/>
              </a:rPr>
              <a:t>Check out Project 2 Overview for Nachos on Piazza!</a:t>
            </a:r>
          </a:p>
          <a:p>
            <a:r>
              <a:rPr lang="en-US" dirty="0" smtClean="0">
                <a:latin typeface="Segoe UI" panose="020B0502040204020203" pitchFamily="34" charset="0"/>
                <a:cs typeface="Segoe UI" panose="020B0502040204020203" pitchFamily="34" charset="0"/>
              </a:rPr>
              <a:t>Midterm 1 is 3/12, 4:00-5:30pm in 245 Li Ka </a:t>
            </a:r>
            <a:r>
              <a:rPr lang="en-US" dirty="0" err="1" smtClean="0">
                <a:latin typeface="Segoe UI" panose="020B0502040204020203" pitchFamily="34" charset="0"/>
                <a:cs typeface="Segoe UI" panose="020B0502040204020203" pitchFamily="34" charset="0"/>
              </a:rPr>
              <a:t>Shing</a:t>
            </a:r>
            <a:r>
              <a:rPr lang="en-US" dirty="0" smtClean="0">
                <a:latin typeface="Segoe UI" panose="020B0502040204020203" pitchFamily="34" charset="0"/>
                <a:cs typeface="Segoe UI" panose="020B0502040204020203" pitchFamily="34" charset="0"/>
              </a:rPr>
              <a:t> (A-L) and 105 Stanley (M-Z)</a:t>
            </a:r>
          </a:p>
          <a:p>
            <a:pPr lvl="1"/>
            <a:r>
              <a:rPr lang="en-US" dirty="0" smtClean="0">
                <a:latin typeface="Segoe UI" panose="020B0502040204020203" pitchFamily="34" charset="0"/>
                <a:cs typeface="Segoe UI" panose="020B0502040204020203" pitchFamily="34" charset="0"/>
              </a:rPr>
              <a:t>Covers lectures 1-12, readings, handouts, </a:t>
            </a:r>
            <a:r>
              <a:rPr lang="en-US" dirty="0" err="1" smtClean="0">
                <a:latin typeface="Segoe UI" panose="020B0502040204020203" pitchFamily="34" charset="0"/>
                <a:cs typeface="Segoe UI" panose="020B0502040204020203" pitchFamily="34" charset="0"/>
              </a:rPr>
              <a:t>projs</a:t>
            </a:r>
            <a:r>
              <a:rPr lang="en-US" dirty="0" smtClean="0">
                <a:latin typeface="Segoe UI" panose="020B0502040204020203" pitchFamily="34" charset="0"/>
                <a:cs typeface="Segoe UI" panose="020B0502040204020203" pitchFamily="34" charset="0"/>
              </a:rPr>
              <a:t> 1 &amp; 2</a:t>
            </a:r>
          </a:p>
          <a:p>
            <a:endParaRPr lang="en-US" dirty="0">
              <a:latin typeface="Segoe UI" panose="020B0502040204020203" pitchFamily="34" charset="0"/>
              <a:cs typeface="Segoe UI" panose="020B0502040204020203"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Lecture review</a:t>
            </a:r>
            <a:endParaRPr lang="en-US" dirty="0"/>
          </a:p>
        </p:txBody>
      </p:sp>
      <p:sp>
        <p:nvSpPr>
          <p:cNvPr id="7" name="Text Placeholder 6"/>
          <p:cNvSpPr>
            <a:spLocks noGrp="1"/>
          </p:cNvSpPr>
          <p:nvPr>
            <p:ph type="body" idx="1"/>
          </p:nvPr>
        </p:nvSpPr>
        <p:spPr/>
        <p:txBody>
          <a:bodyPr/>
          <a:lstStyle/>
          <a:p>
            <a:r>
              <a:rPr lang="en-US" dirty="0" smtClean="0"/>
              <a:t>Address Translation and Caching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Segoe UI" panose="020B0502040204020203" pitchFamily="34" charset="0"/>
                <a:cs typeface="Segoe UI" panose="020B0502040204020203" pitchFamily="34" charset="0"/>
              </a:rPr>
              <a:t>Address Translation</a:t>
            </a:r>
            <a:endParaRPr lang="en-US" dirty="0">
              <a:latin typeface="Segoe UI" panose="020B0502040204020203" pitchFamily="34" charset="0"/>
              <a:cs typeface="Segoe UI" panose="020B0502040204020203" pitchFamily="34" charset="0"/>
            </a:endParaRPr>
          </a:p>
        </p:txBody>
      </p:sp>
      <p:sp>
        <p:nvSpPr>
          <p:cNvPr id="5" name="Content Placeholder 4"/>
          <p:cNvSpPr>
            <a:spLocks noGrp="1"/>
          </p:cNvSpPr>
          <p:nvPr>
            <p:ph idx="1"/>
          </p:nvPr>
        </p:nvSpPr>
        <p:spPr>
          <a:xfrm>
            <a:off x="457200" y="1600200"/>
            <a:ext cx="8229600" cy="3733799"/>
          </a:xfrm>
        </p:spPr>
        <p:txBody>
          <a:bodyPr>
            <a:normAutofit/>
          </a:bodyPr>
          <a:lstStyle/>
          <a:p>
            <a:r>
              <a:rPr lang="en-US" dirty="0" smtClean="0">
                <a:solidFill>
                  <a:srgbClr val="00B050"/>
                </a:solidFill>
                <a:latin typeface="Segoe UI" panose="020B0502040204020203" pitchFamily="34" charset="0"/>
                <a:cs typeface="Segoe UI" panose="020B0502040204020203" pitchFamily="34" charset="0"/>
              </a:rPr>
              <a:t>Translation</a:t>
            </a:r>
            <a:r>
              <a:rPr lang="en-US" dirty="0" smtClean="0">
                <a:latin typeface="Segoe UI" panose="020B0502040204020203" pitchFamily="34" charset="0"/>
                <a:cs typeface="Segoe UI" panose="020B0502040204020203" pitchFamily="34" charset="0"/>
              </a:rPr>
              <a:t> – Changing the virtual address to a physical one</a:t>
            </a:r>
          </a:p>
          <a:p>
            <a:r>
              <a:rPr lang="en-US" dirty="0" smtClean="0">
                <a:latin typeface="Segoe UI" panose="020B0502040204020203" pitchFamily="34" charset="0"/>
                <a:cs typeface="Segoe UI" panose="020B0502040204020203" pitchFamily="34" charset="0"/>
              </a:rPr>
              <a:t>Allows the program to think that we have </a:t>
            </a:r>
            <a:r>
              <a:rPr lang="en-US" dirty="0" smtClean="0">
                <a:solidFill>
                  <a:schemeClr val="accent1">
                    <a:lumMod val="75000"/>
                  </a:schemeClr>
                </a:solidFill>
                <a:latin typeface="Segoe UI" panose="020B0502040204020203" pitchFamily="34" charset="0"/>
                <a:cs typeface="Segoe UI" panose="020B0502040204020203" pitchFamily="34" charset="0"/>
              </a:rPr>
              <a:t>more space </a:t>
            </a:r>
            <a:r>
              <a:rPr lang="en-US" dirty="0" smtClean="0">
                <a:latin typeface="Segoe UI" panose="020B0502040204020203" pitchFamily="34" charset="0"/>
                <a:cs typeface="Segoe UI" panose="020B0502040204020203" pitchFamily="34" charset="0"/>
              </a:rPr>
              <a:t>than we actually do</a:t>
            </a:r>
          </a:p>
          <a:p>
            <a:r>
              <a:rPr lang="en-US" dirty="0" smtClean="0">
                <a:latin typeface="Segoe UI" panose="020B0502040204020203" pitchFamily="34" charset="0"/>
                <a:cs typeface="Segoe UI" panose="020B0502040204020203" pitchFamily="34" charset="0"/>
              </a:rPr>
              <a:t>Provides a way to overlap to share memory between processes if need be</a:t>
            </a:r>
            <a:endParaRPr lang="en-US" dirty="0">
              <a:latin typeface="Segoe UI" panose="020B0502040204020203" pitchFamily="34" charset="0"/>
              <a:cs typeface="Segoe UI" panose="020B0502040204020203"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val 2"/>
          <p:cNvSpPr>
            <a:spLocks noChangeArrowheads="1"/>
          </p:cNvSpPr>
          <p:nvPr/>
        </p:nvSpPr>
        <p:spPr bwMode="auto">
          <a:xfrm>
            <a:off x="5775325" y="1006475"/>
            <a:ext cx="609600" cy="3048000"/>
          </a:xfrm>
          <a:prstGeom prst="ellipse">
            <a:avLst/>
          </a:prstGeom>
          <a:solidFill>
            <a:schemeClr val="accent2"/>
          </a:solidFill>
          <a:ln w="57150">
            <a:solidFill>
              <a:schemeClr val="tx1"/>
            </a:solidFill>
            <a:prstDash val="sysDot"/>
            <a:round/>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latin typeface="Helvetica" panose="020B0604020202020204" pitchFamily="34" charset="0"/>
            </a:endParaRPr>
          </a:p>
        </p:txBody>
      </p:sp>
      <p:sp>
        <p:nvSpPr>
          <p:cNvPr id="15362" name="Oval 3"/>
          <p:cNvSpPr>
            <a:spLocks noChangeArrowheads="1"/>
          </p:cNvSpPr>
          <p:nvPr/>
        </p:nvSpPr>
        <p:spPr bwMode="auto">
          <a:xfrm>
            <a:off x="2879725" y="930275"/>
            <a:ext cx="609600" cy="3048000"/>
          </a:xfrm>
          <a:prstGeom prst="ellipse">
            <a:avLst/>
          </a:prstGeom>
          <a:solidFill>
            <a:schemeClr val="accent1"/>
          </a:solidFill>
          <a:ln w="57150">
            <a:solidFill>
              <a:schemeClr val="tx1"/>
            </a:solidFill>
            <a:prstDash val="sysDot"/>
            <a:round/>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latin typeface="Helvetica" panose="020B0604020202020204" pitchFamily="34" charset="0"/>
            </a:endParaRPr>
          </a:p>
        </p:txBody>
      </p:sp>
      <p:sp>
        <p:nvSpPr>
          <p:cNvPr id="15363" name="Rectangle 4"/>
          <p:cNvSpPr>
            <a:spLocks noGrp="1" noChangeArrowheads="1"/>
          </p:cNvSpPr>
          <p:nvPr>
            <p:ph type="title"/>
          </p:nvPr>
        </p:nvSpPr>
        <p:spPr>
          <a:xfrm>
            <a:off x="0" y="76200"/>
            <a:ext cx="9144000" cy="533400"/>
          </a:xfrm>
        </p:spPr>
        <p:txBody>
          <a:bodyPr/>
          <a:lstStyle/>
          <a:p>
            <a:r>
              <a:rPr lang="en-US" altLang="ko-KR" sz="2800" smtClean="0">
                <a:latin typeface="Helvetica" panose="020B0604020202020204" pitchFamily="34" charset="0"/>
                <a:ea typeface="Gulim" panose="020B0600000101010101" pitchFamily="34" charset="-127"/>
              </a:rPr>
              <a:t>Example of General Address Translation</a:t>
            </a:r>
            <a:endParaRPr lang="en-US" sz="2800" smtClean="0">
              <a:latin typeface="Helvetica" panose="020B0604020202020204" pitchFamily="34" charset="0"/>
            </a:endParaRPr>
          </a:p>
        </p:txBody>
      </p:sp>
      <p:sp>
        <p:nvSpPr>
          <p:cNvPr id="10244" name="Text Box 5"/>
          <p:cNvSpPr txBox="1">
            <a:spLocks noChangeArrowheads="1"/>
          </p:cNvSpPr>
          <p:nvPr/>
        </p:nvSpPr>
        <p:spPr bwMode="auto">
          <a:xfrm>
            <a:off x="1046163" y="2928938"/>
            <a:ext cx="1211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a:defRPr/>
            </a:pPr>
            <a:r>
              <a:rPr lang="en-US" sz="2000" dirty="0" err="1" smtClean="0">
                <a:latin typeface="Helvetica" charset="0"/>
                <a:cs typeface="Helvetica" charset="0"/>
              </a:rPr>
              <a:t>Prog</a:t>
            </a:r>
            <a:r>
              <a:rPr lang="en-US" sz="2000" dirty="0" smtClean="0">
                <a:latin typeface="Helvetica" charset="0"/>
                <a:cs typeface="Helvetica" charset="0"/>
              </a:rPr>
              <a:t> 1</a:t>
            </a:r>
          </a:p>
          <a:p>
            <a:pPr algn="ctr">
              <a:defRPr/>
            </a:pPr>
            <a:r>
              <a:rPr lang="en-US" sz="2000" dirty="0" smtClean="0">
                <a:solidFill>
                  <a:schemeClr val="accent1">
                    <a:lumMod val="75000"/>
                  </a:schemeClr>
                </a:solidFill>
                <a:latin typeface="Helvetica" charset="0"/>
                <a:cs typeface="Helvetica" charset="0"/>
              </a:rPr>
              <a:t>Virtual</a:t>
            </a:r>
          </a:p>
          <a:p>
            <a:pPr algn="ctr">
              <a:defRPr/>
            </a:pPr>
            <a:r>
              <a:rPr lang="en-US" sz="2000" dirty="0" smtClean="0">
                <a:solidFill>
                  <a:schemeClr val="accent1">
                    <a:lumMod val="75000"/>
                  </a:schemeClr>
                </a:solidFill>
                <a:latin typeface="Helvetica" charset="0"/>
                <a:cs typeface="Helvetica" charset="0"/>
              </a:rPr>
              <a:t>Address</a:t>
            </a:r>
          </a:p>
          <a:p>
            <a:pPr algn="ctr">
              <a:defRPr/>
            </a:pPr>
            <a:r>
              <a:rPr lang="en-US" sz="2000" dirty="0" smtClean="0">
                <a:solidFill>
                  <a:schemeClr val="accent1">
                    <a:lumMod val="75000"/>
                  </a:schemeClr>
                </a:solidFill>
                <a:latin typeface="Helvetica" charset="0"/>
                <a:cs typeface="Helvetica" charset="0"/>
              </a:rPr>
              <a:t>Space 1</a:t>
            </a:r>
          </a:p>
        </p:txBody>
      </p:sp>
      <p:sp>
        <p:nvSpPr>
          <p:cNvPr id="10245" name="Text Box 6"/>
          <p:cNvSpPr txBox="1">
            <a:spLocks noChangeArrowheads="1"/>
          </p:cNvSpPr>
          <p:nvPr/>
        </p:nvSpPr>
        <p:spPr bwMode="auto">
          <a:xfrm>
            <a:off x="6624638" y="2963863"/>
            <a:ext cx="1211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a:defRPr/>
            </a:pPr>
            <a:r>
              <a:rPr lang="en-US" sz="2000" dirty="0" err="1" smtClean="0">
                <a:latin typeface="Helvetica" charset="0"/>
                <a:cs typeface="Helvetica" charset="0"/>
              </a:rPr>
              <a:t>Prog</a:t>
            </a:r>
            <a:r>
              <a:rPr lang="en-US" sz="2000" dirty="0" smtClean="0">
                <a:latin typeface="Helvetica" charset="0"/>
                <a:cs typeface="Helvetica" charset="0"/>
              </a:rPr>
              <a:t> 2</a:t>
            </a:r>
          </a:p>
          <a:p>
            <a:pPr algn="ctr">
              <a:defRPr/>
            </a:pPr>
            <a:r>
              <a:rPr lang="en-US" sz="2000" dirty="0" smtClean="0">
                <a:solidFill>
                  <a:schemeClr val="accent2">
                    <a:lumMod val="75000"/>
                  </a:schemeClr>
                </a:solidFill>
                <a:latin typeface="Helvetica" charset="0"/>
                <a:cs typeface="Helvetica" charset="0"/>
              </a:rPr>
              <a:t>Virtual</a:t>
            </a:r>
          </a:p>
          <a:p>
            <a:pPr algn="ctr">
              <a:defRPr/>
            </a:pPr>
            <a:r>
              <a:rPr lang="en-US" sz="2000" dirty="0" smtClean="0">
                <a:solidFill>
                  <a:schemeClr val="accent2">
                    <a:lumMod val="75000"/>
                  </a:schemeClr>
                </a:solidFill>
                <a:latin typeface="Helvetica" charset="0"/>
                <a:cs typeface="Helvetica" charset="0"/>
              </a:rPr>
              <a:t>Address</a:t>
            </a:r>
          </a:p>
          <a:p>
            <a:pPr algn="ctr">
              <a:defRPr/>
            </a:pPr>
            <a:r>
              <a:rPr lang="en-US" sz="2000" dirty="0" smtClean="0">
                <a:solidFill>
                  <a:schemeClr val="accent2">
                    <a:lumMod val="75000"/>
                  </a:schemeClr>
                </a:solidFill>
                <a:latin typeface="Helvetica" charset="0"/>
                <a:cs typeface="Helvetica" charset="0"/>
              </a:rPr>
              <a:t>Space 2</a:t>
            </a:r>
          </a:p>
        </p:txBody>
      </p:sp>
      <p:grpSp>
        <p:nvGrpSpPr>
          <p:cNvPr id="15366" name="Group 7"/>
          <p:cNvGrpSpPr>
            <a:grpSpLocks/>
          </p:cNvGrpSpPr>
          <p:nvPr/>
        </p:nvGrpSpPr>
        <p:grpSpPr bwMode="auto">
          <a:xfrm>
            <a:off x="1050925" y="854075"/>
            <a:ext cx="1295400" cy="1828800"/>
            <a:chOff x="672" y="672"/>
            <a:chExt cx="816" cy="1152"/>
          </a:xfrm>
        </p:grpSpPr>
        <p:sp>
          <p:nvSpPr>
            <p:cNvPr id="15402" name="Rectangle 8"/>
            <p:cNvSpPr>
              <a:spLocks noChangeArrowheads="1"/>
            </p:cNvSpPr>
            <p:nvPr/>
          </p:nvSpPr>
          <p:spPr bwMode="auto">
            <a:xfrm>
              <a:off x="672" y="672"/>
              <a:ext cx="816" cy="1152"/>
            </a:xfrm>
            <a:prstGeom prst="rect">
              <a:avLst/>
            </a:prstGeom>
            <a:solidFill>
              <a:schemeClr val="bg1"/>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lnSpc>
                  <a:spcPct val="120000"/>
                </a:lnSpc>
              </a:pPr>
              <a:r>
                <a:rPr lang="en-US">
                  <a:latin typeface="Helvetica" panose="020B0604020202020204" pitchFamily="34" charset="0"/>
                </a:rPr>
                <a:t>Code</a:t>
              </a:r>
            </a:p>
            <a:p>
              <a:pPr algn="ctr">
                <a:lnSpc>
                  <a:spcPct val="120000"/>
                </a:lnSpc>
              </a:pPr>
              <a:r>
                <a:rPr lang="en-US">
                  <a:latin typeface="Helvetica" panose="020B0604020202020204" pitchFamily="34" charset="0"/>
                </a:rPr>
                <a:t>Data</a:t>
              </a:r>
            </a:p>
            <a:p>
              <a:pPr algn="ctr">
                <a:lnSpc>
                  <a:spcPct val="120000"/>
                </a:lnSpc>
              </a:pPr>
              <a:r>
                <a:rPr lang="en-US">
                  <a:latin typeface="Helvetica" panose="020B0604020202020204" pitchFamily="34" charset="0"/>
                </a:rPr>
                <a:t>Heap</a:t>
              </a:r>
            </a:p>
            <a:p>
              <a:pPr algn="ctr">
                <a:lnSpc>
                  <a:spcPct val="120000"/>
                </a:lnSpc>
              </a:pPr>
              <a:r>
                <a:rPr lang="en-US">
                  <a:latin typeface="Helvetica" panose="020B0604020202020204" pitchFamily="34" charset="0"/>
                </a:rPr>
                <a:t>Stack</a:t>
              </a:r>
            </a:p>
          </p:txBody>
        </p:sp>
        <p:sp>
          <p:nvSpPr>
            <p:cNvPr id="15403" name="Line 9"/>
            <p:cNvSpPr>
              <a:spLocks noChangeShapeType="1"/>
            </p:cNvSpPr>
            <p:nvPr/>
          </p:nvSpPr>
          <p:spPr bwMode="auto">
            <a:xfrm>
              <a:off x="672" y="1008"/>
              <a:ext cx="816" cy="0"/>
            </a:xfrm>
            <a:prstGeom prst="line">
              <a:avLst/>
            </a:prstGeom>
            <a:noFill/>
            <a:ln w="57150">
              <a:solidFill>
                <a:srgbClr val="2A40E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4" name="Line 10"/>
            <p:cNvSpPr>
              <a:spLocks noChangeShapeType="1"/>
            </p:cNvSpPr>
            <p:nvPr/>
          </p:nvSpPr>
          <p:spPr bwMode="auto">
            <a:xfrm>
              <a:off x="672" y="1296"/>
              <a:ext cx="816" cy="0"/>
            </a:xfrm>
            <a:prstGeom prst="line">
              <a:avLst/>
            </a:prstGeom>
            <a:noFill/>
            <a:ln w="57150">
              <a:solidFill>
                <a:srgbClr val="2A40E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11"/>
            <p:cNvSpPr>
              <a:spLocks noChangeShapeType="1"/>
            </p:cNvSpPr>
            <p:nvPr/>
          </p:nvSpPr>
          <p:spPr bwMode="auto">
            <a:xfrm>
              <a:off x="672" y="1536"/>
              <a:ext cx="816" cy="0"/>
            </a:xfrm>
            <a:prstGeom prst="line">
              <a:avLst/>
            </a:prstGeom>
            <a:noFill/>
            <a:ln w="57150">
              <a:solidFill>
                <a:srgbClr val="2A40E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67" name="Group 12"/>
          <p:cNvGrpSpPr>
            <a:grpSpLocks/>
          </p:cNvGrpSpPr>
          <p:nvPr/>
        </p:nvGrpSpPr>
        <p:grpSpPr bwMode="auto">
          <a:xfrm>
            <a:off x="6537325" y="930275"/>
            <a:ext cx="1295400" cy="1828800"/>
            <a:chOff x="672" y="672"/>
            <a:chExt cx="816" cy="1152"/>
          </a:xfrm>
        </p:grpSpPr>
        <p:sp>
          <p:nvSpPr>
            <p:cNvPr id="15398" name="Rectangle 13"/>
            <p:cNvSpPr>
              <a:spLocks noChangeArrowheads="1"/>
            </p:cNvSpPr>
            <p:nvPr/>
          </p:nvSpPr>
          <p:spPr bwMode="auto">
            <a:xfrm>
              <a:off x="672" y="672"/>
              <a:ext cx="816" cy="1152"/>
            </a:xfrm>
            <a:prstGeom prst="rect">
              <a:avLst/>
            </a:prstGeom>
            <a:solidFill>
              <a:schemeClr val="bg1"/>
            </a:solidFill>
            <a:ln w="57150">
              <a:solidFill>
                <a:schemeClr val="accent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lnSpc>
                  <a:spcPct val="120000"/>
                </a:lnSpc>
              </a:pPr>
              <a:r>
                <a:rPr lang="en-US">
                  <a:latin typeface="Helvetica" panose="020B0604020202020204" pitchFamily="34" charset="0"/>
                </a:rPr>
                <a:t>Code</a:t>
              </a:r>
            </a:p>
            <a:p>
              <a:pPr algn="ctr">
                <a:lnSpc>
                  <a:spcPct val="120000"/>
                </a:lnSpc>
              </a:pPr>
              <a:r>
                <a:rPr lang="en-US">
                  <a:latin typeface="Helvetica" panose="020B0604020202020204" pitchFamily="34" charset="0"/>
                </a:rPr>
                <a:t>Data</a:t>
              </a:r>
            </a:p>
            <a:p>
              <a:pPr algn="ctr">
                <a:lnSpc>
                  <a:spcPct val="120000"/>
                </a:lnSpc>
              </a:pPr>
              <a:r>
                <a:rPr lang="en-US">
                  <a:latin typeface="Helvetica" panose="020B0604020202020204" pitchFamily="34" charset="0"/>
                </a:rPr>
                <a:t>Heap</a:t>
              </a:r>
            </a:p>
            <a:p>
              <a:pPr algn="ctr">
                <a:lnSpc>
                  <a:spcPct val="120000"/>
                </a:lnSpc>
              </a:pPr>
              <a:r>
                <a:rPr lang="en-US">
                  <a:latin typeface="Helvetica" panose="020B0604020202020204" pitchFamily="34" charset="0"/>
                </a:rPr>
                <a:t>Stack</a:t>
              </a:r>
            </a:p>
          </p:txBody>
        </p:sp>
        <p:sp>
          <p:nvSpPr>
            <p:cNvPr id="15399" name="Line 14"/>
            <p:cNvSpPr>
              <a:spLocks noChangeShapeType="1"/>
            </p:cNvSpPr>
            <p:nvPr/>
          </p:nvSpPr>
          <p:spPr bwMode="auto">
            <a:xfrm>
              <a:off x="672" y="1008"/>
              <a:ext cx="816"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0" name="Line 15"/>
            <p:cNvSpPr>
              <a:spLocks noChangeShapeType="1"/>
            </p:cNvSpPr>
            <p:nvPr/>
          </p:nvSpPr>
          <p:spPr bwMode="auto">
            <a:xfrm>
              <a:off x="672" y="1296"/>
              <a:ext cx="816"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1" name="Line 16"/>
            <p:cNvSpPr>
              <a:spLocks noChangeShapeType="1"/>
            </p:cNvSpPr>
            <p:nvPr/>
          </p:nvSpPr>
          <p:spPr bwMode="auto">
            <a:xfrm>
              <a:off x="672" y="1536"/>
              <a:ext cx="816"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68" name="Group 17"/>
          <p:cNvGrpSpPr>
            <a:grpSpLocks/>
          </p:cNvGrpSpPr>
          <p:nvPr/>
        </p:nvGrpSpPr>
        <p:grpSpPr bwMode="auto">
          <a:xfrm>
            <a:off x="3870325" y="777875"/>
            <a:ext cx="1295400" cy="5334000"/>
            <a:chOff x="2448" y="624"/>
            <a:chExt cx="816" cy="3360"/>
          </a:xfrm>
        </p:grpSpPr>
        <p:sp>
          <p:nvSpPr>
            <p:cNvPr id="15387" name="Rectangle 18"/>
            <p:cNvSpPr>
              <a:spLocks noChangeArrowheads="1"/>
            </p:cNvSpPr>
            <p:nvPr/>
          </p:nvSpPr>
          <p:spPr bwMode="auto">
            <a:xfrm>
              <a:off x="2448" y="624"/>
              <a:ext cx="816" cy="288"/>
            </a:xfrm>
            <a:prstGeom prst="rect">
              <a:avLst/>
            </a:prstGeom>
            <a:solidFill>
              <a:srgbClr val="00AE00"/>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Data 2</a:t>
              </a:r>
            </a:p>
          </p:txBody>
        </p:sp>
        <p:sp>
          <p:nvSpPr>
            <p:cNvPr id="47133" name="Rectangle 19"/>
            <p:cNvSpPr>
              <a:spLocks noChangeArrowheads="1"/>
            </p:cNvSpPr>
            <p:nvPr/>
          </p:nvSpPr>
          <p:spPr bwMode="auto">
            <a:xfrm>
              <a:off x="2448" y="912"/>
              <a:ext cx="816" cy="288"/>
            </a:xfrm>
            <a:prstGeom prst="rect">
              <a:avLst/>
            </a:prstGeom>
            <a:solidFill>
              <a:schemeClr val="accent1">
                <a:lumMod val="60000"/>
                <a:lumOff val="40000"/>
              </a:schemeClr>
            </a:solidFill>
            <a:ln w="57150">
              <a:solidFill>
                <a:srgbClr val="2A40E2"/>
              </a:solidFill>
              <a:miter lim="800000"/>
              <a:headEnd/>
              <a:tailEnd/>
            </a:ln>
          </p:spPr>
          <p:txBody>
            <a:bodyPr wrap="none" lIns="91429" tIns="45714" rIns="91429" bIns="45714" anchor="ctr"/>
            <a:lstStyle/>
            <a:p>
              <a:pPr algn="ctr" eaLnBrk="0" hangingPunct="0">
                <a:defRPr/>
              </a:pPr>
              <a:r>
                <a:rPr lang="en-US" sz="1800">
                  <a:latin typeface="Helvetica" charset="0"/>
                  <a:ea typeface="Helvetica" charset="0"/>
                  <a:cs typeface="Helvetica" charset="0"/>
                </a:rPr>
                <a:t>Stack 1</a:t>
              </a:r>
            </a:p>
          </p:txBody>
        </p:sp>
        <p:sp>
          <p:nvSpPr>
            <p:cNvPr id="15389" name="Rectangle 20"/>
            <p:cNvSpPr>
              <a:spLocks noChangeArrowheads="1"/>
            </p:cNvSpPr>
            <p:nvPr/>
          </p:nvSpPr>
          <p:spPr bwMode="auto">
            <a:xfrm>
              <a:off x="2448" y="1200"/>
              <a:ext cx="816" cy="288"/>
            </a:xfrm>
            <a:prstGeom prst="rect">
              <a:avLst/>
            </a:prstGeom>
            <a:solidFill>
              <a:srgbClr val="A0BCFE"/>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Heap 1</a:t>
              </a:r>
            </a:p>
          </p:txBody>
        </p:sp>
        <p:sp>
          <p:nvSpPr>
            <p:cNvPr id="15390" name="Rectangle 21"/>
            <p:cNvSpPr>
              <a:spLocks noChangeArrowheads="1"/>
            </p:cNvSpPr>
            <p:nvPr/>
          </p:nvSpPr>
          <p:spPr bwMode="auto">
            <a:xfrm>
              <a:off x="2448" y="3504"/>
              <a:ext cx="816" cy="480"/>
            </a:xfrm>
            <a:prstGeom prst="rect">
              <a:avLst/>
            </a:prstGeom>
            <a:solidFill>
              <a:schemeClr val="bg1"/>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OS heap &amp; </a:t>
              </a:r>
            </a:p>
            <a:p>
              <a:pPr algn="ctr"/>
              <a:r>
                <a:rPr lang="en-US" sz="1800">
                  <a:latin typeface="Helvetica" panose="020B0604020202020204" pitchFamily="34" charset="0"/>
                </a:rPr>
                <a:t>Stacks</a:t>
              </a:r>
            </a:p>
          </p:txBody>
        </p:sp>
        <p:sp>
          <p:nvSpPr>
            <p:cNvPr id="15391" name="Rectangle 22"/>
            <p:cNvSpPr>
              <a:spLocks noChangeArrowheads="1"/>
            </p:cNvSpPr>
            <p:nvPr/>
          </p:nvSpPr>
          <p:spPr bwMode="auto">
            <a:xfrm>
              <a:off x="2448" y="1488"/>
              <a:ext cx="816" cy="288"/>
            </a:xfrm>
            <a:prstGeom prst="rect">
              <a:avLst/>
            </a:prstGeom>
            <a:solidFill>
              <a:srgbClr val="A0BCFE"/>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Code 1</a:t>
              </a:r>
            </a:p>
          </p:txBody>
        </p:sp>
        <p:sp>
          <p:nvSpPr>
            <p:cNvPr id="15392" name="Rectangle 23"/>
            <p:cNvSpPr>
              <a:spLocks noChangeArrowheads="1"/>
            </p:cNvSpPr>
            <p:nvPr/>
          </p:nvSpPr>
          <p:spPr bwMode="auto">
            <a:xfrm>
              <a:off x="2448" y="1776"/>
              <a:ext cx="816" cy="288"/>
            </a:xfrm>
            <a:prstGeom prst="rect">
              <a:avLst/>
            </a:prstGeom>
            <a:solidFill>
              <a:srgbClr val="00AE00"/>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Stack 2</a:t>
              </a:r>
            </a:p>
          </p:txBody>
        </p:sp>
        <p:sp>
          <p:nvSpPr>
            <p:cNvPr id="15393" name="Rectangle 24"/>
            <p:cNvSpPr>
              <a:spLocks noChangeArrowheads="1"/>
            </p:cNvSpPr>
            <p:nvPr/>
          </p:nvSpPr>
          <p:spPr bwMode="auto">
            <a:xfrm>
              <a:off x="2448" y="2064"/>
              <a:ext cx="816" cy="288"/>
            </a:xfrm>
            <a:prstGeom prst="rect">
              <a:avLst/>
            </a:prstGeom>
            <a:solidFill>
              <a:srgbClr val="A0BCFE"/>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Data 1</a:t>
              </a:r>
            </a:p>
          </p:txBody>
        </p:sp>
        <p:sp>
          <p:nvSpPr>
            <p:cNvPr id="15394" name="Rectangle 25"/>
            <p:cNvSpPr>
              <a:spLocks noChangeArrowheads="1"/>
            </p:cNvSpPr>
            <p:nvPr/>
          </p:nvSpPr>
          <p:spPr bwMode="auto">
            <a:xfrm>
              <a:off x="2448" y="2352"/>
              <a:ext cx="816" cy="288"/>
            </a:xfrm>
            <a:prstGeom prst="rect">
              <a:avLst/>
            </a:prstGeom>
            <a:solidFill>
              <a:schemeClr val="accent2"/>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Heap 2</a:t>
              </a:r>
            </a:p>
          </p:txBody>
        </p:sp>
        <p:sp>
          <p:nvSpPr>
            <p:cNvPr id="15395" name="Rectangle 26"/>
            <p:cNvSpPr>
              <a:spLocks noChangeArrowheads="1"/>
            </p:cNvSpPr>
            <p:nvPr/>
          </p:nvSpPr>
          <p:spPr bwMode="auto">
            <a:xfrm>
              <a:off x="2448" y="2640"/>
              <a:ext cx="816" cy="288"/>
            </a:xfrm>
            <a:prstGeom prst="rect">
              <a:avLst/>
            </a:prstGeom>
            <a:solidFill>
              <a:srgbClr val="00AE00"/>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Code 2</a:t>
              </a:r>
            </a:p>
          </p:txBody>
        </p:sp>
        <p:sp>
          <p:nvSpPr>
            <p:cNvPr id="15396" name="Rectangle 27"/>
            <p:cNvSpPr>
              <a:spLocks noChangeArrowheads="1"/>
            </p:cNvSpPr>
            <p:nvPr/>
          </p:nvSpPr>
          <p:spPr bwMode="auto">
            <a:xfrm>
              <a:off x="2448" y="2928"/>
              <a:ext cx="816" cy="288"/>
            </a:xfrm>
            <a:prstGeom prst="rect">
              <a:avLst/>
            </a:prstGeom>
            <a:solidFill>
              <a:schemeClr val="bg1"/>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OS code</a:t>
              </a:r>
            </a:p>
          </p:txBody>
        </p:sp>
        <p:sp>
          <p:nvSpPr>
            <p:cNvPr id="15397" name="Rectangle 28"/>
            <p:cNvSpPr>
              <a:spLocks noChangeArrowheads="1"/>
            </p:cNvSpPr>
            <p:nvPr/>
          </p:nvSpPr>
          <p:spPr bwMode="auto">
            <a:xfrm>
              <a:off x="2448" y="3216"/>
              <a:ext cx="816" cy="288"/>
            </a:xfrm>
            <a:prstGeom prst="rect">
              <a:avLst/>
            </a:prstGeom>
            <a:solidFill>
              <a:schemeClr val="bg1"/>
            </a:solidFill>
            <a:ln w="57150">
              <a:solidFill>
                <a:srgbClr val="2A40E2"/>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sz="1800">
                  <a:latin typeface="Helvetica" panose="020B0604020202020204" pitchFamily="34" charset="0"/>
                </a:rPr>
                <a:t>OS data</a:t>
              </a:r>
            </a:p>
          </p:txBody>
        </p:sp>
      </p:grpSp>
      <p:sp>
        <p:nvSpPr>
          <p:cNvPr id="15369" name="Line 29"/>
          <p:cNvSpPr>
            <a:spLocks noChangeShapeType="1"/>
          </p:cNvSpPr>
          <p:nvPr/>
        </p:nvSpPr>
        <p:spPr bwMode="auto">
          <a:xfrm>
            <a:off x="2346325" y="1082675"/>
            <a:ext cx="1524000" cy="1219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0" name="Line 30"/>
          <p:cNvSpPr>
            <a:spLocks noChangeShapeType="1"/>
          </p:cNvSpPr>
          <p:nvPr/>
        </p:nvSpPr>
        <p:spPr bwMode="auto">
          <a:xfrm>
            <a:off x="2346325" y="1616075"/>
            <a:ext cx="1524000" cy="1676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1" name="Line 31"/>
          <p:cNvSpPr>
            <a:spLocks noChangeShapeType="1"/>
          </p:cNvSpPr>
          <p:nvPr/>
        </p:nvSpPr>
        <p:spPr bwMode="auto">
          <a:xfrm flipV="1">
            <a:off x="2346325" y="1920875"/>
            <a:ext cx="1524000" cy="152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2" name="Line 32"/>
          <p:cNvSpPr>
            <a:spLocks noChangeShapeType="1"/>
          </p:cNvSpPr>
          <p:nvPr/>
        </p:nvSpPr>
        <p:spPr bwMode="auto">
          <a:xfrm flipV="1">
            <a:off x="2346325" y="1463675"/>
            <a:ext cx="1524000" cy="1066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3" name="Line 33"/>
          <p:cNvSpPr>
            <a:spLocks noChangeShapeType="1"/>
          </p:cNvSpPr>
          <p:nvPr/>
        </p:nvSpPr>
        <p:spPr bwMode="auto">
          <a:xfrm flipH="1">
            <a:off x="5165725" y="1235075"/>
            <a:ext cx="1371600" cy="2971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4" name="Line 34"/>
          <p:cNvSpPr>
            <a:spLocks noChangeShapeType="1"/>
          </p:cNvSpPr>
          <p:nvPr/>
        </p:nvSpPr>
        <p:spPr bwMode="auto">
          <a:xfrm flipH="1" flipV="1">
            <a:off x="5165725" y="1006475"/>
            <a:ext cx="13716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5" name="Line 35"/>
          <p:cNvSpPr>
            <a:spLocks noChangeShapeType="1"/>
          </p:cNvSpPr>
          <p:nvPr/>
        </p:nvSpPr>
        <p:spPr bwMode="auto">
          <a:xfrm flipH="1">
            <a:off x="5165725" y="2149475"/>
            <a:ext cx="1371600" cy="1600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6" name="Line 36"/>
          <p:cNvSpPr>
            <a:spLocks noChangeShapeType="1"/>
          </p:cNvSpPr>
          <p:nvPr/>
        </p:nvSpPr>
        <p:spPr bwMode="auto">
          <a:xfrm flipH="1">
            <a:off x="5165725" y="2530475"/>
            <a:ext cx="1371600" cy="304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7" name="Rectangle 37"/>
          <p:cNvSpPr>
            <a:spLocks noChangeArrowheads="1"/>
          </p:cNvSpPr>
          <p:nvPr/>
        </p:nvSpPr>
        <p:spPr bwMode="auto">
          <a:xfrm>
            <a:off x="2911475" y="1524000"/>
            <a:ext cx="258763" cy="1371600"/>
          </a:xfrm>
          <a:prstGeom prst="rect">
            <a:avLst/>
          </a:prstGeom>
          <a:solidFill>
            <a:schemeClr val="accent1"/>
          </a:solidFill>
          <a:ln>
            <a:noFill/>
          </a:ln>
          <a:extLst>
            <a:ext uri="{91240B29-F687-4f45-9708-019B960494DF}">
              <a14:hiddenLine xmlns:a14="http://schemas.microsoft.com/office/drawing/2010/main" w="57150">
                <a:solidFill>
                  <a:srgbClr val="000000"/>
                </a:solidFill>
                <a:miter lim="800000"/>
                <a:headEnd/>
                <a:tailEnd/>
              </a14:hiddenLine>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latin typeface="Helvetica" panose="020B0604020202020204" pitchFamily="34" charset="0"/>
            </a:endParaRPr>
          </a:p>
        </p:txBody>
      </p:sp>
      <p:sp>
        <p:nvSpPr>
          <p:cNvPr id="15378" name="Oval 38"/>
          <p:cNvSpPr>
            <a:spLocks noChangeArrowheads="1"/>
          </p:cNvSpPr>
          <p:nvPr/>
        </p:nvSpPr>
        <p:spPr bwMode="auto">
          <a:xfrm>
            <a:off x="2879725" y="930275"/>
            <a:ext cx="609600" cy="3048000"/>
          </a:xfrm>
          <a:prstGeom prst="ellipse">
            <a:avLst/>
          </a:prstGeom>
          <a:noFill/>
          <a:ln w="571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latin typeface="Helvetica" panose="020B0604020202020204" pitchFamily="34" charset="0"/>
            </a:endParaRPr>
          </a:p>
        </p:txBody>
      </p:sp>
      <p:sp>
        <p:nvSpPr>
          <p:cNvPr id="15379" name="Rectangle 39"/>
          <p:cNvSpPr>
            <a:spLocks noChangeArrowheads="1"/>
          </p:cNvSpPr>
          <p:nvPr/>
        </p:nvSpPr>
        <p:spPr bwMode="auto">
          <a:xfrm>
            <a:off x="6003925" y="1692275"/>
            <a:ext cx="304800" cy="1447800"/>
          </a:xfrm>
          <a:prstGeom prst="rect">
            <a:avLst/>
          </a:prstGeom>
          <a:solidFill>
            <a:schemeClr val="accent2"/>
          </a:solidFill>
          <a:ln>
            <a:noFill/>
          </a:ln>
          <a:extLst>
            <a:ext uri="{91240B29-F687-4f45-9708-019B960494DF}">
              <a14:hiddenLine xmlns:a14="http://schemas.microsoft.com/office/drawing/2010/main" w="57150">
                <a:solidFill>
                  <a:srgbClr val="000000"/>
                </a:solidFill>
                <a:miter lim="800000"/>
                <a:headEnd/>
                <a:tailEnd/>
              </a14:hiddenLine>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latin typeface="Helvetica" panose="020B0604020202020204" pitchFamily="34" charset="0"/>
            </a:endParaRPr>
          </a:p>
        </p:txBody>
      </p:sp>
      <p:sp>
        <p:nvSpPr>
          <p:cNvPr id="15380" name="Rectangle 40"/>
          <p:cNvSpPr>
            <a:spLocks noChangeArrowheads="1"/>
          </p:cNvSpPr>
          <p:nvPr/>
        </p:nvSpPr>
        <p:spPr bwMode="auto">
          <a:xfrm rot="-689794">
            <a:off x="6156325" y="1311275"/>
            <a:ext cx="152400" cy="457200"/>
          </a:xfrm>
          <a:prstGeom prst="rect">
            <a:avLst/>
          </a:prstGeom>
          <a:solidFill>
            <a:schemeClr val="accent2"/>
          </a:solidFill>
          <a:ln>
            <a:noFill/>
          </a:ln>
          <a:extLst>
            <a:ext uri="{91240B29-F687-4f45-9708-019B960494DF}">
              <a14:hiddenLine xmlns:a14="http://schemas.microsoft.com/office/drawing/2010/main" w="57150">
                <a:solidFill>
                  <a:srgbClr val="000000"/>
                </a:solidFill>
                <a:miter lim="800000"/>
                <a:headEnd/>
                <a:tailEnd/>
              </a14:hiddenLine>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latin typeface="Helvetica" panose="020B0604020202020204" pitchFamily="34" charset="0"/>
            </a:endParaRPr>
          </a:p>
        </p:txBody>
      </p:sp>
      <p:sp>
        <p:nvSpPr>
          <p:cNvPr id="15381" name="Oval 41"/>
          <p:cNvSpPr>
            <a:spLocks noChangeArrowheads="1"/>
          </p:cNvSpPr>
          <p:nvPr/>
        </p:nvSpPr>
        <p:spPr bwMode="auto">
          <a:xfrm>
            <a:off x="5775325" y="1006475"/>
            <a:ext cx="609600" cy="3048000"/>
          </a:xfrm>
          <a:prstGeom prst="ellipse">
            <a:avLst/>
          </a:prstGeom>
          <a:noFill/>
          <a:ln w="571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latin typeface="Helvetica" panose="020B0604020202020204" pitchFamily="34" charset="0"/>
            </a:endParaRPr>
          </a:p>
        </p:txBody>
      </p:sp>
      <p:sp>
        <p:nvSpPr>
          <p:cNvPr id="15382" name="Text Box 42"/>
          <p:cNvSpPr txBox="1">
            <a:spLocks noChangeArrowheads="1"/>
          </p:cNvSpPr>
          <p:nvPr/>
        </p:nvSpPr>
        <p:spPr bwMode="auto">
          <a:xfrm>
            <a:off x="288925" y="4968875"/>
            <a:ext cx="287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solidFill>
                  <a:srgbClr val="0B52FC"/>
                </a:solidFill>
                <a:latin typeface="Helvetica" panose="020B0604020202020204" pitchFamily="34" charset="0"/>
              </a:rPr>
              <a:t>Translation Map 1</a:t>
            </a:r>
          </a:p>
        </p:txBody>
      </p:sp>
      <p:sp>
        <p:nvSpPr>
          <p:cNvPr id="15383" name="Text Box 43"/>
          <p:cNvSpPr txBox="1">
            <a:spLocks noChangeArrowheads="1"/>
          </p:cNvSpPr>
          <p:nvPr/>
        </p:nvSpPr>
        <p:spPr bwMode="auto">
          <a:xfrm>
            <a:off x="5546725" y="4968875"/>
            <a:ext cx="287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solidFill>
                  <a:srgbClr val="008200"/>
                </a:solidFill>
                <a:latin typeface="Helvetica" panose="020B0604020202020204" pitchFamily="34" charset="0"/>
              </a:rPr>
              <a:t>Translation Map 2</a:t>
            </a:r>
          </a:p>
        </p:txBody>
      </p:sp>
      <p:sp>
        <p:nvSpPr>
          <p:cNvPr id="15384" name="Line 44"/>
          <p:cNvSpPr>
            <a:spLocks noChangeShapeType="1"/>
          </p:cNvSpPr>
          <p:nvPr/>
        </p:nvSpPr>
        <p:spPr bwMode="auto">
          <a:xfrm flipV="1">
            <a:off x="3032125" y="4130675"/>
            <a:ext cx="762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5" name="Line 45"/>
          <p:cNvSpPr>
            <a:spLocks noChangeShapeType="1"/>
          </p:cNvSpPr>
          <p:nvPr/>
        </p:nvSpPr>
        <p:spPr bwMode="auto">
          <a:xfrm flipH="1" flipV="1">
            <a:off x="6080125" y="4130675"/>
            <a:ext cx="76200" cy="838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6" name="Text Box 46"/>
          <p:cNvSpPr txBox="1">
            <a:spLocks noChangeArrowheads="1"/>
          </p:cNvSpPr>
          <p:nvPr/>
        </p:nvSpPr>
        <p:spPr bwMode="auto">
          <a:xfrm>
            <a:off x="2743200" y="6091238"/>
            <a:ext cx="3732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solidFill>
                  <a:schemeClr val="hlink"/>
                </a:solidFill>
                <a:latin typeface="Helvetica" panose="020B0604020202020204" pitchFamily="34" charset="0"/>
              </a:rPr>
              <a:t>Physical Address Space</a:t>
            </a:r>
          </a:p>
        </p:txBody>
      </p:sp>
    </p:spTree>
    <p:extLst>
      <p:ext uri="{BB962C8B-B14F-4D97-AF65-F5344CB8AC3E}">
        <p14:creationId xmlns:p14="http://schemas.microsoft.com/office/powerpoint/2010/main" val="34319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0" y="152400"/>
            <a:ext cx="9144000" cy="533400"/>
          </a:xfrm>
        </p:spPr>
        <p:txBody>
          <a:bodyPr/>
          <a:lstStyle/>
          <a:p>
            <a:r>
              <a:rPr lang="en-US" altLang="ko-KR" sz="2800" dirty="0" smtClean="0">
                <a:latin typeface="Segoe UI" panose="020B0502040204020203" pitchFamily="34" charset="0"/>
                <a:ea typeface="Gulim" panose="020B0600000101010101" pitchFamily="34" charset="-127"/>
                <a:cs typeface="Segoe UI" panose="020B0502040204020203" pitchFamily="34" charset="0"/>
              </a:rPr>
              <a:t>Issues with Simple Segmentation Method</a:t>
            </a:r>
          </a:p>
        </p:txBody>
      </p:sp>
      <p:sp>
        <p:nvSpPr>
          <p:cNvPr id="14338" name="Rectangle 3"/>
          <p:cNvSpPr>
            <a:spLocks noGrp="1" noChangeArrowheads="1"/>
          </p:cNvSpPr>
          <p:nvPr>
            <p:ph idx="1"/>
          </p:nvPr>
        </p:nvSpPr>
        <p:spPr>
          <a:xfrm>
            <a:off x="304800" y="3200400"/>
            <a:ext cx="8610600" cy="3200400"/>
          </a:xfrm>
        </p:spPr>
        <p:txBody>
          <a:bodyPr>
            <a:normAutofit fontScale="92500" lnSpcReduction="10000"/>
          </a:bodyPr>
          <a:lstStyle/>
          <a:p>
            <a:r>
              <a:rPr lang="en-US" altLang="ko-KR" dirty="0" smtClean="0">
                <a:latin typeface="Segoe UI" panose="020B0502040204020203" pitchFamily="34" charset="0"/>
                <a:ea typeface="Gulim" panose="020B0600000101010101" pitchFamily="34" charset="-127"/>
                <a:cs typeface="Segoe UI" panose="020B0502040204020203" pitchFamily="34" charset="0"/>
              </a:rPr>
              <a:t>Fragmentation problem</a:t>
            </a:r>
          </a:p>
          <a:p>
            <a:pPr lvl="1"/>
            <a:r>
              <a:rPr lang="en-US" altLang="ko-KR" dirty="0" smtClean="0">
                <a:latin typeface="Segoe UI" panose="020B0502040204020203" pitchFamily="34" charset="0"/>
                <a:ea typeface="Gulim" panose="020B0600000101010101" pitchFamily="34" charset="-127"/>
                <a:cs typeface="Segoe UI" panose="020B0502040204020203" pitchFamily="34" charset="0"/>
              </a:rPr>
              <a:t>Not every process is the same size</a:t>
            </a:r>
          </a:p>
          <a:p>
            <a:pPr lvl="1"/>
            <a:r>
              <a:rPr lang="en-US" altLang="ko-KR" dirty="0" smtClean="0">
                <a:latin typeface="Segoe UI" panose="020B0502040204020203" pitchFamily="34" charset="0"/>
                <a:ea typeface="Gulim" panose="020B0600000101010101" pitchFamily="34" charset="-127"/>
                <a:cs typeface="Segoe UI" panose="020B0502040204020203" pitchFamily="34" charset="0"/>
              </a:rPr>
              <a:t>Over time, memory space becomes fragmented</a:t>
            </a:r>
          </a:p>
          <a:p>
            <a:r>
              <a:rPr lang="en-US" altLang="ko-KR" dirty="0" smtClean="0">
                <a:latin typeface="Segoe UI" panose="020B0502040204020203" pitchFamily="34" charset="0"/>
                <a:ea typeface="Gulim" panose="020B0600000101010101" pitchFamily="34" charset="-127"/>
                <a:cs typeface="Segoe UI" panose="020B0502040204020203" pitchFamily="34" charset="0"/>
              </a:rPr>
              <a:t>Hard to do inter-process sharing</a:t>
            </a:r>
          </a:p>
          <a:p>
            <a:pPr lvl="1"/>
            <a:r>
              <a:rPr lang="en-US" altLang="ko-KR" dirty="0" smtClean="0">
                <a:latin typeface="Segoe UI" panose="020B0502040204020203" pitchFamily="34" charset="0"/>
                <a:ea typeface="Gulim" panose="020B0600000101010101" pitchFamily="34" charset="-127"/>
                <a:cs typeface="Segoe UI" panose="020B0502040204020203" pitchFamily="34" charset="0"/>
              </a:rPr>
              <a:t>Want to share code segments when possible</a:t>
            </a:r>
          </a:p>
          <a:p>
            <a:pPr lvl="1"/>
            <a:r>
              <a:rPr lang="en-US" altLang="ko-KR" dirty="0" smtClean="0">
                <a:latin typeface="Segoe UI" panose="020B0502040204020203" pitchFamily="34" charset="0"/>
                <a:ea typeface="Gulim" panose="020B0600000101010101" pitchFamily="34" charset="-127"/>
                <a:cs typeface="Segoe UI" panose="020B0502040204020203" pitchFamily="34" charset="0"/>
              </a:rPr>
              <a:t>Want to share memory between processes</a:t>
            </a:r>
          </a:p>
          <a:p>
            <a:pPr lvl="1"/>
            <a:r>
              <a:rPr lang="en-US" altLang="ko-KR" dirty="0" smtClean="0">
                <a:latin typeface="Segoe UI" panose="020B0502040204020203" pitchFamily="34" charset="0"/>
                <a:ea typeface="Gulim" panose="020B0600000101010101" pitchFamily="34" charset="-127"/>
                <a:cs typeface="Segoe UI" panose="020B0502040204020203" pitchFamily="34" charset="0"/>
              </a:rPr>
              <a:t>Helped by providing multiple segments per process</a:t>
            </a:r>
          </a:p>
        </p:txBody>
      </p:sp>
      <p:sp>
        <p:nvSpPr>
          <p:cNvPr id="21507" name="Rectangle 4"/>
          <p:cNvSpPr>
            <a:spLocks noChangeArrowheads="1"/>
          </p:cNvSpPr>
          <p:nvPr/>
        </p:nvSpPr>
        <p:spPr bwMode="auto">
          <a:xfrm>
            <a:off x="12954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ko-KR" altLang="en-US" sz="1800">
              <a:solidFill>
                <a:srgbClr val="FF66CC"/>
              </a:solidFill>
              <a:ea typeface="Gulim" panose="020B0600000101010101" pitchFamily="34" charset="-127"/>
            </a:endParaRPr>
          </a:p>
        </p:txBody>
      </p:sp>
      <p:sp>
        <p:nvSpPr>
          <p:cNvPr id="21508" name="Line 5"/>
          <p:cNvSpPr>
            <a:spLocks noChangeShapeType="1"/>
          </p:cNvSpPr>
          <p:nvPr/>
        </p:nvSpPr>
        <p:spPr bwMode="auto">
          <a:xfrm>
            <a:off x="1295400" y="1277938"/>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09" name="Line 6"/>
          <p:cNvSpPr>
            <a:spLocks noChangeShapeType="1"/>
          </p:cNvSpPr>
          <p:nvPr/>
        </p:nvSpPr>
        <p:spPr bwMode="auto">
          <a:xfrm>
            <a:off x="1295400" y="16891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0" name="Line 7"/>
          <p:cNvSpPr>
            <a:spLocks noChangeShapeType="1"/>
          </p:cNvSpPr>
          <p:nvPr/>
        </p:nvSpPr>
        <p:spPr bwMode="auto">
          <a:xfrm>
            <a:off x="1295400" y="2620963"/>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1" name="Text Box 8"/>
          <p:cNvSpPr txBox="1">
            <a:spLocks noChangeArrowheads="1"/>
          </p:cNvSpPr>
          <p:nvPr/>
        </p:nvSpPr>
        <p:spPr bwMode="auto">
          <a:xfrm>
            <a:off x="1346200" y="914400"/>
            <a:ext cx="952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6</a:t>
            </a:r>
          </a:p>
        </p:txBody>
      </p:sp>
      <p:sp>
        <p:nvSpPr>
          <p:cNvPr id="21512" name="Text Box 9"/>
          <p:cNvSpPr txBox="1">
            <a:spLocks noChangeArrowheads="1"/>
          </p:cNvSpPr>
          <p:nvPr/>
        </p:nvSpPr>
        <p:spPr bwMode="auto">
          <a:xfrm>
            <a:off x="1295400" y="13589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5</a:t>
            </a:r>
          </a:p>
        </p:txBody>
      </p:sp>
      <p:sp>
        <p:nvSpPr>
          <p:cNvPr id="21513" name="Text Box 10"/>
          <p:cNvSpPr txBox="1">
            <a:spLocks noChangeArrowheads="1"/>
          </p:cNvSpPr>
          <p:nvPr/>
        </p:nvSpPr>
        <p:spPr bwMode="auto">
          <a:xfrm>
            <a:off x="1295400" y="2041525"/>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2</a:t>
            </a:r>
          </a:p>
        </p:txBody>
      </p:sp>
      <p:sp>
        <p:nvSpPr>
          <p:cNvPr id="21514" name="Text Box 11"/>
          <p:cNvSpPr txBox="1">
            <a:spLocks noChangeArrowheads="1"/>
          </p:cNvSpPr>
          <p:nvPr/>
        </p:nvSpPr>
        <p:spPr bwMode="auto">
          <a:xfrm>
            <a:off x="1295400" y="2638425"/>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OS</a:t>
            </a:r>
          </a:p>
        </p:txBody>
      </p:sp>
      <p:grpSp>
        <p:nvGrpSpPr>
          <p:cNvPr id="4" name="Group 3"/>
          <p:cNvGrpSpPr>
            <a:grpSpLocks/>
          </p:cNvGrpSpPr>
          <p:nvPr/>
        </p:nvGrpSpPr>
        <p:grpSpPr bwMode="auto">
          <a:xfrm>
            <a:off x="2514600" y="914400"/>
            <a:ext cx="1752600" cy="2133600"/>
            <a:chOff x="2514600" y="914400"/>
            <a:chExt cx="1752600" cy="2133600"/>
          </a:xfrm>
        </p:grpSpPr>
        <p:sp>
          <p:nvSpPr>
            <p:cNvPr id="21545" name="Rectangle 12"/>
            <p:cNvSpPr>
              <a:spLocks noChangeArrowheads="1"/>
            </p:cNvSpPr>
            <p:nvPr/>
          </p:nvSpPr>
          <p:spPr bwMode="auto">
            <a:xfrm>
              <a:off x="31242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sp>
          <p:nvSpPr>
            <p:cNvPr id="21546" name="Line 13"/>
            <p:cNvSpPr>
              <a:spLocks noChangeShapeType="1"/>
            </p:cNvSpPr>
            <p:nvPr/>
          </p:nvSpPr>
          <p:spPr bwMode="auto">
            <a:xfrm>
              <a:off x="3124200" y="1277938"/>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47" name="Line 14"/>
            <p:cNvSpPr>
              <a:spLocks noChangeShapeType="1"/>
            </p:cNvSpPr>
            <p:nvPr/>
          </p:nvSpPr>
          <p:spPr bwMode="auto">
            <a:xfrm>
              <a:off x="3124200" y="16891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48" name="Line 15"/>
            <p:cNvSpPr>
              <a:spLocks noChangeShapeType="1"/>
            </p:cNvSpPr>
            <p:nvPr/>
          </p:nvSpPr>
          <p:spPr bwMode="auto">
            <a:xfrm>
              <a:off x="3124200" y="2620963"/>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49" name="Text Box 16"/>
            <p:cNvSpPr txBox="1">
              <a:spLocks noChangeArrowheads="1"/>
            </p:cNvSpPr>
            <p:nvPr/>
          </p:nvSpPr>
          <p:spPr bwMode="auto">
            <a:xfrm>
              <a:off x="3173413" y="914400"/>
              <a:ext cx="952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6</a:t>
              </a:r>
            </a:p>
          </p:txBody>
        </p:sp>
        <p:sp>
          <p:nvSpPr>
            <p:cNvPr id="21550" name="Text Box 17"/>
            <p:cNvSpPr txBox="1">
              <a:spLocks noChangeArrowheads="1"/>
            </p:cNvSpPr>
            <p:nvPr/>
          </p:nvSpPr>
          <p:spPr bwMode="auto">
            <a:xfrm>
              <a:off x="3124200" y="13589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5</a:t>
              </a:r>
            </a:p>
          </p:txBody>
        </p:sp>
        <p:sp>
          <p:nvSpPr>
            <p:cNvPr id="21551" name="Text Box 18"/>
            <p:cNvSpPr txBox="1">
              <a:spLocks noChangeArrowheads="1"/>
            </p:cNvSpPr>
            <p:nvPr/>
          </p:nvSpPr>
          <p:spPr bwMode="auto">
            <a:xfrm>
              <a:off x="3162300" y="26670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OS</a:t>
              </a:r>
            </a:p>
          </p:txBody>
        </p:sp>
        <p:sp>
          <p:nvSpPr>
            <p:cNvPr id="21552" name="Rectangle 34"/>
            <p:cNvSpPr>
              <a:spLocks noChangeArrowheads="1"/>
            </p:cNvSpPr>
            <p:nvPr/>
          </p:nvSpPr>
          <p:spPr bwMode="auto">
            <a:xfrm>
              <a:off x="3124200" y="1676400"/>
              <a:ext cx="1143000" cy="9906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sp>
          <p:nvSpPr>
            <p:cNvPr id="21553" name="AutoShape 40"/>
            <p:cNvSpPr>
              <a:spLocks noChangeArrowheads="1"/>
            </p:cNvSpPr>
            <p:nvPr/>
          </p:nvSpPr>
          <p:spPr bwMode="auto">
            <a:xfrm>
              <a:off x="25146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grpSp>
      <p:grpSp>
        <p:nvGrpSpPr>
          <p:cNvPr id="3" name="Group 2"/>
          <p:cNvGrpSpPr>
            <a:grpSpLocks/>
          </p:cNvGrpSpPr>
          <p:nvPr/>
        </p:nvGrpSpPr>
        <p:grpSpPr bwMode="auto">
          <a:xfrm>
            <a:off x="4343400" y="914400"/>
            <a:ext cx="1752600" cy="2133600"/>
            <a:chOff x="4343400" y="914400"/>
            <a:chExt cx="1752600" cy="2133600"/>
          </a:xfrm>
        </p:grpSpPr>
        <p:sp>
          <p:nvSpPr>
            <p:cNvPr id="21535" name="Rectangle 19"/>
            <p:cNvSpPr>
              <a:spLocks noChangeArrowheads="1"/>
            </p:cNvSpPr>
            <p:nvPr/>
          </p:nvSpPr>
          <p:spPr bwMode="auto">
            <a:xfrm>
              <a:off x="49530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sp>
          <p:nvSpPr>
            <p:cNvPr id="21536" name="Line 20"/>
            <p:cNvSpPr>
              <a:spLocks noChangeShapeType="1"/>
            </p:cNvSpPr>
            <p:nvPr/>
          </p:nvSpPr>
          <p:spPr bwMode="auto">
            <a:xfrm>
              <a:off x="4953000" y="1277938"/>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7" name="Line 21"/>
            <p:cNvSpPr>
              <a:spLocks noChangeShapeType="1"/>
            </p:cNvSpPr>
            <p:nvPr/>
          </p:nvSpPr>
          <p:spPr bwMode="auto">
            <a:xfrm>
              <a:off x="4953000" y="16891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8" name="Line 22"/>
            <p:cNvSpPr>
              <a:spLocks noChangeShapeType="1"/>
            </p:cNvSpPr>
            <p:nvPr/>
          </p:nvSpPr>
          <p:spPr bwMode="auto">
            <a:xfrm>
              <a:off x="4953000" y="2620963"/>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9" name="Text Box 23"/>
            <p:cNvSpPr txBox="1">
              <a:spLocks noChangeArrowheads="1"/>
            </p:cNvSpPr>
            <p:nvPr/>
          </p:nvSpPr>
          <p:spPr bwMode="auto">
            <a:xfrm>
              <a:off x="5003800" y="914400"/>
              <a:ext cx="952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6</a:t>
              </a:r>
            </a:p>
          </p:txBody>
        </p:sp>
        <p:sp>
          <p:nvSpPr>
            <p:cNvPr id="21540" name="Text Box 24"/>
            <p:cNvSpPr txBox="1">
              <a:spLocks noChangeArrowheads="1"/>
            </p:cNvSpPr>
            <p:nvPr/>
          </p:nvSpPr>
          <p:spPr bwMode="auto">
            <a:xfrm>
              <a:off x="4953000" y="13589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5</a:t>
              </a:r>
            </a:p>
          </p:txBody>
        </p:sp>
        <p:sp>
          <p:nvSpPr>
            <p:cNvPr id="21541" name="Text Box 25"/>
            <p:cNvSpPr txBox="1">
              <a:spLocks noChangeArrowheads="1"/>
            </p:cNvSpPr>
            <p:nvPr/>
          </p:nvSpPr>
          <p:spPr bwMode="auto">
            <a:xfrm>
              <a:off x="4953000" y="2638425"/>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OS</a:t>
              </a:r>
            </a:p>
          </p:txBody>
        </p:sp>
        <p:sp>
          <p:nvSpPr>
            <p:cNvPr id="21542" name="Rectangle 35"/>
            <p:cNvSpPr>
              <a:spLocks noChangeArrowheads="1"/>
            </p:cNvSpPr>
            <p:nvPr/>
          </p:nvSpPr>
          <p:spPr bwMode="auto">
            <a:xfrm>
              <a:off x="4953000" y="2057400"/>
              <a:ext cx="1143000" cy="6096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sp>
          <p:nvSpPr>
            <p:cNvPr id="21543" name="Text Box 36"/>
            <p:cNvSpPr txBox="1">
              <a:spLocks noChangeArrowheads="1"/>
            </p:cNvSpPr>
            <p:nvPr/>
          </p:nvSpPr>
          <p:spPr bwMode="auto">
            <a:xfrm>
              <a:off x="4953000" y="16764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9</a:t>
              </a:r>
            </a:p>
          </p:txBody>
        </p:sp>
        <p:sp>
          <p:nvSpPr>
            <p:cNvPr id="21544" name="AutoShape 41"/>
            <p:cNvSpPr>
              <a:spLocks noChangeArrowheads="1"/>
            </p:cNvSpPr>
            <p:nvPr/>
          </p:nvSpPr>
          <p:spPr bwMode="auto">
            <a:xfrm>
              <a:off x="43434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grpSp>
      <p:grpSp>
        <p:nvGrpSpPr>
          <p:cNvPr id="5" name="Group 4"/>
          <p:cNvGrpSpPr>
            <a:grpSpLocks/>
          </p:cNvGrpSpPr>
          <p:nvPr/>
        </p:nvGrpSpPr>
        <p:grpSpPr bwMode="auto">
          <a:xfrm>
            <a:off x="6172200" y="914400"/>
            <a:ext cx="1752600" cy="2133600"/>
            <a:chOff x="6172200" y="914400"/>
            <a:chExt cx="1752600" cy="2133600"/>
          </a:xfrm>
        </p:grpSpPr>
        <p:grpSp>
          <p:nvGrpSpPr>
            <p:cNvPr id="21522" name="Group 1"/>
            <p:cNvGrpSpPr>
              <a:grpSpLocks/>
            </p:cNvGrpSpPr>
            <p:nvPr/>
          </p:nvGrpSpPr>
          <p:grpSpPr bwMode="auto">
            <a:xfrm>
              <a:off x="6172200" y="914400"/>
              <a:ext cx="1752600" cy="2133600"/>
              <a:chOff x="6172200" y="914400"/>
              <a:chExt cx="1752600" cy="2133600"/>
            </a:xfrm>
          </p:grpSpPr>
          <p:sp>
            <p:nvSpPr>
              <p:cNvPr id="21524" name="Rectangle 26"/>
              <p:cNvSpPr>
                <a:spLocks noChangeArrowheads="1"/>
              </p:cNvSpPr>
              <p:nvPr/>
            </p:nvSpPr>
            <p:spPr bwMode="auto">
              <a:xfrm>
                <a:off x="67818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sp>
            <p:nvSpPr>
              <p:cNvPr id="21525" name="Line 27"/>
              <p:cNvSpPr>
                <a:spLocks noChangeShapeType="1"/>
              </p:cNvSpPr>
              <p:nvPr/>
            </p:nvSpPr>
            <p:spPr bwMode="auto">
              <a:xfrm>
                <a:off x="6781800" y="1277938"/>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6" name="Line 28"/>
              <p:cNvSpPr>
                <a:spLocks noChangeShapeType="1"/>
              </p:cNvSpPr>
              <p:nvPr/>
            </p:nvSpPr>
            <p:spPr bwMode="auto">
              <a:xfrm>
                <a:off x="6781800" y="16891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7" name="Line 29"/>
              <p:cNvSpPr>
                <a:spLocks noChangeShapeType="1"/>
              </p:cNvSpPr>
              <p:nvPr/>
            </p:nvSpPr>
            <p:spPr bwMode="auto">
              <a:xfrm>
                <a:off x="6781800" y="2620963"/>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8" name="Text Box 30"/>
              <p:cNvSpPr txBox="1">
                <a:spLocks noChangeArrowheads="1"/>
              </p:cNvSpPr>
              <p:nvPr/>
            </p:nvSpPr>
            <p:spPr bwMode="auto">
              <a:xfrm>
                <a:off x="6832600" y="914400"/>
                <a:ext cx="952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6</a:t>
                </a:r>
              </a:p>
            </p:txBody>
          </p:sp>
          <p:sp>
            <p:nvSpPr>
              <p:cNvPr id="21529" name="Text Box 32"/>
              <p:cNvSpPr txBox="1">
                <a:spLocks noChangeArrowheads="1"/>
              </p:cNvSpPr>
              <p:nvPr/>
            </p:nvSpPr>
            <p:spPr bwMode="auto">
              <a:xfrm>
                <a:off x="6781800" y="16764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9</a:t>
                </a:r>
              </a:p>
            </p:txBody>
          </p:sp>
          <p:sp>
            <p:nvSpPr>
              <p:cNvPr id="21530" name="Text Box 33"/>
              <p:cNvSpPr txBox="1">
                <a:spLocks noChangeArrowheads="1"/>
              </p:cNvSpPr>
              <p:nvPr/>
            </p:nvSpPr>
            <p:spPr bwMode="auto">
              <a:xfrm>
                <a:off x="6781800" y="2638425"/>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OS</a:t>
                </a:r>
              </a:p>
            </p:txBody>
          </p:sp>
          <p:sp>
            <p:nvSpPr>
              <p:cNvPr id="21531" name="Rectangle 37"/>
              <p:cNvSpPr>
                <a:spLocks noChangeArrowheads="1"/>
              </p:cNvSpPr>
              <p:nvPr/>
            </p:nvSpPr>
            <p:spPr bwMode="auto">
              <a:xfrm>
                <a:off x="6781800" y="2362200"/>
                <a:ext cx="1143000" cy="3048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sp>
            <p:nvSpPr>
              <p:cNvPr id="21532" name="Line 38"/>
              <p:cNvSpPr>
                <a:spLocks noChangeShapeType="1"/>
              </p:cNvSpPr>
              <p:nvPr/>
            </p:nvSpPr>
            <p:spPr bwMode="auto">
              <a:xfrm>
                <a:off x="6781800" y="201295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3" name="Text Box 39"/>
              <p:cNvSpPr txBox="1">
                <a:spLocks noChangeArrowheads="1"/>
              </p:cNvSpPr>
              <p:nvPr/>
            </p:nvSpPr>
            <p:spPr bwMode="auto">
              <a:xfrm>
                <a:off x="6781800" y="20574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a:latin typeface="Helvetica" panose="020B0604020202020204" pitchFamily="34" charset="0"/>
                    <a:ea typeface="Gulim" panose="020B0600000101010101" pitchFamily="34" charset="-127"/>
                  </a:rPr>
                  <a:t>process 10</a:t>
                </a:r>
              </a:p>
            </p:txBody>
          </p:sp>
          <p:sp>
            <p:nvSpPr>
              <p:cNvPr id="21534" name="AutoShape 42"/>
              <p:cNvSpPr>
                <a:spLocks noChangeArrowheads="1"/>
              </p:cNvSpPr>
              <p:nvPr/>
            </p:nvSpPr>
            <p:spPr bwMode="auto">
              <a:xfrm>
                <a:off x="61722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grpSp>
        <p:sp>
          <p:nvSpPr>
            <p:cNvPr id="21523" name="Rectangle 37"/>
            <p:cNvSpPr>
              <a:spLocks noChangeArrowheads="1"/>
            </p:cNvSpPr>
            <p:nvPr/>
          </p:nvSpPr>
          <p:spPr bwMode="auto">
            <a:xfrm>
              <a:off x="6781800" y="1295400"/>
              <a:ext cx="1143000" cy="3810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sz="1800"/>
            </a:p>
          </p:txBody>
        </p:sp>
      </p:grpSp>
      <p:grpSp>
        <p:nvGrpSpPr>
          <p:cNvPr id="7" name="Group 6"/>
          <p:cNvGrpSpPr>
            <a:grpSpLocks/>
          </p:cNvGrpSpPr>
          <p:nvPr/>
        </p:nvGrpSpPr>
        <p:grpSpPr bwMode="auto">
          <a:xfrm>
            <a:off x="8001000" y="1219200"/>
            <a:ext cx="1066800" cy="1447800"/>
            <a:chOff x="8001000" y="1219200"/>
            <a:chExt cx="1066800" cy="1447800"/>
          </a:xfrm>
        </p:grpSpPr>
        <p:sp>
          <p:nvSpPr>
            <p:cNvPr id="21519" name="Text Box 31"/>
            <p:cNvSpPr txBox="1">
              <a:spLocks noChangeArrowheads="1"/>
            </p:cNvSpPr>
            <p:nvPr/>
          </p:nvSpPr>
          <p:spPr bwMode="auto">
            <a:xfrm>
              <a:off x="8001000" y="1676400"/>
              <a:ext cx="1066800" cy="538096"/>
            </a:xfrm>
            <a:prstGeom prst="rect">
              <a:avLst/>
            </a:prstGeom>
            <a:solidFill>
              <a:srgbClr val="C0D2FE"/>
            </a:solidFill>
            <a:ln w="9525">
              <a:solidFill>
                <a:schemeClr val="tx1"/>
              </a:solidFill>
              <a:miter lim="800000"/>
              <a:headEnd/>
              <a:tailEnd/>
            </a:ln>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nSpc>
                  <a:spcPct val="50000"/>
                </a:lnSpc>
                <a:spcBef>
                  <a:spcPct val="50000"/>
                </a:spcBef>
              </a:pPr>
              <a:endParaRPr lang="en-US" altLang="ko-KR" sz="700" b="0">
                <a:latin typeface="Helvetica" panose="020B0604020202020204" pitchFamily="34" charset="0"/>
                <a:ea typeface="Gulim" panose="020B0600000101010101" pitchFamily="34" charset="-127"/>
              </a:endParaRPr>
            </a:p>
            <a:p>
              <a:pPr>
                <a:lnSpc>
                  <a:spcPct val="70000"/>
                </a:lnSpc>
                <a:spcBef>
                  <a:spcPct val="50000"/>
                </a:spcBef>
              </a:pPr>
              <a:r>
                <a:rPr lang="en-US" altLang="ko-KR" sz="1400" b="0">
                  <a:latin typeface="Helvetica" panose="020B0604020202020204" pitchFamily="34" charset="0"/>
                  <a:ea typeface="Gulim" panose="020B0600000101010101" pitchFamily="34" charset="-127"/>
                </a:rPr>
                <a:t>process 11</a:t>
              </a:r>
            </a:p>
            <a:p>
              <a:pPr>
                <a:lnSpc>
                  <a:spcPct val="50000"/>
                </a:lnSpc>
                <a:spcBef>
                  <a:spcPct val="50000"/>
                </a:spcBef>
              </a:pPr>
              <a:endParaRPr lang="en-US" altLang="ko-KR" sz="800" b="0">
                <a:latin typeface="Helvetica" panose="020B0604020202020204" pitchFamily="34" charset="0"/>
                <a:ea typeface="Gulim" panose="020B0600000101010101" pitchFamily="34" charset="-127"/>
              </a:endParaRPr>
            </a:p>
          </p:txBody>
        </p:sp>
        <p:sp>
          <p:nvSpPr>
            <p:cNvPr id="6" name="Bent Arrow 5"/>
            <p:cNvSpPr/>
            <p:nvPr/>
          </p:nvSpPr>
          <p:spPr bwMode="auto">
            <a:xfrm flipH="1">
              <a:off x="8001000" y="1219200"/>
              <a:ext cx="685800" cy="381000"/>
            </a:xfrm>
            <a:prstGeom prst="bentArrow">
              <a:avLst/>
            </a:prstGeom>
            <a:solidFill>
              <a:srgbClr val="FF44EC"/>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ea typeface="ＭＳ Ｐゴシック" charset="0"/>
                <a:cs typeface="Helvetica"/>
              </a:endParaRPr>
            </a:p>
          </p:txBody>
        </p:sp>
        <p:sp>
          <p:nvSpPr>
            <p:cNvPr id="52" name="Bent Arrow 51"/>
            <p:cNvSpPr/>
            <p:nvPr/>
          </p:nvSpPr>
          <p:spPr bwMode="auto">
            <a:xfrm flipH="1" flipV="1">
              <a:off x="8001000" y="2286000"/>
              <a:ext cx="685800" cy="381000"/>
            </a:xfrm>
            <a:prstGeom prst="bentArrow">
              <a:avLst/>
            </a:prstGeom>
            <a:solidFill>
              <a:srgbClr val="FF44EC"/>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ea typeface="ＭＳ Ｐゴシック" charset="0"/>
                <a:cs typeface="Helvetica"/>
              </a:endParaRPr>
            </a:p>
          </p:txBody>
        </p:sp>
      </p:grpSp>
    </p:spTree>
    <p:extLst>
      <p:ext uri="{BB962C8B-B14F-4D97-AF65-F5344CB8AC3E}">
        <p14:creationId xmlns:p14="http://schemas.microsoft.com/office/powerpoint/2010/main" val="4216415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8">
                                            <p:txEl>
                                              <p:pRg st="0" end="0"/>
                                            </p:txEl>
                                          </p:spTgt>
                                        </p:tgtEl>
                                        <p:attrNameLst>
                                          <p:attrName>style.visibility</p:attrName>
                                        </p:attrNameLst>
                                      </p:cBhvr>
                                      <p:to>
                                        <p:strVal val="visible"/>
                                      </p:to>
                                    </p:set>
                                    <p:animEffect transition="in" filter="fade">
                                      <p:cBhvr>
                                        <p:cTn id="17" dur="500"/>
                                        <p:tgtEl>
                                          <p:spTgt spid="14338">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338">
                                            <p:txEl>
                                              <p:pRg st="1" end="1"/>
                                            </p:txEl>
                                          </p:spTgt>
                                        </p:tgtEl>
                                        <p:attrNameLst>
                                          <p:attrName>style.visibility</p:attrName>
                                        </p:attrNameLst>
                                      </p:cBhvr>
                                      <p:to>
                                        <p:strVal val="visible"/>
                                      </p:to>
                                    </p:set>
                                    <p:animEffect transition="in" filter="fade">
                                      <p:cBhvr>
                                        <p:cTn id="20" dur="500"/>
                                        <p:tgtEl>
                                          <p:spTgt spid="14338">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338">
                                            <p:txEl>
                                              <p:pRg st="2" end="2"/>
                                            </p:txEl>
                                          </p:spTgt>
                                        </p:tgtEl>
                                        <p:attrNameLst>
                                          <p:attrName>style.visibility</p:attrName>
                                        </p:attrNameLst>
                                      </p:cBhvr>
                                      <p:to>
                                        <p:strVal val="visible"/>
                                      </p:to>
                                    </p:set>
                                    <p:animEffect transition="in" filter="fade">
                                      <p:cBhvr>
                                        <p:cTn id="23" dur="500"/>
                                        <p:tgtEl>
                                          <p:spTgt spid="14338">
                                            <p:txEl>
                                              <p:pRg st="2" end="2"/>
                                            </p:txEl>
                                          </p:spTgt>
                                        </p:tgtEl>
                                      </p:cBhvr>
                                    </p:animEffect>
                                  </p:childTnLst>
                                </p:cTn>
                              </p:par>
                              <p:par>
                                <p:cTn id="24" presetID="1"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14338">
                                            <p:txEl>
                                              <p:pRg st="3" end="3"/>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4338">
                                            <p:txEl>
                                              <p:pRg st="4" end="4"/>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4338">
                                            <p:txEl>
                                              <p:pRg st="5" end="5"/>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990600" y="0"/>
            <a:ext cx="7162800" cy="533400"/>
          </a:xfrm>
        </p:spPr>
        <p:txBody>
          <a:bodyPr>
            <a:normAutofit fontScale="90000"/>
          </a:bodyPr>
          <a:lstStyle/>
          <a:p>
            <a:r>
              <a:rPr lang="en-US" altLang="ko-KR" dirty="0" smtClean="0">
                <a:latin typeface="Segoe UI" panose="020B0502040204020203" pitchFamily="34" charset="0"/>
                <a:ea typeface="Gulim" panose="020B0600000101010101" pitchFamily="34" charset="-127"/>
                <a:cs typeface="Segoe UI" panose="020B0502040204020203" pitchFamily="34" charset="0"/>
              </a:rPr>
              <a:t>Schematic View of Swapping</a:t>
            </a:r>
            <a:endParaRPr lang="en-US" altLang="ko-KR" sz="1800" dirty="0" smtClean="0">
              <a:latin typeface="Segoe UI" panose="020B0502040204020203" pitchFamily="34" charset="0"/>
              <a:ea typeface="Gulim" panose="020B0600000101010101" pitchFamily="34" charset="-127"/>
              <a:cs typeface="Segoe UI" panose="020B0502040204020203" pitchFamily="34" charset="0"/>
            </a:endParaRPr>
          </a:p>
        </p:txBody>
      </p:sp>
      <p:sp>
        <p:nvSpPr>
          <p:cNvPr id="701444" name="Rectangle 4"/>
          <p:cNvSpPr>
            <a:spLocks noGrp="1" noChangeArrowheads="1"/>
          </p:cNvSpPr>
          <p:nvPr>
            <p:ph idx="1"/>
          </p:nvPr>
        </p:nvSpPr>
        <p:spPr>
          <a:xfrm>
            <a:off x="304800" y="838200"/>
            <a:ext cx="8534400" cy="6324600"/>
          </a:xfrm>
        </p:spPr>
        <p:txBody>
          <a:bodyPr>
            <a:normAutofit fontScale="92500" lnSpcReduction="20000"/>
          </a:bodyPr>
          <a:lstStyle/>
          <a:p>
            <a:pPr>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Q: What if not all processes fit in memory?</a:t>
            </a:r>
          </a:p>
          <a:p>
            <a:pPr>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A: Swapping: Extreme form of Context Switch</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In order to make room for next process, some or all of the previous process is moved to disk</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This greatly increases the cost of context-switching</a:t>
            </a: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marL="0" indent="0">
              <a:lnSpc>
                <a:spcPct val="80000"/>
              </a:lnSpc>
              <a:spcBef>
                <a:spcPct val="20000"/>
              </a:spcBef>
              <a:buNone/>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a:p>
            <a:pPr>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Desirable alternative?</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Some way to keep only active portions of a process in memory at any one time</a:t>
            </a:r>
          </a:p>
          <a:p>
            <a:pPr lvl="1">
              <a:lnSpc>
                <a:spcPct val="80000"/>
              </a:lnSpc>
              <a:spcBef>
                <a:spcPct val="20000"/>
              </a:spcBef>
            </a:pPr>
            <a:r>
              <a:rPr lang="en-US" altLang="ko-KR" dirty="0" smtClean="0">
                <a:latin typeface="Segoe UI" panose="020B0502040204020203" pitchFamily="34" charset="0"/>
                <a:ea typeface="Gulim" panose="020B0600000101010101" pitchFamily="34" charset="-127"/>
                <a:cs typeface="Segoe UI" panose="020B0502040204020203" pitchFamily="34" charset="0"/>
              </a:rPr>
              <a:t>Need finer granularity control over physical memory</a:t>
            </a:r>
          </a:p>
          <a:p>
            <a:pPr>
              <a:lnSpc>
                <a:spcPct val="80000"/>
              </a:lnSpc>
              <a:spcBef>
                <a:spcPct val="20000"/>
              </a:spcBef>
            </a:pPr>
            <a:endParaRPr lang="en-US" altLang="ko-KR" dirty="0" smtClean="0">
              <a:latin typeface="Segoe UI" panose="020B0502040204020203" pitchFamily="34" charset="0"/>
              <a:ea typeface="Gulim" panose="020B0600000101010101" pitchFamily="34" charset="-127"/>
              <a:cs typeface="Segoe UI" panose="020B0502040204020203" pitchFamily="34" charset="0"/>
            </a:endParaRPr>
          </a:p>
        </p:txBody>
      </p:sp>
      <p:pic>
        <p:nvPicPr>
          <p:cNvPr id="7014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743" t="342" r="487" b="1299"/>
          <a:stretch>
            <a:fillRect/>
          </a:stretch>
        </p:blipFill>
        <p:spPr bwMode="auto">
          <a:xfrm>
            <a:off x="2819400" y="2514600"/>
            <a:ext cx="3733800" cy="2787650"/>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22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1444">
                                            <p:txEl>
                                              <p:pRg st="0" end="0"/>
                                            </p:txEl>
                                          </p:spTgt>
                                        </p:tgtEl>
                                        <p:attrNameLst>
                                          <p:attrName>style.visibility</p:attrName>
                                        </p:attrNameLst>
                                      </p:cBhvr>
                                      <p:to>
                                        <p:strVal val="visible"/>
                                      </p:to>
                                    </p:set>
                                    <p:animEffect transition="in" filter="fade">
                                      <p:cBhvr>
                                        <p:cTn id="7" dur="500"/>
                                        <p:tgtEl>
                                          <p:spTgt spid="7014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1444">
                                            <p:txEl>
                                              <p:pRg st="1" end="1"/>
                                            </p:txEl>
                                          </p:spTgt>
                                        </p:tgtEl>
                                        <p:attrNameLst>
                                          <p:attrName>style.visibility</p:attrName>
                                        </p:attrNameLst>
                                      </p:cBhvr>
                                      <p:to>
                                        <p:strVal val="visible"/>
                                      </p:to>
                                    </p:set>
                                    <p:animEffect transition="in" filter="fade">
                                      <p:cBhvr>
                                        <p:cTn id="12" dur="500"/>
                                        <p:tgtEl>
                                          <p:spTgt spid="70144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01444">
                                            <p:txEl>
                                              <p:pRg st="2" end="2"/>
                                            </p:txEl>
                                          </p:spTgt>
                                        </p:tgtEl>
                                        <p:attrNameLst>
                                          <p:attrName>style.visibility</p:attrName>
                                        </p:attrNameLst>
                                      </p:cBhvr>
                                      <p:to>
                                        <p:strVal val="visible"/>
                                      </p:to>
                                    </p:set>
                                    <p:animEffect transition="in" filter="fade">
                                      <p:cBhvr>
                                        <p:cTn id="15" dur="500"/>
                                        <p:tgtEl>
                                          <p:spTgt spid="70144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01444">
                                            <p:txEl>
                                              <p:pRg st="3" end="3"/>
                                            </p:txEl>
                                          </p:spTgt>
                                        </p:tgtEl>
                                        <p:attrNameLst>
                                          <p:attrName>style.visibility</p:attrName>
                                        </p:attrNameLst>
                                      </p:cBhvr>
                                      <p:to>
                                        <p:strVal val="visible"/>
                                      </p:to>
                                    </p:set>
                                    <p:animEffect transition="in" filter="fade">
                                      <p:cBhvr>
                                        <p:cTn id="18" dur="500"/>
                                        <p:tgtEl>
                                          <p:spTgt spid="701444">
                                            <p:txEl>
                                              <p:pRg st="3" end="3"/>
                                            </p:txEl>
                                          </p:spTgt>
                                        </p:tgtEl>
                                      </p:cBhvr>
                                    </p:animEffect>
                                  </p:childTnLst>
                                </p:cTn>
                              </p:par>
                            </p:childTnLst>
                          </p:cTn>
                        </p:par>
                        <p:par>
                          <p:cTn id="19" fill="hold" nodeType="afterGroup">
                            <p:stCondLst>
                              <p:cond delay="500"/>
                            </p:stCondLst>
                            <p:childTnLst>
                              <p:par>
                                <p:cTn id="20" presetID="10" presetClass="entr" presetSubtype="0" fill="hold" nodeType="afterEffect">
                                  <p:stCondLst>
                                    <p:cond delay="0"/>
                                  </p:stCondLst>
                                  <p:childTnLst>
                                    <p:set>
                                      <p:cBhvr>
                                        <p:cTn id="21" dur="1" fill="hold">
                                          <p:stCondLst>
                                            <p:cond delay="0"/>
                                          </p:stCondLst>
                                        </p:cTn>
                                        <p:tgtEl>
                                          <p:spTgt spid="701443"/>
                                        </p:tgtEl>
                                        <p:attrNameLst>
                                          <p:attrName>style.visibility</p:attrName>
                                        </p:attrNameLst>
                                      </p:cBhvr>
                                      <p:to>
                                        <p:strVal val="visible"/>
                                      </p:to>
                                    </p:set>
                                    <p:animEffect transition="in" filter="fade">
                                      <p:cBhvr>
                                        <p:cTn id="22" dur="500"/>
                                        <p:tgtEl>
                                          <p:spTgt spid="7014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1444">
                                            <p:txEl>
                                              <p:pRg st="12" end="12"/>
                                            </p:txEl>
                                          </p:spTgt>
                                        </p:tgtEl>
                                        <p:attrNameLst>
                                          <p:attrName>style.visibility</p:attrName>
                                        </p:attrNameLst>
                                      </p:cBhvr>
                                      <p:to>
                                        <p:strVal val="visible"/>
                                      </p:to>
                                    </p:set>
                                    <p:animEffect transition="in" filter="fade">
                                      <p:cBhvr>
                                        <p:cTn id="27" dur="500"/>
                                        <p:tgtEl>
                                          <p:spTgt spid="701444">
                                            <p:txEl>
                                              <p:pRg st="12" end="1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01444">
                                            <p:txEl>
                                              <p:pRg st="13" end="13"/>
                                            </p:txEl>
                                          </p:spTgt>
                                        </p:tgtEl>
                                        <p:attrNameLst>
                                          <p:attrName>style.visibility</p:attrName>
                                        </p:attrNameLst>
                                      </p:cBhvr>
                                      <p:to>
                                        <p:strVal val="visible"/>
                                      </p:to>
                                    </p:set>
                                    <p:animEffect transition="in" filter="fade">
                                      <p:cBhvr>
                                        <p:cTn id="30" dur="500"/>
                                        <p:tgtEl>
                                          <p:spTgt spid="701444">
                                            <p:txEl>
                                              <p:pRg st="13" end="13"/>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01444">
                                            <p:txEl>
                                              <p:pRg st="14" end="14"/>
                                            </p:txEl>
                                          </p:spTgt>
                                        </p:tgtEl>
                                        <p:attrNameLst>
                                          <p:attrName>style.visibility</p:attrName>
                                        </p:attrNameLst>
                                      </p:cBhvr>
                                      <p:to>
                                        <p:strVal val="visible"/>
                                      </p:to>
                                    </p:set>
                                    <p:animEffect transition="in" filter="fade">
                                      <p:cBhvr>
                                        <p:cTn id="33" dur="500"/>
                                        <p:tgtEl>
                                          <p:spTgt spid="70144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144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UI" panose="020B0502040204020203" pitchFamily="34" charset="0"/>
                <a:cs typeface="Segoe UI" panose="020B0502040204020203" pitchFamily="34" charset="0"/>
              </a:rPr>
              <a:t>Page Table Types</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lumMod val="75000"/>
                  </a:schemeClr>
                </a:solidFill>
                <a:latin typeface="Segoe UI" panose="020B0502040204020203" pitchFamily="34" charset="0"/>
                <a:cs typeface="Segoe UI" panose="020B0502040204020203" pitchFamily="34" charset="0"/>
              </a:rPr>
              <a:t>Page Table </a:t>
            </a:r>
            <a:r>
              <a:rPr lang="en-US" dirty="0" smtClean="0">
                <a:latin typeface="Segoe UI" panose="020B0502040204020203" pitchFamily="34" charset="0"/>
                <a:cs typeface="Segoe UI" panose="020B0502040204020203" pitchFamily="34" charset="0"/>
              </a:rPr>
              <a:t>– Maps a virtual page to a physical page</a:t>
            </a:r>
          </a:p>
          <a:p>
            <a:r>
              <a:rPr lang="en-US" dirty="0" smtClean="0">
                <a:solidFill>
                  <a:schemeClr val="accent2">
                    <a:lumMod val="75000"/>
                  </a:schemeClr>
                </a:solidFill>
                <a:latin typeface="Segoe UI" panose="020B0502040204020203" pitchFamily="34" charset="0"/>
                <a:cs typeface="Segoe UI" panose="020B0502040204020203" pitchFamily="34" charset="0"/>
              </a:rPr>
              <a:t>Multi-Level Page Tables</a:t>
            </a:r>
            <a:r>
              <a:rPr lang="en-US" dirty="0" smtClean="0">
                <a:latin typeface="Segoe UI" panose="020B0502040204020203" pitchFamily="34" charset="0"/>
                <a:cs typeface="Segoe UI" panose="020B0502040204020203" pitchFamily="34" charset="0"/>
              </a:rPr>
              <a:t> – Each part of the address is split apart for each level of the table to get more spread. More memory accesses</a:t>
            </a:r>
          </a:p>
          <a:p>
            <a:r>
              <a:rPr lang="en-US" dirty="0" smtClean="0">
                <a:solidFill>
                  <a:schemeClr val="accent3">
                    <a:lumMod val="50000"/>
                  </a:schemeClr>
                </a:solidFill>
                <a:latin typeface="Segoe UI" panose="020B0502040204020203" pitchFamily="34" charset="0"/>
                <a:cs typeface="Segoe UI" panose="020B0502040204020203" pitchFamily="34" charset="0"/>
              </a:rPr>
              <a:t>Inverted Page Table </a:t>
            </a:r>
            <a:r>
              <a:rPr lang="en-US" dirty="0" smtClean="0">
                <a:latin typeface="Segoe UI" panose="020B0502040204020203" pitchFamily="34" charset="0"/>
                <a:cs typeface="Segoe UI" panose="020B0502040204020203" pitchFamily="34" charset="0"/>
              </a:rPr>
              <a:t>– Hash Table used to map virtual addresses to physical ones</a:t>
            </a:r>
          </a:p>
          <a:p>
            <a:r>
              <a:rPr lang="en-US" dirty="0" smtClean="0">
                <a:solidFill>
                  <a:srgbClr val="0070C0"/>
                </a:solidFill>
                <a:latin typeface="Segoe UI" panose="020B0502040204020203" pitchFamily="34" charset="0"/>
                <a:cs typeface="Segoe UI" panose="020B0502040204020203" pitchFamily="34" charset="0"/>
              </a:rPr>
              <a:t>Remember a page table has to fit within one page!</a:t>
            </a:r>
            <a:endParaRPr lang="en-US" dirty="0">
              <a:solidFill>
                <a:srgbClr val="0070C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40381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AA"/>
        </a:solidFill>
        <a:ln w="25400" cap="flat" cmpd="sng" algn="ctr">
          <a:solidFill>
            <a:schemeClr val="tx1"/>
          </a:solidFill>
          <a:prstDash val="solid"/>
          <a:round/>
          <a:headEnd type="triangle" w="med" len="med"/>
          <a:tailEnd type="none" w="med" len="med"/>
        </a:ln>
        <a:effectLst/>
      </a:spPr>
      <a:bodyPr rtlCol="0" anchor="ctr"/>
      <a:lstStyle>
        <a:defPPr algn="ctr">
          <a:defRPr b="0" dirty="0" smtClean="0">
            <a:latin typeface="Helvetica"/>
            <a:cs typeface="Helvetica"/>
          </a:defRPr>
        </a:defPPr>
      </a:lstStyle>
    </a:spDef>
    <a:lnDef>
      <a:spPr bwMode="auto">
        <a:solidFill>
          <a:schemeClr val="bg1"/>
        </a:solidFill>
        <a:ln w="38100" cap="flat" cmpd="sng" algn="ctr">
          <a:solidFill>
            <a:schemeClr val="tx1"/>
          </a:solidFill>
          <a:prstDash val="solid"/>
          <a:round/>
          <a:headEnd type="none" w="med" len="med"/>
          <a:tailEnd type="triangle"/>
        </a:ln>
        <a:effectLst/>
      </a:spPr>
      <a:bodyPr/>
      <a:lstStyle/>
    </a:lnDef>
    <a:txDef>
      <a:spPr>
        <a:noFill/>
      </a:spPr>
      <a:bodyPr wrap="none" rtlCol="0">
        <a:spAutoFit/>
      </a:bodyPr>
      <a:lstStyle>
        <a:defPPr>
          <a:defRPr sz="2000" b="0" dirty="0" smtClean="0">
            <a:latin typeface="Helvetica"/>
            <a:cs typeface="Helvetica"/>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AA"/>
        </a:solidFill>
        <a:ln w="25400" cap="flat" cmpd="sng" algn="ctr">
          <a:solidFill>
            <a:schemeClr val="tx1"/>
          </a:solidFill>
          <a:prstDash val="solid"/>
          <a:round/>
          <a:headEnd type="triangle" w="med" len="med"/>
          <a:tailEnd type="none" w="med" len="med"/>
        </a:ln>
        <a:effectLst/>
      </a:spPr>
      <a:bodyPr rtlCol="0" anchor="ctr"/>
      <a:lstStyle>
        <a:defPPr algn="ctr">
          <a:defRPr b="0" dirty="0" smtClean="0">
            <a:latin typeface="Helvetica"/>
            <a:cs typeface="Helvetica"/>
          </a:defRPr>
        </a:defPPr>
      </a:lstStyle>
    </a:spDef>
    <a:lnDef>
      <a:spPr bwMode="auto">
        <a:solidFill>
          <a:schemeClr val="bg1"/>
        </a:solidFill>
        <a:ln w="38100" cap="flat" cmpd="sng" algn="ctr">
          <a:solidFill>
            <a:schemeClr val="tx1"/>
          </a:solidFill>
          <a:prstDash val="solid"/>
          <a:round/>
          <a:headEnd type="none" w="med" len="med"/>
          <a:tailEnd type="triangle"/>
        </a:ln>
        <a:effectLst/>
      </a:spPr>
      <a:bodyPr/>
      <a:lstStyle/>
    </a:lnDef>
    <a:txDef>
      <a:spPr>
        <a:noFill/>
      </a:spPr>
      <a:bodyPr wrap="none" rtlCol="0">
        <a:spAutoFit/>
      </a:bodyPr>
      <a:lstStyle>
        <a:defPPr>
          <a:defRPr sz="2000" b="0" dirty="0" smtClean="0">
            <a:latin typeface="Helvetica"/>
            <a:cs typeface="Helvetica"/>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1023</Words>
  <Application>Microsoft Macintosh PowerPoint</Application>
  <PresentationFormat>On-screen Show (4:3)</PresentationFormat>
  <Paragraphs>171</Paragraphs>
  <Slides>15</Slides>
  <Notes>7</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Office Theme</vt:lpstr>
      <vt:lpstr>Office</vt:lpstr>
      <vt:lpstr>1_Office</vt:lpstr>
      <vt:lpstr>Week 5:Virtual Memory</vt:lpstr>
      <vt:lpstr>Today’s Section</vt:lpstr>
      <vt:lpstr>Administrivia</vt:lpstr>
      <vt:lpstr>Lecture review</vt:lpstr>
      <vt:lpstr>Address Translation</vt:lpstr>
      <vt:lpstr>Example of General Address Translation</vt:lpstr>
      <vt:lpstr>Issues with Simple Segmentation Method</vt:lpstr>
      <vt:lpstr>Schematic View of Swapping</vt:lpstr>
      <vt:lpstr>Page Table Types</vt:lpstr>
      <vt:lpstr>Address Translation Comparison</vt:lpstr>
      <vt:lpstr>Caching Concept</vt:lpstr>
      <vt:lpstr>Why Does Caching Help? Locality!</vt:lpstr>
      <vt:lpstr>Types of Caches</vt:lpstr>
      <vt:lpstr>What Happens on a Write?</vt:lpstr>
      <vt:lpstr>Translation Lookaside Buffer (TLB)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CPU Scheduling</dc:title>
  <dc:creator>Nicholas Chang</dc:creator>
  <cp:lastModifiedBy>George Yiu</cp:lastModifiedBy>
  <cp:revision>45</cp:revision>
  <dcterms:created xsi:type="dcterms:W3CDTF">2014-02-19T07:35:24Z</dcterms:created>
  <dcterms:modified xsi:type="dcterms:W3CDTF">2014-03-09T08:26:47Z</dcterms:modified>
</cp:coreProperties>
</file>