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686" r:id="rId3"/>
    <p:sldId id="574" r:id="rId4"/>
    <p:sldId id="571" r:id="rId5"/>
    <p:sldId id="558" r:id="rId6"/>
    <p:sldId id="559" r:id="rId7"/>
    <p:sldId id="560" r:id="rId8"/>
    <p:sldId id="561" r:id="rId9"/>
    <p:sldId id="575" r:id="rId10"/>
    <p:sldId id="576" r:id="rId11"/>
    <p:sldId id="610" r:id="rId12"/>
    <p:sldId id="577" r:id="rId13"/>
    <p:sldId id="611" r:id="rId14"/>
    <p:sldId id="647" r:id="rId15"/>
    <p:sldId id="579" r:id="rId16"/>
    <p:sldId id="580" r:id="rId17"/>
    <p:sldId id="649" r:id="rId18"/>
    <p:sldId id="676" r:id="rId19"/>
    <p:sldId id="596" r:id="rId20"/>
    <p:sldId id="598" r:id="rId21"/>
    <p:sldId id="624" r:id="rId22"/>
    <p:sldId id="673" r:id="rId23"/>
    <p:sldId id="625" r:id="rId24"/>
    <p:sldId id="626" r:id="rId25"/>
    <p:sldId id="627" r:id="rId26"/>
    <p:sldId id="633" r:id="rId27"/>
    <p:sldId id="658" r:id="rId28"/>
    <p:sldId id="659" r:id="rId29"/>
    <p:sldId id="660" r:id="rId30"/>
    <p:sldId id="661" r:id="rId31"/>
    <p:sldId id="662" r:id="rId32"/>
    <p:sldId id="663" r:id="rId33"/>
    <p:sldId id="664" r:id="rId34"/>
    <p:sldId id="667" r:id="rId35"/>
    <p:sldId id="690" r:id="rId36"/>
    <p:sldId id="678" r:id="rId37"/>
    <p:sldId id="665" r:id="rId38"/>
    <p:sldId id="666" r:id="rId39"/>
    <p:sldId id="682" r:id="rId40"/>
    <p:sldId id="683" r:id="rId41"/>
    <p:sldId id="634" r:id="rId42"/>
    <p:sldId id="687" r:id="rId43"/>
    <p:sldId id="635" r:id="rId44"/>
    <p:sldId id="689" r:id="rId45"/>
    <p:sldId id="688" r:id="rId46"/>
    <p:sldId id="636" r:id="rId47"/>
    <p:sldId id="597" r:id="rId48"/>
    <p:sldId id="685" r:id="rId49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B9AF"/>
    <a:srgbClr val="02E3EE"/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2" autoAdjust="0"/>
    <p:restoredTop sz="94799" autoAdjust="0"/>
  </p:normalViewPr>
  <p:slideViewPr>
    <p:cSldViewPr>
      <p:cViewPr varScale="1">
        <p:scale>
          <a:sx n="108" d="100"/>
          <a:sy n="108" d="100"/>
        </p:scale>
        <p:origin x="-7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5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17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2427675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60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6466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98788" y="477838"/>
            <a:ext cx="3624262" cy="2717800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3475038"/>
            <a:ext cx="8274050" cy="3290887"/>
          </a:xfrm>
          <a:noFill/>
        </p:spPr>
        <p:txBody>
          <a:bodyPr lIns="98607" tIns="49304" rIns="98607" bIns="49304"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5381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9659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6786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78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z="1300" smtClean="0">
                <a:ea typeface="Gulim" panose="020B0600000101010101" pitchFamily="34" charset="-127"/>
              </a:rPr>
              <a:t>Emergency crash of operating system called “</a:t>
            </a:r>
            <a:r>
              <a:rPr lang="en-US" altLang="ko-KR" sz="1300" smtClean="0">
                <a:latin typeface="Courier New" panose="02070309020205020404" pitchFamily="49" charset="0"/>
                <a:ea typeface="Gulim" panose="020B0600000101010101" pitchFamily="34" charset="-127"/>
              </a:rPr>
              <a:t>panic()</a:t>
            </a:r>
            <a:r>
              <a:rPr lang="en-US" altLang="ko-KR" sz="1300" smtClean="0">
                <a:ea typeface="Gulim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387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OS’s have almost human characteristics – unpredictable, hard to understand, …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Different things share the same CPU – one thread, then another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Similar to schizophrenia, like the movie Sybil, one body shared by several people, say we start with Dave Patterson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Threads are like the personalities of the CPU. First one thread/personality uses the CPU, then another,…</a:t>
            </a:r>
          </a:p>
        </p:txBody>
      </p:sp>
    </p:spTree>
    <p:extLst>
      <p:ext uri="{BB962C8B-B14F-4D97-AF65-F5344CB8AC3E}">
        <p14:creationId xmlns:p14="http://schemas.microsoft.com/office/powerpoint/2010/main" val="74064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3447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Yield is for really nice people – Ever see two people at the supermarket checkout line? You first, no you first, …</a:t>
            </a:r>
          </a:p>
        </p:txBody>
      </p:sp>
    </p:spTree>
    <p:extLst>
      <p:ext uri="{BB962C8B-B14F-4D97-AF65-F5344CB8AC3E}">
        <p14:creationId xmlns:p14="http://schemas.microsoft.com/office/powerpoint/2010/main" val="3399770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5922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3089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4364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687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24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64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4873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Patterson’s a nice guy, so he gives up the body after using it for awhile and let’s John Kubitowicz have it.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But Kubi’s not so nice, so he won’t give up control…</a:t>
            </a:r>
          </a:p>
          <a:p>
            <a:endParaRPr lang="en-US" altLang="ko-KR" smtClean="0">
              <a:ea typeface="Gulim" panose="020B0600000101010101" pitchFamily="34" charset="-127"/>
            </a:endParaRPr>
          </a:p>
          <a:p>
            <a:r>
              <a:rPr lang="en-US" altLang="ko-KR" smtClean="0">
                <a:ea typeface="Gulim" panose="020B0600000101010101" pitchFamily="34" charset="-127"/>
              </a:rPr>
              <a:t>If you want to wake up for a final, you set your clock, or ask your roommate to pour water over your head – OS does the same</a:t>
            </a:r>
          </a:p>
        </p:txBody>
      </p:sp>
    </p:spTree>
    <p:extLst>
      <p:ext uri="{BB962C8B-B14F-4D97-AF65-F5344CB8AC3E}">
        <p14:creationId xmlns:p14="http://schemas.microsoft.com/office/powerpoint/2010/main" val="2957239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2966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3137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2603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Execution model: each thread runs on a dedicated virtual processor with unpredictable and variable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7D3955F-9E14-2048-A3C7-B473A3FD983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4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Execution model: each thread runs on a dedicated virtual processor with unpredictable and variable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7D3955F-9E14-2048-A3C7-B473A3FD983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47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852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7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56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5224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4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9755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742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8016745" y="6551613"/>
            <a:ext cx="849572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dirty="0" err="1">
                <a:solidFill>
                  <a:srgbClr val="2A40E2"/>
                </a:solidFill>
                <a:latin typeface="Gill Sans Light"/>
                <a:cs typeface="Gill Sans Light"/>
              </a:rPr>
              <a:t>Lec</a:t>
            </a:r>
            <a:r>
              <a:rPr lang="en-US" altLang="en-US" sz="1400" dirty="0">
                <a:solidFill>
                  <a:srgbClr val="2A40E2"/>
                </a:solidFill>
                <a:latin typeface="Gill Sans Light"/>
                <a:cs typeface="Gill Sans Light"/>
              </a:rPr>
              <a:t> </a:t>
            </a:r>
            <a:r>
              <a:rPr lang="en-US" altLang="en-US" sz="1400" dirty="0" smtClean="0">
                <a:solidFill>
                  <a:srgbClr val="2A40E2"/>
                </a:solidFill>
                <a:latin typeface="Gill Sans Light"/>
                <a:cs typeface="Gill Sans Light"/>
              </a:rPr>
              <a:t>5.</a:t>
            </a:r>
            <a:fld id="{6456B83E-17D0-4CDF-84AD-C8A97BEB5271}" type="slidenum">
              <a:rPr lang="en-US" altLang="en-US" sz="1400" smtClean="0">
                <a:solidFill>
                  <a:srgbClr val="2A40E2"/>
                </a:solidFill>
                <a:latin typeface="Gill Sans Light"/>
                <a:cs typeface="Gill Sans Light"/>
              </a:rPr>
              <a:pPr algn="ctr"/>
              <a:t>‹#›</a:t>
            </a:fld>
            <a:endParaRPr lang="en-US" altLang="en-US" sz="1400" b="0" i="1" dirty="0">
              <a:solidFill>
                <a:srgbClr val="2A40E2"/>
              </a:solidFill>
              <a:latin typeface="Gill Sans Light"/>
              <a:cs typeface="Gill Sans Light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65913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A40E2"/>
                </a:solidFill>
                <a:latin typeface="Gill Sans Light"/>
                <a:cs typeface="Gill Sans Light"/>
              </a:rPr>
              <a:t>2/3/16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2634032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A40E2"/>
                </a:solidFill>
                <a:latin typeface="Gill Sans Light"/>
                <a:cs typeface="Gill Sans Light"/>
              </a:rPr>
              <a:t>Joseph CS162 ©UCB Spring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A40E2"/>
          </a:solidFill>
          <a:latin typeface="Gill Sans Light"/>
          <a:ea typeface="+mj-ea"/>
          <a:cs typeface="Gill Sans Light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1">
          <a:solidFill>
            <a:schemeClr val="tx1"/>
          </a:solidFill>
          <a:latin typeface="Gill Sans Light"/>
          <a:cs typeface="Gill Sans Ligh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1">
          <a:solidFill>
            <a:schemeClr val="tx1"/>
          </a:solidFill>
          <a:latin typeface="Gill Sans Light"/>
          <a:cs typeface="Gill Sans Ligh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Gill Sans Light"/>
          <a:cs typeface="Gill Sans Ligh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Gill Sans Light"/>
          <a:cs typeface="Gill Sans Ligh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na.org/assignments/service-names-port-numbers/service-names-port-numbers.xhtml" TargetMode="External"/><Relationship Id="rId4" Type="http://schemas.openxmlformats.org/officeDocument/2006/relationships/hyperlink" Target="https://www.iana.org/assignments/service-names-port-numbers/service-names-port-numbers.tx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ecs.berkeley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5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Introduction to Networking (Finished),</a:t>
            </a:r>
            <a:br>
              <a:rPr lang="en-US" altLang="en-US" sz="3000" dirty="0" smtClean="0"/>
            </a:br>
            <a:r>
              <a:rPr lang="en-US" altLang="en-US" sz="3000" dirty="0" smtClean="0"/>
              <a:t>Concurrency (Processes and Threads)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February 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, 2016</a:t>
            </a:r>
          </a:p>
          <a:p>
            <a:pPr marL="285750" indent="-285750"/>
            <a:r>
              <a:rPr lang="en-US" altLang="en-US" dirty="0" smtClean="0"/>
              <a:t>Prof. Anthony D. Joseph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675628" y="1251252"/>
            <a:ext cx="2335212" cy="5010149"/>
            <a:chOff x="4128" y="768"/>
            <a:chExt cx="1471" cy="3156"/>
          </a:xfrm>
        </p:grpSpPr>
        <p:pic>
          <p:nvPicPr>
            <p:cNvPr id="634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7" t="362" r="27414" b="1085"/>
            <a:stretch>
              <a:fillRect/>
            </a:stretch>
          </p:blipFill>
          <p:spPr bwMode="auto">
            <a:xfrm>
              <a:off x="4128" y="768"/>
              <a:ext cx="1471" cy="239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3" name="Text Box 5"/>
            <p:cNvSpPr txBox="1">
              <a:spLocks noChangeArrowheads="1"/>
            </p:cNvSpPr>
            <p:nvPr/>
          </p:nvSpPr>
          <p:spPr bwMode="auto">
            <a:xfrm>
              <a:off x="4507" y="3168"/>
              <a:ext cx="71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dirty="0">
                  <a:latin typeface="Gill Sans Light"/>
                  <a:cs typeface="Gill Sans Light"/>
                </a:rPr>
                <a:t>Process</a:t>
              </a:r>
              <a:br>
                <a:rPr lang="en-US" dirty="0">
                  <a:latin typeface="Gill Sans Light"/>
                  <a:cs typeface="Gill Sans Light"/>
                </a:rPr>
              </a:br>
              <a:r>
                <a:rPr lang="en-US" dirty="0">
                  <a:latin typeface="Gill Sans Light"/>
                  <a:cs typeface="Gill Sans Light"/>
                </a:rPr>
                <a:t>Control</a:t>
              </a:r>
            </a:p>
            <a:p>
              <a:pPr algn="ctr"/>
              <a:r>
                <a:rPr lang="en-US" dirty="0">
                  <a:latin typeface="Gill Sans Light"/>
                  <a:cs typeface="Gill Sans Light"/>
                </a:rPr>
                <a:t>Block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Multiplex Processes?</a:t>
            </a:r>
            <a:endParaRPr lang="en-US" dirty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6472428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current state of process held in a process control block (PCB):</a:t>
            </a:r>
          </a:p>
          <a:p>
            <a:pPr lvl="1"/>
            <a:r>
              <a:rPr lang="en-US" dirty="0" smtClean="0"/>
              <a:t>This is a “snapshot” of the execution and protection environment</a:t>
            </a:r>
          </a:p>
          <a:p>
            <a:pPr lvl="1"/>
            <a:r>
              <a:rPr lang="en-US" dirty="0" smtClean="0"/>
              <a:t>Only one PCB active at a time</a:t>
            </a:r>
          </a:p>
          <a:p>
            <a:r>
              <a:rPr lang="en-US" dirty="0" smtClean="0"/>
              <a:t>Give out CPU time to different processes (Scheduling):</a:t>
            </a:r>
          </a:p>
          <a:p>
            <a:pPr lvl="1"/>
            <a:r>
              <a:rPr lang="en-US" dirty="0" smtClean="0"/>
              <a:t>Only one process “running” at a time</a:t>
            </a:r>
          </a:p>
          <a:p>
            <a:pPr lvl="1"/>
            <a:r>
              <a:rPr lang="en-US" dirty="0" smtClean="0"/>
              <a:t>Give more time to important processes</a:t>
            </a:r>
          </a:p>
          <a:p>
            <a:r>
              <a:rPr lang="en-US" dirty="0" smtClean="0"/>
              <a:t>Give pieces of resources to different processes (Protection):</a:t>
            </a:r>
          </a:p>
          <a:p>
            <a:pPr lvl="1"/>
            <a:r>
              <a:rPr lang="en-US" dirty="0" smtClean="0"/>
              <a:t>Controlled access to non-CPU resources</a:t>
            </a:r>
          </a:p>
          <a:p>
            <a:pPr lvl="1"/>
            <a:r>
              <a:rPr lang="en-US" dirty="0" smtClean="0"/>
              <a:t>Example mechanisms: </a:t>
            </a:r>
          </a:p>
          <a:p>
            <a:pPr lvl="2"/>
            <a:r>
              <a:rPr lang="en-US" dirty="0" smtClean="0"/>
              <a:t>Memory Mapping: Give each process their own address space</a:t>
            </a:r>
          </a:p>
          <a:p>
            <a:pPr lvl="2"/>
            <a:r>
              <a:rPr lang="en-US" dirty="0" smtClean="0"/>
              <a:t>Kernel/User duality: Arbitrary multiplexing of I/O through system calls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948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CPU Switch From Process </a:t>
            </a:r>
            <a:r>
              <a:rPr lang="en-US" altLang="en-US" dirty="0" smtClean="0"/>
              <a:t>A to Process B</a:t>
            </a:r>
            <a:endParaRPr lang="en-US" altLang="en-US" dirty="0" smtClean="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4648200"/>
            <a:ext cx="8305800" cy="2209800"/>
          </a:xfrm>
        </p:spPr>
        <p:txBody>
          <a:bodyPr/>
          <a:lstStyle/>
          <a:p>
            <a:r>
              <a:rPr lang="en-US" altLang="en-US" smtClean="0"/>
              <a:t>This is also called a “context switch”</a:t>
            </a:r>
          </a:p>
          <a:p>
            <a:pPr>
              <a:lnSpc>
                <a:spcPct val="70000"/>
              </a:lnSpc>
            </a:pPr>
            <a:r>
              <a:rPr lang="en-US" altLang="en-US" smtClean="0"/>
              <a:t>Code executed in kernel above is overhead 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Overhead sets minimum practical switching time</a:t>
            </a:r>
          </a:p>
          <a:p>
            <a:pPr lvl="1"/>
            <a:r>
              <a:rPr lang="en-US" altLang="en-US" smtClean="0"/>
              <a:t>Less overhead with SMT/hyperthreading, but… contention for resources instead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73" r="4802" b="291"/>
          <a:stretch>
            <a:fillRect/>
          </a:stretch>
        </p:blipFill>
        <p:spPr bwMode="auto">
          <a:xfrm>
            <a:off x="1981200" y="762000"/>
            <a:ext cx="4724400" cy="387508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69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charset="0"/>
              </a:rPr>
              <a:t>Lifecycle of a Process</a:t>
            </a:r>
            <a:endParaRPr lang="en-US" altLang="ko-KR" dirty="0">
              <a:ea typeface="Gulim" charset="0"/>
            </a:endParaRPr>
          </a:p>
        </p:txBody>
      </p:sp>
      <p:sp>
        <p:nvSpPr>
          <p:cNvPr id="358432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0"/>
            <a:ext cx="8305800" cy="2819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Gulim" charset="0"/>
              </a:rPr>
              <a:t>As a process executes, it changes state: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new</a:t>
            </a:r>
            <a:r>
              <a:rPr lang="en-US" altLang="ko-KR" dirty="0" smtClean="0">
                <a:ea typeface="Gulim" charset="0"/>
              </a:rPr>
              <a:t>:  The process is being created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ready</a:t>
            </a:r>
            <a:r>
              <a:rPr lang="en-US" altLang="ko-KR" dirty="0" smtClean="0">
                <a:ea typeface="Gulim" charset="0"/>
              </a:rPr>
              <a:t>:  The process is waiting to run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running</a:t>
            </a:r>
            <a:r>
              <a:rPr lang="en-US" altLang="ko-KR" dirty="0" smtClean="0">
                <a:ea typeface="Gulim" charset="0"/>
              </a:rPr>
              <a:t>:  Instructions are being executed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waiting</a:t>
            </a:r>
            <a:r>
              <a:rPr lang="en-US" altLang="ko-KR" dirty="0" smtClean="0">
                <a:ea typeface="Gulim" charset="0"/>
              </a:rPr>
              <a:t>:  Process waiting for some event to occur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terminated</a:t>
            </a:r>
            <a:r>
              <a:rPr lang="en-US" altLang="ko-KR" dirty="0" smtClean="0">
                <a:ea typeface="Gulim" charset="0"/>
              </a:rPr>
              <a:t>:  The process has finished execution</a:t>
            </a:r>
            <a:endParaRPr lang="en-US" altLang="ko-KR" dirty="0">
              <a:ea typeface="Gulim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24142" r="690" b="24419"/>
          <a:stretch>
            <a:fillRect/>
          </a:stretch>
        </p:blipFill>
        <p:spPr bwMode="auto">
          <a:xfrm>
            <a:off x="1295400" y="1023938"/>
            <a:ext cx="6553200" cy="255746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05" name="Freeform 5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7" name="Freeform 7"/>
          <p:cNvSpPr>
            <a:spLocks/>
          </p:cNvSpPr>
          <p:nvPr/>
        </p:nvSpPr>
        <p:spPr bwMode="auto">
          <a:xfrm>
            <a:off x="3498850" y="1476375"/>
            <a:ext cx="2025650" cy="455613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8" name="Freeform 8"/>
          <p:cNvSpPr>
            <a:spLocks/>
          </p:cNvSpPr>
          <p:nvPr/>
        </p:nvSpPr>
        <p:spPr bwMode="auto">
          <a:xfrm>
            <a:off x="3394075" y="2466975"/>
            <a:ext cx="476250" cy="738188"/>
          </a:xfrm>
          <a:custGeom>
            <a:avLst/>
            <a:gdLst>
              <a:gd name="T0" fmla="*/ 2147483647 w 300"/>
              <a:gd name="T1" fmla="*/ 2147483647 h 465"/>
              <a:gd name="T2" fmla="*/ 2147483647 w 300"/>
              <a:gd name="T3" fmla="*/ 2147483647 h 465"/>
              <a:gd name="T4" fmla="*/ 2147483647 w 300"/>
              <a:gd name="T5" fmla="*/ 2147483647 h 465"/>
              <a:gd name="T6" fmla="*/ 2147483647 w 300"/>
              <a:gd name="T7" fmla="*/ 2147483647 h 465"/>
              <a:gd name="T8" fmla="*/ 2147483647 w 300"/>
              <a:gd name="T9" fmla="*/ 2147483647 h 465"/>
              <a:gd name="T10" fmla="*/ 2147483647 w 300"/>
              <a:gd name="T11" fmla="*/ 2147483647 h 465"/>
              <a:gd name="T12" fmla="*/ 0 w 300"/>
              <a:gd name="T13" fmla="*/ 0 h 4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"/>
              <a:gd name="T22" fmla="*/ 0 h 465"/>
              <a:gd name="T23" fmla="*/ 300 w 300"/>
              <a:gd name="T24" fmla="*/ 465 h 4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" h="465">
                <a:moveTo>
                  <a:pt x="300" y="465"/>
                </a:moveTo>
                <a:cubicBezTo>
                  <a:pt x="269" y="426"/>
                  <a:pt x="247" y="389"/>
                  <a:pt x="205" y="363"/>
                </a:cubicBezTo>
                <a:cubicBezTo>
                  <a:pt x="182" y="326"/>
                  <a:pt x="154" y="308"/>
                  <a:pt x="119" y="284"/>
                </a:cubicBezTo>
                <a:cubicBezTo>
                  <a:pt x="91" y="201"/>
                  <a:pt x="135" y="324"/>
                  <a:pt x="95" y="236"/>
                </a:cubicBezTo>
                <a:cubicBezTo>
                  <a:pt x="74" y="189"/>
                  <a:pt x="63" y="140"/>
                  <a:pt x="40" y="94"/>
                </a:cubicBezTo>
                <a:cubicBezTo>
                  <a:pt x="32" y="78"/>
                  <a:pt x="23" y="63"/>
                  <a:pt x="16" y="47"/>
                </a:cubicBezTo>
                <a:cubicBezTo>
                  <a:pt x="9" y="32"/>
                  <a:pt x="0" y="0"/>
                  <a:pt x="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9" name="Freeform 9"/>
          <p:cNvSpPr>
            <a:spLocks/>
          </p:cNvSpPr>
          <p:nvPr/>
        </p:nvSpPr>
        <p:spPr bwMode="auto">
          <a:xfrm>
            <a:off x="5127625" y="2416175"/>
            <a:ext cx="458788" cy="766763"/>
          </a:xfrm>
          <a:custGeom>
            <a:avLst/>
            <a:gdLst>
              <a:gd name="T0" fmla="*/ 2147483647 w 289"/>
              <a:gd name="T1" fmla="*/ 0 h 483"/>
              <a:gd name="T2" fmla="*/ 2147483647 w 289"/>
              <a:gd name="T3" fmla="*/ 2147483647 h 483"/>
              <a:gd name="T4" fmla="*/ 2147483647 w 289"/>
              <a:gd name="T5" fmla="*/ 2147483647 h 483"/>
              <a:gd name="T6" fmla="*/ 2147483647 w 289"/>
              <a:gd name="T7" fmla="*/ 2147483647 h 483"/>
              <a:gd name="T8" fmla="*/ 2147483647 w 289"/>
              <a:gd name="T9" fmla="*/ 2147483647 h 483"/>
              <a:gd name="T10" fmla="*/ 2147483647 w 289"/>
              <a:gd name="T11" fmla="*/ 2147483647 h 483"/>
              <a:gd name="T12" fmla="*/ 2147483647 w 289"/>
              <a:gd name="T13" fmla="*/ 2147483647 h 483"/>
              <a:gd name="T14" fmla="*/ 2147483647 w 289"/>
              <a:gd name="T15" fmla="*/ 2147483647 h 483"/>
              <a:gd name="T16" fmla="*/ 2147483647 w 289"/>
              <a:gd name="T17" fmla="*/ 2147483647 h 4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483"/>
              <a:gd name="T29" fmla="*/ 289 w 289"/>
              <a:gd name="T30" fmla="*/ 483 h 4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483">
                <a:moveTo>
                  <a:pt x="289" y="0"/>
                </a:moveTo>
                <a:cubicBezTo>
                  <a:pt x="275" y="69"/>
                  <a:pt x="257" y="138"/>
                  <a:pt x="234" y="205"/>
                </a:cubicBezTo>
                <a:cubicBezTo>
                  <a:pt x="219" y="249"/>
                  <a:pt x="202" y="292"/>
                  <a:pt x="155" y="308"/>
                </a:cubicBezTo>
                <a:cubicBezTo>
                  <a:pt x="150" y="316"/>
                  <a:pt x="146" y="325"/>
                  <a:pt x="139" y="332"/>
                </a:cubicBezTo>
                <a:cubicBezTo>
                  <a:pt x="133" y="338"/>
                  <a:pt x="122" y="340"/>
                  <a:pt x="116" y="347"/>
                </a:cubicBezTo>
                <a:cubicBezTo>
                  <a:pt x="71" y="404"/>
                  <a:pt x="152" y="337"/>
                  <a:pt x="92" y="395"/>
                </a:cubicBezTo>
                <a:cubicBezTo>
                  <a:pt x="31" y="454"/>
                  <a:pt x="107" y="358"/>
                  <a:pt x="45" y="434"/>
                </a:cubicBezTo>
                <a:cubicBezTo>
                  <a:pt x="35" y="446"/>
                  <a:pt x="22" y="475"/>
                  <a:pt x="5" y="481"/>
                </a:cubicBezTo>
                <a:cubicBezTo>
                  <a:pt x="0" y="483"/>
                  <a:pt x="5" y="471"/>
                  <a:pt x="5" y="466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0" name="Freeform 10"/>
          <p:cNvSpPr>
            <a:spLocks/>
          </p:cNvSpPr>
          <p:nvPr/>
        </p:nvSpPr>
        <p:spPr bwMode="auto">
          <a:xfrm>
            <a:off x="2579688" y="1276350"/>
            <a:ext cx="752475" cy="514350"/>
          </a:xfrm>
          <a:custGeom>
            <a:avLst/>
            <a:gdLst>
              <a:gd name="T0" fmla="*/ 0 w 474"/>
              <a:gd name="T1" fmla="*/ 0 h 324"/>
              <a:gd name="T2" fmla="*/ 2147483647 w 474"/>
              <a:gd name="T3" fmla="*/ 2147483647 h 324"/>
              <a:gd name="T4" fmla="*/ 2147483647 w 474"/>
              <a:gd name="T5" fmla="*/ 2147483647 h 324"/>
              <a:gd name="T6" fmla="*/ 2147483647 w 474"/>
              <a:gd name="T7" fmla="*/ 2147483647 h 324"/>
              <a:gd name="T8" fmla="*/ 2147483647 w 474"/>
              <a:gd name="T9" fmla="*/ 2147483647 h 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4"/>
              <a:gd name="T16" fmla="*/ 0 h 324"/>
              <a:gd name="T17" fmla="*/ 474 w 474"/>
              <a:gd name="T18" fmla="*/ 324 h 3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4" h="324">
                <a:moveTo>
                  <a:pt x="0" y="0"/>
                </a:moveTo>
                <a:cubicBezTo>
                  <a:pt x="50" y="25"/>
                  <a:pt x="109" y="30"/>
                  <a:pt x="158" y="55"/>
                </a:cubicBezTo>
                <a:cubicBezTo>
                  <a:pt x="210" y="82"/>
                  <a:pt x="268" y="115"/>
                  <a:pt x="324" y="134"/>
                </a:cubicBezTo>
                <a:cubicBezTo>
                  <a:pt x="368" y="178"/>
                  <a:pt x="414" y="216"/>
                  <a:pt x="450" y="268"/>
                </a:cubicBezTo>
                <a:cubicBezTo>
                  <a:pt x="456" y="286"/>
                  <a:pt x="474" y="307"/>
                  <a:pt x="474" y="324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1" name="Freeform 11"/>
          <p:cNvSpPr>
            <a:spLocks/>
          </p:cNvSpPr>
          <p:nvPr/>
        </p:nvSpPr>
        <p:spPr bwMode="auto">
          <a:xfrm>
            <a:off x="5599113" y="1314450"/>
            <a:ext cx="889000" cy="500063"/>
          </a:xfrm>
          <a:custGeom>
            <a:avLst/>
            <a:gdLst>
              <a:gd name="T0" fmla="*/ 0 w 560"/>
              <a:gd name="T1" fmla="*/ 2147483647 h 315"/>
              <a:gd name="T2" fmla="*/ 2147483647 w 560"/>
              <a:gd name="T3" fmla="*/ 2147483647 h 315"/>
              <a:gd name="T4" fmla="*/ 2147483647 w 560"/>
              <a:gd name="T5" fmla="*/ 2147483647 h 315"/>
              <a:gd name="T6" fmla="*/ 2147483647 w 560"/>
              <a:gd name="T7" fmla="*/ 2147483647 h 315"/>
              <a:gd name="T8" fmla="*/ 2147483647 w 560"/>
              <a:gd name="T9" fmla="*/ 2147483647 h 315"/>
              <a:gd name="T10" fmla="*/ 2147483647 w 560"/>
              <a:gd name="T11" fmla="*/ 0 h 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0"/>
              <a:gd name="T19" fmla="*/ 0 h 315"/>
              <a:gd name="T20" fmla="*/ 560 w 560"/>
              <a:gd name="T21" fmla="*/ 315 h 3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0" h="315">
                <a:moveTo>
                  <a:pt x="0" y="315"/>
                </a:moveTo>
                <a:cubicBezTo>
                  <a:pt x="38" y="269"/>
                  <a:pt x="77" y="223"/>
                  <a:pt x="126" y="189"/>
                </a:cubicBezTo>
                <a:cubicBezTo>
                  <a:pt x="202" y="74"/>
                  <a:pt x="340" y="40"/>
                  <a:pt x="466" y="8"/>
                </a:cubicBezTo>
                <a:cubicBezTo>
                  <a:pt x="484" y="11"/>
                  <a:pt x="503" y="13"/>
                  <a:pt x="521" y="16"/>
                </a:cubicBezTo>
                <a:cubicBezTo>
                  <a:pt x="529" y="18"/>
                  <a:pt x="537" y="26"/>
                  <a:pt x="544" y="23"/>
                </a:cubicBezTo>
                <a:cubicBezTo>
                  <a:pt x="553" y="19"/>
                  <a:pt x="560" y="0"/>
                  <a:pt x="56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2" name="Oval 12"/>
          <p:cNvSpPr>
            <a:spLocks noChangeArrowheads="1"/>
          </p:cNvSpPr>
          <p:nvPr/>
        </p:nvSpPr>
        <p:spPr bwMode="auto">
          <a:xfrm>
            <a:off x="1295400" y="10239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3" name="Oval 13"/>
          <p:cNvSpPr>
            <a:spLocks noChangeArrowheads="1"/>
          </p:cNvSpPr>
          <p:nvPr/>
        </p:nvSpPr>
        <p:spPr bwMode="auto">
          <a:xfrm>
            <a:off x="4867275" y="18399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4" name="Oval 14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5" name="Oval 15"/>
          <p:cNvSpPr>
            <a:spLocks noChangeArrowheads="1"/>
          </p:cNvSpPr>
          <p:nvPr/>
        </p:nvSpPr>
        <p:spPr bwMode="auto">
          <a:xfrm>
            <a:off x="6532563" y="101282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6" name="Oval 16"/>
          <p:cNvSpPr>
            <a:spLocks noChangeArrowheads="1"/>
          </p:cNvSpPr>
          <p:nvPr/>
        </p:nvSpPr>
        <p:spPr bwMode="auto">
          <a:xfrm>
            <a:off x="3867150" y="29702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7" name="Freeform 17"/>
          <p:cNvSpPr>
            <a:spLocks/>
          </p:cNvSpPr>
          <p:nvPr/>
        </p:nvSpPr>
        <p:spPr bwMode="auto">
          <a:xfrm>
            <a:off x="3511550" y="2400300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8" name="Freeform 18"/>
          <p:cNvSpPr>
            <a:spLocks/>
          </p:cNvSpPr>
          <p:nvPr/>
        </p:nvSpPr>
        <p:spPr bwMode="auto">
          <a:xfrm>
            <a:off x="3505200" y="1481138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9" name="Oval 19"/>
          <p:cNvSpPr>
            <a:spLocks noChangeArrowheads="1"/>
          </p:cNvSpPr>
          <p:nvPr/>
        </p:nvSpPr>
        <p:spPr bwMode="auto">
          <a:xfrm>
            <a:off x="4873625" y="184467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0" name="Oval 20"/>
          <p:cNvSpPr>
            <a:spLocks noChangeArrowheads="1"/>
          </p:cNvSpPr>
          <p:nvPr/>
        </p:nvSpPr>
        <p:spPr bwMode="auto">
          <a:xfrm>
            <a:off x="2797175" y="183356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1" name="Freeform 21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2" name="Oval 22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3" name="Oval 23"/>
          <p:cNvSpPr>
            <a:spLocks noChangeArrowheads="1"/>
          </p:cNvSpPr>
          <p:nvPr/>
        </p:nvSpPr>
        <p:spPr bwMode="auto">
          <a:xfrm>
            <a:off x="4876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4" name="Freeform 24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5" name="Oval 25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6" name="Oval 26"/>
          <p:cNvSpPr>
            <a:spLocks noChangeArrowheads="1"/>
          </p:cNvSpPr>
          <p:nvPr/>
        </p:nvSpPr>
        <p:spPr bwMode="auto">
          <a:xfrm>
            <a:off x="4876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7" name="Freeform 27"/>
          <p:cNvSpPr>
            <a:spLocks/>
          </p:cNvSpPr>
          <p:nvPr/>
        </p:nvSpPr>
        <p:spPr bwMode="auto">
          <a:xfrm>
            <a:off x="3505200" y="1481138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8" name="Freeform 28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9" name="Oval 29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4876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10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58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8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2" grpId="0" build="p" bldLvl="2"/>
      <p:bldP spid="358405" grpId="0" animBg="1"/>
      <p:bldP spid="358407" grpId="0" animBg="1"/>
      <p:bldP spid="358408" grpId="0" animBg="1"/>
      <p:bldP spid="358409" grpId="0" animBg="1"/>
      <p:bldP spid="358410" grpId="0" animBg="1"/>
      <p:bldP spid="358411" grpId="0" animBg="1"/>
      <p:bldP spid="358412" grpId="0" animBg="1"/>
      <p:bldP spid="358413" grpId="0" animBg="1"/>
      <p:bldP spid="358414" grpId="0" animBg="1"/>
      <p:bldP spid="358415" grpId="0" animBg="1"/>
      <p:bldP spid="358416" grpId="0" animBg="1"/>
      <p:bldP spid="358417" grpId="0" animBg="1"/>
      <p:bldP spid="358418" grpId="0" animBg="1"/>
      <p:bldP spid="358419" grpId="0" animBg="1"/>
      <p:bldP spid="358420" grpId="0" animBg="1"/>
      <p:bldP spid="358421" grpId="0" animBg="1"/>
      <p:bldP spid="358422" grpId="0" animBg="1"/>
      <p:bldP spid="358423" grpId="0" animBg="1"/>
      <p:bldP spid="358424" grpId="0" animBg="1"/>
      <p:bldP spid="358425" grpId="0" animBg="1"/>
      <p:bldP spid="358426" grpId="0" animBg="1"/>
      <p:bldP spid="358427" grpId="0" animBg="1"/>
      <p:bldP spid="358428" grpId="0" animBg="1"/>
      <p:bldP spid="358429" grpId="0" animBg="1"/>
      <p:bldP spid="3584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Process Scheduling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648200"/>
            <a:ext cx="8610600" cy="1905000"/>
          </a:xfrm>
        </p:spPr>
        <p:txBody>
          <a:bodyPr/>
          <a:lstStyle/>
          <a:p>
            <a:r>
              <a:rPr lang="en-US" altLang="en-US" smtClean="0"/>
              <a:t>PCBs move from queue to queue as they change state</a:t>
            </a:r>
          </a:p>
          <a:p>
            <a:pPr lvl="1"/>
            <a:r>
              <a:rPr lang="en-US" altLang="en-US" smtClean="0"/>
              <a:t>Decisions about which order to remove from queues are </a:t>
            </a:r>
            <a:r>
              <a:rPr lang="en-US" altLang="en-US" smtClean="0">
                <a:solidFill>
                  <a:schemeClr val="hlink"/>
                </a:solidFill>
              </a:rPr>
              <a:t>Scheduling</a:t>
            </a:r>
            <a:r>
              <a:rPr lang="en-US" altLang="en-US" smtClean="0"/>
              <a:t> decisions</a:t>
            </a:r>
          </a:p>
          <a:p>
            <a:pPr lvl="1"/>
            <a:r>
              <a:rPr lang="en-US" altLang="en-US" smtClean="0"/>
              <a:t>Many algorithms possible (few weeks from now)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1595" r="888" b="12131"/>
          <a:stretch>
            <a:fillRect/>
          </a:stretch>
        </p:blipFill>
        <p:spPr bwMode="auto">
          <a:xfrm>
            <a:off x="1295400" y="762000"/>
            <a:ext cx="6248400" cy="3632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69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Ready Queue And Various I/O Device Queues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106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Gulim" panose="020B0600000101010101" pitchFamily="34" charset="-127"/>
              </a:rPr>
              <a:t>Process not </a:t>
            </a:r>
            <a:r>
              <a:rPr lang="en-US" altLang="ko-KR" sz="2000" dirty="0" smtClean="0">
                <a:ea typeface="Gulim" panose="020B0600000101010101" pitchFamily="34" charset="-127"/>
              </a:rPr>
              <a:t>running </a:t>
            </a:r>
            <a:r>
              <a:rPr lang="en-US" altLang="ko-KR" sz="2000" dirty="0" smtClean="0">
                <a:ea typeface="Gulim" panose="020B0600000101010101" pitchFamily="34" charset="-127"/>
                <a:sym typeface="Symbol" panose="05050102010706020507" pitchFamily="18" charset="2"/>
              </a:rPr>
              <a:t> </a:t>
            </a:r>
            <a:r>
              <a:rPr lang="en-US" altLang="ko-KR" sz="2000" dirty="0" smtClean="0">
                <a:ea typeface="Gulim" panose="020B0600000101010101" pitchFamily="34" charset="-127"/>
                <a:sym typeface="Symbol" panose="05050102010706020507" pitchFamily="18" charset="2"/>
              </a:rPr>
              <a:t>PCB </a:t>
            </a:r>
            <a:r>
              <a:rPr lang="en-US" altLang="ko-KR" sz="2000" dirty="0" smtClean="0">
                <a:ea typeface="Gulim" panose="020B0600000101010101" pitchFamily="34" charset="-127"/>
              </a:rPr>
              <a:t>is in some scheduler queue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 smtClean="0">
                <a:ea typeface="Gulim" panose="020B0600000101010101" pitchFamily="34" charset="-127"/>
              </a:rPr>
              <a:t>Separate queue for each device/signal/condition 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 smtClean="0">
                <a:ea typeface="Gulim" panose="020B0600000101010101" pitchFamily="34" charset="-127"/>
              </a:rPr>
              <a:t>Each queue can have a different scheduler policy</a:t>
            </a:r>
          </a:p>
        </p:txBody>
      </p:sp>
      <p:grpSp>
        <p:nvGrpSpPr>
          <p:cNvPr id="359562" name="Group 138"/>
          <p:cNvGrpSpPr>
            <a:grpSpLocks/>
          </p:cNvGrpSpPr>
          <p:nvPr/>
        </p:nvGrpSpPr>
        <p:grpSpPr bwMode="auto">
          <a:xfrm>
            <a:off x="2255838" y="1931988"/>
            <a:ext cx="6400800" cy="1524000"/>
            <a:chOff x="1432" y="527"/>
            <a:chExt cx="4032" cy="960"/>
          </a:xfrm>
        </p:grpSpPr>
        <p:grpSp>
          <p:nvGrpSpPr>
            <p:cNvPr id="16472" name="Group 24"/>
            <p:cNvGrpSpPr>
              <a:grpSpLocks/>
            </p:cNvGrpSpPr>
            <p:nvPr/>
          </p:nvGrpSpPr>
          <p:grpSpPr bwMode="auto">
            <a:xfrm>
              <a:off x="2440" y="527"/>
              <a:ext cx="624" cy="864"/>
              <a:chOff x="2208" y="528"/>
              <a:chExt cx="672" cy="1008"/>
            </a:xfrm>
          </p:grpSpPr>
          <p:sp>
            <p:nvSpPr>
              <p:cNvPr id="16491" name="Rectangle 21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dirty="0">
                  <a:latin typeface="Gill Sans Light"/>
                  <a:ea typeface="Gulim" panose="020B0600000101010101" pitchFamily="34" charset="-127"/>
                  <a:cs typeface="Gill Sans Light"/>
                </a:endParaRPr>
              </a:p>
              <a:p>
                <a:endParaRPr lang="ko-KR" altLang="en-US" sz="1600" dirty="0">
                  <a:latin typeface="Gill Sans Light"/>
                  <a:ea typeface="Gulim" panose="020B0600000101010101" pitchFamily="34" charset="-127"/>
                  <a:cs typeface="Gill Sans Light"/>
                </a:endParaRPr>
              </a:p>
              <a:p>
                <a:r>
                  <a:rPr lang="en-US" altLang="ko-KR" sz="1600" dirty="0">
                    <a:latin typeface="Gill Sans Light"/>
                    <a:ea typeface="Gulim" panose="020B0600000101010101" pitchFamily="34" charset="-127"/>
                    <a:cs typeface="Gill Sans Light"/>
                  </a:rPr>
                  <a:t>Other</a:t>
                </a:r>
              </a:p>
              <a:p>
                <a:r>
                  <a:rPr lang="en-US" altLang="ko-KR" sz="1600" dirty="0">
                    <a:latin typeface="Gill Sans Light"/>
                    <a:ea typeface="Gulim" panose="020B0600000101010101" pitchFamily="34" charset="-127"/>
                    <a:cs typeface="Gill Sans Light"/>
                  </a:rPr>
                  <a:t>State</a:t>
                </a:r>
              </a:p>
              <a:p>
                <a:r>
                  <a:rPr lang="en-US" altLang="ko-KR" sz="1600" dirty="0">
                    <a:latin typeface="Gill Sans Light"/>
                    <a:ea typeface="Gulim" panose="020B0600000101010101" pitchFamily="34" charset="-127"/>
                    <a:cs typeface="Gill Sans Light"/>
                  </a:rPr>
                  <a:t>P</a:t>
                </a:r>
                <a:r>
                  <a:rPr lang="en-US" altLang="ko-KR" sz="1600" dirty="0" smtClean="0">
                    <a:latin typeface="Gill Sans Light"/>
                    <a:ea typeface="Gulim" panose="020B0600000101010101" pitchFamily="34" charset="-127"/>
                    <a:cs typeface="Gill Sans Light"/>
                  </a:rPr>
                  <a:t>CB</a:t>
                </a:r>
                <a:r>
                  <a:rPr lang="en-US" altLang="ko-KR" sz="1600" baseline="-25000" dirty="0" smtClean="0">
                    <a:latin typeface="Gill Sans Light"/>
                    <a:ea typeface="Gulim" panose="020B0600000101010101" pitchFamily="34" charset="-127"/>
                    <a:cs typeface="Gill Sans Light"/>
                  </a:rPr>
                  <a:t>9</a:t>
                </a:r>
                <a:endParaRPr lang="en-US" altLang="ko-KR" sz="1600" dirty="0">
                  <a:latin typeface="Gill Sans Light"/>
                  <a:ea typeface="Gulim" panose="020B0600000101010101" pitchFamily="34" charset="-127"/>
                  <a:cs typeface="Gill Sans Light"/>
                </a:endParaRPr>
              </a:p>
            </p:txBody>
          </p:sp>
          <p:sp>
            <p:nvSpPr>
              <p:cNvPr id="16492" name="Rectangle 22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Gill Sans Light"/>
                    <a:ea typeface="Gulim" panose="020B0600000101010101" pitchFamily="34" charset="-127"/>
                    <a:cs typeface="Gill Sans Light"/>
                  </a:rPr>
                  <a:t>Link</a:t>
                </a:r>
              </a:p>
            </p:txBody>
          </p:sp>
          <p:sp>
            <p:nvSpPr>
              <p:cNvPr id="16493" name="Rectangle 23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Gill Sans Light"/>
                    <a:ea typeface="Gulim" panose="020B0600000101010101" pitchFamily="34" charset="-127"/>
                    <a:cs typeface="Gill Sans Light"/>
                  </a:rPr>
                  <a:t>Registers</a:t>
                </a:r>
              </a:p>
            </p:txBody>
          </p:sp>
        </p:grpSp>
        <p:grpSp>
          <p:nvGrpSpPr>
            <p:cNvPr id="16473" name="Group 29"/>
            <p:cNvGrpSpPr>
              <a:grpSpLocks/>
            </p:cNvGrpSpPr>
            <p:nvPr/>
          </p:nvGrpSpPr>
          <p:grpSpPr bwMode="auto">
            <a:xfrm>
              <a:off x="3352" y="527"/>
              <a:ext cx="624" cy="864"/>
              <a:chOff x="2208" y="528"/>
              <a:chExt cx="672" cy="1008"/>
            </a:xfrm>
          </p:grpSpPr>
          <p:sp>
            <p:nvSpPr>
              <p:cNvPr id="16488" name="Rectangle 30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dirty="0">
                  <a:latin typeface="Gill Sans Light"/>
                  <a:ea typeface="Gulim" panose="020B0600000101010101" pitchFamily="34" charset="-127"/>
                  <a:cs typeface="Gill Sans Light"/>
                </a:endParaRPr>
              </a:p>
              <a:p>
                <a:endParaRPr lang="ko-KR" altLang="en-US" sz="1600" dirty="0">
                  <a:latin typeface="Gill Sans Light"/>
                  <a:ea typeface="Gulim" panose="020B0600000101010101" pitchFamily="34" charset="-127"/>
                  <a:cs typeface="Gill Sans Light"/>
                </a:endParaRPr>
              </a:p>
              <a:p>
                <a:r>
                  <a:rPr lang="en-US" altLang="ko-KR" sz="1600" dirty="0">
                    <a:latin typeface="Gill Sans Light"/>
                    <a:ea typeface="Gulim" panose="020B0600000101010101" pitchFamily="34" charset="-127"/>
                    <a:cs typeface="Gill Sans Light"/>
                  </a:rPr>
                  <a:t>Other</a:t>
                </a:r>
              </a:p>
              <a:p>
                <a:r>
                  <a:rPr lang="en-US" altLang="ko-KR" sz="1600" dirty="0">
                    <a:latin typeface="Gill Sans Light"/>
                    <a:ea typeface="Gulim" panose="020B0600000101010101" pitchFamily="34" charset="-127"/>
                    <a:cs typeface="Gill Sans Light"/>
                  </a:rPr>
                  <a:t>State</a:t>
                </a:r>
              </a:p>
              <a:p>
                <a:r>
                  <a:rPr lang="en-US" altLang="ko-KR" sz="1600" dirty="0">
                    <a:latin typeface="Gill Sans Light"/>
                    <a:ea typeface="Gulim" panose="020B0600000101010101" pitchFamily="34" charset="-127"/>
                    <a:cs typeface="Gill Sans Light"/>
                  </a:rPr>
                  <a:t>P</a:t>
                </a:r>
                <a:r>
                  <a:rPr lang="en-US" altLang="ko-KR" sz="1600" dirty="0" smtClean="0">
                    <a:latin typeface="Gill Sans Light"/>
                    <a:ea typeface="Gulim" panose="020B0600000101010101" pitchFamily="34" charset="-127"/>
                    <a:cs typeface="Gill Sans Light"/>
                  </a:rPr>
                  <a:t>CB</a:t>
                </a:r>
                <a:r>
                  <a:rPr lang="en-US" altLang="ko-KR" sz="1600" baseline="-25000" dirty="0" smtClean="0">
                    <a:latin typeface="Gill Sans Light"/>
                    <a:ea typeface="Gulim" panose="020B0600000101010101" pitchFamily="34" charset="-127"/>
                    <a:cs typeface="Gill Sans Light"/>
                  </a:rPr>
                  <a:t>6</a:t>
                </a:r>
                <a:endParaRPr lang="en-US" altLang="ko-KR" sz="1600" dirty="0">
                  <a:latin typeface="Gill Sans Light"/>
                  <a:ea typeface="Gulim" panose="020B0600000101010101" pitchFamily="34" charset="-127"/>
                  <a:cs typeface="Gill Sans Light"/>
                </a:endParaRPr>
              </a:p>
            </p:txBody>
          </p:sp>
          <p:sp>
            <p:nvSpPr>
              <p:cNvPr id="16489" name="Rectangle 31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Gill Sans Light"/>
                    <a:ea typeface="Gulim" panose="020B0600000101010101" pitchFamily="34" charset="-127"/>
                    <a:cs typeface="Gill Sans Light"/>
                  </a:rPr>
                  <a:t>Link</a:t>
                </a:r>
              </a:p>
            </p:txBody>
          </p:sp>
          <p:sp>
            <p:nvSpPr>
              <p:cNvPr id="16490" name="Rectangle 32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Gill Sans Light"/>
                    <a:ea typeface="Gulim" panose="020B0600000101010101" pitchFamily="34" charset="-127"/>
                    <a:cs typeface="Gill Sans Light"/>
                  </a:rPr>
                  <a:t>Registers</a:t>
                </a:r>
              </a:p>
            </p:txBody>
          </p:sp>
        </p:grpSp>
        <p:grpSp>
          <p:nvGrpSpPr>
            <p:cNvPr id="16474" name="Group 33"/>
            <p:cNvGrpSpPr>
              <a:grpSpLocks/>
            </p:cNvGrpSpPr>
            <p:nvPr/>
          </p:nvGrpSpPr>
          <p:grpSpPr bwMode="auto">
            <a:xfrm>
              <a:off x="4456" y="527"/>
              <a:ext cx="624" cy="864"/>
              <a:chOff x="2208" y="528"/>
              <a:chExt cx="672" cy="1008"/>
            </a:xfrm>
          </p:grpSpPr>
          <p:sp>
            <p:nvSpPr>
              <p:cNvPr id="16485" name="Rectangle 34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dirty="0">
                  <a:latin typeface="Gill Sans Light"/>
                  <a:ea typeface="Gulim" panose="020B0600000101010101" pitchFamily="34" charset="-127"/>
                  <a:cs typeface="Gill Sans Light"/>
                </a:endParaRPr>
              </a:p>
              <a:p>
                <a:endParaRPr lang="ko-KR" altLang="en-US" sz="1600" dirty="0">
                  <a:latin typeface="Gill Sans Light"/>
                  <a:ea typeface="Gulim" panose="020B0600000101010101" pitchFamily="34" charset="-127"/>
                  <a:cs typeface="Gill Sans Light"/>
                </a:endParaRPr>
              </a:p>
              <a:p>
                <a:r>
                  <a:rPr lang="en-US" altLang="ko-KR" sz="1600" dirty="0">
                    <a:latin typeface="Gill Sans Light"/>
                    <a:ea typeface="Gulim" panose="020B0600000101010101" pitchFamily="34" charset="-127"/>
                    <a:cs typeface="Gill Sans Light"/>
                  </a:rPr>
                  <a:t>Other</a:t>
                </a:r>
              </a:p>
              <a:p>
                <a:r>
                  <a:rPr lang="en-US" altLang="ko-KR" sz="1600" dirty="0">
                    <a:latin typeface="Gill Sans Light"/>
                    <a:ea typeface="Gulim" panose="020B0600000101010101" pitchFamily="34" charset="-127"/>
                    <a:cs typeface="Gill Sans Light"/>
                  </a:rPr>
                  <a:t>State</a:t>
                </a:r>
              </a:p>
              <a:p>
                <a:r>
                  <a:rPr lang="en-US" altLang="ko-KR" sz="1600" dirty="0">
                    <a:latin typeface="Gill Sans Light"/>
                    <a:ea typeface="Gulim" panose="020B0600000101010101" pitchFamily="34" charset="-127"/>
                    <a:cs typeface="Gill Sans Light"/>
                  </a:rPr>
                  <a:t>P</a:t>
                </a:r>
                <a:r>
                  <a:rPr lang="en-US" altLang="ko-KR" sz="1600" dirty="0" smtClean="0">
                    <a:latin typeface="Gill Sans Light"/>
                    <a:ea typeface="Gulim" panose="020B0600000101010101" pitchFamily="34" charset="-127"/>
                    <a:cs typeface="Gill Sans Light"/>
                  </a:rPr>
                  <a:t>CB</a:t>
                </a:r>
                <a:r>
                  <a:rPr lang="en-US" altLang="ko-KR" sz="1600" baseline="-25000" dirty="0" smtClean="0">
                    <a:latin typeface="Gill Sans Light"/>
                    <a:ea typeface="Gulim" panose="020B0600000101010101" pitchFamily="34" charset="-127"/>
                    <a:cs typeface="Gill Sans Light"/>
                  </a:rPr>
                  <a:t>16</a:t>
                </a:r>
                <a:endParaRPr lang="en-US" altLang="ko-KR" sz="1600" dirty="0">
                  <a:latin typeface="Gill Sans Light"/>
                  <a:ea typeface="Gulim" panose="020B0600000101010101" pitchFamily="34" charset="-127"/>
                  <a:cs typeface="Gill Sans Light"/>
                </a:endParaRPr>
              </a:p>
            </p:txBody>
          </p:sp>
          <p:sp>
            <p:nvSpPr>
              <p:cNvPr id="16486" name="Rectangle 35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Gill Sans Light"/>
                    <a:ea typeface="Gulim" panose="020B0600000101010101" pitchFamily="34" charset="-127"/>
                    <a:cs typeface="Gill Sans Light"/>
                  </a:rPr>
                  <a:t>Link</a:t>
                </a:r>
              </a:p>
            </p:txBody>
          </p:sp>
          <p:sp>
            <p:nvSpPr>
              <p:cNvPr id="16487" name="Rectangle 36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Gill Sans Light"/>
                    <a:ea typeface="Gulim" panose="020B0600000101010101" pitchFamily="34" charset="-127"/>
                    <a:cs typeface="Gill Sans Light"/>
                  </a:rPr>
                  <a:t>Registers</a:t>
                </a:r>
              </a:p>
            </p:txBody>
          </p:sp>
        </p:grpSp>
        <p:grpSp>
          <p:nvGrpSpPr>
            <p:cNvPr id="16475" name="Group 42"/>
            <p:cNvGrpSpPr>
              <a:grpSpLocks/>
            </p:cNvGrpSpPr>
            <p:nvPr/>
          </p:nvGrpSpPr>
          <p:grpSpPr bwMode="auto">
            <a:xfrm>
              <a:off x="5272" y="623"/>
              <a:ext cx="192" cy="192"/>
              <a:chOff x="2448" y="2016"/>
              <a:chExt cx="192" cy="192"/>
            </a:xfrm>
          </p:grpSpPr>
          <p:sp>
            <p:nvSpPr>
              <p:cNvPr id="16481" name="Line 25"/>
              <p:cNvSpPr>
                <a:spLocks noChangeShapeType="1"/>
              </p:cNvSpPr>
              <p:nvPr/>
            </p:nvSpPr>
            <p:spPr bwMode="auto">
              <a:xfrm>
                <a:off x="2448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6482" name="Line 26"/>
              <p:cNvSpPr>
                <a:spLocks noChangeShapeType="1"/>
              </p:cNvSpPr>
              <p:nvPr/>
            </p:nvSpPr>
            <p:spPr bwMode="auto">
              <a:xfrm>
                <a:off x="2496" y="216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6483" name="Line 27"/>
              <p:cNvSpPr>
                <a:spLocks noChangeShapeType="1"/>
              </p:cNvSpPr>
              <p:nvPr/>
            </p:nvSpPr>
            <p:spPr bwMode="auto">
              <a:xfrm>
                <a:off x="2520" y="2208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6484" name="Line 41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16476" name="Line 43"/>
            <p:cNvSpPr>
              <a:spLocks noChangeShapeType="1"/>
            </p:cNvSpPr>
            <p:nvPr/>
          </p:nvSpPr>
          <p:spPr bwMode="auto">
            <a:xfrm>
              <a:off x="3064" y="62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6477" name="Line 44"/>
            <p:cNvSpPr>
              <a:spLocks noChangeShapeType="1"/>
            </p:cNvSpPr>
            <p:nvPr/>
          </p:nvSpPr>
          <p:spPr bwMode="auto">
            <a:xfrm>
              <a:off x="3976" y="623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6478" name="Line 45"/>
            <p:cNvSpPr>
              <a:spLocks noChangeShapeType="1"/>
            </p:cNvSpPr>
            <p:nvPr/>
          </p:nvSpPr>
          <p:spPr bwMode="auto">
            <a:xfrm>
              <a:off x="5080" y="62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6479" name="Line 81"/>
            <p:cNvSpPr>
              <a:spLocks noChangeShapeType="1"/>
            </p:cNvSpPr>
            <p:nvPr/>
          </p:nvSpPr>
          <p:spPr bwMode="auto">
            <a:xfrm>
              <a:off x="1432" y="623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6480" name="Freeform 86"/>
            <p:cNvSpPr>
              <a:spLocks/>
            </p:cNvSpPr>
            <p:nvPr/>
          </p:nvSpPr>
          <p:spPr bwMode="auto">
            <a:xfrm>
              <a:off x="1432" y="671"/>
              <a:ext cx="3024" cy="816"/>
            </a:xfrm>
            <a:custGeom>
              <a:avLst/>
              <a:gdLst>
                <a:gd name="T0" fmla="*/ 0 w 3024"/>
                <a:gd name="T1" fmla="*/ 154 h 912"/>
                <a:gd name="T2" fmla="*/ 816 w 3024"/>
                <a:gd name="T3" fmla="*/ 730 h 912"/>
                <a:gd name="T4" fmla="*/ 2640 w 3024"/>
                <a:gd name="T5" fmla="*/ 730 h 912"/>
                <a:gd name="T6" fmla="*/ 3024 w 3024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4" h="912">
                  <a:moveTo>
                    <a:pt x="0" y="192"/>
                  </a:moveTo>
                  <a:lnTo>
                    <a:pt x="816" y="912"/>
                  </a:lnTo>
                  <a:lnTo>
                    <a:pt x="2640" y="912"/>
                  </a:lnTo>
                  <a:lnTo>
                    <a:pt x="302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359560" name="Group 136"/>
          <p:cNvGrpSpPr>
            <a:grpSpLocks/>
          </p:cNvGrpSpPr>
          <p:nvPr/>
        </p:nvGrpSpPr>
        <p:grpSpPr bwMode="auto">
          <a:xfrm>
            <a:off x="2255838" y="5132388"/>
            <a:ext cx="2362200" cy="1371600"/>
            <a:chOff x="1432" y="2543"/>
            <a:chExt cx="1488" cy="864"/>
          </a:xfrm>
        </p:grpSpPr>
        <p:grpSp>
          <p:nvGrpSpPr>
            <p:cNvPr id="16458" name="Group 104"/>
            <p:cNvGrpSpPr>
              <a:grpSpLocks/>
            </p:cNvGrpSpPr>
            <p:nvPr/>
          </p:nvGrpSpPr>
          <p:grpSpPr bwMode="auto">
            <a:xfrm>
              <a:off x="1912" y="2543"/>
              <a:ext cx="1008" cy="864"/>
              <a:chOff x="1680" y="2544"/>
              <a:chExt cx="1008" cy="912"/>
            </a:xfrm>
          </p:grpSpPr>
          <p:grpSp>
            <p:nvGrpSpPr>
              <p:cNvPr id="16461" name="Group 70"/>
              <p:cNvGrpSpPr>
                <a:grpSpLocks/>
              </p:cNvGrpSpPr>
              <p:nvPr/>
            </p:nvGrpSpPr>
            <p:grpSpPr bwMode="auto">
              <a:xfrm>
                <a:off x="1680" y="2544"/>
                <a:ext cx="624" cy="912"/>
                <a:chOff x="2208" y="528"/>
                <a:chExt cx="672" cy="1008"/>
              </a:xfrm>
            </p:grpSpPr>
            <p:sp>
              <p:nvSpPr>
                <p:cNvPr id="16469" name="Rectangle 71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1008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ko-KR" altLang="en-US" sz="1600" dirty="0">
                    <a:latin typeface="Gill Sans Light"/>
                    <a:ea typeface="Gulim" panose="020B0600000101010101" pitchFamily="34" charset="-127"/>
                    <a:cs typeface="Gill Sans Light"/>
                  </a:endParaRPr>
                </a:p>
                <a:p>
                  <a:endParaRPr lang="ko-KR" altLang="en-US" sz="1600" dirty="0">
                    <a:latin typeface="Gill Sans Light"/>
                    <a:ea typeface="Gulim" panose="020B0600000101010101" pitchFamily="34" charset="-127"/>
                    <a:cs typeface="Gill Sans Light"/>
                  </a:endParaRPr>
                </a:p>
                <a:p>
                  <a:r>
                    <a:rPr lang="en-US" altLang="ko-KR" sz="1600" dirty="0">
                      <a:latin typeface="Gill Sans Light"/>
                      <a:ea typeface="Gulim" panose="020B0600000101010101" pitchFamily="34" charset="-127"/>
                      <a:cs typeface="Gill Sans Light"/>
                    </a:rPr>
                    <a:t>Other</a:t>
                  </a:r>
                </a:p>
                <a:p>
                  <a:r>
                    <a:rPr lang="en-US" altLang="ko-KR" sz="1600" dirty="0">
                      <a:latin typeface="Gill Sans Light"/>
                      <a:ea typeface="Gulim" panose="020B0600000101010101" pitchFamily="34" charset="-127"/>
                      <a:cs typeface="Gill Sans Light"/>
                    </a:rPr>
                    <a:t>State</a:t>
                  </a:r>
                </a:p>
                <a:p>
                  <a:r>
                    <a:rPr lang="en-US" altLang="ko-KR" sz="1600" dirty="0">
                      <a:latin typeface="Gill Sans Light"/>
                      <a:ea typeface="Gulim" panose="020B0600000101010101" pitchFamily="34" charset="-127"/>
                      <a:cs typeface="Gill Sans Light"/>
                    </a:rPr>
                    <a:t>P</a:t>
                  </a:r>
                  <a:r>
                    <a:rPr lang="en-US" altLang="ko-KR" sz="1600" dirty="0" smtClean="0">
                      <a:latin typeface="Gill Sans Light"/>
                      <a:ea typeface="Gulim" panose="020B0600000101010101" pitchFamily="34" charset="-127"/>
                      <a:cs typeface="Gill Sans Light"/>
                    </a:rPr>
                    <a:t>CB</a:t>
                  </a:r>
                  <a:r>
                    <a:rPr lang="en-US" altLang="ko-KR" sz="1600" baseline="-25000" dirty="0" smtClean="0">
                      <a:latin typeface="Gill Sans Light"/>
                      <a:ea typeface="Gulim" panose="020B0600000101010101" pitchFamily="34" charset="-127"/>
                      <a:cs typeface="Gill Sans Light"/>
                    </a:rPr>
                    <a:t>8</a:t>
                  </a:r>
                  <a:endParaRPr lang="en-US" altLang="ko-KR" sz="1600" dirty="0">
                    <a:latin typeface="Gill Sans Light"/>
                    <a:ea typeface="Gulim" panose="020B0600000101010101" pitchFamily="34" charset="-127"/>
                    <a:cs typeface="Gill Sans Light"/>
                  </a:endParaRPr>
                </a:p>
              </p:txBody>
            </p:sp>
            <p:sp>
              <p:nvSpPr>
                <p:cNvPr id="16470" name="Rectangle 72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240"/>
                </a:xfrm>
                <a:prstGeom prst="rect">
                  <a:avLst/>
                </a:prstGeom>
                <a:solidFill>
                  <a:srgbClr val="00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>
                      <a:latin typeface="Gill Sans Light"/>
                      <a:ea typeface="Gulim" panose="020B0600000101010101" pitchFamily="34" charset="-127"/>
                      <a:cs typeface="Gill Sans Light"/>
                    </a:rPr>
                    <a:t>Link</a:t>
                  </a:r>
                </a:p>
              </p:txBody>
            </p:sp>
            <p:sp>
              <p:nvSpPr>
                <p:cNvPr id="16471" name="Rectangle 73"/>
                <p:cNvSpPr>
                  <a:spLocks noChangeArrowheads="1"/>
                </p:cNvSpPr>
                <p:nvPr/>
              </p:nvSpPr>
              <p:spPr bwMode="auto">
                <a:xfrm>
                  <a:off x="2208" y="768"/>
                  <a:ext cx="672" cy="192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>
                      <a:latin typeface="Gill Sans Light"/>
                      <a:ea typeface="Gulim" panose="020B0600000101010101" pitchFamily="34" charset="-127"/>
                      <a:cs typeface="Gill Sans Light"/>
                    </a:rPr>
                    <a:t>Registers</a:t>
                  </a:r>
                </a:p>
              </p:txBody>
            </p:sp>
          </p:grpSp>
          <p:grpSp>
            <p:nvGrpSpPr>
              <p:cNvPr id="16462" name="Group 89"/>
              <p:cNvGrpSpPr>
                <a:grpSpLocks/>
              </p:cNvGrpSpPr>
              <p:nvPr/>
            </p:nvGrpSpPr>
            <p:grpSpPr bwMode="auto">
              <a:xfrm>
                <a:off x="2304" y="2640"/>
                <a:ext cx="384" cy="192"/>
                <a:chOff x="2304" y="2640"/>
                <a:chExt cx="384" cy="192"/>
              </a:xfrm>
            </p:grpSpPr>
            <p:grpSp>
              <p:nvGrpSpPr>
                <p:cNvPr id="16463" name="Group 74"/>
                <p:cNvGrpSpPr>
                  <a:grpSpLocks/>
                </p:cNvGrpSpPr>
                <p:nvPr/>
              </p:nvGrpSpPr>
              <p:grpSpPr bwMode="auto">
                <a:xfrm>
                  <a:off x="2496" y="2640"/>
                  <a:ext cx="192" cy="192"/>
                  <a:chOff x="2448" y="2016"/>
                  <a:chExt cx="192" cy="192"/>
                </a:xfrm>
              </p:grpSpPr>
              <p:sp>
                <p:nvSpPr>
                  <p:cNvPr id="16465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112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6466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2160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6467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2208"/>
                    <a:ext cx="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6468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016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Gill Sans Light"/>
                      <a:cs typeface="Gill Sans Light"/>
                    </a:endParaRPr>
                  </a:p>
                </p:txBody>
              </p:sp>
            </p:grpSp>
            <p:sp>
              <p:nvSpPr>
                <p:cNvPr id="16464" name="Line 79"/>
                <p:cNvSpPr>
                  <a:spLocks noChangeShapeType="1"/>
                </p:cNvSpPr>
                <p:nvPr/>
              </p:nvSpPr>
              <p:spPr bwMode="auto">
                <a:xfrm>
                  <a:off x="2304" y="264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</p:grpSp>
        </p:grpSp>
        <p:sp>
          <p:nvSpPr>
            <p:cNvPr id="16459" name="Line 87"/>
            <p:cNvSpPr>
              <a:spLocks noChangeShapeType="1"/>
            </p:cNvSpPr>
            <p:nvPr/>
          </p:nvSpPr>
          <p:spPr bwMode="auto">
            <a:xfrm flipV="1">
              <a:off x="1432" y="2639"/>
              <a:ext cx="48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6460" name="Line 88"/>
            <p:cNvSpPr>
              <a:spLocks noChangeShapeType="1"/>
            </p:cNvSpPr>
            <p:nvPr/>
          </p:nvSpPr>
          <p:spPr bwMode="auto">
            <a:xfrm flipV="1">
              <a:off x="1432" y="2687"/>
              <a:ext cx="48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359559" name="Group 135"/>
          <p:cNvGrpSpPr>
            <a:grpSpLocks/>
          </p:cNvGrpSpPr>
          <p:nvPr/>
        </p:nvGrpSpPr>
        <p:grpSpPr bwMode="auto">
          <a:xfrm>
            <a:off x="2179638" y="4522788"/>
            <a:ext cx="685800" cy="685800"/>
            <a:chOff x="1384" y="2159"/>
            <a:chExt cx="432" cy="432"/>
          </a:xfrm>
        </p:grpSpPr>
        <p:grpSp>
          <p:nvGrpSpPr>
            <p:cNvPr id="16444" name="Group 90"/>
            <p:cNvGrpSpPr>
              <a:grpSpLocks/>
            </p:cNvGrpSpPr>
            <p:nvPr/>
          </p:nvGrpSpPr>
          <p:grpSpPr bwMode="auto">
            <a:xfrm>
              <a:off x="1432" y="2159"/>
              <a:ext cx="384" cy="192"/>
              <a:chOff x="2304" y="2640"/>
              <a:chExt cx="384" cy="192"/>
            </a:xfrm>
          </p:grpSpPr>
          <p:grpSp>
            <p:nvGrpSpPr>
              <p:cNvPr id="16452" name="Group 91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54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6455" name="Line 93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6456" name="Line 94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6457" name="Line 95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6453" name="Line 96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16445" name="Group 97"/>
            <p:cNvGrpSpPr>
              <a:grpSpLocks/>
            </p:cNvGrpSpPr>
            <p:nvPr/>
          </p:nvGrpSpPr>
          <p:grpSpPr bwMode="auto">
            <a:xfrm>
              <a:off x="1384" y="2399"/>
              <a:ext cx="384" cy="192"/>
              <a:chOff x="2304" y="2640"/>
              <a:chExt cx="384" cy="192"/>
            </a:xfrm>
          </p:grpSpPr>
          <p:grpSp>
            <p:nvGrpSpPr>
              <p:cNvPr id="16446" name="Group 98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48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6449" name="Line 100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6450" name="Line 101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6451" name="Line 102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6447" name="Line 103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grpSp>
        <p:nvGrpSpPr>
          <p:cNvPr id="359561" name="Group 137"/>
          <p:cNvGrpSpPr>
            <a:grpSpLocks/>
          </p:cNvGrpSpPr>
          <p:nvPr/>
        </p:nvGrpSpPr>
        <p:grpSpPr bwMode="auto">
          <a:xfrm>
            <a:off x="2255838" y="3608388"/>
            <a:ext cx="5638800" cy="1600200"/>
            <a:chOff x="1432" y="1583"/>
            <a:chExt cx="3552" cy="1008"/>
          </a:xfrm>
        </p:grpSpPr>
        <p:grpSp>
          <p:nvGrpSpPr>
            <p:cNvPr id="16426" name="Group 52"/>
            <p:cNvGrpSpPr>
              <a:grpSpLocks/>
            </p:cNvGrpSpPr>
            <p:nvPr/>
          </p:nvGrpSpPr>
          <p:grpSpPr bwMode="auto">
            <a:xfrm>
              <a:off x="2824" y="1583"/>
              <a:ext cx="624" cy="864"/>
              <a:chOff x="2208" y="528"/>
              <a:chExt cx="672" cy="1008"/>
            </a:xfrm>
          </p:grpSpPr>
          <p:sp>
            <p:nvSpPr>
              <p:cNvPr id="16441" name="Rectangle 53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dirty="0">
                  <a:latin typeface="Gill Sans Light"/>
                  <a:ea typeface="Gulim" panose="020B0600000101010101" pitchFamily="34" charset="-127"/>
                  <a:cs typeface="Gill Sans Light"/>
                </a:endParaRPr>
              </a:p>
              <a:p>
                <a:endParaRPr lang="ko-KR" altLang="en-US" sz="1600" dirty="0">
                  <a:latin typeface="Gill Sans Light"/>
                  <a:ea typeface="Gulim" panose="020B0600000101010101" pitchFamily="34" charset="-127"/>
                  <a:cs typeface="Gill Sans Light"/>
                </a:endParaRPr>
              </a:p>
              <a:p>
                <a:r>
                  <a:rPr lang="en-US" altLang="ko-KR" sz="1600" dirty="0">
                    <a:latin typeface="Gill Sans Light"/>
                    <a:ea typeface="Gulim" panose="020B0600000101010101" pitchFamily="34" charset="-127"/>
                    <a:cs typeface="Gill Sans Light"/>
                  </a:rPr>
                  <a:t>Other</a:t>
                </a:r>
              </a:p>
              <a:p>
                <a:r>
                  <a:rPr lang="en-US" altLang="ko-KR" sz="1600" dirty="0">
                    <a:latin typeface="Gill Sans Light"/>
                    <a:ea typeface="Gulim" panose="020B0600000101010101" pitchFamily="34" charset="-127"/>
                    <a:cs typeface="Gill Sans Light"/>
                  </a:rPr>
                  <a:t>State</a:t>
                </a:r>
              </a:p>
              <a:p>
                <a:r>
                  <a:rPr lang="en-US" altLang="ko-KR" sz="1600" dirty="0">
                    <a:latin typeface="Gill Sans Light"/>
                    <a:ea typeface="Gulim" panose="020B0600000101010101" pitchFamily="34" charset="-127"/>
                    <a:cs typeface="Gill Sans Light"/>
                  </a:rPr>
                  <a:t>P</a:t>
                </a:r>
                <a:r>
                  <a:rPr lang="en-US" altLang="ko-KR" sz="1600" dirty="0" smtClean="0">
                    <a:latin typeface="Gill Sans Light"/>
                    <a:ea typeface="Gulim" panose="020B0600000101010101" pitchFamily="34" charset="-127"/>
                    <a:cs typeface="Gill Sans Light"/>
                  </a:rPr>
                  <a:t>CB</a:t>
                </a:r>
                <a:r>
                  <a:rPr lang="en-US" altLang="ko-KR" sz="1600" baseline="-25000" dirty="0" smtClean="0">
                    <a:latin typeface="Gill Sans Light"/>
                    <a:ea typeface="Gulim" panose="020B0600000101010101" pitchFamily="34" charset="-127"/>
                    <a:cs typeface="Gill Sans Light"/>
                  </a:rPr>
                  <a:t>2</a:t>
                </a:r>
                <a:endParaRPr lang="en-US" altLang="ko-KR" sz="1600" dirty="0">
                  <a:latin typeface="Gill Sans Light"/>
                  <a:ea typeface="Gulim" panose="020B0600000101010101" pitchFamily="34" charset="-127"/>
                  <a:cs typeface="Gill Sans Light"/>
                </a:endParaRPr>
              </a:p>
            </p:txBody>
          </p:sp>
          <p:sp>
            <p:nvSpPr>
              <p:cNvPr id="16442" name="Rectangle 54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Gill Sans Light"/>
                    <a:ea typeface="Gulim" panose="020B0600000101010101" pitchFamily="34" charset="-127"/>
                    <a:cs typeface="Gill Sans Light"/>
                  </a:rPr>
                  <a:t>Link</a:t>
                </a:r>
              </a:p>
            </p:txBody>
          </p:sp>
          <p:sp>
            <p:nvSpPr>
              <p:cNvPr id="16443" name="Rectangle 55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Gill Sans Light"/>
                    <a:ea typeface="Gulim" panose="020B0600000101010101" pitchFamily="34" charset="-127"/>
                    <a:cs typeface="Gill Sans Light"/>
                  </a:rPr>
                  <a:t>Registers</a:t>
                </a:r>
              </a:p>
            </p:txBody>
          </p:sp>
        </p:grpSp>
        <p:sp>
          <p:nvSpPr>
            <p:cNvPr id="16427" name="Line 66"/>
            <p:cNvSpPr>
              <a:spLocks noChangeShapeType="1"/>
            </p:cNvSpPr>
            <p:nvPr/>
          </p:nvSpPr>
          <p:spPr bwMode="auto">
            <a:xfrm>
              <a:off x="3448" y="1679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grpSp>
          <p:nvGrpSpPr>
            <p:cNvPr id="16428" name="Group 68"/>
            <p:cNvGrpSpPr>
              <a:grpSpLocks/>
            </p:cNvGrpSpPr>
            <p:nvPr/>
          </p:nvGrpSpPr>
          <p:grpSpPr bwMode="auto">
            <a:xfrm>
              <a:off x="3976" y="1583"/>
              <a:ext cx="1008" cy="864"/>
              <a:chOff x="3984" y="2064"/>
              <a:chExt cx="1008" cy="912"/>
            </a:xfrm>
          </p:grpSpPr>
          <p:grpSp>
            <p:nvGrpSpPr>
              <p:cNvPr id="16431" name="Group 56"/>
              <p:cNvGrpSpPr>
                <a:grpSpLocks/>
              </p:cNvGrpSpPr>
              <p:nvPr/>
            </p:nvGrpSpPr>
            <p:grpSpPr bwMode="auto">
              <a:xfrm>
                <a:off x="3984" y="2064"/>
                <a:ext cx="624" cy="912"/>
                <a:chOff x="2208" y="528"/>
                <a:chExt cx="672" cy="1008"/>
              </a:xfrm>
            </p:grpSpPr>
            <p:sp>
              <p:nvSpPr>
                <p:cNvPr id="16438" name="Rectangle 57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1008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ko-KR" altLang="en-US" sz="1600" dirty="0">
                    <a:latin typeface="Gill Sans Light"/>
                    <a:ea typeface="Gulim" panose="020B0600000101010101" pitchFamily="34" charset="-127"/>
                    <a:cs typeface="Gill Sans Light"/>
                  </a:endParaRPr>
                </a:p>
                <a:p>
                  <a:endParaRPr lang="ko-KR" altLang="en-US" sz="1600" dirty="0">
                    <a:latin typeface="Gill Sans Light"/>
                    <a:ea typeface="Gulim" panose="020B0600000101010101" pitchFamily="34" charset="-127"/>
                    <a:cs typeface="Gill Sans Light"/>
                  </a:endParaRPr>
                </a:p>
                <a:p>
                  <a:r>
                    <a:rPr lang="en-US" altLang="ko-KR" sz="1600" dirty="0">
                      <a:latin typeface="Gill Sans Light"/>
                      <a:ea typeface="Gulim" panose="020B0600000101010101" pitchFamily="34" charset="-127"/>
                      <a:cs typeface="Gill Sans Light"/>
                    </a:rPr>
                    <a:t>Other</a:t>
                  </a:r>
                </a:p>
                <a:p>
                  <a:r>
                    <a:rPr lang="en-US" altLang="ko-KR" sz="1600" dirty="0">
                      <a:latin typeface="Gill Sans Light"/>
                      <a:ea typeface="Gulim" panose="020B0600000101010101" pitchFamily="34" charset="-127"/>
                      <a:cs typeface="Gill Sans Light"/>
                    </a:rPr>
                    <a:t>State</a:t>
                  </a:r>
                </a:p>
                <a:p>
                  <a:r>
                    <a:rPr lang="en-US" altLang="ko-KR" sz="1600" dirty="0">
                      <a:latin typeface="Gill Sans Light"/>
                      <a:ea typeface="Gulim" panose="020B0600000101010101" pitchFamily="34" charset="-127"/>
                      <a:cs typeface="Gill Sans Light"/>
                    </a:rPr>
                    <a:t>P</a:t>
                  </a:r>
                  <a:r>
                    <a:rPr lang="en-US" altLang="ko-KR" sz="1600" dirty="0" smtClean="0">
                      <a:latin typeface="Gill Sans Light"/>
                      <a:ea typeface="Gulim" panose="020B0600000101010101" pitchFamily="34" charset="-127"/>
                      <a:cs typeface="Gill Sans Light"/>
                    </a:rPr>
                    <a:t>CB</a:t>
                  </a:r>
                  <a:r>
                    <a:rPr lang="en-US" altLang="ko-KR" sz="1600" baseline="-25000" dirty="0" smtClean="0">
                      <a:latin typeface="Gill Sans Light"/>
                      <a:ea typeface="Gulim" panose="020B0600000101010101" pitchFamily="34" charset="-127"/>
                      <a:cs typeface="Gill Sans Light"/>
                    </a:rPr>
                    <a:t>3</a:t>
                  </a:r>
                  <a:endParaRPr lang="en-US" altLang="ko-KR" sz="1600" dirty="0">
                    <a:latin typeface="Gill Sans Light"/>
                    <a:ea typeface="Gulim" panose="020B0600000101010101" pitchFamily="34" charset="-127"/>
                    <a:cs typeface="Gill Sans Light"/>
                  </a:endParaRPr>
                </a:p>
              </p:txBody>
            </p:sp>
            <p:sp>
              <p:nvSpPr>
                <p:cNvPr id="16439" name="Rectangle 58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240"/>
                </a:xfrm>
                <a:prstGeom prst="rect">
                  <a:avLst/>
                </a:prstGeom>
                <a:solidFill>
                  <a:srgbClr val="00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>
                      <a:latin typeface="Gill Sans Light"/>
                      <a:ea typeface="Gulim" panose="020B0600000101010101" pitchFamily="34" charset="-127"/>
                      <a:cs typeface="Gill Sans Light"/>
                    </a:rPr>
                    <a:t>Link</a:t>
                  </a:r>
                </a:p>
              </p:txBody>
            </p:sp>
            <p:sp>
              <p:nvSpPr>
                <p:cNvPr id="16440" name="Rectangle 59"/>
                <p:cNvSpPr>
                  <a:spLocks noChangeArrowheads="1"/>
                </p:cNvSpPr>
                <p:nvPr/>
              </p:nvSpPr>
              <p:spPr bwMode="auto">
                <a:xfrm>
                  <a:off x="2208" y="768"/>
                  <a:ext cx="672" cy="192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>
                      <a:latin typeface="Gill Sans Light"/>
                      <a:ea typeface="Gulim" panose="020B0600000101010101" pitchFamily="34" charset="-127"/>
                      <a:cs typeface="Gill Sans Light"/>
                    </a:rPr>
                    <a:t>Registers</a:t>
                  </a:r>
                </a:p>
              </p:txBody>
            </p:sp>
          </p:grpSp>
          <p:grpSp>
            <p:nvGrpSpPr>
              <p:cNvPr id="16432" name="Group 60"/>
              <p:cNvGrpSpPr>
                <a:grpSpLocks/>
              </p:cNvGrpSpPr>
              <p:nvPr/>
            </p:nvGrpSpPr>
            <p:grpSpPr bwMode="auto">
              <a:xfrm>
                <a:off x="4800" y="2160"/>
                <a:ext cx="192" cy="192"/>
                <a:chOff x="2448" y="2016"/>
                <a:chExt cx="192" cy="192"/>
              </a:xfrm>
            </p:grpSpPr>
            <p:sp>
              <p:nvSpPr>
                <p:cNvPr id="16434" name="Line 61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6435" name="Line 62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6436" name="Line 63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6437" name="Line 64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6433" name="Line 67"/>
              <p:cNvSpPr>
                <a:spLocks noChangeShapeType="1"/>
              </p:cNvSpPr>
              <p:nvPr/>
            </p:nvSpPr>
            <p:spPr bwMode="auto">
              <a:xfrm>
                <a:off x="4608" y="216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16429" name="Line 105"/>
            <p:cNvSpPr>
              <a:spLocks noChangeShapeType="1"/>
            </p:cNvSpPr>
            <p:nvPr/>
          </p:nvSpPr>
          <p:spPr bwMode="auto">
            <a:xfrm>
              <a:off x="1432" y="1679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6430" name="Freeform 106"/>
            <p:cNvSpPr>
              <a:spLocks/>
            </p:cNvSpPr>
            <p:nvPr/>
          </p:nvSpPr>
          <p:spPr bwMode="auto">
            <a:xfrm>
              <a:off x="1432" y="1775"/>
              <a:ext cx="2544" cy="816"/>
            </a:xfrm>
            <a:custGeom>
              <a:avLst/>
              <a:gdLst>
                <a:gd name="T0" fmla="*/ 0 w 2544"/>
                <a:gd name="T1" fmla="*/ 96 h 816"/>
                <a:gd name="T2" fmla="*/ 1488 w 2544"/>
                <a:gd name="T3" fmla="*/ 816 h 816"/>
                <a:gd name="T4" fmla="*/ 2160 w 2544"/>
                <a:gd name="T5" fmla="*/ 816 h 816"/>
                <a:gd name="T6" fmla="*/ 2544 w 2544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44" h="816">
                  <a:moveTo>
                    <a:pt x="0" y="96"/>
                  </a:moveTo>
                  <a:lnTo>
                    <a:pt x="1488" y="816"/>
                  </a:lnTo>
                  <a:lnTo>
                    <a:pt x="2160" y="816"/>
                  </a:lnTo>
                  <a:lnTo>
                    <a:pt x="254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359558" name="Group 134"/>
          <p:cNvGrpSpPr>
            <a:grpSpLocks/>
          </p:cNvGrpSpPr>
          <p:nvPr/>
        </p:nvGrpSpPr>
        <p:grpSpPr bwMode="auto">
          <a:xfrm>
            <a:off x="2179638" y="2846388"/>
            <a:ext cx="685800" cy="685800"/>
            <a:chOff x="1384" y="1103"/>
            <a:chExt cx="432" cy="432"/>
          </a:xfrm>
        </p:grpSpPr>
        <p:grpSp>
          <p:nvGrpSpPr>
            <p:cNvPr id="16412" name="Group 109"/>
            <p:cNvGrpSpPr>
              <a:grpSpLocks/>
            </p:cNvGrpSpPr>
            <p:nvPr/>
          </p:nvGrpSpPr>
          <p:grpSpPr bwMode="auto">
            <a:xfrm>
              <a:off x="1432" y="1103"/>
              <a:ext cx="384" cy="192"/>
              <a:chOff x="2304" y="2640"/>
              <a:chExt cx="384" cy="192"/>
            </a:xfrm>
          </p:grpSpPr>
          <p:grpSp>
            <p:nvGrpSpPr>
              <p:cNvPr id="16420" name="Group 110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22" name="Line 111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6423" name="Line 112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6424" name="Line 113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6425" name="Line 114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6421" name="Line 115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16413" name="Group 116"/>
            <p:cNvGrpSpPr>
              <a:grpSpLocks/>
            </p:cNvGrpSpPr>
            <p:nvPr/>
          </p:nvGrpSpPr>
          <p:grpSpPr bwMode="auto">
            <a:xfrm>
              <a:off x="1384" y="1343"/>
              <a:ext cx="384" cy="192"/>
              <a:chOff x="2304" y="2640"/>
              <a:chExt cx="384" cy="192"/>
            </a:xfrm>
          </p:grpSpPr>
          <p:grpSp>
            <p:nvGrpSpPr>
              <p:cNvPr id="16414" name="Group 117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16" name="Line 118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6417" name="Line 119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6418" name="Line 120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6419" name="Line 121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6415" name="Line 122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grpSp>
        <p:nvGrpSpPr>
          <p:cNvPr id="359557" name="Group 133"/>
          <p:cNvGrpSpPr>
            <a:grpSpLocks/>
          </p:cNvGrpSpPr>
          <p:nvPr/>
        </p:nvGrpSpPr>
        <p:grpSpPr bwMode="auto">
          <a:xfrm>
            <a:off x="222250" y="1905000"/>
            <a:ext cx="2033588" cy="3989388"/>
            <a:chOff x="151" y="510"/>
            <a:chExt cx="1281" cy="2513"/>
          </a:xfrm>
        </p:grpSpPr>
        <p:sp>
          <p:nvSpPr>
            <p:cNvPr id="16394" name="Rectangle 19"/>
            <p:cNvSpPr>
              <a:spLocks noChangeArrowheads="1"/>
            </p:cNvSpPr>
            <p:nvPr/>
          </p:nvSpPr>
          <p:spPr bwMode="auto">
            <a:xfrm>
              <a:off x="808" y="2111"/>
              <a:ext cx="624" cy="192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>
                  <a:latin typeface="Gill Sans Light"/>
                  <a:ea typeface="Gulim" panose="020B0600000101010101" pitchFamily="34" charset="-127"/>
                  <a:cs typeface="Gill Sans Light"/>
                </a:rPr>
                <a:t>Head</a:t>
              </a:r>
            </a:p>
          </p:txBody>
        </p:sp>
        <p:sp>
          <p:nvSpPr>
            <p:cNvPr id="16395" name="Rectangle 20"/>
            <p:cNvSpPr>
              <a:spLocks noChangeArrowheads="1"/>
            </p:cNvSpPr>
            <p:nvPr/>
          </p:nvSpPr>
          <p:spPr bwMode="auto">
            <a:xfrm>
              <a:off x="808" y="2303"/>
              <a:ext cx="624" cy="192"/>
            </a:xfrm>
            <a:prstGeom prst="rect">
              <a:avLst/>
            </a:prstGeom>
            <a:solidFill>
              <a:srgbClr val="FF66CC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>
                  <a:latin typeface="Gill Sans Light"/>
                  <a:ea typeface="Gulim" panose="020B0600000101010101" pitchFamily="34" charset="-127"/>
                  <a:cs typeface="Gill Sans Light"/>
                </a:rPr>
                <a:t>Tail</a:t>
              </a:r>
            </a:p>
          </p:txBody>
        </p:sp>
        <p:sp>
          <p:nvSpPr>
            <p:cNvPr id="16396" name="Rectangle 124"/>
            <p:cNvSpPr>
              <a:spLocks noChangeArrowheads="1"/>
            </p:cNvSpPr>
            <p:nvPr/>
          </p:nvSpPr>
          <p:spPr bwMode="auto">
            <a:xfrm>
              <a:off x="808" y="1055"/>
              <a:ext cx="624" cy="192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>
                  <a:latin typeface="Gill Sans Light"/>
                  <a:ea typeface="Gulim" panose="020B0600000101010101" pitchFamily="34" charset="-127"/>
                  <a:cs typeface="Gill Sans Light"/>
                </a:rPr>
                <a:t>Head</a:t>
              </a:r>
            </a:p>
          </p:txBody>
        </p:sp>
        <p:sp>
          <p:nvSpPr>
            <p:cNvPr id="16397" name="Rectangle 125"/>
            <p:cNvSpPr>
              <a:spLocks noChangeArrowheads="1"/>
            </p:cNvSpPr>
            <p:nvPr/>
          </p:nvSpPr>
          <p:spPr bwMode="auto">
            <a:xfrm>
              <a:off x="808" y="1247"/>
              <a:ext cx="624" cy="192"/>
            </a:xfrm>
            <a:prstGeom prst="rect">
              <a:avLst/>
            </a:prstGeom>
            <a:solidFill>
              <a:srgbClr val="FF66CC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>
                  <a:latin typeface="Gill Sans Light"/>
                  <a:ea typeface="Gulim" panose="020B0600000101010101" pitchFamily="34" charset="-127"/>
                  <a:cs typeface="Gill Sans Light"/>
                </a:rPr>
                <a:t>Tail</a:t>
              </a:r>
            </a:p>
          </p:txBody>
        </p:sp>
        <p:grpSp>
          <p:nvGrpSpPr>
            <p:cNvPr id="16398" name="Group 8"/>
            <p:cNvGrpSpPr>
              <a:grpSpLocks/>
            </p:cNvGrpSpPr>
            <p:nvPr/>
          </p:nvGrpSpPr>
          <p:grpSpPr bwMode="auto">
            <a:xfrm>
              <a:off x="808" y="527"/>
              <a:ext cx="624" cy="384"/>
              <a:chOff x="672" y="768"/>
              <a:chExt cx="720" cy="480"/>
            </a:xfrm>
          </p:grpSpPr>
          <p:sp>
            <p:nvSpPr>
              <p:cNvPr id="16410" name="Rectangle 5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Gill Sans Light"/>
                    <a:ea typeface="Gulim" panose="020B0600000101010101" pitchFamily="34" charset="-127"/>
                    <a:cs typeface="Gill Sans Light"/>
                  </a:rPr>
                  <a:t>Head</a:t>
                </a:r>
              </a:p>
            </p:txBody>
          </p:sp>
          <p:sp>
            <p:nvSpPr>
              <p:cNvPr id="16411" name="Rectangle 7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rgbClr val="FF66CC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Gill Sans Light"/>
                    <a:ea typeface="Gulim" panose="020B0600000101010101" pitchFamily="34" charset="-127"/>
                    <a:cs typeface="Gill Sans Light"/>
                  </a:rPr>
                  <a:t>Tail</a:t>
                </a:r>
              </a:p>
            </p:txBody>
          </p:sp>
        </p:grpSp>
        <p:grpSp>
          <p:nvGrpSpPr>
            <p:cNvPr id="16399" name="Group 12"/>
            <p:cNvGrpSpPr>
              <a:grpSpLocks/>
            </p:cNvGrpSpPr>
            <p:nvPr/>
          </p:nvGrpSpPr>
          <p:grpSpPr bwMode="auto">
            <a:xfrm>
              <a:off x="808" y="1583"/>
              <a:ext cx="624" cy="384"/>
              <a:chOff x="672" y="768"/>
              <a:chExt cx="720" cy="480"/>
            </a:xfrm>
          </p:grpSpPr>
          <p:sp>
            <p:nvSpPr>
              <p:cNvPr id="16408" name="Rectangle 13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Gill Sans Light"/>
                    <a:ea typeface="Gulim" panose="020B0600000101010101" pitchFamily="34" charset="-127"/>
                    <a:cs typeface="Gill Sans Light"/>
                  </a:rPr>
                  <a:t>Head</a:t>
                </a:r>
              </a:p>
            </p:txBody>
          </p:sp>
          <p:sp>
            <p:nvSpPr>
              <p:cNvPr id="16409" name="Rectangle 14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rgbClr val="FF66CC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Gill Sans Light"/>
                    <a:ea typeface="Gulim" panose="020B0600000101010101" pitchFamily="34" charset="-127"/>
                    <a:cs typeface="Gill Sans Light"/>
                  </a:rPr>
                  <a:t>Tail</a:t>
                </a:r>
              </a:p>
            </p:txBody>
          </p:sp>
        </p:grpSp>
        <p:grpSp>
          <p:nvGrpSpPr>
            <p:cNvPr id="16400" name="Group 15"/>
            <p:cNvGrpSpPr>
              <a:grpSpLocks/>
            </p:cNvGrpSpPr>
            <p:nvPr/>
          </p:nvGrpSpPr>
          <p:grpSpPr bwMode="auto">
            <a:xfrm>
              <a:off x="808" y="2639"/>
              <a:ext cx="624" cy="384"/>
              <a:chOff x="672" y="768"/>
              <a:chExt cx="720" cy="480"/>
            </a:xfrm>
          </p:grpSpPr>
          <p:sp>
            <p:nvSpPr>
              <p:cNvPr id="16406" name="Rectangle 16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Gill Sans Light"/>
                    <a:ea typeface="Gulim" panose="020B0600000101010101" pitchFamily="34" charset="-127"/>
                    <a:cs typeface="Gill Sans Light"/>
                  </a:rPr>
                  <a:t>Head</a:t>
                </a:r>
              </a:p>
            </p:txBody>
          </p:sp>
          <p:sp>
            <p:nvSpPr>
              <p:cNvPr id="16407" name="Rectangle 17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rgbClr val="FF66CC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>
                    <a:latin typeface="Gill Sans Light"/>
                    <a:ea typeface="Gulim" panose="020B0600000101010101" pitchFamily="34" charset="-127"/>
                    <a:cs typeface="Gill Sans Light"/>
                  </a:rPr>
                  <a:t>Tail</a:t>
                </a:r>
              </a:p>
            </p:txBody>
          </p:sp>
        </p:grpSp>
        <p:sp>
          <p:nvSpPr>
            <p:cNvPr id="16401" name="Text Box 126"/>
            <p:cNvSpPr txBox="1">
              <a:spLocks noChangeArrowheads="1"/>
            </p:cNvSpPr>
            <p:nvPr/>
          </p:nvSpPr>
          <p:spPr bwMode="auto">
            <a:xfrm>
              <a:off x="201" y="510"/>
              <a:ext cx="5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Gill Sans Light"/>
                  <a:ea typeface="Gulim" panose="020B0600000101010101" pitchFamily="34" charset="-127"/>
                  <a:cs typeface="Gill Sans Light"/>
                </a:rPr>
                <a:t>Ready</a:t>
              </a:r>
            </a:p>
            <a:p>
              <a:r>
                <a:rPr lang="en-US" altLang="ko-KR">
                  <a:latin typeface="Gill Sans Light"/>
                  <a:ea typeface="Gulim" panose="020B0600000101010101" pitchFamily="34" charset="-127"/>
                  <a:cs typeface="Gill Sans Light"/>
                </a:rPr>
                <a:t>Queue</a:t>
              </a:r>
            </a:p>
          </p:txBody>
        </p:sp>
        <p:sp>
          <p:nvSpPr>
            <p:cNvPr id="16402" name="Text Box 127"/>
            <p:cNvSpPr txBox="1">
              <a:spLocks noChangeArrowheads="1"/>
            </p:cNvSpPr>
            <p:nvPr/>
          </p:nvSpPr>
          <p:spPr bwMode="auto">
            <a:xfrm>
              <a:off x="225" y="1055"/>
              <a:ext cx="47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smtClean="0">
                  <a:latin typeface="Gill Sans Light"/>
                  <a:ea typeface="Gulim" panose="020B0600000101010101" pitchFamily="34" charset="-127"/>
                  <a:cs typeface="Gill Sans Light"/>
                </a:rPr>
                <a:t>USB</a:t>
              </a:r>
              <a:endParaRPr lang="en-US" altLang="ko-KR" dirty="0">
                <a:latin typeface="Gill Sans Light"/>
                <a:ea typeface="Gulim" panose="020B0600000101010101" pitchFamily="34" charset="-127"/>
                <a:cs typeface="Gill Sans Light"/>
              </a:endParaRPr>
            </a:p>
            <a:p>
              <a:r>
                <a:rPr lang="en-US" altLang="ko-KR" dirty="0">
                  <a:latin typeface="Gill Sans Light"/>
                  <a:ea typeface="Gulim" panose="020B0600000101010101" pitchFamily="34" charset="-127"/>
                  <a:cs typeface="Gill Sans Light"/>
                </a:rPr>
                <a:t>Unit 0</a:t>
              </a:r>
            </a:p>
          </p:txBody>
        </p:sp>
        <p:sp>
          <p:nvSpPr>
            <p:cNvPr id="16403" name="Text Box 128"/>
            <p:cNvSpPr txBox="1">
              <a:spLocks noChangeArrowheads="1"/>
            </p:cNvSpPr>
            <p:nvPr/>
          </p:nvSpPr>
          <p:spPr bwMode="auto">
            <a:xfrm>
              <a:off x="225" y="1535"/>
              <a:ext cx="47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Gill Sans Light"/>
                  <a:ea typeface="Gulim" panose="020B0600000101010101" pitchFamily="34" charset="-127"/>
                  <a:cs typeface="Gill Sans Light"/>
                </a:rPr>
                <a:t>Disk</a:t>
              </a:r>
            </a:p>
            <a:p>
              <a:r>
                <a:rPr lang="en-US" altLang="ko-KR">
                  <a:latin typeface="Gill Sans Light"/>
                  <a:ea typeface="Gulim" panose="020B0600000101010101" pitchFamily="34" charset="-127"/>
                  <a:cs typeface="Gill Sans Light"/>
                </a:rPr>
                <a:t>Unit 0</a:t>
              </a:r>
            </a:p>
          </p:txBody>
        </p:sp>
        <p:sp>
          <p:nvSpPr>
            <p:cNvPr id="16404" name="Text Box 129"/>
            <p:cNvSpPr txBox="1">
              <a:spLocks noChangeArrowheads="1"/>
            </p:cNvSpPr>
            <p:nvPr/>
          </p:nvSpPr>
          <p:spPr bwMode="auto">
            <a:xfrm>
              <a:off x="225" y="2063"/>
              <a:ext cx="47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Gill Sans Light"/>
                  <a:ea typeface="Gulim" panose="020B0600000101010101" pitchFamily="34" charset="-127"/>
                  <a:cs typeface="Gill Sans Light"/>
                </a:rPr>
                <a:t>Disk</a:t>
              </a:r>
            </a:p>
            <a:p>
              <a:r>
                <a:rPr lang="en-US" altLang="ko-KR">
                  <a:latin typeface="Gill Sans Light"/>
                  <a:ea typeface="Gulim" panose="020B0600000101010101" pitchFamily="34" charset="-127"/>
                  <a:cs typeface="Gill Sans Light"/>
                </a:rPr>
                <a:t>Unit 2</a:t>
              </a:r>
            </a:p>
          </p:txBody>
        </p:sp>
        <p:sp>
          <p:nvSpPr>
            <p:cNvPr id="16405" name="Text Box 130"/>
            <p:cNvSpPr txBox="1">
              <a:spLocks noChangeArrowheads="1"/>
            </p:cNvSpPr>
            <p:nvPr/>
          </p:nvSpPr>
          <p:spPr bwMode="auto">
            <a:xfrm>
              <a:off x="151" y="2591"/>
              <a:ext cx="6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Gill Sans Light"/>
                  <a:ea typeface="Gulim" panose="020B0600000101010101" pitchFamily="34" charset="-127"/>
                  <a:cs typeface="Gill Sans Light"/>
                </a:rPr>
                <a:t>Ether</a:t>
              </a:r>
            </a:p>
            <a:p>
              <a:r>
                <a:rPr lang="en-US" altLang="ko-KR">
                  <a:latin typeface="Gill Sans Light"/>
                  <a:ea typeface="Gulim" panose="020B0600000101010101" pitchFamily="34" charset="-127"/>
                  <a:cs typeface="Gill Sans Light"/>
                </a:rPr>
                <a:t>Netwk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73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Modern </a:t>
            </a:r>
            <a:r>
              <a:rPr lang="en-US" dirty="0" smtClean="0">
                <a:ea typeface="MS PGothic" charset="0"/>
              </a:rPr>
              <a:t>Process </a:t>
            </a:r>
            <a:r>
              <a:rPr lang="en-US" dirty="0">
                <a:ea typeface="MS PGothic" charset="0"/>
              </a:rPr>
              <a:t>with Threads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25" y="930275"/>
            <a:ext cx="8931275" cy="5546725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Thread: </a:t>
            </a:r>
            <a:r>
              <a:rPr lang="en-US" i="1" dirty="0">
                <a:ea typeface="MS PGothic" charset="0"/>
              </a:rPr>
              <a:t>a sequential execution stream within process </a:t>
            </a:r>
            <a:r>
              <a:rPr lang="en-US" i="1" dirty="0" smtClean="0">
                <a:ea typeface="MS PGothic" charset="0"/>
              </a:rPr>
              <a:t/>
            </a:r>
            <a:br>
              <a:rPr lang="en-US" i="1" dirty="0" smtClean="0">
                <a:ea typeface="MS PGothic" charset="0"/>
              </a:rPr>
            </a:br>
            <a:r>
              <a:rPr lang="en-US" dirty="0" smtClean="0">
                <a:ea typeface="MS PGothic" charset="0"/>
              </a:rPr>
              <a:t>(</a:t>
            </a:r>
            <a:r>
              <a:rPr lang="en-US" dirty="0">
                <a:ea typeface="MS PGothic" charset="0"/>
              </a:rPr>
              <a:t>Sometimes called a “Lightweight process”)</a:t>
            </a:r>
          </a:p>
          <a:p>
            <a:pPr lvl="1"/>
            <a:r>
              <a:rPr lang="en-US" dirty="0">
                <a:ea typeface="MS PGothic" charset="0"/>
              </a:rPr>
              <a:t>Process still contains a single Address Space</a:t>
            </a:r>
          </a:p>
          <a:p>
            <a:pPr lvl="1"/>
            <a:r>
              <a:rPr lang="en-US" dirty="0">
                <a:ea typeface="MS PGothic" charset="0"/>
              </a:rPr>
              <a:t>No protection between threads</a:t>
            </a:r>
          </a:p>
          <a:p>
            <a:endParaRPr lang="en-US" dirty="0">
              <a:ea typeface="MS PGothic" charset="0"/>
            </a:endParaRPr>
          </a:p>
          <a:p>
            <a:r>
              <a:rPr lang="en-US" dirty="0">
                <a:ea typeface="MS PGothic" charset="0"/>
              </a:rPr>
              <a:t>Multithreading: </a:t>
            </a:r>
            <a:r>
              <a:rPr lang="en-US" i="1" dirty="0">
                <a:ea typeface="MS PGothic" charset="0"/>
              </a:rPr>
              <a:t>a single program made up of a number of different concurrent activities </a:t>
            </a:r>
            <a:endParaRPr lang="en-US" dirty="0">
              <a:ea typeface="MS PGothic" charset="0"/>
            </a:endParaRPr>
          </a:p>
          <a:p>
            <a:pPr lvl="1"/>
            <a:r>
              <a:rPr lang="en-US" dirty="0">
                <a:ea typeface="MS PGothic" charset="0"/>
              </a:rPr>
              <a:t>Sometimes called multitasking, as in Ada …</a:t>
            </a:r>
          </a:p>
          <a:p>
            <a:endParaRPr lang="en-US" dirty="0">
              <a:ea typeface="MS PGothic" charset="0"/>
            </a:endParaRPr>
          </a:p>
          <a:p>
            <a:r>
              <a:rPr lang="en-US" dirty="0">
                <a:ea typeface="MS PGothic" charset="0"/>
              </a:rPr>
              <a:t>Why separate the concept of a thread from that of a process?</a:t>
            </a:r>
          </a:p>
          <a:p>
            <a:pPr lvl="1"/>
            <a:r>
              <a:rPr lang="en-US" dirty="0">
                <a:ea typeface="MS PGothic" charset="0"/>
              </a:rPr>
              <a:t>Discuss the “thread” part of a process (concurrency)</a:t>
            </a:r>
          </a:p>
          <a:p>
            <a:pPr lvl="1"/>
            <a:r>
              <a:rPr lang="en-US" dirty="0">
                <a:ea typeface="MS PGothic" charset="0"/>
              </a:rPr>
              <a:t>Separate from the </a:t>
            </a:r>
            <a:r>
              <a:rPr lang="ja-JP" altLang="en-US" dirty="0">
                <a:ea typeface="MS PGothic" charset="0"/>
              </a:rPr>
              <a:t>“</a:t>
            </a:r>
            <a:r>
              <a:rPr lang="en-US" altLang="ja-JP" dirty="0">
                <a:ea typeface="MS PGothic" charset="0"/>
              </a:rPr>
              <a:t>address space</a:t>
            </a:r>
            <a:r>
              <a:rPr lang="ja-JP" altLang="en-US" dirty="0">
                <a:ea typeface="MS PGothic" charset="0"/>
              </a:rPr>
              <a:t>”</a:t>
            </a:r>
            <a:r>
              <a:rPr lang="en-US" altLang="ja-JP" dirty="0">
                <a:ea typeface="MS PGothic" charset="0"/>
              </a:rPr>
              <a:t> (protection)</a:t>
            </a:r>
          </a:p>
          <a:p>
            <a:pPr lvl="1"/>
            <a:r>
              <a:rPr lang="en-US" dirty="0">
                <a:ea typeface="MS PGothic" charset="0"/>
              </a:rPr>
              <a:t>Heavyweight Process </a:t>
            </a:r>
            <a:r>
              <a:rPr lang="en-US" dirty="0">
                <a:ea typeface="MS PGothic" charset="0"/>
                <a:sym typeface="Symbol" charset="0"/>
              </a:rPr>
              <a:t> Process with one thread</a:t>
            </a:r>
          </a:p>
        </p:txBody>
      </p:sp>
    </p:spTree>
    <p:extLst>
      <p:ext uri="{BB962C8B-B14F-4D97-AF65-F5344CB8AC3E}">
        <p14:creationId xmlns:p14="http://schemas.microsoft.com/office/powerpoint/2010/main" val="30348085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MS PGothic" charset="0"/>
              </a:rPr>
              <a:t>Single and Multithreaded Processes</a:t>
            </a:r>
          </a:p>
        </p:txBody>
      </p:sp>
      <p:sp>
        <p:nvSpPr>
          <p:cNvPr id="839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694238"/>
            <a:ext cx="8670925" cy="1858962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Threads encapsulate concurrency: “Active” component</a:t>
            </a:r>
          </a:p>
          <a:p>
            <a:r>
              <a:rPr lang="en-US" dirty="0">
                <a:ea typeface="MS PGothic" charset="0"/>
              </a:rPr>
              <a:t>Address spaces encapsulate protection: “Passive” part</a:t>
            </a:r>
          </a:p>
          <a:p>
            <a:pPr lvl="1"/>
            <a:r>
              <a:rPr lang="en-US" dirty="0">
                <a:ea typeface="MS PGothic" charset="0"/>
              </a:rPr>
              <a:t>Keeps buggy program from trashing the system</a:t>
            </a:r>
          </a:p>
          <a:p>
            <a:r>
              <a:rPr lang="en-US" dirty="0">
                <a:ea typeface="MS PGothic" charset="0"/>
              </a:rPr>
              <a:t>Why have multiple threads per address space?</a:t>
            </a:r>
          </a:p>
          <a:p>
            <a:pPr>
              <a:buFontTx/>
              <a:buNone/>
            </a:pPr>
            <a:endParaRPr lang="en-US" dirty="0">
              <a:ea typeface="MS PGothic" charset="0"/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9144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53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Group signups: 4 members/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Groups need to be finalized today!</a:t>
            </a:r>
          </a:p>
          <a:p>
            <a:pPr lvl="1"/>
            <a:r>
              <a:rPr lang="en-US" dirty="0" smtClean="0"/>
              <a:t>36 students without groups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may add a student to groups of 3</a:t>
            </a:r>
            <a:endParaRPr lang="en-US" dirty="0" smtClean="0"/>
          </a:p>
          <a:p>
            <a:pPr lvl="1"/>
            <a:r>
              <a:rPr lang="en-US" dirty="0" smtClean="0"/>
              <a:t>Sign up with the </a:t>
            </a:r>
            <a:r>
              <a:rPr lang="en-US" dirty="0" err="1" smtClean="0"/>
              <a:t>autograder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TA Signup form</a:t>
            </a:r>
            <a:endParaRPr lang="en-US" dirty="0" smtClean="0"/>
          </a:p>
          <a:p>
            <a:pPr lvl="1"/>
            <a:r>
              <a:rPr lang="en-US" dirty="0" smtClean="0"/>
              <a:t>Form asks for 3 section options (ranked) for your group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Please sign up by </a:t>
            </a:r>
            <a:r>
              <a:rPr lang="en-US" dirty="0" smtClean="0">
                <a:solidFill>
                  <a:srgbClr val="FF0000"/>
                </a:solidFill>
              </a:rPr>
              <a:t>Monday!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We will try to accommodate your needs, but may not be able to fill over-popular </a:t>
            </a:r>
            <a:r>
              <a:rPr lang="en-US" dirty="0" smtClean="0"/>
              <a:t>sections – give </a:t>
            </a:r>
            <a:r>
              <a:rPr lang="en-US" dirty="0" smtClean="0"/>
              <a:t>us options!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to get to know your TAs</a:t>
            </a:r>
          </a:p>
          <a:p>
            <a:pPr lvl="1"/>
            <a:r>
              <a:rPr lang="en-US" dirty="0" smtClean="0"/>
              <a:t>Consider moving out of really </a:t>
            </a:r>
            <a:r>
              <a:rPr lang="en-US" dirty="0" smtClean="0"/>
              <a:t>full sections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737060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4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 charset="0"/>
              </a:rPr>
              <a:t>Thread State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86011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State shared by all threads in process/</a:t>
            </a:r>
            <a:r>
              <a:rPr lang="en-US" dirty="0" smtClean="0">
                <a:ea typeface="MS PGothic" charset="0"/>
              </a:rPr>
              <a:t>address </a:t>
            </a:r>
            <a:r>
              <a:rPr lang="en-US" dirty="0">
                <a:ea typeface="MS PGothic" charset="0"/>
              </a:rPr>
              <a:t>space</a:t>
            </a:r>
          </a:p>
          <a:p>
            <a:pPr lvl="1"/>
            <a:r>
              <a:rPr lang="en-US" dirty="0">
                <a:ea typeface="MS PGothic" charset="0"/>
              </a:rPr>
              <a:t>Content of memory (global variables, heap)</a:t>
            </a:r>
          </a:p>
          <a:p>
            <a:pPr lvl="1"/>
            <a:r>
              <a:rPr lang="en-US" dirty="0">
                <a:ea typeface="MS PGothic" charset="0"/>
              </a:rPr>
              <a:t>I/O state (file </a:t>
            </a:r>
            <a:r>
              <a:rPr lang="en-US" dirty="0" smtClean="0">
                <a:ea typeface="MS PGothic" charset="0"/>
              </a:rPr>
              <a:t>descriptors, </a:t>
            </a:r>
            <a:r>
              <a:rPr lang="en-US" dirty="0">
                <a:ea typeface="MS PGothic" charset="0"/>
              </a:rPr>
              <a:t>network connections, </a:t>
            </a:r>
            <a:r>
              <a:rPr lang="en-US" dirty="0" err="1">
                <a:ea typeface="MS PGothic" charset="0"/>
              </a:rPr>
              <a:t>etc</a:t>
            </a:r>
            <a:r>
              <a:rPr lang="en-US" dirty="0">
                <a:ea typeface="MS PGothic" charset="0"/>
              </a:rPr>
              <a:t>)</a:t>
            </a:r>
          </a:p>
          <a:p>
            <a:endParaRPr lang="en-US" dirty="0">
              <a:ea typeface="MS PGothic" charset="0"/>
            </a:endParaRPr>
          </a:p>
          <a:p>
            <a:r>
              <a:rPr lang="en-US" dirty="0">
                <a:ea typeface="MS PGothic" charset="0"/>
              </a:rPr>
              <a:t>State “private” to each thread </a:t>
            </a:r>
          </a:p>
          <a:p>
            <a:pPr lvl="1"/>
            <a:r>
              <a:rPr lang="en-US" dirty="0">
                <a:ea typeface="MS PGothic" charset="0"/>
              </a:rPr>
              <a:t>Kept in </a:t>
            </a:r>
            <a:r>
              <a:rPr lang="en-US" dirty="0">
                <a:solidFill>
                  <a:srgbClr val="FF0000"/>
                </a:solidFill>
                <a:ea typeface="MS PGothic" charset="0"/>
              </a:rPr>
              <a:t>TCB </a:t>
            </a:r>
            <a:r>
              <a:rPr lang="en-US" dirty="0">
                <a:solidFill>
                  <a:srgbClr val="FF0000"/>
                </a:solidFill>
                <a:ea typeface="MS PGothic" charset="0"/>
                <a:sym typeface="Symbol" charset="0"/>
              </a:rPr>
              <a:t> Thread Control Block</a:t>
            </a:r>
          </a:p>
          <a:p>
            <a:pPr lvl="1"/>
            <a:r>
              <a:rPr lang="en-US" dirty="0">
                <a:ea typeface="MS PGothic" charset="0"/>
              </a:rPr>
              <a:t>CPU registers (including, program counter)</a:t>
            </a:r>
          </a:p>
          <a:p>
            <a:pPr lvl="1"/>
            <a:r>
              <a:rPr lang="en-US" dirty="0">
                <a:ea typeface="MS PGothic" charset="0"/>
              </a:rPr>
              <a:t>Execution stack – what is this?</a:t>
            </a:r>
          </a:p>
          <a:p>
            <a:pPr lvl="1"/>
            <a:endParaRPr lang="en-US" dirty="0">
              <a:ea typeface="MS PGothic" charset="0"/>
            </a:endParaRPr>
          </a:p>
          <a:p>
            <a:r>
              <a:rPr lang="en-US" dirty="0">
                <a:ea typeface="MS PGothic" charset="0"/>
              </a:rPr>
              <a:t>Execution Stack</a:t>
            </a:r>
          </a:p>
          <a:p>
            <a:pPr lvl="1"/>
            <a:r>
              <a:rPr lang="en-US" dirty="0">
                <a:ea typeface="MS PGothic" charset="0"/>
              </a:rPr>
              <a:t>Parameters, temporary variables</a:t>
            </a:r>
          </a:p>
          <a:p>
            <a:pPr lvl="1"/>
            <a:r>
              <a:rPr lang="en-US" dirty="0">
                <a:ea typeface="MS PGothic" charset="0"/>
              </a:rPr>
              <a:t>Return PCs are kept while called procedures are executing</a:t>
            </a:r>
          </a:p>
        </p:txBody>
      </p:sp>
    </p:spTree>
    <p:extLst>
      <p:ext uri="{BB962C8B-B14F-4D97-AF65-F5344CB8AC3E}">
        <p14:creationId xmlns:p14="http://schemas.microsoft.com/office/powerpoint/2010/main" val="310707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dirty="0" smtClean="0"/>
              <a:t>Recall: Namespaces </a:t>
            </a:r>
            <a:r>
              <a:rPr lang="en-US" dirty="0" smtClean="0"/>
              <a:t>for communication over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Hostname</a:t>
            </a:r>
          </a:p>
          <a:p>
            <a:pPr lvl="1"/>
            <a:r>
              <a:rPr lang="en-US" dirty="0" smtClean="0">
                <a:hlinkClick r:id="rId2"/>
              </a:rPr>
              <a:t>www.eecs.berkeley.edu</a:t>
            </a:r>
            <a:endParaRPr lang="en-US" dirty="0" smtClean="0"/>
          </a:p>
          <a:p>
            <a:pPr lvl="6"/>
            <a:endParaRPr lang="en-US" sz="1200" dirty="0" smtClean="0"/>
          </a:p>
          <a:p>
            <a:r>
              <a:rPr lang="en-US" dirty="0" smtClean="0"/>
              <a:t>IP address</a:t>
            </a:r>
          </a:p>
          <a:p>
            <a:pPr lvl="1"/>
            <a:r>
              <a:rPr lang="en-US" dirty="0" smtClean="0"/>
              <a:t>128.32.244.172  (IPv4 32-bit)</a:t>
            </a:r>
          </a:p>
          <a:p>
            <a:pPr lvl="1"/>
            <a:r>
              <a:rPr lang="en-US" dirty="0" smtClean="0"/>
              <a:t>fe80</a:t>
            </a:r>
            <a:r>
              <a:rPr lang="en-US" dirty="0"/>
              <a:t>::4ad7:5ff:fecf:</a:t>
            </a:r>
            <a:r>
              <a:rPr lang="en-US" dirty="0" smtClean="0"/>
              <a:t>2607 (IPv6 128-bit)</a:t>
            </a:r>
          </a:p>
          <a:p>
            <a:pPr lvl="5"/>
            <a:endParaRPr lang="en-US" sz="1200" dirty="0" smtClean="0"/>
          </a:p>
          <a:p>
            <a:r>
              <a:rPr lang="en-US" dirty="0" smtClean="0"/>
              <a:t>Port Number</a:t>
            </a:r>
          </a:p>
          <a:p>
            <a:pPr lvl="1"/>
            <a:r>
              <a:rPr lang="en-US" dirty="0" smtClean="0"/>
              <a:t>0-1023 are “</a:t>
            </a:r>
            <a:r>
              <a:rPr lang="en-US" dirty="0" smtClean="0">
                <a:hlinkClick r:id="rId3"/>
              </a:rPr>
              <a:t>well known</a:t>
            </a:r>
            <a:r>
              <a:rPr lang="en-US" dirty="0" smtClean="0"/>
              <a:t>” or “system” ports</a:t>
            </a:r>
          </a:p>
          <a:p>
            <a:pPr lvl="2"/>
            <a:r>
              <a:rPr lang="en-US" dirty="0" err="1" smtClean="0"/>
              <a:t>Superuser</a:t>
            </a:r>
            <a:r>
              <a:rPr lang="en-US" dirty="0" smtClean="0"/>
              <a:t> privileges to bind to one</a:t>
            </a:r>
          </a:p>
          <a:p>
            <a:pPr lvl="1"/>
            <a:r>
              <a:rPr lang="en-US" dirty="0" smtClean="0"/>
              <a:t>1024 – 49151 are “registered” ports (</a:t>
            </a:r>
            <a:r>
              <a:rPr lang="en-US" dirty="0" smtClean="0">
                <a:hlinkClick r:id="rId4"/>
              </a:rPr>
              <a:t>registry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Assigned by IANA for specific services</a:t>
            </a:r>
          </a:p>
          <a:p>
            <a:pPr lvl="1"/>
            <a:r>
              <a:rPr lang="en-US" dirty="0"/>
              <a:t>49152–65535 (2</a:t>
            </a:r>
            <a:r>
              <a:rPr lang="en-US" baseline="30000" dirty="0"/>
              <a:t>15</a:t>
            </a:r>
            <a:r>
              <a:rPr lang="en-US" dirty="0"/>
              <a:t>+2</a:t>
            </a:r>
            <a:r>
              <a:rPr lang="en-US" baseline="30000" dirty="0"/>
              <a:t>14</a:t>
            </a:r>
            <a:r>
              <a:rPr lang="en-US" dirty="0"/>
              <a:t> to 2</a:t>
            </a:r>
            <a:r>
              <a:rPr lang="en-US" baseline="30000" dirty="0"/>
              <a:t>16</a:t>
            </a:r>
            <a:r>
              <a:rPr lang="en-US" dirty="0"/>
              <a:t>−1</a:t>
            </a:r>
            <a:r>
              <a:rPr lang="en-US" dirty="0" smtClean="0"/>
              <a:t>) are “dynamic” or “private”</a:t>
            </a:r>
          </a:p>
          <a:p>
            <a:pPr lvl="2"/>
            <a:r>
              <a:rPr lang="en-US" dirty="0" smtClean="0"/>
              <a:t>Automatically allocated as “ephemeral Ports”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036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vs. Per-Thread State</a:t>
            </a:r>
            <a:endParaRPr lang="en-US" dirty="0"/>
          </a:p>
        </p:txBody>
      </p:sp>
      <p:pic>
        <p:nvPicPr>
          <p:cNvPr id="4" name="Content Placeholder 3" descr="perThreadAndSharedSta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0740" r="-107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8418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Stack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572000"/>
            <a:ext cx="5105400" cy="129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Stack holds temporary results</a:t>
            </a:r>
          </a:p>
          <a:p>
            <a:r>
              <a:rPr lang="en-US" altLang="en-US" dirty="0" smtClean="0"/>
              <a:t>Permits recursive execution</a:t>
            </a:r>
          </a:p>
          <a:p>
            <a:r>
              <a:rPr lang="en-US" altLang="en-US" dirty="0" smtClean="0"/>
              <a:t>Crucial to modern languages</a:t>
            </a:r>
          </a:p>
          <a:p>
            <a:endParaRPr lang="en-US" altLang="en-US" dirty="0" smtClean="0"/>
          </a:p>
        </p:txBody>
      </p:sp>
      <p:grpSp>
        <p:nvGrpSpPr>
          <p:cNvPr id="35844" name="Group 19"/>
          <p:cNvGrpSpPr>
            <a:grpSpLocks/>
          </p:cNvGrpSpPr>
          <p:nvPr/>
        </p:nvGrpSpPr>
        <p:grpSpPr bwMode="auto">
          <a:xfrm>
            <a:off x="838200" y="838200"/>
            <a:ext cx="2286000" cy="5334000"/>
            <a:chOff x="528" y="528"/>
            <a:chExt cx="1440" cy="3360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528" y="528"/>
              <a:ext cx="1440" cy="33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5" name="Text Box 10"/>
            <p:cNvSpPr txBox="1">
              <a:spLocks noChangeArrowheads="1"/>
            </p:cNvSpPr>
            <p:nvPr/>
          </p:nvSpPr>
          <p:spPr bwMode="auto">
            <a:xfrm>
              <a:off x="576" y="672"/>
              <a:ext cx="1344" cy="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A(int tmp)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  if (tmp&lt;2)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    B();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  printf(tmp);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B()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  C();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C() {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  A(2);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}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A(1);</a:t>
              </a:r>
            </a:p>
          </p:txBody>
        </p:sp>
      </p:grp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472113" y="27432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Courier New"/>
                <a:cs typeface="Courier New"/>
              </a:rPr>
              <a:t>A: tmp=2</a:t>
            </a:r>
          </a:p>
          <a:p>
            <a:r>
              <a:rPr lang="en-US" altLang="en-US">
                <a:latin typeface="Courier New"/>
                <a:cs typeface="Courier New"/>
              </a:rPr>
              <a:t>   ret=C+1</a:t>
            </a:r>
          </a:p>
        </p:txBody>
      </p:sp>
      <p:sp>
        <p:nvSpPr>
          <p:cNvPr id="35847" name="Line 15"/>
          <p:cNvSpPr>
            <a:spLocks noChangeShapeType="1"/>
          </p:cNvSpPr>
          <p:nvPr/>
        </p:nvSpPr>
        <p:spPr bwMode="auto">
          <a:xfrm>
            <a:off x="6324600" y="3352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5848" name="Text Box 16"/>
          <p:cNvSpPr txBox="1">
            <a:spLocks noChangeArrowheads="1"/>
          </p:cNvSpPr>
          <p:nvPr/>
        </p:nvSpPr>
        <p:spPr bwMode="auto">
          <a:xfrm>
            <a:off x="5552470" y="3862388"/>
            <a:ext cx="15696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dirty="0">
                <a:latin typeface="Gill Sans Light"/>
                <a:cs typeface="Gill Sans Light"/>
              </a:rPr>
              <a:t>Stack Growth</a:t>
            </a:r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5472113" y="9144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Courier New"/>
                <a:cs typeface="Courier New"/>
              </a:rPr>
              <a:t>A: </a:t>
            </a:r>
            <a:r>
              <a:rPr lang="en-US" altLang="en-US" dirty="0" err="1">
                <a:latin typeface="Courier New"/>
                <a:cs typeface="Courier New"/>
              </a:rPr>
              <a:t>tmp</a:t>
            </a:r>
            <a:r>
              <a:rPr lang="en-US" altLang="en-US" dirty="0">
                <a:latin typeface="Courier New"/>
                <a:cs typeface="Courier New"/>
              </a:rPr>
              <a:t>=1</a:t>
            </a:r>
          </a:p>
          <a:p>
            <a:r>
              <a:rPr lang="en-US" altLang="en-US" dirty="0">
                <a:latin typeface="Courier New"/>
                <a:cs typeface="Courier New"/>
              </a:rPr>
              <a:t>   ret=exit</a:t>
            </a:r>
          </a:p>
        </p:txBody>
      </p:sp>
      <p:sp>
        <p:nvSpPr>
          <p:cNvPr id="35850" name="Rectangle 7"/>
          <p:cNvSpPr>
            <a:spLocks noChangeArrowheads="1"/>
          </p:cNvSpPr>
          <p:nvPr/>
        </p:nvSpPr>
        <p:spPr bwMode="auto">
          <a:xfrm>
            <a:off x="5472113" y="15240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Courier New"/>
                <a:cs typeface="Courier New"/>
              </a:rPr>
              <a:t>B: ret=A+2</a:t>
            </a:r>
          </a:p>
        </p:txBody>
      </p:sp>
      <p:sp>
        <p:nvSpPr>
          <p:cNvPr id="35851" name="Rectangle 6"/>
          <p:cNvSpPr>
            <a:spLocks noChangeArrowheads="1"/>
          </p:cNvSpPr>
          <p:nvPr/>
        </p:nvSpPr>
        <p:spPr bwMode="auto">
          <a:xfrm>
            <a:off x="5472113" y="2133600"/>
            <a:ext cx="1752600" cy="6096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Courier New"/>
                <a:cs typeface="Courier New"/>
              </a:rPr>
              <a:t>C: ret=b+1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62400" y="1219200"/>
            <a:ext cx="1524000" cy="708025"/>
            <a:chOff x="3962400" y="1219200"/>
            <a:chExt cx="1524000" cy="708025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915988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 Light"/>
                  <a:cs typeface="Gill Sans Light"/>
                </a:rPr>
                <a:t>Stack</a:t>
              </a:r>
            </a:p>
            <a:p>
              <a:r>
                <a:rPr lang="en-US" altLang="en-US" sz="2000" dirty="0">
                  <a:latin typeface="Gill Sans Light"/>
                  <a:cs typeface="Gill Sans Light"/>
                </a:rPr>
                <a:t>Pointer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76800" y="1524000"/>
              <a:ext cx="609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9000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047E-6 -4.40019E-6 L 2.29047E-6 0.092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047E-6 0.09287 L 2.29047E-6 0.18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047E-6 0.1818 L 2.29047E-6 0.2707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047E-6 0.1818 L 2.29047E-6 0.27073 " pathEditMode="relative" rAng="0" ptsTypes="AA">
                                      <p:cBhvr>
                                        <p:cTn id="55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047E-6 0.09287 L 2.29047E-6 0.19291 " pathEditMode="relative" rAng="0" ptsTypes="AA">
                                      <p:cBhvr>
                                        <p:cTn id="62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047E-6 -4.40019E-6 L 2.29047E-6 0.09287 " pathEditMode="relative" rAng="0" ptsTypes="AA">
                                      <p:cBhvr>
                                        <p:cTn id="69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5" grpId="0" animBg="1"/>
      <p:bldP spid="35845" grpId="1" animBg="1"/>
      <p:bldP spid="35847" grpId="0" animBg="1"/>
      <p:bldP spid="35847" grpId="1" animBg="1"/>
      <p:bldP spid="35848" grpId="0"/>
      <p:bldP spid="35848" grpId="1"/>
      <p:bldP spid="35849" grpId="0" animBg="1"/>
      <p:bldP spid="35850" grpId="0" animBg="1"/>
      <p:bldP spid="35850" grpId="1" animBg="1"/>
      <p:bldP spid="35851" grpId="0" animBg="1"/>
      <p:bldP spid="3585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7"/>
          <p:cNvGrpSpPr>
            <a:grpSpLocks/>
          </p:cNvGrpSpPr>
          <p:nvPr/>
        </p:nvGrpSpPr>
        <p:grpSpPr bwMode="auto">
          <a:xfrm>
            <a:off x="762000" y="700088"/>
            <a:ext cx="7543800" cy="4267200"/>
            <a:chOff x="432" y="432"/>
            <a:chExt cx="4852" cy="2828"/>
          </a:xfrm>
        </p:grpSpPr>
        <p:sp>
          <p:nvSpPr>
            <p:cNvPr id="10246" name="Rectangle 2" descr="10%"/>
            <p:cNvSpPr>
              <a:spLocks noChangeArrowheads="1"/>
            </p:cNvSpPr>
            <p:nvPr/>
          </p:nvSpPr>
          <p:spPr bwMode="auto">
            <a:xfrm>
              <a:off x="2988" y="3036"/>
              <a:ext cx="2288" cy="22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47" name="Rectangle 3" descr="10%"/>
            <p:cNvSpPr>
              <a:spLocks noChangeArrowheads="1"/>
            </p:cNvSpPr>
            <p:nvPr/>
          </p:nvSpPr>
          <p:spPr bwMode="auto">
            <a:xfrm>
              <a:off x="444" y="444"/>
              <a:ext cx="2384" cy="46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48" name="Rectangle 4" descr="10%"/>
            <p:cNvSpPr>
              <a:spLocks noChangeArrowheads="1"/>
            </p:cNvSpPr>
            <p:nvPr/>
          </p:nvSpPr>
          <p:spPr bwMode="auto">
            <a:xfrm>
              <a:off x="2988" y="1740"/>
              <a:ext cx="2288" cy="46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49" name="Rectangle 5"/>
            <p:cNvSpPr>
              <a:spLocks noChangeArrowheads="1"/>
            </p:cNvSpPr>
            <p:nvPr/>
          </p:nvSpPr>
          <p:spPr bwMode="auto">
            <a:xfrm>
              <a:off x="432" y="432"/>
              <a:ext cx="2496" cy="28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ko-KR" sz="1700" dirty="0">
                  <a:latin typeface="Arial" panose="020B0604020202020204" pitchFamily="34" charset="0"/>
                  <a:ea typeface="굴림" panose="020B0600000101010101" pitchFamily="34" charset="-127"/>
                </a:rPr>
                <a:t>0	</a:t>
              </a:r>
              <a:r>
                <a:rPr lang="en-US" altLang="ko-KR" sz="1700" dirty="0">
                  <a:solidFill>
                    <a:schemeClr val="accent1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zero</a:t>
              </a:r>
              <a:r>
                <a:rPr lang="en-US" altLang="ko-KR" sz="1700" dirty="0">
                  <a:latin typeface="Arial" panose="020B0604020202020204" pitchFamily="34" charset="0"/>
                  <a:ea typeface="굴림" panose="020B0600000101010101" pitchFamily="34" charset="-127"/>
                </a:rPr>
                <a:t> constant 0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 sz="1700" dirty="0">
                  <a:latin typeface="Arial" panose="020B0604020202020204" pitchFamily="34" charset="0"/>
                  <a:ea typeface="굴림" panose="020B0600000101010101" pitchFamily="34" charset="-127"/>
                </a:rPr>
                <a:t>1	</a:t>
              </a:r>
              <a:r>
                <a:rPr lang="en-US" altLang="ko-KR" sz="1700" dirty="0">
                  <a:solidFill>
                    <a:schemeClr val="accent1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at</a:t>
              </a:r>
              <a:r>
                <a:rPr lang="en-US" altLang="ko-KR" sz="1700" dirty="0">
                  <a:latin typeface="Arial" panose="020B0604020202020204" pitchFamily="34" charset="0"/>
                  <a:ea typeface="굴림" panose="020B0600000101010101" pitchFamily="34" charset="-127"/>
                </a:rPr>
                <a:t>	reserved for assembler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 sz="1700" dirty="0">
                  <a:latin typeface="Arial" panose="020B0604020202020204" pitchFamily="34" charset="0"/>
                  <a:ea typeface="굴림" panose="020B0600000101010101" pitchFamily="34" charset="-127"/>
                </a:rPr>
                <a:t>2	v0	expression evaluation &amp;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 sz="1700" dirty="0">
                  <a:latin typeface="Arial" panose="020B0604020202020204" pitchFamily="34" charset="0"/>
                  <a:ea typeface="굴림" panose="020B0600000101010101" pitchFamily="34" charset="-127"/>
                </a:rPr>
                <a:t>3	v1	function results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 sz="1700" dirty="0">
                  <a:latin typeface="Arial" panose="020B0604020202020204" pitchFamily="34" charset="0"/>
                  <a:ea typeface="굴림" panose="020B0600000101010101" pitchFamily="34" charset="-127"/>
                </a:rPr>
                <a:t>4	</a:t>
              </a:r>
              <a:r>
                <a:rPr lang="en-US" altLang="ko-KR" sz="1700" dirty="0">
                  <a:solidFill>
                    <a:srgbClr val="8901F3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a0</a:t>
              </a:r>
              <a:r>
                <a:rPr lang="en-US" altLang="ko-KR" sz="1700" dirty="0">
                  <a:latin typeface="Arial" panose="020B0604020202020204" pitchFamily="34" charset="0"/>
                  <a:ea typeface="굴림" panose="020B0600000101010101" pitchFamily="34" charset="-127"/>
                </a:rPr>
                <a:t>	</a:t>
              </a:r>
              <a:r>
                <a:rPr lang="en-US" altLang="ko-KR" sz="1700" dirty="0">
                  <a:solidFill>
                    <a:srgbClr val="8901F3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arguments</a:t>
              </a:r>
              <a:endParaRPr lang="en-US" altLang="ko-KR" sz="1700" dirty="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 dirty="0">
                  <a:latin typeface="Arial" panose="020B0604020202020204" pitchFamily="34" charset="0"/>
                  <a:ea typeface="굴림" panose="020B0600000101010101" pitchFamily="34" charset="-127"/>
                </a:rPr>
                <a:t>5	</a:t>
              </a:r>
              <a:r>
                <a:rPr lang="en-US" altLang="ko-KR" sz="1700" dirty="0">
                  <a:solidFill>
                    <a:srgbClr val="8901F3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a1</a:t>
              </a:r>
              <a:endParaRPr lang="en-US" altLang="ko-KR" sz="1700" dirty="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 dirty="0">
                  <a:latin typeface="Arial" panose="020B0604020202020204" pitchFamily="34" charset="0"/>
                  <a:ea typeface="굴림" panose="020B0600000101010101" pitchFamily="34" charset="-127"/>
                </a:rPr>
                <a:t>6	</a:t>
              </a:r>
              <a:r>
                <a:rPr lang="en-US" altLang="ko-KR" sz="1700" dirty="0">
                  <a:solidFill>
                    <a:srgbClr val="8901F3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a2</a:t>
              </a:r>
              <a:endParaRPr lang="en-US" altLang="ko-KR" sz="1700" dirty="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 dirty="0">
                  <a:latin typeface="Arial" panose="020B0604020202020204" pitchFamily="34" charset="0"/>
                  <a:ea typeface="굴림" panose="020B0600000101010101" pitchFamily="34" charset="-127"/>
                </a:rPr>
                <a:t>7	</a:t>
              </a:r>
              <a:r>
                <a:rPr lang="en-US" altLang="ko-KR" sz="1700" dirty="0">
                  <a:solidFill>
                    <a:srgbClr val="8901F3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a3</a:t>
              </a:r>
              <a:r>
                <a:rPr lang="en-US" altLang="ko-KR" sz="1700" dirty="0">
                  <a:latin typeface="Arial" panose="020B0604020202020204" pitchFamily="34" charset="0"/>
                  <a:ea typeface="굴림" panose="020B0600000101010101" pitchFamily="34" charset="-127"/>
                </a:rPr>
                <a:t>	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 sz="1700" dirty="0">
                  <a:latin typeface="Arial" panose="020B0604020202020204" pitchFamily="34" charset="0"/>
                  <a:ea typeface="굴림" panose="020B0600000101010101" pitchFamily="34" charset="-127"/>
                </a:rPr>
                <a:t>8	</a:t>
              </a:r>
              <a:r>
                <a:rPr lang="en-US" altLang="ko-KR" sz="1700" dirty="0">
                  <a:solidFill>
                    <a:schemeClr val="hlink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t0</a:t>
              </a:r>
              <a:r>
                <a:rPr lang="en-US" altLang="ko-KR" sz="1700" dirty="0">
                  <a:latin typeface="Arial" panose="020B0604020202020204" pitchFamily="34" charset="0"/>
                  <a:ea typeface="굴림" panose="020B0600000101010101" pitchFamily="34" charset="-127"/>
                </a:rPr>
                <a:t>	</a:t>
              </a:r>
              <a:r>
                <a:rPr lang="en-US" altLang="ko-KR" sz="1700" dirty="0">
                  <a:solidFill>
                    <a:schemeClr val="hlink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temporary: caller saves</a:t>
              </a:r>
              <a:endParaRPr lang="en-US" altLang="ko-KR" sz="1700" dirty="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 dirty="0">
                  <a:latin typeface="Arial" panose="020B0604020202020204" pitchFamily="34" charset="0"/>
                  <a:ea typeface="굴림" panose="020B0600000101010101" pitchFamily="34" charset="-127"/>
                </a:rPr>
                <a:t>. . .		</a:t>
              </a:r>
              <a:r>
                <a:rPr lang="en-US" altLang="ko-KR" sz="1700" dirty="0">
                  <a:solidFill>
                    <a:srgbClr val="51DC00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(</a:t>
              </a:r>
              <a:r>
                <a:rPr lang="en-US" altLang="ko-KR" sz="1700" dirty="0" err="1">
                  <a:solidFill>
                    <a:srgbClr val="51DC00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callee</a:t>
              </a:r>
              <a:r>
                <a:rPr lang="en-US" altLang="ko-KR" sz="1700" dirty="0">
                  <a:solidFill>
                    <a:srgbClr val="51DC00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 can clobber)</a:t>
              </a:r>
              <a:endParaRPr lang="en-US" altLang="ko-KR" sz="1700" dirty="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 dirty="0">
                  <a:latin typeface="Arial" panose="020B0604020202020204" pitchFamily="34" charset="0"/>
                  <a:ea typeface="굴림" panose="020B0600000101010101" pitchFamily="34" charset="-127"/>
                </a:rPr>
                <a:t>15	</a:t>
              </a:r>
              <a:r>
                <a:rPr lang="en-US" altLang="ko-KR" sz="1700" dirty="0">
                  <a:solidFill>
                    <a:schemeClr val="hlink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t7</a:t>
              </a:r>
            </a:p>
          </p:txBody>
        </p:sp>
        <p:sp>
          <p:nvSpPr>
            <p:cNvPr id="10250" name="Rectangle 7"/>
            <p:cNvSpPr>
              <a:spLocks noChangeArrowheads="1"/>
            </p:cNvSpPr>
            <p:nvPr/>
          </p:nvSpPr>
          <p:spPr bwMode="auto">
            <a:xfrm>
              <a:off x="2976" y="432"/>
              <a:ext cx="2308" cy="28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16	</a:t>
              </a:r>
              <a:r>
                <a:rPr lang="en-US" altLang="ko-KR" sz="1700">
                  <a:solidFill>
                    <a:srgbClr val="51DC00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s0</a:t>
              </a: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	</a:t>
              </a:r>
              <a:r>
                <a:rPr lang="en-US" altLang="ko-KR" sz="1700">
                  <a:solidFill>
                    <a:srgbClr val="00FF00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callee saves</a:t>
              </a:r>
              <a:endParaRPr lang="en-US" altLang="ko-KR" sz="170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. . . </a:t>
              </a:r>
              <a:r>
                <a:rPr lang="en-US" altLang="ko-KR" sz="1700">
                  <a:solidFill>
                    <a:schemeClr val="hlink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(callee must save)</a:t>
              </a:r>
              <a:endParaRPr lang="en-US" altLang="ko-KR" sz="170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23	</a:t>
              </a:r>
              <a:r>
                <a:rPr lang="en-US" altLang="ko-KR" sz="1700">
                  <a:solidFill>
                    <a:srgbClr val="51DC00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s7</a:t>
              </a:r>
              <a:endParaRPr lang="en-US" altLang="ko-KR" sz="170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24	</a:t>
              </a:r>
              <a:r>
                <a:rPr lang="en-US" altLang="ko-KR" sz="1700">
                  <a:solidFill>
                    <a:schemeClr val="hlink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t8</a:t>
              </a: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	 </a:t>
              </a:r>
              <a:r>
                <a:rPr lang="en-US" altLang="ko-KR" sz="1700">
                  <a:solidFill>
                    <a:schemeClr val="hlink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temporary (cont’d)</a:t>
              </a:r>
              <a:endParaRPr lang="en-US" altLang="ko-KR" sz="170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25	</a:t>
              </a:r>
              <a:r>
                <a:rPr lang="en-US" altLang="ko-KR" sz="1700">
                  <a:solidFill>
                    <a:schemeClr val="hlink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t9</a:t>
              </a:r>
              <a:endParaRPr lang="en-US" altLang="ko-KR" sz="170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26	</a:t>
              </a:r>
              <a:r>
                <a:rPr lang="en-US" altLang="ko-KR" sz="1700">
                  <a:solidFill>
                    <a:schemeClr val="accent1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k0</a:t>
              </a: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	reserved for OS kernel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27	</a:t>
              </a:r>
              <a:r>
                <a:rPr lang="en-US" altLang="ko-KR" sz="1700">
                  <a:solidFill>
                    <a:schemeClr val="accent1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k1</a:t>
              </a:r>
              <a:endParaRPr lang="en-US" altLang="ko-KR" sz="1700">
                <a:latin typeface="Arial" panose="020B0604020202020204" pitchFamily="34" charset="0"/>
                <a:ea typeface="굴림" panose="020B0600000101010101" pitchFamily="34" charset="-127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28	gp	Pointer to global area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29	sp	Stack pointer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30	fp	frame pointer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31	</a:t>
              </a:r>
              <a:r>
                <a:rPr lang="en-US" altLang="ko-KR" sz="1700">
                  <a:solidFill>
                    <a:schemeClr val="accent1"/>
                  </a:solidFill>
                  <a:latin typeface="Arial" panose="020B0604020202020204" pitchFamily="34" charset="0"/>
                  <a:ea typeface="굴림" panose="020B0600000101010101" pitchFamily="34" charset="-127"/>
                </a:rPr>
                <a:t>ra</a:t>
              </a:r>
              <a:r>
                <a:rPr lang="en-US" altLang="ko-KR" sz="1700">
                  <a:latin typeface="Arial" panose="020B0604020202020204" pitchFamily="34" charset="0"/>
                  <a:ea typeface="굴림" panose="020B0600000101010101" pitchFamily="34" charset="-127"/>
                </a:rPr>
                <a:t>	Return Address (HW)</a:t>
              </a:r>
            </a:p>
          </p:txBody>
        </p:sp>
        <p:sp>
          <p:nvSpPr>
            <p:cNvPr id="10251" name="Rectangle 8"/>
            <p:cNvSpPr>
              <a:spLocks noChangeArrowheads="1"/>
            </p:cNvSpPr>
            <p:nvPr/>
          </p:nvSpPr>
          <p:spPr bwMode="auto">
            <a:xfrm>
              <a:off x="444" y="1500"/>
              <a:ext cx="2096" cy="944"/>
            </a:xfrm>
            <a:prstGeom prst="rect">
              <a:avLst/>
            </a:prstGeom>
            <a:noFill/>
            <a:ln w="25400">
              <a:solidFill>
                <a:srgbClr val="8901F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52" name="Rectangle 9"/>
            <p:cNvSpPr>
              <a:spLocks noChangeArrowheads="1"/>
            </p:cNvSpPr>
            <p:nvPr/>
          </p:nvSpPr>
          <p:spPr bwMode="auto">
            <a:xfrm>
              <a:off x="444" y="2508"/>
              <a:ext cx="2288" cy="752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53" name="Rectangle 10"/>
            <p:cNvSpPr>
              <a:spLocks noChangeArrowheads="1"/>
            </p:cNvSpPr>
            <p:nvPr/>
          </p:nvSpPr>
          <p:spPr bwMode="auto">
            <a:xfrm>
              <a:off x="2988" y="444"/>
              <a:ext cx="2288" cy="704"/>
            </a:xfrm>
            <a:prstGeom prst="rect">
              <a:avLst/>
            </a:prstGeom>
            <a:noFill/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54" name="Rectangle 11"/>
            <p:cNvSpPr>
              <a:spLocks noChangeArrowheads="1"/>
            </p:cNvSpPr>
            <p:nvPr/>
          </p:nvSpPr>
          <p:spPr bwMode="auto">
            <a:xfrm>
              <a:off x="2988" y="1212"/>
              <a:ext cx="2048" cy="464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55" name="Rectangle 12"/>
            <p:cNvSpPr>
              <a:spLocks noChangeArrowheads="1"/>
            </p:cNvSpPr>
            <p:nvPr/>
          </p:nvSpPr>
          <p:spPr bwMode="auto">
            <a:xfrm>
              <a:off x="444" y="972"/>
              <a:ext cx="2288" cy="464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56" name="Rectangle 13"/>
            <p:cNvSpPr>
              <a:spLocks noChangeArrowheads="1"/>
            </p:cNvSpPr>
            <p:nvPr/>
          </p:nvSpPr>
          <p:spPr bwMode="auto">
            <a:xfrm>
              <a:off x="2988" y="2268"/>
              <a:ext cx="2144" cy="704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>
          <a:xfrm>
            <a:off x="1350963" y="228600"/>
            <a:ext cx="6440487" cy="379413"/>
          </a:xfrm>
        </p:spPr>
        <p:txBody>
          <a:bodyPr wrap="none" lIns="63500" tIns="25400" rIns="63500" bIns="25400" anchor="t">
            <a:spAutoFit/>
          </a:bodyPr>
          <a:lstStyle/>
          <a:p>
            <a:r>
              <a:rPr lang="en-US" altLang="ko-KR" smtClean="0">
                <a:ea typeface="굴림" panose="020B0600000101010101" pitchFamily="34" charset="-127"/>
              </a:rPr>
              <a:t>MIPS: Software conventions for Registers</a:t>
            </a:r>
          </a:p>
        </p:txBody>
      </p:sp>
      <p:sp>
        <p:nvSpPr>
          <p:cNvPr id="10244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181600"/>
            <a:ext cx="4343400" cy="14478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ko-KR" sz="2400" dirty="0" smtClean="0">
                <a:ea typeface="굴림" panose="020B0600000101010101" pitchFamily="34" charset="-127"/>
              </a:rPr>
              <a:t>Before calling procedure: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ea typeface="굴림" panose="020B0600000101010101" pitchFamily="34" charset="-127"/>
              </a:rPr>
              <a:t>Save caller-saves </a:t>
            </a:r>
            <a:r>
              <a:rPr lang="en-US" altLang="ko-KR" sz="2000" dirty="0" err="1" smtClean="0">
                <a:ea typeface="굴림" panose="020B0600000101010101" pitchFamily="34" charset="-127"/>
              </a:rPr>
              <a:t>regs</a:t>
            </a:r>
            <a:endParaRPr lang="en-US" altLang="ko-KR" sz="2000" dirty="0" smtClean="0">
              <a:ea typeface="굴림" panose="020B0600000101010101" pitchFamily="34" charset="-127"/>
            </a:endParaRP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ea typeface="굴림" panose="020B0600000101010101" pitchFamily="34" charset="-127"/>
              </a:rPr>
              <a:t>Save v0, v1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ea typeface="굴림" panose="020B0600000101010101" pitchFamily="34" charset="-127"/>
              </a:rPr>
              <a:t>Save </a:t>
            </a:r>
            <a:r>
              <a:rPr lang="en-US" altLang="ko-KR" sz="2000" dirty="0" err="1" smtClean="0">
                <a:ea typeface="굴림" panose="020B0600000101010101" pitchFamily="34" charset="-127"/>
              </a:rPr>
              <a:t>ra</a:t>
            </a:r>
            <a:endParaRPr lang="en-US" altLang="ko-KR" sz="2000" dirty="0" smtClean="0">
              <a:ea typeface="굴림" panose="020B0600000101010101" pitchFamily="34" charset="-127"/>
            </a:endParaRPr>
          </a:p>
        </p:txBody>
      </p:sp>
      <p:sp>
        <p:nvSpPr>
          <p:cNvPr id="10245" name="Rectangle 1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181600"/>
            <a:ext cx="3886200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ko-KR" sz="2400" dirty="0" smtClean="0">
                <a:ea typeface="굴림" panose="020B0600000101010101" pitchFamily="34" charset="-127"/>
              </a:rPr>
              <a:t>After return, assume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err="1" smtClean="0">
                <a:ea typeface="굴림" panose="020B0600000101010101" pitchFamily="34" charset="-127"/>
              </a:rPr>
              <a:t>Callee</a:t>
            </a:r>
            <a:r>
              <a:rPr lang="en-US" altLang="ko-KR" sz="2000" dirty="0" smtClean="0">
                <a:ea typeface="굴림" panose="020B0600000101010101" pitchFamily="34" charset="-127"/>
              </a:rPr>
              <a:t>-saves </a:t>
            </a:r>
            <a:r>
              <a:rPr lang="en-US" altLang="ko-KR" sz="2000" dirty="0" err="1" smtClean="0">
                <a:ea typeface="굴림" panose="020B0600000101010101" pitchFamily="34" charset="-127"/>
              </a:rPr>
              <a:t>reg</a:t>
            </a:r>
            <a:r>
              <a:rPr lang="en-US" altLang="ko-KR" sz="2000" dirty="0" smtClean="0">
                <a:ea typeface="굴림" panose="020B0600000101010101" pitchFamily="34" charset="-127"/>
              </a:rPr>
              <a:t> OK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err="1" smtClean="0">
                <a:ea typeface="굴림" panose="020B0600000101010101" pitchFamily="34" charset="-127"/>
              </a:rPr>
              <a:t>gp,sp,fp</a:t>
            </a:r>
            <a:r>
              <a:rPr lang="en-US" altLang="ko-KR" sz="2000" dirty="0" smtClean="0">
                <a:ea typeface="굴림" panose="020B0600000101010101" pitchFamily="34" charset="-127"/>
              </a:rPr>
              <a:t> OK (restored!)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ea typeface="굴림" panose="020B0600000101010101" pitchFamily="34" charset="-127"/>
              </a:rPr>
              <a:t>Other things trashed</a:t>
            </a:r>
          </a:p>
          <a:p>
            <a:pPr>
              <a:lnSpc>
                <a:spcPct val="70000"/>
              </a:lnSpc>
            </a:pPr>
            <a:endParaRPr lang="ko-KR" altLang="en-US" sz="20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93829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1024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Motivational Example for Threads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105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Imagine the following C program:</a:t>
            </a:r>
            <a:br>
              <a:rPr lang="en-US" altLang="ko-KR" dirty="0" smtClean="0">
                <a:ea typeface="Gulim" panose="020B0600000101010101" pitchFamily="34" charset="-127"/>
              </a:rPr>
            </a:b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main() {</a:t>
            </a:r>
          </a:p>
          <a:p>
            <a:pPr>
              <a:buFontTx/>
              <a:buNone/>
            </a:pP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   </a:t>
            </a:r>
            <a:r>
              <a:rPr lang="en-US" altLang="ko-KR" sz="22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ComputePI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(“</a:t>
            </a:r>
            <a:r>
              <a:rPr lang="en-US" altLang="ko-KR" sz="22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pi.txt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”);</a:t>
            </a:r>
          </a:p>
          <a:p>
            <a:pPr>
              <a:buFontTx/>
              <a:buNone/>
            </a:pP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   </a:t>
            </a:r>
            <a:r>
              <a:rPr lang="en-US" altLang="ko-KR" sz="22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PrintClassList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(“</a:t>
            </a:r>
            <a:r>
              <a:rPr lang="en-US" altLang="ko-KR" sz="22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classlist.txt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”);</a:t>
            </a:r>
          </a:p>
          <a:p>
            <a:pPr>
              <a:buFontTx/>
              <a:buNone/>
            </a:pP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}</a:t>
            </a:r>
          </a:p>
          <a:p>
            <a:pPr>
              <a:buFontTx/>
              <a:buNone/>
            </a:pPr>
            <a:endParaRPr lang="en-US" altLang="ko-KR" sz="2200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What is the behavior here?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Program would never print out class list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Why? </a:t>
            </a:r>
            <a:r>
              <a:rPr lang="en-US" altLang="ko-KR" dirty="0" err="1" smtClean="0">
                <a:ea typeface="Gulim" panose="020B0600000101010101" pitchFamily="34" charset="-127"/>
              </a:rPr>
              <a:t>ComputePI</a:t>
            </a:r>
            <a:r>
              <a:rPr lang="en-US" altLang="ko-KR" dirty="0" smtClean="0">
                <a:ea typeface="Gulim" panose="020B0600000101010101" pitchFamily="34" charset="-127"/>
              </a:rPr>
              <a:t> would never finish</a:t>
            </a:r>
          </a:p>
          <a:p>
            <a:endParaRPr lang="ko-KR" altLang="en-US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79071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Use of Threads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711200"/>
            <a:ext cx="8710612" cy="485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Version of program with Threads (loose syntax):</a:t>
            </a:r>
            <a:br>
              <a:rPr lang="en-US" altLang="ko-KR" dirty="0" smtClean="0">
                <a:ea typeface="Gulim" panose="020B0600000101010101" pitchFamily="34" charset="-127"/>
              </a:rPr>
            </a:b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main()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   </a:t>
            </a:r>
            <a:r>
              <a:rPr lang="en-US" altLang="ko-KR" sz="22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ThreadFork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sz="22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ComputePI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(“pi.txt”));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   </a:t>
            </a:r>
            <a:r>
              <a:rPr lang="en-US" altLang="ko-KR" sz="22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ThreadFork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sz="22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PrintClassList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sz="2200" dirty="0">
                <a:latin typeface="Courier New" panose="02070309020205020404" pitchFamily="49" charset="0"/>
                <a:ea typeface="Gulim" panose="020B0600000101010101" pitchFamily="34" charset="-127"/>
              </a:rPr>
              <a:t>“</a:t>
            </a:r>
            <a:r>
              <a:rPr lang="en-US" altLang="ko-KR" sz="2200" dirty="0" err="1">
                <a:latin typeface="Courier New" panose="02070309020205020404" pitchFamily="49" charset="0"/>
                <a:ea typeface="Gulim" panose="020B0600000101010101" pitchFamily="34" charset="-127"/>
              </a:rPr>
              <a:t>classlist.txt</a:t>
            </a:r>
            <a:r>
              <a:rPr lang="en-US" altLang="ko-KR" sz="2200" dirty="0">
                <a:latin typeface="Courier New" panose="02070309020205020404" pitchFamily="49" charset="0"/>
                <a:ea typeface="Gulim" panose="020B0600000101010101" pitchFamily="34" charset="-127"/>
              </a:rPr>
              <a:t>”</a:t>
            </a: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2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ko-KR" sz="2200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What does “</a:t>
            </a:r>
            <a:r>
              <a:rPr lang="en-US" altLang="ko-KR" dirty="0" err="1" smtClean="0">
                <a:ea typeface="Gulim" panose="020B0600000101010101" pitchFamily="34" charset="-127"/>
              </a:rPr>
              <a:t>ThreadFork</a:t>
            </a:r>
            <a:r>
              <a:rPr lang="en-US" altLang="ko-KR" dirty="0" smtClean="0">
                <a:ea typeface="Gulim" panose="020B0600000101010101" pitchFamily="34" charset="-127"/>
              </a:rPr>
              <a:t>()” do?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Start independent thread running given procedure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What is the behavior here?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Now, you would actually see the class list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This </a:t>
            </a:r>
            <a:r>
              <a:rPr lang="en-US" altLang="ko-KR" i="1" dirty="0" smtClean="0">
                <a:ea typeface="Gulim" panose="020B0600000101010101" pitchFamily="34" charset="-127"/>
              </a:rPr>
              <a:t>should</a:t>
            </a:r>
            <a:r>
              <a:rPr lang="en-US" altLang="ko-KR" dirty="0" smtClean="0">
                <a:ea typeface="Gulim" panose="020B0600000101010101" pitchFamily="34" charset="-127"/>
              </a:rPr>
              <a:t> behave as if there are two separate CPUs</a:t>
            </a: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ko-KR" altLang="en-US" dirty="0" smtClean="0">
              <a:ea typeface="Gulim" panose="020B0600000101010101" pitchFamily="34" charset="-127"/>
            </a:endParaRPr>
          </a:p>
        </p:txBody>
      </p:sp>
      <p:grpSp>
        <p:nvGrpSpPr>
          <p:cNvPr id="355343" name="Group 15"/>
          <p:cNvGrpSpPr>
            <a:grpSpLocks/>
          </p:cNvGrpSpPr>
          <p:nvPr/>
        </p:nvGrpSpPr>
        <p:grpSpPr bwMode="auto">
          <a:xfrm>
            <a:off x="990600" y="5257802"/>
            <a:ext cx="5481638" cy="1133476"/>
            <a:chOff x="576" y="3360"/>
            <a:chExt cx="3453" cy="714"/>
          </a:xfrm>
        </p:grpSpPr>
        <p:sp>
          <p:nvSpPr>
            <p:cNvPr id="12293" name="Rectangle 6"/>
            <p:cNvSpPr>
              <a:spLocks noChangeArrowheads="1"/>
            </p:cNvSpPr>
            <p:nvPr/>
          </p:nvSpPr>
          <p:spPr bwMode="auto">
            <a:xfrm>
              <a:off x="576" y="3360"/>
              <a:ext cx="514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Gill Sans Light"/>
                  <a:ea typeface="Gulim" panose="020B0600000101010101" pitchFamily="34" charset="-127"/>
                  <a:cs typeface="Gill Sans Light"/>
                </a:rPr>
                <a:t>CPU1</a:t>
              </a:r>
            </a:p>
          </p:txBody>
        </p:sp>
        <p:sp>
          <p:nvSpPr>
            <p:cNvPr id="12294" name="Rectangle 7"/>
            <p:cNvSpPr>
              <a:spLocks noChangeArrowheads="1"/>
            </p:cNvSpPr>
            <p:nvPr/>
          </p:nvSpPr>
          <p:spPr bwMode="auto">
            <a:xfrm>
              <a:off x="1090" y="3360"/>
              <a:ext cx="757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Gill Sans Light"/>
                  <a:ea typeface="Gulim" panose="020B0600000101010101" pitchFamily="34" charset="-127"/>
                  <a:cs typeface="Gill Sans Light"/>
                </a:rPr>
                <a:t>CPU2</a:t>
              </a:r>
            </a:p>
          </p:txBody>
        </p:sp>
        <p:sp>
          <p:nvSpPr>
            <p:cNvPr id="12295" name="Rectangle 9"/>
            <p:cNvSpPr>
              <a:spLocks noChangeArrowheads="1"/>
            </p:cNvSpPr>
            <p:nvPr/>
          </p:nvSpPr>
          <p:spPr bwMode="auto">
            <a:xfrm>
              <a:off x="1824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Gill Sans Light"/>
                  <a:ea typeface="Gulim" panose="020B0600000101010101" pitchFamily="34" charset="-127"/>
                  <a:cs typeface="Gill Sans Light"/>
                </a:rPr>
                <a:t>CPU1</a:t>
              </a:r>
            </a:p>
          </p:txBody>
        </p:sp>
        <p:sp>
          <p:nvSpPr>
            <p:cNvPr id="12296" name="Rectangle 10"/>
            <p:cNvSpPr>
              <a:spLocks noChangeArrowheads="1"/>
            </p:cNvSpPr>
            <p:nvPr/>
          </p:nvSpPr>
          <p:spPr bwMode="auto">
            <a:xfrm>
              <a:off x="2526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Gill Sans Light"/>
                  <a:ea typeface="Gulim" panose="020B0600000101010101" pitchFamily="34" charset="-127"/>
                  <a:cs typeface="Gill Sans Light"/>
                </a:rPr>
                <a:t>CPU2</a:t>
              </a:r>
            </a:p>
          </p:txBody>
        </p:sp>
        <p:sp>
          <p:nvSpPr>
            <p:cNvPr id="12297" name="Text Box 11"/>
            <p:cNvSpPr txBox="1">
              <a:spLocks noChangeArrowheads="1"/>
            </p:cNvSpPr>
            <p:nvPr/>
          </p:nvSpPr>
          <p:spPr bwMode="auto">
            <a:xfrm>
              <a:off x="864" y="3744"/>
              <a:ext cx="57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>
                  <a:latin typeface="Gill Sans Light"/>
                  <a:ea typeface="Gulim" panose="020B0600000101010101" pitchFamily="34" charset="-127"/>
                  <a:cs typeface="Gill Sans Light"/>
                </a:rPr>
                <a:t>Time </a:t>
              </a:r>
            </a:p>
          </p:txBody>
        </p:sp>
        <p:sp>
          <p:nvSpPr>
            <p:cNvPr id="12298" name="Line 12"/>
            <p:cNvSpPr>
              <a:spLocks noChangeShapeType="1"/>
            </p:cNvSpPr>
            <p:nvPr/>
          </p:nvSpPr>
          <p:spPr bwMode="auto">
            <a:xfrm>
              <a:off x="1536" y="3936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2299" name="Rectangle 13"/>
            <p:cNvSpPr>
              <a:spLocks noChangeArrowheads="1"/>
            </p:cNvSpPr>
            <p:nvPr/>
          </p:nvSpPr>
          <p:spPr bwMode="auto">
            <a:xfrm>
              <a:off x="2928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Gill Sans Light"/>
                  <a:ea typeface="Gulim" panose="020B0600000101010101" pitchFamily="34" charset="-127"/>
                  <a:cs typeface="Gill Sans Light"/>
                </a:rPr>
                <a:t>CPU1</a:t>
              </a:r>
            </a:p>
          </p:txBody>
        </p:sp>
        <p:sp>
          <p:nvSpPr>
            <p:cNvPr id="12300" name="Rectangle 14"/>
            <p:cNvSpPr>
              <a:spLocks noChangeArrowheads="1"/>
            </p:cNvSpPr>
            <p:nvPr/>
          </p:nvSpPr>
          <p:spPr bwMode="auto">
            <a:xfrm>
              <a:off x="3630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Gill Sans Light"/>
                  <a:ea typeface="Gulim" panose="020B0600000101010101" pitchFamily="34" charset="-127"/>
                  <a:cs typeface="Gill Sans Light"/>
                </a:rPr>
                <a:t>CPU2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952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a typeface="Gulim" charset="0"/>
              </a:rPr>
              <a:t>Memory </a:t>
            </a:r>
            <a:r>
              <a:rPr lang="en-US" altLang="ko-KR" dirty="0" smtClean="0">
                <a:ea typeface="Gulim" charset="0"/>
              </a:rPr>
              <a:t>Footprint: </a:t>
            </a:r>
            <a:r>
              <a:rPr lang="en-US" altLang="ko-KR" dirty="0">
                <a:ea typeface="Gulim" charset="0"/>
              </a:rPr>
              <a:t>Two-</a:t>
            </a:r>
            <a:r>
              <a:rPr lang="en-US" altLang="ko-KR" dirty="0" smtClean="0">
                <a:ea typeface="Gulim" charset="0"/>
              </a:rPr>
              <a:t>Threads</a:t>
            </a:r>
            <a:endParaRPr lang="en-US" altLang="ko-KR" dirty="0">
              <a:ea typeface="Gulim" charset="0"/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48" y="1245605"/>
            <a:ext cx="8153400" cy="51054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Gulim" charset="0"/>
              </a:rPr>
              <a:t>If we stopped this program and examined it with a debugger, we would see</a:t>
            </a:r>
          </a:p>
          <a:p>
            <a:pPr lvl="1"/>
            <a:r>
              <a:rPr lang="en-US" altLang="ko-KR" dirty="0">
                <a:ea typeface="Gulim" charset="0"/>
              </a:rPr>
              <a:t>Two sets of CPU registers</a:t>
            </a:r>
          </a:p>
          <a:p>
            <a:pPr lvl="1"/>
            <a:r>
              <a:rPr lang="en-US" altLang="ko-KR" dirty="0">
                <a:ea typeface="Gulim" charset="0"/>
              </a:rPr>
              <a:t>Two sets of Stacks</a:t>
            </a:r>
          </a:p>
          <a:p>
            <a:endParaRPr lang="en-US" altLang="ko-KR" dirty="0">
              <a:ea typeface="Gulim" charset="0"/>
            </a:endParaRPr>
          </a:p>
          <a:p>
            <a:r>
              <a:rPr lang="en-US" altLang="ko-KR" dirty="0">
                <a:ea typeface="Gulim" charset="0"/>
              </a:rPr>
              <a:t>Questions: </a:t>
            </a:r>
          </a:p>
          <a:p>
            <a:pPr lvl="1"/>
            <a:r>
              <a:rPr lang="en-US" altLang="ko-KR" dirty="0">
                <a:ea typeface="Gulim" charset="0"/>
              </a:rPr>
              <a:t>How do we position stacks relative to </a:t>
            </a:r>
            <a:br>
              <a:rPr lang="en-US" altLang="ko-KR" dirty="0">
                <a:ea typeface="Gulim" charset="0"/>
              </a:rPr>
            </a:br>
            <a:r>
              <a:rPr lang="en-US" altLang="ko-KR" dirty="0">
                <a:ea typeface="Gulim" charset="0"/>
              </a:rPr>
              <a:t>each other?</a:t>
            </a:r>
          </a:p>
          <a:p>
            <a:pPr lvl="1"/>
            <a:r>
              <a:rPr lang="en-US" altLang="ko-KR" dirty="0">
                <a:ea typeface="Gulim" charset="0"/>
              </a:rPr>
              <a:t>What maximum size should we choose</a:t>
            </a:r>
            <a:br>
              <a:rPr lang="en-US" altLang="ko-KR" dirty="0">
                <a:ea typeface="Gulim" charset="0"/>
              </a:rPr>
            </a:br>
            <a:r>
              <a:rPr lang="en-US" altLang="ko-KR" dirty="0">
                <a:ea typeface="Gulim" charset="0"/>
              </a:rPr>
              <a:t>for the stacks?</a:t>
            </a:r>
          </a:p>
          <a:p>
            <a:pPr lvl="1"/>
            <a:r>
              <a:rPr lang="en-US" altLang="ko-KR" dirty="0">
                <a:ea typeface="Gulim" charset="0"/>
              </a:rPr>
              <a:t>What happens if threads violate this?</a:t>
            </a:r>
          </a:p>
          <a:p>
            <a:pPr lvl="1"/>
            <a:r>
              <a:rPr lang="en-US" altLang="ko-KR" dirty="0">
                <a:ea typeface="Gulim" charset="0"/>
              </a:rPr>
              <a:t>How might you catch violations?</a:t>
            </a:r>
          </a:p>
          <a:p>
            <a:pPr lvl="1"/>
            <a:endParaRPr lang="en-US" altLang="ko-KR" dirty="0">
              <a:ea typeface="Gulim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009084" y="1909098"/>
            <a:ext cx="2120900" cy="4343400"/>
            <a:chOff x="3648" y="1008"/>
            <a:chExt cx="1336" cy="2736"/>
          </a:xfrm>
        </p:grpSpPr>
        <p:grpSp>
          <p:nvGrpSpPr>
            <p:cNvPr id="34821" name="Group 16"/>
            <p:cNvGrpSpPr>
              <a:grpSpLocks/>
            </p:cNvGrpSpPr>
            <p:nvPr/>
          </p:nvGrpSpPr>
          <p:grpSpPr bwMode="auto">
            <a:xfrm>
              <a:off x="3648" y="1008"/>
              <a:ext cx="1056" cy="2736"/>
              <a:chOff x="3648" y="1008"/>
              <a:chExt cx="1056" cy="2736"/>
            </a:xfrm>
          </p:grpSpPr>
          <p:sp>
            <p:nvSpPr>
              <p:cNvPr id="34823" name="Rectangle 4"/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27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4824" name="Rectangle 6"/>
              <p:cNvSpPr>
                <a:spLocks noChangeArrowheads="1"/>
              </p:cNvSpPr>
              <p:nvPr/>
            </p:nvSpPr>
            <p:spPr bwMode="auto">
              <a:xfrm>
                <a:off x="3648" y="3408"/>
                <a:ext cx="1056" cy="336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latin typeface="Gill Sans Light"/>
                    <a:cs typeface="Gill Sans Light"/>
                  </a:rPr>
                  <a:t>Code</a:t>
                </a:r>
              </a:p>
            </p:txBody>
          </p:sp>
          <p:sp>
            <p:nvSpPr>
              <p:cNvPr id="34825" name="Rectangle 7"/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1056" cy="288"/>
              </a:xfrm>
              <a:prstGeom prst="rect">
                <a:avLst/>
              </a:prstGeom>
              <a:solidFill>
                <a:srgbClr val="53FB25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latin typeface="Gill Sans Light"/>
                    <a:cs typeface="Gill Sans Light"/>
                  </a:rPr>
                  <a:t>Global Data</a:t>
                </a:r>
              </a:p>
            </p:txBody>
          </p:sp>
          <p:sp>
            <p:nvSpPr>
              <p:cNvPr id="34826" name="Rectangle 8"/>
              <p:cNvSpPr>
                <a:spLocks noChangeArrowheads="1"/>
              </p:cNvSpPr>
              <p:nvPr/>
            </p:nvSpPr>
            <p:spPr bwMode="auto">
              <a:xfrm>
                <a:off x="3648" y="2640"/>
                <a:ext cx="1056" cy="48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latin typeface="Gill Sans Light"/>
                    <a:cs typeface="Gill Sans Light"/>
                  </a:rPr>
                  <a:t>Heap</a:t>
                </a:r>
              </a:p>
            </p:txBody>
          </p:sp>
          <p:sp>
            <p:nvSpPr>
              <p:cNvPr id="34827" name="Rectangle 9"/>
              <p:cNvSpPr>
                <a:spLocks noChangeArrowheads="1"/>
              </p:cNvSpPr>
              <p:nvPr/>
            </p:nvSpPr>
            <p:spPr bwMode="auto">
              <a:xfrm>
                <a:off x="3648" y="1008"/>
                <a:ext cx="1056" cy="336"/>
              </a:xfrm>
              <a:prstGeom prst="rect">
                <a:avLst/>
              </a:prstGeom>
              <a:solidFill>
                <a:srgbClr val="FF66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latin typeface="Gill Sans Light"/>
                    <a:cs typeface="Gill Sans Light"/>
                  </a:rPr>
                  <a:t>Stack 1</a:t>
                </a:r>
              </a:p>
            </p:txBody>
          </p:sp>
          <p:sp>
            <p:nvSpPr>
              <p:cNvPr id="34828" name="Rectangle 10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1056" cy="432"/>
              </a:xfrm>
              <a:prstGeom prst="rect">
                <a:avLst/>
              </a:prstGeom>
              <a:solidFill>
                <a:srgbClr val="02E3EE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latin typeface="Gill Sans Light"/>
                    <a:cs typeface="Gill Sans Light"/>
                  </a:rPr>
                  <a:t>Stack 2</a:t>
                </a:r>
              </a:p>
            </p:txBody>
          </p:sp>
          <p:sp>
            <p:nvSpPr>
              <p:cNvPr id="34829" name="Line 12"/>
              <p:cNvSpPr>
                <a:spLocks noChangeShapeType="1"/>
              </p:cNvSpPr>
              <p:nvPr/>
            </p:nvSpPr>
            <p:spPr bwMode="auto">
              <a:xfrm>
                <a:off x="4176" y="12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4830" name="Line 13"/>
              <p:cNvSpPr>
                <a:spLocks noChangeShapeType="1"/>
              </p:cNvSpPr>
              <p:nvPr/>
            </p:nvSpPr>
            <p:spPr bwMode="auto">
              <a:xfrm>
                <a:off x="4176" y="2112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4831" name="Line 14"/>
              <p:cNvSpPr>
                <a:spLocks noChangeShapeType="1"/>
              </p:cNvSpPr>
              <p:nvPr/>
            </p:nvSpPr>
            <p:spPr bwMode="auto">
              <a:xfrm flipV="1">
                <a:off x="4176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4822" name="Text Box 15"/>
            <p:cNvSpPr txBox="1">
              <a:spLocks noChangeArrowheads="1"/>
            </p:cNvSpPr>
            <p:nvPr/>
          </p:nvSpPr>
          <p:spPr bwMode="auto">
            <a:xfrm rot="5400000">
              <a:off x="4385" y="2237"/>
              <a:ext cx="9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altLang="ko-KR">
                  <a:latin typeface="Gill Sans Light"/>
                  <a:cs typeface="Gill Sans Light"/>
                </a:rPr>
                <a:t>Address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5356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Thread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6096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thread_fork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func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args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pPr lvl="1"/>
            <a:r>
              <a:rPr lang="en-US" dirty="0" smtClean="0"/>
              <a:t>Create a new thread to run </a:t>
            </a:r>
            <a:r>
              <a:rPr lang="en-US" dirty="0" err="1" smtClean="0"/>
              <a:t>func(args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Pintos: </a:t>
            </a:r>
            <a:r>
              <a:rPr lang="en-US" dirty="0" err="1" smtClean="0">
                <a:latin typeface="Courier New"/>
                <a:cs typeface="Courier New"/>
              </a:rPr>
              <a:t>thread_create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thread_yield</a:t>
            </a:r>
            <a:r>
              <a:rPr lang="en-US" dirty="0" smtClean="0">
                <a:latin typeface="Courier New"/>
                <a:cs typeface="Courier New"/>
              </a:rPr>
              <a:t>()</a:t>
            </a:r>
          </a:p>
          <a:p>
            <a:pPr lvl="1"/>
            <a:r>
              <a:rPr lang="en-US" dirty="0" smtClean="0"/>
              <a:t>Relinquish processor voluntarily</a:t>
            </a:r>
          </a:p>
          <a:p>
            <a:pPr lvl="1"/>
            <a:r>
              <a:rPr lang="en-US" dirty="0" smtClean="0"/>
              <a:t>Pintos: </a:t>
            </a:r>
            <a:r>
              <a:rPr lang="en-US" dirty="0" err="1" smtClean="0">
                <a:latin typeface="Courier New"/>
                <a:cs typeface="Courier New"/>
              </a:rPr>
              <a:t>thread_yield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thread_join</a:t>
            </a:r>
            <a:r>
              <a:rPr lang="en-US" dirty="0" smtClean="0">
                <a:latin typeface="Courier New"/>
                <a:cs typeface="Courier New"/>
              </a:rPr>
              <a:t>(thread)</a:t>
            </a:r>
          </a:p>
          <a:p>
            <a:pPr lvl="1"/>
            <a:r>
              <a:rPr lang="en-US" dirty="0" smtClean="0"/>
              <a:t>In parent, wait for forked thread to exit, then </a:t>
            </a:r>
            <a:r>
              <a:rPr lang="en-US" dirty="0" smtClean="0"/>
              <a:t>return</a:t>
            </a:r>
          </a:p>
          <a:p>
            <a:pPr lvl="1"/>
            <a:r>
              <a:rPr lang="en-US" dirty="0"/>
              <a:t>Pintos: </a:t>
            </a:r>
            <a:r>
              <a:rPr lang="en-US" dirty="0" err="1" smtClean="0">
                <a:latin typeface="Courier New"/>
                <a:cs typeface="Courier New"/>
              </a:rPr>
              <a:t>thread_join</a:t>
            </a:r>
            <a:endParaRPr lang="en-US" dirty="0" smtClean="0"/>
          </a:p>
          <a:p>
            <a:r>
              <a:rPr lang="en-US" dirty="0" err="1" smtClean="0">
                <a:latin typeface="Courier New"/>
                <a:cs typeface="Courier New"/>
              </a:rPr>
              <a:t>thread_exit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Quit thread and clean up, wake up joiner if any</a:t>
            </a:r>
          </a:p>
          <a:p>
            <a:pPr lvl="1"/>
            <a:r>
              <a:rPr lang="en-US" dirty="0" smtClean="0"/>
              <a:t>Pintos: </a:t>
            </a:r>
            <a:r>
              <a:rPr lang="en-US" dirty="0" err="1" smtClean="0">
                <a:latin typeface="Courier New"/>
                <a:cs typeface="Courier New"/>
              </a:rPr>
              <a:t>thread_exit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endParaRPr lang="en-US" sz="1400" dirty="0" smtClean="0"/>
          </a:p>
          <a:p>
            <a:r>
              <a:rPr lang="en-US" dirty="0" err="1" smtClean="0">
                <a:latin typeface="Courier New"/>
                <a:cs typeface="Courier New"/>
              </a:rPr>
              <a:t>pThreads</a:t>
            </a:r>
            <a:r>
              <a:rPr lang="en-US" dirty="0" smtClean="0"/>
              <a:t>: POSIX standard for thread </a:t>
            </a:r>
            <a:r>
              <a:rPr lang="en-US" dirty="0"/>
              <a:t>programming</a:t>
            </a:r>
            <a:br>
              <a:rPr lang="en-US" dirty="0"/>
            </a:br>
            <a:r>
              <a:rPr lang="en-US" dirty="0" smtClean="0"/>
              <a:t>[POSIX</a:t>
            </a:r>
            <a:r>
              <a:rPr lang="en-US" dirty="0"/>
              <a:t>.1c, Threads extensions (IEEE </a:t>
            </a:r>
            <a:r>
              <a:rPr lang="en-US" dirty="0" err="1"/>
              <a:t>Std</a:t>
            </a:r>
            <a:r>
              <a:rPr lang="en-US" dirty="0"/>
              <a:t> 1003.1c-1995</a:t>
            </a:r>
            <a:r>
              <a:rPr lang="en-US" dirty="0" smtClean="0"/>
              <a:t>)]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4790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Dispatch Loop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ea typeface="Gulim" panose="020B0600000101010101" pitchFamily="34" charset="-127"/>
              </a:rPr>
              <a:t>Conceptually, the dispatching loop of the operating system looks as follows:</a:t>
            </a:r>
            <a:br>
              <a:rPr lang="en-US" altLang="ko-KR" dirty="0" smtClean="0">
                <a:ea typeface="Gulim" panose="020B0600000101010101" pitchFamily="34" charset="-127"/>
              </a:rPr>
            </a:b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Loop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RunThread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(); 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ChooseNextThread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();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SaveStateOfCPU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curTCB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LoadStateOfCPU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newTCB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}</a:t>
            </a:r>
          </a:p>
          <a:p>
            <a:pPr>
              <a:buFontTx/>
              <a:buNone/>
            </a:pPr>
            <a:endParaRPr lang="en-US" altLang="ko-KR" sz="2000" dirty="0" smtClean="0">
              <a:latin typeface="Courier New" panose="02070309020205020404" pitchFamily="49" charset="0"/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This is an </a:t>
            </a:r>
            <a:r>
              <a:rPr lang="en-US" altLang="ko-KR" i="1" dirty="0" smtClean="0">
                <a:ea typeface="Gulim" panose="020B0600000101010101" pitchFamily="34" charset="-127"/>
              </a:rPr>
              <a:t>infinite</a:t>
            </a:r>
            <a:r>
              <a:rPr lang="en-US" altLang="ko-KR" dirty="0" smtClean="0">
                <a:ea typeface="Gulim" panose="020B0600000101010101" pitchFamily="34" charset="-127"/>
              </a:rPr>
              <a:t> loop</a:t>
            </a:r>
          </a:p>
          <a:p>
            <a:pPr lvl="1"/>
            <a:r>
              <a:rPr lang="en-US" altLang="ko-KR" sz="2400" dirty="0" smtClean="0">
                <a:ea typeface="Gulim" panose="020B0600000101010101" pitchFamily="34" charset="-127"/>
              </a:rPr>
              <a:t>One could argue that this is all that the OS does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Should we ever exit this loop???</a:t>
            </a:r>
          </a:p>
          <a:p>
            <a:pPr lvl="1"/>
            <a:r>
              <a:rPr lang="en-US" altLang="ko-KR" sz="2400" dirty="0" smtClean="0">
                <a:ea typeface="Gulim" panose="020B0600000101010101" pitchFamily="34" charset="-127"/>
              </a:rPr>
              <a:t>When would that be?</a:t>
            </a:r>
          </a:p>
        </p:txBody>
      </p:sp>
    </p:spTree>
    <p:extLst>
      <p:ext uri="{BB962C8B-B14F-4D97-AF65-F5344CB8AC3E}">
        <p14:creationId xmlns:p14="http://schemas.microsoft.com/office/powerpoint/2010/main" val="3393285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Running a thread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Consider first portion:   </a:t>
            </a:r>
            <a:r>
              <a:rPr lang="en-US" altLang="ko-KR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RunThread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</a:t>
            </a:r>
            <a:endParaRPr lang="en-US" altLang="ko-KR" dirty="0" smtClean="0">
              <a:ea typeface="Gulim" panose="020B0600000101010101" pitchFamily="34" charset="-127"/>
            </a:endParaRPr>
          </a:p>
          <a:p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How do I run a thread?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Load its state (registers, PC, stack pointer) into CPU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Load environment (virtual memory space, </a:t>
            </a:r>
            <a:r>
              <a:rPr lang="en-US" altLang="ko-KR" dirty="0" err="1" smtClean="0">
                <a:ea typeface="Gulim" panose="020B0600000101010101" pitchFamily="34" charset="-127"/>
              </a:rPr>
              <a:t>etc</a:t>
            </a:r>
            <a:r>
              <a:rPr lang="en-US" altLang="ko-KR" dirty="0" smtClean="0">
                <a:ea typeface="Gulim" panose="020B0600000101010101" pitchFamily="34" charset="-127"/>
              </a:rPr>
              <a:t>)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Jump to the PC</a:t>
            </a:r>
          </a:p>
          <a:p>
            <a:pPr lvl="1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How does the dispatcher get control back?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Internal events: thread returns control voluntarily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External events: thread gets </a:t>
            </a:r>
            <a:r>
              <a:rPr lang="en-US" altLang="ko-KR" i="1" dirty="0" smtClean="0">
                <a:ea typeface="Gulim" panose="020B0600000101010101" pitchFamily="34" charset="-127"/>
              </a:rPr>
              <a:t>preempted</a:t>
            </a:r>
            <a:endParaRPr lang="en-US" altLang="ko-KR" dirty="0" smtClean="0">
              <a:ea typeface="Gulim" panose="020B0600000101010101" pitchFamily="34" charset="-127"/>
            </a:endParaRPr>
          </a:p>
          <a:p>
            <a:pPr lvl="1">
              <a:buFontTx/>
              <a:buNone/>
            </a:pPr>
            <a:endParaRPr lang="en-US" altLang="ko-KR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2004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Internal Events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102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Blocking on I/O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The act of requesting I/O implicitly yields the CPU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Waiting on a “signal” from other thread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 asks to wait and thus yields the CPU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Thread executes a 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yield()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 volunteers to give up CPU</a:t>
            </a:r>
          </a:p>
          <a:p>
            <a:pPr lvl="1"/>
            <a:endParaRPr lang="en-US" altLang="ko-KR" dirty="0" smtClean="0">
              <a:ea typeface="Gulim" panose="020B0600000101010101" pitchFamily="34" charset="-127"/>
            </a:endParaRP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</a:t>
            </a:r>
            <a:r>
              <a:rPr lang="en-US" altLang="ko-KR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computePI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 {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     while(TRUE) {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        </a:t>
            </a:r>
            <a:r>
              <a:rPr lang="en-US" altLang="ko-KR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ComputeNextDigit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();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        yield();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     }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  }</a:t>
            </a:r>
          </a:p>
        </p:txBody>
      </p:sp>
    </p:spTree>
    <p:extLst>
      <p:ext uri="{BB962C8B-B14F-4D97-AF65-F5344CB8AC3E}">
        <p14:creationId xmlns:p14="http://schemas.microsoft.com/office/powerpoint/2010/main" val="2252152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Use of Sockets in TCP</a:t>
            </a:r>
          </a:p>
        </p:txBody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3" y="838200"/>
            <a:ext cx="8885237" cy="5791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Socket:</a:t>
            </a:r>
            <a:r>
              <a:rPr lang="en-US" altLang="ko-KR" dirty="0" smtClean="0">
                <a:ea typeface="굴림" panose="020B0600000101010101" pitchFamily="34" charset="-127"/>
              </a:rPr>
              <a:t> an abstraction of a network I/O queue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Embodies one side of a communication channel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Same interface regardless of location of other end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L</a:t>
            </a:r>
            <a:r>
              <a:rPr lang="en-US" altLang="ko-KR" dirty="0" smtClean="0">
                <a:ea typeface="굴림" panose="020B0600000101010101" pitchFamily="34" charset="-127"/>
              </a:rPr>
              <a:t>ocal </a:t>
            </a:r>
            <a:r>
              <a:rPr lang="en-US" altLang="ko-KR" dirty="0" smtClean="0">
                <a:ea typeface="굴림" panose="020B0600000101010101" pitchFamily="34" charset="-127"/>
              </a:rPr>
              <a:t>machine </a:t>
            </a:r>
            <a:r>
              <a:rPr lang="en-US" altLang="ko-KR" dirty="0" smtClean="0">
                <a:ea typeface="굴림" panose="020B0600000101010101" pitchFamily="34" charset="-127"/>
              </a:rPr>
              <a:t>(“</a:t>
            </a:r>
            <a:r>
              <a:rPr lang="en-US" altLang="ko-KR" dirty="0" smtClean="0">
                <a:ea typeface="굴림" panose="020B0600000101010101" pitchFamily="34" charset="-127"/>
              </a:rPr>
              <a:t>UNIX socket”) or remote machine </a:t>
            </a:r>
            <a:r>
              <a:rPr lang="en-US" altLang="ko-KR" dirty="0" smtClean="0">
                <a:ea typeface="굴림" panose="020B0600000101010101" pitchFamily="34" charset="-127"/>
              </a:rPr>
              <a:t>(“</a:t>
            </a:r>
            <a:r>
              <a:rPr lang="en-US" altLang="ko-KR" dirty="0" smtClean="0">
                <a:ea typeface="굴림" panose="020B0600000101010101" pitchFamily="34" charset="-127"/>
              </a:rPr>
              <a:t>network socket”)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First introduced in 4.2 BSD UNIX: big innovation at time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Now most operating systems provide some notion of </a:t>
            </a:r>
            <a:r>
              <a:rPr lang="en-US" altLang="ko-KR" dirty="0" smtClean="0">
                <a:ea typeface="굴림" panose="020B0600000101010101" pitchFamily="34" charset="-127"/>
              </a:rPr>
              <a:t>socket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Using Sockets for Client-Server (C/C++ interface):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On server: set up “server-socket”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Create socket, Bind to protocol (TCP), local address, port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Call listen(): tells server socket to accept incoming requests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Perform multiple accept() calls on socket to accept incoming connection request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Each successful accept() returns a new socket for a new  connection; can pass this off to handler thread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On client: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Create socket, Bind to protocol (TCP), remote address, port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Perform connect() on socket to make connection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If connect() successful, have socket connected to server</a:t>
            </a:r>
          </a:p>
          <a:p>
            <a:pPr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87272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Stack for Yielding Thread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3049588"/>
            <a:ext cx="86741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How do we run a new thread?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	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run_new_thread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newThread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=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PickNewThread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 switch(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curThread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,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newThread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ThreadHouseKeeping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(); /* Do any cleanup */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}</a:t>
            </a:r>
          </a:p>
          <a:p>
            <a:pPr>
              <a:lnSpc>
                <a:spcPct val="80000"/>
              </a:lnSpc>
            </a:pPr>
            <a:r>
              <a:rPr lang="en-US" altLang="ko-KR" sz="2600" dirty="0" smtClean="0">
                <a:ea typeface="Gulim" panose="020B0600000101010101" pitchFamily="34" charset="-127"/>
              </a:rPr>
              <a:t>How does dispatcher switch to a new thread?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Save anything next thread may trash: PC, </a:t>
            </a:r>
            <a:r>
              <a:rPr lang="en-US" altLang="ko-KR" dirty="0" err="1" smtClean="0">
                <a:ea typeface="Gulim" panose="020B0600000101010101" pitchFamily="34" charset="-127"/>
              </a:rPr>
              <a:t>regs</a:t>
            </a:r>
            <a:r>
              <a:rPr lang="en-US" altLang="ko-KR" dirty="0" smtClean="0">
                <a:ea typeface="Gulim" panose="020B0600000101010101" pitchFamily="34" charset="-127"/>
              </a:rPr>
              <a:t>, stack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Maintain isolation for each thread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 flipV="1">
            <a:off x="3810000" y="12192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urier New"/>
                <a:ea typeface="Gulim" panose="020B0600000101010101" pitchFamily="34" charset="-127"/>
                <a:cs typeface="Courier New"/>
              </a:rPr>
              <a:t>yield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 flipV="1">
            <a:off x="3811588" y="7620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urier New"/>
                <a:ea typeface="Gulim" panose="020B0600000101010101" pitchFamily="34" charset="-127"/>
                <a:cs typeface="Courier New"/>
              </a:rPr>
              <a:t>ComputePI</a:t>
            </a:r>
          </a:p>
        </p:txBody>
      </p:sp>
      <p:grpSp>
        <p:nvGrpSpPr>
          <p:cNvPr id="21510" name="Group 15"/>
          <p:cNvGrpSpPr>
            <a:grpSpLocks/>
          </p:cNvGrpSpPr>
          <p:nvPr/>
        </p:nvGrpSpPr>
        <p:grpSpPr bwMode="auto">
          <a:xfrm>
            <a:off x="6016632" y="1066218"/>
            <a:ext cx="369874" cy="1661108"/>
            <a:chOff x="4605" y="816"/>
            <a:chExt cx="234" cy="1152"/>
          </a:xfrm>
        </p:grpSpPr>
        <p:sp>
          <p:nvSpPr>
            <p:cNvPr id="21517" name="Text Box 11"/>
            <p:cNvSpPr txBox="1">
              <a:spLocks noChangeArrowheads="1"/>
            </p:cNvSpPr>
            <p:nvPr/>
          </p:nvSpPr>
          <p:spPr bwMode="auto">
            <a:xfrm rot="5400000">
              <a:off x="4249" y="1273"/>
              <a:ext cx="946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Gill Sans Light"/>
                  <a:ea typeface="Gulim" panose="020B0600000101010101" pitchFamily="34" charset="-127"/>
                  <a:cs typeface="Gill Sans Light"/>
                </a:rPr>
                <a:t>Stack growth</a:t>
              </a:r>
            </a:p>
          </p:txBody>
        </p:sp>
        <p:sp>
          <p:nvSpPr>
            <p:cNvPr id="21518" name="Line 1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urier New"/>
                <a:cs typeface="Courier New"/>
              </a:endParaRPr>
            </a:p>
          </p:txBody>
        </p:sp>
      </p:grpSp>
      <p:grpSp>
        <p:nvGrpSpPr>
          <p:cNvPr id="364565" name="Group 21"/>
          <p:cNvGrpSpPr>
            <a:grpSpLocks/>
          </p:cNvGrpSpPr>
          <p:nvPr/>
        </p:nvGrpSpPr>
        <p:grpSpPr bwMode="auto">
          <a:xfrm>
            <a:off x="1955394" y="1435100"/>
            <a:ext cx="3824695" cy="1522413"/>
            <a:chOff x="1231" y="1056"/>
            <a:chExt cx="2417" cy="1056"/>
          </a:xfrm>
        </p:grpSpPr>
        <p:sp>
          <p:nvSpPr>
            <p:cNvPr id="21512" name="Rectangle 5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urier New"/>
                  <a:ea typeface="Gulim" panose="020B0600000101010101" pitchFamily="34" charset="-127"/>
                  <a:cs typeface="Courier New"/>
                </a:rPr>
                <a:t>run_new_thread</a:t>
              </a:r>
              <a:endParaRPr lang="en-US" altLang="ko-KR" dirty="0">
                <a:latin typeface="Courier New"/>
                <a:ea typeface="Gulim" panose="020B0600000101010101" pitchFamily="34" charset="-127"/>
                <a:cs typeface="Courier New"/>
              </a:endParaRPr>
            </a:p>
          </p:txBody>
        </p:sp>
        <p:sp>
          <p:nvSpPr>
            <p:cNvPr id="21513" name="Rectangle 6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urier New"/>
                  <a:ea typeface="Gulim" panose="020B0600000101010101" pitchFamily="34" charset="-127"/>
                  <a:cs typeface="Courier New"/>
                </a:rPr>
                <a:t>kernel_yield</a:t>
              </a:r>
              <a:endParaRPr lang="en-US" altLang="ko-KR" dirty="0">
                <a:latin typeface="Courier New"/>
                <a:ea typeface="Gulim" panose="020B0600000101010101" pitchFamily="34" charset="-127"/>
                <a:cs typeface="Courier New"/>
              </a:endParaRPr>
            </a:p>
          </p:txBody>
        </p:sp>
        <p:sp>
          <p:nvSpPr>
            <p:cNvPr id="21514" name="Arc 13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urier New"/>
                <a:cs typeface="Courier New"/>
              </a:endParaRPr>
            </a:p>
          </p:txBody>
        </p:sp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1231" y="1152"/>
              <a:ext cx="767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Gill Sans Light"/>
                  <a:ea typeface="Gulim" panose="020B0600000101010101" pitchFamily="34" charset="-127"/>
                  <a:cs typeface="Gill Sans Light"/>
                </a:rPr>
                <a:t>Trap to OS</a:t>
              </a:r>
            </a:p>
          </p:txBody>
        </p:sp>
        <p:sp>
          <p:nvSpPr>
            <p:cNvPr id="21516" name="Rectangle 19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urier New"/>
                  <a:ea typeface="Gulim" panose="020B0600000101010101" pitchFamily="34" charset="-127"/>
                  <a:cs typeface="Courier New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23389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What </a:t>
            </a:r>
            <a:r>
              <a:rPr lang="en-US" altLang="ko-KR" dirty="0" smtClean="0">
                <a:ea typeface="Gulim" panose="020B0600000101010101" pitchFamily="34" charset="-127"/>
              </a:rPr>
              <a:t>Do </a:t>
            </a:r>
            <a:r>
              <a:rPr lang="en-US" altLang="ko-KR" dirty="0" smtClean="0">
                <a:ea typeface="Gulim" panose="020B0600000101010101" pitchFamily="34" charset="-127"/>
              </a:rPr>
              <a:t>the </a:t>
            </a:r>
            <a:r>
              <a:rPr lang="en-US" altLang="ko-KR" dirty="0" smtClean="0">
                <a:ea typeface="Gulim" panose="020B0600000101010101" pitchFamily="34" charset="-127"/>
              </a:rPr>
              <a:t>Stacks </a:t>
            </a:r>
            <a:r>
              <a:rPr lang="en-US" altLang="ko-KR" dirty="0">
                <a:ea typeface="Gulim" panose="020B0600000101010101" pitchFamily="34" charset="-127"/>
              </a:rPr>
              <a:t>L</a:t>
            </a:r>
            <a:r>
              <a:rPr lang="en-US" altLang="ko-KR" dirty="0" smtClean="0">
                <a:ea typeface="Gulim" panose="020B0600000101010101" pitchFamily="34" charset="-127"/>
              </a:rPr>
              <a:t>ook </a:t>
            </a:r>
            <a:r>
              <a:rPr lang="en-US" altLang="ko-KR" dirty="0">
                <a:ea typeface="Gulim" panose="020B0600000101010101" pitchFamily="34" charset="-127"/>
              </a:rPr>
              <a:t>L</a:t>
            </a:r>
            <a:r>
              <a:rPr lang="en-US" altLang="ko-KR" dirty="0" smtClean="0">
                <a:ea typeface="Gulim" panose="020B0600000101010101" pitchFamily="34" charset="-127"/>
              </a:rPr>
              <a:t>ike</a:t>
            </a:r>
            <a:r>
              <a:rPr lang="en-US" altLang="ko-KR" dirty="0" smtClean="0">
                <a:ea typeface="Gulim" panose="020B0600000101010101" pitchFamily="34" charset="-127"/>
              </a:rPr>
              <a:t>?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3810000" cy="5486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Consider the following code blocks:</a:t>
            </a:r>
          </a:p>
          <a:p>
            <a:pPr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    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proc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A() {	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 B();		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}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proc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B()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 while(TRUE)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    yield();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 }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}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Suppose we have 2 threads: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Threads S and T</a:t>
            </a:r>
          </a:p>
        </p:txBody>
      </p:sp>
      <p:sp>
        <p:nvSpPr>
          <p:cNvPr id="366606" name="AutoShape 14"/>
          <p:cNvSpPr>
            <a:spLocks noChangeArrowheads="1"/>
          </p:cNvSpPr>
          <p:nvPr/>
        </p:nvSpPr>
        <p:spPr bwMode="auto">
          <a:xfrm>
            <a:off x="5791200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/>
          </a:p>
        </p:txBody>
      </p:sp>
      <p:grpSp>
        <p:nvGrpSpPr>
          <p:cNvPr id="366629" name="Group 37"/>
          <p:cNvGrpSpPr>
            <a:grpSpLocks/>
          </p:cNvGrpSpPr>
          <p:nvPr/>
        </p:nvGrpSpPr>
        <p:grpSpPr bwMode="auto">
          <a:xfrm>
            <a:off x="3868738" y="1562100"/>
            <a:ext cx="2532063" cy="3009900"/>
            <a:chOff x="2437" y="984"/>
            <a:chExt cx="1595" cy="1896"/>
          </a:xfrm>
        </p:grpSpPr>
        <p:sp>
          <p:nvSpPr>
            <p:cNvPr id="22541" name="Text Box 21"/>
            <p:cNvSpPr txBox="1">
              <a:spLocks noChangeArrowheads="1"/>
            </p:cNvSpPr>
            <p:nvPr/>
          </p:nvSpPr>
          <p:spPr bwMode="auto">
            <a:xfrm>
              <a:off x="3111" y="984"/>
              <a:ext cx="63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Gill Sans Light"/>
                  <a:ea typeface="Gulim" panose="020B0600000101010101" pitchFamily="34" charset="-127"/>
                  <a:cs typeface="Gill Sans Light"/>
                </a:rPr>
                <a:t>Thread S</a:t>
              </a:r>
            </a:p>
          </p:txBody>
        </p:sp>
        <p:grpSp>
          <p:nvGrpSpPr>
            <p:cNvPr id="22542" name="Group 15"/>
            <p:cNvGrpSpPr>
              <a:grpSpLocks/>
            </p:cNvGrpSpPr>
            <p:nvPr/>
          </p:nvGrpSpPr>
          <p:grpSpPr bwMode="auto">
            <a:xfrm flipH="1">
              <a:off x="2437" y="1344"/>
              <a:ext cx="252" cy="1152"/>
              <a:chOff x="4598" y="816"/>
              <a:chExt cx="252" cy="1152"/>
            </a:xfrm>
          </p:grpSpPr>
          <p:sp>
            <p:nvSpPr>
              <p:cNvPr id="22548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4253" y="1262"/>
                <a:ext cx="94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000" dirty="0">
                    <a:latin typeface="Gill Sans Light"/>
                    <a:ea typeface="Gulim" panose="020B0600000101010101" pitchFamily="34" charset="-127"/>
                    <a:cs typeface="Gill Sans Light"/>
                  </a:rPr>
                  <a:t>Stack growth</a:t>
                </a:r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3" name="Rectangle 4"/>
            <p:cNvSpPr>
              <a:spLocks noChangeArrowheads="1"/>
            </p:cNvSpPr>
            <p:nvPr/>
          </p:nvSpPr>
          <p:spPr bwMode="auto">
            <a:xfrm>
              <a:off x="2784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A</a:t>
              </a:r>
            </a:p>
          </p:txBody>
        </p:sp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2784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B(while)</a:t>
              </a:r>
            </a:p>
          </p:txBody>
        </p:sp>
        <p:sp>
          <p:nvSpPr>
            <p:cNvPr id="22545" name="Rectangle 6"/>
            <p:cNvSpPr>
              <a:spLocks noChangeArrowheads="1"/>
            </p:cNvSpPr>
            <p:nvPr/>
          </p:nvSpPr>
          <p:spPr bwMode="auto">
            <a:xfrm>
              <a:off x="2784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yield</a:t>
              </a: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2784" y="2256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ea typeface="Gulim" panose="020B0600000101010101" pitchFamily="34" charset="-127"/>
                </a:rPr>
                <a:t>run_new_thread</a:t>
              </a:r>
              <a:endParaRPr lang="en-US" altLang="ko-KR" dirty="0">
                <a:ea typeface="Gulim" panose="020B0600000101010101" pitchFamily="34" charset="-127"/>
              </a:endParaRPr>
            </a:p>
          </p:txBody>
        </p:sp>
        <p:sp>
          <p:nvSpPr>
            <p:cNvPr id="22547" name="Rectangle 25"/>
            <p:cNvSpPr>
              <a:spLocks noChangeArrowheads="1"/>
            </p:cNvSpPr>
            <p:nvPr/>
          </p:nvSpPr>
          <p:spPr bwMode="auto">
            <a:xfrm>
              <a:off x="2784" y="2544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switch</a:t>
              </a:r>
            </a:p>
          </p:txBody>
        </p:sp>
      </p:grpSp>
      <p:grpSp>
        <p:nvGrpSpPr>
          <p:cNvPr id="366630" name="Group 38"/>
          <p:cNvGrpSpPr>
            <a:grpSpLocks/>
          </p:cNvGrpSpPr>
          <p:nvPr/>
        </p:nvGrpSpPr>
        <p:grpSpPr bwMode="auto">
          <a:xfrm>
            <a:off x="6781800" y="1549400"/>
            <a:ext cx="1981200" cy="3022600"/>
            <a:chOff x="4272" y="976"/>
            <a:chExt cx="1248" cy="1904"/>
          </a:xfrm>
        </p:grpSpPr>
        <p:sp>
          <p:nvSpPr>
            <p:cNvPr id="22535" name="Text Box 22"/>
            <p:cNvSpPr txBox="1">
              <a:spLocks noChangeArrowheads="1"/>
            </p:cNvSpPr>
            <p:nvPr/>
          </p:nvSpPr>
          <p:spPr bwMode="auto">
            <a:xfrm>
              <a:off x="4570" y="976"/>
              <a:ext cx="6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Gill Sans Light"/>
                  <a:ea typeface="Gulim" panose="020B0600000101010101" pitchFamily="34" charset="-127"/>
                  <a:cs typeface="Gill Sans Light"/>
                </a:rPr>
                <a:t>Thread T</a:t>
              </a:r>
            </a:p>
          </p:txBody>
        </p:sp>
        <p:sp>
          <p:nvSpPr>
            <p:cNvPr id="22536" name="Rectangle 30"/>
            <p:cNvSpPr>
              <a:spLocks noChangeArrowheads="1"/>
            </p:cNvSpPr>
            <p:nvPr/>
          </p:nvSpPr>
          <p:spPr bwMode="auto">
            <a:xfrm>
              <a:off x="4272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A</a:t>
              </a:r>
            </a:p>
          </p:txBody>
        </p:sp>
        <p:sp>
          <p:nvSpPr>
            <p:cNvPr id="22537" name="Rectangle 31"/>
            <p:cNvSpPr>
              <a:spLocks noChangeArrowheads="1"/>
            </p:cNvSpPr>
            <p:nvPr/>
          </p:nvSpPr>
          <p:spPr bwMode="auto">
            <a:xfrm>
              <a:off x="4272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B(while)</a:t>
              </a:r>
            </a:p>
          </p:txBody>
        </p:sp>
        <p:sp>
          <p:nvSpPr>
            <p:cNvPr id="22538" name="Rectangle 32"/>
            <p:cNvSpPr>
              <a:spLocks noChangeArrowheads="1"/>
            </p:cNvSpPr>
            <p:nvPr/>
          </p:nvSpPr>
          <p:spPr bwMode="auto">
            <a:xfrm>
              <a:off x="4272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yield</a:t>
              </a:r>
            </a:p>
          </p:txBody>
        </p:sp>
        <p:sp>
          <p:nvSpPr>
            <p:cNvPr id="22539" name="Rectangle 33"/>
            <p:cNvSpPr>
              <a:spLocks noChangeArrowheads="1"/>
            </p:cNvSpPr>
            <p:nvPr/>
          </p:nvSpPr>
          <p:spPr bwMode="auto">
            <a:xfrm>
              <a:off x="4272" y="2256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ea typeface="Gulim" panose="020B0600000101010101" pitchFamily="34" charset="-127"/>
                </a:rPr>
                <a:t>run_new_thread</a:t>
              </a:r>
              <a:endParaRPr lang="en-US" altLang="ko-KR" dirty="0">
                <a:ea typeface="Gulim" panose="020B0600000101010101" pitchFamily="34" charset="-127"/>
              </a:endParaRPr>
            </a:p>
          </p:txBody>
        </p:sp>
        <p:sp>
          <p:nvSpPr>
            <p:cNvPr id="22540" name="Rectangle 34"/>
            <p:cNvSpPr>
              <a:spLocks noChangeArrowheads="1"/>
            </p:cNvSpPr>
            <p:nvPr/>
          </p:nvSpPr>
          <p:spPr bwMode="auto">
            <a:xfrm>
              <a:off x="4272" y="2544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2806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  <p:bldP spid="36660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Saving/Restoring state (often called “Context Switch)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5344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Switch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tCur,tNew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)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   /* Unload old thread */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   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TCB[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tCur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].regs.r7 = CPU.r7;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			…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	   TCB[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tCur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].regs.r0 = CPU.r0;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     TCB[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tCur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].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regs.sp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 = 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CPU.sp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	   TCB[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tCur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].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regs.retpc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 = 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CPU.retpc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; /*return </a:t>
            </a:r>
            <a:r>
              <a:rPr lang="en-US" altLang="ko-KR" sz="2000" dirty="0" err="1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addr</a:t>
            </a:r>
            <a:r>
              <a:rPr lang="en-US" altLang="ko-KR" sz="2000" dirty="0" smtClean="0">
                <a:solidFill>
                  <a:schemeClr val="accent2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*/</a:t>
            </a:r>
          </a:p>
          <a:p>
            <a:pPr>
              <a:buFontTx/>
              <a:buNone/>
            </a:pPr>
            <a:endParaRPr lang="en-US" altLang="ko-KR" sz="2000" dirty="0" smtClean="0">
              <a:solidFill>
                <a:schemeClr val="accent2"/>
              </a:solidFill>
              <a:latin typeface="Courier New" panose="02070309020205020404" pitchFamily="49" charset="0"/>
              <a:ea typeface="Gulim" panose="020B0600000101010101" pitchFamily="34" charset="-127"/>
            </a:endParaRP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rgbClr val="53FB25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	   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/* Load and execute new thread */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   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CPU.r7 = TCB[</a:t>
            </a:r>
            <a:r>
              <a:rPr lang="en-US" altLang="ko-KR" sz="2000" dirty="0" err="1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tNew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].regs.r7;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			…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	   CPU.r0 = TCB[</a:t>
            </a:r>
            <a:r>
              <a:rPr lang="en-US" altLang="ko-KR" sz="2000" dirty="0" err="1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tNew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].regs.r0;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	   </a:t>
            </a:r>
            <a:r>
              <a:rPr lang="en-US" altLang="ko-KR" sz="2000" dirty="0" err="1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CPU.sp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 = TCB[</a:t>
            </a:r>
            <a:r>
              <a:rPr lang="en-US" altLang="ko-KR" sz="2000" dirty="0" err="1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tNew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].</a:t>
            </a:r>
            <a:r>
              <a:rPr lang="en-US" altLang="ko-KR" sz="2000" dirty="0" err="1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regs.sp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	   </a:t>
            </a:r>
            <a:r>
              <a:rPr lang="en-US" altLang="ko-KR" sz="2000" dirty="0" err="1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CPU.retpc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 = TCB[</a:t>
            </a:r>
            <a:r>
              <a:rPr lang="en-US" altLang="ko-KR" sz="2000" dirty="0" err="1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tNew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].</a:t>
            </a:r>
            <a:r>
              <a:rPr lang="en-US" altLang="ko-KR" sz="2000" dirty="0" err="1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regs.retpc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	   return; /* Return to </a:t>
            </a:r>
            <a:r>
              <a:rPr lang="en-US" altLang="ko-KR" sz="2000" dirty="0" err="1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CPU.retpc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Gulim" panose="020B0600000101010101" pitchFamily="34" charset="-127"/>
              </a:rPr>
              <a:t> */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4005210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Switch Details (continued)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3" y="685800"/>
            <a:ext cx="89916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What if you make a mistake in implementing switch?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Suppose you forget to save/restore register </a:t>
            </a:r>
            <a:r>
              <a:rPr lang="en-US" altLang="ko-KR" dirty="0" smtClean="0">
                <a:ea typeface="Gulim" panose="020B0600000101010101" pitchFamily="34" charset="-127"/>
              </a:rPr>
              <a:t>32</a:t>
            </a:r>
            <a:endParaRPr lang="en-US" altLang="ko-KR" dirty="0" smtClean="0"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Get intermittent failures depending on when context switch occurred and whether new thread uses register </a:t>
            </a:r>
            <a:r>
              <a:rPr lang="en-US" altLang="ko-KR" dirty="0" smtClean="0">
                <a:ea typeface="Gulim" panose="020B0600000101010101" pitchFamily="34" charset="-127"/>
              </a:rPr>
              <a:t>32</a:t>
            </a:r>
            <a:endParaRPr lang="en-US" altLang="ko-KR" dirty="0" smtClean="0"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System will give wrong result without </a:t>
            </a:r>
            <a:r>
              <a:rPr lang="en-US" altLang="ko-KR" dirty="0" smtClean="0">
                <a:ea typeface="Gulim" panose="020B0600000101010101" pitchFamily="34" charset="-127"/>
              </a:rPr>
              <a:t>warning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Can you devise an exhaustive test to test switch code?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No! Too many combinations and inter-</a:t>
            </a:r>
            <a:r>
              <a:rPr lang="en-US" altLang="ko-KR" dirty="0" smtClean="0">
                <a:ea typeface="Gulim" panose="020B0600000101010101" pitchFamily="34" charset="-127"/>
              </a:rPr>
              <a:t>leavings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Cautionary </a:t>
            </a:r>
            <a:r>
              <a:rPr lang="en-US" altLang="ko-KR" dirty="0" smtClean="0">
                <a:ea typeface="Gulim" panose="020B0600000101010101" pitchFamily="34" charset="-127"/>
              </a:rPr>
              <a:t>tale:</a:t>
            </a:r>
            <a:endParaRPr lang="en-US" altLang="ko-KR" dirty="0" smtClean="0"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For speed, Topaz kernel saved one instruction in switch()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Carefully documented</a:t>
            </a:r>
            <a:r>
              <a:rPr lang="en-US" altLang="ko-KR" dirty="0" smtClean="0">
                <a:ea typeface="Gulim" panose="020B0600000101010101" pitchFamily="34" charset="-127"/>
              </a:rPr>
              <a:t>! Only </a:t>
            </a:r>
            <a:r>
              <a:rPr lang="en-US" altLang="ko-KR" dirty="0" smtClean="0">
                <a:ea typeface="Gulim" panose="020B0600000101010101" pitchFamily="34" charset="-127"/>
              </a:rPr>
              <a:t>works As long as kernel size &lt; 1MB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What happened?  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Time passed, People forgot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Later, they added features to kernel (no one removes features!)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Very weird behavior started happening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Moral of story: Design for simplicity</a:t>
            </a:r>
          </a:p>
        </p:txBody>
      </p:sp>
    </p:spTree>
    <p:extLst>
      <p:ext uri="{BB962C8B-B14F-4D97-AF65-F5344CB8AC3E}">
        <p14:creationId xmlns:p14="http://schemas.microsoft.com/office/powerpoint/2010/main" val="2264552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Numbers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91600" cy="5105400"/>
          </a:xfrm>
        </p:spPr>
        <p:txBody>
          <a:bodyPr>
            <a:normAutofit/>
          </a:bodyPr>
          <a:lstStyle/>
          <a:p>
            <a:r>
              <a:rPr lang="en-US" dirty="0"/>
              <a:t>Frequency of performing context switches: 10-100ms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Context switch time in Linux: 3-4 </a:t>
            </a:r>
            <a:r>
              <a:rPr lang="en-US" dirty="0" smtClean="0">
                <a:solidFill>
                  <a:srgbClr val="FF0000"/>
                </a:solidFill>
                <a:sym typeface="Symbol" charset="0"/>
              </a:rPr>
              <a:t></a:t>
            </a:r>
            <a:r>
              <a:rPr lang="en-US" dirty="0" err="1" smtClean="0">
                <a:solidFill>
                  <a:srgbClr val="FF0000"/>
                </a:solidFill>
              </a:rPr>
              <a:t>secs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(Intel </a:t>
            </a:r>
            <a:r>
              <a:rPr lang="en-US" dirty="0" smtClean="0">
                <a:solidFill>
                  <a:srgbClr val="FF0000"/>
                </a:solidFill>
              </a:rPr>
              <a:t>i7 &amp; E5)</a:t>
            </a:r>
          </a:p>
          <a:p>
            <a:pPr lvl="1"/>
            <a:r>
              <a:rPr lang="en-US" dirty="0" smtClean="0"/>
              <a:t>Thread switching faster than process switching (100 ns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But switching across cores </a:t>
            </a:r>
            <a:r>
              <a:rPr lang="en-US" dirty="0" smtClean="0"/>
              <a:t>~2x </a:t>
            </a:r>
            <a:r>
              <a:rPr lang="en-US" dirty="0" smtClean="0"/>
              <a:t>more expensive than within-</a:t>
            </a:r>
            <a:r>
              <a:rPr lang="en-US" dirty="0" smtClean="0"/>
              <a:t>core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Context switch time increases sharply with </a:t>
            </a:r>
            <a:r>
              <a:rPr lang="en-US" dirty="0" smtClean="0"/>
              <a:t>size </a:t>
            </a:r>
            <a:r>
              <a:rPr lang="en-US" dirty="0" smtClean="0"/>
              <a:t>of </a:t>
            </a:r>
            <a:r>
              <a:rPr lang="en-US" dirty="0" smtClean="0"/>
              <a:t>working </a:t>
            </a:r>
            <a:r>
              <a:rPr lang="en-US" dirty="0" smtClean="0"/>
              <a:t>set</a:t>
            </a:r>
            <a:r>
              <a:rPr lang="en-US" dirty="0" smtClean="0"/>
              <a:t>*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 smtClean="0"/>
              <a:t>increase 100x or </a:t>
            </a:r>
            <a:r>
              <a:rPr lang="en-US" dirty="0" smtClean="0"/>
              <a:t>more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*The </a:t>
            </a:r>
            <a:r>
              <a:rPr lang="en-US" dirty="0" smtClean="0"/>
              <a:t>working set is </a:t>
            </a:r>
            <a:r>
              <a:rPr lang="en-US" dirty="0" smtClean="0"/>
              <a:t>subset </a:t>
            </a:r>
            <a:r>
              <a:rPr lang="en-US" dirty="0" smtClean="0"/>
              <a:t>of memory used by </a:t>
            </a:r>
            <a:r>
              <a:rPr lang="en-US" dirty="0" smtClean="0"/>
              <a:t>process </a:t>
            </a:r>
            <a:r>
              <a:rPr lang="en-US" dirty="0" smtClean="0"/>
              <a:t>in a time </a:t>
            </a:r>
            <a:r>
              <a:rPr lang="en-US" dirty="0" smtClean="0"/>
              <a:t>window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Moral:</a:t>
            </a:r>
            <a:r>
              <a:rPr lang="en-US" dirty="0" smtClean="0"/>
              <a:t> Context switching depends mostly on cache limits and the process or </a:t>
            </a:r>
            <a:r>
              <a:rPr lang="en-US" dirty="0" smtClean="0"/>
              <a:t>thread</a:t>
            </a:r>
            <a:r>
              <a:rPr lang="en-US" dirty="0" smtClean="0"/>
              <a:t>’</a:t>
            </a:r>
            <a:r>
              <a:rPr lang="en-US" dirty="0" smtClean="0"/>
              <a:t>s </a:t>
            </a:r>
            <a:r>
              <a:rPr lang="en-US" dirty="0" smtClean="0"/>
              <a:t>hunger for </a:t>
            </a:r>
            <a:r>
              <a:rPr lang="en-US" dirty="0" smtClean="0"/>
              <a:t>memory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05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MS PGothic" charset="0"/>
              </a:rPr>
              <a:t>Some Numbers</a:t>
            </a:r>
            <a:endParaRPr lang="en-US" dirty="0">
              <a:ea typeface="MS PGothic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98310"/>
            <a:ext cx="8534400" cy="469289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Many process are multi-threaded, so thread context switches may be either </a:t>
            </a:r>
            <a:r>
              <a:rPr lang="en-US" b="1" dirty="0">
                <a:solidFill>
                  <a:srgbClr val="C00000"/>
                </a:solidFill>
                <a:ea typeface="MS PGothic" charset="0"/>
              </a:rPr>
              <a:t>within-process</a:t>
            </a:r>
            <a:r>
              <a:rPr lang="en-US" dirty="0">
                <a:ea typeface="MS PGothic" charset="0"/>
              </a:rPr>
              <a:t> or </a:t>
            </a:r>
            <a:r>
              <a:rPr lang="en-US" b="1" dirty="0">
                <a:solidFill>
                  <a:srgbClr val="C00000"/>
                </a:solidFill>
                <a:ea typeface="MS PGothic" charset="0"/>
              </a:rPr>
              <a:t>across-</a:t>
            </a:r>
            <a:r>
              <a:rPr lang="en-US" b="1" dirty="0" smtClean="0">
                <a:solidFill>
                  <a:srgbClr val="C00000"/>
                </a:solidFill>
                <a:ea typeface="MS PGothic" charset="0"/>
              </a:rPr>
              <a:t>processes</a:t>
            </a:r>
            <a:endParaRPr lang="en-US" dirty="0">
              <a:ea typeface="MS PGothic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3" t="1482" r="44531" b="67500"/>
          <a:stretch>
            <a:fillRect/>
          </a:stretch>
        </p:blipFill>
        <p:spPr bwMode="auto">
          <a:xfrm>
            <a:off x="561975" y="2514600"/>
            <a:ext cx="81534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371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86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What happens when thread blocks on I/O?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05200"/>
            <a:ext cx="8077200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What happens when a thread requests a block of data from the file system?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User code invokes a system call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Read operation is initiated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Run new thread/switch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Thread communication similar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Wait for Signal/Join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Networking</a:t>
            </a:r>
          </a:p>
          <a:p>
            <a:pPr lvl="1">
              <a:lnSpc>
                <a:spcPct val="80000"/>
              </a:lnSpc>
            </a:pPr>
            <a:endParaRPr lang="ko-KR" altLang="en-US" smtClean="0">
              <a:ea typeface="Gulim" panose="020B0600000101010101" pitchFamily="34" charset="-127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408488" y="965200"/>
            <a:ext cx="1981200" cy="6096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ea typeface="Gulim" panose="020B0600000101010101" pitchFamily="34" charset="-127"/>
              </a:rPr>
              <a:t>CopyFile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4408488" y="1574800"/>
            <a:ext cx="1981200" cy="5334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ea typeface="Gulim" panose="020B0600000101010101" pitchFamily="34" charset="-127"/>
              </a:rPr>
              <a:t>read</a:t>
            </a:r>
          </a:p>
        </p:txBody>
      </p:sp>
      <p:grpSp>
        <p:nvGrpSpPr>
          <p:cNvPr id="378891" name="Group 11"/>
          <p:cNvGrpSpPr>
            <a:grpSpLocks/>
          </p:cNvGrpSpPr>
          <p:nvPr/>
        </p:nvGrpSpPr>
        <p:grpSpPr bwMode="auto">
          <a:xfrm>
            <a:off x="2564993" y="1828800"/>
            <a:ext cx="3824695" cy="1522413"/>
            <a:chOff x="1231" y="1056"/>
            <a:chExt cx="2417" cy="1056"/>
          </a:xfrm>
        </p:grpSpPr>
        <p:sp>
          <p:nvSpPr>
            <p:cNvPr id="26634" name="Rectangle 12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urier New"/>
                  <a:ea typeface="Gulim" panose="020B0600000101010101" pitchFamily="34" charset="-127"/>
                  <a:cs typeface="Courier New"/>
                </a:rPr>
                <a:t>run_new_thread</a:t>
              </a:r>
              <a:endParaRPr lang="en-US" altLang="ko-KR" dirty="0">
                <a:latin typeface="Courier New"/>
                <a:ea typeface="Gulim" panose="020B0600000101010101" pitchFamily="34" charset="-127"/>
                <a:cs typeface="Courier New"/>
              </a:endParaRPr>
            </a:p>
          </p:txBody>
        </p:sp>
        <p:sp>
          <p:nvSpPr>
            <p:cNvPr id="26635" name="Rectangle 13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urier New"/>
                  <a:ea typeface="Gulim" panose="020B0600000101010101" pitchFamily="34" charset="-127"/>
                  <a:cs typeface="Courier New"/>
                </a:rPr>
                <a:t>kernel_read</a:t>
              </a:r>
              <a:endParaRPr lang="en-US" altLang="ko-KR" dirty="0">
                <a:latin typeface="Courier New"/>
                <a:ea typeface="Gulim" panose="020B0600000101010101" pitchFamily="34" charset="-127"/>
                <a:cs typeface="Courier New"/>
              </a:endParaRPr>
            </a:p>
          </p:txBody>
        </p:sp>
        <p:sp>
          <p:nvSpPr>
            <p:cNvPr id="26636" name="Arc 14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Text Box 15"/>
            <p:cNvSpPr txBox="1">
              <a:spLocks noChangeArrowheads="1"/>
            </p:cNvSpPr>
            <p:nvPr/>
          </p:nvSpPr>
          <p:spPr bwMode="auto">
            <a:xfrm>
              <a:off x="1231" y="1152"/>
              <a:ext cx="767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Gill Sans Light"/>
                  <a:ea typeface="Gulim" panose="020B0600000101010101" pitchFamily="34" charset="-127"/>
                  <a:cs typeface="Gill Sans Light"/>
                </a:rPr>
                <a:t>Trap to OS</a:t>
              </a:r>
            </a:p>
          </p:txBody>
        </p:sp>
        <p:sp>
          <p:nvSpPr>
            <p:cNvPr id="26638" name="Rectangle 16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urier New"/>
                  <a:ea typeface="Gulim" panose="020B0600000101010101" pitchFamily="34" charset="-127"/>
                  <a:cs typeface="Courier New"/>
                </a:rPr>
                <a:t>switch</a:t>
              </a:r>
            </a:p>
          </p:txBody>
        </p:sp>
      </p:grpSp>
      <p:grpSp>
        <p:nvGrpSpPr>
          <p:cNvPr id="26631" name="Group 18"/>
          <p:cNvGrpSpPr>
            <a:grpSpLocks/>
          </p:cNvGrpSpPr>
          <p:nvPr/>
        </p:nvGrpSpPr>
        <p:grpSpPr bwMode="auto">
          <a:xfrm>
            <a:off x="6550032" y="1377368"/>
            <a:ext cx="369874" cy="1661107"/>
            <a:chOff x="4605" y="816"/>
            <a:chExt cx="234" cy="1152"/>
          </a:xfrm>
        </p:grpSpPr>
        <p:sp>
          <p:nvSpPr>
            <p:cNvPr id="26632" name="Text Box 19"/>
            <p:cNvSpPr txBox="1">
              <a:spLocks noChangeArrowheads="1"/>
            </p:cNvSpPr>
            <p:nvPr/>
          </p:nvSpPr>
          <p:spPr bwMode="auto">
            <a:xfrm rot="5400000">
              <a:off x="4249" y="1273"/>
              <a:ext cx="946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Gill Sans Light"/>
                  <a:ea typeface="Gulim" panose="020B0600000101010101" pitchFamily="34" charset="-127"/>
                  <a:cs typeface="Gill Sans Light"/>
                </a:rPr>
                <a:t>Stack growth</a:t>
              </a:r>
            </a:p>
          </p:txBody>
        </p:sp>
        <p:sp>
          <p:nvSpPr>
            <p:cNvPr id="26633" name="Line 2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5630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External Events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57912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ea typeface="Gulim" panose="020B0600000101010101" pitchFamily="34" charset="-127"/>
              </a:rPr>
              <a:t>What happens if thread never does any I/O, never waits, and never yields control?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Could the </a:t>
            </a:r>
            <a:r>
              <a:rPr lang="en-US" altLang="ko-KR" dirty="0" err="1" smtClean="0">
                <a:ea typeface="Gulim" panose="020B0600000101010101" pitchFamily="34" charset="-127"/>
              </a:rPr>
              <a:t>ComputePI</a:t>
            </a:r>
            <a:r>
              <a:rPr lang="en-US" altLang="ko-KR" dirty="0" smtClean="0">
                <a:ea typeface="Gulim" panose="020B0600000101010101" pitchFamily="34" charset="-127"/>
              </a:rPr>
              <a:t> program grab all resources and never release the processor?</a:t>
            </a:r>
          </a:p>
          <a:p>
            <a:pPr lvl="2"/>
            <a:r>
              <a:rPr lang="en-US" altLang="ko-KR" dirty="0" smtClean="0">
                <a:ea typeface="Gulim" panose="020B0600000101010101" pitchFamily="34" charset="-127"/>
              </a:rPr>
              <a:t>What if it didn’t print to console?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Must find way that dispatcher can regain control</a:t>
            </a:r>
            <a:r>
              <a:rPr lang="en-US" altLang="ko-KR" dirty="0" smtClean="0">
                <a:ea typeface="Gulim" panose="020B0600000101010101" pitchFamily="34" charset="-127"/>
              </a:rPr>
              <a:t>!</a:t>
            </a:r>
          </a:p>
          <a:p>
            <a:pPr lvl="1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Answer: Utilize External Events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Interrupts: signals from hardware or software that stop the running code and jump to kernel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Timer: like an alarm clock that goes off every some many </a:t>
            </a:r>
            <a:r>
              <a:rPr lang="en-US" altLang="ko-KR" dirty="0" smtClean="0">
                <a:ea typeface="Gulim" panose="020B0600000101010101" pitchFamily="34" charset="-127"/>
              </a:rPr>
              <a:t>milliseconds</a:t>
            </a:r>
          </a:p>
          <a:p>
            <a:pPr lvl="1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If we make sure that external events occur frequently enough, can ensure dispatcher runs</a:t>
            </a:r>
          </a:p>
          <a:p>
            <a:pPr lvl="1"/>
            <a:endParaRPr lang="ko-KR" altLang="en-US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01787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1169988" y="1227942"/>
            <a:ext cx="265747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 dirty="0" smtClean="0">
                <a:ea typeface="굴림" panose="020B0600000101010101" pitchFamily="34" charset="-127"/>
              </a:rPr>
              <a:t>	...</a:t>
            </a:r>
          </a:p>
          <a:p>
            <a:pPr algn="l"/>
            <a:r>
              <a:rPr lang="en-US" altLang="ko-KR" dirty="0" smtClean="0">
                <a:ea typeface="굴림" panose="020B0600000101010101" pitchFamily="34" charset="-127"/>
              </a:rPr>
              <a:t>add 	$r1,$r2,$r3</a:t>
            </a:r>
          </a:p>
          <a:p>
            <a:pPr algn="l"/>
            <a:r>
              <a:rPr lang="en-US" altLang="ko-KR" dirty="0" err="1" smtClean="0">
                <a:ea typeface="굴림" panose="020B0600000101010101" pitchFamily="34" charset="-127"/>
              </a:rPr>
              <a:t>subi</a:t>
            </a:r>
            <a:r>
              <a:rPr lang="en-US" altLang="ko-KR" dirty="0" smtClean="0">
                <a:ea typeface="굴림" panose="020B0600000101010101" pitchFamily="34" charset="-127"/>
              </a:rPr>
              <a:t> 	$r4,$r1,#4</a:t>
            </a:r>
          </a:p>
          <a:p>
            <a:pPr algn="l"/>
            <a:r>
              <a:rPr lang="en-US" altLang="ko-KR" dirty="0" err="1" smtClean="0">
                <a:ea typeface="굴림" panose="020B0600000101010101" pitchFamily="34" charset="-127"/>
              </a:rPr>
              <a:t>slli</a:t>
            </a:r>
            <a:r>
              <a:rPr lang="en-US" altLang="ko-KR" dirty="0" smtClean="0">
                <a:ea typeface="굴림" panose="020B0600000101010101" pitchFamily="34" charset="-127"/>
              </a:rPr>
              <a:t> 	$r4,$r4,#2</a:t>
            </a:r>
          </a:p>
          <a:p>
            <a:pPr algn="l"/>
            <a:r>
              <a:rPr lang="en-US" altLang="ko-KR" sz="2000" dirty="0"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ea typeface="굴림" panose="020B0600000101010101" pitchFamily="34" charset="-127"/>
              </a:rPr>
              <a:t>...</a:t>
            </a:r>
            <a:endParaRPr lang="en-US" altLang="ko-KR" sz="2000" dirty="0" smtClean="0">
              <a:ea typeface="굴림" panose="020B0600000101010101" pitchFamily="34" charset="-127"/>
            </a:endParaRPr>
          </a:p>
        </p:txBody>
      </p:sp>
      <p:grpSp>
        <p:nvGrpSpPr>
          <p:cNvPr id="380945" name="Group 17"/>
          <p:cNvGrpSpPr>
            <a:grpSpLocks/>
          </p:cNvGrpSpPr>
          <p:nvPr/>
        </p:nvGrpSpPr>
        <p:grpSpPr bwMode="auto">
          <a:xfrm rot="-391188">
            <a:off x="3422318" y="1213342"/>
            <a:ext cx="2219325" cy="1016000"/>
            <a:chOff x="2093" y="908"/>
            <a:chExt cx="1398" cy="640"/>
          </a:xfrm>
        </p:grpSpPr>
        <p:sp>
          <p:nvSpPr>
            <p:cNvPr id="28691" name="Line 9"/>
            <p:cNvSpPr>
              <a:spLocks noChangeShapeType="1"/>
            </p:cNvSpPr>
            <p:nvPr/>
          </p:nvSpPr>
          <p:spPr bwMode="auto">
            <a:xfrm rot="-2286349">
              <a:off x="2093" y="1301"/>
              <a:ext cx="1398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8692" name="Text Box 10"/>
            <p:cNvSpPr txBox="1">
              <a:spLocks noChangeArrowheads="1"/>
            </p:cNvSpPr>
            <p:nvPr/>
          </p:nvSpPr>
          <p:spPr bwMode="auto">
            <a:xfrm rot="19313651">
              <a:off x="2121" y="908"/>
              <a:ext cx="1215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2000" dirty="0">
                  <a:solidFill>
                    <a:srgbClr val="2A40E2"/>
                  </a:solidFill>
                  <a:latin typeface="Gill Sans Light"/>
                  <a:ea typeface="굴림" panose="020B0600000101010101" pitchFamily="34" charset="-127"/>
                  <a:cs typeface="Gill Sans Light"/>
                </a:rPr>
                <a:t>PC saved</a:t>
              </a:r>
            </a:p>
            <a:p>
              <a:r>
                <a:rPr lang="en-US" altLang="ko-KR" sz="2000" dirty="0">
                  <a:solidFill>
                    <a:srgbClr val="2A40E2"/>
                  </a:solidFill>
                  <a:latin typeface="Gill Sans Light"/>
                  <a:ea typeface="굴림" panose="020B0600000101010101" pitchFamily="34" charset="-127"/>
                  <a:cs typeface="Gill Sans Light"/>
                </a:rPr>
                <a:t>Disable All </a:t>
              </a:r>
              <a:r>
                <a:rPr lang="en-US" altLang="ko-KR" sz="2000" dirty="0" err="1">
                  <a:solidFill>
                    <a:srgbClr val="2A40E2"/>
                  </a:solidFill>
                  <a:latin typeface="Gill Sans Light"/>
                  <a:ea typeface="굴림" panose="020B0600000101010101" pitchFamily="34" charset="-127"/>
                  <a:cs typeface="Gill Sans Light"/>
                </a:rPr>
                <a:t>Ints</a:t>
              </a:r>
              <a:endParaRPr lang="en-US" altLang="ko-KR" sz="2000" dirty="0">
                <a:solidFill>
                  <a:srgbClr val="2A40E2"/>
                </a:solidFill>
                <a:latin typeface="Gill Sans Light"/>
                <a:ea typeface="굴림" panose="020B0600000101010101" pitchFamily="34" charset="-127"/>
                <a:cs typeface="Gill Sans Light"/>
              </a:endParaRPr>
            </a:p>
            <a:p>
              <a:r>
                <a:rPr lang="en-US" altLang="ko-KR" sz="2000" dirty="0">
                  <a:solidFill>
                    <a:srgbClr val="2A40E2"/>
                  </a:solidFill>
                  <a:latin typeface="Gill Sans Light"/>
                  <a:ea typeface="굴림" panose="020B0600000101010101" pitchFamily="34" charset="-127"/>
                  <a:cs typeface="Gill Sans Light"/>
                </a:rPr>
                <a:t>Supervisor Mode</a:t>
              </a:r>
            </a:p>
          </p:txBody>
        </p:sp>
      </p:grpSp>
      <p:grpSp>
        <p:nvGrpSpPr>
          <p:cNvPr id="380946" name="Group 18"/>
          <p:cNvGrpSpPr>
            <a:grpSpLocks/>
          </p:cNvGrpSpPr>
          <p:nvPr/>
        </p:nvGrpSpPr>
        <p:grpSpPr bwMode="auto">
          <a:xfrm rot="483410">
            <a:off x="3346450" y="3579813"/>
            <a:ext cx="2286000" cy="708025"/>
            <a:chOff x="2064" y="2456"/>
            <a:chExt cx="1440" cy="446"/>
          </a:xfrm>
        </p:grpSpPr>
        <p:sp>
          <p:nvSpPr>
            <p:cNvPr id="28689" name="Line 11"/>
            <p:cNvSpPr>
              <a:spLocks noChangeShapeType="1"/>
            </p:cNvSpPr>
            <p:nvPr/>
          </p:nvSpPr>
          <p:spPr bwMode="auto">
            <a:xfrm rot="2461539" flipH="1">
              <a:off x="2064" y="268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8690" name="Text Box 12"/>
            <p:cNvSpPr txBox="1">
              <a:spLocks noChangeArrowheads="1"/>
            </p:cNvSpPr>
            <p:nvPr/>
          </p:nvSpPr>
          <p:spPr bwMode="auto">
            <a:xfrm rot="2461539">
              <a:off x="2342" y="2456"/>
              <a:ext cx="85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2000">
                  <a:solidFill>
                    <a:srgbClr val="2A40E2"/>
                  </a:solidFill>
                  <a:latin typeface="Gill Sans Light"/>
                  <a:ea typeface="굴림" panose="020B0600000101010101" pitchFamily="34" charset="-127"/>
                  <a:cs typeface="Gill Sans Light"/>
                </a:rPr>
                <a:t>Restore PC</a:t>
              </a:r>
            </a:p>
            <a:p>
              <a:r>
                <a:rPr lang="en-US" altLang="ko-KR" sz="2000">
                  <a:solidFill>
                    <a:srgbClr val="2A40E2"/>
                  </a:solidFill>
                  <a:latin typeface="Gill Sans Light"/>
                  <a:ea typeface="굴림" panose="020B0600000101010101" pitchFamily="34" charset="-127"/>
                  <a:cs typeface="Gill Sans Light"/>
                </a:rPr>
                <a:t>User Mode</a:t>
              </a:r>
            </a:p>
          </p:txBody>
        </p:sp>
      </p:grpSp>
      <p:grpSp>
        <p:nvGrpSpPr>
          <p:cNvPr id="380952" name="Group 24"/>
          <p:cNvGrpSpPr>
            <a:grpSpLocks/>
          </p:cNvGrpSpPr>
          <p:nvPr/>
        </p:nvGrpSpPr>
        <p:grpSpPr bwMode="auto">
          <a:xfrm>
            <a:off x="5327652" y="762000"/>
            <a:ext cx="3657601" cy="4421188"/>
            <a:chOff x="3406" y="490"/>
            <a:chExt cx="2304" cy="2785"/>
          </a:xfrm>
        </p:grpSpPr>
        <p:sp>
          <p:nvSpPr>
            <p:cNvPr id="28686" name="Text Box 4"/>
            <p:cNvSpPr txBox="1">
              <a:spLocks noChangeArrowheads="1"/>
            </p:cNvSpPr>
            <p:nvPr/>
          </p:nvSpPr>
          <p:spPr bwMode="auto">
            <a:xfrm>
              <a:off x="3406" y="490"/>
              <a:ext cx="2018" cy="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000" i="1" dirty="0">
                  <a:solidFill>
                    <a:schemeClr val="hlink"/>
                  </a:solidFill>
                  <a:ea typeface="굴림" panose="020B0600000101010101" pitchFamily="34" charset="-127"/>
                </a:rPr>
                <a:t>Raise priority</a:t>
              </a:r>
            </a:p>
            <a:p>
              <a:pPr algn="l"/>
              <a:r>
                <a:rPr lang="en-US" altLang="ko-KR" sz="2000" i="1" dirty="0" err="1">
                  <a:solidFill>
                    <a:schemeClr val="hlink"/>
                  </a:solidFill>
                  <a:ea typeface="굴림" panose="020B0600000101010101" pitchFamily="34" charset="-127"/>
                </a:rPr>
                <a:t>Reenable</a:t>
              </a:r>
              <a:r>
                <a:rPr lang="en-US" altLang="ko-KR" sz="2000" i="1" dirty="0">
                  <a:solidFill>
                    <a:schemeClr val="hlink"/>
                  </a:solidFill>
                  <a:ea typeface="굴림" panose="020B0600000101010101" pitchFamily="34" charset="-127"/>
                </a:rPr>
                <a:t> All </a:t>
              </a:r>
              <a:r>
                <a:rPr lang="en-US" altLang="ko-KR" sz="2000" i="1" dirty="0" err="1">
                  <a:solidFill>
                    <a:schemeClr val="hlink"/>
                  </a:solidFill>
                  <a:ea typeface="굴림" panose="020B0600000101010101" pitchFamily="34" charset="-127"/>
                </a:rPr>
                <a:t>Ints</a:t>
              </a:r>
              <a:endParaRPr lang="en-US" altLang="ko-KR" sz="2000" i="1" dirty="0">
                <a:solidFill>
                  <a:schemeClr val="hlink"/>
                </a:solidFill>
                <a:ea typeface="굴림" panose="020B0600000101010101" pitchFamily="34" charset="-127"/>
              </a:endParaRPr>
            </a:p>
            <a:p>
              <a:pPr algn="l"/>
              <a:r>
                <a:rPr lang="en-US" altLang="ko-KR" sz="2000" i="1" dirty="0">
                  <a:solidFill>
                    <a:schemeClr val="hlink"/>
                  </a:solidFill>
                  <a:ea typeface="굴림" panose="020B0600000101010101" pitchFamily="34" charset="-127"/>
                </a:rPr>
                <a:t>Save registers</a:t>
              </a:r>
            </a:p>
            <a:p>
              <a:pPr algn="l"/>
              <a:r>
                <a:rPr lang="en-US" altLang="ko-KR" sz="2000" i="1" dirty="0">
                  <a:solidFill>
                    <a:schemeClr val="hlink"/>
                  </a:solidFill>
                  <a:ea typeface="굴림" panose="020B0600000101010101" pitchFamily="34" charset="-127"/>
                </a:rPr>
                <a:t>Dispatch to Handler</a:t>
              </a:r>
            </a:p>
            <a:p>
              <a:pPr>
                <a:lnSpc>
                  <a:spcPct val="50000"/>
                </a:lnSpc>
              </a:pPr>
              <a:r>
                <a:rPr lang="en-US" altLang="ko-KR" sz="2000" dirty="0">
                  <a:solidFill>
                    <a:schemeClr val="hlink"/>
                  </a:solidFill>
                  <a:ea typeface="굴림" panose="020B0600000101010101" pitchFamily="34" charset="-127"/>
                  <a:sym typeface="Symbol" panose="05050102010706020507" pitchFamily="18" charset="2"/>
                </a:rPr>
                <a:t></a:t>
              </a:r>
            </a:p>
            <a:p>
              <a:pPr>
                <a:lnSpc>
                  <a:spcPct val="50000"/>
                </a:lnSpc>
              </a:pPr>
              <a:endPara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endParaRPr>
            </a:p>
            <a:p>
              <a:pPr algn="l"/>
              <a:r>
                <a:rPr lang="en-US" altLang="ko-KR" dirty="0">
                  <a:solidFill>
                    <a:schemeClr val="accent2"/>
                  </a:solidFill>
                  <a:ea typeface="굴림" panose="020B0600000101010101" pitchFamily="34" charset="-127"/>
                </a:rPr>
                <a:t>Transfer Network Packet from hardware</a:t>
              </a:r>
              <a:br>
                <a:rPr lang="en-US" altLang="ko-KR" dirty="0">
                  <a:solidFill>
                    <a:schemeClr val="accent2"/>
                  </a:solidFill>
                  <a:ea typeface="굴림" panose="020B0600000101010101" pitchFamily="34" charset="-127"/>
                </a:rPr>
              </a:br>
              <a:r>
                <a:rPr lang="en-US" altLang="ko-KR" dirty="0">
                  <a:solidFill>
                    <a:schemeClr val="accent2"/>
                  </a:solidFill>
                  <a:ea typeface="굴림" panose="020B0600000101010101" pitchFamily="34" charset="-127"/>
                </a:rPr>
                <a:t>to Kernel Buffers</a:t>
              </a:r>
            </a:p>
            <a:p>
              <a:pPr>
                <a:lnSpc>
                  <a:spcPct val="50000"/>
                </a:lnSpc>
              </a:pPr>
              <a:endParaRPr lang="en-US" altLang="ko-KR" sz="20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endParaRPr>
            </a:p>
            <a:p>
              <a:pPr>
                <a:lnSpc>
                  <a:spcPct val="50000"/>
                </a:lnSpc>
              </a:pPr>
              <a:endParaRPr lang="en-US" altLang="ko-KR" sz="20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endParaRPr>
            </a:p>
            <a:p>
              <a:pPr>
                <a:lnSpc>
                  <a:spcPct val="50000"/>
                </a:lnSpc>
              </a:pPr>
              <a:r>
                <a:rPr lang="en-US" altLang="ko-KR" sz="2000" dirty="0">
                  <a:solidFill>
                    <a:schemeClr val="hlink"/>
                  </a:solidFill>
                  <a:ea typeface="굴림" panose="020B0600000101010101" pitchFamily="34" charset="-127"/>
                  <a:sym typeface="Symbol" panose="05050102010706020507" pitchFamily="18" charset="2"/>
                </a:rPr>
                <a:t></a:t>
              </a:r>
              <a:endPara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endParaRPr>
            </a:p>
            <a:p>
              <a:pPr algn="l"/>
              <a:r>
                <a:rPr lang="en-US" altLang="ko-KR" sz="2000" i="1" dirty="0">
                  <a:solidFill>
                    <a:schemeClr val="hlink"/>
                  </a:solidFill>
                  <a:ea typeface="굴림" panose="020B0600000101010101" pitchFamily="34" charset="-127"/>
                </a:rPr>
                <a:t>Restore registers</a:t>
              </a:r>
              <a:endPara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endParaRPr>
            </a:p>
            <a:p>
              <a:pPr algn="l"/>
              <a:r>
                <a:rPr lang="en-US" altLang="ko-KR" sz="2000" i="1" dirty="0">
                  <a:solidFill>
                    <a:schemeClr val="hlink"/>
                  </a:solidFill>
                  <a:ea typeface="굴림" panose="020B0600000101010101" pitchFamily="34" charset="-127"/>
                </a:rPr>
                <a:t>Clear current </a:t>
              </a:r>
              <a:r>
                <a:rPr lang="en-US" altLang="ko-KR" sz="2000" i="1" dirty="0" err="1">
                  <a:solidFill>
                    <a:schemeClr val="hlink"/>
                  </a:solidFill>
                  <a:ea typeface="굴림" panose="020B0600000101010101" pitchFamily="34" charset="-127"/>
                </a:rPr>
                <a:t>Int</a:t>
              </a:r>
              <a:endParaRPr lang="en-US" altLang="ko-KR" sz="2000" i="1" dirty="0">
                <a:solidFill>
                  <a:schemeClr val="hlink"/>
                </a:solidFill>
                <a:ea typeface="굴림" panose="020B0600000101010101" pitchFamily="34" charset="-127"/>
              </a:endParaRPr>
            </a:p>
            <a:p>
              <a:pPr algn="l"/>
              <a:r>
                <a:rPr lang="en-US" altLang="ko-KR" sz="2000" i="1" dirty="0">
                  <a:solidFill>
                    <a:schemeClr val="hlink"/>
                  </a:solidFill>
                  <a:ea typeface="굴림" panose="020B0600000101010101" pitchFamily="34" charset="-127"/>
                </a:rPr>
                <a:t>Disable All </a:t>
              </a:r>
              <a:r>
                <a:rPr lang="en-US" altLang="ko-KR" sz="2000" i="1" dirty="0" err="1">
                  <a:solidFill>
                    <a:schemeClr val="hlink"/>
                  </a:solidFill>
                  <a:ea typeface="굴림" panose="020B0600000101010101" pitchFamily="34" charset="-127"/>
                </a:rPr>
                <a:t>Ints</a:t>
              </a:r>
              <a:endParaRPr lang="en-US" altLang="ko-KR" sz="2000" i="1" dirty="0">
                <a:solidFill>
                  <a:schemeClr val="hlink"/>
                </a:solidFill>
                <a:ea typeface="굴림" panose="020B0600000101010101" pitchFamily="34" charset="-127"/>
              </a:endParaRPr>
            </a:p>
            <a:p>
              <a:pPr algn="l"/>
              <a:r>
                <a:rPr lang="en-US" altLang="ko-KR" sz="2000" i="1" dirty="0">
                  <a:solidFill>
                    <a:schemeClr val="hlink"/>
                  </a:solidFill>
                  <a:ea typeface="굴림" panose="020B0600000101010101" pitchFamily="34" charset="-127"/>
                </a:rPr>
                <a:t>Restore priority</a:t>
              </a:r>
              <a:endPara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endParaRPr>
            </a:p>
            <a:p>
              <a:pPr algn="l"/>
              <a:r>
                <a:rPr lang="en-US" altLang="ko-KR" sz="2000" dirty="0">
                  <a:solidFill>
                    <a:schemeClr val="hlink"/>
                  </a:solidFill>
                  <a:ea typeface="굴림" panose="020B0600000101010101" pitchFamily="34" charset="-127"/>
                </a:rPr>
                <a:t>RTI</a:t>
              </a:r>
            </a:p>
          </p:txBody>
        </p:sp>
        <p:sp>
          <p:nvSpPr>
            <p:cNvPr id="28687" name="AutoShape 13"/>
            <p:cNvSpPr>
              <a:spLocks/>
            </p:cNvSpPr>
            <p:nvPr/>
          </p:nvSpPr>
          <p:spPr bwMode="auto">
            <a:xfrm>
              <a:off x="5182" y="605"/>
              <a:ext cx="288" cy="2496"/>
            </a:xfrm>
            <a:prstGeom prst="rightBrace">
              <a:avLst>
                <a:gd name="adj1" fmla="val 7222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88" name="Text Box 14"/>
            <p:cNvSpPr txBox="1">
              <a:spLocks noChangeArrowheads="1"/>
            </p:cNvSpPr>
            <p:nvPr/>
          </p:nvSpPr>
          <p:spPr bwMode="auto">
            <a:xfrm rot="16200000">
              <a:off x="4747" y="1765"/>
              <a:ext cx="16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ko-KR" altLang="en-US" sz="2400" dirty="0">
                  <a:solidFill>
                    <a:schemeClr val="accent1"/>
                  </a:solidFill>
                  <a:latin typeface="Gill Sans Light"/>
                  <a:ea typeface="굴림" panose="020B0600000101010101" pitchFamily="34" charset="-127"/>
                  <a:cs typeface="Gill Sans Light"/>
                </a:rPr>
                <a:t>“</a:t>
              </a:r>
              <a:r>
                <a:rPr lang="en-US" altLang="ko-KR" sz="2400" dirty="0">
                  <a:solidFill>
                    <a:schemeClr val="accent1"/>
                  </a:solidFill>
                  <a:latin typeface="Gill Sans Light"/>
                  <a:ea typeface="굴림" panose="020B0600000101010101" pitchFamily="34" charset="-127"/>
                  <a:cs typeface="Gill Sans Light"/>
                </a:rPr>
                <a:t>Interrupt Handler”</a:t>
              </a:r>
            </a:p>
          </p:txBody>
        </p:sp>
      </p:grpSp>
      <p:sp>
        <p:nvSpPr>
          <p:cNvPr id="28678" name="Rectangle 15"/>
          <p:cNvSpPr>
            <a:spLocks noGrp="1" noChangeArrowheads="1"/>
          </p:cNvSpPr>
          <p:nvPr>
            <p:ph type="title"/>
          </p:nvPr>
        </p:nvSpPr>
        <p:spPr>
          <a:xfrm>
            <a:off x="765175" y="227013"/>
            <a:ext cx="7540625" cy="3683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Example: Network Interrupt</a:t>
            </a:r>
          </a:p>
        </p:txBody>
      </p:sp>
      <p:sp>
        <p:nvSpPr>
          <p:cNvPr id="38094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20675" y="5221288"/>
            <a:ext cx="8534400" cy="15240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An interrupt is a hardware-invoked context switch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No separate step to choose what to run next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Always run the interrupt handler immediately</a:t>
            </a:r>
          </a:p>
          <a:p>
            <a:endParaRPr lang="ko-KR" altLang="en-US" dirty="0" smtClean="0">
              <a:ea typeface="굴림" panose="020B0600000101010101" pitchFamily="34" charset="-127"/>
            </a:endParaRPr>
          </a:p>
        </p:txBody>
      </p:sp>
      <p:grpSp>
        <p:nvGrpSpPr>
          <p:cNvPr id="380954" name="Group 26"/>
          <p:cNvGrpSpPr>
            <a:grpSpLocks/>
          </p:cNvGrpSpPr>
          <p:nvPr/>
        </p:nvGrpSpPr>
        <p:grpSpPr bwMode="auto">
          <a:xfrm>
            <a:off x="76200" y="1638300"/>
            <a:ext cx="3794127" cy="2352676"/>
            <a:chOff x="100" y="1032"/>
            <a:chExt cx="2390" cy="1482"/>
          </a:xfrm>
        </p:grpSpPr>
        <p:grpSp>
          <p:nvGrpSpPr>
            <p:cNvPr id="28682" name="Group 20"/>
            <p:cNvGrpSpPr>
              <a:grpSpLocks/>
            </p:cNvGrpSpPr>
            <p:nvPr/>
          </p:nvGrpSpPr>
          <p:grpSpPr bwMode="auto">
            <a:xfrm>
              <a:off x="100" y="1032"/>
              <a:ext cx="725" cy="1482"/>
              <a:chOff x="121" y="1032"/>
              <a:chExt cx="725" cy="1482"/>
            </a:xfrm>
          </p:grpSpPr>
          <p:sp>
            <p:nvSpPr>
              <p:cNvPr id="28684" name="AutoShape 5"/>
              <p:cNvSpPr>
                <a:spLocks noChangeArrowheads="1"/>
              </p:cNvSpPr>
              <p:nvPr/>
            </p:nvSpPr>
            <p:spPr bwMode="auto">
              <a:xfrm>
                <a:off x="396" y="1565"/>
                <a:ext cx="450" cy="480"/>
              </a:xfrm>
              <a:prstGeom prst="rightArrow">
                <a:avLst>
                  <a:gd name="adj1" fmla="val 37500"/>
                  <a:gd name="adj2" fmla="val 5933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685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-474" y="1627"/>
                <a:ext cx="14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400" dirty="0">
                    <a:solidFill>
                      <a:srgbClr val="2A40E2"/>
                    </a:solidFill>
                    <a:latin typeface="Gill Sans Light"/>
                    <a:ea typeface="굴림" panose="020B0600000101010101" pitchFamily="34" charset="-127"/>
                    <a:cs typeface="Gill Sans Light"/>
                  </a:rPr>
                  <a:t>External Interrupt</a:t>
                </a:r>
              </a:p>
            </p:txBody>
          </p:sp>
        </p:grpSp>
        <p:sp>
          <p:nvSpPr>
            <p:cNvPr id="28683" name="Text Box 23"/>
            <p:cNvSpPr txBox="1">
              <a:spLocks noChangeArrowheads="1"/>
            </p:cNvSpPr>
            <p:nvPr/>
          </p:nvSpPr>
          <p:spPr bwMode="auto">
            <a:xfrm>
              <a:off x="816" y="1638"/>
              <a:ext cx="16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dirty="0">
                  <a:solidFill>
                    <a:srgbClr val="2A40E2"/>
                  </a:solidFill>
                  <a:latin typeface="Gill Sans Light"/>
                  <a:ea typeface="굴림" panose="020B0600000101010101" pitchFamily="34" charset="-127"/>
                  <a:cs typeface="Gill Sans Light"/>
                </a:rPr>
                <a:t>Pipeline </a:t>
              </a:r>
              <a:r>
                <a:rPr lang="en-US" altLang="ko-KR" sz="2800" dirty="0" smtClean="0">
                  <a:solidFill>
                    <a:srgbClr val="2A40E2"/>
                  </a:solidFill>
                  <a:latin typeface="Gill Sans Light"/>
                  <a:ea typeface="굴림" panose="020B0600000101010101" pitchFamily="34" charset="-127"/>
                  <a:cs typeface="Gill Sans Light"/>
                </a:rPr>
                <a:t>Flush</a:t>
              </a:r>
            </a:p>
          </p:txBody>
        </p:sp>
      </p:grpSp>
      <p:sp>
        <p:nvSpPr>
          <p:cNvPr id="380950" name="Text Box 22"/>
          <p:cNvSpPr txBox="1">
            <a:spLocks noChangeArrowheads="1"/>
          </p:cNvSpPr>
          <p:nvPr/>
        </p:nvSpPr>
        <p:spPr bwMode="auto">
          <a:xfrm>
            <a:off x="1169988" y="2967281"/>
            <a:ext cx="2657475" cy="165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 dirty="0" smtClean="0">
                <a:ea typeface="굴림" panose="020B0600000101010101" pitchFamily="34" charset="-127"/>
              </a:rPr>
              <a:t>	...</a:t>
            </a:r>
          </a:p>
          <a:p>
            <a:pPr algn="l"/>
            <a:r>
              <a:rPr lang="en-US" altLang="ko-KR" dirty="0" err="1" smtClean="0">
                <a:ea typeface="굴림" panose="020B0600000101010101" pitchFamily="34" charset="-127"/>
              </a:rPr>
              <a:t>lw</a:t>
            </a:r>
            <a:r>
              <a:rPr lang="en-US" altLang="ko-KR" dirty="0">
                <a:ea typeface="굴림" panose="020B0600000101010101" pitchFamily="34" charset="-127"/>
              </a:rPr>
              <a:t>	$r2,0($r4)</a:t>
            </a:r>
          </a:p>
          <a:p>
            <a:pPr algn="l"/>
            <a:r>
              <a:rPr lang="en-US" altLang="ko-KR" dirty="0" err="1">
                <a:ea typeface="굴림" panose="020B0600000101010101" pitchFamily="34" charset="-127"/>
              </a:rPr>
              <a:t>lw</a:t>
            </a:r>
            <a:r>
              <a:rPr lang="en-US" altLang="ko-KR" dirty="0">
                <a:ea typeface="굴림" panose="020B0600000101010101" pitchFamily="34" charset="-127"/>
              </a:rPr>
              <a:t>	$r3,4($r4)</a:t>
            </a:r>
          </a:p>
          <a:p>
            <a:pPr algn="l"/>
            <a:r>
              <a:rPr lang="en-US" altLang="ko-KR" dirty="0">
                <a:ea typeface="굴림" panose="020B0600000101010101" pitchFamily="34" charset="-127"/>
              </a:rPr>
              <a:t>add	$r2,$r2,$r3</a:t>
            </a:r>
          </a:p>
          <a:p>
            <a:pPr algn="l"/>
            <a:r>
              <a:rPr lang="en-US" altLang="ko-KR" dirty="0" err="1">
                <a:ea typeface="굴림" panose="020B0600000101010101" pitchFamily="34" charset="-127"/>
              </a:rPr>
              <a:t>sw</a:t>
            </a:r>
            <a:r>
              <a:rPr lang="en-US" altLang="ko-KR" dirty="0">
                <a:ea typeface="굴림" panose="020B0600000101010101" pitchFamily="34" charset="-127"/>
              </a:rPr>
              <a:t>	8($r4),$r2</a:t>
            </a:r>
          </a:p>
          <a:p>
            <a:pPr>
              <a:lnSpc>
                <a:spcPct val="50000"/>
              </a:lnSpc>
            </a:pPr>
            <a:r>
              <a:rPr lang="en-US" altLang="ko-KR" sz="2000" dirty="0" smtClean="0">
                <a:ea typeface="굴림" panose="020B0600000101010101" pitchFamily="34" charset="-127"/>
                <a:sym typeface="Symbol" panose="05050102010706020507" pitchFamily="18" charset="2"/>
              </a:rPr>
              <a:t>...</a:t>
            </a:r>
            <a:endParaRPr lang="en-US" altLang="ko-KR" sz="20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6366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/>
      <p:bldP spid="380947" grpId="0" build="p"/>
      <p:bldP spid="3809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826" name="Group 2"/>
          <p:cNvGrpSpPr>
            <a:grpSpLocks/>
          </p:cNvGrpSpPr>
          <p:nvPr/>
        </p:nvGrpSpPr>
        <p:grpSpPr bwMode="auto">
          <a:xfrm>
            <a:off x="1424164" y="533400"/>
            <a:ext cx="6177083" cy="2865788"/>
            <a:chOff x="1046" y="1632"/>
            <a:chExt cx="3643" cy="1762"/>
          </a:xfrm>
        </p:grpSpPr>
        <p:sp>
          <p:nvSpPr>
            <p:cNvPr id="35845" name="Oval 3"/>
            <p:cNvSpPr>
              <a:spLocks noChangeArrowheads="1"/>
            </p:cNvSpPr>
            <p:nvPr/>
          </p:nvSpPr>
          <p:spPr bwMode="auto">
            <a:xfrm>
              <a:off x="3718" y="1632"/>
              <a:ext cx="710" cy="666"/>
            </a:xfrm>
            <a:prstGeom prst="ellipse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latin typeface="Gill Sans Light"/>
                  <a:ea typeface="굴림" panose="020B0600000101010101" pitchFamily="34" charset="-127"/>
                  <a:cs typeface="Gill Sans Light"/>
                </a:rPr>
                <a:t>Server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latin typeface="Gill Sans Light"/>
                  <a:ea typeface="굴림" panose="020B0600000101010101" pitchFamily="34" charset="-127"/>
                  <a:cs typeface="Gill Sans Light"/>
                </a:rPr>
                <a:t>Socket</a:t>
              </a:r>
            </a:p>
          </p:txBody>
        </p:sp>
        <p:sp>
          <p:nvSpPr>
            <p:cNvPr id="35846" name="Oval 4"/>
            <p:cNvSpPr>
              <a:spLocks noChangeArrowheads="1"/>
            </p:cNvSpPr>
            <p:nvPr/>
          </p:nvSpPr>
          <p:spPr bwMode="auto">
            <a:xfrm>
              <a:off x="1046" y="2579"/>
              <a:ext cx="532" cy="541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  <a:cs typeface="Gill Sans Light"/>
                </a:rPr>
                <a:t>socket</a:t>
              </a:r>
            </a:p>
          </p:txBody>
        </p:sp>
        <p:sp>
          <p:nvSpPr>
            <p:cNvPr id="35847" name="Oval 5"/>
            <p:cNvSpPr>
              <a:spLocks noChangeArrowheads="1"/>
            </p:cNvSpPr>
            <p:nvPr/>
          </p:nvSpPr>
          <p:spPr bwMode="auto">
            <a:xfrm>
              <a:off x="3807" y="2579"/>
              <a:ext cx="532" cy="541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latin typeface="Gill Sans Light"/>
                  <a:ea typeface="굴림" panose="020B0600000101010101" pitchFamily="34" charset="-127"/>
                  <a:cs typeface="Gill Sans Light"/>
                </a:rPr>
                <a:t>socket</a:t>
              </a:r>
            </a:p>
          </p:txBody>
        </p:sp>
        <p:sp>
          <p:nvSpPr>
            <p:cNvPr id="35848" name="Cloud"/>
            <p:cNvSpPr>
              <a:spLocks noChangeAspect="1" noEditPoints="1" noChangeArrowheads="1"/>
            </p:cNvSpPr>
            <p:nvPr/>
          </p:nvSpPr>
          <p:spPr bwMode="auto">
            <a:xfrm>
              <a:off x="1536" y="1776"/>
              <a:ext cx="2187" cy="1533"/>
            </a:xfrm>
            <a:custGeom>
              <a:avLst/>
              <a:gdLst>
                <a:gd name="T0" fmla="*/ 7 w 21600"/>
                <a:gd name="T1" fmla="*/ 767 h 21600"/>
                <a:gd name="T2" fmla="*/ 1094 w 21600"/>
                <a:gd name="T3" fmla="*/ 1531 h 21600"/>
                <a:gd name="T4" fmla="*/ 2185 w 21600"/>
                <a:gd name="T5" fmla="*/ 767 h 21600"/>
                <a:gd name="T6" fmla="*/ 1094 w 21600"/>
                <a:gd name="T7" fmla="*/ 8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3 w 21600"/>
                <a:gd name="T13" fmla="*/ 3269 h 21600"/>
                <a:gd name="T14" fmla="*/ 17086 w 21600"/>
                <a:gd name="T15" fmla="*/ 173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5849" name="Line 7"/>
            <p:cNvSpPr>
              <a:spLocks noChangeShapeType="1"/>
            </p:cNvSpPr>
            <p:nvPr/>
          </p:nvSpPr>
          <p:spPr bwMode="auto">
            <a:xfrm flipV="1">
              <a:off x="1536" y="2083"/>
              <a:ext cx="2182" cy="6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5850" name="Line 8"/>
            <p:cNvSpPr>
              <a:spLocks noChangeShapeType="1"/>
            </p:cNvSpPr>
            <p:nvPr/>
          </p:nvSpPr>
          <p:spPr bwMode="auto">
            <a:xfrm>
              <a:off x="4073" y="2308"/>
              <a:ext cx="0" cy="2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5851" name="AutoShape 9"/>
            <p:cNvSpPr>
              <a:spLocks noChangeArrowheads="1"/>
            </p:cNvSpPr>
            <p:nvPr/>
          </p:nvSpPr>
          <p:spPr bwMode="auto">
            <a:xfrm>
              <a:off x="1584" y="2682"/>
              <a:ext cx="2178" cy="302"/>
            </a:xfrm>
            <a:prstGeom prst="leftRightArrow">
              <a:avLst>
                <a:gd name="adj1" fmla="val 49630"/>
                <a:gd name="adj2" fmla="val 102636"/>
              </a:avLst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latin typeface="Gill Sans Light"/>
                  <a:ea typeface="굴림" panose="020B0600000101010101" pitchFamily="34" charset="-127"/>
                  <a:cs typeface="Gill Sans Light"/>
                </a:rPr>
                <a:t>connection</a:t>
              </a:r>
            </a:p>
          </p:txBody>
        </p:sp>
        <p:sp>
          <p:nvSpPr>
            <p:cNvPr id="35852" name="Text Box 10"/>
            <p:cNvSpPr txBox="1">
              <a:spLocks noChangeArrowheads="1"/>
            </p:cNvSpPr>
            <p:nvPr/>
          </p:nvSpPr>
          <p:spPr bwMode="auto">
            <a:xfrm rot="20547700">
              <a:off x="1952" y="2185"/>
              <a:ext cx="133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>
                  <a:latin typeface="Gill Sans Light"/>
                  <a:ea typeface="굴림" panose="020B0600000101010101" pitchFamily="34" charset="-127"/>
                  <a:cs typeface="Gill Sans Light"/>
                </a:rPr>
                <a:t>Request Connection</a:t>
              </a:r>
            </a:p>
          </p:txBody>
        </p:sp>
        <p:sp>
          <p:nvSpPr>
            <p:cNvPr id="35853" name="Text Box 11"/>
            <p:cNvSpPr txBox="1">
              <a:spLocks noChangeArrowheads="1"/>
            </p:cNvSpPr>
            <p:nvPr/>
          </p:nvSpPr>
          <p:spPr bwMode="auto">
            <a:xfrm>
              <a:off x="4158" y="2218"/>
              <a:ext cx="531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>
                  <a:latin typeface="Gill Sans Light"/>
                  <a:ea typeface="굴림" panose="020B0600000101010101" pitchFamily="34" charset="-127"/>
                  <a:cs typeface="Gill Sans Light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>
                  <a:latin typeface="Gill Sans Light"/>
                  <a:ea typeface="굴림" panose="020B0600000101010101" pitchFamily="34" charset="-127"/>
                  <a:cs typeface="Gill Sans Light"/>
                </a:rPr>
                <a:t>socket</a:t>
              </a:r>
            </a:p>
          </p:txBody>
        </p:sp>
        <p:sp>
          <p:nvSpPr>
            <p:cNvPr id="35854" name="Text Box 12"/>
            <p:cNvSpPr txBox="1">
              <a:spLocks noChangeArrowheads="1"/>
            </p:cNvSpPr>
            <p:nvPr/>
          </p:nvSpPr>
          <p:spPr bwMode="auto">
            <a:xfrm>
              <a:off x="3768" y="3165"/>
              <a:ext cx="539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latin typeface="Gill Sans Light"/>
                  <a:ea typeface="굴림" panose="020B0600000101010101" pitchFamily="34" charset="-127"/>
                  <a:cs typeface="Gill Sans Light"/>
                </a:rPr>
                <a:t>Server</a:t>
              </a:r>
            </a:p>
          </p:txBody>
        </p:sp>
        <p:sp>
          <p:nvSpPr>
            <p:cNvPr id="35855" name="Text Box 13"/>
            <p:cNvSpPr txBox="1">
              <a:spLocks noChangeArrowheads="1"/>
            </p:cNvSpPr>
            <p:nvPr/>
          </p:nvSpPr>
          <p:spPr bwMode="auto">
            <a:xfrm>
              <a:off x="1057" y="3165"/>
              <a:ext cx="49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latin typeface="Gill Sans Light"/>
                  <a:ea typeface="굴림" panose="020B0600000101010101" pitchFamily="34" charset="-127"/>
                  <a:cs typeface="Gill Sans Light"/>
                </a:rPr>
                <a:t>Client</a:t>
              </a:r>
            </a:p>
          </p:txBody>
        </p:sp>
      </p:grpSp>
      <p:sp>
        <p:nvSpPr>
          <p:cNvPr id="35843" name="Rectangle 1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Socket Setup over TCP/IP</a:t>
            </a:r>
          </a:p>
        </p:txBody>
      </p:sp>
      <p:sp>
        <p:nvSpPr>
          <p:cNvPr id="110183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76200" y="3581400"/>
            <a:ext cx="8915400" cy="3505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>Server Socket: Listens for new connections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z="1800" dirty="0" smtClean="0">
                <a:ea typeface="굴림" panose="020B0600000101010101" pitchFamily="34" charset="-127"/>
              </a:rPr>
              <a:t>Produces new sockets for each unique connection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>Things to remember: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>Connection involves 5 values:</a:t>
            </a:r>
            <a:br>
              <a:rPr lang="en-US" altLang="ko-KR" sz="2000" dirty="0" smtClean="0">
                <a:ea typeface="굴림" panose="020B0600000101010101" pitchFamily="34" charset="-127"/>
              </a:rPr>
            </a:br>
            <a:r>
              <a:rPr lang="en-US" altLang="ko-KR" sz="2000" dirty="0" smtClean="0">
                <a:ea typeface="굴림" panose="020B0600000101010101" pitchFamily="34" charset="-127"/>
              </a:rPr>
              <a:t>[ Client </a:t>
            </a:r>
            <a:r>
              <a:rPr lang="en-US" altLang="ko-KR" sz="2000" dirty="0" err="1" smtClean="0">
                <a:ea typeface="굴림" panose="020B0600000101010101" pitchFamily="34" charset="-127"/>
              </a:rPr>
              <a:t>Addr</a:t>
            </a:r>
            <a:r>
              <a:rPr lang="en-US" altLang="ko-KR" sz="2000" dirty="0" smtClean="0">
                <a:ea typeface="굴림" panose="020B0600000101010101" pitchFamily="34" charset="-127"/>
              </a:rPr>
              <a:t>, Client Port, Server </a:t>
            </a:r>
            <a:r>
              <a:rPr lang="en-US" altLang="ko-KR" sz="2000" dirty="0" err="1" smtClean="0">
                <a:ea typeface="굴림" panose="020B0600000101010101" pitchFamily="34" charset="-127"/>
              </a:rPr>
              <a:t>Addr</a:t>
            </a:r>
            <a:r>
              <a:rPr lang="en-US" altLang="ko-KR" sz="2000" dirty="0" smtClean="0">
                <a:ea typeface="굴림" panose="020B0600000101010101" pitchFamily="34" charset="-127"/>
              </a:rPr>
              <a:t>, Server Port, Protocol ]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>Often, Client Port “randomly” assigned</a:t>
            </a:r>
          </a:p>
          <a:p>
            <a:pPr lvl="2">
              <a:lnSpc>
                <a:spcPct val="85000"/>
              </a:lnSpc>
              <a:spcBef>
                <a:spcPct val="25000"/>
              </a:spcBef>
            </a:pPr>
            <a:r>
              <a:rPr lang="en-US" altLang="ko-KR" sz="1800" dirty="0" smtClean="0">
                <a:ea typeface="굴림" panose="020B0600000101010101" pitchFamily="34" charset="-127"/>
              </a:rPr>
              <a:t>Done by OS during client socket setup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>Server Port often “well known”</a:t>
            </a:r>
          </a:p>
          <a:p>
            <a:pPr lvl="2">
              <a:lnSpc>
                <a:spcPct val="85000"/>
              </a:lnSpc>
              <a:spcBef>
                <a:spcPct val="25000"/>
              </a:spcBef>
            </a:pPr>
            <a:r>
              <a:rPr lang="en-US" altLang="ko-KR" sz="1800" dirty="0" smtClean="0">
                <a:ea typeface="굴림" panose="020B0600000101010101" pitchFamily="34" charset="-127"/>
              </a:rPr>
              <a:t>80 (web), 443 (secure web), 25 (</a:t>
            </a:r>
            <a:r>
              <a:rPr lang="en-US" altLang="ko-KR" sz="1800" dirty="0" err="1" smtClean="0">
                <a:ea typeface="굴림" panose="020B0600000101010101" pitchFamily="34" charset="-127"/>
              </a:rPr>
              <a:t>sendmail</a:t>
            </a:r>
            <a:r>
              <a:rPr lang="en-US" altLang="ko-KR" sz="1800" dirty="0" smtClean="0">
                <a:ea typeface="굴림" panose="020B0600000101010101" pitchFamily="34" charset="-127"/>
              </a:rPr>
              <a:t>), </a:t>
            </a:r>
            <a:r>
              <a:rPr lang="en-US" altLang="ko-KR" sz="1800" dirty="0" err="1" smtClean="0">
                <a:ea typeface="굴림" panose="020B0600000101010101" pitchFamily="34" charset="-127"/>
              </a:rPr>
              <a:t>etc</a:t>
            </a:r>
            <a:endParaRPr lang="en-US" altLang="ko-KR" sz="1800" dirty="0" smtClean="0">
              <a:ea typeface="굴림" panose="020B0600000101010101" pitchFamily="34" charset="-127"/>
            </a:endParaRPr>
          </a:p>
          <a:p>
            <a:pPr lvl="2">
              <a:lnSpc>
                <a:spcPct val="85000"/>
              </a:lnSpc>
              <a:spcBef>
                <a:spcPct val="25000"/>
              </a:spcBef>
            </a:pPr>
            <a:r>
              <a:rPr lang="en-US" altLang="ko-KR" sz="1800" dirty="0" smtClean="0">
                <a:ea typeface="굴림" panose="020B0600000101010101" pitchFamily="34" charset="-127"/>
              </a:rPr>
              <a:t>Well-known ports from 0—1023 </a:t>
            </a:r>
          </a:p>
        </p:txBody>
      </p:sp>
    </p:spTree>
    <p:extLst>
      <p:ext uri="{BB962C8B-B14F-4D97-AF65-F5344CB8AC3E}">
        <p14:creationId xmlns:p14="http://schemas.microsoft.com/office/powerpoint/2010/main" val="2134078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Use of Timer Interrupt to Return Control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838200"/>
            <a:ext cx="8229600" cy="5773738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Solution to our dispatcher problem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Use the timer interrupt to force scheduling decisions</a:t>
            </a: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Timer Interrupt routine: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TimerInterrupt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DoPeriodicHouseKeeping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run_new_thread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  <a:endParaRPr lang="en-US" altLang="ko-KR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</p:txBody>
      </p:sp>
      <p:grpSp>
        <p:nvGrpSpPr>
          <p:cNvPr id="381966" name="Group 14"/>
          <p:cNvGrpSpPr>
            <a:grpSpLocks/>
          </p:cNvGrpSpPr>
          <p:nvPr/>
        </p:nvGrpSpPr>
        <p:grpSpPr bwMode="auto">
          <a:xfrm>
            <a:off x="1936750" y="1752600"/>
            <a:ext cx="4316413" cy="1776413"/>
            <a:chOff x="1112" y="576"/>
            <a:chExt cx="2719" cy="1119"/>
          </a:xfrm>
        </p:grpSpPr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2208" y="57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ea typeface="굴림" panose="020B0600000101010101" pitchFamily="34" charset="-127"/>
                </a:rPr>
                <a:t>Some Routine</a:t>
              </a:r>
            </a:p>
          </p:txBody>
        </p:sp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1112" y="736"/>
              <a:ext cx="2344" cy="959"/>
              <a:chOff x="1297" y="1056"/>
              <a:chExt cx="2351" cy="1056"/>
            </a:xfrm>
          </p:grpSpPr>
          <p:sp>
            <p:nvSpPr>
              <p:cNvPr id="29706" name="Rectangle 6"/>
              <p:cNvSpPr>
                <a:spLocks noChangeArrowheads="1"/>
              </p:cNvSpPr>
              <p:nvPr/>
            </p:nvSpPr>
            <p:spPr bwMode="auto">
              <a:xfrm flipV="1">
                <a:off x="2400" y="1584"/>
                <a:ext cx="1248" cy="240"/>
              </a:xfrm>
              <a:prstGeom prst="rect">
                <a:avLst/>
              </a:prstGeom>
              <a:solidFill>
                <a:srgbClr val="FFB9A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urier New"/>
                    <a:ea typeface="굴림" panose="020B0600000101010101" pitchFamily="34" charset="-127"/>
                    <a:cs typeface="Courier New"/>
                  </a:rPr>
                  <a:t>run_new_thread</a:t>
                </a:r>
                <a:endParaRPr lang="en-US" altLang="ko-KR" dirty="0">
                  <a:latin typeface="Courier New"/>
                  <a:ea typeface="굴림" panose="020B0600000101010101" pitchFamily="34" charset="-127"/>
                  <a:cs typeface="Courier New"/>
                </a:endParaRPr>
              </a:p>
            </p:txBody>
          </p:sp>
          <p:sp>
            <p:nvSpPr>
              <p:cNvPr id="29707" name="Rectangle 7"/>
              <p:cNvSpPr>
                <a:spLocks noChangeArrowheads="1"/>
              </p:cNvSpPr>
              <p:nvPr/>
            </p:nvSpPr>
            <p:spPr bwMode="auto">
              <a:xfrm flipV="1">
                <a:off x="2400" y="1248"/>
                <a:ext cx="1248" cy="336"/>
              </a:xfrm>
              <a:prstGeom prst="rect">
                <a:avLst/>
              </a:prstGeom>
              <a:solidFill>
                <a:srgbClr val="FFB9A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urier New"/>
                    <a:ea typeface="굴림" panose="020B0600000101010101" pitchFamily="34" charset="-127"/>
                    <a:cs typeface="Courier New"/>
                  </a:rPr>
                  <a:t>TimerInterrupt</a:t>
                </a:r>
              </a:p>
            </p:txBody>
          </p:sp>
          <p:sp>
            <p:nvSpPr>
              <p:cNvPr id="29708" name="Arc 8"/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9" name="Text Box 9"/>
              <p:cNvSpPr txBox="1">
                <a:spLocks noChangeArrowheads="1"/>
              </p:cNvSpPr>
              <p:nvPr/>
            </p:nvSpPr>
            <p:spPr bwMode="auto">
              <a:xfrm>
                <a:off x="1297" y="1152"/>
                <a:ext cx="643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>
                    <a:latin typeface="Gill Sans Light"/>
                    <a:ea typeface="굴림" panose="020B0600000101010101" pitchFamily="34" charset="-127"/>
                    <a:cs typeface="Gill Sans Light"/>
                  </a:rPr>
                  <a:t>Interrupt</a:t>
                </a:r>
              </a:p>
            </p:txBody>
          </p:sp>
          <p:sp>
            <p:nvSpPr>
              <p:cNvPr id="29710" name="Rectangle 10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1248" cy="288"/>
              </a:xfrm>
              <a:prstGeom prst="rect">
                <a:avLst/>
              </a:prstGeom>
              <a:solidFill>
                <a:srgbClr val="FFB9A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urier New"/>
                    <a:ea typeface="굴림" panose="020B0600000101010101" pitchFamily="34" charset="-127"/>
                    <a:cs typeface="Courier New"/>
                  </a:rPr>
                  <a:t>switch</a:t>
                </a:r>
              </a:p>
            </p:txBody>
          </p:sp>
        </p:grpSp>
        <p:grpSp>
          <p:nvGrpSpPr>
            <p:cNvPr id="29703" name="Group 11"/>
            <p:cNvGrpSpPr>
              <a:grpSpLocks/>
            </p:cNvGrpSpPr>
            <p:nvPr/>
          </p:nvGrpSpPr>
          <p:grpSpPr bwMode="auto">
            <a:xfrm>
              <a:off x="3598" y="627"/>
              <a:ext cx="233" cy="1046"/>
              <a:chOff x="4605" y="816"/>
              <a:chExt cx="234" cy="1152"/>
            </a:xfrm>
          </p:grpSpPr>
          <p:sp>
            <p:nvSpPr>
              <p:cNvPr id="29704" name="Text Box 12"/>
              <p:cNvSpPr txBox="1">
                <a:spLocks noChangeArrowheads="1"/>
              </p:cNvSpPr>
              <p:nvPr/>
            </p:nvSpPr>
            <p:spPr bwMode="auto">
              <a:xfrm rot="5400000">
                <a:off x="4249" y="1273"/>
                <a:ext cx="946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>
                    <a:latin typeface="Gill Sans Light"/>
                    <a:ea typeface="굴림" panose="020B0600000101010101" pitchFamily="34" charset="-127"/>
                    <a:cs typeface="Gill Sans Light"/>
                  </a:rPr>
                  <a:t>Stack growth</a:t>
                </a:r>
              </a:p>
            </p:txBody>
          </p:sp>
          <p:sp>
            <p:nvSpPr>
              <p:cNvPr id="29705" name="Line 13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11969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52" y="4724400"/>
            <a:ext cx="8900547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Illusion: Infinite </a:t>
            </a:r>
            <a:r>
              <a:rPr lang="en-US" dirty="0" smtClean="0"/>
              <a:t>number of </a:t>
            </a:r>
            <a:r>
              <a:rPr lang="en-US" dirty="0" smtClean="0"/>
              <a:t>processors</a:t>
            </a:r>
            <a:endParaRPr lang="en-US" dirty="0" smtClean="0"/>
          </a:p>
        </p:txBody>
      </p:sp>
      <p:pic>
        <p:nvPicPr>
          <p:cNvPr id="4" name="Content Placeholder 3" descr="threadAbstraction.pdf"/>
          <p:cNvPicPr>
            <a:picLocks noChangeAspect="1"/>
          </p:cNvPicPr>
          <p:nvPr/>
        </p:nvPicPr>
        <p:blipFill rotWithShape="1">
          <a:blip r:embed="rId3"/>
          <a:srcRect t="-15885" r="41543" b="-15885"/>
          <a:stretch/>
        </p:blipFill>
        <p:spPr>
          <a:xfrm>
            <a:off x="457200" y="423111"/>
            <a:ext cx="481077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10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52" y="4724400"/>
            <a:ext cx="8900547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Illusion: Infinite </a:t>
            </a:r>
            <a:r>
              <a:rPr lang="en-US" dirty="0" smtClean="0"/>
              <a:t>number of processors</a:t>
            </a:r>
          </a:p>
          <a:p>
            <a:r>
              <a:rPr lang="en-US" dirty="0" smtClean="0"/>
              <a:t>Reality: Threads </a:t>
            </a:r>
            <a:r>
              <a:rPr lang="en-US" dirty="0" smtClean="0"/>
              <a:t>execute with variable speed</a:t>
            </a:r>
          </a:p>
          <a:p>
            <a:pPr lvl="1"/>
            <a:r>
              <a:rPr lang="en-US" dirty="0" smtClean="0"/>
              <a:t>Programs must be designed to work with any schedule</a:t>
            </a:r>
          </a:p>
        </p:txBody>
      </p:sp>
      <p:pic>
        <p:nvPicPr>
          <p:cNvPr id="4" name="Content Placeholder 3" descr="threadAbstraction.pdf"/>
          <p:cNvPicPr>
            <a:picLocks noChangeAspect="1"/>
          </p:cNvPicPr>
          <p:nvPr/>
        </p:nvPicPr>
        <p:blipFill>
          <a:blip r:embed="rId3"/>
          <a:srcRect t="-15885" b="-15885"/>
          <a:stretch>
            <a:fillRect/>
          </a:stretch>
        </p:blipFill>
        <p:spPr>
          <a:xfrm>
            <a:off x="457200" y="423111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68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vs. Processor View</a:t>
            </a:r>
            <a:endParaRPr lang="en-US" dirty="0"/>
          </a:p>
        </p:txBody>
      </p:sp>
      <p:pic>
        <p:nvPicPr>
          <p:cNvPr id="4" name="Content Placeholder 3" descr="threadSuspend2.pd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222" r="59800"/>
          <a:stretch/>
        </p:blipFill>
        <p:spPr>
          <a:xfrm>
            <a:off x="-427637" y="1398649"/>
            <a:ext cx="4425657" cy="5744427"/>
          </a:xfrm>
        </p:spPr>
      </p:pic>
    </p:spTree>
    <p:extLst>
      <p:ext uri="{BB962C8B-B14F-4D97-AF65-F5344CB8AC3E}">
        <p14:creationId xmlns:p14="http://schemas.microsoft.com/office/powerpoint/2010/main" val="2755856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vs. Processor View</a:t>
            </a:r>
            <a:endParaRPr lang="en-US" dirty="0"/>
          </a:p>
        </p:txBody>
      </p:sp>
      <p:pic>
        <p:nvPicPr>
          <p:cNvPr id="4" name="Content Placeholder 3" descr="threadSuspend2.pd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222" r="29434"/>
          <a:stretch/>
        </p:blipFill>
        <p:spPr>
          <a:xfrm>
            <a:off x="-427637" y="1398649"/>
            <a:ext cx="6895022" cy="5744427"/>
          </a:xfrm>
        </p:spPr>
      </p:pic>
    </p:spTree>
    <p:extLst>
      <p:ext uri="{BB962C8B-B14F-4D97-AF65-F5344CB8AC3E}">
        <p14:creationId xmlns:p14="http://schemas.microsoft.com/office/powerpoint/2010/main" val="2444228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vs. Processor View</a:t>
            </a:r>
            <a:endParaRPr lang="en-US" dirty="0"/>
          </a:p>
        </p:txBody>
      </p:sp>
      <p:pic>
        <p:nvPicPr>
          <p:cNvPr id="4" name="Content Placeholder 3" descr="threadSuspend2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4222" r="-14222"/>
          <a:stretch>
            <a:fillRect/>
          </a:stretch>
        </p:blipFill>
        <p:spPr>
          <a:xfrm>
            <a:off x="-427637" y="1398649"/>
            <a:ext cx="10445144" cy="5744427"/>
          </a:xfrm>
        </p:spPr>
      </p:pic>
    </p:spTree>
    <p:extLst>
      <p:ext uri="{BB962C8B-B14F-4D97-AF65-F5344CB8AC3E}">
        <p14:creationId xmlns:p14="http://schemas.microsoft.com/office/powerpoint/2010/main" val="4531176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Executions</a:t>
            </a:r>
            <a:endParaRPr lang="en-US" dirty="0"/>
          </a:p>
        </p:txBody>
      </p:sp>
      <p:pic>
        <p:nvPicPr>
          <p:cNvPr id="6" name="Content Placeholder 5" descr="unpredictableSpeed.pdf"/>
          <p:cNvPicPr>
            <a:picLocks noGrp="1" noChangeAspect="1"/>
          </p:cNvPicPr>
          <p:nvPr>
            <p:ph idx="1"/>
          </p:nvPr>
        </p:nvPicPr>
        <p:blipFill>
          <a:blip r:embed="rId2"/>
          <a:srcRect l="-4549" r="-4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8115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Lifecycle</a:t>
            </a:r>
            <a:endParaRPr lang="en-US" dirty="0"/>
          </a:p>
        </p:txBody>
      </p:sp>
      <p:pic>
        <p:nvPicPr>
          <p:cNvPr id="4" name="Content Placeholder 3" descr="thread-states.pdf"/>
          <p:cNvPicPr>
            <a:picLocks noGrp="1" noChangeAspect="1"/>
          </p:cNvPicPr>
          <p:nvPr>
            <p:ph idx="1"/>
          </p:nvPr>
        </p:nvPicPr>
        <p:blipFill>
          <a:blip r:embed="rId2"/>
          <a:srcRect t="-28889" b="-28889"/>
          <a:stretch>
            <a:fillRect/>
          </a:stretch>
        </p:blipFill>
        <p:spPr>
          <a:xfrm>
            <a:off x="17145" y="1600200"/>
            <a:ext cx="9140162" cy="5026737"/>
          </a:xfrm>
        </p:spPr>
      </p:pic>
    </p:spTree>
    <p:extLst>
      <p:ext uri="{BB962C8B-B14F-4D97-AF65-F5344CB8AC3E}">
        <p14:creationId xmlns:p14="http://schemas.microsoft.com/office/powerpoint/2010/main" val="997593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71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Processes have two parts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One or more Threads </a:t>
            </a:r>
            <a:r>
              <a:rPr lang="en-US" altLang="en-US" dirty="0" smtClean="0"/>
              <a:t>(Concurrency)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Address Spaces (Protection)</a:t>
            </a: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Concurrency </a:t>
            </a:r>
            <a:r>
              <a:rPr lang="en-US" altLang="en-US" dirty="0" smtClean="0"/>
              <a:t>accomplished by multiplexing CPU Time: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Unloading current thread (PC, registers)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Loading new thread (PC, registers)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Such context switching may be voluntary (</a:t>
            </a:r>
            <a:r>
              <a:rPr lang="en-US" altLang="en-US" dirty="0" smtClean="0">
                <a:latin typeface="Courier New" panose="02070309020205020404" pitchFamily="49" charset="0"/>
              </a:rPr>
              <a:t>yield()</a:t>
            </a:r>
            <a:r>
              <a:rPr lang="en-US" altLang="en-US" dirty="0" smtClean="0"/>
              <a:t>, I/O operations) or involuntary (timer, other interrupts</a:t>
            </a:r>
            <a:r>
              <a:rPr lang="en-US" altLang="en-US" dirty="0" smtClean="0"/>
              <a:t>)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Guest lecturers next week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7083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838442" y="4102054"/>
            <a:ext cx="2455574" cy="1799853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Server Protection and Parallelism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1367" y="719997"/>
            <a:ext cx="90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Client</a:t>
            </a:r>
            <a:endParaRPr lang="en-US" sz="24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1463" y="662835"/>
            <a:ext cx="98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Server</a:t>
            </a:r>
            <a:endParaRPr lang="en-US" sz="24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923" y="1855045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Create Client Socket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923" y="2644543"/>
            <a:ext cx="309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Connect it to server (</a:t>
            </a:r>
            <a:r>
              <a:rPr lang="en-US" dirty="0" err="1" smtClean="0">
                <a:latin typeface="Gill Sans Light"/>
                <a:cs typeface="Gill Sans Light"/>
              </a:rPr>
              <a:t>host:port</a:t>
            </a:r>
            <a:r>
              <a:rPr lang="en-US" dirty="0" smtClean="0">
                <a:latin typeface="Gill Sans Light"/>
                <a:cs typeface="Gill Sans Light"/>
              </a:rPr>
              <a:t>)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380" y="4209148"/>
            <a:ext cx="144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w</a:t>
            </a:r>
            <a:r>
              <a:rPr lang="en-US" dirty="0" smtClean="0">
                <a:latin typeface="Gill Sans Light"/>
                <a:cs typeface="Gill Sans Light"/>
              </a:rPr>
              <a:t>rite request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6262" y="4637641"/>
            <a:ext cx="151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r</a:t>
            </a:r>
            <a:r>
              <a:rPr lang="en-US" dirty="0" smtClean="0">
                <a:latin typeface="Gill Sans Light"/>
                <a:cs typeface="Gill Sans Light"/>
              </a:rPr>
              <a:t>ead response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064" y="54218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Close Client Socket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70685" y="222437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70685" y="3013875"/>
            <a:ext cx="0" cy="1055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10568" y="501506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16394" y="10668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Create Server Socket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548156" y="1371600"/>
            <a:ext cx="5977" cy="343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32103" y="1676400"/>
            <a:ext cx="2083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Bind it to an Address 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(</a:t>
            </a:r>
            <a:r>
              <a:rPr lang="en-US" dirty="0" err="1" smtClean="0">
                <a:latin typeface="Gill Sans Light"/>
                <a:cs typeface="Gill Sans Light"/>
              </a:rPr>
              <a:t>host:port</a:t>
            </a:r>
            <a:r>
              <a:rPr lang="en-US" dirty="0" smtClean="0">
                <a:latin typeface="Gill Sans Light"/>
                <a:cs typeface="Gill Sans Light"/>
              </a:rPr>
              <a:t>)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554133" y="2264051"/>
            <a:ext cx="0" cy="385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8080" y="2589362"/>
            <a:ext cx="218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Listen for Connection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547748" y="2954752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31695" y="3315154"/>
            <a:ext cx="192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Accept connection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524263" y="3657728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19855" y="427263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read request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19855" y="4665332"/>
            <a:ext cx="158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write response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31470" y="5236869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Close Connection Socket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105400" y="5029200"/>
            <a:ext cx="2660" cy="316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943600" y="60314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Close Server Socket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57889" y="3671527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Gill Sans Light"/>
                <a:cs typeface="Gill Sans Light"/>
              </a:rPr>
              <a:t>Connection Socket</a:t>
            </a:r>
            <a:endParaRPr lang="en-US" i="1" dirty="0">
              <a:latin typeface="Gill Sans Light"/>
              <a:cs typeface="Gill Sans Light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535316" y="4421549"/>
            <a:ext cx="130312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535315" y="4865235"/>
            <a:ext cx="1303127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5603405" y="441642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538315" y="4331253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79972" y="3629013"/>
            <a:ext cx="59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Gill Sans Light"/>
                <a:cs typeface="Gill Sans Light"/>
              </a:rPr>
              <a:t>child</a:t>
            </a:r>
            <a:endParaRPr lang="en-US" dirty="0">
              <a:solidFill>
                <a:srgbClr val="008000"/>
              </a:solidFill>
              <a:latin typeface="Gill Sans Light"/>
              <a:cs typeface="Gill Sans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08714" y="4132366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Close Connection Socket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6858000" y="3200400"/>
            <a:ext cx="2133600" cy="1793270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7423156" y="3669187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10000" y="4050268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Close Listen Socket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02147" y="371035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Gill Sans Light"/>
                <a:cs typeface="Gill Sans Light"/>
              </a:rPr>
              <a:t>Parent</a:t>
            </a:r>
            <a:endParaRPr lang="en-US" dirty="0">
              <a:solidFill>
                <a:srgbClr val="008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42326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Server Protocol (v3)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2052" y="1113293"/>
            <a:ext cx="8799548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Courier"/>
                <a:cs typeface="Courier"/>
              </a:rPr>
              <a:t>listen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solidFill>
                  <a:srgbClr val="FF0000"/>
                </a:solidFill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, MAXQUEUE)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  <a:endParaRPr lang="en-US" sz="1700" dirty="0">
              <a:latin typeface="Courier"/>
              <a:cs typeface="Courier"/>
            </a:endParaRPr>
          </a:p>
          <a:p>
            <a:r>
              <a:rPr lang="en-US" sz="1700" dirty="0" smtClean="0">
                <a:latin typeface="Courier"/>
                <a:cs typeface="Courier"/>
              </a:rPr>
              <a:t>while </a:t>
            </a:r>
            <a:r>
              <a:rPr lang="en-US" sz="1700" dirty="0">
                <a:latin typeface="Courier"/>
                <a:cs typeface="Courier"/>
              </a:rPr>
              <a:t>(1) {</a:t>
            </a:r>
          </a:p>
          <a:p>
            <a:r>
              <a:rPr lang="en-US" sz="17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Courier"/>
                <a:cs typeface="Courier"/>
              </a:rPr>
              <a:t>   </a:t>
            </a:r>
            <a:r>
              <a:rPr lang="en-US" sz="1700" dirty="0" err="1" smtClean="0">
                <a:solidFill>
                  <a:srgbClr val="FF0000"/>
                </a:solidFill>
                <a:latin typeface="Courier"/>
                <a:cs typeface="Courier"/>
              </a:rPr>
              <a:t>consockfd</a:t>
            </a:r>
            <a:r>
              <a:rPr lang="en-US" sz="1700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700" dirty="0">
                <a:latin typeface="Courier"/>
                <a:cs typeface="Courier"/>
              </a:rPr>
              <a:t>= accept(</a:t>
            </a:r>
            <a:r>
              <a:rPr lang="en-US" sz="1700" dirty="0" err="1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, (</a:t>
            </a:r>
            <a:r>
              <a:rPr lang="en-US" sz="1700" dirty="0" err="1">
                <a:latin typeface="Courier"/>
                <a:cs typeface="Courier"/>
              </a:rPr>
              <a:t>struct</a:t>
            </a:r>
            <a:r>
              <a:rPr lang="en-US" sz="1700" dirty="0">
                <a:latin typeface="Courier"/>
                <a:cs typeface="Courier"/>
              </a:rPr>
              <a:t> </a:t>
            </a:r>
            <a:r>
              <a:rPr lang="en-US" sz="1700" dirty="0" err="1">
                <a:latin typeface="Courier"/>
                <a:cs typeface="Courier"/>
              </a:rPr>
              <a:t>sockaddr</a:t>
            </a:r>
            <a:r>
              <a:rPr lang="en-US" sz="1700" dirty="0">
                <a:latin typeface="Courier"/>
                <a:cs typeface="Courier"/>
              </a:rPr>
              <a:t> *) &amp;</a:t>
            </a:r>
            <a:r>
              <a:rPr lang="en-US" sz="1700" dirty="0" err="1">
                <a:latin typeface="Courier"/>
                <a:cs typeface="Courier"/>
              </a:rPr>
              <a:t>cli_addr</a:t>
            </a:r>
            <a:r>
              <a:rPr lang="en-US" sz="1700" dirty="0" smtClean="0">
                <a:latin typeface="Courier"/>
                <a:cs typeface="Courier"/>
              </a:rPr>
              <a:t>,</a:t>
            </a:r>
          </a:p>
          <a:p>
            <a:r>
              <a:rPr lang="en-US" sz="1700" dirty="0">
                <a:latin typeface="Courier"/>
                <a:cs typeface="Courier"/>
              </a:rPr>
              <a:t>	</a:t>
            </a:r>
            <a:r>
              <a:rPr lang="en-US" sz="1700" dirty="0" smtClean="0">
                <a:latin typeface="Courier"/>
                <a:cs typeface="Courier"/>
              </a:rPr>
              <a:t>						 </a:t>
            </a:r>
            <a:r>
              <a:rPr lang="en-US" sz="1700" dirty="0">
                <a:latin typeface="Courier"/>
                <a:cs typeface="Courier"/>
              </a:rPr>
              <a:t>&amp;</a:t>
            </a:r>
            <a:r>
              <a:rPr lang="en-US" sz="1700" dirty="0" err="1">
                <a:latin typeface="Courier"/>
                <a:cs typeface="Courier"/>
              </a:rPr>
              <a:t>clilen</a:t>
            </a:r>
            <a:r>
              <a:rPr lang="en-US" sz="1700" dirty="0">
                <a:latin typeface="Courier"/>
                <a:cs typeface="Courier"/>
              </a:rPr>
              <a:t>);</a:t>
            </a:r>
          </a:p>
          <a:p>
            <a:r>
              <a:rPr lang="en-US" sz="1700" dirty="0">
                <a:latin typeface="Courier"/>
                <a:cs typeface="Courier"/>
              </a:rPr>
              <a:t>    </a:t>
            </a:r>
            <a:r>
              <a:rPr lang="en-US" sz="1700" dirty="0" err="1">
                <a:latin typeface="Courier"/>
                <a:cs typeface="Courier"/>
              </a:rPr>
              <a:t>cpid</a:t>
            </a:r>
            <a:r>
              <a:rPr lang="en-US" sz="1700" dirty="0">
                <a:latin typeface="Courier"/>
                <a:cs typeface="Courier"/>
              </a:rPr>
              <a:t> = fork();              /* </a:t>
            </a:r>
            <a:r>
              <a:rPr lang="en-US" sz="1700" dirty="0" smtClean="0">
                <a:latin typeface="Courier"/>
                <a:cs typeface="Courier"/>
              </a:rPr>
              <a:t>new </a:t>
            </a:r>
            <a:r>
              <a:rPr lang="en-US" sz="1700" dirty="0">
                <a:latin typeface="Courier"/>
                <a:cs typeface="Courier"/>
              </a:rPr>
              <a:t>process for connection */</a:t>
            </a:r>
          </a:p>
          <a:p>
            <a:r>
              <a:rPr lang="en-US" sz="1700" dirty="0">
                <a:latin typeface="Courier"/>
                <a:cs typeface="Courier"/>
              </a:rPr>
              <a:t>    if (</a:t>
            </a:r>
            <a:r>
              <a:rPr lang="en-US" sz="1700" dirty="0" err="1">
                <a:latin typeface="Courier"/>
                <a:cs typeface="Courier"/>
              </a:rPr>
              <a:t>cpid</a:t>
            </a:r>
            <a:r>
              <a:rPr lang="en-US" sz="1700" dirty="0">
                <a:latin typeface="Courier"/>
                <a:cs typeface="Courier"/>
              </a:rPr>
              <a:t> &gt; 0) {             </a:t>
            </a:r>
            <a:r>
              <a:rPr lang="en-US" sz="1700" dirty="0" smtClean="0">
                <a:latin typeface="Courier"/>
                <a:cs typeface="Courier"/>
              </a:rPr>
              <a:t>/</a:t>
            </a:r>
            <a:r>
              <a:rPr lang="en-US" sz="1700" dirty="0">
                <a:latin typeface="Courier"/>
                <a:cs typeface="Courier"/>
              </a:rPr>
              <a:t>* parent process */</a:t>
            </a:r>
          </a:p>
          <a:p>
            <a:r>
              <a:rPr lang="en-US" sz="1700" dirty="0">
                <a:latin typeface="Courier"/>
                <a:cs typeface="Courier"/>
              </a:rPr>
              <a:t>      </a:t>
            </a:r>
            <a:r>
              <a:rPr lang="en-US" sz="1700" dirty="0">
                <a:solidFill>
                  <a:srgbClr val="FF0000"/>
                </a:solidFill>
                <a:latin typeface="Courier"/>
                <a:cs typeface="Courier"/>
              </a:rPr>
              <a:t>close(</a:t>
            </a:r>
            <a:r>
              <a:rPr lang="en-US" sz="1700" dirty="0" err="1">
                <a:solidFill>
                  <a:srgbClr val="FF0000"/>
                </a:solidFill>
                <a:latin typeface="Courier"/>
                <a:cs typeface="Courier"/>
              </a:rPr>
              <a:t>consockfd</a:t>
            </a:r>
            <a:r>
              <a:rPr lang="en-US" sz="1700" dirty="0" smtClean="0">
                <a:solidFill>
                  <a:srgbClr val="FF0000"/>
                </a:solidFill>
                <a:latin typeface="Courier"/>
                <a:cs typeface="Courier"/>
              </a:rPr>
              <a:t>);</a:t>
            </a:r>
            <a:endParaRPr lang="en-US" sz="1700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sz="1700" dirty="0">
                <a:latin typeface="Courier"/>
                <a:cs typeface="Courier"/>
              </a:rPr>
              <a:t>    } else if (</a:t>
            </a:r>
            <a:r>
              <a:rPr lang="en-US" sz="1700" dirty="0" err="1">
                <a:latin typeface="Courier"/>
                <a:cs typeface="Courier"/>
              </a:rPr>
              <a:t>cpid</a:t>
            </a:r>
            <a:r>
              <a:rPr lang="en-US" sz="1700" dirty="0">
                <a:latin typeface="Courier"/>
                <a:cs typeface="Courier"/>
              </a:rPr>
              <a:t> == 0) {      </a:t>
            </a:r>
            <a:r>
              <a:rPr lang="en-US" sz="1700" dirty="0" smtClean="0">
                <a:latin typeface="Courier"/>
                <a:cs typeface="Courier"/>
              </a:rPr>
              <a:t>/</a:t>
            </a:r>
            <a:r>
              <a:rPr lang="en-US" sz="1700" dirty="0">
                <a:latin typeface="Courier"/>
                <a:cs typeface="Courier"/>
              </a:rPr>
              <a:t>* child process */</a:t>
            </a:r>
          </a:p>
          <a:p>
            <a:r>
              <a:rPr lang="en-US" sz="1700" dirty="0">
                <a:latin typeface="Courier"/>
                <a:cs typeface="Courier"/>
              </a:rPr>
              <a:t>      </a:t>
            </a:r>
            <a:r>
              <a:rPr lang="en-US" sz="1700" dirty="0">
                <a:solidFill>
                  <a:srgbClr val="FF0000"/>
                </a:solidFill>
                <a:latin typeface="Courier"/>
                <a:cs typeface="Courier"/>
              </a:rPr>
              <a:t>close(</a:t>
            </a:r>
            <a:r>
              <a:rPr lang="en-US" sz="1700" dirty="0" err="1">
                <a:solidFill>
                  <a:srgbClr val="FF0000"/>
                </a:solidFill>
                <a:latin typeface="Courier"/>
                <a:cs typeface="Courier"/>
              </a:rPr>
              <a:t>lstnsockfd</a:t>
            </a:r>
            <a:r>
              <a:rPr lang="en-US" sz="1700" dirty="0">
                <a:solidFill>
                  <a:srgbClr val="FF0000"/>
                </a:solidFill>
                <a:latin typeface="Courier"/>
                <a:cs typeface="Courier"/>
              </a:rPr>
              <a:t>);        </a:t>
            </a:r>
            <a:r>
              <a:rPr lang="en-US" sz="1700" dirty="0">
                <a:latin typeface="Courier"/>
                <a:cs typeface="Courier"/>
              </a:rPr>
              <a:t>/* let go of listen socket *</a:t>
            </a:r>
            <a:r>
              <a:rPr lang="en-US" sz="1700" dirty="0" smtClean="0">
                <a:latin typeface="Courier"/>
                <a:cs typeface="Courier"/>
              </a:rPr>
              <a:t>/</a:t>
            </a:r>
          </a:p>
          <a:p>
            <a:endParaRPr lang="en-US" sz="1700" dirty="0">
              <a:latin typeface="Courier"/>
              <a:cs typeface="Courier"/>
            </a:endParaRPr>
          </a:p>
          <a:p>
            <a:r>
              <a:rPr lang="en-US" sz="1700" dirty="0">
                <a:latin typeface="Courier"/>
                <a:cs typeface="Courier"/>
              </a:rPr>
              <a:t>      </a:t>
            </a:r>
            <a:r>
              <a:rPr lang="en-US" sz="1700" i="1" dirty="0">
                <a:latin typeface="Courier"/>
                <a:cs typeface="Courier"/>
              </a:rPr>
              <a:t>server(</a:t>
            </a:r>
            <a:r>
              <a:rPr lang="en-US" sz="1700" i="1" dirty="0" err="1">
                <a:latin typeface="Courier"/>
                <a:cs typeface="Courier"/>
              </a:rPr>
              <a:t>consockfd</a:t>
            </a:r>
            <a:r>
              <a:rPr lang="en-US" sz="1700" i="1" dirty="0">
                <a:latin typeface="Courier"/>
                <a:cs typeface="Courier"/>
              </a:rPr>
              <a:t>)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</a:p>
          <a:p>
            <a:endParaRPr lang="en-US" sz="1700" dirty="0">
              <a:latin typeface="Courier"/>
              <a:cs typeface="Courier"/>
            </a:endParaRPr>
          </a:p>
          <a:p>
            <a:r>
              <a:rPr lang="en-US" sz="1700" dirty="0">
                <a:latin typeface="Courier"/>
                <a:cs typeface="Courier"/>
              </a:rPr>
              <a:t>      close(</a:t>
            </a:r>
            <a:r>
              <a:rPr lang="en-US" sz="1700" dirty="0" err="1">
                <a:latin typeface="Courier"/>
                <a:cs typeface="Courier"/>
              </a:rPr>
              <a:t>consockfd</a:t>
            </a:r>
            <a:r>
              <a:rPr lang="en-US" sz="1700" dirty="0">
                <a:latin typeface="Courier"/>
                <a:cs typeface="Courier"/>
              </a:rPr>
              <a:t>);</a:t>
            </a:r>
          </a:p>
          <a:p>
            <a:r>
              <a:rPr lang="en-US" sz="1700" dirty="0">
                <a:latin typeface="Courier"/>
                <a:cs typeface="Courier"/>
              </a:rPr>
              <a:t>      exit(EXIT_SUCCESS);         /* exit child normally */</a:t>
            </a:r>
          </a:p>
          <a:p>
            <a:r>
              <a:rPr lang="en-US" sz="1700" dirty="0">
                <a:latin typeface="Courier"/>
                <a:cs typeface="Courier"/>
              </a:rPr>
              <a:t>    }</a:t>
            </a:r>
          </a:p>
          <a:p>
            <a:r>
              <a:rPr lang="en-US" sz="1700" dirty="0">
                <a:latin typeface="Courier"/>
                <a:cs typeface="Courier"/>
              </a:rPr>
              <a:t>  }</a:t>
            </a:r>
          </a:p>
          <a:p>
            <a:r>
              <a:rPr lang="en-US" sz="1700" dirty="0" smtClean="0">
                <a:latin typeface="Courier"/>
                <a:cs typeface="Courier"/>
              </a:rPr>
              <a:t>close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)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  <a:endParaRPr lang="en-US" sz="17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713901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Address - </a:t>
            </a:r>
            <a:r>
              <a:rPr lang="en-US" dirty="0" smtClean="0"/>
              <a:t>Itself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95" y="4267200"/>
            <a:ext cx="8229600" cy="2203128"/>
          </a:xfrm>
        </p:spPr>
        <p:txBody>
          <a:bodyPr>
            <a:normAutofit/>
          </a:bodyPr>
          <a:lstStyle/>
          <a:p>
            <a:r>
              <a:rPr lang="en-US" dirty="0" smtClean="0"/>
              <a:t>Simple form </a:t>
            </a:r>
          </a:p>
          <a:p>
            <a:r>
              <a:rPr lang="en-US" dirty="0" smtClean="0"/>
              <a:t>Internet Protocol</a:t>
            </a:r>
            <a:endParaRPr lang="en-US" dirty="0"/>
          </a:p>
          <a:p>
            <a:r>
              <a:rPr lang="en-US" dirty="0" smtClean="0"/>
              <a:t>accepting any connections on the specified port</a:t>
            </a:r>
          </a:p>
          <a:p>
            <a:r>
              <a:rPr lang="en-US" dirty="0" smtClean="0"/>
              <a:t>In “network byte ordering”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7515" y="914400"/>
            <a:ext cx="8216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sockaddr_in</a:t>
            </a:r>
            <a:r>
              <a:rPr lang="en-US" dirty="0" smtClean="0">
                <a:latin typeface="Courier New"/>
                <a:cs typeface="Courier New"/>
              </a:rPr>
              <a:t> {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 short </a:t>
            </a:r>
            <a:r>
              <a:rPr lang="en-US" dirty="0" err="1">
                <a:latin typeface="Courier New"/>
                <a:cs typeface="Courier New"/>
              </a:rPr>
              <a:t>sin_family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r>
              <a:rPr lang="en-US" dirty="0">
                <a:latin typeface="Courier New"/>
                <a:cs typeface="Courier New"/>
              </a:rPr>
              <a:t>   unsigned short </a:t>
            </a:r>
            <a:r>
              <a:rPr lang="en-US" dirty="0" err="1">
                <a:latin typeface="Courier New"/>
                <a:cs typeface="Courier New"/>
              </a:rPr>
              <a:t>sin_port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r>
              <a:rPr lang="en-US" dirty="0">
                <a:latin typeface="Courier New"/>
                <a:cs typeface="Courier New"/>
              </a:rPr>
              <a:t>   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in_addr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sin_addr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r>
              <a:rPr lang="en-US" dirty="0">
                <a:latin typeface="Courier New"/>
                <a:cs typeface="Courier New"/>
              </a:rPr>
              <a:t>   char </a:t>
            </a:r>
            <a:r>
              <a:rPr lang="en-US" dirty="0" err="1">
                <a:latin typeface="Courier New"/>
                <a:cs typeface="Courier New"/>
              </a:rPr>
              <a:t>sin_zero</a:t>
            </a:r>
            <a:r>
              <a:rPr lang="en-US" dirty="0">
                <a:latin typeface="Courier New"/>
                <a:cs typeface="Courier New"/>
              </a:rPr>
              <a:t>[8];</a:t>
            </a:r>
          </a:p>
          <a:p>
            <a:r>
              <a:rPr lang="en-US" dirty="0" smtClean="0">
                <a:latin typeface="Courier New"/>
                <a:cs typeface="Courier New"/>
              </a:rPr>
              <a:t> } </a:t>
            </a:r>
            <a:r>
              <a:rPr lang="en-US" dirty="0" err="1" smtClean="0">
                <a:latin typeface="Courier New"/>
                <a:cs typeface="Courier New"/>
              </a:rPr>
              <a:t>serv_addr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memset</a:t>
            </a:r>
            <a:r>
              <a:rPr lang="en-US" dirty="0">
                <a:latin typeface="Courier"/>
                <a:cs typeface="Courier"/>
              </a:rPr>
              <a:t>((char *) &amp;serv_addr,0, </a:t>
            </a:r>
            <a:r>
              <a:rPr lang="en-US" dirty="0" err="1">
                <a:latin typeface="Courier"/>
                <a:cs typeface="Courier"/>
              </a:rPr>
              <a:t>sizeof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serv_addr</a:t>
            </a:r>
            <a:r>
              <a:rPr lang="en-US" dirty="0">
                <a:latin typeface="Courier"/>
                <a:cs typeface="Courier"/>
              </a:rPr>
              <a:t>));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serv_addr.sin_family</a:t>
            </a:r>
            <a:r>
              <a:rPr lang="en-US" dirty="0" smtClean="0">
                <a:latin typeface="Courier"/>
                <a:cs typeface="Courier"/>
              </a:rPr>
              <a:t>      </a:t>
            </a:r>
            <a:r>
              <a:rPr lang="en-US" dirty="0">
                <a:latin typeface="Courier"/>
                <a:cs typeface="Courier"/>
              </a:rPr>
              <a:t>= AF_INET;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serv_addr.sin_addr.s_addr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INADDR_ANY;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serv_addr.sin_port</a:t>
            </a:r>
            <a:r>
              <a:rPr lang="en-US" dirty="0" smtClean="0">
                <a:latin typeface="Courier"/>
                <a:cs typeface="Courier"/>
              </a:rPr>
              <a:t>       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dirty="0" err="1">
                <a:latin typeface="Courier"/>
                <a:cs typeface="Courier"/>
              </a:rPr>
              <a:t>htons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portno</a:t>
            </a:r>
            <a:r>
              <a:rPr lang="en-US" dirty="0">
                <a:latin typeface="Courier"/>
                <a:cs typeface="Courier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213626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Client: </a:t>
            </a:r>
            <a:r>
              <a:rPr lang="en-US" dirty="0" smtClean="0"/>
              <a:t>Getting </a:t>
            </a:r>
            <a:r>
              <a:rPr lang="en-US" dirty="0" smtClean="0"/>
              <a:t>the </a:t>
            </a:r>
            <a:r>
              <a:rPr lang="en-US" dirty="0" smtClean="0"/>
              <a:t>Server </a:t>
            </a:r>
            <a:r>
              <a:rPr lang="en-US" dirty="0"/>
              <a:t>A</a:t>
            </a:r>
            <a:r>
              <a:rPr lang="en-US" dirty="0" smtClean="0"/>
              <a:t>ddress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990600"/>
            <a:ext cx="8763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err="1" smtClean="0">
                <a:latin typeface="Courier New"/>
                <a:cs typeface="Courier New"/>
              </a:rPr>
              <a:t>struct</a:t>
            </a:r>
            <a:r>
              <a:rPr lang="en-US" sz="1700" dirty="0" smtClean="0">
                <a:latin typeface="Courier New"/>
                <a:cs typeface="Courier New"/>
              </a:rPr>
              <a:t> </a:t>
            </a:r>
            <a:r>
              <a:rPr lang="en-US" sz="1700" dirty="0" err="1">
                <a:latin typeface="Courier New"/>
                <a:cs typeface="Courier New"/>
              </a:rPr>
              <a:t>hostent</a:t>
            </a:r>
            <a:r>
              <a:rPr lang="en-US" sz="1700" dirty="0">
                <a:latin typeface="Courier New"/>
                <a:cs typeface="Courier New"/>
              </a:rPr>
              <a:t> *</a:t>
            </a:r>
            <a:r>
              <a:rPr lang="en-US" sz="1700" dirty="0" err="1">
                <a:latin typeface="Courier New"/>
                <a:cs typeface="Courier New"/>
              </a:rPr>
              <a:t>buildServerAddr</a:t>
            </a:r>
            <a:r>
              <a:rPr lang="en-US" sz="1700" dirty="0">
                <a:latin typeface="Courier New"/>
                <a:cs typeface="Courier New"/>
              </a:rPr>
              <a:t>(</a:t>
            </a:r>
            <a:r>
              <a:rPr lang="en-US" sz="1700" dirty="0" err="1">
                <a:latin typeface="Courier New"/>
                <a:cs typeface="Courier New"/>
              </a:rPr>
              <a:t>struct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 err="1">
                <a:latin typeface="Courier New"/>
                <a:cs typeface="Courier New"/>
              </a:rPr>
              <a:t>sockaddr_in</a:t>
            </a:r>
            <a:r>
              <a:rPr lang="en-US" sz="1700" dirty="0">
                <a:latin typeface="Courier New"/>
                <a:cs typeface="Courier New"/>
              </a:rPr>
              <a:t> *</a:t>
            </a:r>
            <a:r>
              <a:rPr lang="en-US" sz="1700" dirty="0" err="1">
                <a:latin typeface="Courier New"/>
                <a:cs typeface="Courier New"/>
              </a:rPr>
              <a:t>serv_addr</a:t>
            </a:r>
            <a:r>
              <a:rPr lang="en-US" sz="1700" dirty="0">
                <a:latin typeface="Courier New"/>
                <a:cs typeface="Courier New"/>
              </a:rPr>
              <a:t>,</a:t>
            </a:r>
          </a:p>
          <a:p>
            <a:r>
              <a:rPr lang="en-US" sz="1700" dirty="0">
                <a:latin typeface="Courier New"/>
                <a:cs typeface="Courier New"/>
              </a:rPr>
              <a:t>                                char *hostname, </a:t>
            </a:r>
            <a:r>
              <a:rPr lang="en-US" sz="1700" dirty="0" err="1">
                <a:latin typeface="Courier New"/>
                <a:cs typeface="Courier New"/>
              </a:rPr>
              <a:t>int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 err="1">
                <a:latin typeface="Courier New"/>
                <a:cs typeface="Courier New"/>
              </a:rPr>
              <a:t>portno</a:t>
            </a:r>
            <a:r>
              <a:rPr lang="en-US" sz="1700" dirty="0">
                <a:latin typeface="Courier New"/>
                <a:cs typeface="Courier New"/>
              </a:rPr>
              <a:t>) {</a:t>
            </a:r>
          </a:p>
          <a:p>
            <a:r>
              <a:rPr lang="en-US" sz="1700" dirty="0">
                <a:latin typeface="Courier New"/>
                <a:cs typeface="Courier New"/>
              </a:rPr>
              <a:t>  </a:t>
            </a:r>
            <a:r>
              <a:rPr lang="en-US" sz="1700" dirty="0" err="1">
                <a:latin typeface="Courier New"/>
                <a:cs typeface="Courier New"/>
              </a:rPr>
              <a:t>struct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 err="1">
                <a:latin typeface="Courier New"/>
                <a:cs typeface="Courier New"/>
              </a:rPr>
              <a:t>hostent</a:t>
            </a:r>
            <a:r>
              <a:rPr lang="en-US" sz="1700" dirty="0">
                <a:latin typeface="Courier New"/>
                <a:cs typeface="Courier New"/>
              </a:rPr>
              <a:t> *server</a:t>
            </a:r>
            <a:r>
              <a:rPr lang="en-US" sz="1700" dirty="0" smtClean="0">
                <a:latin typeface="Courier New"/>
                <a:cs typeface="Courier New"/>
              </a:rPr>
              <a:t>;</a:t>
            </a:r>
          </a:p>
          <a:p>
            <a:endParaRPr lang="en-US" sz="1700" dirty="0">
              <a:latin typeface="Courier New"/>
              <a:cs typeface="Courier New"/>
            </a:endParaRPr>
          </a:p>
          <a:p>
            <a:r>
              <a:rPr lang="en-US" sz="1700" dirty="0">
                <a:latin typeface="Courier New"/>
                <a:cs typeface="Courier New"/>
              </a:rPr>
              <a:t>  /* Get host entry associated with a hostname or IP address */</a:t>
            </a:r>
          </a:p>
          <a:p>
            <a:r>
              <a:rPr lang="en-US" sz="1700" dirty="0">
                <a:latin typeface="Courier New"/>
                <a:cs typeface="Courier New"/>
              </a:rPr>
              <a:t>  server = </a:t>
            </a:r>
            <a:r>
              <a:rPr lang="en-US" sz="1700" b="1" dirty="0" err="1">
                <a:solidFill>
                  <a:srgbClr val="FF0000"/>
                </a:solidFill>
                <a:latin typeface="Courier New"/>
                <a:cs typeface="Courier New"/>
              </a:rPr>
              <a:t>gethostbyname</a:t>
            </a:r>
            <a:r>
              <a:rPr lang="en-US" sz="1700" dirty="0">
                <a:latin typeface="Courier New"/>
                <a:cs typeface="Courier New"/>
              </a:rPr>
              <a:t>(hostname);</a:t>
            </a:r>
          </a:p>
          <a:p>
            <a:r>
              <a:rPr lang="en-US" sz="1700" dirty="0">
                <a:latin typeface="Courier New"/>
                <a:cs typeface="Courier New"/>
              </a:rPr>
              <a:t>  if (server == NULL) {</a:t>
            </a:r>
          </a:p>
          <a:p>
            <a:r>
              <a:rPr lang="en-US" sz="1700" dirty="0">
                <a:latin typeface="Courier New"/>
                <a:cs typeface="Courier New"/>
              </a:rPr>
              <a:t>    </a:t>
            </a:r>
            <a:r>
              <a:rPr lang="en-US" sz="1700" dirty="0" err="1">
                <a:latin typeface="Courier New"/>
                <a:cs typeface="Courier New"/>
              </a:rPr>
              <a:t>fprintf</a:t>
            </a:r>
            <a:r>
              <a:rPr lang="en-US" sz="1700" dirty="0">
                <a:latin typeface="Courier New"/>
                <a:cs typeface="Courier New"/>
              </a:rPr>
              <a:t>(</a:t>
            </a:r>
            <a:r>
              <a:rPr lang="en-US" sz="1700" dirty="0" err="1">
                <a:latin typeface="Courier New"/>
                <a:cs typeface="Courier New"/>
              </a:rPr>
              <a:t>stderr</a:t>
            </a:r>
            <a:r>
              <a:rPr lang="en-US" sz="1700" dirty="0">
                <a:latin typeface="Courier New"/>
                <a:cs typeface="Courier New"/>
              </a:rPr>
              <a:t>,"ERROR, no such host\n");</a:t>
            </a:r>
          </a:p>
          <a:p>
            <a:r>
              <a:rPr lang="en-US" sz="1700" dirty="0">
                <a:latin typeface="Courier New"/>
                <a:cs typeface="Courier New"/>
              </a:rPr>
              <a:t>    exit(1);</a:t>
            </a:r>
          </a:p>
          <a:p>
            <a:r>
              <a:rPr lang="en-US" sz="1700" dirty="0">
                <a:latin typeface="Courier New"/>
                <a:cs typeface="Courier New"/>
              </a:rPr>
              <a:t>  }</a:t>
            </a:r>
          </a:p>
          <a:p>
            <a:endParaRPr lang="en-US" sz="1700" dirty="0">
              <a:latin typeface="Courier New"/>
              <a:cs typeface="Courier New"/>
            </a:endParaRPr>
          </a:p>
          <a:p>
            <a:r>
              <a:rPr lang="en-US" sz="1700" dirty="0">
                <a:latin typeface="Courier New"/>
                <a:cs typeface="Courier New"/>
              </a:rPr>
              <a:t>  /* Construct an address for remote server */</a:t>
            </a:r>
          </a:p>
          <a:p>
            <a:r>
              <a:rPr lang="en-US" sz="1700" dirty="0">
                <a:latin typeface="Courier New"/>
                <a:cs typeface="Courier New"/>
              </a:rPr>
              <a:t>  </a:t>
            </a:r>
            <a:r>
              <a:rPr lang="en-US" sz="1700" dirty="0" err="1">
                <a:latin typeface="Courier New"/>
                <a:cs typeface="Courier New"/>
              </a:rPr>
              <a:t>memset</a:t>
            </a:r>
            <a:r>
              <a:rPr lang="en-US" sz="1700" dirty="0">
                <a:latin typeface="Courier New"/>
                <a:cs typeface="Courier New"/>
              </a:rPr>
              <a:t>((char *) </a:t>
            </a:r>
            <a:r>
              <a:rPr lang="en-US" sz="1700" dirty="0" err="1">
                <a:latin typeface="Courier New"/>
                <a:cs typeface="Courier New"/>
              </a:rPr>
              <a:t>serv_addr</a:t>
            </a:r>
            <a:r>
              <a:rPr lang="en-US" sz="1700" dirty="0">
                <a:latin typeface="Courier New"/>
                <a:cs typeface="Courier New"/>
              </a:rPr>
              <a:t>, 0, </a:t>
            </a:r>
            <a:r>
              <a:rPr lang="en-US" sz="1700" dirty="0" err="1">
                <a:latin typeface="Courier New"/>
                <a:cs typeface="Courier New"/>
              </a:rPr>
              <a:t>sizeof</a:t>
            </a:r>
            <a:r>
              <a:rPr lang="en-US" sz="1700" dirty="0">
                <a:latin typeface="Courier New"/>
                <a:cs typeface="Courier New"/>
              </a:rPr>
              <a:t>(</a:t>
            </a:r>
            <a:r>
              <a:rPr lang="en-US" sz="1700" dirty="0" err="1">
                <a:latin typeface="Courier New"/>
                <a:cs typeface="Courier New"/>
              </a:rPr>
              <a:t>struct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 err="1">
                <a:latin typeface="Courier New"/>
                <a:cs typeface="Courier New"/>
              </a:rPr>
              <a:t>sockaddr_in</a:t>
            </a:r>
            <a:r>
              <a:rPr lang="en-US" sz="1700" dirty="0">
                <a:latin typeface="Courier New"/>
                <a:cs typeface="Courier New"/>
              </a:rPr>
              <a:t>));</a:t>
            </a:r>
          </a:p>
          <a:p>
            <a:r>
              <a:rPr lang="en-US" sz="1700" dirty="0">
                <a:latin typeface="Courier New"/>
                <a:cs typeface="Courier New"/>
              </a:rPr>
              <a:t>  </a:t>
            </a:r>
            <a:r>
              <a:rPr lang="en-US" sz="1700" dirty="0" err="1">
                <a:latin typeface="Courier New"/>
                <a:cs typeface="Courier New"/>
              </a:rPr>
              <a:t>serv_addr</a:t>
            </a:r>
            <a:r>
              <a:rPr lang="en-US" sz="1700" dirty="0">
                <a:latin typeface="Courier New"/>
                <a:cs typeface="Courier New"/>
              </a:rPr>
              <a:t>-&gt;</a:t>
            </a:r>
            <a:r>
              <a:rPr lang="en-US" sz="1700" dirty="0" err="1">
                <a:latin typeface="Courier New"/>
                <a:cs typeface="Courier New"/>
              </a:rPr>
              <a:t>sin_family</a:t>
            </a:r>
            <a:r>
              <a:rPr lang="en-US" sz="1700" dirty="0">
                <a:latin typeface="Courier New"/>
                <a:cs typeface="Courier New"/>
              </a:rPr>
              <a:t> = AF_INET;</a:t>
            </a:r>
          </a:p>
          <a:p>
            <a:r>
              <a:rPr lang="en-US" sz="1700" dirty="0">
                <a:latin typeface="Courier New"/>
                <a:cs typeface="Courier New"/>
              </a:rPr>
              <a:t>  </a:t>
            </a:r>
            <a:r>
              <a:rPr lang="en-US" sz="1700" dirty="0" err="1">
                <a:latin typeface="Courier New"/>
                <a:cs typeface="Courier New"/>
              </a:rPr>
              <a:t>bcopy</a:t>
            </a:r>
            <a:r>
              <a:rPr lang="en-US" sz="1700" dirty="0">
                <a:latin typeface="Courier New"/>
                <a:cs typeface="Courier New"/>
              </a:rPr>
              <a:t>((char *)</a:t>
            </a:r>
            <a:r>
              <a:rPr lang="en-US" sz="1700" b="1" dirty="0">
                <a:latin typeface="Courier New"/>
                <a:cs typeface="Courier New"/>
              </a:rPr>
              <a:t>server-&gt;</a:t>
            </a:r>
            <a:r>
              <a:rPr lang="en-US" sz="1700" b="1" dirty="0" err="1">
                <a:latin typeface="Courier New"/>
                <a:cs typeface="Courier New"/>
              </a:rPr>
              <a:t>h_addr</a:t>
            </a:r>
            <a:r>
              <a:rPr lang="en-US" sz="1700" dirty="0">
                <a:latin typeface="Courier New"/>
                <a:cs typeface="Courier New"/>
              </a:rPr>
              <a:t>, </a:t>
            </a:r>
            <a:endParaRPr lang="en-US" sz="1700" dirty="0" smtClean="0">
              <a:latin typeface="Courier New"/>
              <a:cs typeface="Courier New"/>
            </a:endParaRPr>
          </a:p>
          <a:p>
            <a:r>
              <a:rPr lang="en-US" sz="1700" dirty="0">
                <a:latin typeface="Courier New"/>
                <a:cs typeface="Courier New"/>
              </a:rPr>
              <a:t>	</a:t>
            </a:r>
            <a:r>
              <a:rPr lang="en-US" sz="1700" dirty="0" smtClean="0">
                <a:latin typeface="Courier New"/>
                <a:cs typeface="Courier New"/>
              </a:rPr>
              <a:t> (</a:t>
            </a:r>
            <a:r>
              <a:rPr lang="en-US" sz="1700" dirty="0">
                <a:latin typeface="Courier New"/>
                <a:cs typeface="Courier New"/>
              </a:rPr>
              <a:t>char *)&amp;(</a:t>
            </a:r>
            <a:r>
              <a:rPr lang="en-US" sz="1700" dirty="0" err="1">
                <a:latin typeface="Courier New"/>
                <a:cs typeface="Courier New"/>
              </a:rPr>
              <a:t>serv_addr</a:t>
            </a:r>
            <a:r>
              <a:rPr lang="en-US" sz="1700" dirty="0">
                <a:latin typeface="Courier New"/>
                <a:cs typeface="Courier New"/>
              </a:rPr>
              <a:t>-&gt;</a:t>
            </a:r>
            <a:r>
              <a:rPr lang="en-US" sz="1700" dirty="0" err="1">
                <a:latin typeface="Courier New"/>
                <a:cs typeface="Courier New"/>
              </a:rPr>
              <a:t>sin_addr.s_addr</a:t>
            </a:r>
            <a:r>
              <a:rPr lang="en-US" sz="1700" dirty="0">
                <a:latin typeface="Courier New"/>
                <a:cs typeface="Courier New"/>
              </a:rPr>
              <a:t>), </a:t>
            </a:r>
            <a:r>
              <a:rPr lang="en-US" sz="1700" dirty="0" smtClean="0">
                <a:latin typeface="Courier New"/>
                <a:cs typeface="Courier New"/>
              </a:rPr>
              <a:t>server</a:t>
            </a:r>
            <a:r>
              <a:rPr lang="en-US" sz="1700" dirty="0">
                <a:latin typeface="Courier New"/>
                <a:cs typeface="Courier New"/>
              </a:rPr>
              <a:t>-</a:t>
            </a:r>
            <a:r>
              <a:rPr lang="en-US" sz="1700" dirty="0" smtClean="0">
                <a:latin typeface="Courier New"/>
                <a:cs typeface="Courier New"/>
              </a:rPr>
              <a:t>&gt;</a:t>
            </a:r>
            <a:r>
              <a:rPr lang="en-US" sz="1700" dirty="0" err="1" smtClean="0">
                <a:latin typeface="Courier New"/>
                <a:cs typeface="Courier New"/>
              </a:rPr>
              <a:t>h_length</a:t>
            </a:r>
            <a:r>
              <a:rPr lang="en-US" sz="1700" dirty="0">
                <a:latin typeface="Courier New"/>
                <a:cs typeface="Courier New"/>
              </a:rPr>
              <a:t>);</a:t>
            </a:r>
          </a:p>
          <a:p>
            <a:r>
              <a:rPr lang="en-US" sz="1700" dirty="0">
                <a:latin typeface="Courier New"/>
                <a:cs typeface="Courier New"/>
              </a:rPr>
              <a:t>  </a:t>
            </a:r>
            <a:r>
              <a:rPr lang="en-US" sz="1700" dirty="0" err="1">
                <a:latin typeface="Courier New"/>
                <a:cs typeface="Courier New"/>
              </a:rPr>
              <a:t>serv_addr</a:t>
            </a:r>
            <a:r>
              <a:rPr lang="en-US" sz="1700" dirty="0">
                <a:latin typeface="Courier New"/>
                <a:cs typeface="Courier New"/>
              </a:rPr>
              <a:t>-&gt;</a:t>
            </a:r>
            <a:r>
              <a:rPr lang="en-US" sz="1700" dirty="0" err="1">
                <a:latin typeface="Courier New"/>
                <a:cs typeface="Courier New"/>
              </a:rPr>
              <a:t>sin_port</a:t>
            </a:r>
            <a:r>
              <a:rPr lang="en-US" sz="1700" dirty="0">
                <a:latin typeface="Courier New"/>
                <a:cs typeface="Courier New"/>
              </a:rPr>
              <a:t> = </a:t>
            </a:r>
            <a:r>
              <a:rPr lang="en-US" sz="1700" dirty="0" err="1">
                <a:latin typeface="Courier New"/>
                <a:cs typeface="Courier New"/>
              </a:rPr>
              <a:t>htons</a:t>
            </a:r>
            <a:r>
              <a:rPr lang="en-US" sz="1700" dirty="0">
                <a:latin typeface="Courier New"/>
                <a:cs typeface="Courier New"/>
              </a:rPr>
              <a:t>(</a:t>
            </a:r>
            <a:r>
              <a:rPr lang="en-US" sz="1700" dirty="0" err="1">
                <a:latin typeface="Courier New"/>
                <a:cs typeface="Courier New"/>
              </a:rPr>
              <a:t>portno</a:t>
            </a:r>
            <a:r>
              <a:rPr lang="en-US" sz="1700" dirty="0">
                <a:latin typeface="Courier New"/>
                <a:cs typeface="Courier New"/>
              </a:rPr>
              <a:t>);</a:t>
            </a:r>
          </a:p>
          <a:p>
            <a:r>
              <a:rPr lang="en-US" sz="1700" dirty="0">
                <a:latin typeface="Courier New"/>
                <a:cs typeface="Courier New"/>
              </a:rPr>
              <a:t>  </a:t>
            </a:r>
            <a:endParaRPr lang="en-US" sz="1700" dirty="0" smtClean="0">
              <a:latin typeface="Courier New"/>
              <a:cs typeface="Courier New"/>
            </a:endParaRPr>
          </a:p>
          <a:p>
            <a:r>
              <a:rPr lang="en-US" sz="1700" dirty="0" smtClean="0">
                <a:latin typeface="Courier New"/>
                <a:cs typeface="Courier New"/>
              </a:rPr>
              <a:t>return </a:t>
            </a:r>
            <a:r>
              <a:rPr lang="en-US" sz="1700" dirty="0">
                <a:latin typeface="Courier New"/>
                <a:cs typeface="Courier New"/>
              </a:rPr>
              <a:t>server;</a:t>
            </a:r>
          </a:p>
          <a:p>
            <a:r>
              <a:rPr lang="en-US" sz="1700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159978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577362" y="152400"/>
            <a:ext cx="7576038" cy="573206"/>
          </a:xfrm>
        </p:spPr>
        <p:txBody>
          <a:bodyPr/>
          <a:lstStyle/>
          <a:p>
            <a:r>
              <a:rPr lang="en-US" dirty="0" smtClean="0"/>
              <a:t>Recall: Traditional UNIX Process</a:t>
            </a:r>
            <a:endParaRPr lang="en-US" dirty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715000"/>
          </a:xfrm>
        </p:spPr>
        <p:txBody>
          <a:bodyPr/>
          <a:lstStyle/>
          <a:p>
            <a:r>
              <a:rPr lang="en-US" dirty="0" smtClean="0"/>
              <a:t>Process: </a:t>
            </a:r>
            <a:r>
              <a:rPr lang="en-US" dirty="0" smtClean="0"/>
              <a:t>OS abstraction of what </a:t>
            </a:r>
            <a:r>
              <a:rPr lang="en-US" dirty="0" smtClean="0"/>
              <a:t>is needed to run </a:t>
            </a:r>
            <a:r>
              <a:rPr lang="en-US" dirty="0" smtClean="0"/>
              <a:t>a single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Often called a “</a:t>
            </a:r>
            <a:r>
              <a:rPr lang="en-US" altLang="ja-JP" dirty="0" err="1" smtClean="0"/>
              <a:t>HeavyWeight</a:t>
            </a:r>
            <a:r>
              <a:rPr lang="en-US" altLang="ja-JP" dirty="0" smtClean="0"/>
              <a:t> Process</a:t>
            </a:r>
            <a:r>
              <a:rPr lang="en-US" dirty="0" smtClean="0"/>
              <a:t>”</a:t>
            </a:r>
          </a:p>
          <a:p>
            <a:pPr lvl="1"/>
            <a:r>
              <a:rPr lang="en-US" altLang="ja-JP" dirty="0" smtClean="0"/>
              <a:t>No concurrency in a “</a:t>
            </a:r>
            <a:r>
              <a:rPr lang="en-US" altLang="ja-JP" dirty="0" err="1" smtClean="0"/>
              <a:t>HeavyWeight</a:t>
            </a:r>
            <a:r>
              <a:rPr lang="en-US" altLang="ja-JP" dirty="0" smtClean="0"/>
              <a:t> Process”</a:t>
            </a:r>
          </a:p>
          <a:p>
            <a:pPr lvl="1"/>
            <a:endParaRPr lang="en-US" altLang="ja-JP" dirty="0" smtClean="0"/>
          </a:p>
          <a:p>
            <a:r>
              <a:rPr lang="en-US" dirty="0" smtClean="0"/>
              <a:t>Two parts:</a:t>
            </a:r>
          </a:p>
          <a:p>
            <a:pPr lvl="1"/>
            <a:r>
              <a:rPr lang="en-US" dirty="0" smtClean="0"/>
              <a:t>Sequential program execution </a:t>
            </a:r>
            <a:r>
              <a:rPr lang="en-US" dirty="0" smtClean="0"/>
              <a:t>stream </a:t>
            </a:r>
            <a:br>
              <a:rPr lang="en-US" dirty="0" smtClean="0"/>
            </a:br>
            <a:r>
              <a:rPr lang="en-US" dirty="0" smtClean="0"/>
              <a:t>[ACTIVE PART]</a:t>
            </a:r>
            <a:endParaRPr lang="en-US" dirty="0" smtClean="0"/>
          </a:p>
          <a:p>
            <a:pPr lvl="2"/>
            <a:r>
              <a:rPr lang="en-US" dirty="0" smtClean="0"/>
              <a:t>Code executed as a sequential stream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execution </a:t>
            </a:r>
            <a:r>
              <a:rPr lang="en-US" dirty="0" smtClean="0"/>
              <a:t>(i.e., thread)</a:t>
            </a:r>
          </a:p>
          <a:p>
            <a:pPr lvl="2"/>
            <a:r>
              <a:rPr lang="en-US" dirty="0" smtClean="0"/>
              <a:t>Includes State of CPU registers</a:t>
            </a:r>
          </a:p>
          <a:p>
            <a:pPr lvl="1"/>
            <a:r>
              <a:rPr lang="en-US" dirty="0" smtClean="0"/>
              <a:t>Protected </a:t>
            </a:r>
            <a:r>
              <a:rPr lang="en-US" dirty="0" smtClean="0"/>
              <a:t>resources </a:t>
            </a:r>
            <a:br>
              <a:rPr lang="en-US" dirty="0" smtClean="0"/>
            </a:br>
            <a:r>
              <a:rPr lang="en-US" dirty="0" smtClean="0"/>
              <a:t>[PASSIVE PART]:</a:t>
            </a:r>
            <a:endParaRPr lang="en-US" dirty="0" smtClean="0"/>
          </a:p>
          <a:p>
            <a:pPr lvl="2"/>
            <a:r>
              <a:rPr lang="en-US" dirty="0" smtClean="0"/>
              <a:t>Main memory state (contents of Address Space)</a:t>
            </a:r>
          </a:p>
          <a:p>
            <a:pPr lvl="2"/>
            <a:r>
              <a:rPr lang="en-US" dirty="0" smtClean="0"/>
              <a:t>I/O state (i.e. file descriptors)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58187" b="18264"/>
          <a:stretch/>
        </p:blipFill>
        <p:spPr bwMode="auto">
          <a:xfrm>
            <a:off x="6019800" y="1981200"/>
            <a:ext cx="2608549" cy="330681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2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47531</TotalTime>
  <Pages>60</Pages>
  <Words>2584</Words>
  <Application>Microsoft Macintosh PowerPoint</Application>
  <PresentationFormat>On-screen Show (4:3)</PresentationFormat>
  <Paragraphs>648</Paragraphs>
  <Slides>48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</vt:lpstr>
      <vt:lpstr>CS162 Operating Systems and Systems Programming Lecture 5   Introduction to Networking (Finished), Concurrency (Processes and Threads)</vt:lpstr>
      <vt:lpstr>Recall: Namespaces for communication over IP</vt:lpstr>
      <vt:lpstr>Recall: Use of Sockets in TCP</vt:lpstr>
      <vt:lpstr>Recall: Socket Setup over TCP/IP</vt:lpstr>
      <vt:lpstr>Example: Server Protection and Parallelism</vt:lpstr>
      <vt:lpstr>Recall: Server Protocol (v3)</vt:lpstr>
      <vt:lpstr>Server Address - Itself</vt:lpstr>
      <vt:lpstr>Client: Getting the Server Address</vt:lpstr>
      <vt:lpstr>Recall: Traditional UNIX Process</vt:lpstr>
      <vt:lpstr>How do we Multiplex Processes?</vt:lpstr>
      <vt:lpstr>CPU Switch From Process A to Process B</vt:lpstr>
      <vt:lpstr>Lifecycle of a Process</vt:lpstr>
      <vt:lpstr>Process Scheduling</vt:lpstr>
      <vt:lpstr>Ready Queue And Various I/O Device Queues</vt:lpstr>
      <vt:lpstr>Modern Process with Threads</vt:lpstr>
      <vt:lpstr>Single and Multithreaded Processes</vt:lpstr>
      <vt:lpstr>Administrivia</vt:lpstr>
      <vt:lpstr>Break</vt:lpstr>
      <vt:lpstr>Thread State</vt:lpstr>
      <vt:lpstr>Shared vs. Per-Thread State</vt:lpstr>
      <vt:lpstr>Execution Stack Example</vt:lpstr>
      <vt:lpstr>MIPS: Software conventions for Registers</vt:lpstr>
      <vt:lpstr>Motivational Example for Threads</vt:lpstr>
      <vt:lpstr>Use of Threads</vt:lpstr>
      <vt:lpstr>Memory Footprint: Two-Threads</vt:lpstr>
      <vt:lpstr>Actual Thread Operations</vt:lpstr>
      <vt:lpstr>Dispatch Loop</vt:lpstr>
      <vt:lpstr>Running a thread</vt:lpstr>
      <vt:lpstr>Internal Events</vt:lpstr>
      <vt:lpstr>Stack for Yielding Thread</vt:lpstr>
      <vt:lpstr>What Do the Stacks Look Like?</vt:lpstr>
      <vt:lpstr>Saving/Restoring state (often called “Context Switch)</vt:lpstr>
      <vt:lpstr>Switch Details (continued)</vt:lpstr>
      <vt:lpstr>Some Numbers</vt:lpstr>
      <vt:lpstr>Some Numbers</vt:lpstr>
      <vt:lpstr>Break</vt:lpstr>
      <vt:lpstr>What happens when thread blocks on I/O?</vt:lpstr>
      <vt:lpstr>External Events</vt:lpstr>
      <vt:lpstr>Example: Network Interrupt</vt:lpstr>
      <vt:lpstr>Use of Timer Interrupt to Return Control</vt:lpstr>
      <vt:lpstr>Thread Abstraction</vt:lpstr>
      <vt:lpstr>Thread Abstraction</vt:lpstr>
      <vt:lpstr>Programmer vs. Processor View</vt:lpstr>
      <vt:lpstr>Programmer vs. Processor View</vt:lpstr>
      <vt:lpstr>Programmer vs. Processor View</vt:lpstr>
      <vt:lpstr>Possible Executions</vt:lpstr>
      <vt:lpstr>Thread Lifecycle</vt:lpstr>
      <vt:lpstr>Summary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Anthony D. Joseph</cp:lastModifiedBy>
  <cp:revision>532</cp:revision>
  <cp:lastPrinted>2016-02-03T18:35:40Z</cp:lastPrinted>
  <dcterms:created xsi:type="dcterms:W3CDTF">1995-08-12T11:37:26Z</dcterms:created>
  <dcterms:modified xsi:type="dcterms:W3CDTF">2016-02-04T00:19:08Z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