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747" r:id="rId3"/>
    <p:sldId id="748" r:id="rId4"/>
    <p:sldId id="716" r:id="rId5"/>
    <p:sldId id="798" r:id="rId6"/>
    <p:sldId id="799" r:id="rId7"/>
    <p:sldId id="823" r:id="rId8"/>
    <p:sldId id="824" r:id="rId9"/>
    <p:sldId id="746" r:id="rId10"/>
    <p:sldId id="802" r:id="rId11"/>
    <p:sldId id="803" r:id="rId12"/>
    <p:sldId id="819" r:id="rId13"/>
    <p:sldId id="804" r:id="rId14"/>
    <p:sldId id="805" r:id="rId15"/>
    <p:sldId id="818" r:id="rId16"/>
    <p:sldId id="806" r:id="rId17"/>
    <p:sldId id="817" r:id="rId18"/>
    <p:sldId id="825" r:id="rId19"/>
    <p:sldId id="807" r:id="rId20"/>
    <p:sldId id="808" r:id="rId21"/>
    <p:sldId id="809" r:id="rId22"/>
    <p:sldId id="810" r:id="rId23"/>
    <p:sldId id="811" r:id="rId24"/>
    <p:sldId id="812" r:id="rId25"/>
    <p:sldId id="813" r:id="rId26"/>
    <p:sldId id="814" r:id="rId27"/>
    <p:sldId id="826" r:id="rId28"/>
    <p:sldId id="815" r:id="rId29"/>
    <p:sldId id="816" r:id="rId30"/>
    <p:sldId id="753" r:id="rId31"/>
    <p:sldId id="754" r:id="rId32"/>
    <p:sldId id="755" r:id="rId33"/>
    <p:sldId id="756" r:id="rId34"/>
    <p:sldId id="781" r:id="rId35"/>
    <p:sldId id="782" r:id="rId36"/>
    <p:sldId id="830" r:id="rId37"/>
    <p:sldId id="827" r:id="rId38"/>
    <p:sldId id="829" r:id="rId39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32" autoAdjust="0"/>
    <p:restoredTop sz="94799" autoAdjust="0"/>
  </p:normalViewPr>
  <p:slideViewPr>
    <p:cSldViewPr>
      <p:cViewPr varScale="1">
        <p:scale>
          <a:sx n="100" d="100"/>
          <a:sy n="100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36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9401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943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40504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99394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9885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3545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3256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0536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2330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68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9750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0041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05354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02289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57518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85629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95529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06456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66859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72041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17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7559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591481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06872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4116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39247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876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5802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5252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0761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4922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506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562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  <a:latin typeface="Gill Sans Light"/>
                <a:cs typeface="Gill Sans Light"/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  <a:latin typeface="Gill Sans Light"/>
                <a:cs typeface="Gill Sans Light"/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8.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  <a:latin typeface="Gill Sans Light"/>
                <a:cs typeface="Gill Sans Light"/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  <a:latin typeface="Gill Sans Light"/>
              <a:cs typeface="Gill Sans Light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4890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2/17/16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2634032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  <a:latin typeface="Gill Sans Light"/>
                <a:cs typeface="Gill Sans Light"/>
              </a:rPr>
              <a:t>Joseph CS162 ©UCB Spring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Gill Sans Light"/>
          <a:ea typeface="+mj-ea"/>
          <a:cs typeface="Gill Sans Light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Gill Sans Light"/>
          <a:ea typeface="+mn-ea"/>
          <a:cs typeface="Gill Sans Light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Gill Sans Light"/>
          <a:cs typeface="Gill Sans Ligh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Gill Sans Light"/>
          <a:cs typeface="Gill Sans Ligh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Gill Sans Light"/>
          <a:cs typeface="Gill Sans Ligh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Gill Sans Light"/>
          <a:cs typeface="Gill Sans Ligh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8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Locks, Semaphores, Monitors, </a:t>
            </a:r>
            <a:br>
              <a:rPr lang="en-US" altLang="en-US" sz="3000" dirty="0" smtClean="0"/>
            </a:br>
            <a:r>
              <a:rPr lang="en-US" altLang="en-US" sz="3000" dirty="0" smtClean="0"/>
              <a:t>and</a:t>
            </a:r>
            <a:br>
              <a:rPr lang="en-US" altLang="en-US" sz="3000" dirty="0" smtClean="0"/>
            </a:br>
            <a:r>
              <a:rPr lang="en-US" altLang="en-US" sz="3000" dirty="0" smtClean="0"/>
              <a:t>Quick Intro to 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February 17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2016</a:t>
            </a:r>
          </a:p>
          <a:p>
            <a:pPr marL="285750" indent="-285750"/>
            <a:r>
              <a:rPr lang="en-US" altLang="en-US" dirty="0" smtClean="0"/>
              <a:t>Prof. Anthony D. Joseph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534400" cy="5486400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900" dirty="0" smtClean="0">
              <a:ea typeface="굴림" panose="020B0600000101010101" pitchFamily="34" charset="-127"/>
            </a:endParaRPr>
          </a:p>
          <a:p>
            <a:r>
              <a:rPr lang="en-US" altLang="ko-KR" sz="2800" dirty="0" smtClean="0">
                <a:ea typeface="굴림" panose="020B0600000101010101" pitchFamily="34" charset="-127"/>
              </a:rPr>
              <a:t>Alternative: atomic instruction sequences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These instructions read a value from memory and write a new value atomically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Hardware is responsible for implementing this correctly 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z="2400" dirty="0" smtClean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400" dirty="0" smtClean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19000557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Examples of Read-Modify-Write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612775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9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(&amp;address) {	 /* most architectures */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result = M[address];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1;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result;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swap (&amp;address, register) { /* x86 */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	temp = M[address];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M[address] = register;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register = temp;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9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(&amp;address, reg1, reg2) { /* 68000 */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9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load-linked&amp;store</a:t>
            </a: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conditional(&amp;address) { 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/* R4000, alpha, ARM, PowerPC */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   loop: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ll</a:t>
            </a: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r1, M[address];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movi</a:t>
            </a: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r2, 1;	   /* Can do arbitrary comp */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sc</a:t>
            </a: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r2, M[address];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19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beqz</a:t>
            </a: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r2, loop;</a:t>
            </a:r>
            <a:b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19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42124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488" y="666750"/>
            <a:ext cx="8458200" cy="61277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(&amp;address, reg1, reg2) { /* 68000 */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if (reg1 == M[address])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M[address] = reg2;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success;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 else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 failure;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Here is an atomic add to linked-list function:</a:t>
            </a:r>
            <a:endParaRPr lang="en-US" altLang="ko-KR" sz="2000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  <a:tab pos="1603375" algn="l"/>
                <a:tab pos="394493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addToQueue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(&amp;object)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do {		// repeat until no conflict	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ld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r1, M[root]	// Get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ptr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to current head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r1, M[object]  // Save link in new object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 until 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compare&amp;swap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(&amp;root,r1,object));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Using of Compare&amp;Swap for queues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371600" y="4724400"/>
            <a:ext cx="5029200" cy="1066800"/>
            <a:chOff x="1371600" y="4724400"/>
            <a:chExt cx="5029200" cy="1066800"/>
          </a:xfrm>
        </p:grpSpPr>
        <p:sp>
          <p:nvSpPr>
            <p:cNvPr id="33805" name="Rectangle 5"/>
            <p:cNvSpPr>
              <a:spLocks noChangeArrowheads="1"/>
            </p:cNvSpPr>
            <p:nvPr/>
          </p:nvSpPr>
          <p:spPr bwMode="auto">
            <a:xfrm>
              <a:off x="1371600" y="4724400"/>
              <a:ext cx="1066800" cy="304800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latin typeface="Gill Sans Light"/>
                  <a:ea typeface="굴림" panose="020B0600000101010101" pitchFamily="34" charset="-127"/>
                  <a:cs typeface="Gill Sans Light"/>
                </a:rPr>
                <a:t>root</a:t>
              </a:r>
            </a:p>
          </p:txBody>
        </p:sp>
        <p:grpSp>
          <p:nvGrpSpPr>
            <p:cNvPr id="33806" name="Group 6"/>
            <p:cNvGrpSpPr>
              <a:grpSpLocks/>
            </p:cNvGrpSpPr>
            <p:nvPr/>
          </p:nvGrpSpPr>
          <p:grpSpPr bwMode="auto">
            <a:xfrm>
              <a:off x="3962400" y="4724400"/>
              <a:ext cx="990600" cy="1066800"/>
              <a:chOff x="3312" y="1728"/>
              <a:chExt cx="624" cy="672"/>
            </a:xfrm>
          </p:grpSpPr>
          <p:sp>
            <p:nvSpPr>
              <p:cNvPr id="33812" name="Rectangle 7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Gill Sans Light"/>
                  <a:cs typeface="Gill Sans Light"/>
                </a:endParaRPr>
              </a:p>
            </p:txBody>
          </p:sp>
          <p:sp>
            <p:nvSpPr>
              <p:cNvPr id="33813" name="Rectangle 8"/>
              <p:cNvSpPr>
                <a:spLocks noChangeArrowheads="1"/>
              </p:cNvSpPr>
              <p:nvPr/>
            </p:nvSpPr>
            <p:spPr bwMode="auto">
              <a:xfrm>
                <a:off x="3312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next</a:t>
                </a:r>
              </a:p>
            </p:txBody>
          </p:sp>
        </p:grpSp>
        <p:grpSp>
          <p:nvGrpSpPr>
            <p:cNvPr id="33807" name="Group 9"/>
            <p:cNvGrpSpPr>
              <a:grpSpLocks/>
            </p:cNvGrpSpPr>
            <p:nvPr/>
          </p:nvGrpSpPr>
          <p:grpSpPr bwMode="auto">
            <a:xfrm>
              <a:off x="5410200" y="4724400"/>
              <a:ext cx="990600" cy="1066800"/>
              <a:chOff x="4128" y="1728"/>
              <a:chExt cx="624" cy="672"/>
            </a:xfrm>
          </p:grpSpPr>
          <p:sp>
            <p:nvSpPr>
              <p:cNvPr id="33810" name="Rectangle 10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672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2000">
                  <a:latin typeface="Gill Sans Light"/>
                  <a:cs typeface="Gill Sans Light"/>
                </a:endParaRPr>
              </a:p>
            </p:txBody>
          </p:sp>
          <p:sp>
            <p:nvSpPr>
              <p:cNvPr id="33811" name="Rectangle 11"/>
              <p:cNvSpPr>
                <a:spLocks noChangeArrowheads="1"/>
              </p:cNvSpPr>
              <p:nvPr/>
            </p:nvSpPr>
            <p:spPr bwMode="auto">
              <a:xfrm>
                <a:off x="4128" y="1728"/>
                <a:ext cx="624" cy="240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latin typeface="Gill Sans Light"/>
                    <a:ea typeface="굴림" panose="020B0600000101010101" pitchFamily="34" charset="-127"/>
                    <a:cs typeface="Gill Sans Light"/>
                  </a:rPr>
                  <a:t>next</a:t>
                </a:r>
              </a:p>
            </p:txBody>
          </p:sp>
        </p:grpSp>
        <p:sp>
          <p:nvSpPr>
            <p:cNvPr id="33808" name="Line 12"/>
            <p:cNvSpPr>
              <a:spLocks noChangeShapeType="1"/>
            </p:cNvSpPr>
            <p:nvPr/>
          </p:nvSpPr>
          <p:spPr bwMode="auto">
            <a:xfrm>
              <a:off x="4953000" y="48768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  <p:sp>
        <p:nvSpPr>
          <p:cNvPr id="33809" name="Line 13"/>
          <p:cNvSpPr>
            <a:spLocks noChangeShapeType="1"/>
          </p:cNvSpPr>
          <p:nvPr/>
        </p:nvSpPr>
        <p:spPr bwMode="auto">
          <a:xfrm>
            <a:off x="2438400" y="4876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>
              <a:latin typeface="Gill Sans Light"/>
              <a:cs typeface="Gill Sans Light"/>
            </a:endParaRPr>
          </a:p>
        </p:txBody>
      </p:sp>
      <p:grpSp>
        <p:nvGrpSpPr>
          <p:cNvPr id="479246" name="Group 14"/>
          <p:cNvGrpSpPr>
            <a:grpSpLocks/>
          </p:cNvGrpSpPr>
          <p:nvPr/>
        </p:nvGrpSpPr>
        <p:grpSpPr bwMode="auto">
          <a:xfrm>
            <a:off x="2438400" y="4953000"/>
            <a:ext cx="1524000" cy="1698625"/>
            <a:chOff x="2352" y="1776"/>
            <a:chExt cx="960" cy="1070"/>
          </a:xfrm>
        </p:grpSpPr>
        <p:sp>
          <p:nvSpPr>
            <p:cNvPr id="33798" name="Line 15"/>
            <p:cNvSpPr>
              <a:spLocks noChangeShapeType="1"/>
            </p:cNvSpPr>
            <p:nvPr/>
          </p:nvSpPr>
          <p:spPr bwMode="auto">
            <a:xfrm flipV="1">
              <a:off x="3024" y="1776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sp>
          <p:nvSpPr>
            <p:cNvPr id="33799" name="Line 16"/>
            <p:cNvSpPr>
              <a:spLocks noChangeShapeType="1"/>
            </p:cNvSpPr>
            <p:nvPr/>
          </p:nvSpPr>
          <p:spPr bwMode="auto">
            <a:xfrm>
              <a:off x="2352" y="1824"/>
              <a:ext cx="96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  <p:grpSp>
          <p:nvGrpSpPr>
            <p:cNvPr id="33800" name="Group 17"/>
            <p:cNvGrpSpPr>
              <a:grpSpLocks/>
            </p:cNvGrpSpPr>
            <p:nvPr/>
          </p:nvGrpSpPr>
          <p:grpSpPr bwMode="auto">
            <a:xfrm>
              <a:off x="2448" y="2160"/>
              <a:ext cx="624" cy="686"/>
              <a:chOff x="2448" y="2160"/>
              <a:chExt cx="624" cy="686"/>
            </a:xfrm>
          </p:grpSpPr>
          <p:grpSp>
            <p:nvGrpSpPr>
              <p:cNvPr id="33801" name="Group 18"/>
              <p:cNvGrpSpPr>
                <a:grpSpLocks/>
              </p:cNvGrpSpPr>
              <p:nvPr/>
            </p:nvGrpSpPr>
            <p:grpSpPr bwMode="auto">
              <a:xfrm>
                <a:off x="2448" y="2160"/>
                <a:ext cx="624" cy="672"/>
                <a:chOff x="2400" y="1728"/>
                <a:chExt cx="624" cy="672"/>
              </a:xfrm>
            </p:grpSpPr>
            <p:sp>
              <p:nvSpPr>
                <p:cNvPr id="338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672"/>
                </a:xfrm>
                <a:prstGeom prst="rect">
                  <a:avLst/>
                </a:prstGeom>
                <a:solidFill>
                  <a:srgbClr val="FF66CC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ko-KR" altLang="en-US" sz="2000">
                    <a:latin typeface="Gill Sans Light"/>
                    <a:ea typeface="굴림" panose="020B0600000101010101" pitchFamily="34" charset="-127"/>
                    <a:cs typeface="Gill Sans Light"/>
                  </a:endParaRPr>
                </a:p>
              </p:txBody>
            </p:sp>
            <p:sp>
              <p:nvSpPr>
                <p:cNvPr id="33804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728"/>
                  <a:ext cx="624" cy="240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 algn="ctr"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>
                      <a:latin typeface="Gill Sans Light"/>
                      <a:ea typeface="굴림" panose="020B0600000101010101" pitchFamily="34" charset="-127"/>
                      <a:cs typeface="Gill Sans Light"/>
                    </a:rPr>
                    <a:t>next</a:t>
                  </a:r>
                </a:p>
              </p:txBody>
            </p:sp>
          </p:grp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466" y="2400"/>
                <a:ext cx="561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 dirty="0">
                    <a:latin typeface="Gill Sans Light"/>
                    <a:ea typeface="굴림" panose="020B0600000101010101" pitchFamily="34" charset="-127"/>
                    <a:cs typeface="Gill Sans Light"/>
                  </a:rPr>
                  <a:t>New</a:t>
                </a:r>
              </a:p>
              <a:p>
                <a:r>
                  <a:rPr lang="en-US" altLang="ko-KR" sz="2000" dirty="0">
                    <a:latin typeface="Gill Sans Light"/>
                    <a:ea typeface="굴림" panose="020B0600000101010101" pitchFamily="34" charset="-127"/>
                    <a:cs typeface="Gill Sans Light"/>
                  </a:rPr>
                  <a:t>Object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86494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build="p"/>
      <p:bldP spid="33809" grpId="0" animBg="1"/>
      <p:bldP spid="3380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8674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Another flawed, but 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while 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(value)); // while busy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value = 0;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free,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0 and sets value=1, so lock is now busy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It returns 0 so while exits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lock is busy,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reads 1 and sets value=1 (no change)</a:t>
            </a:r>
            <a:r>
              <a:rPr lang="en-US" altLang="ko-KR" dirty="0">
                <a:ea typeface="굴림" panose="020B0600000101010101" pitchFamily="34" charset="-127"/>
              </a:rPr>
              <a:t/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we set value = 0, someone else can get lock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8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2800" dirty="0" smtClean="0">
                <a:ea typeface="굴림" panose="020B0600000101010101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20823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Works on a multiprocessor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Negatives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very inefficient because the busy-waiting thread will consume cycles waiting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 smtClean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For semaphores and monitors, waiting thread may wait for an arbitrary length of time!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0910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Multiprocessor Spin Locks: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 better solution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for multiprocessors: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rgbClr val="233AE1"/>
                </a:solidFill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Acquire() {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do {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while(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   // Wait until might be free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} while(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)); // exit if get lock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= 0;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 until lock might be free (only reading – stays in cache)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Then, try to grab lock with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Repeat if fail to actually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Issues with this solution: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dirty="0" smtClean="0">
                <a:ea typeface="굴림" panose="020B0600000101010101" pitchFamily="34" charset="-127"/>
              </a:rPr>
              <a:t>: thread still consumes cycles while waiting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However, it does not impact other processors!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5059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4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4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4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4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build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6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dirty="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dirty="0">
                <a:latin typeface="Courier New" panose="02070309020205020404" pitchFamily="49" charset="0"/>
              </a:rPr>
              <a:t>Release()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// Short busy-wait time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while (</a:t>
            </a:r>
            <a:r>
              <a:rPr lang="en-US" altLang="en-US" sz="1900" dirty="0" err="1">
                <a:solidFill>
                  <a:schemeClr val="hlink"/>
                </a:solidFill>
                <a:latin typeface="Courier New" panose="02070309020205020404" pitchFamily="49" charset="0"/>
              </a:rPr>
              <a:t>test&amp;set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(guard));</a:t>
            </a:r>
            <a:b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if anyone on wait queue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</a:t>
            </a:r>
            <a:r>
              <a:rPr lang="en-US" altLang="en-US" sz="1900" dirty="0">
                <a:solidFill>
                  <a:srgbClr val="2A40E2"/>
                </a:solidFill>
                <a:latin typeface="Courier New" panose="02070309020205020404" pitchFamily="49" charset="0"/>
              </a:rPr>
              <a:t>value = FREE;</a:t>
            </a:r>
            <a:r>
              <a:rPr lang="en-US" altLang="en-US" sz="1900" dirty="0">
                <a:latin typeface="Courier New" panose="02070309020205020404" pitchFamily="49" charset="0"/>
              </a:rPr>
              <a:t/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</a:t>
            </a:r>
            <a: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  <a:t>guard = 0;</a:t>
            </a:r>
            <a:br>
              <a:rPr lang="en-US" altLang="en-US" sz="1900" dirty="0">
                <a:solidFill>
                  <a:schemeClr val="hlink"/>
                </a:solidFill>
                <a:latin typeface="Courier New" panose="02070309020205020404" pitchFamily="49" charset="0"/>
              </a:rPr>
            </a:br>
            <a:endParaRPr lang="en-US" altLang="en-US" sz="1900" dirty="0">
              <a:solidFill>
                <a:schemeClr val="hlink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76200" y="1752600"/>
            <a:ext cx="4724400" cy="4137025"/>
            <a:chOff x="48" y="1152"/>
            <a:chExt cx="2976" cy="2606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dirty="0" err="1">
                  <a:solidFill>
                    <a:schemeClr val="hlink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altLang="en-US" sz="1900" dirty="0">
                  <a:solidFill>
                    <a:schemeClr val="hlink"/>
                  </a:solidFill>
                  <a:latin typeface="Courier New" panose="02070309020205020404" pitchFamily="49" charset="0"/>
                </a:rPr>
                <a:t> guard = 0;</a:t>
              </a:r>
            </a:p>
            <a:p>
              <a:pPr algn="l"/>
              <a:r>
                <a:rPr lang="en-US" altLang="en-US" sz="1900" dirty="0" err="1">
                  <a:solidFill>
                    <a:srgbClr val="233AE1"/>
                  </a:solidFill>
                  <a:latin typeface="Courier New" panose="02070309020205020404" pitchFamily="49" charset="0"/>
                </a:rPr>
                <a:t>int</a:t>
              </a:r>
              <a:r>
                <a:rPr lang="en-US" altLang="en-US" sz="1900" dirty="0">
                  <a:solidFill>
                    <a:srgbClr val="233AE1"/>
                  </a:solidFill>
                  <a:latin typeface="Courier New" panose="02070309020205020404" pitchFamily="49" charset="0"/>
                </a:rPr>
                <a:t> value = FREE;</a:t>
              </a:r>
            </a:p>
            <a:p>
              <a:pPr algn="l"/>
              <a:endParaRPr lang="en-US" altLang="en-US" sz="1900" dirty="0">
                <a:latin typeface="Courier New" panose="02070309020205020404" pitchFamily="49" charset="0"/>
              </a:endParaRPr>
            </a:p>
            <a:p>
              <a:pPr algn="l"/>
              <a:r>
                <a:rPr lang="en-US" altLang="en-US" sz="1900" dirty="0">
                  <a:latin typeface="Courier New" panose="02070309020205020404" pitchFamily="49" charset="0"/>
                </a:rPr>
                <a:t>Acquire() {</a:t>
              </a:r>
            </a:p>
            <a:p>
              <a:pPr algn="l"/>
              <a:r>
                <a:rPr lang="en-US" altLang="en-US" sz="1900" dirty="0">
                  <a:latin typeface="Courier New" panose="02070309020205020404" pitchFamily="49" charset="0"/>
                </a:rPr>
                <a:t>	// Short busy-wait time</a:t>
              </a:r>
              <a:br>
                <a:rPr lang="en-US" altLang="en-US" sz="1900" dirty="0">
                  <a:latin typeface="Courier New" panose="02070309020205020404" pitchFamily="49" charset="0"/>
                </a:rPr>
              </a:br>
              <a:r>
                <a:rPr lang="en-US" altLang="en-US" sz="1900" dirty="0">
                  <a:latin typeface="Courier New" panose="02070309020205020404" pitchFamily="49" charset="0"/>
                </a:rPr>
                <a:t>	</a:t>
              </a:r>
              <a:r>
                <a:rPr lang="en-US" altLang="en-US" sz="1900" dirty="0">
                  <a:solidFill>
                    <a:schemeClr val="hlink"/>
                  </a:solidFill>
                  <a:latin typeface="Courier New" panose="02070309020205020404" pitchFamily="49" charset="0"/>
                </a:rPr>
                <a:t>while (</a:t>
              </a:r>
              <a:r>
                <a:rPr lang="en-US" altLang="en-US" sz="1900" dirty="0" err="1">
                  <a:solidFill>
                    <a:schemeClr val="hlink"/>
                  </a:solidFill>
                  <a:latin typeface="Courier New" panose="02070309020205020404" pitchFamily="49" charset="0"/>
                </a:rPr>
                <a:t>test&amp;set</a:t>
              </a:r>
              <a:r>
                <a:rPr lang="en-US" altLang="en-US" sz="1900" dirty="0">
                  <a:solidFill>
                    <a:schemeClr val="hlink"/>
                  </a:solidFill>
                  <a:latin typeface="Courier New" panose="02070309020205020404" pitchFamily="49" charset="0"/>
                </a:rPr>
                <a:t>(guard));</a:t>
              </a:r>
              <a:r>
                <a:rPr lang="en-US" altLang="en-US" sz="1900" dirty="0">
                  <a:latin typeface="Courier New" panose="02070309020205020404" pitchFamily="49" charset="0"/>
                </a:rPr>
                <a:t/>
              </a:r>
              <a:br>
                <a:rPr lang="en-US" altLang="en-US" sz="1900" dirty="0">
                  <a:latin typeface="Courier New" panose="02070309020205020404" pitchFamily="49" charset="0"/>
                </a:rPr>
              </a:br>
              <a:r>
                <a:rPr lang="en-US" altLang="en-US" sz="1900" dirty="0">
                  <a:latin typeface="Courier New" panose="02070309020205020404" pitchFamily="49" charset="0"/>
                </a:rPr>
                <a:t>	if (</a:t>
              </a:r>
              <a:r>
                <a:rPr lang="en-US" altLang="en-US" sz="1900" dirty="0">
                  <a:solidFill>
                    <a:srgbClr val="2A40E2"/>
                  </a:solidFill>
                  <a:latin typeface="Courier New" panose="02070309020205020404" pitchFamily="49" charset="0"/>
                </a:rPr>
                <a:t>value == BUSY</a:t>
              </a:r>
              <a:r>
                <a:rPr lang="en-US" altLang="en-US" sz="1900" dirty="0">
                  <a:latin typeface="Courier New" panose="02070309020205020404" pitchFamily="49" charset="0"/>
                </a:rPr>
                <a:t>) {</a:t>
              </a:r>
            </a:p>
            <a:p>
              <a:pPr algn="l"/>
              <a:r>
                <a:rPr lang="en-US" altLang="en-US" sz="1900" dirty="0">
                  <a:latin typeface="Courier New" panose="02070309020205020404" pitchFamily="49" charset="0"/>
                </a:rPr>
                <a:t>		put thread on wait queue;</a:t>
              </a:r>
            </a:p>
            <a:p>
              <a:pPr algn="l"/>
              <a:r>
                <a:rPr lang="en-US" altLang="en-US" sz="1900" dirty="0">
                  <a:latin typeface="Courier New" panose="02070309020205020404" pitchFamily="49" charset="0"/>
                </a:rPr>
                <a:t>		go to sleep() &amp; </a:t>
              </a:r>
              <a:r>
                <a:rPr lang="en-US" altLang="en-US" sz="1900" dirty="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</a:t>
              </a:r>
              <a:r>
                <a:rPr lang="en-US" altLang="en-US" sz="1900" dirty="0">
                  <a:latin typeface="Courier New" panose="02070309020205020404" pitchFamily="49" charset="0"/>
                </a:rPr>
                <a:t>;</a:t>
              </a:r>
              <a:br>
                <a:rPr lang="en-US" altLang="en-US" sz="1900" dirty="0">
                  <a:latin typeface="Courier New" panose="02070309020205020404" pitchFamily="49" charset="0"/>
                </a:rPr>
              </a:br>
              <a:r>
                <a:rPr lang="en-US" altLang="en-US" sz="1900" dirty="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 dirty="0">
                  <a:latin typeface="Courier New" panose="02070309020205020404" pitchFamily="49" charset="0"/>
                </a:rPr>
              </a:br>
              <a:r>
                <a:rPr lang="en-US" altLang="en-US" sz="1900" dirty="0">
                  <a:latin typeface="Courier New" panose="02070309020205020404" pitchFamily="49" charset="0"/>
                </a:rPr>
                <a:t>		</a:t>
              </a:r>
              <a:r>
                <a:rPr lang="en-US" altLang="en-US" sz="1900" dirty="0">
                  <a:solidFill>
                    <a:srgbClr val="2A40E2"/>
                  </a:solidFill>
                  <a:latin typeface="Courier New" panose="02070309020205020404" pitchFamily="49" charset="0"/>
                </a:rPr>
                <a:t>value = BUSY;</a:t>
              </a:r>
              <a:r>
                <a:rPr lang="en-US" altLang="en-US" sz="1900" dirty="0">
                  <a:latin typeface="Courier New" panose="02070309020205020404" pitchFamily="49" charset="0"/>
                </a:rPr>
                <a:t/>
              </a:r>
              <a:br>
                <a:rPr lang="en-US" altLang="en-US" sz="1900" dirty="0">
                  <a:latin typeface="Courier New" panose="02070309020205020404" pitchFamily="49" charset="0"/>
                </a:rPr>
              </a:br>
              <a:r>
                <a:rPr lang="en-US" altLang="en-US" sz="1900" dirty="0">
                  <a:latin typeface="Courier New" panose="02070309020205020404" pitchFamily="49" charset="0"/>
                </a:rPr>
                <a:t>		</a:t>
              </a:r>
              <a:r>
                <a:rPr lang="en-US" altLang="en-US" sz="1900" dirty="0">
                  <a:solidFill>
                    <a:schemeClr val="hlink"/>
                  </a:solidFill>
                  <a:latin typeface="Courier New" panose="02070309020205020404" pitchFamily="49" charset="0"/>
                </a:rPr>
                <a:t>guard = 0;</a:t>
              </a:r>
              <a:br>
                <a:rPr lang="en-US" altLang="en-US" sz="1900" dirty="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 dirty="0">
                  <a:latin typeface="Courier New" panose="02070309020205020404" pitchFamily="49" charset="0"/>
                </a:rPr>
                <a:t>	}</a:t>
              </a:r>
              <a:br>
                <a:rPr lang="en-US" altLang="en-US" sz="1900" dirty="0">
                  <a:latin typeface="Courier New" panose="02070309020205020404" pitchFamily="49" charset="0"/>
                </a:rPr>
              </a:br>
              <a:r>
                <a:rPr lang="en-US" altLang="en-US" sz="1900" dirty="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22535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2253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4 w 1303"/>
                  <a:gd name="T1" fmla="*/ 79 h 1327"/>
                  <a:gd name="T2" fmla="*/ 7 w 1303"/>
                  <a:gd name="T3" fmla="*/ 86 h 1327"/>
                  <a:gd name="T4" fmla="*/ 13 w 1303"/>
                  <a:gd name="T5" fmla="*/ 97 h 1327"/>
                  <a:gd name="T6" fmla="*/ 19 w 1303"/>
                  <a:gd name="T7" fmla="*/ 109 h 1327"/>
                  <a:gd name="T8" fmla="*/ 28 w 1303"/>
                  <a:gd name="T9" fmla="*/ 121 h 1327"/>
                  <a:gd name="T10" fmla="*/ 38 w 1303"/>
                  <a:gd name="T11" fmla="*/ 132 h 1327"/>
                  <a:gd name="T12" fmla="*/ 50 w 1303"/>
                  <a:gd name="T13" fmla="*/ 140 h 1327"/>
                  <a:gd name="T14" fmla="*/ 63 w 1303"/>
                  <a:gd name="T15" fmla="*/ 145 h 1327"/>
                  <a:gd name="T16" fmla="*/ 76 w 1303"/>
                  <a:gd name="T17" fmla="*/ 147 h 1327"/>
                  <a:gd name="T18" fmla="*/ 90 w 1303"/>
                  <a:gd name="T19" fmla="*/ 146 h 1327"/>
                  <a:gd name="T20" fmla="*/ 104 w 1303"/>
                  <a:gd name="T21" fmla="*/ 142 h 1327"/>
                  <a:gd name="T22" fmla="*/ 116 w 1303"/>
                  <a:gd name="T23" fmla="*/ 136 h 1327"/>
                  <a:gd name="T24" fmla="*/ 128 w 1303"/>
                  <a:gd name="T25" fmla="*/ 126 h 1327"/>
                  <a:gd name="T26" fmla="*/ 136 w 1303"/>
                  <a:gd name="T27" fmla="*/ 116 h 1327"/>
                  <a:gd name="T28" fmla="*/ 142 w 1303"/>
                  <a:gd name="T29" fmla="*/ 105 h 1327"/>
                  <a:gd name="T30" fmla="*/ 144 w 1303"/>
                  <a:gd name="T31" fmla="*/ 94 h 1327"/>
                  <a:gd name="T32" fmla="*/ 145 w 1303"/>
                  <a:gd name="T33" fmla="*/ 82 h 1327"/>
                  <a:gd name="T34" fmla="*/ 143 w 1303"/>
                  <a:gd name="T35" fmla="*/ 71 h 1327"/>
                  <a:gd name="T36" fmla="*/ 140 w 1303"/>
                  <a:gd name="T37" fmla="*/ 59 h 1327"/>
                  <a:gd name="T38" fmla="*/ 136 w 1303"/>
                  <a:gd name="T39" fmla="*/ 48 h 1327"/>
                  <a:gd name="T40" fmla="*/ 132 w 1303"/>
                  <a:gd name="T41" fmla="*/ 37 h 1327"/>
                  <a:gd name="T42" fmla="*/ 128 w 1303"/>
                  <a:gd name="T43" fmla="*/ 27 h 1327"/>
                  <a:gd name="T44" fmla="*/ 123 w 1303"/>
                  <a:gd name="T45" fmla="*/ 18 h 1327"/>
                  <a:gd name="T46" fmla="*/ 117 w 1303"/>
                  <a:gd name="T47" fmla="*/ 11 h 1327"/>
                  <a:gd name="T48" fmla="*/ 111 w 1303"/>
                  <a:gd name="T49" fmla="*/ 5 h 1327"/>
                  <a:gd name="T50" fmla="*/ 104 w 1303"/>
                  <a:gd name="T51" fmla="*/ 1 h 1327"/>
                  <a:gd name="T52" fmla="*/ 98 w 1303"/>
                  <a:gd name="T53" fmla="*/ 0 h 1327"/>
                  <a:gd name="T54" fmla="*/ 93 w 1303"/>
                  <a:gd name="T55" fmla="*/ 0 h 1327"/>
                  <a:gd name="T56" fmla="*/ 89 w 1303"/>
                  <a:gd name="T57" fmla="*/ 3 h 1327"/>
                  <a:gd name="T58" fmla="*/ 85 w 1303"/>
                  <a:gd name="T59" fmla="*/ 6 h 1327"/>
                  <a:gd name="T60" fmla="*/ 84 w 1303"/>
                  <a:gd name="T61" fmla="*/ 10 h 1327"/>
                  <a:gd name="T62" fmla="*/ 83 w 1303"/>
                  <a:gd name="T63" fmla="*/ 15 h 1327"/>
                  <a:gd name="T64" fmla="*/ 83 w 1303"/>
                  <a:gd name="T65" fmla="*/ 20 h 1327"/>
                  <a:gd name="T66" fmla="*/ 83 w 1303"/>
                  <a:gd name="T67" fmla="*/ 25 h 1327"/>
                  <a:gd name="T68" fmla="*/ 84 w 1303"/>
                  <a:gd name="T69" fmla="*/ 28 h 1327"/>
                  <a:gd name="T70" fmla="*/ 85 w 1303"/>
                  <a:gd name="T71" fmla="*/ 32 h 1327"/>
                  <a:gd name="T72" fmla="*/ 85 w 1303"/>
                  <a:gd name="T73" fmla="*/ 36 h 1327"/>
                  <a:gd name="T74" fmla="*/ 82 w 1303"/>
                  <a:gd name="T75" fmla="*/ 40 h 1327"/>
                  <a:gd name="T76" fmla="*/ 78 w 1303"/>
                  <a:gd name="T77" fmla="*/ 41 h 1327"/>
                  <a:gd name="T78" fmla="*/ 73 w 1303"/>
                  <a:gd name="T79" fmla="*/ 43 h 1327"/>
                  <a:gd name="T80" fmla="*/ 68 w 1303"/>
                  <a:gd name="T81" fmla="*/ 45 h 1327"/>
                  <a:gd name="T82" fmla="*/ 63 w 1303"/>
                  <a:gd name="T83" fmla="*/ 47 h 1327"/>
                  <a:gd name="T84" fmla="*/ 58 w 1303"/>
                  <a:gd name="T85" fmla="*/ 49 h 1327"/>
                  <a:gd name="T86" fmla="*/ 54 w 1303"/>
                  <a:gd name="T87" fmla="*/ 52 h 1327"/>
                  <a:gd name="T88" fmla="*/ 50 w 1303"/>
                  <a:gd name="T89" fmla="*/ 55 h 1327"/>
                  <a:gd name="T90" fmla="*/ 45 w 1303"/>
                  <a:gd name="T91" fmla="*/ 57 h 1327"/>
                  <a:gd name="T92" fmla="*/ 41 w 1303"/>
                  <a:gd name="T93" fmla="*/ 55 h 1327"/>
                  <a:gd name="T94" fmla="*/ 38 w 1303"/>
                  <a:gd name="T95" fmla="*/ 52 h 1327"/>
                  <a:gd name="T96" fmla="*/ 34 w 1303"/>
                  <a:gd name="T97" fmla="*/ 48 h 1327"/>
                  <a:gd name="T98" fmla="*/ 29 w 1303"/>
                  <a:gd name="T99" fmla="*/ 44 h 1327"/>
                  <a:gd name="T100" fmla="*/ 24 w 1303"/>
                  <a:gd name="T101" fmla="*/ 41 h 1327"/>
                  <a:gd name="T102" fmla="*/ 17 w 1303"/>
                  <a:gd name="T103" fmla="*/ 40 h 1327"/>
                  <a:gd name="T104" fmla="*/ 11 w 1303"/>
                  <a:gd name="T105" fmla="*/ 41 h 1327"/>
                  <a:gd name="T106" fmla="*/ 5 w 1303"/>
                  <a:gd name="T107" fmla="*/ 45 h 1327"/>
                  <a:gd name="T108" fmla="*/ 1 w 1303"/>
                  <a:gd name="T109" fmla="*/ 51 h 1327"/>
                  <a:gd name="T110" fmla="*/ 0 w 1303"/>
                  <a:gd name="T111" fmla="*/ 58 h 1327"/>
                  <a:gd name="T112" fmla="*/ 0 w 1303"/>
                  <a:gd name="T113" fmla="*/ 65 h 1327"/>
                  <a:gd name="T114" fmla="*/ 2 w 1303"/>
                  <a:gd name="T115" fmla="*/ 71 h 1327"/>
                  <a:gd name="T116" fmla="*/ 3 w 1303"/>
                  <a:gd name="T117" fmla="*/ 75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31 w 285"/>
                  <a:gd name="T1" fmla="*/ 35 h 411"/>
                  <a:gd name="T2" fmla="*/ 30 w 285"/>
                  <a:gd name="T3" fmla="*/ 33 h 411"/>
                  <a:gd name="T4" fmla="*/ 29 w 285"/>
                  <a:gd name="T5" fmla="*/ 30 h 411"/>
                  <a:gd name="T6" fmla="*/ 27 w 285"/>
                  <a:gd name="T7" fmla="*/ 28 h 411"/>
                  <a:gd name="T8" fmla="*/ 26 w 285"/>
                  <a:gd name="T9" fmla="*/ 25 h 411"/>
                  <a:gd name="T10" fmla="*/ 25 w 285"/>
                  <a:gd name="T11" fmla="*/ 23 h 411"/>
                  <a:gd name="T12" fmla="*/ 25 w 285"/>
                  <a:gd name="T13" fmla="*/ 21 h 411"/>
                  <a:gd name="T14" fmla="*/ 25 w 285"/>
                  <a:gd name="T15" fmla="*/ 19 h 411"/>
                  <a:gd name="T16" fmla="*/ 26 w 285"/>
                  <a:gd name="T17" fmla="*/ 17 h 411"/>
                  <a:gd name="T18" fmla="*/ 26 w 285"/>
                  <a:gd name="T19" fmla="*/ 15 h 411"/>
                  <a:gd name="T20" fmla="*/ 26 w 285"/>
                  <a:gd name="T21" fmla="*/ 13 h 411"/>
                  <a:gd name="T22" fmla="*/ 26 w 285"/>
                  <a:gd name="T23" fmla="*/ 11 h 411"/>
                  <a:gd name="T24" fmla="*/ 26 w 285"/>
                  <a:gd name="T25" fmla="*/ 10 h 411"/>
                  <a:gd name="T26" fmla="*/ 25 w 285"/>
                  <a:gd name="T27" fmla="*/ 8 h 411"/>
                  <a:gd name="T28" fmla="*/ 25 w 285"/>
                  <a:gd name="T29" fmla="*/ 6 h 411"/>
                  <a:gd name="T30" fmla="*/ 23 w 285"/>
                  <a:gd name="T31" fmla="*/ 4 h 411"/>
                  <a:gd name="T32" fmla="*/ 21 w 285"/>
                  <a:gd name="T33" fmla="*/ 2 h 411"/>
                  <a:gd name="T34" fmla="*/ 19 w 285"/>
                  <a:gd name="T35" fmla="*/ 1 h 411"/>
                  <a:gd name="T36" fmla="*/ 18 w 285"/>
                  <a:gd name="T37" fmla="*/ 1 h 411"/>
                  <a:gd name="T38" fmla="*/ 16 w 285"/>
                  <a:gd name="T39" fmla="*/ 0 h 411"/>
                  <a:gd name="T40" fmla="*/ 14 w 285"/>
                  <a:gd name="T41" fmla="*/ 0 h 411"/>
                  <a:gd name="T42" fmla="*/ 12 w 285"/>
                  <a:gd name="T43" fmla="*/ 0 h 411"/>
                  <a:gd name="T44" fmla="*/ 10 w 285"/>
                  <a:gd name="T45" fmla="*/ 0 h 411"/>
                  <a:gd name="T46" fmla="*/ 9 w 285"/>
                  <a:gd name="T47" fmla="*/ 1 h 411"/>
                  <a:gd name="T48" fmla="*/ 7 w 285"/>
                  <a:gd name="T49" fmla="*/ 2 h 411"/>
                  <a:gd name="T50" fmla="*/ 5 w 285"/>
                  <a:gd name="T51" fmla="*/ 3 h 411"/>
                  <a:gd name="T52" fmla="*/ 2 w 285"/>
                  <a:gd name="T53" fmla="*/ 6 h 411"/>
                  <a:gd name="T54" fmla="*/ 1 w 285"/>
                  <a:gd name="T55" fmla="*/ 8 h 411"/>
                  <a:gd name="T56" fmla="*/ 0 w 285"/>
                  <a:gd name="T57" fmla="*/ 9 h 411"/>
                  <a:gd name="T58" fmla="*/ 0 w 285"/>
                  <a:gd name="T59" fmla="*/ 12 h 411"/>
                  <a:gd name="T60" fmla="*/ 0 w 285"/>
                  <a:gd name="T61" fmla="*/ 14 h 411"/>
                  <a:gd name="T62" fmla="*/ 1 w 285"/>
                  <a:gd name="T63" fmla="*/ 17 h 411"/>
                  <a:gd name="T64" fmla="*/ 2 w 285"/>
                  <a:gd name="T65" fmla="*/ 19 h 411"/>
                  <a:gd name="T66" fmla="*/ 4 w 285"/>
                  <a:gd name="T67" fmla="*/ 21 h 411"/>
                  <a:gd name="T68" fmla="*/ 6 w 285"/>
                  <a:gd name="T69" fmla="*/ 23 h 411"/>
                  <a:gd name="T70" fmla="*/ 8 w 285"/>
                  <a:gd name="T71" fmla="*/ 24 h 411"/>
                  <a:gd name="T72" fmla="*/ 10 w 285"/>
                  <a:gd name="T73" fmla="*/ 25 h 411"/>
                  <a:gd name="T74" fmla="*/ 11 w 285"/>
                  <a:gd name="T75" fmla="*/ 26 h 411"/>
                  <a:gd name="T76" fmla="*/ 12 w 285"/>
                  <a:gd name="T77" fmla="*/ 28 h 411"/>
                  <a:gd name="T78" fmla="*/ 13 w 285"/>
                  <a:gd name="T79" fmla="*/ 31 h 411"/>
                  <a:gd name="T80" fmla="*/ 13 w 285"/>
                  <a:gd name="T81" fmla="*/ 33 h 411"/>
                  <a:gd name="T82" fmla="*/ 14 w 285"/>
                  <a:gd name="T83" fmla="*/ 34 h 411"/>
                  <a:gd name="T84" fmla="*/ 15 w 285"/>
                  <a:gd name="T85" fmla="*/ 36 h 411"/>
                  <a:gd name="T86" fmla="*/ 16 w 285"/>
                  <a:gd name="T87" fmla="*/ 38 h 411"/>
                  <a:gd name="T88" fmla="*/ 17 w 285"/>
                  <a:gd name="T89" fmla="*/ 40 h 411"/>
                  <a:gd name="T90" fmla="*/ 18 w 285"/>
                  <a:gd name="T91" fmla="*/ 42 h 411"/>
                  <a:gd name="T92" fmla="*/ 20 w 285"/>
                  <a:gd name="T93" fmla="*/ 44 h 411"/>
                  <a:gd name="T94" fmla="*/ 23 w 285"/>
                  <a:gd name="T95" fmla="*/ 45 h 411"/>
                  <a:gd name="T96" fmla="*/ 25 w 285"/>
                  <a:gd name="T97" fmla="*/ 46 h 411"/>
                  <a:gd name="T98" fmla="*/ 28 w 285"/>
                  <a:gd name="T99" fmla="*/ 45 h 411"/>
                  <a:gd name="T100" fmla="*/ 29 w 285"/>
                  <a:gd name="T101" fmla="*/ 44 h 411"/>
                  <a:gd name="T102" fmla="*/ 31 w 285"/>
                  <a:gd name="T103" fmla="*/ 42 h 411"/>
                  <a:gd name="T104" fmla="*/ 31 w 285"/>
                  <a:gd name="T105" fmla="*/ 40 h 411"/>
                  <a:gd name="T106" fmla="*/ 32 w 285"/>
                  <a:gd name="T107" fmla="*/ 38 h 411"/>
                  <a:gd name="T108" fmla="*/ 32 w 285"/>
                  <a:gd name="T109" fmla="*/ 37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10 w 942"/>
                  <a:gd name="T1" fmla="*/ 24 h 833"/>
                  <a:gd name="T2" fmla="*/ 17 w 942"/>
                  <a:gd name="T3" fmla="*/ 16 h 833"/>
                  <a:gd name="T4" fmla="*/ 24 w 942"/>
                  <a:gd name="T5" fmla="*/ 10 h 833"/>
                  <a:gd name="T6" fmla="*/ 33 w 942"/>
                  <a:gd name="T7" fmla="*/ 5 h 833"/>
                  <a:gd name="T8" fmla="*/ 41 w 942"/>
                  <a:gd name="T9" fmla="*/ 2 h 833"/>
                  <a:gd name="T10" fmla="*/ 49 w 942"/>
                  <a:gd name="T11" fmla="*/ 0 h 833"/>
                  <a:gd name="T12" fmla="*/ 56 w 942"/>
                  <a:gd name="T13" fmla="*/ 0 h 833"/>
                  <a:gd name="T14" fmla="*/ 63 w 942"/>
                  <a:gd name="T15" fmla="*/ 0 h 833"/>
                  <a:gd name="T16" fmla="*/ 68 w 942"/>
                  <a:gd name="T17" fmla="*/ 1 h 833"/>
                  <a:gd name="T18" fmla="*/ 73 w 942"/>
                  <a:gd name="T19" fmla="*/ 2 h 833"/>
                  <a:gd name="T20" fmla="*/ 77 w 942"/>
                  <a:gd name="T21" fmla="*/ 4 h 833"/>
                  <a:gd name="T22" fmla="*/ 81 w 942"/>
                  <a:gd name="T23" fmla="*/ 6 h 833"/>
                  <a:gd name="T24" fmla="*/ 83 w 942"/>
                  <a:gd name="T25" fmla="*/ 10 h 833"/>
                  <a:gd name="T26" fmla="*/ 87 w 942"/>
                  <a:gd name="T27" fmla="*/ 13 h 833"/>
                  <a:gd name="T28" fmla="*/ 91 w 942"/>
                  <a:gd name="T29" fmla="*/ 12 h 833"/>
                  <a:gd name="T30" fmla="*/ 94 w 942"/>
                  <a:gd name="T31" fmla="*/ 11 h 833"/>
                  <a:gd name="T32" fmla="*/ 99 w 942"/>
                  <a:gd name="T33" fmla="*/ 11 h 833"/>
                  <a:gd name="T34" fmla="*/ 103 w 942"/>
                  <a:gd name="T35" fmla="*/ 14 h 833"/>
                  <a:gd name="T36" fmla="*/ 105 w 942"/>
                  <a:gd name="T37" fmla="*/ 19 h 833"/>
                  <a:gd name="T38" fmla="*/ 104 w 942"/>
                  <a:gd name="T39" fmla="*/ 22 h 833"/>
                  <a:gd name="T40" fmla="*/ 104 w 942"/>
                  <a:gd name="T41" fmla="*/ 26 h 833"/>
                  <a:gd name="T42" fmla="*/ 102 w 942"/>
                  <a:gd name="T43" fmla="*/ 30 h 833"/>
                  <a:gd name="T44" fmla="*/ 98 w 942"/>
                  <a:gd name="T45" fmla="*/ 34 h 833"/>
                  <a:gd name="T46" fmla="*/ 92 w 942"/>
                  <a:gd name="T47" fmla="*/ 36 h 833"/>
                  <a:gd name="T48" fmla="*/ 87 w 942"/>
                  <a:gd name="T49" fmla="*/ 34 h 833"/>
                  <a:gd name="T50" fmla="*/ 87 w 942"/>
                  <a:gd name="T51" fmla="*/ 30 h 833"/>
                  <a:gd name="T52" fmla="*/ 85 w 942"/>
                  <a:gd name="T53" fmla="*/ 26 h 833"/>
                  <a:gd name="T54" fmla="*/ 81 w 942"/>
                  <a:gd name="T55" fmla="*/ 25 h 833"/>
                  <a:gd name="T56" fmla="*/ 76 w 942"/>
                  <a:gd name="T57" fmla="*/ 27 h 833"/>
                  <a:gd name="T58" fmla="*/ 72 w 942"/>
                  <a:gd name="T59" fmla="*/ 27 h 833"/>
                  <a:gd name="T60" fmla="*/ 68 w 942"/>
                  <a:gd name="T61" fmla="*/ 25 h 833"/>
                  <a:gd name="T62" fmla="*/ 63 w 942"/>
                  <a:gd name="T63" fmla="*/ 24 h 833"/>
                  <a:gd name="T64" fmla="*/ 56 w 942"/>
                  <a:gd name="T65" fmla="*/ 23 h 833"/>
                  <a:gd name="T66" fmla="*/ 49 w 942"/>
                  <a:gd name="T67" fmla="*/ 24 h 833"/>
                  <a:gd name="T68" fmla="*/ 40 w 942"/>
                  <a:gd name="T69" fmla="*/ 27 h 833"/>
                  <a:gd name="T70" fmla="*/ 34 w 942"/>
                  <a:gd name="T71" fmla="*/ 32 h 833"/>
                  <a:gd name="T72" fmla="*/ 30 w 942"/>
                  <a:gd name="T73" fmla="*/ 37 h 833"/>
                  <a:gd name="T74" fmla="*/ 27 w 942"/>
                  <a:gd name="T75" fmla="*/ 43 h 833"/>
                  <a:gd name="T76" fmla="*/ 26 w 942"/>
                  <a:gd name="T77" fmla="*/ 49 h 833"/>
                  <a:gd name="T78" fmla="*/ 26 w 942"/>
                  <a:gd name="T79" fmla="*/ 55 h 833"/>
                  <a:gd name="T80" fmla="*/ 26 w 942"/>
                  <a:gd name="T81" fmla="*/ 60 h 833"/>
                  <a:gd name="T82" fmla="*/ 26 w 942"/>
                  <a:gd name="T83" fmla="*/ 65 h 833"/>
                  <a:gd name="T84" fmla="*/ 27 w 942"/>
                  <a:gd name="T85" fmla="*/ 69 h 833"/>
                  <a:gd name="T86" fmla="*/ 29 w 942"/>
                  <a:gd name="T87" fmla="*/ 72 h 833"/>
                  <a:gd name="T88" fmla="*/ 31 w 942"/>
                  <a:gd name="T89" fmla="*/ 77 h 833"/>
                  <a:gd name="T90" fmla="*/ 27 w 942"/>
                  <a:gd name="T91" fmla="*/ 80 h 833"/>
                  <a:gd name="T92" fmla="*/ 24 w 942"/>
                  <a:gd name="T93" fmla="*/ 80 h 833"/>
                  <a:gd name="T94" fmla="*/ 19 w 942"/>
                  <a:gd name="T95" fmla="*/ 82 h 833"/>
                  <a:gd name="T96" fmla="*/ 15 w 942"/>
                  <a:gd name="T97" fmla="*/ 85 h 833"/>
                  <a:gd name="T98" fmla="*/ 11 w 942"/>
                  <a:gd name="T99" fmla="*/ 89 h 833"/>
                  <a:gd name="T100" fmla="*/ 10 w 942"/>
                  <a:gd name="T101" fmla="*/ 92 h 833"/>
                  <a:gd name="T102" fmla="*/ 6 w 942"/>
                  <a:gd name="T103" fmla="*/ 91 h 833"/>
                  <a:gd name="T104" fmla="*/ 4 w 942"/>
                  <a:gd name="T105" fmla="*/ 87 h 833"/>
                  <a:gd name="T106" fmla="*/ 2 w 942"/>
                  <a:gd name="T107" fmla="*/ 78 h 833"/>
                  <a:gd name="T108" fmla="*/ 0 w 942"/>
                  <a:gd name="T109" fmla="*/ 68 h 833"/>
                  <a:gd name="T110" fmla="*/ 0 w 942"/>
                  <a:gd name="T111" fmla="*/ 56 h 833"/>
                  <a:gd name="T112" fmla="*/ 1 w 942"/>
                  <a:gd name="T113" fmla="*/ 44 h 833"/>
                  <a:gd name="T114" fmla="*/ 5 w 942"/>
                  <a:gd name="T115" fmla="*/ 34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9 w 243"/>
                  <a:gd name="T1" fmla="*/ 0 h 87"/>
                  <a:gd name="T2" fmla="*/ 10 w 243"/>
                  <a:gd name="T3" fmla="*/ 0 h 87"/>
                  <a:gd name="T4" fmla="*/ 12 w 243"/>
                  <a:gd name="T5" fmla="*/ 0 h 87"/>
                  <a:gd name="T6" fmla="*/ 13 w 243"/>
                  <a:gd name="T7" fmla="*/ 0 h 87"/>
                  <a:gd name="T8" fmla="*/ 14 w 243"/>
                  <a:gd name="T9" fmla="*/ 0 h 87"/>
                  <a:gd name="T10" fmla="*/ 15 w 243"/>
                  <a:gd name="T11" fmla="*/ 0 h 87"/>
                  <a:gd name="T12" fmla="*/ 17 w 243"/>
                  <a:gd name="T13" fmla="*/ 0 h 87"/>
                  <a:gd name="T14" fmla="*/ 18 w 243"/>
                  <a:gd name="T15" fmla="*/ 0 h 87"/>
                  <a:gd name="T16" fmla="*/ 19 w 243"/>
                  <a:gd name="T17" fmla="*/ 1 h 87"/>
                  <a:gd name="T18" fmla="*/ 21 w 243"/>
                  <a:gd name="T19" fmla="*/ 1 h 87"/>
                  <a:gd name="T20" fmla="*/ 22 w 243"/>
                  <a:gd name="T21" fmla="*/ 2 h 87"/>
                  <a:gd name="T22" fmla="*/ 24 w 243"/>
                  <a:gd name="T23" fmla="*/ 3 h 87"/>
                  <a:gd name="T24" fmla="*/ 25 w 243"/>
                  <a:gd name="T25" fmla="*/ 3 h 87"/>
                  <a:gd name="T26" fmla="*/ 26 w 243"/>
                  <a:gd name="T27" fmla="*/ 4 h 87"/>
                  <a:gd name="T28" fmla="*/ 27 w 243"/>
                  <a:gd name="T29" fmla="*/ 5 h 87"/>
                  <a:gd name="T30" fmla="*/ 26 w 243"/>
                  <a:gd name="T31" fmla="*/ 6 h 87"/>
                  <a:gd name="T32" fmla="*/ 25 w 243"/>
                  <a:gd name="T33" fmla="*/ 7 h 87"/>
                  <a:gd name="T34" fmla="*/ 24 w 243"/>
                  <a:gd name="T35" fmla="*/ 7 h 87"/>
                  <a:gd name="T36" fmla="*/ 23 w 243"/>
                  <a:gd name="T37" fmla="*/ 6 h 87"/>
                  <a:gd name="T38" fmla="*/ 22 w 243"/>
                  <a:gd name="T39" fmla="*/ 6 h 87"/>
                  <a:gd name="T40" fmla="*/ 20 w 243"/>
                  <a:gd name="T41" fmla="*/ 6 h 87"/>
                  <a:gd name="T42" fmla="*/ 19 w 243"/>
                  <a:gd name="T43" fmla="*/ 6 h 87"/>
                  <a:gd name="T44" fmla="*/ 18 w 243"/>
                  <a:gd name="T45" fmla="*/ 5 h 87"/>
                  <a:gd name="T46" fmla="*/ 16 w 243"/>
                  <a:gd name="T47" fmla="*/ 5 h 87"/>
                  <a:gd name="T48" fmla="*/ 15 w 243"/>
                  <a:gd name="T49" fmla="*/ 5 h 87"/>
                  <a:gd name="T50" fmla="*/ 13 w 243"/>
                  <a:gd name="T51" fmla="*/ 6 h 87"/>
                  <a:gd name="T52" fmla="*/ 11 w 243"/>
                  <a:gd name="T53" fmla="*/ 6 h 87"/>
                  <a:gd name="T54" fmla="*/ 10 w 243"/>
                  <a:gd name="T55" fmla="*/ 7 h 87"/>
                  <a:gd name="T56" fmla="*/ 9 w 243"/>
                  <a:gd name="T57" fmla="*/ 7 h 87"/>
                  <a:gd name="T58" fmla="*/ 7 w 243"/>
                  <a:gd name="T59" fmla="*/ 8 h 87"/>
                  <a:gd name="T60" fmla="*/ 6 w 243"/>
                  <a:gd name="T61" fmla="*/ 9 h 87"/>
                  <a:gd name="T62" fmla="*/ 5 w 243"/>
                  <a:gd name="T63" fmla="*/ 9 h 87"/>
                  <a:gd name="T64" fmla="*/ 4 w 243"/>
                  <a:gd name="T65" fmla="*/ 9 h 87"/>
                  <a:gd name="T66" fmla="*/ 3 w 243"/>
                  <a:gd name="T67" fmla="*/ 10 h 87"/>
                  <a:gd name="T68" fmla="*/ 1 w 243"/>
                  <a:gd name="T69" fmla="*/ 9 h 87"/>
                  <a:gd name="T70" fmla="*/ 0 w 243"/>
                  <a:gd name="T71" fmla="*/ 8 h 87"/>
                  <a:gd name="T72" fmla="*/ 0 w 243"/>
                  <a:gd name="T73" fmla="*/ 7 h 87"/>
                  <a:gd name="T74" fmla="*/ 0 w 243"/>
                  <a:gd name="T75" fmla="*/ 6 h 87"/>
                  <a:gd name="T76" fmla="*/ 1 w 243"/>
                  <a:gd name="T77" fmla="*/ 4 h 87"/>
                  <a:gd name="T78" fmla="*/ 2 w 243"/>
                  <a:gd name="T79" fmla="*/ 4 h 87"/>
                  <a:gd name="T80" fmla="*/ 3 w 243"/>
                  <a:gd name="T81" fmla="*/ 3 h 87"/>
                  <a:gd name="T82" fmla="*/ 4 w 243"/>
                  <a:gd name="T83" fmla="*/ 2 h 87"/>
                  <a:gd name="T84" fmla="*/ 5 w 243"/>
                  <a:gd name="T85" fmla="*/ 2 h 87"/>
                  <a:gd name="T86" fmla="*/ 7 w 243"/>
                  <a:gd name="T87" fmla="*/ 1 h 87"/>
                  <a:gd name="T88" fmla="*/ 8 w 243"/>
                  <a:gd name="T89" fmla="*/ 1 h 87"/>
                  <a:gd name="T90" fmla="*/ 9 w 243"/>
                  <a:gd name="T91" fmla="*/ 1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2 w 102"/>
                  <a:gd name="T1" fmla="*/ 12 h 330"/>
                  <a:gd name="T2" fmla="*/ 2 w 102"/>
                  <a:gd name="T3" fmla="*/ 13 h 330"/>
                  <a:gd name="T4" fmla="*/ 2 w 102"/>
                  <a:gd name="T5" fmla="*/ 14 h 330"/>
                  <a:gd name="T6" fmla="*/ 2 w 102"/>
                  <a:gd name="T7" fmla="*/ 16 h 330"/>
                  <a:gd name="T8" fmla="*/ 2 w 102"/>
                  <a:gd name="T9" fmla="*/ 17 h 330"/>
                  <a:gd name="T10" fmla="*/ 2 w 102"/>
                  <a:gd name="T11" fmla="*/ 19 h 330"/>
                  <a:gd name="T12" fmla="*/ 2 w 102"/>
                  <a:gd name="T13" fmla="*/ 20 h 330"/>
                  <a:gd name="T14" fmla="*/ 2 w 102"/>
                  <a:gd name="T15" fmla="*/ 22 h 330"/>
                  <a:gd name="T16" fmla="*/ 2 w 102"/>
                  <a:gd name="T17" fmla="*/ 23 h 330"/>
                  <a:gd name="T18" fmla="*/ 2 w 102"/>
                  <a:gd name="T19" fmla="*/ 25 h 330"/>
                  <a:gd name="T20" fmla="*/ 2 w 102"/>
                  <a:gd name="T21" fmla="*/ 27 h 330"/>
                  <a:gd name="T22" fmla="*/ 2 w 102"/>
                  <a:gd name="T23" fmla="*/ 28 h 330"/>
                  <a:gd name="T24" fmla="*/ 2 w 102"/>
                  <a:gd name="T25" fmla="*/ 29 h 330"/>
                  <a:gd name="T26" fmla="*/ 2 w 102"/>
                  <a:gd name="T27" fmla="*/ 30 h 330"/>
                  <a:gd name="T28" fmla="*/ 2 w 102"/>
                  <a:gd name="T29" fmla="*/ 32 h 330"/>
                  <a:gd name="T30" fmla="*/ 2 w 102"/>
                  <a:gd name="T31" fmla="*/ 33 h 330"/>
                  <a:gd name="T32" fmla="*/ 2 w 102"/>
                  <a:gd name="T33" fmla="*/ 34 h 330"/>
                  <a:gd name="T34" fmla="*/ 3 w 102"/>
                  <a:gd name="T35" fmla="*/ 35 h 330"/>
                  <a:gd name="T36" fmla="*/ 4 w 102"/>
                  <a:gd name="T37" fmla="*/ 36 h 330"/>
                  <a:gd name="T38" fmla="*/ 5 w 102"/>
                  <a:gd name="T39" fmla="*/ 36 h 330"/>
                  <a:gd name="T40" fmla="*/ 7 w 102"/>
                  <a:gd name="T41" fmla="*/ 36 h 330"/>
                  <a:gd name="T42" fmla="*/ 8 w 102"/>
                  <a:gd name="T43" fmla="*/ 36 h 330"/>
                  <a:gd name="T44" fmla="*/ 9 w 102"/>
                  <a:gd name="T45" fmla="*/ 35 h 330"/>
                  <a:gd name="T46" fmla="*/ 10 w 102"/>
                  <a:gd name="T47" fmla="*/ 34 h 330"/>
                  <a:gd name="T48" fmla="*/ 11 w 102"/>
                  <a:gd name="T49" fmla="*/ 33 h 330"/>
                  <a:gd name="T50" fmla="*/ 11 w 102"/>
                  <a:gd name="T51" fmla="*/ 31 h 330"/>
                  <a:gd name="T52" fmla="*/ 11 w 102"/>
                  <a:gd name="T53" fmla="*/ 30 h 330"/>
                  <a:gd name="T54" fmla="*/ 11 w 102"/>
                  <a:gd name="T55" fmla="*/ 28 h 330"/>
                  <a:gd name="T56" fmla="*/ 11 w 102"/>
                  <a:gd name="T57" fmla="*/ 27 h 330"/>
                  <a:gd name="T58" fmla="*/ 11 w 102"/>
                  <a:gd name="T59" fmla="*/ 25 h 330"/>
                  <a:gd name="T60" fmla="*/ 11 w 102"/>
                  <a:gd name="T61" fmla="*/ 24 h 330"/>
                  <a:gd name="T62" fmla="*/ 11 w 102"/>
                  <a:gd name="T63" fmla="*/ 23 h 330"/>
                  <a:gd name="T64" fmla="*/ 11 w 102"/>
                  <a:gd name="T65" fmla="*/ 22 h 330"/>
                  <a:gd name="T66" fmla="*/ 10 w 102"/>
                  <a:gd name="T67" fmla="*/ 21 h 330"/>
                  <a:gd name="T68" fmla="*/ 10 w 102"/>
                  <a:gd name="T69" fmla="*/ 19 h 330"/>
                  <a:gd name="T70" fmla="*/ 10 w 102"/>
                  <a:gd name="T71" fmla="*/ 18 h 330"/>
                  <a:gd name="T72" fmla="*/ 9 w 102"/>
                  <a:gd name="T73" fmla="*/ 16 h 330"/>
                  <a:gd name="T74" fmla="*/ 9 w 102"/>
                  <a:gd name="T75" fmla="*/ 14 h 330"/>
                  <a:gd name="T76" fmla="*/ 8 w 102"/>
                  <a:gd name="T77" fmla="*/ 13 h 330"/>
                  <a:gd name="T78" fmla="*/ 8 w 102"/>
                  <a:gd name="T79" fmla="*/ 11 h 330"/>
                  <a:gd name="T80" fmla="*/ 7 w 102"/>
                  <a:gd name="T81" fmla="*/ 9 h 330"/>
                  <a:gd name="T82" fmla="*/ 7 w 102"/>
                  <a:gd name="T83" fmla="*/ 8 h 330"/>
                  <a:gd name="T84" fmla="*/ 6 w 102"/>
                  <a:gd name="T85" fmla="*/ 6 h 330"/>
                  <a:gd name="T86" fmla="*/ 6 w 102"/>
                  <a:gd name="T87" fmla="*/ 5 h 330"/>
                  <a:gd name="T88" fmla="*/ 5 w 102"/>
                  <a:gd name="T89" fmla="*/ 3 h 330"/>
                  <a:gd name="T90" fmla="*/ 4 w 102"/>
                  <a:gd name="T91" fmla="*/ 2 h 330"/>
                  <a:gd name="T92" fmla="*/ 4 w 102"/>
                  <a:gd name="T93" fmla="*/ 2 h 330"/>
                  <a:gd name="T94" fmla="*/ 3 w 102"/>
                  <a:gd name="T95" fmla="*/ 0 h 330"/>
                  <a:gd name="T96" fmla="*/ 2 w 102"/>
                  <a:gd name="T97" fmla="*/ 0 h 330"/>
                  <a:gd name="T98" fmla="*/ 0 w 102"/>
                  <a:gd name="T99" fmla="*/ 2 h 330"/>
                  <a:gd name="T100" fmla="*/ 0 w 102"/>
                  <a:gd name="T101" fmla="*/ 2 h 330"/>
                  <a:gd name="T102" fmla="*/ 0 w 102"/>
                  <a:gd name="T103" fmla="*/ 4 h 330"/>
                  <a:gd name="T104" fmla="*/ 0 w 102"/>
                  <a:gd name="T105" fmla="*/ 5 h 330"/>
                  <a:gd name="T106" fmla="*/ 0 w 102"/>
                  <a:gd name="T107" fmla="*/ 6 h 330"/>
                  <a:gd name="T108" fmla="*/ 1 w 102"/>
                  <a:gd name="T109" fmla="*/ 7 h 330"/>
                  <a:gd name="T110" fmla="*/ 1 w 102"/>
                  <a:gd name="T111" fmla="*/ 9 h 330"/>
                  <a:gd name="T112" fmla="*/ 2 w 102"/>
                  <a:gd name="T113" fmla="*/ 9 h 330"/>
                  <a:gd name="T114" fmla="*/ 2 w 102"/>
                  <a:gd name="T115" fmla="*/ 11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8 h 219"/>
                  <a:gd name="T2" fmla="*/ 1 w 151"/>
                  <a:gd name="T3" fmla="*/ 9 h 219"/>
                  <a:gd name="T4" fmla="*/ 1 w 151"/>
                  <a:gd name="T5" fmla="*/ 10 h 219"/>
                  <a:gd name="T6" fmla="*/ 2 w 151"/>
                  <a:gd name="T7" fmla="*/ 12 h 219"/>
                  <a:gd name="T8" fmla="*/ 3 w 151"/>
                  <a:gd name="T9" fmla="*/ 14 h 219"/>
                  <a:gd name="T10" fmla="*/ 4 w 151"/>
                  <a:gd name="T11" fmla="*/ 15 h 219"/>
                  <a:gd name="T12" fmla="*/ 4 w 151"/>
                  <a:gd name="T13" fmla="*/ 16 h 219"/>
                  <a:gd name="T14" fmla="*/ 5 w 151"/>
                  <a:gd name="T15" fmla="*/ 18 h 219"/>
                  <a:gd name="T16" fmla="*/ 6 w 151"/>
                  <a:gd name="T17" fmla="*/ 20 h 219"/>
                  <a:gd name="T18" fmla="*/ 7 w 151"/>
                  <a:gd name="T19" fmla="*/ 21 h 219"/>
                  <a:gd name="T20" fmla="*/ 8 w 151"/>
                  <a:gd name="T21" fmla="*/ 22 h 219"/>
                  <a:gd name="T22" fmla="*/ 9 w 151"/>
                  <a:gd name="T23" fmla="*/ 23 h 219"/>
                  <a:gd name="T24" fmla="*/ 11 w 151"/>
                  <a:gd name="T25" fmla="*/ 23 h 219"/>
                  <a:gd name="T26" fmla="*/ 12 w 151"/>
                  <a:gd name="T27" fmla="*/ 24 h 219"/>
                  <a:gd name="T28" fmla="*/ 13 w 151"/>
                  <a:gd name="T29" fmla="*/ 24 h 219"/>
                  <a:gd name="T30" fmla="*/ 14 w 151"/>
                  <a:gd name="T31" fmla="*/ 24 h 219"/>
                  <a:gd name="T32" fmla="*/ 15 w 151"/>
                  <a:gd name="T33" fmla="*/ 24 h 219"/>
                  <a:gd name="T34" fmla="*/ 16 w 151"/>
                  <a:gd name="T35" fmla="*/ 24 h 219"/>
                  <a:gd name="T36" fmla="*/ 17 w 151"/>
                  <a:gd name="T37" fmla="*/ 22 h 219"/>
                  <a:gd name="T38" fmla="*/ 16 w 151"/>
                  <a:gd name="T39" fmla="*/ 21 h 219"/>
                  <a:gd name="T40" fmla="*/ 15 w 151"/>
                  <a:gd name="T41" fmla="*/ 20 h 219"/>
                  <a:gd name="T42" fmla="*/ 15 w 151"/>
                  <a:gd name="T43" fmla="*/ 19 h 219"/>
                  <a:gd name="T44" fmla="*/ 14 w 151"/>
                  <a:gd name="T45" fmla="*/ 18 h 219"/>
                  <a:gd name="T46" fmla="*/ 13 w 151"/>
                  <a:gd name="T47" fmla="*/ 17 h 219"/>
                  <a:gd name="T48" fmla="*/ 13 w 151"/>
                  <a:gd name="T49" fmla="*/ 16 h 219"/>
                  <a:gd name="T50" fmla="*/ 12 w 151"/>
                  <a:gd name="T51" fmla="*/ 14 h 219"/>
                  <a:gd name="T52" fmla="*/ 11 w 151"/>
                  <a:gd name="T53" fmla="*/ 13 h 219"/>
                  <a:gd name="T54" fmla="*/ 11 w 151"/>
                  <a:gd name="T55" fmla="*/ 12 h 219"/>
                  <a:gd name="T56" fmla="*/ 10 w 151"/>
                  <a:gd name="T57" fmla="*/ 10 h 219"/>
                  <a:gd name="T58" fmla="*/ 9 w 151"/>
                  <a:gd name="T59" fmla="*/ 9 h 219"/>
                  <a:gd name="T60" fmla="*/ 9 w 151"/>
                  <a:gd name="T61" fmla="*/ 7 h 219"/>
                  <a:gd name="T62" fmla="*/ 8 w 151"/>
                  <a:gd name="T63" fmla="*/ 6 h 219"/>
                  <a:gd name="T64" fmla="*/ 7 w 151"/>
                  <a:gd name="T65" fmla="*/ 5 h 219"/>
                  <a:gd name="T66" fmla="*/ 7 w 151"/>
                  <a:gd name="T67" fmla="*/ 4 h 219"/>
                  <a:gd name="T68" fmla="*/ 6 w 151"/>
                  <a:gd name="T69" fmla="*/ 3 h 219"/>
                  <a:gd name="T70" fmla="*/ 5 w 151"/>
                  <a:gd name="T71" fmla="*/ 2 h 219"/>
                  <a:gd name="T72" fmla="*/ 4 w 151"/>
                  <a:gd name="T73" fmla="*/ 0 h 219"/>
                  <a:gd name="T74" fmla="*/ 3 w 151"/>
                  <a:gd name="T75" fmla="*/ 0 h 219"/>
                  <a:gd name="T76" fmla="*/ 2 w 151"/>
                  <a:gd name="T77" fmla="*/ 1 h 219"/>
                  <a:gd name="T78" fmla="*/ 1 w 151"/>
                  <a:gd name="T79" fmla="*/ 2 h 219"/>
                  <a:gd name="T80" fmla="*/ 1 w 151"/>
                  <a:gd name="T81" fmla="*/ 3 h 219"/>
                  <a:gd name="T82" fmla="*/ 0 w 151"/>
                  <a:gd name="T83" fmla="*/ 5 h 219"/>
                  <a:gd name="T84" fmla="*/ 0 w 151"/>
                  <a:gd name="T85" fmla="*/ 6 h 219"/>
                  <a:gd name="T86" fmla="*/ 0 w 151"/>
                  <a:gd name="T87" fmla="*/ 7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3484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Design review</a:t>
            </a:r>
          </a:p>
          <a:p>
            <a:pPr lvl="1"/>
            <a:r>
              <a:rPr lang="en-US" dirty="0" smtClean="0"/>
              <a:t>High-level discussion of your approach</a:t>
            </a:r>
          </a:p>
          <a:p>
            <a:pPr lvl="2"/>
            <a:r>
              <a:rPr lang="en-US" dirty="0" smtClean="0"/>
              <a:t>What will you modify?</a:t>
            </a:r>
          </a:p>
          <a:p>
            <a:pPr lvl="2"/>
            <a:r>
              <a:rPr lang="en-US" dirty="0" smtClean="0"/>
              <a:t>What algorithm will you use?</a:t>
            </a:r>
          </a:p>
          <a:p>
            <a:pPr lvl="2"/>
            <a:r>
              <a:rPr lang="en-US" dirty="0" smtClean="0"/>
              <a:t>How will things be linked together, etc.</a:t>
            </a:r>
          </a:p>
          <a:p>
            <a:pPr lvl="2"/>
            <a:r>
              <a:rPr lang="en-US" dirty="0" smtClean="0"/>
              <a:t>Do not need final design (complete with all semicolons!)</a:t>
            </a:r>
          </a:p>
          <a:p>
            <a:pPr lvl="1"/>
            <a:r>
              <a:rPr lang="en-US" dirty="0" smtClean="0"/>
              <a:t>You </a:t>
            </a:r>
            <a:r>
              <a:rPr lang="en-US" i="1" dirty="0" smtClean="0"/>
              <a:t>will</a:t>
            </a:r>
            <a:r>
              <a:rPr lang="en-US" dirty="0" smtClean="0"/>
              <a:t> be asked about testing</a:t>
            </a:r>
          </a:p>
          <a:p>
            <a:pPr lvl="2"/>
            <a:r>
              <a:rPr lang="en-US" dirty="0" smtClean="0"/>
              <a:t>Understand testing framework</a:t>
            </a:r>
          </a:p>
          <a:p>
            <a:pPr lvl="2"/>
            <a:r>
              <a:rPr lang="en-US" dirty="0" smtClean="0"/>
              <a:t>Are there things you are doing that are not tested by tests we give you?</a:t>
            </a:r>
          </a:p>
          <a:p>
            <a:r>
              <a:rPr lang="en-US" dirty="0" smtClean="0"/>
              <a:t>Do your own work!</a:t>
            </a:r>
          </a:p>
          <a:p>
            <a:pPr lvl="1"/>
            <a:r>
              <a:rPr lang="en-US" dirty="0" smtClean="0"/>
              <a:t>Please do not try to find solutions from previous terms</a:t>
            </a:r>
          </a:p>
          <a:p>
            <a:pPr lvl="1"/>
            <a:r>
              <a:rPr lang="en-US" dirty="0" smtClean="0"/>
              <a:t>We will be look out for this…</a:t>
            </a:r>
          </a:p>
          <a:p>
            <a:r>
              <a:rPr lang="en-US" dirty="0" smtClean="0"/>
              <a:t>Basic semaphores work in </a:t>
            </a:r>
            <a:r>
              <a:rPr lang="en-US" dirty="0" err="1" smtClean="0"/>
              <a:t>PintOS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However, you will need to implement priority scheduling behavior both in semaphore and ready queue</a:t>
            </a:r>
          </a:p>
        </p:txBody>
      </p:sp>
    </p:spTree>
    <p:extLst>
      <p:ext uri="{BB962C8B-B14F-4D97-AF65-F5344CB8AC3E}">
        <p14:creationId xmlns:p14="http://schemas.microsoft.com/office/powerpoint/2010/main" val="2130130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17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867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What is the right abstraction for synchronizing threads that share memory?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Want as high a level primitive as possible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UNIX is pretty stable now, but up until about mid-80s (10 years after started), systems running UNIX would crash every week or so – concurrency bugs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2256700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Synchronization Problem with Threads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727075"/>
            <a:ext cx="8875712" cy="5980113"/>
          </a:xfrm>
        </p:spPr>
        <p:txBody>
          <a:bodyPr/>
          <a:lstStyle/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One thread per transaction, each running:</a:t>
            </a:r>
          </a:p>
          <a:p>
            <a:pPr>
              <a:buFontTx/>
              <a:buNone/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Deposit(acctId, amount)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 = GetAccount(actId);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May use disk I/O */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acct-&gt;balance += amount;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   StoreAccount(acct); 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/* Involves disk I/O */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endParaRPr lang="en-US" altLang="ko-KR" sz="2000" smtClean="0">
              <a:ea typeface="굴림" panose="020B0600000101010101" pitchFamily="34" charset="-127"/>
            </a:endParaRP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ea typeface="굴림" panose="020B0600000101010101" pitchFamily="34" charset="-127"/>
              </a:rPr>
              <a:t>Unfortunately, shared state can get corrupted: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1</a:t>
            </a: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u="sng" smtClean="0">
                <a:ea typeface="굴림" panose="020B0600000101010101" pitchFamily="34" charset="-127"/>
              </a:rPr>
              <a:t>Thread 2</a:t>
            </a:r>
            <a:br>
              <a:rPr lang="en-US" altLang="ko-KR" sz="2000" u="sng" smtClean="0">
                <a:ea typeface="굴림" panose="020B0600000101010101" pitchFamily="34" charset="-127"/>
              </a:rPr>
            </a:br>
            <a:r>
              <a:rPr lang="en-US" altLang="ko-KR" sz="2000" smtClean="0"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load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add r1, amount2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store r1, acct-&gt;balance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add r1, amount1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store r1, acct-&gt;balance</a:t>
            </a:r>
          </a:p>
          <a:p>
            <a:pPr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Atomic Operation</a:t>
            </a:r>
            <a:r>
              <a:rPr lang="en-US" altLang="ko-KR" smtClean="0">
                <a:ea typeface="굴림" panose="020B0600000101010101" pitchFamily="34" charset="-127"/>
              </a:rPr>
              <a:t>: an operation that always runs to completion or not at all</a:t>
            </a:r>
          </a:p>
          <a:p>
            <a:pPr lvl="1">
              <a:tabLst>
                <a:tab pos="463550" algn="l"/>
                <a:tab pos="2166938" algn="ctr"/>
                <a:tab pos="4397375" algn="l"/>
                <a:tab pos="6338888" algn="ctr"/>
              </a:tabLst>
            </a:pPr>
            <a:r>
              <a:rPr lang="en-US" altLang="ko-KR" sz="2000" smtClean="0">
                <a:ea typeface="굴림" panose="020B0600000101010101" pitchFamily="34" charset="-127"/>
              </a:rPr>
              <a:t>It is </a:t>
            </a:r>
            <a:r>
              <a:rPr lang="en-US" altLang="ko-KR" sz="2000" i="1" smtClean="0">
                <a:ea typeface="굴림" panose="020B0600000101010101" pitchFamily="34" charset="-127"/>
              </a:rPr>
              <a:t>indivisible: </a:t>
            </a:r>
            <a:r>
              <a:rPr lang="en-US" altLang="ko-KR" sz="2000" smtClean="0">
                <a:ea typeface="굴림" panose="020B0600000101010101" pitchFamily="34" charset="-127"/>
              </a:rPr>
              <a:t>it cannot be stopped in the middle and state cannot be modified by someone else in the middle</a:t>
            </a:r>
          </a:p>
        </p:txBody>
      </p:sp>
    </p:spTree>
    <p:extLst>
      <p:ext uri="{BB962C8B-B14F-4D97-AF65-F5344CB8AC3E}">
        <p14:creationId xmlns:p14="http://schemas.microsoft.com/office/powerpoint/2010/main" val="40880363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066800"/>
            <a:ext cx="8610600" cy="542448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 smtClean="0">
                <a:ea typeface="굴림" panose="020B0600000101010101" pitchFamily="34" charset="-127"/>
              </a:rPr>
              <a:t>Dijkstra</a:t>
            </a:r>
            <a:r>
              <a:rPr lang="en-US" altLang="ko-KR" dirty="0" smtClean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 lvl="1">
              <a:spcBef>
                <a:spcPct val="25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 that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P()</a:t>
            </a:r>
            <a:r>
              <a:rPr lang="en-US" altLang="ko-KR" dirty="0" smtClean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 smtClean="0">
                <a:ea typeface="굴림" panose="020B0600000101010101" pitchFamily="34" charset="-127"/>
              </a:rPr>
              <a:t>proberen</a:t>
            </a:r>
            <a:r>
              <a:rPr lang="en-US" altLang="ko-KR" i="1" dirty="0" smtClean="0">
                <a:ea typeface="굴림" panose="020B0600000101010101" pitchFamily="34" charset="-127"/>
              </a:rPr>
              <a:t>” </a:t>
            </a:r>
            <a:r>
              <a:rPr lang="en-US" altLang="ko-KR" dirty="0" smtClean="0">
                <a:ea typeface="굴림" panose="020B0600000101010101" pitchFamily="34" charset="-127"/>
              </a:rPr>
              <a:t>(to test) and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V()</a:t>
            </a:r>
            <a:r>
              <a:rPr lang="en-US" altLang="ko-KR" dirty="0" smtClean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 smtClean="0">
                <a:ea typeface="굴림" panose="020B0600000101010101" pitchFamily="34" charset="-127"/>
              </a:rPr>
              <a:t>verhogen</a:t>
            </a:r>
            <a:r>
              <a:rPr lang="en-US" altLang="ko-KR" i="1" dirty="0" smtClean="0">
                <a:ea typeface="굴림" panose="020B0600000101010101" pitchFamily="34" charset="-127"/>
              </a:rPr>
              <a:t>”</a:t>
            </a:r>
            <a:r>
              <a:rPr lang="en-US" altLang="ko-KR" dirty="0" smtClean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1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Gill Sans Light"/>
              <a:cs typeface="Gill Sans Light"/>
            </a:endParaRP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 Light"/>
                <a:cs typeface="Gill Sans Light"/>
              </a:rPr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 Light"/>
                <a:cs typeface="Gill Sans Light"/>
              </a:rPr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 Light"/>
                <a:cs typeface="Gill Sans Light"/>
              </a:rPr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762000"/>
            <a:ext cx="8763000" cy="53467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like integers, except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Similarly, thread going to sleep in P won’t miss wakeup from V – even if they both happen at same time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1066800" y="4800600"/>
            <a:ext cx="7239000" cy="1447800"/>
            <a:chOff x="672" y="3024"/>
            <a:chExt cx="4560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72" y="3648"/>
              <a:ext cx="139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20" y="3648"/>
              <a:ext cx="91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>
                <a:latin typeface="Gill Sans Light"/>
                <a:cs typeface="Gill Sans Light"/>
              </a:endParaRPr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Gill Sans Light"/>
              <a:cs typeface="Gill Sans Light"/>
            </a:endParaRPr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 Light"/>
                <a:cs typeface="Gill Sans Light"/>
              </a:rPr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Gill Sans Light"/>
              <a:cs typeface="Gill Sans Light"/>
            </a:endParaRPr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>
                <a:latin typeface="Gill Sans Light"/>
                <a:cs typeface="Gill Sans Light"/>
              </a:rPr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Gill Sans Light"/>
              <a:cs typeface="Gill Sans Light"/>
            </a:endParaRP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103105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dirty="0">
                <a:latin typeface="Gill Sans Light"/>
                <a:cs typeface="Gill Sans Light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4059822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40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46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52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56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63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73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Mutual Exclusion (initial value = 1)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Also called “Binary Semaphore”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// Critical section goes here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semaphore.V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altLang="ko-KR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Scheduling Constraints (initial value = 0)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Locks are fine for mutual exclusion, but what if you want a thread to wait for something?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Example: suppose you had to implement </a:t>
            </a:r>
            <a:r>
              <a:rPr lang="en-US" altLang="ko-KR" dirty="0" err="1" smtClean="0">
                <a:ea typeface="굴림" panose="020B0600000101010101" pitchFamily="34" charset="-127"/>
              </a:rPr>
              <a:t>ThreadJoin</a:t>
            </a:r>
            <a:r>
              <a:rPr lang="en-US" altLang="ko-KR" dirty="0" smtClean="0">
                <a:ea typeface="굴림" panose="020B0600000101010101" pitchFamily="34" charset="-127"/>
              </a:rPr>
              <a:t> which must wait for thread to </a:t>
            </a:r>
            <a:r>
              <a:rPr lang="en-US" altLang="ko-KR" dirty="0" err="1" smtClean="0">
                <a:ea typeface="굴림" panose="020B0600000101010101" pitchFamily="34" charset="-127"/>
              </a:rPr>
              <a:t>terminiate</a:t>
            </a:r>
            <a:r>
              <a:rPr lang="en-US" altLang="ko-KR" dirty="0" smtClean="0">
                <a:ea typeface="굴림" panose="020B0600000101010101" pitchFamily="34" charset="-127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ThreadJoin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{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  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ThreadFinish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{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  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semaphore.V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0121476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Producer-Consumer with a Bounded </a:t>
            </a:r>
            <a:r>
              <a:rPr lang="en-US" altLang="ko-KR" dirty="0">
                <a:ea typeface="굴림" panose="020B0600000101010101" pitchFamily="34" charset="-127"/>
              </a:rPr>
              <a:t>B</a:t>
            </a:r>
            <a:r>
              <a:rPr lang="en-US" altLang="ko-KR" dirty="0" smtClean="0">
                <a:ea typeface="굴림" panose="020B0600000101010101" pitchFamily="34" charset="-127"/>
              </a:rPr>
              <a:t>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puts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takes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 smtClean="0">
                <a:ea typeface="굴림" panose="020B0600000101010101" pitchFamily="34" charset="-127"/>
              </a:rPr>
              <a:t>cpp</a:t>
            </a:r>
            <a:r>
              <a:rPr lang="en-US" altLang="ko-KR" dirty="0" smtClean="0">
                <a:ea typeface="굴림" panose="020B0600000101010101" pitchFamily="34" charset="-127"/>
              </a:rPr>
              <a:t> | cc1 | cc2 | as | </a:t>
            </a:r>
            <a:r>
              <a:rPr lang="en-US" altLang="ko-KR" dirty="0" err="1" smtClean="0">
                <a:ea typeface="굴림" panose="020B0600000101010101" pitchFamily="34" charset="-127"/>
              </a:rPr>
              <a:t>ld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grpSp>
        <p:nvGrpSpPr>
          <p:cNvPr id="462858" name="Group 10"/>
          <p:cNvGrpSpPr>
            <a:grpSpLocks/>
          </p:cNvGrpSpPr>
          <p:nvPr/>
        </p:nvGrpSpPr>
        <p:grpSpPr bwMode="auto">
          <a:xfrm>
            <a:off x="3352800" y="762000"/>
            <a:ext cx="4724400" cy="838200"/>
            <a:chOff x="1392" y="624"/>
            <a:chExt cx="2976" cy="528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392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>
                  <a:latin typeface="Gill Sans Light"/>
                  <a:cs typeface="Gill Sans Light"/>
                </a:rPr>
                <a:t>Producer</a:t>
              </a: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3504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dirty="0">
                  <a:latin typeface="Gill Sans Light"/>
                  <a:cs typeface="Gill Sans Light"/>
                </a:rPr>
                <a:t>Consumer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2592" y="720"/>
              <a:ext cx="576" cy="33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>
                  <a:latin typeface="Gill Sans Light"/>
                  <a:cs typeface="Gill Sans Light"/>
                </a:rPr>
                <a:t>Buffer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2256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168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</p:grp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23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696913"/>
            <a:ext cx="8915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General rule of thumb: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fullBuffers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emptyBuffers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768773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Full Solution to Bounded Buffer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Semaphore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Semaphore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numBuffers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// Initially,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num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Producer(item)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emptyBuffers.P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Wait until space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mutex.P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Wait until buffer free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Enqueue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(item);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mutex.V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fullBuffers.V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Tell consumers there is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	// more coke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Consumer()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fullBuffers.P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Check if there’s a coke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mutex.P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Wait until machine free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item = 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Dequeue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mutex.V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emptyBuffers.V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tell producer need more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return item;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2514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05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Why asymmetry?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Producer does: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emptyBuffer.P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(),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fullBuffer.V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Consumer does: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fullBuffer.P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(),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emptyBuffer.V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</a:p>
          <a:p>
            <a:pPr lvl="1"/>
            <a:endParaRPr lang="en-US" altLang="ko-KR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P’s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Yes!  Can cause deadlock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V’s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No, except that it might affect scheduling efficiency</a:t>
            </a:r>
          </a:p>
          <a:p>
            <a:pPr lvl="1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What if we have 2 producers or 2 consumers?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Do we need to change anything?</a:t>
            </a:r>
          </a:p>
          <a:p>
            <a:pPr lvl="1"/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457200" y="304800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457200" y="4267200"/>
            <a:ext cx="80772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87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  <p:bldP spid="465924" grpId="0" animBg="1"/>
      <p:bldP spid="4659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48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791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pPr lvl="2"/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dirty="0" smtClean="0">
                <a:ea typeface="굴림" panose="020B0600000101010101" pitchFamily="34" charset="-127"/>
              </a:rPr>
              <a:t>locks</a:t>
            </a:r>
            <a:r>
              <a:rPr lang="en-US" altLang="ko-KR" dirty="0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 smtClean="0"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scheduling constraints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Definition: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 smtClean="0">
                <a:ea typeface="굴림" panose="020B0600000101010101" pitchFamily="34" charset="-127"/>
              </a:rPr>
              <a:t>: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 and zero or more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9081226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33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Review: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sz="2000" dirty="0" smtClean="0">
                <a:ea typeface="굴림" panose="020B0600000101010101" pitchFamily="34" charset="-127"/>
              </a:rPr>
              <a:t>		</a:t>
            </a:r>
            <a:r>
              <a:rPr lang="en-US" altLang="ko-KR" sz="2000" u="sng" dirty="0" smtClean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leave note A;	leave note B;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while (note B) {\\X 	if 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noNote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A) {\\Y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   do nothing;	   if 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noMilk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		      buy milk;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if (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noMilk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 {	   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   buy milk;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		remove note B;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remove note A;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Does this work?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 smtClean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X: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At Y: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673551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AddToQueue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(item)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Lock shared data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queue.enqueue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(item);	// Add item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Release Lock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RemoveFromQueue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Lock shared data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();// Get next item or null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Release Lock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return(item);	// Might return null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5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we change the </a:t>
            </a:r>
            <a:r>
              <a:rPr lang="en-US" altLang="ko-KR" dirty="0" err="1" smtClean="0">
                <a:ea typeface="굴림" panose="020B0600000101010101" pitchFamily="34" charset="-127"/>
              </a:rPr>
              <a:t>RemoveFromQueue</a:t>
            </a:r>
            <a:r>
              <a:rPr lang="en-US" altLang="ko-KR" dirty="0" smtClean="0">
                <a:ea typeface="굴림" panose="020B0600000101010101" pitchFamily="34" charset="-127"/>
              </a:rPr>
              <a:t>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 </a:t>
            </a:r>
            <a:r>
              <a:rPr lang="en-US" altLang="ko-KR" dirty="0" err="1" smtClean="0">
                <a:ea typeface="굴림" panose="020B0600000101010101" pitchFamily="34" charset="-127"/>
              </a:rPr>
              <a:t>Birrell</a:t>
            </a:r>
            <a:r>
              <a:rPr lang="en-US" altLang="ko-KR" dirty="0" smtClean="0">
                <a:ea typeface="굴림" panose="020B0600000101010101" pitchFamily="34" charset="-127"/>
              </a:rPr>
              <a:t>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3597339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Complete Monitor Example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Lock lock;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Condition dataready;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AddToQueue(item)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queue.enqueue(item);	// Add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dataready.signal();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Signal any waiters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endParaRPr lang="en-US" altLang="ko-KR" sz="200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RemoveFromQueue()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lock.Acquire();	// Get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(queue.isEmpty()) {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dataready.wait(&amp;lock); // If nothing, sleep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queue.dequeue();	// Get next item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lock.Release();	// Release Lock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return(item);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  <a:endParaRPr lang="en-US" altLang="ko-KR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4068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649288"/>
            <a:ext cx="88392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Need to be careful about precise definition of signal and wait.  Consider a piece of our </a:t>
            </a:r>
            <a:r>
              <a:rPr lang="en-US" altLang="ko-KR" dirty="0" err="1" smtClean="0">
                <a:ea typeface="굴림" panose="020B0600000101010101" pitchFamily="34" charset="-127"/>
              </a:rPr>
              <a:t>dequeue</a:t>
            </a:r>
            <a:r>
              <a:rPr lang="en-US" altLang="ko-KR" dirty="0" smtClean="0">
                <a:ea typeface="굴림" panose="020B0600000101010101" pitchFamily="34" charset="-127"/>
              </a:rPr>
              <a:t> code: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while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Why didn’t we do this?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queue.isEmpty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()) {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dataready.wait</a:t>
            </a: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(&amp;lock); // If nothing, sleep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item =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queue.dequeue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();	// Get next item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Answer: depends on the type of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Hoare-style (most textbooks):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gives lock, CPU to waiter; waiter runs immediately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gives up lock, processor back to signaler when it exits critical section or if it waits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Mesa-style (most real operating systems):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Signaler keeps lock and processor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Waiter placed on ready queue with no special priority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Practically, need to check condition again after 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ko-KR" altLang="en-US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110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CPU Scheduling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505200"/>
            <a:ext cx="8458200" cy="3124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Earlier, we talked about the life-cycle of a thread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Active threads work their way from Ready queue to Running to various waiting queues.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Obvious queue to worry about is ready queue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Others can be scheduled as well, however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 smtClean="0">
                <a:ea typeface="굴림" panose="020B0600000101010101" pitchFamily="34" charset="-127"/>
              </a:rPr>
              <a:t>: deciding which threads are given access to resources from moment to moment 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981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425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Scheduling Assumptions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410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CPU scheduling big area of research in early 70’s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Many implicit assumptions for CPU scheduling: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program per user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One thread per program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Programs are independent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Clearly, these are unrealistic but they simplify the problem so it can be solved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For instance: is “fair” about fairness among users or programs?  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 smtClean="0">
                <a:ea typeface="굴림" panose="020B0600000101010101" pitchFamily="34" charset="-127"/>
              </a:rPr>
              <a:t>If I run one compilation job and you run five, you get five times as much CPU on many operating systems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 smtClean="0">
                <a:ea typeface="굴림" panose="020B0600000101010101" pitchFamily="34" charset="-127"/>
              </a:rPr>
              <a:t>The high-level goal: Dole out CPU time to optimize some desired parameters of system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sz="2800" dirty="0" smtClean="0">
              <a:ea typeface="굴림" panose="020B0600000101010101" pitchFamily="34" charset="-127"/>
            </a:endParaRPr>
          </a:p>
        </p:txBody>
      </p:sp>
      <p:grpSp>
        <p:nvGrpSpPr>
          <p:cNvPr id="575492" name="Group 4"/>
          <p:cNvGrpSpPr>
            <a:grpSpLocks/>
          </p:cNvGrpSpPr>
          <p:nvPr/>
        </p:nvGrpSpPr>
        <p:grpSpPr bwMode="auto">
          <a:xfrm>
            <a:off x="1981200" y="5486400"/>
            <a:ext cx="5106061" cy="1192213"/>
            <a:chOff x="2400" y="1152"/>
            <a:chExt cx="2969" cy="751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400" y="1152"/>
              <a:ext cx="2969" cy="384"/>
              <a:chOff x="672" y="2352"/>
              <a:chExt cx="4710" cy="528"/>
            </a:xfrm>
          </p:grpSpPr>
          <p:sp>
            <p:nvSpPr>
              <p:cNvPr id="17416" name="Rectangle 6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USER1</a:t>
                </a:r>
              </a:p>
            </p:txBody>
          </p:sp>
          <p:sp>
            <p:nvSpPr>
              <p:cNvPr id="17417" name="Rectangle 7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USER2</a:t>
                </a:r>
              </a:p>
            </p:txBody>
          </p:sp>
          <p:sp>
            <p:nvSpPr>
              <p:cNvPr id="17418" name="Rectangle 8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USER3</a:t>
                </a:r>
              </a:p>
            </p:txBody>
          </p:sp>
          <p:sp>
            <p:nvSpPr>
              <p:cNvPr id="17419" name="Rectangle 9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>
                    <a:latin typeface="Gill Sans Light"/>
                    <a:cs typeface="Gill Sans Light"/>
                  </a:rPr>
                  <a:t>USER1</a:t>
                </a:r>
              </a:p>
            </p:txBody>
          </p:sp>
          <p:sp>
            <p:nvSpPr>
              <p:cNvPr id="17420" name="Rectangle 10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74" cy="52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571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dirty="0">
                    <a:latin typeface="Gill Sans Light"/>
                    <a:cs typeface="Gill Sans Light"/>
                  </a:rPr>
                  <a:t>USER2</a:t>
                </a:r>
              </a:p>
            </p:txBody>
          </p:sp>
        </p:grpSp>
        <p:sp>
          <p:nvSpPr>
            <p:cNvPr id="17414" name="Text Box 11"/>
            <p:cNvSpPr txBox="1">
              <a:spLocks noChangeArrowheads="1"/>
            </p:cNvSpPr>
            <p:nvPr/>
          </p:nvSpPr>
          <p:spPr bwMode="auto">
            <a:xfrm>
              <a:off x="2688" y="1535"/>
              <a:ext cx="58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3200">
                  <a:latin typeface="Gill Sans Light"/>
                  <a:cs typeface="Gill Sans Light"/>
                </a:rPr>
                <a:t>Time </a:t>
              </a:r>
            </a:p>
          </p:txBody>
        </p:sp>
        <p:sp>
          <p:nvSpPr>
            <p:cNvPr id="17415" name="Line 12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>
                <a:latin typeface="Gill Sans Light"/>
                <a:cs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4210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5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Assumption: CPU Bursts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038600"/>
            <a:ext cx="8839200" cy="2514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Execution model: programs alternate between bursts of CPU and I/O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Program typically uses the CPU for some period of time, then does I/O, then uses CPU again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Each scheduling decision is about which job to give to the CPU for use by its next CPU burst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With </a:t>
            </a:r>
            <a:r>
              <a:rPr lang="en-US" altLang="ko-KR" dirty="0" err="1" smtClean="0">
                <a:ea typeface="굴림" panose="020B0600000101010101" pitchFamily="34" charset="-127"/>
              </a:rPr>
              <a:t>timeslicing</a:t>
            </a:r>
            <a:r>
              <a:rPr lang="en-US" altLang="ko-KR" dirty="0" smtClean="0">
                <a:ea typeface="굴림" panose="020B0600000101010101" pitchFamily="34" charset="-127"/>
              </a:rPr>
              <a:t>, thread may be forced to give up CPU before finishing current CPU burst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2" t="789" r="30032" b="1576"/>
          <a:stretch>
            <a:fillRect/>
          </a:stretch>
        </p:blipFill>
        <p:spPr bwMode="auto">
          <a:xfrm>
            <a:off x="1219200" y="646113"/>
            <a:ext cx="2108200" cy="34290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" t="6123" r="418" b="6123"/>
          <a:stretch>
            <a:fillRect/>
          </a:stretch>
        </p:blipFill>
        <p:spPr bwMode="auto">
          <a:xfrm>
            <a:off x="3657600" y="990600"/>
            <a:ext cx="4330700" cy="28797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627563" y="1295400"/>
            <a:ext cx="32049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dirty="0">
                <a:solidFill>
                  <a:schemeClr val="hlink"/>
                </a:solidFill>
                <a:latin typeface="Gill Sans Light"/>
                <a:cs typeface="Gill Sans Light"/>
              </a:rPr>
              <a:t>Weighted toward small bursts</a:t>
            </a:r>
          </a:p>
        </p:txBody>
      </p:sp>
      <p:sp>
        <p:nvSpPr>
          <p:cNvPr id="18439" name="Freeform 8"/>
          <p:cNvSpPr>
            <a:spLocks/>
          </p:cNvSpPr>
          <p:nvPr/>
        </p:nvSpPr>
        <p:spPr bwMode="auto">
          <a:xfrm>
            <a:off x="4267200" y="1676400"/>
            <a:ext cx="914400" cy="495300"/>
          </a:xfrm>
          <a:custGeom>
            <a:avLst/>
            <a:gdLst>
              <a:gd name="T0" fmla="*/ 914400 w 576"/>
              <a:gd name="T1" fmla="*/ 0 h 312"/>
              <a:gd name="T2" fmla="*/ 533400 w 576"/>
              <a:gd name="T3" fmla="*/ 457200 h 312"/>
              <a:gd name="T4" fmla="*/ 0 w 576"/>
              <a:gd name="T5" fmla="*/ 228600 h 3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312">
                <a:moveTo>
                  <a:pt x="576" y="0"/>
                </a:moveTo>
                <a:cubicBezTo>
                  <a:pt x="504" y="132"/>
                  <a:pt x="432" y="264"/>
                  <a:pt x="336" y="288"/>
                </a:cubicBezTo>
                <a:cubicBezTo>
                  <a:pt x="240" y="312"/>
                  <a:pt x="120" y="228"/>
                  <a:pt x="0" y="144"/>
                </a:cubicBezTo>
              </a:path>
            </a:pathLst>
          </a:custGeom>
          <a:noFill/>
          <a:ln w="5715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675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1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586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Important concept: Atomic Operations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pPr lvl="1">
              <a:lnSpc>
                <a:spcPct val="80000"/>
              </a:lnSpc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dirty="0" smtClean="0">
                <a:ea typeface="굴림" panose="020B0600000101010101" pitchFamily="34" charset="-127"/>
              </a:rPr>
              <a:t>, swap, </a:t>
            </a:r>
            <a:r>
              <a:rPr lang="en-US" altLang="ko-KR" smtClean="0">
                <a:ea typeface="굴림" panose="020B0600000101010101" pitchFamily="34" charset="-127"/>
              </a:rPr>
              <a:t>compare&amp;</a:t>
            </a:r>
            <a:r>
              <a:rPr lang="en-US" altLang="ko-KR" dirty="0" err="1" smtClean="0">
                <a:ea typeface="굴림" panose="020B0600000101010101" pitchFamily="34" charset="-127"/>
              </a:rPr>
              <a:t>swap</a:t>
            </a:r>
            <a:r>
              <a:rPr lang="en-US" altLang="ko-KR" dirty="0" smtClean="0">
                <a:ea typeface="굴림" panose="020B0600000101010101" pitchFamily="34" charset="-127"/>
              </a:rPr>
              <a:t>, load-linked/store conditional</a:t>
            </a:r>
          </a:p>
          <a:p>
            <a:pPr lvl="1">
              <a:lnSpc>
                <a:spcPct val="80000"/>
              </a:lnSpc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Showed several constructions of Locks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Shouldn’t disable interrupts for long</a:t>
            </a:r>
          </a:p>
          <a:p>
            <a:pPr lvl="2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Shouldn’t spin wait for long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</p:txBody>
      </p:sp>
    </p:spTree>
    <p:extLst>
      <p:ext uri="{BB962C8B-B14F-4D97-AF65-F5344CB8AC3E}">
        <p14:creationId xmlns:p14="http://schemas.microsoft.com/office/powerpoint/2010/main" val="3360421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Summary (2/2)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 smtClean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P():</a:t>
            </a:r>
            <a:r>
              <a:rPr lang="en-US" altLang="ko-KR" dirty="0" smtClean="0">
                <a:ea typeface="굴림" panose="020B0600000101010101" pitchFamily="34" charset="-127"/>
              </a:rPr>
              <a:t> Wait if zero; decrement when becomes non-zero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V():</a:t>
            </a:r>
            <a:r>
              <a:rPr lang="en-US" altLang="ko-KR" dirty="0" smtClean="0">
                <a:ea typeface="굴림" panose="020B0600000101010101" pitchFamily="34" charset="-127"/>
              </a:rPr>
              <a:t> Increment and wake a sleeping task (if exists)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separate semaphore for each constraint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Broadcast()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Scheduling: selecting a waiting process from the ready queue and allocating the CPU to it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8661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660400"/>
            <a:ext cx="8710612" cy="6197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Suppose we have some sort of implementation of a lock (more in a moment).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Acquire(&amp;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Release(&amp;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mylock</a:t>
            </a:r>
            <a:r>
              <a:rPr lang="en-US" altLang="ko-KR" dirty="0" smtClean="0">
                <a:solidFill>
                  <a:schemeClr val="hlink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  <a:r>
              <a:rPr lang="en-US" altLang="ko-KR" dirty="0" smtClean="0">
                <a:ea typeface="굴림" panose="020B0600000101010101" pitchFamily="34" charset="-127"/>
              </a:rPr>
              <a:t> – Unlock, waking up anyone waiting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Then, our milk problem is easy: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Acquire(&amp;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milklock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if (</a:t>
            </a:r>
            <a:r>
              <a:rPr lang="en-US" altLang="ko-KR" sz="2000" dirty="0" err="1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nomilk</a:t>
            </a: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solidFill>
                  <a:srgbClr val="FF0000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		   buy milk;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Release(&amp;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milklock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dirty="0" smtClean="0">
                <a:ea typeface="굴림" panose="020B0600000101010101" pitchFamily="34" charset="-127"/>
              </a:rPr>
              <a:t> and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Release()</a:t>
            </a:r>
            <a:r>
              <a:rPr lang="en-US" altLang="ko-KR" dirty="0" smtClean="0">
                <a:ea typeface="굴림" panose="020B0600000101010101" pitchFamily="34" charset="-127"/>
              </a:rPr>
              <a:t> called a “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 smtClean="0">
                <a:ea typeface="굴림" panose="020B0600000101010101" pitchFamily="34" charset="-127"/>
              </a:rPr>
              <a:t>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Skip the test since you always need more ice cream.</a:t>
            </a:r>
          </a:p>
        </p:txBody>
      </p:sp>
    </p:spTree>
    <p:extLst>
      <p:ext uri="{BB962C8B-B14F-4D97-AF65-F5344CB8AC3E}">
        <p14:creationId xmlns:p14="http://schemas.microsoft.com/office/powerpoint/2010/main" val="3342613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Review: Better Implementation of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1295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smtClean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4581525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int value = FREE;</a:t>
            </a:r>
          </a:p>
          <a:p>
            <a:pPr algn="l"/>
            <a:endParaRPr lang="en-US" altLang="en-US" sz="1900">
              <a:latin typeface="Courier New" panose="02070309020205020404" pitchFamily="49" charset="0"/>
            </a:endParaRPr>
          </a:p>
          <a:p>
            <a:pPr algn="l"/>
            <a:r>
              <a:rPr lang="en-US" altLang="en-US" sz="1900">
                <a:latin typeface="Courier New" panose="02070309020205020404" pitchFamily="49" charset="0"/>
              </a:rPr>
              <a:t>Acquire()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Go to sleep();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// Enable interrupts?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BUSY;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	</a:t>
            </a: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46482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>
              <a:latin typeface="Courier New" panose="02070309020205020404" pitchFamily="49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>
                <a:latin typeface="Courier New" panose="02070309020205020404" pitchFamily="49" charset="0"/>
              </a:rPr>
              <a:t>Release()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disable interrupts;</a:t>
            </a: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if (anyone on wait queue)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take thread off wait queue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Place on ready queue;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 else {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	</a:t>
            </a:r>
            <a: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  <a:t>value = FREE;</a:t>
            </a:r>
            <a:br>
              <a:rPr lang="en-US" altLang="en-US" sz="1900">
                <a:solidFill>
                  <a:srgbClr val="233AE1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  <a:t>enable interrupts;</a:t>
            </a:r>
            <a:br>
              <a:rPr lang="en-US" altLang="en-US" sz="1900">
                <a:solidFill>
                  <a:schemeClr val="hlink"/>
                </a:solidFill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>}</a:t>
            </a:r>
            <a:br>
              <a:rPr lang="en-US" altLang="en-US" sz="1900">
                <a:latin typeface="Courier New" panose="02070309020205020404" pitchFamily="49" charset="0"/>
              </a:rPr>
            </a:br>
            <a:r>
              <a:rPr lang="en-US" altLang="en-US" sz="1900">
                <a:latin typeface="Courier New" panose="02070309020205020404" pitchFamily="49" charset="0"/>
              </a:rPr>
              <a:t/>
            </a:r>
            <a:br>
              <a:rPr lang="en-US" altLang="en-US" sz="1900">
                <a:latin typeface="Courier New" panose="02070309020205020404" pitchFamily="49" charset="0"/>
              </a:rPr>
            </a:br>
            <a:endParaRPr lang="en-US" altLang="en-US" sz="1900">
              <a:latin typeface="Courier New" panose="02070309020205020404" pitchFamily="49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2895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6703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New Lock Implementation – 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Acquire()</a:t>
            </a:r>
            <a:r>
              <a:rPr lang="en-US" altLang="ko-KR" dirty="0" smtClean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Critical interrupts taken in time!</a:t>
            </a: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1752600" y="1676400"/>
            <a:ext cx="6143627" cy="3270250"/>
            <a:chOff x="1104" y="1056"/>
            <a:chExt cx="3870" cy="2060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>
                  <a:latin typeface="Courier New" panose="02070309020205020404" pitchFamily="49" charset="0"/>
                </a:rPr>
                <a:t>Acquire()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disable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if (value == BUSY)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put thread on wait queue;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Go to sleep();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// Enable interrupts?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} else {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	value = BUSY;</a:t>
              </a: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/>
              </a:r>
              <a:b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solidFill>
                    <a:srgbClr val="233AE1"/>
                  </a:solidFill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  <a:br>
                <a:rPr lang="en-US" altLang="en-US" sz="1900"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	</a:t>
              </a:r>
              <a: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  <a:t>enable interrupts;</a:t>
              </a:r>
              <a:br>
                <a:rPr lang="en-US" altLang="en-US" sz="1900">
                  <a:solidFill>
                    <a:schemeClr val="hlink"/>
                  </a:solidFill>
                  <a:latin typeface="Courier New" panose="02070309020205020404" pitchFamily="49" charset="0"/>
                </a:rPr>
              </a:br>
              <a:r>
                <a:rPr lang="en-US" altLang="en-US" sz="1900">
                  <a:latin typeface="Courier New" panose="02070309020205020404" pitchFamily="49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182" cy="1200"/>
              <a:chOff x="3811" y="2112"/>
              <a:chExt cx="1182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400"/>
                <a:ext cx="769" cy="6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2800" dirty="0">
                    <a:latin typeface="Gill Sans Light"/>
                    <a:cs typeface="Gill Sans Light"/>
                  </a:rPr>
                  <a:t>Critical</a:t>
                </a:r>
              </a:p>
              <a:p>
                <a:r>
                  <a:rPr lang="en-US" altLang="en-US" sz="2800" dirty="0">
                    <a:latin typeface="Gill Sans Light"/>
                    <a:cs typeface="Gill Sans Light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75770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What about re-enabling ints when going to sleep?</a:t>
            </a: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Want to put it after sleep(). But – how?</a:t>
            </a:r>
          </a:p>
          <a:p>
            <a:pPr lvl="1">
              <a:spcBef>
                <a:spcPct val="2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990600"/>
            <a:ext cx="45815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dirty="0">
                <a:latin typeface="Courier New" panose="02070309020205020404" pitchFamily="49" charset="0"/>
              </a:rPr>
              <a:t>Acquire()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disable interrupts;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if (value == BUSY)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put thread on wait queue;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Go to sleep();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 else {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	value = BUSY;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}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	enable interrupts;</a:t>
            </a:r>
            <a:br>
              <a:rPr lang="en-US" altLang="en-US" sz="1900" dirty="0">
                <a:latin typeface="Courier New" panose="02070309020205020404" pitchFamily="49" charset="0"/>
              </a:rPr>
            </a:br>
            <a:r>
              <a:rPr lang="en-US" altLang="en-US" sz="19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4348" name="Line 11"/>
          <p:cNvSpPr>
            <a:spLocks noChangeShapeType="1"/>
          </p:cNvSpPr>
          <p:nvPr/>
        </p:nvSpPr>
        <p:spPr bwMode="auto">
          <a:xfrm>
            <a:off x="3644445" y="-477787"/>
            <a:ext cx="1119644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91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Review: 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 smtClean="0">
                <a:ea typeface="굴림" panose="020B0600000101010101" pitchFamily="34" charset="-127"/>
              </a:rPr>
              <a:t>ints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A</a:t>
            </a: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u="sng" dirty="0" smtClean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endParaRPr lang="en-US" altLang="ko-KR" sz="2000" dirty="0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	disable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	sleep return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enable </a:t>
            </a:r>
            <a:r>
              <a:rPr lang="en-US" altLang="ko-KR" sz="2000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ints</a:t>
            </a: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  <a:b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257557"/>
            <a:ext cx="1447800" cy="830264"/>
            <a:chOff x="2160" y="2068"/>
            <a:chExt cx="912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50" y="2068"/>
              <a:ext cx="70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dirty="0">
                  <a:solidFill>
                    <a:schemeClr val="hlink"/>
                  </a:solidFill>
                  <a:latin typeface="Gill Sans Light"/>
                  <a:cs typeface="Gill Sans Light"/>
                </a:rPr>
                <a:t>context</a:t>
              </a:r>
              <a:br>
                <a:rPr lang="en-US" altLang="en-US" sz="2400" dirty="0">
                  <a:solidFill>
                    <a:schemeClr val="hlink"/>
                  </a:solidFill>
                  <a:latin typeface="Gill Sans Light"/>
                  <a:cs typeface="Gill Sans Light"/>
                </a:rPr>
              </a:br>
              <a:r>
                <a:rPr lang="en-US" altLang="en-US" sz="2400" dirty="0">
                  <a:solidFill>
                    <a:schemeClr val="hlink"/>
                  </a:solidFill>
                  <a:latin typeface="Gill Sans Light"/>
                  <a:cs typeface="Gill Sans Light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086359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24" y="3154"/>
              <a:ext cx="706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dirty="0">
                  <a:solidFill>
                    <a:schemeClr val="hlink"/>
                  </a:solidFill>
                  <a:latin typeface="Gill Sans Light"/>
                  <a:cs typeface="Gill Sans Light"/>
                </a:rPr>
                <a:t>context</a:t>
              </a:r>
              <a:br>
                <a:rPr lang="en-US" altLang="en-US" sz="2400" dirty="0">
                  <a:solidFill>
                    <a:schemeClr val="hlink"/>
                  </a:solidFill>
                  <a:latin typeface="Gill Sans Light"/>
                  <a:cs typeface="Gill Sans Light"/>
                </a:rPr>
              </a:br>
              <a:r>
                <a:rPr lang="en-US" altLang="en-US" sz="2400" dirty="0">
                  <a:solidFill>
                    <a:schemeClr val="hlink"/>
                  </a:solidFill>
                  <a:latin typeface="Gill Sans Light"/>
                  <a:cs typeface="Gill Sans Light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4805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ea typeface="굴림" panose="020B0600000101010101" pitchFamily="34" charset="-127"/>
              </a:rPr>
              <a:t>Explore several implementations of locks</a:t>
            </a: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r>
              <a:rPr lang="en-US" altLang="ko-KR" sz="3200" dirty="0" smtClean="0">
                <a:ea typeface="굴림" panose="020B0600000101010101" pitchFamily="34" charset="-127"/>
              </a:rPr>
              <a:t>Continue with Synchronization Abstractions</a:t>
            </a:r>
          </a:p>
          <a:p>
            <a:pPr lvl="1"/>
            <a:r>
              <a:rPr lang="en-US" altLang="ko-KR" sz="2800" dirty="0" smtClean="0">
                <a:ea typeface="굴림" panose="020B0600000101010101" pitchFamily="34" charset="-127"/>
              </a:rPr>
              <a:t>Semaphores, Monitors, and Condition variables</a:t>
            </a: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r>
              <a:rPr lang="en-US" altLang="ko-KR" sz="3200" dirty="0" smtClean="0">
                <a:ea typeface="굴림" panose="020B0600000101010101" pitchFamily="34" charset="-127"/>
              </a:rPr>
              <a:t>Very Quick Introduction to scheduling</a:t>
            </a:r>
          </a:p>
          <a:p>
            <a:pPr>
              <a:buFontTx/>
              <a:buNone/>
            </a:pPr>
            <a:endParaRPr lang="en-US" altLang="ko-KR" sz="3200" dirty="0" smtClean="0">
              <a:ea typeface="굴림" panose="020B0600000101010101" pitchFamily="34" charset="-127"/>
            </a:endParaRPr>
          </a:p>
          <a:p>
            <a:pPr lvl="1"/>
            <a:endParaRPr lang="en-US" altLang="ko-KR" sz="2800" dirty="0" smtClean="0">
              <a:ea typeface="굴림" panose="020B0600000101010101" pitchFamily="34" charset="-127"/>
            </a:endParaRPr>
          </a:p>
          <a:p>
            <a:endParaRPr lang="en-US" altLang="ko-KR" sz="3200" dirty="0" smtClean="0">
              <a:ea typeface="굴림" panose="020B0600000101010101" pitchFamily="34" charset="-127"/>
            </a:endParaRPr>
          </a:p>
          <a:p>
            <a:endParaRPr lang="ko-KR" altLang="en-US" sz="32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59177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47669</TotalTime>
  <Pages>60</Pages>
  <Words>2449</Words>
  <Application>Microsoft Macintosh PowerPoint</Application>
  <PresentationFormat>On-screen Show (4:3)</PresentationFormat>
  <Paragraphs>430</Paragraphs>
  <Slides>38</Slides>
  <Notes>35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</vt:lpstr>
      <vt:lpstr>CS162 Operating Systems and Systems Programming Lecture 8   Locks, Semaphores, Monitors,  and Quick Intro to Scheduling</vt:lpstr>
      <vt:lpstr>Review: Synchronization Problem with Threads</vt:lpstr>
      <vt:lpstr>Review: Too Much Milk Solution #3</vt:lpstr>
      <vt:lpstr>Review: Too Much Milk: Solution #4</vt:lpstr>
      <vt:lpstr>Review: Better Implementation of Locks by Disabling Interrupts</vt:lpstr>
      <vt:lpstr>Review: New Lock Implementation –  Discussion</vt:lpstr>
      <vt:lpstr>Review: Interrupt re-enable in going to sleep</vt:lpstr>
      <vt:lpstr>Review: How to Re-enable After Sleep()?</vt:lpstr>
      <vt:lpstr>Goals for Today</vt:lpstr>
      <vt:lpstr>Atomic Read-Modify-Write Instructions</vt:lpstr>
      <vt:lpstr>Examples of Read-Modify-Write </vt:lpstr>
      <vt:lpstr>Using of Compare&amp;Swap for queues </vt:lpstr>
      <vt:lpstr>Implementing Locks with test&amp;set</vt:lpstr>
      <vt:lpstr>Problem: Busy-Waiting for Lock</vt:lpstr>
      <vt:lpstr>Multiprocessor Spin Locks: Test&amp;Test&amp;Set</vt:lpstr>
      <vt:lpstr>Better Locks using test&amp;set</vt:lpstr>
      <vt:lpstr>Administrivia</vt:lpstr>
      <vt:lpstr>BREAK</vt:lpstr>
      <vt:lpstr>Higher-level Primitives than Locks</vt:lpstr>
      <vt:lpstr>Semaphores</vt:lpstr>
      <vt:lpstr>Semaphores Like Integers Except</vt:lpstr>
      <vt:lpstr>Two Uses of Semaphores</vt:lpstr>
      <vt:lpstr>Producer-Consumer with a Bounded Buffer</vt:lpstr>
      <vt:lpstr>Correctness constraints for solution</vt:lpstr>
      <vt:lpstr>Full Solution to Bounded Buffer</vt:lpstr>
      <vt:lpstr>Discussion about Solution</vt:lpstr>
      <vt:lpstr>BREAK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condition variable)</vt:lpstr>
      <vt:lpstr>Mesa vs. Hoare monitors</vt:lpstr>
      <vt:lpstr>Recall: CPU Scheduling</vt:lpstr>
      <vt:lpstr>Scheduling Assumptions</vt:lpstr>
      <vt:lpstr>Assumption: CPU Bursts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D. Joseph</cp:lastModifiedBy>
  <cp:revision>572</cp:revision>
  <cp:lastPrinted>2016-02-17T05:04:43Z</cp:lastPrinted>
  <dcterms:created xsi:type="dcterms:W3CDTF">1995-08-12T11:37:26Z</dcterms:created>
  <dcterms:modified xsi:type="dcterms:W3CDTF">2016-02-18T04:13:28Z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