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56" r:id="rId2"/>
    <p:sldId id="1222" r:id="rId3"/>
    <p:sldId id="1227" r:id="rId4"/>
    <p:sldId id="1228" r:id="rId5"/>
    <p:sldId id="1229" r:id="rId6"/>
    <p:sldId id="1230" r:id="rId7"/>
    <p:sldId id="1231" r:id="rId8"/>
    <p:sldId id="1226" r:id="rId9"/>
    <p:sldId id="1224" r:id="rId10"/>
    <p:sldId id="1225" r:id="rId11"/>
    <p:sldId id="1221" r:id="rId12"/>
    <p:sldId id="1218" r:id="rId13"/>
    <p:sldId id="1232" r:id="rId14"/>
    <p:sldId id="1150" r:id="rId15"/>
    <p:sldId id="1088" r:id="rId16"/>
    <p:sldId id="1089" r:id="rId17"/>
    <p:sldId id="1090" r:id="rId18"/>
    <p:sldId id="1091" r:id="rId19"/>
    <p:sldId id="1092" r:id="rId20"/>
    <p:sldId id="1105" r:id="rId21"/>
    <p:sldId id="1204" r:id="rId22"/>
    <p:sldId id="1223" r:id="rId23"/>
    <p:sldId id="1216" r:id="rId24"/>
    <p:sldId id="1107" r:id="rId25"/>
    <p:sldId id="1108" r:id="rId26"/>
    <p:sldId id="1109" r:id="rId27"/>
    <p:sldId id="1112" r:id="rId28"/>
    <p:sldId id="1113" r:id="rId29"/>
    <p:sldId id="1152" r:id="rId30"/>
    <p:sldId id="1153" r:id="rId31"/>
    <p:sldId id="1154" r:id="rId32"/>
    <p:sldId id="1155" r:id="rId33"/>
    <p:sldId id="1156" r:id="rId34"/>
    <p:sldId id="1157" r:id="rId35"/>
    <p:sldId id="1158" r:id="rId36"/>
    <p:sldId id="1206" r:id="rId37"/>
    <p:sldId id="1207" r:id="rId38"/>
    <p:sldId id="1208" r:id="rId39"/>
    <p:sldId id="1209" r:id="rId40"/>
    <p:sldId id="1116" r:id="rId41"/>
  </p:sldIdLst>
  <p:sldSz cx="9144000" cy="6858000" type="screen4x3"/>
  <p:notesSz cx="9601200" cy="73152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1pPr>
    <a:lvl2pPr marL="4572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2pPr>
    <a:lvl3pPr marL="9144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3pPr>
    <a:lvl4pPr marL="13716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4pPr>
    <a:lvl5pPr marL="18288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5pPr>
    <a:lvl6pPr marL="2286000" algn="l" defTabSz="914400" rtl="0" eaLnBrk="1" latinLnBrk="0" hangingPunct="1">
      <a:defRPr b="1" kern="1200">
        <a:solidFill>
          <a:schemeClr val="tx1"/>
        </a:solidFill>
        <a:latin typeface="Comic Sans MS" panose="030F0702030302020204" pitchFamily="66" charset="0"/>
        <a:ea typeface="+mn-ea"/>
        <a:cs typeface="+mn-cs"/>
      </a:defRPr>
    </a:lvl6pPr>
    <a:lvl7pPr marL="2743200" algn="l" defTabSz="914400" rtl="0" eaLnBrk="1" latinLnBrk="0" hangingPunct="1">
      <a:defRPr b="1" kern="1200">
        <a:solidFill>
          <a:schemeClr val="tx1"/>
        </a:solidFill>
        <a:latin typeface="Comic Sans MS" panose="030F0702030302020204" pitchFamily="66" charset="0"/>
        <a:ea typeface="+mn-ea"/>
        <a:cs typeface="+mn-cs"/>
      </a:defRPr>
    </a:lvl7pPr>
    <a:lvl8pPr marL="3200400" algn="l" defTabSz="914400" rtl="0" eaLnBrk="1" latinLnBrk="0" hangingPunct="1">
      <a:defRPr b="1" kern="1200">
        <a:solidFill>
          <a:schemeClr val="tx1"/>
        </a:solidFill>
        <a:latin typeface="Comic Sans MS" panose="030F0702030302020204" pitchFamily="66" charset="0"/>
        <a:ea typeface="+mn-ea"/>
        <a:cs typeface="+mn-cs"/>
      </a:defRPr>
    </a:lvl8pPr>
    <a:lvl9pPr marL="3657600" algn="l" defTabSz="914400" rtl="0" eaLnBrk="1" latinLnBrk="0" hangingPunct="1">
      <a:defRPr b="1" kern="120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DFDFD"/>
    <a:srgbClr val="FFFFFF"/>
    <a:srgbClr val="2A40E2"/>
    <a:srgbClr val="02E3EE"/>
    <a:srgbClr val="233AE1"/>
    <a:srgbClr val="1C31CA"/>
    <a:srgbClr val="7281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243" autoAdjust="0"/>
    <p:restoredTop sz="85152" autoAdjust="0"/>
  </p:normalViewPr>
  <p:slideViewPr>
    <p:cSldViewPr>
      <p:cViewPr varScale="1">
        <p:scale>
          <a:sx n="95" d="100"/>
          <a:sy n="95" d="100"/>
        </p:scale>
        <p:origin x="192" y="4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handoutMaster" Target="handoutMasters/handoutMaster1.xml"/><Relationship Id="rId44" Type="http://schemas.openxmlformats.org/officeDocument/2006/relationships/presProps" Target="presProps.xml"/><Relationship Id="rId4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4405313" y="6956425"/>
            <a:ext cx="792162" cy="271463"/>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2315" tIns="46997" rIns="92315" bIns="46997">
            <a:spAutoFit/>
          </a:bodyPr>
          <a:lstStyle>
            <a:lvl1pPr defTabSz="917575">
              <a:defRPr b="1">
                <a:solidFill>
                  <a:schemeClr val="tx1"/>
                </a:solidFill>
                <a:latin typeface="Comic Sans MS" panose="030F0702030302020204" pitchFamily="66" charset="0"/>
              </a:defRPr>
            </a:lvl1pPr>
            <a:lvl2pPr marL="742950" indent="-285750" defTabSz="917575">
              <a:defRPr b="1">
                <a:solidFill>
                  <a:schemeClr val="tx1"/>
                </a:solidFill>
                <a:latin typeface="Comic Sans MS" panose="030F0702030302020204" pitchFamily="66" charset="0"/>
              </a:defRPr>
            </a:lvl2pPr>
            <a:lvl3pPr marL="1143000" indent="-228600" defTabSz="917575">
              <a:defRPr b="1">
                <a:solidFill>
                  <a:schemeClr val="tx1"/>
                </a:solidFill>
                <a:latin typeface="Comic Sans MS" panose="030F0702030302020204" pitchFamily="66" charset="0"/>
              </a:defRPr>
            </a:lvl3pPr>
            <a:lvl4pPr marL="1600200" indent="-228600" defTabSz="917575">
              <a:defRPr b="1">
                <a:solidFill>
                  <a:schemeClr val="tx1"/>
                </a:solidFill>
                <a:latin typeface="Comic Sans MS" panose="030F0702030302020204" pitchFamily="66" charset="0"/>
              </a:defRPr>
            </a:lvl4pPr>
            <a:lvl5pPr marL="2057400" indent="-228600" defTabSz="917575">
              <a:defRPr b="1">
                <a:solidFill>
                  <a:schemeClr val="tx1"/>
                </a:solidFill>
                <a:latin typeface="Comic Sans MS" panose="030F0702030302020204" pitchFamily="66" charset="0"/>
              </a:defRPr>
            </a:lvl5pPr>
            <a:lvl6pPr marL="2514600" indent="-228600" defTabSz="917575" eaLnBrk="0" fontAlgn="base" hangingPunct="0">
              <a:spcBef>
                <a:spcPct val="0"/>
              </a:spcBef>
              <a:spcAft>
                <a:spcPct val="0"/>
              </a:spcAft>
              <a:defRPr b="1">
                <a:solidFill>
                  <a:schemeClr val="tx1"/>
                </a:solidFill>
                <a:latin typeface="Comic Sans MS" panose="030F0702030302020204" pitchFamily="66" charset="0"/>
              </a:defRPr>
            </a:lvl6pPr>
            <a:lvl7pPr marL="2971800" indent="-228600" defTabSz="917575" eaLnBrk="0" fontAlgn="base" hangingPunct="0">
              <a:spcBef>
                <a:spcPct val="0"/>
              </a:spcBef>
              <a:spcAft>
                <a:spcPct val="0"/>
              </a:spcAft>
              <a:defRPr b="1">
                <a:solidFill>
                  <a:schemeClr val="tx1"/>
                </a:solidFill>
                <a:latin typeface="Comic Sans MS" panose="030F0702030302020204" pitchFamily="66" charset="0"/>
              </a:defRPr>
            </a:lvl7pPr>
            <a:lvl8pPr marL="3429000" indent="-228600" defTabSz="917575" eaLnBrk="0" fontAlgn="base" hangingPunct="0">
              <a:spcBef>
                <a:spcPct val="0"/>
              </a:spcBef>
              <a:spcAft>
                <a:spcPct val="0"/>
              </a:spcAft>
              <a:defRPr b="1">
                <a:solidFill>
                  <a:schemeClr val="tx1"/>
                </a:solidFill>
                <a:latin typeface="Comic Sans MS" panose="030F0702030302020204" pitchFamily="66" charset="0"/>
              </a:defRPr>
            </a:lvl8pPr>
            <a:lvl9pPr marL="3886200" indent="-228600" defTabSz="917575" eaLnBrk="0" fontAlgn="base" hangingPunct="0">
              <a:spcBef>
                <a:spcPct val="0"/>
              </a:spcBef>
              <a:spcAft>
                <a:spcPct val="0"/>
              </a:spcAft>
              <a:defRPr b="1">
                <a:solidFill>
                  <a:schemeClr val="tx1"/>
                </a:solidFill>
                <a:latin typeface="Comic Sans MS" panose="030F0702030302020204" pitchFamily="66" charset="0"/>
              </a:defRPr>
            </a:lvl9pPr>
          </a:lstStyle>
          <a:p>
            <a:pPr algn="ctr">
              <a:lnSpc>
                <a:spcPct val="90000"/>
              </a:lnSpc>
            </a:pPr>
            <a:r>
              <a:rPr lang="en-US" altLang="en-US" sz="1300" b="0"/>
              <a:t>Page </a:t>
            </a:r>
            <a:fld id="{FD2DE7E3-8D7A-4526-A176-8CFA392503A6}" type="slidenum">
              <a:rPr lang="en-US" altLang="en-US" sz="1300" b="0"/>
              <a:pPr algn="ctr">
                <a:lnSpc>
                  <a:spcPct val="90000"/>
                </a:lnSpc>
              </a:pPr>
              <a:t>‹#›</a:t>
            </a:fld>
            <a:endParaRPr lang="en-US" altLang="en-US" sz="1300" b="0"/>
          </a:p>
        </p:txBody>
      </p:sp>
    </p:spTree>
    <p:extLst>
      <p:ext uri="{BB962C8B-B14F-4D97-AF65-F5344CB8AC3E}">
        <p14:creationId xmlns:p14="http://schemas.microsoft.com/office/powerpoint/2010/main" val="1477052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4405313" y="6956425"/>
            <a:ext cx="792162" cy="271463"/>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2315" tIns="46997" rIns="92315" bIns="46997">
            <a:spAutoFit/>
          </a:bodyPr>
          <a:lstStyle>
            <a:lvl1pPr defTabSz="917575">
              <a:defRPr b="1">
                <a:solidFill>
                  <a:schemeClr val="tx1"/>
                </a:solidFill>
                <a:latin typeface="Comic Sans MS" panose="030F0702030302020204" pitchFamily="66" charset="0"/>
              </a:defRPr>
            </a:lvl1pPr>
            <a:lvl2pPr marL="742950" indent="-285750" defTabSz="917575">
              <a:defRPr b="1">
                <a:solidFill>
                  <a:schemeClr val="tx1"/>
                </a:solidFill>
                <a:latin typeface="Comic Sans MS" panose="030F0702030302020204" pitchFamily="66" charset="0"/>
              </a:defRPr>
            </a:lvl2pPr>
            <a:lvl3pPr marL="1143000" indent="-228600" defTabSz="917575">
              <a:defRPr b="1">
                <a:solidFill>
                  <a:schemeClr val="tx1"/>
                </a:solidFill>
                <a:latin typeface="Comic Sans MS" panose="030F0702030302020204" pitchFamily="66" charset="0"/>
              </a:defRPr>
            </a:lvl3pPr>
            <a:lvl4pPr marL="1600200" indent="-228600" defTabSz="917575">
              <a:defRPr b="1">
                <a:solidFill>
                  <a:schemeClr val="tx1"/>
                </a:solidFill>
                <a:latin typeface="Comic Sans MS" panose="030F0702030302020204" pitchFamily="66" charset="0"/>
              </a:defRPr>
            </a:lvl4pPr>
            <a:lvl5pPr marL="2057400" indent="-228600" defTabSz="917575">
              <a:defRPr b="1">
                <a:solidFill>
                  <a:schemeClr val="tx1"/>
                </a:solidFill>
                <a:latin typeface="Comic Sans MS" panose="030F0702030302020204" pitchFamily="66" charset="0"/>
              </a:defRPr>
            </a:lvl5pPr>
            <a:lvl6pPr marL="2514600" indent="-228600" defTabSz="917575" eaLnBrk="0" fontAlgn="base" hangingPunct="0">
              <a:spcBef>
                <a:spcPct val="0"/>
              </a:spcBef>
              <a:spcAft>
                <a:spcPct val="0"/>
              </a:spcAft>
              <a:defRPr b="1">
                <a:solidFill>
                  <a:schemeClr val="tx1"/>
                </a:solidFill>
                <a:latin typeface="Comic Sans MS" panose="030F0702030302020204" pitchFamily="66" charset="0"/>
              </a:defRPr>
            </a:lvl6pPr>
            <a:lvl7pPr marL="2971800" indent="-228600" defTabSz="917575" eaLnBrk="0" fontAlgn="base" hangingPunct="0">
              <a:spcBef>
                <a:spcPct val="0"/>
              </a:spcBef>
              <a:spcAft>
                <a:spcPct val="0"/>
              </a:spcAft>
              <a:defRPr b="1">
                <a:solidFill>
                  <a:schemeClr val="tx1"/>
                </a:solidFill>
                <a:latin typeface="Comic Sans MS" panose="030F0702030302020204" pitchFamily="66" charset="0"/>
              </a:defRPr>
            </a:lvl7pPr>
            <a:lvl8pPr marL="3429000" indent="-228600" defTabSz="917575" eaLnBrk="0" fontAlgn="base" hangingPunct="0">
              <a:spcBef>
                <a:spcPct val="0"/>
              </a:spcBef>
              <a:spcAft>
                <a:spcPct val="0"/>
              </a:spcAft>
              <a:defRPr b="1">
                <a:solidFill>
                  <a:schemeClr val="tx1"/>
                </a:solidFill>
                <a:latin typeface="Comic Sans MS" panose="030F0702030302020204" pitchFamily="66" charset="0"/>
              </a:defRPr>
            </a:lvl8pPr>
            <a:lvl9pPr marL="3886200" indent="-228600" defTabSz="917575" eaLnBrk="0" fontAlgn="base" hangingPunct="0">
              <a:spcBef>
                <a:spcPct val="0"/>
              </a:spcBef>
              <a:spcAft>
                <a:spcPct val="0"/>
              </a:spcAft>
              <a:defRPr b="1">
                <a:solidFill>
                  <a:schemeClr val="tx1"/>
                </a:solidFill>
                <a:latin typeface="Comic Sans MS" panose="030F0702030302020204" pitchFamily="66" charset="0"/>
              </a:defRPr>
            </a:lvl9pPr>
          </a:lstStyle>
          <a:p>
            <a:pPr algn="ctr">
              <a:lnSpc>
                <a:spcPct val="90000"/>
              </a:lnSpc>
            </a:pPr>
            <a:r>
              <a:rPr lang="en-US" altLang="en-US" sz="1300" b="0"/>
              <a:t>Page </a:t>
            </a:r>
            <a:fld id="{0E64EEA1-AFA6-4CAA-BE2D-4997FDEED64A}" type="slidenum">
              <a:rPr lang="en-US" altLang="en-US" sz="1300" b="0"/>
              <a:pPr algn="ctr">
                <a:lnSpc>
                  <a:spcPct val="90000"/>
                </a:lnSpc>
              </a:pPr>
              <a:t>‹#›</a:t>
            </a:fld>
            <a:endParaRPr lang="en-US" altLang="en-US" sz="1300" b="0"/>
          </a:p>
        </p:txBody>
      </p:sp>
      <p:sp>
        <p:nvSpPr>
          <p:cNvPr id="51203" name="Rectangle 3"/>
          <p:cNvSpPr>
            <a:spLocks noGrp="1" noRot="1" noChangeAspect="1" noChangeArrowheads="1" noTextEdit="1"/>
          </p:cNvSpPr>
          <p:nvPr>
            <p:ph type="sldImg" idx="2"/>
          </p:nvPr>
        </p:nvSpPr>
        <p:spPr bwMode="auto">
          <a:xfrm>
            <a:off x="2971800" y="547688"/>
            <a:ext cx="3659188" cy="2744787"/>
          </a:xfrm>
          <a:prstGeom prst="rect">
            <a:avLst/>
          </a:prstGeom>
          <a:noFill/>
          <a:ln w="12700">
            <a:solidFill>
              <a:schemeClr val="tx1"/>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2052" name="Rectangle 4"/>
          <p:cNvSpPr>
            <a:spLocks noGrp="1" noChangeArrowheads="1"/>
          </p:cNvSpPr>
          <p:nvPr>
            <p:ph type="body" sz="quarter" idx="3"/>
          </p:nvPr>
        </p:nvSpPr>
        <p:spPr bwMode="auto">
          <a:xfrm>
            <a:off x="1281113" y="3475038"/>
            <a:ext cx="7038975" cy="3292475"/>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5672" tIns="46997" rIns="95672" bIns="46997"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3154531450"/>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897595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2946874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258472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7239744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799263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8828007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6106258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5850081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90000"/>
              </a:lnSpc>
              <a:spcBef>
                <a:spcPct val="40000"/>
              </a:spcBef>
              <a:spcAft>
                <a:spcPct val="0"/>
              </a:spcAft>
              <a:buClrTx/>
              <a:buSzTx/>
              <a:buFontTx/>
              <a:buNone/>
              <a:tabLst/>
              <a:defRPr/>
            </a:pPr>
            <a:r>
              <a:rPr lang="en-US" dirty="0" smtClean="0"/>
              <a:t>10 Evans (237 = 118), 1 </a:t>
            </a:r>
            <a:r>
              <a:rPr lang="en-US" dirty="0" err="1" smtClean="0"/>
              <a:t>LeConte</a:t>
            </a:r>
            <a:r>
              <a:rPr lang="en-US" dirty="0" smtClean="0"/>
              <a:t> (216 = 108), 60 Evans (102 = 51)</a:t>
            </a:r>
          </a:p>
          <a:p>
            <a:endParaRPr lang="en-US" dirty="0"/>
          </a:p>
        </p:txBody>
      </p:sp>
    </p:spTree>
    <p:extLst>
      <p:ext uri="{BB962C8B-B14F-4D97-AF65-F5344CB8AC3E}">
        <p14:creationId xmlns:p14="http://schemas.microsoft.com/office/powerpoint/2010/main" val="9098288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90000"/>
              </a:lnSpc>
              <a:spcBef>
                <a:spcPct val="40000"/>
              </a:spcBef>
              <a:spcAft>
                <a:spcPct val="0"/>
              </a:spcAft>
              <a:buClrTx/>
              <a:buSzTx/>
              <a:buFontTx/>
              <a:buNone/>
              <a:tabLst/>
              <a:defRPr/>
            </a:pPr>
            <a:r>
              <a:rPr lang="en-US" dirty="0" smtClean="0"/>
              <a:t>10 Evans (237 = 118), 1 </a:t>
            </a:r>
            <a:r>
              <a:rPr lang="en-US" dirty="0" err="1" smtClean="0"/>
              <a:t>LeConte</a:t>
            </a:r>
            <a:r>
              <a:rPr lang="en-US" dirty="0" smtClean="0"/>
              <a:t> (216 = 108), 60 Evans (102 = 51)</a:t>
            </a:r>
          </a:p>
          <a:p>
            <a:endParaRPr lang="en-US" dirty="0"/>
          </a:p>
        </p:txBody>
      </p:sp>
    </p:spTree>
    <p:extLst>
      <p:ext uri="{BB962C8B-B14F-4D97-AF65-F5344CB8AC3E}">
        <p14:creationId xmlns:p14="http://schemas.microsoft.com/office/powerpoint/2010/main" val="11260297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4259308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410869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41986525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1228629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1135266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5702781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8405639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4566016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6161841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p:spPr>
        <p:txBody>
          <a:bodyPr/>
          <a:lstStyle/>
          <a:p>
            <a:r>
              <a:rPr lang="en-US" altLang="en-US" dirty="0" smtClean="0"/>
              <a:t>Example: one program, touches 50 pages (each equally likely). Have only 40 physical page frames.</a:t>
            </a:r>
          </a:p>
          <a:p>
            <a:r>
              <a:rPr lang="en-US" altLang="en-US" dirty="0" smtClean="0"/>
              <a:t>How bad is this?</a:t>
            </a:r>
          </a:p>
          <a:p>
            <a:r>
              <a:rPr lang="en-US" altLang="en-US" dirty="0" smtClean="0"/>
              <a:t>  - Does your program run at 80% speed?</a:t>
            </a:r>
          </a:p>
          <a:p>
            <a:r>
              <a:rPr lang="en-US" altLang="en-US" dirty="0" smtClean="0"/>
              <a:t>  - Does your program run at 20% speed?</a:t>
            </a:r>
          </a:p>
          <a:p>
            <a:r>
              <a:rPr lang="en-US" altLang="en-US" dirty="0" smtClean="0"/>
              <a:t>Performance is really bad</a:t>
            </a:r>
          </a:p>
          <a:p>
            <a:r>
              <a:rPr lang="en-US" altLang="en-US" dirty="0" smtClean="0"/>
              <a:t>If we have enough pages, 200 ns/ref, but if too few pages, assume every 5</a:t>
            </a:r>
            <a:r>
              <a:rPr lang="en-US" altLang="en-US" baseline="30000" dirty="0" smtClean="0"/>
              <a:t>th</a:t>
            </a:r>
            <a:r>
              <a:rPr lang="en-US" altLang="en-US" dirty="0" smtClean="0"/>
              <a:t> page reference causes a page fault</a:t>
            </a:r>
          </a:p>
          <a:p>
            <a:r>
              <a:rPr lang="en-US" altLang="en-US" dirty="0" smtClean="0"/>
              <a:t>= 4 refs x 200 ns</a:t>
            </a:r>
          </a:p>
          <a:p>
            <a:r>
              <a:rPr lang="en-US" altLang="en-US" dirty="0" smtClean="0"/>
              <a:t>  1 page fault x 10 </a:t>
            </a:r>
            <a:r>
              <a:rPr lang="en-US" altLang="en-US" dirty="0" err="1" smtClean="0"/>
              <a:t>ms</a:t>
            </a:r>
            <a:r>
              <a:rPr lang="en-US" altLang="en-US" dirty="0" smtClean="0"/>
              <a:t> for disk I/O</a:t>
            </a:r>
          </a:p>
          <a:p>
            <a:r>
              <a:rPr lang="en-US" altLang="en-US" dirty="0" smtClean="0"/>
              <a:t>= 5 refs, 10 </a:t>
            </a:r>
            <a:r>
              <a:rPr lang="en-US" altLang="en-US" dirty="0" err="1" smtClean="0"/>
              <a:t>ms</a:t>
            </a:r>
            <a:r>
              <a:rPr lang="en-US" altLang="en-US" dirty="0" smtClean="0"/>
              <a:t> + 800 ns =&gt; 2 </a:t>
            </a:r>
            <a:r>
              <a:rPr lang="en-US" altLang="en-US" dirty="0" err="1" smtClean="0"/>
              <a:t>ms</a:t>
            </a:r>
            <a:r>
              <a:rPr lang="en-US" altLang="en-US" dirty="0" smtClean="0"/>
              <a:t>/ref (not 100 MIPS, but 500 IPS! Factor of 10,000)</a:t>
            </a:r>
          </a:p>
          <a:p>
            <a:r>
              <a:rPr lang="en-US" altLang="en-US" dirty="0" smtClean="0"/>
              <a:t>Machine appears to have stopped!</a:t>
            </a:r>
          </a:p>
          <a:p>
            <a:endParaRPr lang="en-US" altLang="en-US" dirty="0" smtClean="0"/>
          </a:p>
        </p:txBody>
      </p:sp>
    </p:spTree>
    <p:extLst>
      <p:ext uri="{BB962C8B-B14F-4D97-AF65-F5344CB8AC3E}">
        <p14:creationId xmlns:p14="http://schemas.microsoft.com/office/powerpoint/2010/main" val="42013109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97640746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870325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Call</a:t>
            </a:r>
            <a:r>
              <a:rPr lang="en-US" baseline="0" dirty="0" smtClean="0"/>
              <a:t> physical memory slots “frames” introduce term!</a:t>
            </a:r>
            <a:endParaRPr lang="en-US" dirty="0"/>
          </a:p>
        </p:txBody>
      </p:sp>
    </p:spTree>
    <p:extLst>
      <p:ext uri="{BB962C8B-B14F-4D97-AF65-F5344CB8AC3E}">
        <p14:creationId xmlns:p14="http://schemas.microsoft.com/office/powerpoint/2010/main" val="10732466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5061011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557788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60477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979449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6848949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6808057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body" idx="1"/>
          </p:nvPr>
        </p:nvSpPr>
        <p:spPr>
          <a:xfrm>
            <a:off x="515938" y="4343798"/>
            <a:ext cx="5910036" cy="4115594"/>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652" tIns="46986" rIns="95652" bIns="46986"/>
          <a:lstStyle/>
          <a:p>
            <a:r>
              <a:rPr lang="en-US" altLang="ko-KR">
                <a:ea typeface="Gulim" charset="0"/>
                <a:cs typeface="Gulim" charset="0"/>
              </a:rPr>
              <a:t>The design goal is to present the user with as much memory as is available in the cheapest technology (points to the disk).</a:t>
            </a:r>
          </a:p>
          <a:p>
            <a:r>
              <a:rPr lang="en-US" altLang="ko-KR">
                <a:ea typeface="Gulim" charset="0"/>
                <a:cs typeface="Gulim" charset="0"/>
              </a:rPr>
              <a:t>While by taking advantage of the principle of locality, we like to provide the user an average access speed that is very close to the speed that is offered by the fastest technology.</a:t>
            </a:r>
          </a:p>
          <a:p>
            <a:r>
              <a:rPr lang="en-US" altLang="ko-KR">
                <a:ea typeface="Gulim" charset="0"/>
                <a:cs typeface="Gulim" charset="0"/>
              </a:rPr>
              <a:t>(We will go over this slide in details in the next lecture on caches).</a:t>
            </a:r>
          </a:p>
          <a:p>
            <a:endParaRPr lang="en-US" altLang="ko-KR">
              <a:ea typeface="Gulim" charset="0"/>
              <a:cs typeface="Gulim" charset="0"/>
            </a:endParaRPr>
          </a:p>
          <a:p>
            <a:r>
              <a:rPr lang="en-US" altLang="ko-KR">
                <a:ea typeface="Gulim" charset="0"/>
                <a:cs typeface="Gulim" charset="0"/>
              </a:rPr>
              <a:t>+1 = 16 min. (X:56)</a:t>
            </a:r>
          </a:p>
        </p:txBody>
      </p:sp>
      <p:sp>
        <p:nvSpPr>
          <p:cNvPr id="26626" name="Rectangle 3"/>
          <p:cNvSpPr>
            <a:spLocks noGrp="1" noRot="1" noChangeAspect="1" noChangeArrowheads="1" noTextEdit="1"/>
          </p:cNvSpPr>
          <p:nvPr>
            <p:ph type="sldImg"/>
          </p:nvPr>
        </p:nvSpPr>
        <p:spPr>
          <a:xfrm>
            <a:off x="1162050" y="588963"/>
            <a:ext cx="4549775" cy="3413125"/>
          </a:xfrm>
          <a:ln>
            <a:noFill/>
          </a:ln>
          <a:extLst>
            <a:ext uri="{91240B29-F687-4f45-9708-019B960494DF}">
              <a14:hiddenLine xmlns=""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8785102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808474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28002" name="Rectangle 2"/>
          <p:cNvSpPr>
            <a:spLocks noGrp="1" noChangeArrowheads="1"/>
          </p:cNvSpPr>
          <p:nvPr>
            <p:ph type="ctrTitle"/>
          </p:nvPr>
        </p:nvSpPr>
        <p:spPr>
          <a:xfrm>
            <a:off x="685800" y="2130425"/>
            <a:ext cx="7772400" cy="1470025"/>
          </a:xfrm>
        </p:spPr>
        <p:txBody>
          <a:bodyPr/>
          <a:lstStyle>
            <a:lvl1pPr>
              <a:defRPr sz="3600"/>
            </a:lvl1pPr>
          </a:lstStyle>
          <a:p>
            <a:pPr lvl="0"/>
            <a:r>
              <a:rPr lang="en-US" noProof="0" smtClean="0"/>
              <a:t>Click to edit Master title style</a:t>
            </a:r>
          </a:p>
        </p:txBody>
      </p:sp>
      <p:sp>
        <p:nvSpPr>
          <p:cNvPr id="12800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Tree>
    <p:extLst>
      <p:ext uri="{BB962C8B-B14F-4D97-AF65-F5344CB8AC3E}">
        <p14:creationId xmlns:p14="http://schemas.microsoft.com/office/powerpoint/2010/main" val="158155956"/>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3469731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152400"/>
            <a:ext cx="19812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52400"/>
            <a:ext cx="57912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511645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914400"/>
            <a:ext cx="38862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6036376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466978015"/>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0" i="0" cap="all">
                <a:latin typeface="Gill Sans" charset="0"/>
                <a:ea typeface="Gill Sans" charset="0"/>
                <a:cs typeface="Gill Sans" charset="0"/>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3356615"/>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914400"/>
            <a:ext cx="3886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52099607"/>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2388191"/>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6076949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639877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0753463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84454970"/>
      </p:ext>
    </p:extLst>
  </p:cSld>
  <p:clrMapOvr>
    <a:masterClrMapping/>
  </p:clrMapOv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90600" y="152400"/>
            <a:ext cx="7162800" cy="533400"/>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478" tIns="44445" rIns="90478" bIns="44445" numCol="1" anchor="ctr" anchorCtr="0" compatLnSpc="1">
            <a:prstTxWarp prst="textNoShape">
              <a:avLst/>
            </a:prstTxWarp>
          </a:bodyPr>
          <a:lstStyle/>
          <a:p>
            <a:pPr lvl="0"/>
            <a:r>
              <a:rPr lang="en-US" altLang="en-US" dirty="0" smtClean="0"/>
              <a:t>Slide Title</a:t>
            </a:r>
          </a:p>
        </p:txBody>
      </p:sp>
      <p:sp>
        <p:nvSpPr>
          <p:cNvPr id="1027" name="Rectangle 3"/>
          <p:cNvSpPr>
            <a:spLocks noGrp="1" noChangeArrowheads="1"/>
          </p:cNvSpPr>
          <p:nvPr>
            <p:ph type="body" idx="1"/>
          </p:nvPr>
        </p:nvSpPr>
        <p:spPr bwMode="auto">
          <a:xfrm>
            <a:off x="609600" y="914400"/>
            <a:ext cx="7924800" cy="5105400"/>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478" tIns="44445" rIns="90478" bIns="44445" numCol="1" anchor="t" anchorCtr="0" compatLnSpc="1">
            <a:prstTxWarp prst="textNoShape">
              <a:avLst/>
            </a:prstTxWarp>
            <a:normAutofit/>
          </a:bodyPr>
          <a:lstStyle/>
          <a:p>
            <a:pPr lvl="0"/>
            <a:r>
              <a:rPr lang="en-US" altLang="en-US" dirty="0" smtClean="0"/>
              <a:t>Body Text</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ChangeArrowheads="1"/>
          </p:cNvSpPr>
          <p:nvPr userDrawn="1"/>
        </p:nvSpPr>
        <p:spPr bwMode="auto">
          <a:xfrm>
            <a:off x="7971861" y="6551613"/>
            <a:ext cx="939341" cy="305202"/>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defRPr>
            </a:lvl9pPr>
          </a:lstStyle>
          <a:p>
            <a:pPr algn="ctr"/>
            <a:r>
              <a:rPr lang="en-US" altLang="en-US" sz="1400" b="0" i="0" dirty="0" err="1">
                <a:solidFill>
                  <a:srgbClr val="2A40E2"/>
                </a:solidFill>
                <a:latin typeface="Gill Sans" charset="0"/>
                <a:ea typeface="Gill Sans" charset="0"/>
                <a:cs typeface="Gill Sans" charset="0"/>
              </a:rPr>
              <a:t>Lec</a:t>
            </a:r>
            <a:r>
              <a:rPr lang="en-US" altLang="en-US" sz="1400" b="0" i="0" dirty="0">
                <a:solidFill>
                  <a:srgbClr val="2A40E2"/>
                </a:solidFill>
                <a:latin typeface="Gill Sans" charset="0"/>
                <a:ea typeface="Gill Sans" charset="0"/>
                <a:cs typeface="Gill Sans" charset="0"/>
              </a:rPr>
              <a:t> </a:t>
            </a:r>
            <a:r>
              <a:rPr lang="en-US" altLang="en-US" sz="1400" b="0" i="0" dirty="0" smtClean="0">
                <a:solidFill>
                  <a:srgbClr val="2A40E2"/>
                </a:solidFill>
                <a:latin typeface="Gill Sans" charset="0"/>
                <a:ea typeface="Gill Sans" charset="0"/>
                <a:cs typeface="Gill Sans" charset="0"/>
              </a:rPr>
              <a:t>15.</a:t>
            </a:r>
            <a:fld id="{6456B83E-17D0-4CDF-84AD-C8A97BEB5271}" type="slidenum">
              <a:rPr lang="en-US" altLang="en-US" sz="1400" b="0" i="0" smtClean="0">
                <a:solidFill>
                  <a:srgbClr val="2A40E2"/>
                </a:solidFill>
                <a:latin typeface="Gill Sans" charset="0"/>
                <a:ea typeface="Gill Sans" charset="0"/>
                <a:cs typeface="Gill Sans" charset="0"/>
              </a:rPr>
              <a:pPr algn="ctr"/>
              <a:t>‹#›</a:t>
            </a:fld>
            <a:endParaRPr lang="en-US" altLang="en-US" sz="1400" b="0" i="0" dirty="0">
              <a:solidFill>
                <a:srgbClr val="2A40E2"/>
              </a:solidFill>
              <a:latin typeface="Gill Sans" charset="0"/>
              <a:ea typeface="Gill Sans" charset="0"/>
              <a:cs typeface="Gill Sans" charset="0"/>
            </a:endParaRPr>
          </a:p>
        </p:txBody>
      </p:sp>
      <p:sp>
        <p:nvSpPr>
          <p:cNvPr id="1029" name="Text Box 5"/>
          <p:cNvSpPr txBox="1">
            <a:spLocks noChangeArrowheads="1"/>
          </p:cNvSpPr>
          <p:nvPr/>
        </p:nvSpPr>
        <p:spPr bwMode="auto">
          <a:xfrm>
            <a:off x="0" y="6550025"/>
            <a:ext cx="822639" cy="307764"/>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5715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1429" tIns="45714" rIns="91429" bIns="45714">
            <a:spAutoFit/>
          </a:bodyPr>
          <a:lstStyle>
            <a:lvl1pPr>
              <a:defRPr b="1">
                <a:solidFill>
                  <a:schemeClr val="tx1"/>
                </a:solidFill>
                <a:latin typeface="Comic Sans MS" pitchFamily="66" charset="0"/>
              </a:defRPr>
            </a:lvl1pPr>
            <a:lvl2pPr marL="742950" indent="-285750">
              <a:defRPr b="1">
                <a:solidFill>
                  <a:schemeClr val="tx1"/>
                </a:solidFill>
                <a:latin typeface="Comic Sans MS" pitchFamily="66" charset="0"/>
              </a:defRPr>
            </a:lvl2pPr>
            <a:lvl3pPr marL="1143000" indent="-228600">
              <a:defRPr b="1">
                <a:solidFill>
                  <a:schemeClr val="tx1"/>
                </a:solidFill>
                <a:latin typeface="Comic Sans MS" pitchFamily="66" charset="0"/>
              </a:defRPr>
            </a:lvl3pPr>
            <a:lvl4pPr marL="1600200" indent="-228600">
              <a:defRPr b="1">
                <a:solidFill>
                  <a:schemeClr val="tx1"/>
                </a:solidFill>
                <a:latin typeface="Comic Sans MS" pitchFamily="66" charset="0"/>
              </a:defRPr>
            </a:lvl4pPr>
            <a:lvl5pPr marL="2057400" indent="-228600">
              <a:defRPr b="1">
                <a:solidFill>
                  <a:schemeClr val="tx1"/>
                </a:solidFill>
                <a:latin typeface="Comic Sans MS" pitchFamily="66" charset="0"/>
              </a:defRPr>
            </a:lvl5pPr>
            <a:lvl6pPr marL="2514600" indent="-228600" eaLnBrk="0" fontAlgn="base" hangingPunct="0">
              <a:spcBef>
                <a:spcPct val="0"/>
              </a:spcBef>
              <a:spcAft>
                <a:spcPct val="0"/>
              </a:spcAft>
              <a:defRPr b="1">
                <a:solidFill>
                  <a:schemeClr val="tx1"/>
                </a:solidFill>
                <a:latin typeface="Comic Sans MS" pitchFamily="66" charset="0"/>
              </a:defRPr>
            </a:lvl6pPr>
            <a:lvl7pPr marL="2971800" indent="-228600" eaLnBrk="0" fontAlgn="base" hangingPunct="0">
              <a:spcBef>
                <a:spcPct val="0"/>
              </a:spcBef>
              <a:spcAft>
                <a:spcPct val="0"/>
              </a:spcAft>
              <a:defRPr b="1">
                <a:solidFill>
                  <a:schemeClr val="tx1"/>
                </a:solidFill>
                <a:latin typeface="Comic Sans MS" pitchFamily="66" charset="0"/>
              </a:defRPr>
            </a:lvl7pPr>
            <a:lvl8pPr marL="3429000" indent="-228600" eaLnBrk="0" fontAlgn="base" hangingPunct="0">
              <a:spcBef>
                <a:spcPct val="0"/>
              </a:spcBef>
              <a:spcAft>
                <a:spcPct val="0"/>
              </a:spcAft>
              <a:defRPr b="1">
                <a:solidFill>
                  <a:schemeClr val="tx1"/>
                </a:solidFill>
                <a:latin typeface="Comic Sans MS" pitchFamily="66" charset="0"/>
              </a:defRPr>
            </a:lvl8pPr>
            <a:lvl9pPr marL="3886200" indent="-228600" eaLnBrk="0" fontAlgn="base" hangingPunct="0">
              <a:spcBef>
                <a:spcPct val="0"/>
              </a:spcBef>
              <a:spcAft>
                <a:spcPct val="0"/>
              </a:spcAft>
              <a:defRPr b="1">
                <a:solidFill>
                  <a:schemeClr val="tx1"/>
                </a:solidFill>
                <a:latin typeface="Comic Sans MS" pitchFamily="66" charset="0"/>
              </a:defRPr>
            </a:lvl9pPr>
          </a:lstStyle>
          <a:p>
            <a:pPr>
              <a:defRPr/>
            </a:pPr>
            <a:r>
              <a:rPr lang="en-US" sz="1400" b="0" i="0" dirty="0" smtClean="0">
                <a:solidFill>
                  <a:srgbClr val="2A40E2"/>
                </a:solidFill>
                <a:latin typeface="Gill Sans" charset="0"/>
                <a:ea typeface="Gill Sans" charset="0"/>
                <a:cs typeface="Gill Sans" charset="0"/>
              </a:rPr>
              <a:t>03/15/17</a:t>
            </a:r>
            <a:endParaRPr lang="en-US" sz="1400" b="0" i="0" dirty="0" smtClean="0">
              <a:solidFill>
                <a:srgbClr val="2A40E2"/>
              </a:solidFill>
              <a:latin typeface="Gill Sans" charset="0"/>
              <a:ea typeface="Gill Sans" charset="0"/>
              <a:cs typeface="Gill Sans" charset="0"/>
            </a:endParaRPr>
          </a:p>
        </p:txBody>
      </p:sp>
      <p:sp>
        <p:nvSpPr>
          <p:cNvPr id="1030" name="Line 6"/>
          <p:cNvSpPr>
            <a:spLocks noChangeShapeType="1"/>
          </p:cNvSpPr>
          <p:nvPr userDrawn="1"/>
        </p:nvSpPr>
        <p:spPr bwMode="auto">
          <a:xfrm>
            <a:off x="990600" y="685800"/>
            <a:ext cx="7162800" cy="0"/>
          </a:xfrm>
          <a:prstGeom prst="line">
            <a:avLst/>
          </a:prstGeom>
          <a:noFill/>
          <a:ln w="38100" cmpd="dbl">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latin typeface="Gill Sans Light"/>
              <a:cs typeface="Gill Sans Light"/>
            </a:endParaRPr>
          </a:p>
        </p:txBody>
      </p:sp>
      <p:sp>
        <p:nvSpPr>
          <p:cNvPr id="1031" name="Text Box 7"/>
          <p:cNvSpPr txBox="1">
            <a:spLocks noChangeArrowheads="1"/>
          </p:cNvSpPr>
          <p:nvPr userDrawn="1"/>
        </p:nvSpPr>
        <p:spPr bwMode="auto">
          <a:xfrm>
            <a:off x="3424879" y="6587744"/>
            <a:ext cx="1944741" cy="307764"/>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5715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1429" tIns="45714" rIns="91429" bIns="45714">
            <a:spAutoFit/>
          </a:bodyPr>
          <a:lstStyle>
            <a:lvl1pPr>
              <a:defRPr b="1">
                <a:solidFill>
                  <a:schemeClr val="tx1"/>
                </a:solidFill>
                <a:latin typeface="Comic Sans MS" pitchFamily="66" charset="0"/>
              </a:defRPr>
            </a:lvl1pPr>
            <a:lvl2pPr marL="742950" indent="-285750">
              <a:defRPr b="1">
                <a:solidFill>
                  <a:schemeClr val="tx1"/>
                </a:solidFill>
                <a:latin typeface="Comic Sans MS" pitchFamily="66" charset="0"/>
              </a:defRPr>
            </a:lvl2pPr>
            <a:lvl3pPr marL="1143000" indent="-228600">
              <a:defRPr b="1">
                <a:solidFill>
                  <a:schemeClr val="tx1"/>
                </a:solidFill>
                <a:latin typeface="Comic Sans MS" pitchFamily="66" charset="0"/>
              </a:defRPr>
            </a:lvl3pPr>
            <a:lvl4pPr marL="1600200" indent="-228600">
              <a:defRPr b="1">
                <a:solidFill>
                  <a:schemeClr val="tx1"/>
                </a:solidFill>
                <a:latin typeface="Comic Sans MS" pitchFamily="66" charset="0"/>
              </a:defRPr>
            </a:lvl4pPr>
            <a:lvl5pPr marL="2057400" indent="-228600">
              <a:defRPr b="1">
                <a:solidFill>
                  <a:schemeClr val="tx1"/>
                </a:solidFill>
                <a:latin typeface="Comic Sans MS" pitchFamily="66" charset="0"/>
              </a:defRPr>
            </a:lvl5pPr>
            <a:lvl6pPr marL="2514600" indent="-228600" eaLnBrk="0" fontAlgn="base" hangingPunct="0">
              <a:spcBef>
                <a:spcPct val="0"/>
              </a:spcBef>
              <a:spcAft>
                <a:spcPct val="0"/>
              </a:spcAft>
              <a:defRPr b="1">
                <a:solidFill>
                  <a:schemeClr val="tx1"/>
                </a:solidFill>
                <a:latin typeface="Comic Sans MS" pitchFamily="66" charset="0"/>
              </a:defRPr>
            </a:lvl6pPr>
            <a:lvl7pPr marL="2971800" indent="-228600" eaLnBrk="0" fontAlgn="base" hangingPunct="0">
              <a:spcBef>
                <a:spcPct val="0"/>
              </a:spcBef>
              <a:spcAft>
                <a:spcPct val="0"/>
              </a:spcAft>
              <a:defRPr b="1">
                <a:solidFill>
                  <a:schemeClr val="tx1"/>
                </a:solidFill>
                <a:latin typeface="Comic Sans MS" pitchFamily="66" charset="0"/>
              </a:defRPr>
            </a:lvl7pPr>
            <a:lvl8pPr marL="3429000" indent="-228600" eaLnBrk="0" fontAlgn="base" hangingPunct="0">
              <a:spcBef>
                <a:spcPct val="0"/>
              </a:spcBef>
              <a:spcAft>
                <a:spcPct val="0"/>
              </a:spcAft>
              <a:defRPr b="1">
                <a:solidFill>
                  <a:schemeClr val="tx1"/>
                </a:solidFill>
                <a:latin typeface="Comic Sans MS" pitchFamily="66" charset="0"/>
              </a:defRPr>
            </a:lvl8pPr>
            <a:lvl9pPr marL="3886200" indent="-228600" eaLnBrk="0" fontAlgn="base" hangingPunct="0">
              <a:spcBef>
                <a:spcPct val="0"/>
              </a:spcBef>
              <a:spcAft>
                <a:spcPct val="0"/>
              </a:spcAft>
              <a:defRPr b="1">
                <a:solidFill>
                  <a:schemeClr val="tx1"/>
                </a:solidFill>
                <a:latin typeface="Comic Sans MS" pitchFamily="66" charset="0"/>
              </a:defRPr>
            </a:lvl9pPr>
          </a:lstStyle>
          <a:p>
            <a:pPr>
              <a:defRPr/>
            </a:pPr>
            <a:r>
              <a:rPr lang="en-US" sz="1400" b="0" i="0" smtClean="0">
                <a:solidFill>
                  <a:srgbClr val="2A40E2"/>
                </a:solidFill>
                <a:latin typeface="Gill Sans" charset="0"/>
                <a:ea typeface="Gill Sans" charset="0"/>
                <a:cs typeface="Gill Sans" charset="0"/>
              </a:rPr>
              <a:t>CS162 </a:t>
            </a:r>
            <a:r>
              <a:rPr lang="en-US" sz="1400" b="0" i="0" dirty="0" smtClean="0">
                <a:solidFill>
                  <a:srgbClr val="2A40E2"/>
                </a:solidFill>
                <a:latin typeface="Gill Sans" charset="0"/>
                <a:ea typeface="Gill Sans" charset="0"/>
                <a:cs typeface="Gill Sans" charset="0"/>
              </a:rPr>
              <a:t>©UCB Fall 2016</a:t>
            </a:r>
          </a:p>
        </p:txBody>
      </p:sp>
    </p:spTree>
  </p:cSld>
  <p:clrMap bg1="lt1" tx1="dk1" bg2="lt2" tx2="dk2" accent1="accent1" accent2="accent2" accent3="accent3" accent4="accent4" accent5="accent5" accent6="accent6" hlink="hlink" folHlink="folHlink"/>
  <p:sldLayoutIdLst>
    <p:sldLayoutId id="2147483686"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p:timing>
    <p:tnLst>
      <p:par>
        <p:cTn id="1" dur="indefinite" restart="never" nodeType="tmRoot"/>
      </p:par>
    </p:tnLst>
  </p:timing>
  <p:txStyles>
    <p:titleStyle>
      <a:lvl1pPr algn="ctr" rtl="0" eaLnBrk="0" fontAlgn="base" hangingPunct="0">
        <a:lnSpc>
          <a:spcPct val="90000"/>
        </a:lnSpc>
        <a:spcBef>
          <a:spcPct val="0"/>
        </a:spcBef>
        <a:spcAft>
          <a:spcPct val="0"/>
        </a:spcAft>
        <a:defRPr sz="3200" b="0" i="0">
          <a:solidFill>
            <a:srgbClr val="2A40E2"/>
          </a:solidFill>
          <a:latin typeface="Gill Sans" charset="0"/>
          <a:ea typeface="Gill Sans" charset="0"/>
          <a:cs typeface="Gill Sans" charset="0"/>
        </a:defRPr>
      </a:lvl1pPr>
      <a:lvl2pPr algn="ctr" rtl="0" eaLnBrk="0" fontAlgn="base" hangingPunct="0">
        <a:lnSpc>
          <a:spcPct val="90000"/>
        </a:lnSpc>
        <a:spcBef>
          <a:spcPct val="0"/>
        </a:spcBef>
        <a:spcAft>
          <a:spcPct val="0"/>
        </a:spcAft>
        <a:defRPr sz="2400" b="1">
          <a:solidFill>
            <a:srgbClr val="2A40E2"/>
          </a:solidFill>
          <a:latin typeface="Comic Sans MS" pitchFamily="66" charset="0"/>
        </a:defRPr>
      </a:lvl2pPr>
      <a:lvl3pPr algn="ctr" rtl="0" eaLnBrk="0" fontAlgn="base" hangingPunct="0">
        <a:lnSpc>
          <a:spcPct val="90000"/>
        </a:lnSpc>
        <a:spcBef>
          <a:spcPct val="0"/>
        </a:spcBef>
        <a:spcAft>
          <a:spcPct val="0"/>
        </a:spcAft>
        <a:defRPr sz="2400" b="1">
          <a:solidFill>
            <a:srgbClr val="2A40E2"/>
          </a:solidFill>
          <a:latin typeface="Comic Sans MS" pitchFamily="66" charset="0"/>
        </a:defRPr>
      </a:lvl3pPr>
      <a:lvl4pPr algn="ctr" rtl="0" eaLnBrk="0" fontAlgn="base" hangingPunct="0">
        <a:lnSpc>
          <a:spcPct val="90000"/>
        </a:lnSpc>
        <a:spcBef>
          <a:spcPct val="0"/>
        </a:spcBef>
        <a:spcAft>
          <a:spcPct val="0"/>
        </a:spcAft>
        <a:defRPr sz="2400" b="1">
          <a:solidFill>
            <a:srgbClr val="2A40E2"/>
          </a:solidFill>
          <a:latin typeface="Comic Sans MS" pitchFamily="66" charset="0"/>
        </a:defRPr>
      </a:lvl4pPr>
      <a:lvl5pPr algn="ctr" rtl="0" eaLnBrk="0" fontAlgn="base" hangingPunct="0">
        <a:lnSpc>
          <a:spcPct val="90000"/>
        </a:lnSpc>
        <a:spcBef>
          <a:spcPct val="0"/>
        </a:spcBef>
        <a:spcAft>
          <a:spcPct val="0"/>
        </a:spcAft>
        <a:defRPr sz="2400" b="1">
          <a:solidFill>
            <a:srgbClr val="2A40E2"/>
          </a:solidFill>
          <a:latin typeface="Comic Sans MS" pitchFamily="66" charset="0"/>
        </a:defRPr>
      </a:lvl5pPr>
      <a:lvl6pPr marL="457200" algn="ctr" rtl="0" eaLnBrk="0" fontAlgn="base" hangingPunct="0">
        <a:lnSpc>
          <a:spcPct val="90000"/>
        </a:lnSpc>
        <a:spcBef>
          <a:spcPct val="0"/>
        </a:spcBef>
        <a:spcAft>
          <a:spcPct val="0"/>
        </a:spcAft>
        <a:defRPr sz="2400" b="1">
          <a:solidFill>
            <a:srgbClr val="2A40E2"/>
          </a:solidFill>
          <a:latin typeface="Comic Sans MS" pitchFamily="66" charset="0"/>
        </a:defRPr>
      </a:lvl6pPr>
      <a:lvl7pPr marL="914400" algn="ctr" rtl="0" eaLnBrk="0" fontAlgn="base" hangingPunct="0">
        <a:lnSpc>
          <a:spcPct val="90000"/>
        </a:lnSpc>
        <a:spcBef>
          <a:spcPct val="0"/>
        </a:spcBef>
        <a:spcAft>
          <a:spcPct val="0"/>
        </a:spcAft>
        <a:defRPr sz="2400" b="1">
          <a:solidFill>
            <a:srgbClr val="2A40E2"/>
          </a:solidFill>
          <a:latin typeface="Comic Sans MS" pitchFamily="66" charset="0"/>
        </a:defRPr>
      </a:lvl7pPr>
      <a:lvl8pPr marL="1371600" algn="ctr" rtl="0" eaLnBrk="0" fontAlgn="base" hangingPunct="0">
        <a:lnSpc>
          <a:spcPct val="90000"/>
        </a:lnSpc>
        <a:spcBef>
          <a:spcPct val="0"/>
        </a:spcBef>
        <a:spcAft>
          <a:spcPct val="0"/>
        </a:spcAft>
        <a:defRPr sz="2400" b="1">
          <a:solidFill>
            <a:srgbClr val="2A40E2"/>
          </a:solidFill>
          <a:latin typeface="Comic Sans MS" pitchFamily="66" charset="0"/>
        </a:defRPr>
      </a:lvl8pPr>
      <a:lvl9pPr marL="1828800" algn="ctr" rtl="0" eaLnBrk="0" fontAlgn="base" hangingPunct="0">
        <a:lnSpc>
          <a:spcPct val="90000"/>
        </a:lnSpc>
        <a:spcBef>
          <a:spcPct val="0"/>
        </a:spcBef>
        <a:spcAft>
          <a:spcPct val="0"/>
        </a:spcAft>
        <a:defRPr sz="2400" b="1">
          <a:solidFill>
            <a:srgbClr val="2A40E2"/>
          </a:solidFill>
          <a:latin typeface="Comic Sans MS" pitchFamily="66" charset="0"/>
        </a:defRPr>
      </a:lvl9pPr>
    </p:titleStyle>
    <p:body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5.xml"/><Relationship Id="rId4" Type="http://schemas.openxmlformats.org/officeDocument/2006/relationships/oleObject" Target="../embeddings/oleObject1.bin"/><Relationship Id="rId5" Type="http://schemas.openxmlformats.org/officeDocument/2006/relationships/image" Target="../media/image3.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4.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5.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6.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7.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1066800"/>
            <a:ext cx="7848600" cy="2286000"/>
          </a:xfrm>
          <a:noFill/>
        </p:spPr>
        <p:txBody>
          <a:bodyPr/>
          <a:lstStyle/>
          <a:p>
            <a:r>
              <a:rPr lang="en-US" altLang="en-US" sz="3000" dirty="0" smtClean="0"/>
              <a:t>CS162</a:t>
            </a:r>
            <a:br>
              <a:rPr lang="en-US" altLang="en-US" sz="3000" dirty="0" smtClean="0"/>
            </a:br>
            <a:r>
              <a:rPr lang="en-US" altLang="en-US" sz="3000" dirty="0" smtClean="0"/>
              <a:t>Operating Systems and</a:t>
            </a:r>
            <a:br>
              <a:rPr lang="en-US" altLang="en-US" sz="3000" dirty="0" smtClean="0"/>
            </a:br>
            <a:r>
              <a:rPr lang="en-US" altLang="en-US" sz="3000" dirty="0" smtClean="0"/>
              <a:t>Systems Programming</a:t>
            </a:r>
            <a:br>
              <a:rPr lang="en-US" altLang="en-US" sz="3000" dirty="0" smtClean="0"/>
            </a:br>
            <a:r>
              <a:rPr lang="en-US" altLang="en-US" sz="3000" dirty="0" smtClean="0"/>
              <a:t>Lecture 15</a:t>
            </a:r>
            <a:br>
              <a:rPr lang="en-US" altLang="en-US" sz="3000" dirty="0" smtClean="0"/>
            </a:br>
            <a:r>
              <a:rPr lang="en-US" altLang="en-US" sz="3000" dirty="0" smtClean="0"/>
              <a:t> </a:t>
            </a:r>
            <a:br>
              <a:rPr lang="en-US" altLang="en-US" sz="3000" dirty="0" smtClean="0"/>
            </a:br>
            <a:r>
              <a:rPr lang="en-US" altLang="en-US" sz="3000" dirty="0" smtClean="0"/>
              <a:t>Demand Paging (Finished)</a:t>
            </a:r>
          </a:p>
        </p:txBody>
      </p:sp>
      <p:sp>
        <p:nvSpPr>
          <p:cNvPr id="3075" name="Rectangle 3"/>
          <p:cNvSpPr>
            <a:spLocks noGrp="1" noChangeArrowheads="1"/>
          </p:cNvSpPr>
          <p:nvPr>
            <p:ph type="subTitle" idx="1"/>
          </p:nvPr>
        </p:nvSpPr>
        <p:spPr>
          <a:xfrm>
            <a:off x="609600" y="4191000"/>
            <a:ext cx="8001000" cy="1447800"/>
          </a:xfrm>
          <a:noFill/>
        </p:spPr>
        <p:txBody>
          <a:bodyPr/>
          <a:lstStyle/>
          <a:p>
            <a:pPr marL="285750" indent="-285750"/>
            <a:r>
              <a:rPr lang="en-US" altLang="en-US" dirty="0" smtClean="0"/>
              <a:t>March 15</a:t>
            </a:r>
            <a:r>
              <a:rPr lang="en-US" altLang="en-US" baseline="30000" dirty="0" smtClean="0"/>
              <a:t>th</a:t>
            </a:r>
            <a:r>
              <a:rPr lang="en-US" altLang="en-US" dirty="0" smtClean="0"/>
              <a:t>, </a:t>
            </a:r>
            <a:r>
              <a:rPr lang="en-US" altLang="en-US" dirty="0" smtClean="0"/>
              <a:t>2017</a:t>
            </a:r>
            <a:endParaRPr lang="en-US" altLang="en-US" dirty="0" smtClean="0"/>
          </a:p>
          <a:p>
            <a:pPr marL="285750" indent="-285750"/>
            <a:r>
              <a:rPr lang="en-US" altLang="en-US" dirty="0" smtClean="0"/>
              <a:t>Nathan Pemberton</a:t>
            </a:r>
            <a:endParaRPr lang="en-US" altLang="en-US" dirty="0" smtClean="0"/>
          </a:p>
          <a:p>
            <a:pPr marL="285750" indent="-285750"/>
            <a:r>
              <a:rPr lang="en-US" altLang="en-US" dirty="0" smtClean="0"/>
              <a:t>http://cs162.eecs.Berkeley.edu</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766986" name="Group 10"/>
          <p:cNvGrpSpPr>
            <a:grpSpLocks/>
          </p:cNvGrpSpPr>
          <p:nvPr/>
        </p:nvGrpSpPr>
        <p:grpSpPr bwMode="auto">
          <a:xfrm>
            <a:off x="381000" y="2590800"/>
            <a:ext cx="8382000" cy="2565400"/>
            <a:chOff x="240" y="1632"/>
            <a:chExt cx="5280" cy="1616"/>
          </a:xfrm>
        </p:grpSpPr>
        <p:sp>
          <p:nvSpPr>
            <p:cNvPr id="26629" name="AutoShape 4"/>
            <p:cNvSpPr>
              <a:spLocks noChangeArrowheads="1"/>
            </p:cNvSpPr>
            <p:nvPr/>
          </p:nvSpPr>
          <p:spPr bwMode="auto">
            <a:xfrm>
              <a:off x="240" y="1872"/>
              <a:ext cx="5280" cy="1376"/>
            </a:xfrm>
            <a:prstGeom prst="roundRect">
              <a:avLst>
                <a:gd name="adj" fmla="val 16667"/>
              </a:avLst>
            </a:prstGeom>
            <a:solidFill>
              <a:srgbClr val="FF66CC">
                <a:alpha val="32156"/>
              </a:srgbClr>
            </a:solidFill>
            <a:ln w="57150" algn="ctr">
              <a:solidFill>
                <a:srgbClr val="FF66CC"/>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ko-KR" altLang="en-US">
                <a:ea typeface="굴림" panose="020B0600000101010101" pitchFamily="34" charset="-127"/>
              </a:endParaRPr>
            </a:p>
          </p:txBody>
        </p:sp>
        <p:sp>
          <p:nvSpPr>
            <p:cNvPr id="26630" name="WordArt 5"/>
            <p:cNvSpPr>
              <a:spLocks noChangeArrowheads="1" noChangeShapeType="1" noTextEdit="1"/>
            </p:cNvSpPr>
            <p:nvPr/>
          </p:nvSpPr>
          <p:spPr bwMode="auto">
            <a:xfrm>
              <a:off x="4416" y="1632"/>
              <a:ext cx="978" cy="551"/>
            </a:xfrm>
            <a:prstGeom prst="rect">
              <a:avLst/>
            </a:prstGeom>
          </p:spPr>
          <p:txBody>
            <a:bodyPr wrap="none"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contourClr>
                  <a:srgbClr val="FFE701"/>
                </a:contourClr>
              </a:sp3d>
            </a:bodyPr>
            <a:lstStyle/>
            <a:p>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Cache</a:t>
              </a:r>
            </a:p>
          </p:txBody>
        </p:sp>
      </p:grpSp>
      <p:sp>
        <p:nvSpPr>
          <p:cNvPr id="766979" name="Rectangle 3"/>
          <p:cNvSpPr>
            <a:spLocks noGrp="1" noChangeArrowheads="1"/>
          </p:cNvSpPr>
          <p:nvPr>
            <p:ph type="body" idx="1"/>
          </p:nvPr>
        </p:nvSpPr>
        <p:spPr>
          <a:xfrm>
            <a:off x="152400" y="685800"/>
            <a:ext cx="8839200" cy="6096000"/>
          </a:xfrm>
        </p:spPr>
        <p:txBody>
          <a:bodyPr/>
          <a:lstStyle/>
          <a:p>
            <a:pPr>
              <a:lnSpc>
                <a:spcPct val="80000"/>
              </a:lnSpc>
              <a:spcBef>
                <a:spcPct val="20000"/>
              </a:spcBef>
            </a:pPr>
            <a:r>
              <a:rPr lang="en-US" altLang="ko-KR" dirty="0" smtClean="0">
                <a:ea typeface="굴림" panose="020B0600000101010101" pitchFamily="34" charset="-127"/>
              </a:rPr>
              <a:t>PTE helps us implement demand paging</a:t>
            </a:r>
          </a:p>
          <a:p>
            <a:pPr lvl="1">
              <a:lnSpc>
                <a:spcPct val="80000"/>
              </a:lnSpc>
              <a:spcBef>
                <a:spcPct val="20000"/>
              </a:spcBef>
            </a:pPr>
            <a:r>
              <a:rPr lang="en-US" altLang="ko-KR" dirty="0" smtClean="0">
                <a:ea typeface="굴림" panose="020B0600000101010101" pitchFamily="34" charset="-127"/>
              </a:rPr>
              <a:t>Valid </a:t>
            </a:r>
            <a:r>
              <a:rPr lang="en-US" altLang="ko-KR" dirty="0" smtClean="0">
                <a:ea typeface="굴림" panose="020B0600000101010101" pitchFamily="34" charset="-127"/>
                <a:sym typeface="Symbol" panose="05050102010706020507" pitchFamily="18" charset="2"/>
              </a:rPr>
              <a:t> Page in memory, PTE points at physical page</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Not Valid  Page not in memory; use info in PTE to find it on disk when necessary</a:t>
            </a:r>
          </a:p>
          <a:p>
            <a:pPr>
              <a:lnSpc>
                <a:spcPct val="80000"/>
              </a:lnSpc>
              <a:spcBef>
                <a:spcPct val="20000"/>
              </a:spcBef>
            </a:pPr>
            <a:r>
              <a:rPr lang="en-US" altLang="ko-KR" dirty="0" smtClean="0">
                <a:ea typeface="굴림" panose="020B0600000101010101" pitchFamily="34" charset="-127"/>
                <a:sym typeface="Symbol" panose="05050102010706020507" pitchFamily="18" charset="2"/>
              </a:rPr>
              <a:t>Suppose user references page with invalid PTE?</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Memory Management Unit (MMU) traps to OS</a:t>
            </a: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Resulting trap is a “Page Fault”</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What does OS do on a Page Fault?:</a:t>
            </a: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Choose </a:t>
            </a:r>
            <a:r>
              <a:rPr lang="en-US" altLang="ko-KR" dirty="0" smtClean="0">
                <a:ea typeface="굴림" panose="020B0600000101010101" pitchFamily="34" charset="-127"/>
                <a:sym typeface="Symbol" panose="05050102010706020507" pitchFamily="18" charset="2"/>
              </a:rPr>
              <a:t>location to fill (might replace an </a:t>
            </a:r>
            <a:r>
              <a:rPr lang="en-US" altLang="ko-KR" dirty="0" smtClean="0">
                <a:ea typeface="굴림" panose="020B0600000101010101" pitchFamily="34" charset="-127"/>
                <a:sym typeface="Symbol" panose="05050102010706020507" pitchFamily="18" charset="2"/>
              </a:rPr>
              <a:t>old </a:t>
            </a:r>
            <a:r>
              <a:rPr lang="en-US" altLang="ko-KR" dirty="0" smtClean="0">
                <a:ea typeface="굴림" panose="020B0600000101010101" pitchFamily="34" charset="-127"/>
                <a:sym typeface="Symbol" panose="05050102010706020507" pitchFamily="18" charset="2"/>
              </a:rPr>
              <a:t>page) </a:t>
            </a:r>
            <a:endParaRPr lang="en-US" altLang="ko-KR" dirty="0" smtClean="0">
              <a:ea typeface="굴림" panose="020B0600000101010101" pitchFamily="34" charset="-127"/>
              <a:sym typeface="Symbol" panose="05050102010706020507" pitchFamily="18" charset="2"/>
            </a:endParaRP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If old page modified (“D=1”), write contents back to disk</a:t>
            </a: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Change its PTE and any cached TLB to be invalid</a:t>
            </a: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Load new page into memory from disk</a:t>
            </a: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Update page table entry, invalidate TLB for new entry</a:t>
            </a: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Continue thread from original faulting location</a:t>
            </a:r>
          </a:p>
          <a:p>
            <a:pPr lvl="1">
              <a:lnSpc>
                <a:spcPct val="80000"/>
              </a:lnSpc>
              <a:spcBef>
                <a:spcPct val="20000"/>
              </a:spcBef>
            </a:pPr>
            <a:endParaRPr lang="en-US" altLang="ko-KR" dirty="0" smtClean="0">
              <a:ea typeface="굴림" panose="020B0600000101010101" pitchFamily="34" charset="-127"/>
              <a:sym typeface="Symbol" panose="05050102010706020507" pitchFamily="18" charset="2"/>
            </a:endParaRP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Could be slow!</a:t>
            </a: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While </a:t>
            </a:r>
            <a:r>
              <a:rPr lang="en-US" altLang="ko-KR" dirty="0" smtClean="0">
                <a:ea typeface="굴림" panose="020B0600000101010101" pitchFamily="34" charset="-127"/>
                <a:sym typeface="Symbol" panose="05050102010706020507" pitchFamily="18" charset="2"/>
              </a:rPr>
              <a:t>pulling pages off disk for one process, OS runs another process from ready </a:t>
            </a:r>
            <a:r>
              <a:rPr lang="en-US" altLang="ko-KR" dirty="0" smtClean="0">
                <a:ea typeface="굴림" panose="020B0600000101010101" pitchFamily="34" charset="-127"/>
                <a:sym typeface="Symbol" panose="05050102010706020507" pitchFamily="18" charset="2"/>
              </a:rPr>
              <a:t>queue</a:t>
            </a:r>
            <a:endParaRPr lang="en-US" altLang="ko-KR" dirty="0" smtClean="0">
              <a:ea typeface="굴림" panose="020B0600000101010101" pitchFamily="34" charset="-127"/>
              <a:sym typeface="Symbol" panose="05050102010706020507" pitchFamily="18" charset="2"/>
            </a:endParaRPr>
          </a:p>
        </p:txBody>
      </p:sp>
      <p:sp>
        <p:nvSpPr>
          <p:cNvPr id="26628" name="Rectangle 2"/>
          <p:cNvSpPr>
            <a:spLocks noGrp="1" noChangeArrowheads="1"/>
          </p:cNvSpPr>
          <p:nvPr>
            <p:ph type="title"/>
          </p:nvPr>
        </p:nvSpPr>
        <p:spPr/>
        <p:txBody>
          <a:bodyPr/>
          <a:lstStyle/>
          <a:p>
            <a:r>
              <a:rPr lang="en-US" altLang="ko-KR" dirty="0" smtClean="0">
                <a:ea typeface="굴림" panose="020B0600000101010101" pitchFamily="34" charset="-127"/>
              </a:rPr>
              <a:t>Demand Paging Mechanisms</a:t>
            </a:r>
          </a:p>
        </p:txBody>
      </p:sp>
    </p:spTree>
    <p:extLst>
      <p:ext uri="{BB962C8B-B14F-4D97-AF65-F5344CB8AC3E}">
        <p14:creationId xmlns:p14="http://schemas.microsoft.com/office/powerpoint/2010/main" val="51630360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69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6697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669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6697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6697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66979">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66979">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66979">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66979">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66979">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66979">
                                            <p:txEl>
                                              <p:pRg st="10" end="1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66979">
                                            <p:txEl>
                                              <p:pRg st="11" end="1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66979">
                                            <p:txEl>
                                              <p:pRg st="12" end="12"/>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7" presetClass="entr" presetSubtype="10" fill="hold" nodeType="clickEffect">
                                  <p:stCondLst>
                                    <p:cond delay="0"/>
                                  </p:stCondLst>
                                  <p:childTnLst>
                                    <p:set>
                                      <p:cBhvr>
                                        <p:cTn id="52" dur="1" fill="hold">
                                          <p:stCondLst>
                                            <p:cond delay="0"/>
                                          </p:stCondLst>
                                        </p:cTn>
                                        <p:tgtEl>
                                          <p:spTgt spid="766986"/>
                                        </p:tgtEl>
                                        <p:attrNameLst>
                                          <p:attrName>style.visibility</p:attrName>
                                        </p:attrNameLst>
                                      </p:cBhvr>
                                      <p:to>
                                        <p:strVal val="visible"/>
                                      </p:to>
                                    </p:set>
                                    <p:anim calcmode="lin" valueType="num">
                                      <p:cBhvr>
                                        <p:cTn id="53" dur="500" fill="hold"/>
                                        <p:tgtEl>
                                          <p:spTgt spid="766986"/>
                                        </p:tgtEl>
                                        <p:attrNameLst>
                                          <p:attrName>ppt_w</p:attrName>
                                        </p:attrNameLst>
                                      </p:cBhvr>
                                      <p:tavLst>
                                        <p:tav tm="0">
                                          <p:val>
                                            <p:fltVal val="0"/>
                                          </p:val>
                                        </p:tav>
                                        <p:tav tm="100000">
                                          <p:val>
                                            <p:strVal val="#ppt_w"/>
                                          </p:val>
                                        </p:tav>
                                      </p:tavLst>
                                    </p:anim>
                                    <p:anim calcmode="lin" valueType="num">
                                      <p:cBhvr>
                                        <p:cTn id="54" dur="500" fill="hold"/>
                                        <p:tgtEl>
                                          <p:spTgt spid="766986"/>
                                        </p:tgtEl>
                                        <p:attrNameLst>
                                          <p:attrName>ppt_h</p:attrName>
                                        </p:attrNameLst>
                                      </p:cBhvr>
                                      <p:tavLst>
                                        <p:tav tm="0">
                                          <p:val>
                                            <p:strVal val="#ppt_h"/>
                                          </p:val>
                                        </p:tav>
                                        <p:tav tm="100000">
                                          <p:val>
                                            <p:strVal val="#ppt_h"/>
                                          </p:val>
                                        </p:tav>
                                      </p:tavLst>
                                    </p:anim>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766979">
                                            <p:txEl>
                                              <p:pRg st="14" end="14"/>
                                            </p:tx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766979">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6979"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152400" y="152400"/>
            <a:ext cx="8991600" cy="533400"/>
          </a:xfrm>
        </p:spPr>
        <p:txBody>
          <a:bodyPr/>
          <a:lstStyle/>
          <a:p>
            <a:r>
              <a:rPr lang="en-US" altLang="ko-KR" dirty="0" smtClean="0"/>
              <a:t>Management &amp; Access to the Memory Hierarchy</a:t>
            </a:r>
            <a:endParaRPr lang="en-US" altLang="ko-KR" dirty="0"/>
          </a:p>
        </p:txBody>
      </p:sp>
      <p:sp>
        <p:nvSpPr>
          <p:cNvPr id="12292" name="Rectangle 16"/>
          <p:cNvSpPr>
            <a:spLocks noChangeArrowheads="1"/>
          </p:cNvSpPr>
          <p:nvPr/>
        </p:nvSpPr>
        <p:spPr bwMode="auto">
          <a:xfrm>
            <a:off x="3421063" y="3300415"/>
            <a:ext cx="533400" cy="1487488"/>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L3 Cache</a:t>
            </a:r>
            <a:br>
              <a:rPr lang="en-US" sz="1600" dirty="0">
                <a:latin typeface="Helvetica" charset="0"/>
                <a:cs typeface="Helvetica" charset="0"/>
              </a:rPr>
            </a:br>
            <a:r>
              <a:rPr lang="en-US" sz="1600" dirty="0">
                <a:latin typeface="Helvetica" charset="0"/>
                <a:cs typeface="Helvetica" charset="0"/>
              </a:rPr>
              <a:t>(shared)</a:t>
            </a:r>
          </a:p>
        </p:txBody>
      </p:sp>
      <p:sp>
        <p:nvSpPr>
          <p:cNvPr id="12294" name="Rectangle 14"/>
          <p:cNvSpPr>
            <a:spLocks noChangeArrowheads="1"/>
          </p:cNvSpPr>
          <p:nvPr/>
        </p:nvSpPr>
        <p:spPr bwMode="auto">
          <a:xfrm>
            <a:off x="1299404" y="3779046"/>
            <a:ext cx="355600" cy="1008857"/>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Registers</a:t>
            </a:r>
          </a:p>
        </p:txBody>
      </p:sp>
      <p:sp>
        <p:nvSpPr>
          <p:cNvPr id="25605" name="Rectangle 4"/>
          <p:cNvSpPr>
            <a:spLocks noChangeArrowheads="1"/>
          </p:cNvSpPr>
          <p:nvPr/>
        </p:nvSpPr>
        <p:spPr bwMode="auto">
          <a:xfrm>
            <a:off x="1219200" y="2116141"/>
            <a:ext cx="2019300" cy="1285875"/>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Helvetica" charset="0"/>
            </a:endParaRPr>
          </a:p>
        </p:txBody>
      </p:sp>
      <p:sp>
        <p:nvSpPr>
          <p:cNvPr id="25607" name="Rectangle 6"/>
          <p:cNvSpPr>
            <a:spLocks noChangeArrowheads="1"/>
          </p:cNvSpPr>
          <p:nvPr/>
        </p:nvSpPr>
        <p:spPr bwMode="auto">
          <a:xfrm>
            <a:off x="1219200" y="3489328"/>
            <a:ext cx="2019300" cy="1298575"/>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Helvetica" charset="0"/>
            </a:endParaRPr>
          </a:p>
        </p:txBody>
      </p:sp>
      <p:sp>
        <p:nvSpPr>
          <p:cNvPr id="25609" name="Rectangle 8"/>
          <p:cNvSpPr>
            <a:spLocks noChangeArrowheads="1"/>
          </p:cNvSpPr>
          <p:nvPr/>
        </p:nvSpPr>
        <p:spPr bwMode="auto">
          <a:xfrm>
            <a:off x="7010400" y="1806578"/>
            <a:ext cx="1314450" cy="2998788"/>
          </a:xfrm>
          <a:prstGeom prst="rect">
            <a:avLst/>
          </a:prstGeom>
          <a:solidFill>
            <a:srgbClr val="C0D2FE"/>
          </a:solidFill>
          <a:ln w="25400">
            <a:solidFill>
              <a:schemeClr val="tx1"/>
            </a:solidFill>
            <a:miter lim="800000"/>
            <a:headEnd/>
            <a:tailEnd/>
          </a:ln>
        </p:spPr>
        <p:txBody>
          <a:bodyPr wrap="none" anchor="ctr"/>
          <a:lstStyle/>
          <a:p>
            <a:pPr algn="ctr"/>
            <a:r>
              <a:rPr lang="en-US" sz="1600">
                <a:latin typeface="Helvetica" charset="0"/>
              </a:rPr>
              <a:t>Secondary</a:t>
            </a:r>
            <a:br>
              <a:rPr lang="en-US" sz="1600">
                <a:latin typeface="Helvetica" charset="0"/>
              </a:rPr>
            </a:br>
            <a:r>
              <a:rPr lang="en-US" sz="1600">
                <a:latin typeface="Helvetica" charset="0"/>
              </a:rPr>
              <a:t> Storage </a:t>
            </a:r>
            <a:br>
              <a:rPr lang="en-US" sz="1600">
                <a:latin typeface="Helvetica" charset="0"/>
              </a:rPr>
            </a:br>
            <a:r>
              <a:rPr lang="en-US" sz="1600">
                <a:latin typeface="Helvetica" charset="0"/>
              </a:rPr>
              <a:t>(Disk)</a:t>
            </a:r>
          </a:p>
        </p:txBody>
      </p:sp>
      <p:sp>
        <p:nvSpPr>
          <p:cNvPr id="25610" name="Rectangle 10"/>
          <p:cNvSpPr>
            <a:spLocks noChangeArrowheads="1"/>
          </p:cNvSpPr>
          <p:nvPr/>
        </p:nvSpPr>
        <p:spPr bwMode="auto">
          <a:xfrm>
            <a:off x="1066800" y="1703391"/>
            <a:ext cx="3043238" cy="3194050"/>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Helvetica" charset="0"/>
            </a:endParaRPr>
          </a:p>
        </p:txBody>
      </p:sp>
      <p:sp>
        <p:nvSpPr>
          <p:cNvPr id="25611" name="Rectangle 11"/>
          <p:cNvSpPr>
            <a:spLocks noChangeArrowheads="1"/>
          </p:cNvSpPr>
          <p:nvPr/>
        </p:nvSpPr>
        <p:spPr bwMode="auto">
          <a:xfrm>
            <a:off x="1755775" y="1722441"/>
            <a:ext cx="1185863" cy="336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Processor</a:t>
            </a:r>
          </a:p>
        </p:txBody>
      </p:sp>
      <p:sp>
        <p:nvSpPr>
          <p:cNvPr id="25612" name="Line 12"/>
          <p:cNvSpPr>
            <a:spLocks noChangeShapeType="1"/>
          </p:cNvSpPr>
          <p:nvPr/>
        </p:nvSpPr>
        <p:spPr bwMode="auto">
          <a:xfrm flipV="1">
            <a:off x="2227263" y="1806578"/>
            <a:ext cx="4783137" cy="1971675"/>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5614" name="Rectangle 18"/>
          <p:cNvSpPr>
            <a:spLocks noChangeArrowheads="1"/>
          </p:cNvSpPr>
          <p:nvPr/>
        </p:nvSpPr>
        <p:spPr bwMode="auto">
          <a:xfrm>
            <a:off x="4338638" y="2908303"/>
            <a:ext cx="969962" cy="1897063"/>
          </a:xfrm>
          <a:prstGeom prst="rect">
            <a:avLst/>
          </a:prstGeom>
          <a:solidFill>
            <a:srgbClr val="C0D2FE"/>
          </a:solidFill>
          <a:ln w="25400">
            <a:solidFill>
              <a:schemeClr val="tx1"/>
            </a:solidFill>
            <a:miter lim="800000"/>
            <a:headEnd/>
            <a:tailEnd/>
          </a:ln>
        </p:spPr>
        <p:txBody>
          <a:bodyPr wrap="none" anchor="ctr"/>
          <a:lstStyle/>
          <a:p>
            <a:r>
              <a:rPr lang="en-US" altLang="ko-KR" sz="1600">
                <a:latin typeface="Helvetica" charset="0"/>
              </a:rPr>
              <a:t>Main</a:t>
            </a:r>
          </a:p>
          <a:p>
            <a:r>
              <a:rPr lang="en-US" altLang="ko-KR" sz="1600">
                <a:latin typeface="Helvetica" charset="0"/>
              </a:rPr>
              <a:t>Memory</a:t>
            </a:r>
          </a:p>
          <a:p>
            <a:r>
              <a:rPr lang="en-US" altLang="ko-KR" sz="1600">
                <a:latin typeface="Helvetica" charset="0"/>
              </a:rPr>
              <a:t>(DRAM)</a:t>
            </a:r>
          </a:p>
          <a:p>
            <a:endParaRPr lang="en-US" sz="1600">
              <a:latin typeface="Helvetica" charset="0"/>
            </a:endParaRPr>
          </a:p>
        </p:txBody>
      </p:sp>
      <p:sp>
        <p:nvSpPr>
          <p:cNvPr id="25615" name="Rectangle 22"/>
          <p:cNvSpPr>
            <a:spLocks noChangeArrowheads="1"/>
          </p:cNvSpPr>
          <p:nvPr/>
        </p:nvSpPr>
        <p:spPr bwMode="auto">
          <a:xfrm>
            <a:off x="1944688" y="5543554"/>
            <a:ext cx="296857" cy="3359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dirty="0">
                <a:latin typeface="Helvetica" charset="0"/>
              </a:rPr>
              <a:t>1</a:t>
            </a:r>
          </a:p>
        </p:txBody>
      </p:sp>
      <p:sp>
        <p:nvSpPr>
          <p:cNvPr id="25616" name="Rectangle 23"/>
          <p:cNvSpPr>
            <a:spLocks noChangeArrowheads="1"/>
          </p:cNvSpPr>
          <p:nvPr/>
        </p:nvSpPr>
        <p:spPr bwMode="auto">
          <a:xfrm>
            <a:off x="7167563" y="5449891"/>
            <a:ext cx="1308100" cy="520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400">
                <a:latin typeface="Helvetica" charset="0"/>
              </a:rPr>
              <a:t>10,000,000 </a:t>
            </a:r>
          </a:p>
          <a:p>
            <a:r>
              <a:rPr lang="en-US" altLang="ko-KR" sz="1400">
                <a:latin typeface="Helvetica" charset="0"/>
              </a:rPr>
              <a:t>   (10 ms)</a:t>
            </a:r>
          </a:p>
        </p:txBody>
      </p:sp>
      <p:sp>
        <p:nvSpPr>
          <p:cNvPr id="25617" name="Rectangle 24"/>
          <p:cNvSpPr>
            <a:spLocks noChangeArrowheads="1"/>
          </p:cNvSpPr>
          <p:nvPr/>
        </p:nvSpPr>
        <p:spPr bwMode="auto">
          <a:xfrm>
            <a:off x="222250" y="5556254"/>
            <a:ext cx="1299936" cy="3359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dirty="0">
                <a:latin typeface="Helvetica" charset="0"/>
              </a:rPr>
              <a:t>Speed (ns):</a:t>
            </a:r>
          </a:p>
        </p:txBody>
      </p:sp>
      <p:sp>
        <p:nvSpPr>
          <p:cNvPr id="25618" name="Rectangle 25"/>
          <p:cNvSpPr>
            <a:spLocks noChangeArrowheads="1"/>
          </p:cNvSpPr>
          <p:nvPr/>
        </p:nvSpPr>
        <p:spPr bwMode="auto">
          <a:xfrm>
            <a:off x="3368675" y="5535616"/>
            <a:ext cx="707526" cy="3359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10-30</a:t>
            </a:r>
          </a:p>
        </p:txBody>
      </p:sp>
      <p:sp>
        <p:nvSpPr>
          <p:cNvPr id="25619" name="Rectangle 26"/>
          <p:cNvSpPr>
            <a:spLocks noChangeArrowheads="1"/>
          </p:cNvSpPr>
          <p:nvPr/>
        </p:nvSpPr>
        <p:spPr bwMode="auto">
          <a:xfrm>
            <a:off x="4522788" y="5543554"/>
            <a:ext cx="561975" cy="3359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600">
                <a:latin typeface="Helvetica" charset="0"/>
              </a:rPr>
              <a:t>100</a:t>
            </a:r>
          </a:p>
        </p:txBody>
      </p:sp>
      <p:sp>
        <p:nvSpPr>
          <p:cNvPr id="25620" name="Rectangle 27"/>
          <p:cNvSpPr>
            <a:spLocks noChangeArrowheads="1"/>
          </p:cNvSpPr>
          <p:nvPr/>
        </p:nvSpPr>
        <p:spPr bwMode="auto">
          <a:xfrm>
            <a:off x="1117624" y="5908899"/>
            <a:ext cx="787376" cy="3359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100Bs</a:t>
            </a:r>
          </a:p>
        </p:txBody>
      </p:sp>
      <p:sp>
        <p:nvSpPr>
          <p:cNvPr id="25621" name="Rectangle 29"/>
          <p:cNvSpPr>
            <a:spLocks noChangeArrowheads="1"/>
          </p:cNvSpPr>
          <p:nvPr/>
        </p:nvSpPr>
        <p:spPr bwMode="auto">
          <a:xfrm>
            <a:off x="-76200" y="5912411"/>
            <a:ext cx="1391307" cy="3359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dirty="0">
                <a:latin typeface="Helvetica" charset="0"/>
              </a:rPr>
              <a:t>Size (bytes):</a:t>
            </a:r>
          </a:p>
        </p:txBody>
      </p:sp>
      <p:sp>
        <p:nvSpPr>
          <p:cNvPr id="25622" name="Rectangle 30"/>
          <p:cNvSpPr>
            <a:spLocks noChangeArrowheads="1"/>
          </p:cNvSpPr>
          <p:nvPr/>
        </p:nvSpPr>
        <p:spPr bwMode="auto">
          <a:xfrm>
            <a:off x="3522663" y="5888262"/>
            <a:ext cx="618760" cy="3359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MBs</a:t>
            </a:r>
          </a:p>
        </p:txBody>
      </p:sp>
      <p:sp>
        <p:nvSpPr>
          <p:cNvPr id="25623" name="Rectangle 31"/>
          <p:cNvSpPr>
            <a:spLocks noChangeArrowheads="1"/>
          </p:cNvSpPr>
          <p:nvPr/>
        </p:nvSpPr>
        <p:spPr bwMode="auto">
          <a:xfrm>
            <a:off x="4581525" y="5873974"/>
            <a:ext cx="752475" cy="3359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square" lIns="90488" tIns="44450" rIns="90488" bIns="44450">
            <a:spAutoFit/>
          </a:bodyPr>
          <a:lstStyle/>
          <a:p>
            <a:r>
              <a:rPr lang="en-US" altLang="ko-KR" sz="1600">
                <a:latin typeface="Helvetica" charset="0"/>
              </a:rPr>
              <a:t>GBs</a:t>
            </a:r>
          </a:p>
        </p:txBody>
      </p:sp>
      <p:sp>
        <p:nvSpPr>
          <p:cNvPr id="25624" name="Rectangle 36"/>
          <p:cNvSpPr>
            <a:spLocks noChangeArrowheads="1"/>
          </p:cNvSpPr>
          <p:nvPr/>
        </p:nvSpPr>
        <p:spPr bwMode="auto">
          <a:xfrm>
            <a:off x="7391400" y="5832699"/>
            <a:ext cx="570369" cy="3359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TBs</a:t>
            </a:r>
          </a:p>
        </p:txBody>
      </p:sp>
      <p:sp>
        <p:nvSpPr>
          <p:cNvPr id="34" name="Rectangle 14"/>
          <p:cNvSpPr>
            <a:spLocks noChangeArrowheads="1"/>
          </p:cNvSpPr>
          <p:nvPr/>
        </p:nvSpPr>
        <p:spPr bwMode="auto">
          <a:xfrm>
            <a:off x="1299404" y="2413235"/>
            <a:ext cx="355600" cy="989285"/>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Registers</a:t>
            </a:r>
          </a:p>
        </p:txBody>
      </p:sp>
      <p:sp>
        <p:nvSpPr>
          <p:cNvPr id="35" name="Rectangle 14"/>
          <p:cNvSpPr>
            <a:spLocks noChangeArrowheads="1"/>
          </p:cNvSpPr>
          <p:nvPr/>
        </p:nvSpPr>
        <p:spPr bwMode="auto">
          <a:xfrm>
            <a:off x="1928813" y="2413234"/>
            <a:ext cx="355600" cy="989285"/>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L1 Cache</a:t>
            </a:r>
          </a:p>
        </p:txBody>
      </p:sp>
      <p:sp>
        <p:nvSpPr>
          <p:cNvPr id="36" name="Rectangle 14"/>
          <p:cNvSpPr>
            <a:spLocks noChangeArrowheads="1"/>
          </p:cNvSpPr>
          <p:nvPr/>
        </p:nvSpPr>
        <p:spPr bwMode="auto">
          <a:xfrm>
            <a:off x="1930400" y="3779046"/>
            <a:ext cx="355600" cy="1001479"/>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L1 Cache</a:t>
            </a:r>
          </a:p>
        </p:txBody>
      </p:sp>
      <p:sp>
        <p:nvSpPr>
          <p:cNvPr id="38" name="Rectangle 14"/>
          <p:cNvSpPr>
            <a:spLocks noChangeArrowheads="1"/>
          </p:cNvSpPr>
          <p:nvPr/>
        </p:nvSpPr>
        <p:spPr bwMode="auto">
          <a:xfrm>
            <a:off x="2611438" y="3612590"/>
            <a:ext cx="355600" cy="1175313"/>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L2 Cache</a:t>
            </a:r>
          </a:p>
        </p:txBody>
      </p:sp>
      <p:sp>
        <p:nvSpPr>
          <p:cNvPr id="39" name="Rectangle 14"/>
          <p:cNvSpPr>
            <a:spLocks noChangeArrowheads="1"/>
          </p:cNvSpPr>
          <p:nvPr/>
        </p:nvSpPr>
        <p:spPr bwMode="auto">
          <a:xfrm>
            <a:off x="2608263" y="2201302"/>
            <a:ext cx="355600" cy="1175313"/>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L2 Cache</a:t>
            </a:r>
          </a:p>
        </p:txBody>
      </p:sp>
      <p:sp>
        <p:nvSpPr>
          <p:cNvPr id="25630" name="Rectangle 22"/>
          <p:cNvSpPr>
            <a:spLocks noChangeArrowheads="1"/>
          </p:cNvSpPr>
          <p:nvPr/>
        </p:nvSpPr>
        <p:spPr bwMode="auto">
          <a:xfrm>
            <a:off x="1347788" y="5543554"/>
            <a:ext cx="467978" cy="3359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0.3</a:t>
            </a:r>
          </a:p>
        </p:txBody>
      </p:sp>
      <p:sp>
        <p:nvSpPr>
          <p:cNvPr id="25631" name="Rectangle 22"/>
          <p:cNvSpPr>
            <a:spLocks noChangeArrowheads="1"/>
          </p:cNvSpPr>
          <p:nvPr/>
        </p:nvSpPr>
        <p:spPr bwMode="auto">
          <a:xfrm>
            <a:off x="2681288" y="5543554"/>
            <a:ext cx="296857" cy="3359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dirty="0">
                <a:latin typeface="Helvetica" charset="0"/>
              </a:rPr>
              <a:t>3</a:t>
            </a:r>
          </a:p>
        </p:txBody>
      </p:sp>
      <p:sp>
        <p:nvSpPr>
          <p:cNvPr id="25632" name="Rectangle 27"/>
          <p:cNvSpPr>
            <a:spLocks noChangeArrowheads="1"/>
          </p:cNvSpPr>
          <p:nvPr/>
        </p:nvSpPr>
        <p:spPr bwMode="auto">
          <a:xfrm>
            <a:off x="1828800" y="5908899"/>
            <a:ext cx="787376" cy="3359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dirty="0">
                <a:latin typeface="Helvetica" charset="0"/>
              </a:rPr>
              <a:t>10kBs</a:t>
            </a:r>
          </a:p>
        </p:txBody>
      </p:sp>
      <p:sp>
        <p:nvSpPr>
          <p:cNvPr id="25633" name="Rectangle 27"/>
          <p:cNvSpPr>
            <a:spLocks noChangeArrowheads="1"/>
          </p:cNvSpPr>
          <p:nvPr/>
        </p:nvSpPr>
        <p:spPr bwMode="auto">
          <a:xfrm>
            <a:off x="2559050" y="5891437"/>
            <a:ext cx="901490" cy="3359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dirty="0">
                <a:latin typeface="Helvetica" charset="0"/>
              </a:rPr>
              <a:t>100kBs</a:t>
            </a:r>
          </a:p>
        </p:txBody>
      </p:sp>
      <p:sp>
        <p:nvSpPr>
          <p:cNvPr id="25634" name="Rectangle 8"/>
          <p:cNvSpPr>
            <a:spLocks noChangeArrowheads="1"/>
          </p:cNvSpPr>
          <p:nvPr/>
        </p:nvSpPr>
        <p:spPr bwMode="auto">
          <a:xfrm>
            <a:off x="5562600" y="2405066"/>
            <a:ext cx="1143000" cy="2382837"/>
          </a:xfrm>
          <a:prstGeom prst="rect">
            <a:avLst/>
          </a:prstGeom>
          <a:solidFill>
            <a:srgbClr val="C0D2FE"/>
          </a:solidFill>
          <a:ln w="25400">
            <a:solidFill>
              <a:schemeClr val="tx1"/>
            </a:solidFill>
            <a:miter lim="800000"/>
            <a:headEnd/>
            <a:tailEnd/>
          </a:ln>
        </p:spPr>
        <p:txBody>
          <a:bodyPr wrap="none" anchor="ctr"/>
          <a:lstStyle/>
          <a:p>
            <a:pPr algn="ctr"/>
            <a:r>
              <a:rPr lang="en-US" sz="1600">
                <a:latin typeface="Helvetica" charset="0"/>
              </a:rPr>
              <a:t>Secondary</a:t>
            </a:r>
            <a:br>
              <a:rPr lang="en-US" sz="1600">
                <a:latin typeface="Helvetica" charset="0"/>
              </a:rPr>
            </a:br>
            <a:r>
              <a:rPr lang="en-US" sz="1600">
                <a:latin typeface="Helvetica" charset="0"/>
              </a:rPr>
              <a:t> Storage </a:t>
            </a:r>
            <a:br>
              <a:rPr lang="en-US" sz="1600">
                <a:latin typeface="Helvetica" charset="0"/>
              </a:rPr>
            </a:br>
            <a:r>
              <a:rPr lang="en-US" sz="1600">
                <a:latin typeface="Helvetica" charset="0"/>
              </a:rPr>
              <a:t>(SSD)</a:t>
            </a:r>
          </a:p>
        </p:txBody>
      </p:sp>
      <p:sp>
        <p:nvSpPr>
          <p:cNvPr id="25635" name="Rectangle 26"/>
          <p:cNvSpPr>
            <a:spLocks noChangeArrowheads="1"/>
          </p:cNvSpPr>
          <p:nvPr/>
        </p:nvSpPr>
        <p:spPr bwMode="auto">
          <a:xfrm>
            <a:off x="5715000" y="5449891"/>
            <a:ext cx="1066800" cy="520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400">
                <a:latin typeface="Helvetica" charset="0"/>
              </a:rPr>
              <a:t>100,000</a:t>
            </a:r>
            <a:br>
              <a:rPr lang="en-US" altLang="ko-KR" sz="1400">
                <a:latin typeface="Helvetica" charset="0"/>
              </a:rPr>
            </a:br>
            <a:r>
              <a:rPr lang="en-US" altLang="ko-KR" sz="1400">
                <a:latin typeface="Helvetica" charset="0"/>
              </a:rPr>
              <a:t>(0.1 ms)</a:t>
            </a:r>
          </a:p>
        </p:txBody>
      </p:sp>
      <p:sp>
        <p:nvSpPr>
          <p:cNvPr id="25636" name="Rectangle 31"/>
          <p:cNvSpPr>
            <a:spLocks noChangeArrowheads="1"/>
          </p:cNvSpPr>
          <p:nvPr/>
        </p:nvSpPr>
        <p:spPr bwMode="auto">
          <a:xfrm>
            <a:off x="5743575" y="5873974"/>
            <a:ext cx="962025" cy="3359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600">
                <a:latin typeface="Helvetica" charset="0"/>
              </a:rPr>
              <a:t>100GBs</a:t>
            </a:r>
          </a:p>
        </p:txBody>
      </p:sp>
      <p:grpSp>
        <p:nvGrpSpPr>
          <p:cNvPr id="11" name="Group 10"/>
          <p:cNvGrpSpPr/>
          <p:nvPr/>
        </p:nvGrpSpPr>
        <p:grpSpPr>
          <a:xfrm>
            <a:off x="1885616" y="914400"/>
            <a:ext cx="2381584" cy="5315932"/>
            <a:chOff x="975018" y="1116009"/>
            <a:chExt cx="3335587" cy="5315932"/>
          </a:xfrm>
        </p:grpSpPr>
        <p:sp>
          <p:nvSpPr>
            <p:cNvPr id="6" name="Rectangle 5"/>
            <p:cNvSpPr/>
            <p:nvPr/>
          </p:nvSpPr>
          <p:spPr>
            <a:xfrm>
              <a:off x="975018" y="1116009"/>
              <a:ext cx="3335587" cy="5315932"/>
            </a:xfrm>
            <a:prstGeom prst="rect">
              <a:avLst/>
            </a:prstGeom>
            <a:solidFill>
              <a:schemeClr val="accent6">
                <a:lumMod val="40000"/>
                <a:lumOff val="60000"/>
                <a:alpha val="13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429062" y="1128852"/>
              <a:ext cx="2337625" cy="830997"/>
            </a:xfrm>
            <a:prstGeom prst="rect">
              <a:avLst/>
            </a:prstGeom>
            <a:noFill/>
          </p:spPr>
          <p:txBody>
            <a:bodyPr wrap="none" rtlCol="0">
              <a:spAutoFit/>
            </a:bodyPr>
            <a:lstStyle/>
            <a:p>
              <a:r>
                <a:rPr lang="en-US" sz="2400" b="0" dirty="0" smtClean="0">
                  <a:solidFill>
                    <a:schemeClr val="accent2"/>
                  </a:solidFill>
                  <a:latin typeface="Gill Sans" charset="0"/>
                  <a:ea typeface="Gill Sans" charset="0"/>
                  <a:cs typeface="Gill Sans" charset="0"/>
                </a:rPr>
                <a:t>Managed in </a:t>
              </a:r>
              <a:br>
                <a:rPr lang="en-US" sz="2400" b="0" dirty="0" smtClean="0">
                  <a:solidFill>
                    <a:schemeClr val="accent2"/>
                  </a:solidFill>
                  <a:latin typeface="Gill Sans" charset="0"/>
                  <a:ea typeface="Gill Sans" charset="0"/>
                  <a:cs typeface="Gill Sans" charset="0"/>
                </a:rPr>
              </a:br>
              <a:r>
                <a:rPr lang="en-US" sz="2400" b="0" dirty="0" smtClean="0">
                  <a:solidFill>
                    <a:schemeClr val="accent2"/>
                  </a:solidFill>
                  <a:latin typeface="Gill Sans" charset="0"/>
                  <a:ea typeface="Gill Sans" charset="0"/>
                  <a:cs typeface="Gill Sans" charset="0"/>
                </a:rPr>
                <a:t>Hardware</a:t>
              </a:r>
              <a:endParaRPr lang="en-US" sz="2400" b="0" dirty="0">
                <a:solidFill>
                  <a:schemeClr val="accent2"/>
                </a:solidFill>
                <a:latin typeface="Gill Sans" charset="0"/>
                <a:ea typeface="Gill Sans" charset="0"/>
                <a:cs typeface="Gill Sans" charset="0"/>
              </a:endParaRPr>
            </a:p>
          </p:txBody>
        </p:sp>
      </p:grpSp>
      <p:grpSp>
        <p:nvGrpSpPr>
          <p:cNvPr id="12" name="Group 11"/>
          <p:cNvGrpSpPr/>
          <p:nvPr/>
        </p:nvGrpSpPr>
        <p:grpSpPr>
          <a:xfrm>
            <a:off x="4315368" y="914400"/>
            <a:ext cx="4137025" cy="5315932"/>
            <a:chOff x="4414838" y="1107059"/>
            <a:chExt cx="4137025" cy="5315932"/>
          </a:xfrm>
        </p:grpSpPr>
        <p:sp>
          <p:nvSpPr>
            <p:cNvPr id="44" name="Rectangle 43"/>
            <p:cNvSpPr/>
            <p:nvPr/>
          </p:nvSpPr>
          <p:spPr>
            <a:xfrm>
              <a:off x="4414838" y="1107059"/>
              <a:ext cx="4137025" cy="5315932"/>
            </a:xfrm>
            <a:prstGeom prst="rect">
              <a:avLst/>
            </a:prstGeom>
            <a:solidFill>
              <a:schemeClr val="accent6">
                <a:lumMod val="40000"/>
                <a:lumOff val="60000"/>
                <a:alpha val="13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TextBox 44"/>
            <p:cNvSpPr txBox="1"/>
            <p:nvPr/>
          </p:nvSpPr>
          <p:spPr>
            <a:xfrm>
              <a:off x="4473660" y="1269639"/>
              <a:ext cx="3984617" cy="523220"/>
            </a:xfrm>
            <a:prstGeom prst="rect">
              <a:avLst/>
            </a:prstGeom>
            <a:noFill/>
          </p:spPr>
          <p:txBody>
            <a:bodyPr wrap="none" rtlCol="0">
              <a:spAutoFit/>
            </a:bodyPr>
            <a:lstStyle/>
            <a:p>
              <a:r>
                <a:rPr lang="en-US" sz="2800" b="0" dirty="0" smtClean="0">
                  <a:solidFill>
                    <a:schemeClr val="accent2"/>
                  </a:solidFill>
                  <a:latin typeface="Gill Sans" charset="0"/>
                  <a:ea typeface="Gill Sans" charset="0"/>
                  <a:cs typeface="Gill Sans" charset="0"/>
                </a:rPr>
                <a:t>Managed in Software - OS</a:t>
              </a:r>
              <a:endParaRPr lang="en-US" sz="2800" b="0" dirty="0">
                <a:solidFill>
                  <a:schemeClr val="accent2"/>
                </a:solidFill>
                <a:latin typeface="Gill Sans" charset="0"/>
                <a:ea typeface="Gill Sans" charset="0"/>
                <a:cs typeface="Gill Sans" charset="0"/>
              </a:endParaRPr>
            </a:p>
          </p:txBody>
        </p:sp>
      </p:grpSp>
      <p:sp>
        <p:nvSpPr>
          <p:cNvPr id="8" name="Rectangle 7"/>
          <p:cNvSpPr/>
          <p:nvPr/>
        </p:nvSpPr>
        <p:spPr>
          <a:xfrm>
            <a:off x="4776539" y="2961775"/>
            <a:ext cx="465221" cy="392112"/>
          </a:xfrm>
          <a:prstGeom prst="rect">
            <a:avLst/>
          </a:prstGeom>
          <a:solidFill>
            <a:srgbClr val="CCFFCC"/>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0" dirty="0" smtClean="0">
                <a:solidFill>
                  <a:schemeClr val="tx1"/>
                </a:solidFill>
                <a:latin typeface="Gill Sans" charset="0"/>
                <a:ea typeface="Gill Sans" charset="0"/>
                <a:cs typeface="Gill Sans" charset="0"/>
              </a:rPr>
              <a:t>PT</a:t>
            </a:r>
            <a:endParaRPr lang="en-US" b="0" dirty="0">
              <a:solidFill>
                <a:schemeClr val="tx1"/>
              </a:solidFill>
              <a:latin typeface="Gill Sans" charset="0"/>
              <a:ea typeface="Gill Sans" charset="0"/>
              <a:cs typeface="Gill Sans" charset="0"/>
            </a:endParaRPr>
          </a:p>
        </p:txBody>
      </p:sp>
      <p:sp>
        <p:nvSpPr>
          <p:cNvPr id="48" name="Rectangle 47"/>
          <p:cNvSpPr/>
          <p:nvPr/>
        </p:nvSpPr>
        <p:spPr>
          <a:xfrm>
            <a:off x="7167563" y="2119200"/>
            <a:ext cx="465221" cy="392112"/>
          </a:xfrm>
          <a:prstGeom prst="rect">
            <a:avLst/>
          </a:prstGeom>
          <a:solidFill>
            <a:srgbClr val="CCFFCC"/>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0" dirty="0" smtClean="0">
                <a:solidFill>
                  <a:schemeClr val="tx1"/>
                </a:solidFill>
                <a:latin typeface="Gill Sans" charset="0"/>
                <a:ea typeface="Gill Sans" charset="0"/>
                <a:cs typeface="Gill Sans" charset="0"/>
              </a:rPr>
              <a:t>PT</a:t>
            </a:r>
            <a:endParaRPr lang="en-US" b="0" dirty="0">
              <a:solidFill>
                <a:schemeClr val="tx1"/>
              </a:solidFill>
              <a:latin typeface="Gill Sans" charset="0"/>
              <a:ea typeface="Gill Sans" charset="0"/>
              <a:cs typeface="Gill Sans" charset="0"/>
            </a:endParaRPr>
          </a:p>
        </p:txBody>
      </p:sp>
      <p:sp>
        <p:nvSpPr>
          <p:cNvPr id="49" name="Rectangle 48"/>
          <p:cNvSpPr/>
          <p:nvPr/>
        </p:nvSpPr>
        <p:spPr>
          <a:xfrm>
            <a:off x="7357405" y="2413235"/>
            <a:ext cx="465221" cy="392112"/>
          </a:xfrm>
          <a:prstGeom prst="rect">
            <a:avLst/>
          </a:prstGeom>
          <a:solidFill>
            <a:srgbClr val="CCFFCC"/>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0" dirty="0" smtClean="0">
                <a:solidFill>
                  <a:schemeClr val="tx1"/>
                </a:solidFill>
                <a:latin typeface="Gill Sans" charset="0"/>
                <a:ea typeface="Gill Sans" charset="0"/>
                <a:cs typeface="Gill Sans" charset="0"/>
              </a:rPr>
              <a:t>PT</a:t>
            </a:r>
            <a:endParaRPr lang="en-US" b="0" dirty="0">
              <a:solidFill>
                <a:schemeClr val="tx1"/>
              </a:solidFill>
              <a:latin typeface="Gill Sans" charset="0"/>
              <a:ea typeface="Gill Sans" charset="0"/>
              <a:cs typeface="Gill Sans" charset="0"/>
            </a:endParaRPr>
          </a:p>
        </p:txBody>
      </p:sp>
      <p:sp>
        <p:nvSpPr>
          <p:cNvPr id="50" name="Rectangle 49"/>
          <p:cNvSpPr/>
          <p:nvPr/>
        </p:nvSpPr>
        <p:spPr>
          <a:xfrm>
            <a:off x="6211731" y="2518815"/>
            <a:ext cx="465221" cy="392112"/>
          </a:xfrm>
          <a:prstGeom prst="rect">
            <a:avLst/>
          </a:prstGeom>
          <a:solidFill>
            <a:srgbClr val="CCFFCC"/>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0" dirty="0" smtClean="0">
                <a:solidFill>
                  <a:schemeClr val="tx1"/>
                </a:solidFill>
                <a:latin typeface="Gill Sans" charset="0"/>
                <a:ea typeface="Gill Sans" charset="0"/>
                <a:cs typeface="Gill Sans" charset="0"/>
              </a:rPr>
              <a:t>PT</a:t>
            </a:r>
            <a:endParaRPr lang="en-US" b="0" dirty="0">
              <a:solidFill>
                <a:schemeClr val="tx1"/>
              </a:solidFill>
              <a:latin typeface="Gill Sans" charset="0"/>
              <a:ea typeface="Gill Sans" charset="0"/>
              <a:cs typeface="Gill Sans" charset="0"/>
            </a:endParaRPr>
          </a:p>
        </p:txBody>
      </p:sp>
      <p:sp>
        <p:nvSpPr>
          <p:cNvPr id="55" name="Rectangle 54"/>
          <p:cNvSpPr/>
          <p:nvPr/>
        </p:nvSpPr>
        <p:spPr>
          <a:xfrm>
            <a:off x="1224548" y="2008191"/>
            <a:ext cx="528052" cy="392112"/>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0" dirty="0">
                <a:solidFill>
                  <a:schemeClr val="tx1"/>
                </a:solidFill>
                <a:latin typeface="Gill Sans" charset="0"/>
                <a:ea typeface="Gill Sans" charset="0"/>
                <a:cs typeface="Gill Sans" charset="0"/>
              </a:rPr>
              <a:t>T</a:t>
            </a:r>
            <a:r>
              <a:rPr lang="en-US" sz="1600" b="0" dirty="0" smtClean="0">
                <a:solidFill>
                  <a:schemeClr val="tx1"/>
                </a:solidFill>
                <a:latin typeface="Gill Sans" charset="0"/>
                <a:ea typeface="Gill Sans" charset="0"/>
                <a:cs typeface="Gill Sans" charset="0"/>
              </a:rPr>
              <a:t>LB</a:t>
            </a:r>
            <a:endParaRPr lang="en-US" b="0" dirty="0">
              <a:solidFill>
                <a:schemeClr val="tx1"/>
              </a:solidFill>
              <a:latin typeface="Gill Sans" charset="0"/>
              <a:ea typeface="Gill Sans" charset="0"/>
              <a:cs typeface="Gill Sans" charset="0"/>
            </a:endParaRPr>
          </a:p>
        </p:txBody>
      </p:sp>
      <p:sp>
        <p:nvSpPr>
          <p:cNvPr id="56" name="Rectangle 55"/>
          <p:cNvSpPr/>
          <p:nvPr/>
        </p:nvSpPr>
        <p:spPr>
          <a:xfrm>
            <a:off x="1224548" y="3390903"/>
            <a:ext cx="528052" cy="392112"/>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0" dirty="0">
                <a:solidFill>
                  <a:schemeClr val="tx1"/>
                </a:solidFill>
                <a:latin typeface="Gill Sans" charset="0"/>
                <a:ea typeface="Gill Sans" charset="0"/>
                <a:cs typeface="Gill Sans" charset="0"/>
              </a:rPr>
              <a:t>T</a:t>
            </a:r>
            <a:r>
              <a:rPr lang="en-US" sz="1600" b="0" dirty="0" smtClean="0">
                <a:solidFill>
                  <a:schemeClr val="tx1"/>
                </a:solidFill>
                <a:latin typeface="Gill Sans" charset="0"/>
                <a:ea typeface="Gill Sans" charset="0"/>
                <a:cs typeface="Gill Sans" charset="0"/>
              </a:rPr>
              <a:t>LB</a:t>
            </a:r>
            <a:endParaRPr lang="en-US" b="0" dirty="0">
              <a:solidFill>
                <a:schemeClr val="tx1"/>
              </a:solidFill>
              <a:latin typeface="Gill Sans" charset="0"/>
              <a:ea typeface="Gill Sans" charset="0"/>
              <a:cs typeface="Gill Sans" charset="0"/>
            </a:endParaRPr>
          </a:p>
        </p:txBody>
      </p:sp>
      <p:grpSp>
        <p:nvGrpSpPr>
          <p:cNvPr id="15" name="Group 14"/>
          <p:cNvGrpSpPr/>
          <p:nvPr/>
        </p:nvGrpSpPr>
        <p:grpSpPr>
          <a:xfrm>
            <a:off x="887058" y="914400"/>
            <a:ext cx="927896" cy="5315932"/>
            <a:chOff x="963258" y="1116009"/>
            <a:chExt cx="927896" cy="5315932"/>
          </a:xfrm>
        </p:grpSpPr>
        <p:sp>
          <p:nvSpPr>
            <p:cNvPr id="58" name="Rectangle 57"/>
            <p:cNvSpPr/>
            <p:nvPr/>
          </p:nvSpPr>
          <p:spPr>
            <a:xfrm>
              <a:off x="963258" y="1116009"/>
              <a:ext cx="927896" cy="5315932"/>
            </a:xfrm>
            <a:prstGeom prst="rect">
              <a:avLst/>
            </a:prstGeom>
            <a:solidFill>
              <a:schemeClr val="accent6">
                <a:lumMod val="40000"/>
                <a:lumOff val="60000"/>
                <a:alpha val="13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14" name="TextBox 13"/>
            <p:cNvSpPr txBox="1"/>
            <p:nvPr/>
          </p:nvSpPr>
          <p:spPr>
            <a:xfrm>
              <a:off x="1338659" y="1347894"/>
              <a:ext cx="413941" cy="523220"/>
            </a:xfrm>
            <a:prstGeom prst="rect">
              <a:avLst/>
            </a:prstGeom>
            <a:noFill/>
          </p:spPr>
          <p:txBody>
            <a:bodyPr wrap="square" rtlCol="0">
              <a:spAutoFit/>
            </a:bodyPr>
            <a:lstStyle/>
            <a:p>
              <a:pPr algn="ctr"/>
              <a:r>
                <a:rPr lang="en-US" sz="2800" b="0" dirty="0" smtClean="0">
                  <a:solidFill>
                    <a:srgbClr val="00B050"/>
                  </a:solidFill>
                  <a:latin typeface="Gill Sans" charset="0"/>
                  <a:ea typeface="Gill Sans" charset="0"/>
                  <a:cs typeface="Gill Sans" charset="0"/>
                </a:rPr>
                <a:t>?</a:t>
              </a:r>
              <a:endParaRPr lang="en-US" sz="2400" b="0" dirty="0">
                <a:solidFill>
                  <a:srgbClr val="00B050"/>
                </a:solidFill>
                <a:latin typeface="Gill Sans" charset="0"/>
                <a:ea typeface="Gill Sans" charset="0"/>
                <a:cs typeface="Gill Sans" charset="0"/>
              </a:endParaRPr>
            </a:p>
          </p:txBody>
        </p:sp>
      </p:grpSp>
      <p:grpSp>
        <p:nvGrpSpPr>
          <p:cNvPr id="10" name="Group 9"/>
          <p:cNvGrpSpPr/>
          <p:nvPr/>
        </p:nvGrpSpPr>
        <p:grpSpPr>
          <a:xfrm>
            <a:off x="1514642" y="4903791"/>
            <a:ext cx="3261897" cy="675135"/>
            <a:chOff x="1590842" y="5330020"/>
            <a:chExt cx="3261897" cy="675135"/>
          </a:xfrm>
        </p:grpSpPr>
        <p:sp>
          <p:nvSpPr>
            <p:cNvPr id="9" name="Left-Right Arrow 8"/>
            <p:cNvSpPr/>
            <p:nvPr/>
          </p:nvSpPr>
          <p:spPr>
            <a:xfrm>
              <a:off x="1590842" y="5330020"/>
              <a:ext cx="3261897" cy="308780"/>
            </a:xfrm>
            <a:prstGeom prst="leftRightArrow">
              <a:avLst/>
            </a:prstGeom>
            <a:solidFill>
              <a:srgbClr val="95373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latin typeface="Gill Sans Light"/>
                <a:cs typeface="Gill Sans Light"/>
              </a:endParaRPr>
            </a:p>
          </p:txBody>
        </p:sp>
        <p:sp>
          <p:nvSpPr>
            <p:cNvPr id="51" name="TextBox 50"/>
            <p:cNvSpPr txBox="1"/>
            <p:nvPr/>
          </p:nvSpPr>
          <p:spPr>
            <a:xfrm>
              <a:off x="1722914" y="5543490"/>
              <a:ext cx="2985561" cy="461665"/>
            </a:xfrm>
            <a:prstGeom prst="rect">
              <a:avLst/>
            </a:prstGeom>
            <a:noFill/>
          </p:spPr>
          <p:txBody>
            <a:bodyPr wrap="none" rtlCol="0">
              <a:spAutoFit/>
            </a:bodyPr>
            <a:lstStyle/>
            <a:p>
              <a:r>
                <a:rPr lang="en-US" sz="2400" b="0" dirty="0" smtClean="0">
                  <a:solidFill>
                    <a:schemeClr val="accent2"/>
                  </a:solidFill>
                  <a:latin typeface="Gill Sans" charset="0"/>
                  <a:ea typeface="Gill Sans" charset="0"/>
                  <a:cs typeface="Gill Sans" charset="0"/>
                </a:rPr>
                <a:t>Accessed in Hardware</a:t>
              </a:r>
              <a:endParaRPr lang="en-US" sz="2400" b="0" dirty="0">
                <a:solidFill>
                  <a:schemeClr val="accent2"/>
                </a:solidFill>
                <a:latin typeface="Gill Sans" charset="0"/>
                <a:ea typeface="Gill Sans" charset="0"/>
                <a:cs typeface="Gill Sans" charset="0"/>
              </a:endParaRPr>
            </a:p>
          </p:txBody>
        </p:sp>
      </p:grpSp>
    </p:spTree>
    <p:extLst>
      <p:ext uri="{BB962C8B-B14F-4D97-AF65-F5344CB8AC3E}">
        <p14:creationId xmlns:p14="http://schemas.microsoft.com/office/powerpoint/2010/main" val="34951188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62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563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6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56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56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62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563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563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563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61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562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563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563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561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56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15" grpId="0"/>
      <p:bldP spid="25616" grpId="0"/>
      <p:bldP spid="25617" grpId="0"/>
      <p:bldP spid="25618" grpId="0"/>
      <p:bldP spid="25619" grpId="0"/>
      <p:bldP spid="25620" grpId="0"/>
      <p:bldP spid="25621" grpId="0"/>
      <p:bldP spid="25622" grpId="0"/>
      <p:bldP spid="25623" grpId="0"/>
      <p:bldP spid="25624" grpId="0"/>
      <p:bldP spid="25630" grpId="0"/>
      <p:bldP spid="25631" grpId="0"/>
      <p:bldP spid="25632" grpId="0"/>
      <p:bldP spid="25633" grpId="0"/>
      <p:bldP spid="25635" grpId="0"/>
      <p:bldP spid="2563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Recall: Some following questions</a:t>
            </a:r>
            <a:endParaRPr lang="en-US" dirty="0"/>
          </a:p>
        </p:txBody>
      </p:sp>
      <p:sp>
        <p:nvSpPr>
          <p:cNvPr id="3" name="Content Placeholder 2"/>
          <p:cNvSpPr>
            <a:spLocks noGrp="1"/>
          </p:cNvSpPr>
          <p:nvPr>
            <p:ph idx="1"/>
          </p:nvPr>
        </p:nvSpPr>
        <p:spPr/>
        <p:txBody>
          <a:bodyPr>
            <a:normAutofit/>
          </a:bodyPr>
          <a:lstStyle/>
          <a:p>
            <a:r>
              <a:rPr lang="en-US" dirty="0" smtClean="0"/>
              <a:t>During a page fault, where does the OS get a free frame?</a:t>
            </a:r>
          </a:p>
          <a:p>
            <a:pPr lvl="1"/>
            <a:r>
              <a:rPr lang="en-US" dirty="0" smtClean="0"/>
              <a:t>Keeps a free list</a:t>
            </a:r>
          </a:p>
          <a:p>
            <a:pPr lvl="1"/>
            <a:r>
              <a:rPr lang="en-US" dirty="0" smtClean="0"/>
              <a:t>Unix runs a “reaper” if memory gets too full</a:t>
            </a:r>
          </a:p>
          <a:p>
            <a:pPr lvl="1"/>
            <a:r>
              <a:rPr lang="en-US" dirty="0" smtClean="0"/>
              <a:t>As a last resort, evict a dirty page first</a:t>
            </a:r>
          </a:p>
          <a:p>
            <a:pPr lvl="1"/>
            <a:endParaRPr lang="en-US" dirty="0"/>
          </a:p>
          <a:p>
            <a:r>
              <a:rPr lang="en-US" dirty="0" smtClean="0"/>
              <a:t>How can we organize these mechanisms?</a:t>
            </a:r>
          </a:p>
          <a:p>
            <a:pPr lvl="1"/>
            <a:r>
              <a:rPr lang="en-US" dirty="0" smtClean="0"/>
              <a:t>Work on the replacement policy</a:t>
            </a:r>
          </a:p>
          <a:p>
            <a:pPr lvl="1"/>
            <a:endParaRPr lang="en-US" dirty="0" smtClean="0"/>
          </a:p>
          <a:p>
            <a:r>
              <a:rPr lang="en-US" dirty="0" smtClean="0"/>
              <a:t>How many page frames/process?</a:t>
            </a:r>
            <a:endParaRPr lang="en-US" dirty="0"/>
          </a:p>
          <a:p>
            <a:pPr lvl="1"/>
            <a:r>
              <a:rPr lang="en-US" dirty="0"/>
              <a:t>Like thread scheduling, need to “schedule” memory </a:t>
            </a:r>
            <a:r>
              <a:rPr lang="en-US" dirty="0" smtClean="0"/>
              <a:t>resources:</a:t>
            </a:r>
            <a:endParaRPr lang="en-US" dirty="0"/>
          </a:p>
          <a:p>
            <a:pPr lvl="2"/>
            <a:r>
              <a:rPr lang="en-US" dirty="0"/>
              <a:t>utilization?  fairness? priority?</a:t>
            </a:r>
          </a:p>
          <a:p>
            <a:pPr lvl="1"/>
            <a:r>
              <a:rPr lang="en-US" dirty="0"/>
              <a:t>allocation of disk paging </a:t>
            </a:r>
            <a:r>
              <a:rPr lang="en-US" dirty="0" smtClean="0"/>
              <a:t>bandwidth</a:t>
            </a:r>
            <a:endParaRPr lang="en-US" dirty="0"/>
          </a:p>
          <a:p>
            <a:endParaRPr lang="en-US" dirty="0" smtClean="0"/>
          </a:p>
        </p:txBody>
      </p:sp>
    </p:spTree>
    <p:extLst>
      <p:ext uri="{BB962C8B-B14F-4D97-AF65-F5344CB8AC3E}">
        <p14:creationId xmlns:p14="http://schemas.microsoft.com/office/powerpoint/2010/main" val="13224390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ko-KR" dirty="0" smtClean="0">
                <a:ea typeface="굴림" panose="020B0600000101010101" pitchFamily="34" charset="-127"/>
              </a:rPr>
              <a:t>Demand Paging Cost Model</a:t>
            </a:r>
          </a:p>
        </p:txBody>
      </p:sp>
      <p:sp>
        <p:nvSpPr>
          <p:cNvPr id="795651" name="Rectangle 3"/>
          <p:cNvSpPr>
            <a:spLocks noGrp="1" noChangeArrowheads="1"/>
          </p:cNvSpPr>
          <p:nvPr>
            <p:ph type="body" idx="1"/>
          </p:nvPr>
        </p:nvSpPr>
        <p:spPr>
          <a:xfrm>
            <a:off x="152400" y="685800"/>
            <a:ext cx="8686800" cy="3886200"/>
          </a:xfrm>
        </p:spPr>
        <p:txBody>
          <a:bodyPr/>
          <a:lstStyle/>
          <a:p>
            <a:pPr marL="342900" indent="-342900">
              <a:lnSpc>
                <a:spcPct val="80000"/>
              </a:lnSpc>
              <a:spcBef>
                <a:spcPct val="20000"/>
              </a:spcBef>
              <a:tabLst>
                <a:tab pos="914400" algn="l"/>
                <a:tab pos="1828800" algn="l"/>
              </a:tabLst>
            </a:pPr>
            <a:r>
              <a:rPr lang="en-US" altLang="ko-KR" dirty="0" smtClean="0">
                <a:ea typeface="굴림" panose="020B0600000101010101" pitchFamily="34" charset="-127"/>
              </a:rPr>
              <a:t>Since Demand Paging like caching, can compute average access time! (“Effective Access Time”)</a:t>
            </a:r>
          </a:p>
          <a:p>
            <a:pPr marL="742950" lvl="1" indent="-285750">
              <a:lnSpc>
                <a:spcPct val="80000"/>
              </a:lnSpc>
              <a:spcBef>
                <a:spcPct val="20000"/>
              </a:spcBef>
              <a:tabLst>
                <a:tab pos="914400" algn="l"/>
                <a:tab pos="1828800" algn="l"/>
              </a:tabLst>
            </a:pPr>
            <a:r>
              <a:rPr lang="en-US" altLang="ko-KR" dirty="0" smtClean="0">
                <a:ea typeface="굴림" panose="020B0600000101010101" pitchFamily="34" charset="-127"/>
              </a:rPr>
              <a:t>EAT = Hit Rate x Hit Time + Miss Rate x Miss Time</a:t>
            </a:r>
          </a:p>
          <a:p>
            <a:pPr marL="742950" lvl="1" indent="-285750">
              <a:lnSpc>
                <a:spcPct val="80000"/>
              </a:lnSpc>
              <a:spcBef>
                <a:spcPct val="20000"/>
              </a:spcBef>
              <a:tabLst>
                <a:tab pos="914400" algn="l"/>
                <a:tab pos="1828800" algn="l"/>
              </a:tabLst>
            </a:pPr>
            <a:r>
              <a:rPr lang="en-US" altLang="ko-KR" dirty="0" smtClean="0">
                <a:ea typeface="굴림" panose="020B0600000101010101" pitchFamily="34" charset="-127"/>
              </a:rPr>
              <a:t>EAT = Hit Time + Miss Rate x Miss Penalty</a:t>
            </a:r>
          </a:p>
          <a:p>
            <a:pPr marL="342900" indent="-342900">
              <a:lnSpc>
                <a:spcPct val="80000"/>
              </a:lnSpc>
              <a:spcBef>
                <a:spcPct val="20000"/>
              </a:spcBef>
              <a:tabLst>
                <a:tab pos="914400" algn="l"/>
                <a:tab pos="1828800" algn="l"/>
              </a:tabLst>
            </a:pPr>
            <a:r>
              <a:rPr lang="en-US" altLang="ko-KR" dirty="0" smtClean="0">
                <a:ea typeface="굴림" panose="020B0600000101010101" pitchFamily="34" charset="-127"/>
              </a:rPr>
              <a:t>Example:</a:t>
            </a:r>
          </a:p>
          <a:p>
            <a:pPr marL="742950" lvl="1" indent="-285750">
              <a:lnSpc>
                <a:spcPct val="80000"/>
              </a:lnSpc>
              <a:spcBef>
                <a:spcPct val="20000"/>
              </a:spcBef>
              <a:tabLst>
                <a:tab pos="914400" algn="l"/>
                <a:tab pos="1828800" algn="l"/>
              </a:tabLst>
            </a:pPr>
            <a:r>
              <a:rPr lang="en-US" altLang="ko-KR" dirty="0" smtClean="0">
                <a:ea typeface="굴림" panose="020B0600000101010101" pitchFamily="34" charset="-127"/>
              </a:rPr>
              <a:t>Memory access time = 200 nanoseconds</a:t>
            </a:r>
          </a:p>
          <a:p>
            <a:pPr marL="742950" lvl="1" indent="-285750">
              <a:lnSpc>
                <a:spcPct val="80000"/>
              </a:lnSpc>
              <a:spcBef>
                <a:spcPct val="20000"/>
              </a:spcBef>
              <a:tabLst>
                <a:tab pos="914400" algn="l"/>
                <a:tab pos="1828800" algn="l"/>
              </a:tabLst>
            </a:pPr>
            <a:r>
              <a:rPr lang="en-US" altLang="ko-KR" dirty="0" smtClean="0">
                <a:ea typeface="굴림" panose="020B0600000101010101" pitchFamily="34" charset="-127"/>
              </a:rPr>
              <a:t>Average page-fault service time = 8 milliseconds</a:t>
            </a:r>
          </a:p>
          <a:p>
            <a:pPr marL="742950" lvl="1" indent="-285750">
              <a:lnSpc>
                <a:spcPct val="80000"/>
              </a:lnSpc>
              <a:spcBef>
                <a:spcPct val="20000"/>
              </a:spcBef>
              <a:tabLst>
                <a:tab pos="914400" algn="l"/>
                <a:tab pos="1828800" algn="l"/>
              </a:tabLst>
            </a:pPr>
            <a:r>
              <a:rPr lang="en-US" altLang="ko-KR" dirty="0" smtClean="0">
                <a:ea typeface="굴림" panose="020B0600000101010101" pitchFamily="34" charset="-127"/>
              </a:rPr>
              <a:t>Suppose p = Probability of miss, 1-p = Probably of hit</a:t>
            </a:r>
          </a:p>
          <a:p>
            <a:pPr marL="742950" lvl="1" indent="-285750">
              <a:lnSpc>
                <a:spcPct val="80000"/>
              </a:lnSpc>
              <a:spcBef>
                <a:spcPct val="20000"/>
              </a:spcBef>
              <a:tabLst>
                <a:tab pos="914400" algn="l"/>
                <a:tab pos="1828800" algn="l"/>
              </a:tabLst>
            </a:pPr>
            <a:r>
              <a:rPr lang="en-US" altLang="ko-KR" dirty="0" smtClean="0">
                <a:ea typeface="굴림" panose="020B0600000101010101" pitchFamily="34" charset="-127"/>
              </a:rPr>
              <a:t>Then, we can compute EAT as follows:</a:t>
            </a:r>
          </a:p>
          <a:p>
            <a:pPr marL="342900" indent="-342900">
              <a:lnSpc>
                <a:spcPct val="80000"/>
              </a:lnSpc>
              <a:spcBef>
                <a:spcPct val="20000"/>
              </a:spcBef>
              <a:buFontTx/>
              <a:buNone/>
              <a:tabLst>
                <a:tab pos="914400" algn="l"/>
                <a:tab pos="1828800" algn="l"/>
              </a:tabLst>
            </a:pPr>
            <a:r>
              <a:rPr lang="en-US" altLang="ko-KR" dirty="0" smtClean="0">
                <a:ea typeface="굴림" panose="020B0600000101010101" pitchFamily="34" charset="-127"/>
              </a:rPr>
              <a:t>		EAT 	= 200ns + p x 8 </a:t>
            </a:r>
            <a:r>
              <a:rPr lang="en-US" altLang="ko-KR" dirty="0" err="1" smtClean="0">
                <a:ea typeface="굴림" panose="020B0600000101010101" pitchFamily="34" charset="-127"/>
              </a:rPr>
              <a:t>ms</a:t>
            </a:r>
            <a:endParaRPr lang="en-US" altLang="ko-KR" dirty="0" smtClean="0">
              <a:ea typeface="굴림" panose="020B0600000101010101" pitchFamily="34" charset="-127"/>
            </a:endParaRPr>
          </a:p>
          <a:p>
            <a:pPr marL="342900" indent="-342900">
              <a:lnSpc>
                <a:spcPct val="80000"/>
              </a:lnSpc>
              <a:spcBef>
                <a:spcPct val="20000"/>
              </a:spcBef>
              <a:buFontTx/>
              <a:buNone/>
              <a:tabLst>
                <a:tab pos="914400" algn="l"/>
                <a:tab pos="1828800" algn="l"/>
              </a:tabLst>
            </a:pPr>
            <a:r>
              <a:rPr lang="en-US" altLang="ko-KR" dirty="0" smtClean="0">
                <a:ea typeface="굴림" panose="020B0600000101010101" pitchFamily="34" charset="-127"/>
              </a:rPr>
              <a:t>	        	= 200ns + p x </a:t>
            </a:r>
            <a:r>
              <a:rPr lang="en-US" altLang="ko-KR" dirty="0" smtClean="0">
                <a:ea typeface="굴림" panose="020B0600000101010101" pitchFamily="34" charset="-127"/>
              </a:rPr>
              <a:t>8,000,000ns</a:t>
            </a:r>
            <a:endParaRPr lang="en-US" altLang="ko-KR" dirty="0" smtClean="0">
              <a:ea typeface="굴림" panose="020B0600000101010101" pitchFamily="34" charset="-127"/>
            </a:endParaRPr>
          </a:p>
        </p:txBody>
      </p:sp>
      <p:sp>
        <p:nvSpPr>
          <p:cNvPr id="4" name="Rectangle 3"/>
          <p:cNvSpPr txBox="1">
            <a:spLocks noChangeArrowheads="1"/>
          </p:cNvSpPr>
          <p:nvPr/>
        </p:nvSpPr>
        <p:spPr bwMode="auto">
          <a:xfrm>
            <a:off x="228600" y="4572000"/>
            <a:ext cx="8686800" cy="2057400"/>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pattFill prst="narHorz">
                  <a:fgClr>
                    <a:schemeClr val="tx1"/>
                  </a:fgClr>
                  <a:bgClr>
                    <a:schemeClr val="bg1"/>
                  </a:bgClr>
                </a:patt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478" tIns="44445" rIns="90478" bIns="44445" numCol="1" anchor="t" anchorCtr="0" compatLnSpc="1">
            <a:prstTxWarp prst="textNoShape">
              <a:avLst/>
            </a:prstTxWarp>
            <a:normAutofit lnSpcReduction="10000"/>
          </a:bodyPr>
          <a:lst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a:lstStyle>
          <a:p>
            <a:pPr marL="342900" indent="-342900">
              <a:lnSpc>
                <a:spcPct val="80000"/>
              </a:lnSpc>
              <a:spcBef>
                <a:spcPct val="20000"/>
              </a:spcBef>
              <a:tabLst>
                <a:tab pos="914400" algn="l"/>
                <a:tab pos="1828800" algn="l"/>
              </a:tabLst>
            </a:pPr>
            <a:r>
              <a:rPr lang="en-US" altLang="ko-KR" dirty="0">
                <a:ea typeface="굴림" panose="020B0600000101010101" pitchFamily="34" charset="-127"/>
              </a:rPr>
              <a:t>If one access out of 1,000 causes a page fault, how much worse</a:t>
            </a:r>
            <a:r>
              <a:rPr lang="en-US" altLang="ko-KR" dirty="0" smtClean="0">
                <a:ea typeface="굴림" panose="020B0600000101010101" pitchFamily="34" charset="-127"/>
              </a:rPr>
              <a:t>?</a:t>
            </a:r>
          </a:p>
          <a:p>
            <a:pPr marL="742950" lvl="1" indent="-342900">
              <a:lnSpc>
                <a:spcPct val="80000"/>
              </a:lnSpc>
              <a:spcBef>
                <a:spcPct val="20000"/>
              </a:spcBef>
              <a:tabLst>
                <a:tab pos="914400" algn="l"/>
                <a:tab pos="1828800" algn="l"/>
              </a:tabLst>
            </a:pPr>
            <a:r>
              <a:rPr lang="en-US" altLang="ko-KR" kern="0" dirty="0" smtClean="0">
                <a:ea typeface="굴림" panose="020B0600000101010101" pitchFamily="34" charset="-127"/>
              </a:rPr>
              <a:t>10%?, 50%?, 200%?</a:t>
            </a:r>
          </a:p>
          <a:p>
            <a:pPr marL="342900" indent="-342900">
              <a:lnSpc>
                <a:spcPct val="80000"/>
              </a:lnSpc>
              <a:spcBef>
                <a:spcPct val="20000"/>
              </a:spcBef>
              <a:tabLst>
                <a:tab pos="914400" algn="l"/>
                <a:tab pos="1828800" algn="l"/>
              </a:tabLst>
            </a:pPr>
            <a:r>
              <a:rPr lang="en-US" altLang="ko-KR" kern="0" dirty="0" smtClean="0">
                <a:ea typeface="굴림" panose="020B0600000101010101" pitchFamily="34" charset="-127"/>
              </a:rPr>
              <a:t>200 + .001x8,000,000 = </a:t>
            </a:r>
            <a:r>
              <a:rPr lang="en-US" altLang="ko-KR" dirty="0">
                <a:ea typeface="굴림" panose="020B0600000101010101" pitchFamily="34" charset="-127"/>
              </a:rPr>
              <a:t>8.2 </a:t>
            </a:r>
            <a:r>
              <a:rPr lang="el-GR" altLang="en-US" dirty="0"/>
              <a:t>μ</a:t>
            </a:r>
            <a:r>
              <a:rPr lang="en-US" altLang="ko-KR" dirty="0" smtClean="0">
                <a:ea typeface="굴림" panose="020B0600000101010101" pitchFamily="34" charset="-127"/>
              </a:rPr>
              <a:t>s = 4000% Slowdown!</a:t>
            </a:r>
          </a:p>
          <a:p>
            <a:pPr marL="342900" indent="-342900">
              <a:lnSpc>
                <a:spcPct val="80000"/>
              </a:lnSpc>
              <a:spcBef>
                <a:spcPct val="20000"/>
              </a:spcBef>
              <a:tabLst>
                <a:tab pos="914400" algn="l"/>
                <a:tab pos="1828800" algn="l"/>
              </a:tabLst>
            </a:pPr>
            <a:r>
              <a:rPr lang="en-US" altLang="ko-KR" kern="0" dirty="0" smtClean="0">
                <a:ea typeface="굴림" panose="020B0600000101010101" pitchFamily="34" charset="-127"/>
              </a:rPr>
              <a:t>P for 10% slowdown?</a:t>
            </a:r>
          </a:p>
          <a:p>
            <a:pPr marL="742950" lvl="1" indent="-285750">
              <a:lnSpc>
                <a:spcPct val="80000"/>
              </a:lnSpc>
              <a:spcBef>
                <a:spcPct val="20000"/>
              </a:spcBef>
              <a:tabLst>
                <a:tab pos="914400" algn="l"/>
                <a:tab pos="1828800" algn="l"/>
              </a:tabLst>
            </a:pPr>
            <a:r>
              <a:rPr lang="en-US" altLang="ko-KR" dirty="0">
                <a:ea typeface="굴림" panose="020B0600000101010101" pitchFamily="34" charset="-127"/>
              </a:rPr>
              <a:t>200ns x 1.1 &lt; EAT </a:t>
            </a:r>
            <a:r>
              <a:rPr lang="en-US" altLang="ko-KR" dirty="0">
                <a:ea typeface="굴림" panose="020B0600000101010101" pitchFamily="34" charset="-127"/>
                <a:sym typeface="Symbol" panose="05050102010706020507" pitchFamily="18" charset="2"/>
              </a:rPr>
              <a:t> p &lt; 2.5 x 10</a:t>
            </a:r>
            <a:r>
              <a:rPr lang="en-US" altLang="ko-KR" baseline="30000" dirty="0">
                <a:ea typeface="굴림" panose="020B0600000101010101" pitchFamily="34" charset="-127"/>
                <a:sym typeface="Symbol" panose="05050102010706020507" pitchFamily="18" charset="2"/>
              </a:rPr>
              <a:t>-6</a:t>
            </a:r>
          </a:p>
          <a:p>
            <a:pPr marL="742950" lvl="1" indent="-285750">
              <a:lnSpc>
                <a:spcPct val="80000"/>
              </a:lnSpc>
              <a:spcBef>
                <a:spcPct val="20000"/>
              </a:spcBef>
              <a:tabLst>
                <a:tab pos="914400" algn="l"/>
                <a:tab pos="1828800" algn="l"/>
              </a:tabLst>
            </a:pPr>
            <a:r>
              <a:rPr lang="en-US" altLang="ko-KR" dirty="0">
                <a:ea typeface="굴림" panose="020B0600000101010101" pitchFamily="34" charset="-127"/>
                <a:sym typeface="Symbol" panose="05050102010706020507" pitchFamily="18" charset="2"/>
              </a:rPr>
              <a:t>This is about 1 page fault in 400000!</a:t>
            </a:r>
          </a:p>
          <a:p>
            <a:pPr marL="342900" indent="-342900">
              <a:lnSpc>
                <a:spcPct val="80000"/>
              </a:lnSpc>
              <a:spcBef>
                <a:spcPct val="20000"/>
              </a:spcBef>
              <a:tabLst>
                <a:tab pos="914400" algn="l"/>
                <a:tab pos="1828800" algn="l"/>
              </a:tabLst>
            </a:pPr>
            <a:endParaRPr lang="en-US" altLang="ko-KR" kern="0" dirty="0" smtClean="0">
              <a:ea typeface="굴림" panose="020B0600000101010101" pitchFamily="34" charset="-127"/>
            </a:endParaRPr>
          </a:p>
          <a:p>
            <a:pPr marL="742950" lvl="1" indent="-342900">
              <a:lnSpc>
                <a:spcPct val="80000"/>
              </a:lnSpc>
              <a:spcBef>
                <a:spcPct val="20000"/>
              </a:spcBef>
              <a:tabLst>
                <a:tab pos="914400" algn="l"/>
                <a:tab pos="1828800" algn="l"/>
              </a:tabLst>
            </a:pPr>
            <a:endParaRPr lang="en-US" altLang="ko-KR" kern="0" dirty="0" smtClean="0">
              <a:ea typeface="굴림" panose="020B0600000101010101" pitchFamily="34" charset="-127"/>
            </a:endParaRPr>
          </a:p>
        </p:txBody>
      </p:sp>
    </p:spTree>
    <p:extLst>
      <p:ext uri="{BB962C8B-B14F-4D97-AF65-F5344CB8AC3E}">
        <p14:creationId xmlns:p14="http://schemas.microsoft.com/office/powerpoint/2010/main" val="966446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56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9565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9565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565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9565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95651">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95651">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95651">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95651">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95651">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5651" grpId="0" build="p"/>
      <p:bldP spid="4" grpId="0" uiExpand="1" build="p" bldLvl="2"/>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ko-KR" smtClean="0">
                <a:ea typeface="굴림" panose="020B0600000101010101" pitchFamily="34" charset="-127"/>
              </a:rPr>
              <a:t>What Factors Lead to Misses?</a:t>
            </a:r>
          </a:p>
        </p:txBody>
      </p:sp>
      <p:sp>
        <p:nvSpPr>
          <p:cNvPr id="796675" name="Rectangle 3"/>
          <p:cNvSpPr>
            <a:spLocks noGrp="1" noChangeArrowheads="1"/>
          </p:cNvSpPr>
          <p:nvPr>
            <p:ph type="body" idx="1"/>
          </p:nvPr>
        </p:nvSpPr>
        <p:spPr>
          <a:xfrm>
            <a:off x="152400" y="685800"/>
            <a:ext cx="8610600" cy="6019800"/>
          </a:xfrm>
        </p:spPr>
        <p:txBody>
          <a:bodyPr/>
          <a:lstStyle/>
          <a:p>
            <a:pPr>
              <a:lnSpc>
                <a:spcPct val="80000"/>
              </a:lnSpc>
              <a:spcBef>
                <a:spcPct val="20000"/>
              </a:spcBef>
            </a:pPr>
            <a:r>
              <a:rPr lang="en-US" altLang="ko-KR" dirty="0" smtClean="0">
                <a:solidFill>
                  <a:schemeClr val="hlink"/>
                </a:solidFill>
                <a:ea typeface="굴림" panose="020B0600000101010101" pitchFamily="34" charset="-127"/>
              </a:rPr>
              <a:t>Compulsory Misses: </a:t>
            </a:r>
          </a:p>
          <a:p>
            <a:pPr lvl="1">
              <a:lnSpc>
                <a:spcPct val="80000"/>
              </a:lnSpc>
              <a:spcBef>
                <a:spcPct val="20000"/>
              </a:spcBef>
            </a:pPr>
            <a:r>
              <a:rPr lang="en-US" altLang="ko-KR" dirty="0" smtClean="0">
                <a:ea typeface="굴림" panose="020B0600000101010101" pitchFamily="34" charset="-127"/>
              </a:rPr>
              <a:t>Pages that have never been paged into memory before</a:t>
            </a:r>
          </a:p>
          <a:p>
            <a:pPr lvl="1">
              <a:lnSpc>
                <a:spcPct val="80000"/>
              </a:lnSpc>
              <a:spcBef>
                <a:spcPct val="20000"/>
              </a:spcBef>
            </a:pPr>
            <a:r>
              <a:rPr lang="en-US" altLang="ko-KR" dirty="0" smtClean="0">
                <a:ea typeface="굴림" panose="020B0600000101010101" pitchFamily="34" charset="-127"/>
              </a:rPr>
              <a:t>How might we remove these misses?</a:t>
            </a:r>
          </a:p>
          <a:p>
            <a:pPr lvl="2">
              <a:lnSpc>
                <a:spcPct val="80000"/>
              </a:lnSpc>
              <a:spcBef>
                <a:spcPct val="20000"/>
              </a:spcBef>
            </a:pPr>
            <a:r>
              <a:rPr lang="en-US" altLang="ko-KR" dirty="0" smtClean="0">
                <a:ea typeface="굴림" panose="020B0600000101010101" pitchFamily="34" charset="-127"/>
              </a:rPr>
              <a:t>Prefetching: loading them into memory before needed</a:t>
            </a:r>
          </a:p>
          <a:p>
            <a:pPr lvl="2">
              <a:lnSpc>
                <a:spcPct val="80000"/>
              </a:lnSpc>
              <a:spcBef>
                <a:spcPct val="20000"/>
              </a:spcBef>
            </a:pPr>
            <a:r>
              <a:rPr lang="en-US" altLang="ko-KR" dirty="0" smtClean="0">
                <a:ea typeface="굴림" panose="020B0600000101010101" pitchFamily="34" charset="-127"/>
              </a:rPr>
              <a:t>Need to predict future somehow!  More later</a:t>
            </a:r>
          </a:p>
          <a:p>
            <a:pPr>
              <a:lnSpc>
                <a:spcPct val="80000"/>
              </a:lnSpc>
              <a:spcBef>
                <a:spcPct val="20000"/>
              </a:spcBef>
            </a:pPr>
            <a:r>
              <a:rPr lang="en-US" altLang="ko-KR" dirty="0" smtClean="0">
                <a:solidFill>
                  <a:schemeClr val="hlink"/>
                </a:solidFill>
                <a:ea typeface="굴림" panose="020B0600000101010101" pitchFamily="34" charset="-127"/>
              </a:rPr>
              <a:t>Capacity Misses:</a:t>
            </a:r>
          </a:p>
          <a:p>
            <a:pPr lvl="1">
              <a:lnSpc>
                <a:spcPct val="80000"/>
              </a:lnSpc>
              <a:spcBef>
                <a:spcPct val="20000"/>
              </a:spcBef>
            </a:pPr>
            <a:r>
              <a:rPr lang="en-US" altLang="ko-KR" dirty="0" smtClean="0">
                <a:ea typeface="굴림" panose="020B0600000101010101" pitchFamily="34" charset="-127"/>
              </a:rPr>
              <a:t>Not enough memory. Must somehow increase size.</a:t>
            </a:r>
          </a:p>
          <a:p>
            <a:pPr lvl="1">
              <a:lnSpc>
                <a:spcPct val="80000"/>
              </a:lnSpc>
              <a:spcBef>
                <a:spcPct val="20000"/>
              </a:spcBef>
            </a:pPr>
            <a:r>
              <a:rPr lang="en-US" altLang="ko-KR" dirty="0" smtClean="0">
                <a:ea typeface="굴림" panose="020B0600000101010101" pitchFamily="34" charset="-127"/>
              </a:rPr>
              <a:t>Can we do this?</a:t>
            </a:r>
          </a:p>
          <a:p>
            <a:pPr lvl="2">
              <a:lnSpc>
                <a:spcPct val="80000"/>
              </a:lnSpc>
              <a:spcBef>
                <a:spcPct val="20000"/>
              </a:spcBef>
            </a:pPr>
            <a:r>
              <a:rPr lang="en-US" altLang="ko-KR" dirty="0" smtClean="0">
                <a:ea typeface="굴림" panose="020B0600000101010101" pitchFamily="34" charset="-127"/>
              </a:rPr>
              <a:t>One option: Increase amount of DRAM (not quick fix!)</a:t>
            </a:r>
          </a:p>
          <a:p>
            <a:pPr lvl="2">
              <a:lnSpc>
                <a:spcPct val="80000"/>
              </a:lnSpc>
              <a:spcBef>
                <a:spcPct val="20000"/>
              </a:spcBef>
            </a:pPr>
            <a:r>
              <a:rPr lang="en-US" altLang="ko-KR" dirty="0" smtClean="0">
                <a:ea typeface="굴림" panose="020B0600000101010101" pitchFamily="34" charset="-127"/>
              </a:rPr>
              <a:t>Another option:  If multiple processes in memory: adjust percentage of memory allocated to each one!</a:t>
            </a:r>
          </a:p>
          <a:p>
            <a:pPr>
              <a:lnSpc>
                <a:spcPct val="80000"/>
              </a:lnSpc>
              <a:spcBef>
                <a:spcPct val="20000"/>
              </a:spcBef>
            </a:pPr>
            <a:r>
              <a:rPr lang="en-US" altLang="ko-KR" dirty="0" smtClean="0">
                <a:solidFill>
                  <a:schemeClr val="hlink"/>
                </a:solidFill>
                <a:ea typeface="굴림" panose="020B0600000101010101" pitchFamily="34" charset="-127"/>
              </a:rPr>
              <a:t>Conflict Misses:</a:t>
            </a:r>
          </a:p>
          <a:p>
            <a:pPr lvl="1">
              <a:lnSpc>
                <a:spcPct val="80000"/>
              </a:lnSpc>
              <a:spcBef>
                <a:spcPct val="20000"/>
              </a:spcBef>
            </a:pPr>
            <a:r>
              <a:rPr lang="en-US" altLang="ko-KR" dirty="0" smtClean="0">
                <a:ea typeface="굴림" panose="020B0600000101010101" pitchFamily="34" charset="-127"/>
              </a:rPr>
              <a:t>Technically, conflict misses don’t exist in virtual memory, since it is a “fully-associative” cache</a:t>
            </a:r>
          </a:p>
          <a:p>
            <a:pPr>
              <a:lnSpc>
                <a:spcPct val="80000"/>
              </a:lnSpc>
              <a:spcBef>
                <a:spcPct val="20000"/>
              </a:spcBef>
            </a:pPr>
            <a:r>
              <a:rPr lang="en-US" altLang="ko-KR" dirty="0" smtClean="0">
                <a:solidFill>
                  <a:schemeClr val="hlink"/>
                </a:solidFill>
                <a:ea typeface="굴림" panose="020B0600000101010101" pitchFamily="34" charset="-127"/>
              </a:rPr>
              <a:t>Policy Misses:</a:t>
            </a:r>
          </a:p>
          <a:p>
            <a:pPr lvl="1">
              <a:lnSpc>
                <a:spcPct val="80000"/>
              </a:lnSpc>
              <a:spcBef>
                <a:spcPct val="20000"/>
              </a:spcBef>
            </a:pPr>
            <a:r>
              <a:rPr lang="en-US" altLang="ko-KR" dirty="0" smtClean="0">
                <a:ea typeface="굴림" panose="020B0600000101010101" pitchFamily="34" charset="-127"/>
              </a:rPr>
              <a:t>Caused when pages were in memory, but kicked out prematurely because of the replacement policy</a:t>
            </a:r>
          </a:p>
          <a:p>
            <a:pPr lvl="1">
              <a:lnSpc>
                <a:spcPct val="80000"/>
              </a:lnSpc>
              <a:spcBef>
                <a:spcPct val="20000"/>
              </a:spcBef>
            </a:pPr>
            <a:r>
              <a:rPr lang="en-US" altLang="ko-KR" dirty="0" smtClean="0">
                <a:ea typeface="굴림" panose="020B0600000101010101" pitchFamily="34" charset="-127"/>
              </a:rPr>
              <a:t>How to fix? Better replacement policy</a:t>
            </a:r>
          </a:p>
        </p:txBody>
      </p:sp>
    </p:spTree>
    <p:extLst>
      <p:ext uri="{BB962C8B-B14F-4D97-AF65-F5344CB8AC3E}">
        <p14:creationId xmlns:p14="http://schemas.microsoft.com/office/powerpoint/2010/main" val="346446130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66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9667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9667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9667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9667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9667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96675">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96675">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96675">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96675">
                                            <p:txEl>
                                              <p:pRg st="9" end="9"/>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96675">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96675">
                                            <p:txEl>
                                              <p:pRg st="11" end="11"/>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96675">
                                            <p:txEl>
                                              <p:pRg st="12" end="1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96675">
                                            <p:txEl>
                                              <p:pRg st="13" end="13"/>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96675">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6675"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ko-KR" smtClean="0">
                <a:ea typeface="굴림" panose="020B0600000101010101" pitchFamily="34" charset="-127"/>
              </a:rPr>
              <a:t>Page Replacement Policies</a:t>
            </a:r>
          </a:p>
        </p:txBody>
      </p:sp>
      <p:sp>
        <p:nvSpPr>
          <p:cNvPr id="773123" name="Rectangle 3"/>
          <p:cNvSpPr>
            <a:spLocks noGrp="1" noChangeArrowheads="1"/>
          </p:cNvSpPr>
          <p:nvPr>
            <p:ph type="body" idx="1"/>
          </p:nvPr>
        </p:nvSpPr>
        <p:spPr>
          <a:xfrm>
            <a:off x="228600" y="685800"/>
            <a:ext cx="8915400" cy="6019800"/>
          </a:xfrm>
        </p:spPr>
        <p:txBody>
          <a:bodyPr>
            <a:noAutofit/>
          </a:bodyPr>
          <a:lstStyle/>
          <a:p>
            <a:pPr>
              <a:lnSpc>
                <a:spcPct val="80000"/>
              </a:lnSpc>
              <a:spcBef>
                <a:spcPct val="10000"/>
              </a:spcBef>
            </a:pPr>
            <a:r>
              <a:rPr lang="en-US" altLang="ko-KR" sz="2800" dirty="0" smtClean="0">
                <a:ea typeface="굴림" panose="020B0600000101010101" pitchFamily="34" charset="-127"/>
              </a:rPr>
              <a:t>Why do we care about Replacement Policy?	</a:t>
            </a:r>
          </a:p>
          <a:p>
            <a:pPr lvl="1">
              <a:lnSpc>
                <a:spcPct val="80000"/>
              </a:lnSpc>
              <a:spcBef>
                <a:spcPct val="10000"/>
              </a:spcBef>
            </a:pPr>
            <a:r>
              <a:rPr lang="en-US" altLang="ko-KR" sz="2400" dirty="0" smtClean="0">
                <a:ea typeface="굴림" panose="020B0600000101010101" pitchFamily="34" charset="-127"/>
              </a:rPr>
              <a:t>Replacement is an issue with any cache</a:t>
            </a:r>
          </a:p>
          <a:p>
            <a:pPr lvl="1">
              <a:lnSpc>
                <a:spcPct val="80000"/>
              </a:lnSpc>
              <a:spcBef>
                <a:spcPct val="10000"/>
              </a:spcBef>
            </a:pPr>
            <a:r>
              <a:rPr lang="en-US" altLang="ko-KR" sz="2400" dirty="0" smtClean="0">
                <a:ea typeface="굴림" panose="020B0600000101010101" pitchFamily="34" charset="-127"/>
              </a:rPr>
              <a:t>Particularly important with pages</a:t>
            </a:r>
          </a:p>
          <a:p>
            <a:pPr lvl="2">
              <a:lnSpc>
                <a:spcPct val="80000"/>
              </a:lnSpc>
              <a:spcBef>
                <a:spcPct val="10000"/>
              </a:spcBef>
            </a:pPr>
            <a:r>
              <a:rPr lang="en-US" altLang="ko-KR" sz="2400" dirty="0" smtClean="0">
                <a:ea typeface="굴림" panose="020B0600000101010101" pitchFamily="34" charset="-127"/>
              </a:rPr>
              <a:t>The cost of being wrong is high: must go to disk</a:t>
            </a:r>
          </a:p>
          <a:p>
            <a:pPr lvl="2">
              <a:lnSpc>
                <a:spcPct val="80000"/>
              </a:lnSpc>
              <a:spcBef>
                <a:spcPct val="10000"/>
              </a:spcBef>
            </a:pPr>
            <a:r>
              <a:rPr lang="en-US" altLang="ko-KR" sz="2400" dirty="0" smtClean="0">
                <a:ea typeface="굴림" panose="020B0600000101010101" pitchFamily="34" charset="-127"/>
              </a:rPr>
              <a:t>Must keep important pages in memory, not toss them out</a:t>
            </a:r>
          </a:p>
          <a:p>
            <a:pPr>
              <a:lnSpc>
                <a:spcPct val="80000"/>
              </a:lnSpc>
              <a:spcBef>
                <a:spcPct val="10000"/>
              </a:spcBef>
            </a:pPr>
            <a:r>
              <a:rPr lang="en-US" altLang="ko-KR" sz="2800" dirty="0" smtClean="0">
                <a:solidFill>
                  <a:schemeClr val="hlink"/>
                </a:solidFill>
                <a:ea typeface="굴림" panose="020B0600000101010101" pitchFamily="34" charset="-127"/>
              </a:rPr>
              <a:t>FIFO (First In, First Out)</a:t>
            </a:r>
          </a:p>
          <a:p>
            <a:pPr lvl="1">
              <a:lnSpc>
                <a:spcPct val="80000"/>
              </a:lnSpc>
              <a:spcBef>
                <a:spcPct val="10000"/>
              </a:spcBef>
            </a:pPr>
            <a:r>
              <a:rPr lang="en-US" altLang="ko-KR" sz="2400" dirty="0" smtClean="0">
                <a:ea typeface="굴림" panose="020B0600000101010101" pitchFamily="34" charset="-127"/>
              </a:rPr>
              <a:t>Throw out oldest page.  Be fair – let every page live in memory for same amount of time.</a:t>
            </a:r>
          </a:p>
          <a:p>
            <a:pPr lvl="1">
              <a:lnSpc>
                <a:spcPct val="80000"/>
              </a:lnSpc>
              <a:spcBef>
                <a:spcPct val="10000"/>
              </a:spcBef>
            </a:pPr>
            <a:r>
              <a:rPr lang="en-US" altLang="ko-KR" sz="2400" dirty="0" smtClean="0">
                <a:ea typeface="굴림" panose="020B0600000101010101" pitchFamily="34" charset="-127"/>
              </a:rPr>
              <a:t>Bad</a:t>
            </a:r>
            <a:r>
              <a:rPr lang="en-US" altLang="ko-KR" sz="2400" dirty="0">
                <a:ea typeface="굴림" panose="020B0600000101010101" pitchFamily="34" charset="-127"/>
              </a:rPr>
              <a:t> </a:t>
            </a:r>
            <a:r>
              <a:rPr lang="en-US" altLang="ko-KR" sz="2400" dirty="0" smtClean="0">
                <a:ea typeface="굴림" panose="020B0600000101010101" pitchFamily="34" charset="-127"/>
              </a:rPr>
              <a:t>– throws out heavily used pages instead of infrequently used</a:t>
            </a:r>
          </a:p>
          <a:p>
            <a:pPr>
              <a:lnSpc>
                <a:spcPct val="80000"/>
              </a:lnSpc>
              <a:spcBef>
                <a:spcPct val="10000"/>
              </a:spcBef>
            </a:pPr>
            <a:r>
              <a:rPr lang="en-US" altLang="ko-KR" sz="2800" dirty="0">
                <a:solidFill>
                  <a:schemeClr val="hlink"/>
                </a:solidFill>
                <a:ea typeface="굴림" panose="020B0600000101010101" pitchFamily="34" charset="-127"/>
              </a:rPr>
              <a:t>RANDOM:</a:t>
            </a:r>
          </a:p>
          <a:p>
            <a:pPr lvl="1">
              <a:lnSpc>
                <a:spcPct val="80000"/>
              </a:lnSpc>
              <a:spcBef>
                <a:spcPct val="10000"/>
              </a:spcBef>
            </a:pPr>
            <a:r>
              <a:rPr lang="en-US" altLang="ko-KR" sz="2400" dirty="0">
                <a:ea typeface="굴림" panose="020B0600000101010101" pitchFamily="34" charset="-127"/>
              </a:rPr>
              <a:t>Pick random page for every replacement</a:t>
            </a:r>
          </a:p>
          <a:p>
            <a:pPr lvl="1">
              <a:lnSpc>
                <a:spcPct val="80000"/>
              </a:lnSpc>
              <a:spcBef>
                <a:spcPct val="10000"/>
              </a:spcBef>
            </a:pPr>
            <a:r>
              <a:rPr lang="en-US" altLang="ko-KR" sz="2400" dirty="0">
                <a:ea typeface="굴림" panose="020B0600000101010101" pitchFamily="34" charset="-127"/>
              </a:rPr>
              <a:t>Typical solution for TLB’s.  Simple hardware</a:t>
            </a:r>
          </a:p>
          <a:p>
            <a:pPr lvl="1">
              <a:lnSpc>
                <a:spcPct val="80000"/>
              </a:lnSpc>
              <a:spcBef>
                <a:spcPct val="10000"/>
              </a:spcBef>
            </a:pPr>
            <a:r>
              <a:rPr lang="en-US" altLang="ko-KR" sz="2400" dirty="0">
                <a:ea typeface="굴림" panose="020B0600000101010101" pitchFamily="34" charset="-127"/>
              </a:rPr>
              <a:t>Pretty unpredictable – makes it hard to make real-time </a:t>
            </a:r>
            <a:r>
              <a:rPr lang="en-US" altLang="ko-KR" sz="2400" dirty="0" smtClean="0">
                <a:ea typeface="굴림" panose="020B0600000101010101" pitchFamily="34" charset="-127"/>
              </a:rPr>
              <a:t>guarantees</a:t>
            </a:r>
            <a:endParaRPr lang="en-US" altLang="ko-KR" sz="2800" dirty="0" smtClean="0">
              <a:solidFill>
                <a:schemeClr val="hlink"/>
              </a:solidFill>
              <a:ea typeface="굴림" panose="020B0600000101010101" pitchFamily="34" charset="-127"/>
            </a:endParaRPr>
          </a:p>
          <a:p>
            <a:pPr>
              <a:lnSpc>
                <a:spcPct val="80000"/>
              </a:lnSpc>
              <a:spcBef>
                <a:spcPct val="10000"/>
              </a:spcBef>
            </a:pPr>
            <a:r>
              <a:rPr lang="en-US" altLang="ko-KR" sz="2800" dirty="0" smtClean="0">
                <a:solidFill>
                  <a:schemeClr val="hlink"/>
                </a:solidFill>
                <a:ea typeface="굴림" panose="020B0600000101010101" pitchFamily="34" charset="-127"/>
              </a:rPr>
              <a:t>MIN </a:t>
            </a:r>
            <a:r>
              <a:rPr lang="en-US" altLang="ko-KR" sz="2800" dirty="0" smtClean="0">
                <a:solidFill>
                  <a:schemeClr val="hlink"/>
                </a:solidFill>
                <a:ea typeface="굴림" panose="020B0600000101010101" pitchFamily="34" charset="-127"/>
              </a:rPr>
              <a:t>(Minimum):</a:t>
            </a:r>
            <a:r>
              <a:rPr lang="en-US" altLang="ko-KR" sz="2800" dirty="0" smtClean="0">
                <a:ea typeface="굴림" panose="020B0600000101010101" pitchFamily="34" charset="-127"/>
              </a:rPr>
              <a:t> </a:t>
            </a:r>
          </a:p>
          <a:p>
            <a:pPr lvl="1">
              <a:lnSpc>
                <a:spcPct val="80000"/>
              </a:lnSpc>
              <a:spcBef>
                <a:spcPct val="10000"/>
              </a:spcBef>
            </a:pPr>
            <a:r>
              <a:rPr lang="en-US" altLang="ko-KR" sz="2400" dirty="0" smtClean="0">
                <a:ea typeface="굴림" panose="020B0600000101010101" pitchFamily="34" charset="-127"/>
              </a:rPr>
              <a:t>Replace page that won’t be used for the longest time </a:t>
            </a:r>
          </a:p>
          <a:p>
            <a:pPr lvl="1">
              <a:lnSpc>
                <a:spcPct val="80000"/>
              </a:lnSpc>
              <a:spcBef>
                <a:spcPct val="10000"/>
              </a:spcBef>
            </a:pPr>
            <a:r>
              <a:rPr lang="en-US" altLang="ko-KR" sz="2400" dirty="0" smtClean="0">
                <a:ea typeface="굴림" panose="020B0600000101010101" pitchFamily="34" charset="-127"/>
              </a:rPr>
              <a:t>Great, but can’t really know future…</a:t>
            </a:r>
          </a:p>
          <a:p>
            <a:pPr lvl="1">
              <a:lnSpc>
                <a:spcPct val="80000"/>
              </a:lnSpc>
              <a:spcBef>
                <a:spcPct val="10000"/>
              </a:spcBef>
            </a:pPr>
            <a:r>
              <a:rPr lang="en-US" altLang="ko-KR" sz="2400" dirty="0" smtClean="0">
                <a:ea typeface="굴림" panose="020B0600000101010101" pitchFamily="34" charset="-127"/>
              </a:rPr>
              <a:t>Makes good comparison case, </a:t>
            </a:r>
            <a:r>
              <a:rPr lang="en-US" altLang="ko-KR" sz="2400" dirty="0" smtClean="0">
                <a:ea typeface="굴림" panose="020B0600000101010101" pitchFamily="34" charset="-127"/>
              </a:rPr>
              <a:t>however</a:t>
            </a:r>
            <a:endParaRPr lang="en-US" altLang="ko-KR" sz="2400" dirty="0" smtClean="0">
              <a:ea typeface="굴림" panose="020B0600000101010101" pitchFamily="34" charset="-127"/>
            </a:endParaRPr>
          </a:p>
        </p:txBody>
      </p:sp>
    </p:spTree>
    <p:extLst>
      <p:ext uri="{BB962C8B-B14F-4D97-AF65-F5344CB8AC3E}">
        <p14:creationId xmlns:p14="http://schemas.microsoft.com/office/powerpoint/2010/main" val="22376718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31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7312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7312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7312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7312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7312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7312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7312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7312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7312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7312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73123">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73123">
                                            <p:txEl>
                                              <p:pRg st="12" end="1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73123">
                                            <p:txEl>
                                              <p:pRg st="13" end="13"/>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73123">
                                            <p:txEl>
                                              <p:pRg st="14" end="14"/>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7312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3123"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ko-KR" smtClean="0">
                <a:ea typeface="굴림" panose="020B0600000101010101" pitchFamily="34" charset="-127"/>
              </a:rPr>
              <a:t>Replacement Policies (Con’t)</a:t>
            </a:r>
          </a:p>
        </p:txBody>
      </p:sp>
      <p:sp>
        <p:nvSpPr>
          <p:cNvPr id="774147" name="Rectangle 3"/>
          <p:cNvSpPr>
            <a:spLocks noGrp="1" noChangeArrowheads="1"/>
          </p:cNvSpPr>
          <p:nvPr>
            <p:ph type="body" idx="1"/>
          </p:nvPr>
        </p:nvSpPr>
        <p:spPr>
          <a:xfrm>
            <a:off x="152400" y="685800"/>
            <a:ext cx="8763000" cy="6019800"/>
          </a:xfrm>
        </p:spPr>
        <p:txBody>
          <a:bodyPr>
            <a:normAutofit/>
          </a:bodyPr>
          <a:lstStyle/>
          <a:p>
            <a:pPr>
              <a:lnSpc>
                <a:spcPct val="80000"/>
              </a:lnSpc>
              <a:spcBef>
                <a:spcPct val="20000"/>
              </a:spcBef>
            </a:pPr>
            <a:r>
              <a:rPr lang="en-US" altLang="ko-KR" dirty="0" smtClean="0">
                <a:solidFill>
                  <a:schemeClr val="hlink"/>
                </a:solidFill>
                <a:ea typeface="굴림" panose="020B0600000101010101" pitchFamily="34" charset="-127"/>
              </a:rPr>
              <a:t>LRU (Least Recently Used):</a:t>
            </a:r>
          </a:p>
          <a:p>
            <a:pPr lvl="1">
              <a:lnSpc>
                <a:spcPct val="80000"/>
              </a:lnSpc>
              <a:spcBef>
                <a:spcPct val="20000"/>
              </a:spcBef>
            </a:pPr>
            <a:r>
              <a:rPr lang="en-US" altLang="ko-KR" dirty="0" smtClean="0">
                <a:ea typeface="굴림" panose="020B0600000101010101" pitchFamily="34" charset="-127"/>
              </a:rPr>
              <a:t>Replace page that hasn’t been used for the longest time</a:t>
            </a:r>
          </a:p>
          <a:p>
            <a:pPr lvl="1">
              <a:lnSpc>
                <a:spcPct val="80000"/>
              </a:lnSpc>
              <a:spcBef>
                <a:spcPct val="20000"/>
              </a:spcBef>
            </a:pPr>
            <a:r>
              <a:rPr lang="en-US" altLang="ko-KR" dirty="0" smtClean="0">
                <a:ea typeface="굴림" panose="020B0600000101010101" pitchFamily="34" charset="-127"/>
              </a:rPr>
              <a:t>Programs have locality, so if something not used for a while, unlikely to be used in the near future.</a:t>
            </a:r>
          </a:p>
          <a:p>
            <a:pPr lvl="1">
              <a:lnSpc>
                <a:spcPct val="80000"/>
              </a:lnSpc>
              <a:spcBef>
                <a:spcPct val="20000"/>
              </a:spcBef>
            </a:pPr>
            <a:r>
              <a:rPr lang="en-US" altLang="ko-KR" dirty="0" smtClean="0">
                <a:ea typeface="굴림" panose="020B0600000101010101" pitchFamily="34" charset="-127"/>
              </a:rPr>
              <a:t>Seems like LRU should be a good approximation to MIN.</a:t>
            </a:r>
          </a:p>
          <a:p>
            <a:pPr>
              <a:lnSpc>
                <a:spcPct val="80000"/>
              </a:lnSpc>
              <a:spcBef>
                <a:spcPct val="20000"/>
              </a:spcBef>
            </a:pPr>
            <a:r>
              <a:rPr lang="en-US" altLang="ko-KR" dirty="0" smtClean="0">
                <a:ea typeface="굴림" panose="020B0600000101010101" pitchFamily="34" charset="-127"/>
              </a:rPr>
              <a:t>How to implement LRU? Use a list!</a:t>
            </a:r>
          </a:p>
          <a:p>
            <a:pPr lvl="1">
              <a:lnSpc>
                <a:spcPct val="80000"/>
              </a:lnSpc>
              <a:spcBef>
                <a:spcPct val="20000"/>
              </a:spcBef>
            </a:pPr>
            <a:endParaRPr lang="en-US" altLang="ko-KR" dirty="0" smtClean="0">
              <a:ea typeface="굴림" panose="020B0600000101010101" pitchFamily="34" charset="-127"/>
            </a:endParaRPr>
          </a:p>
          <a:p>
            <a:pPr lvl="1">
              <a:lnSpc>
                <a:spcPct val="80000"/>
              </a:lnSpc>
              <a:spcBef>
                <a:spcPct val="20000"/>
              </a:spcBef>
            </a:pPr>
            <a:endParaRPr lang="en-US" altLang="ko-KR" dirty="0" smtClean="0">
              <a:ea typeface="굴림" panose="020B0600000101010101" pitchFamily="34" charset="-127"/>
            </a:endParaRPr>
          </a:p>
          <a:p>
            <a:pPr lvl="1">
              <a:lnSpc>
                <a:spcPct val="80000"/>
              </a:lnSpc>
              <a:spcBef>
                <a:spcPct val="20000"/>
              </a:spcBef>
            </a:pPr>
            <a:endParaRPr lang="en-US" altLang="ko-KR" dirty="0" smtClean="0">
              <a:ea typeface="굴림" panose="020B0600000101010101" pitchFamily="34" charset="-127"/>
            </a:endParaRPr>
          </a:p>
          <a:p>
            <a:pPr lvl="1">
              <a:lnSpc>
                <a:spcPct val="80000"/>
              </a:lnSpc>
              <a:spcBef>
                <a:spcPct val="20000"/>
              </a:spcBef>
            </a:pPr>
            <a:endParaRPr lang="en-US" altLang="ko-KR" dirty="0" smtClean="0">
              <a:ea typeface="굴림" panose="020B0600000101010101" pitchFamily="34" charset="-127"/>
            </a:endParaRPr>
          </a:p>
          <a:p>
            <a:pPr lvl="1">
              <a:lnSpc>
                <a:spcPct val="80000"/>
              </a:lnSpc>
              <a:spcBef>
                <a:spcPct val="20000"/>
              </a:spcBef>
            </a:pPr>
            <a:r>
              <a:rPr lang="en-US" altLang="ko-KR" dirty="0" smtClean="0">
                <a:ea typeface="굴림" panose="020B0600000101010101" pitchFamily="34" charset="-127"/>
              </a:rPr>
              <a:t>On each use, remove page from list and place at head</a:t>
            </a:r>
          </a:p>
          <a:p>
            <a:pPr lvl="1">
              <a:lnSpc>
                <a:spcPct val="80000"/>
              </a:lnSpc>
              <a:spcBef>
                <a:spcPct val="20000"/>
              </a:spcBef>
            </a:pPr>
            <a:r>
              <a:rPr lang="en-US" altLang="ko-KR" dirty="0" smtClean="0">
                <a:ea typeface="굴림" panose="020B0600000101010101" pitchFamily="34" charset="-127"/>
              </a:rPr>
              <a:t>LRU page is at tail</a:t>
            </a:r>
          </a:p>
          <a:p>
            <a:pPr>
              <a:lnSpc>
                <a:spcPct val="80000"/>
              </a:lnSpc>
              <a:spcBef>
                <a:spcPct val="20000"/>
              </a:spcBef>
            </a:pPr>
            <a:r>
              <a:rPr lang="en-US" altLang="ko-KR" dirty="0" smtClean="0">
                <a:ea typeface="굴림" panose="020B0600000101010101" pitchFamily="34" charset="-127"/>
              </a:rPr>
              <a:t>Problems with this scheme for paging?</a:t>
            </a:r>
          </a:p>
          <a:p>
            <a:pPr lvl="1">
              <a:lnSpc>
                <a:spcPct val="80000"/>
              </a:lnSpc>
              <a:spcBef>
                <a:spcPct val="20000"/>
              </a:spcBef>
            </a:pPr>
            <a:r>
              <a:rPr lang="en-US" altLang="ko-KR" dirty="0" smtClean="0">
                <a:ea typeface="굴림" panose="020B0600000101010101" pitchFamily="34" charset="-127"/>
              </a:rPr>
              <a:t>Need to know immediately when each page used so that can change position in list… </a:t>
            </a:r>
          </a:p>
          <a:p>
            <a:pPr lvl="1">
              <a:lnSpc>
                <a:spcPct val="80000"/>
              </a:lnSpc>
              <a:spcBef>
                <a:spcPct val="20000"/>
              </a:spcBef>
            </a:pPr>
            <a:r>
              <a:rPr lang="en-US" altLang="ko-KR" dirty="0" smtClean="0">
                <a:ea typeface="굴림" panose="020B0600000101010101" pitchFamily="34" charset="-127"/>
              </a:rPr>
              <a:t>Many instructions for each hardware access</a:t>
            </a:r>
          </a:p>
          <a:p>
            <a:pPr>
              <a:lnSpc>
                <a:spcPct val="80000"/>
              </a:lnSpc>
              <a:spcBef>
                <a:spcPct val="20000"/>
              </a:spcBef>
            </a:pPr>
            <a:r>
              <a:rPr lang="en-US" altLang="ko-KR" dirty="0" smtClean="0">
                <a:ea typeface="굴림" panose="020B0600000101010101" pitchFamily="34" charset="-127"/>
              </a:rPr>
              <a:t>In practice, people </a:t>
            </a:r>
            <a:r>
              <a:rPr lang="en-US" altLang="ko-KR" dirty="0" smtClean="0">
                <a:solidFill>
                  <a:schemeClr val="hlink"/>
                </a:solidFill>
                <a:ea typeface="굴림" panose="020B0600000101010101" pitchFamily="34" charset="-127"/>
              </a:rPr>
              <a:t>approximate</a:t>
            </a:r>
            <a:r>
              <a:rPr lang="en-US" altLang="ko-KR" dirty="0" smtClean="0">
                <a:ea typeface="굴림" panose="020B0600000101010101" pitchFamily="34" charset="-127"/>
              </a:rPr>
              <a:t> LRU (more later)</a:t>
            </a:r>
          </a:p>
        </p:txBody>
      </p:sp>
      <p:grpSp>
        <p:nvGrpSpPr>
          <p:cNvPr id="774159" name="Group 15"/>
          <p:cNvGrpSpPr>
            <a:grpSpLocks/>
          </p:cNvGrpSpPr>
          <p:nvPr/>
        </p:nvGrpSpPr>
        <p:grpSpPr bwMode="auto">
          <a:xfrm>
            <a:off x="1371600" y="2743200"/>
            <a:ext cx="6438900" cy="1360170"/>
            <a:chOff x="736" y="3120"/>
            <a:chExt cx="4112" cy="924"/>
          </a:xfrm>
        </p:grpSpPr>
        <p:sp>
          <p:nvSpPr>
            <p:cNvPr id="35845" name="Rectangle 4"/>
            <p:cNvSpPr>
              <a:spLocks noChangeArrowheads="1"/>
            </p:cNvSpPr>
            <p:nvPr/>
          </p:nvSpPr>
          <p:spPr bwMode="auto">
            <a:xfrm>
              <a:off x="1536" y="3120"/>
              <a:ext cx="576" cy="528"/>
            </a:xfrm>
            <a:prstGeom prst="rect">
              <a:avLst/>
            </a:prstGeom>
            <a:solidFill>
              <a:srgbClr val="99FF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Page 6</a:t>
              </a:r>
            </a:p>
          </p:txBody>
        </p:sp>
        <p:sp>
          <p:nvSpPr>
            <p:cNvPr id="35846" name="Rectangle 5"/>
            <p:cNvSpPr>
              <a:spLocks noChangeArrowheads="1"/>
            </p:cNvSpPr>
            <p:nvPr/>
          </p:nvSpPr>
          <p:spPr bwMode="auto">
            <a:xfrm>
              <a:off x="2448" y="3120"/>
              <a:ext cx="576" cy="528"/>
            </a:xfrm>
            <a:prstGeom prst="rect">
              <a:avLst/>
            </a:prstGeom>
            <a:solidFill>
              <a:srgbClr val="99FF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Page 7</a:t>
              </a:r>
            </a:p>
          </p:txBody>
        </p:sp>
        <p:sp>
          <p:nvSpPr>
            <p:cNvPr id="35847" name="Rectangle 6"/>
            <p:cNvSpPr>
              <a:spLocks noChangeArrowheads="1"/>
            </p:cNvSpPr>
            <p:nvPr/>
          </p:nvSpPr>
          <p:spPr bwMode="auto">
            <a:xfrm>
              <a:off x="3360" y="3120"/>
              <a:ext cx="576" cy="528"/>
            </a:xfrm>
            <a:prstGeom prst="rect">
              <a:avLst/>
            </a:prstGeom>
            <a:solidFill>
              <a:srgbClr val="99FF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Page 1</a:t>
              </a:r>
            </a:p>
          </p:txBody>
        </p:sp>
        <p:sp>
          <p:nvSpPr>
            <p:cNvPr id="35848" name="Rectangle 7"/>
            <p:cNvSpPr>
              <a:spLocks noChangeArrowheads="1"/>
            </p:cNvSpPr>
            <p:nvPr/>
          </p:nvSpPr>
          <p:spPr bwMode="auto">
            <a:xfrm>
              <a:off x="4272" y="3120"/>
              <a:ext cx="576" cy="528"/>
            </a:xfrm>
            <a:prstGeom prst="rect">
              <a:avLst/>
            </a:prstGeom>
            <a:solidFill>
              <a:srgbClr val="99FF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Page 2</a:t>
              </a:r>
            </a:p>
          </p:txBody>
        </p:sp>
        <p:sp>
          <p:nvSpPr>
            <p:cNvPr id="35849" name="Line 8"/>
            <p:cNvSpPr>
              <a:spLocks noChangeShapeType="1"/>
            </p:cNvSpPr>
            <p:nvPr/>
          </p:nvSpPr>
          <p:spPr bwMode="auto">
            <a:xfrm>
              <a:off x="2112" y="3384"/>
              <a:ext cx="336" cy="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5850" name="Line 9"/>
            <p:cNvSpPr>
              <a:spLocks noChangeShapeType="1"/>
            </p:cNvSpPr>
            <p:nvPr/>
          </p:nvSpPr>
          <p:spPr bwMode="auto">
            <a:xfrm>
              <a:off x="3024" y="3384"/>
              <a:ext cx="336" cy="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5851" name="Line 10"/>
            <p:cNvSpPr>
              <a:spLocks noChangeShapeType="1"/>
            </p:cNvSpPr>
            <p:nvPr/>
          </p:nvSpPr>
          <p:spPr bwMode="auto">
            <a:xfrm>
              <a:off x="3936" y="3384"/>
              <a:ext cx="336" cy="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5852" name="Line 11"/>
            <p:cNvSpPr>
              <a:spLocks noChangeShapeType="1"/>
            </p:cNvSpPr>
            <p:nvPr/>
          </p:nvSpPr>
          <p:spPr bwMode="auto">
            <a:xfrm>
              <a:off x="1200" y="3384"/>
              <a:ext cx="336" cy="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5853" name="Text Box 12"/>
            <p:cNvSpPr txBox="1">
              <a:spLocks noChangeArrowheads="1"/>
            </p:cNvSpPr>
            <p:nvPr/>
          </p:nvSpPr>
          <p:spPr bwMode="auto">
            <a:xfrm>
              <a:off x="736" y="3279"/>
              <a:ext cx="469" cy="27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Head</a:t>
              </a:r>
            </a:p>
          </p:txBody>
        </p:sp>
        <p:sp>
          <p:nvSpPr>
            <p:cNvPr id="35854" name="Freeform 13"/>
            <p:cNvSpPr>
              <a:spLocks/>
            </p:cNvSpPr>
            <p:nvPr/>
          </p:nvSpPr>
          <p:spPr bwMode="auto">
            <a:xfrm>
              <a:off x="3552" y="3648"/>
              <a:ext cx="720" cy="240"/>
            </a:xfrm>
            <a:custGeom>
              <a:avLst/>
              <a:gdLst>
                <a:gd name="T0" fmla="*/ 0 w 720"/>
                <a:gd name="T1" fmla="*/ 240 h 240"/>
                <a:gd name="T2" fmla="*/ 480 w 720"/>
                <a:gd name="T3" fmla="*/ 240 h 240"/>
                <a:gd name="T4" fmla="*/ 720 w 720"/>
                <a:gd name="T5" fmla="*/ 0 h 240"/>
                <a:gd name="T6" fmla="*/ 0 60000 65536"/>
                <a:gd name="T7" fmla="*/ 0 60000 65536"/>
                <a:gd name="T8" fmla="*/ 0 60000 65536"/>
              </a:gdLst>
              <a:ahLst/>
              <a:cxnLst>
                <a:cxn ang="T6">
                  <a:pos x="T0" y="T1"/>
                </a:cxn>
                <a:cxn ang="T7">
                  <a:pos x="T2" y="T3"/>
                </a:cxn>
                <a:cxn ang="T8">
                  <a:pos x="T4" y="T5"/>
                </a:cxn>
              </a:cxnLst>
              <a:rect l="0" t="0" r="r" b="b"/>
              <a:pathLst>
                <a:path w="720" h="240">
                  <a:moveTo>
                    <a:pt x="0" y="240"/>
                  </a:moveTo>
                  <a:lnTo>
                    <a:pt x="480" y="240"/>
                  </a:lnTo>
                  <a:lnTo>
                    <a:pt x="720" y="0"/>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5855" name="Text Box 14"/>
            <p:cNvSpPr txBox="1">
              <a:spLocks noChangeArrowheads="1"/>
            </p:cNvSpPr>
            <p:nvPr/>
          </p:nvSpPr>
          <p:spPr bwMode="auto">
            <a:xfrm>
              <a:off x="2648" y="3774"/>
              <a:ext cx="778" cy="27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Tail (LRU)</a:t>
              </a:r>
            </a:p>
          </p:txBody>
        </p:sp>
      </p:grpSp>
    </p:spTree>
    <p:extLst>
      <p:ext uri="{BB962C8B-B14F-4D97-AF65-F5344CB8AC3E}">
        <p14:creationId xmlns:p14="http://schemas.microsoft.com/office/powerpoint/2010/main" val="363944972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41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7414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7414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74147">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7414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7415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74147">
                                            <p:txEl>
                                              <p:pRg st="9" end="9"/>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74147">
                                            <p:txEl>
                                              <p:pRg st="10" end="10"/>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74147">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74147">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74147">
                                            <p:txEl>
                                              <p:pRg st="13" end="13"/>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74147">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4147"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5171" name="Rectangle 3"/>
          <p:cNvSpPr>
            <a:spLocks noGrp="1" noChangeArrowheads="1"/>
          </p:cNvSpPr>
          <p:nvPr>
            <p:ph type="body" idx="1"/>
          </p:nvPr>
        </p:nvSpPr>
        <p:spPr>
          <a:xfrm>
            <a:off x="304800" y="762000"/>
            <a:ext cx="8610600" cy="5943600"/>
          </a:xfrm>
        </p:spPr>
        <p:txBody>
          <a:bodyPr>
            <a:normAutofit/>
          </a:bodyPr>
          <a:lstStyle/>
          <a:p>
            <a:pPr>
              <a:lnSpc>
                <a:spcPct val="80000"/>
              </a:lnSpc>
              <a:spcBef>
                <a:spcPct val="20000"/>
              </a:spcBef>
            </a:pPr>
            <a:r>
              <a:rPr lang="en-US" altLang="ko-KR" sz="2800" dirty="0" smtClean="0">
                <a:ea typeface="굴림" panose="020B0600000101010101" pitchFamily="34" charset="-127"/>
              </a:rPr>
              <a:t>Suppose we have 3 page frames, 4 virtual pages, and following reference stream: </a:t>
            </a:r>
          </a:p>
          <a:p>
            <a:pPr lvl="1">
              <a:lnSpc>
                <a:spcPct val="80000"/>
              </a:lnSpc>
              <a:spcBef>
                <a:spcPct val="20000"/>
              </a:spcBef>
            </a:pPr>
            <a:r>
              <a:rPr lang="en-US" altLang="ko-KR" sz="2400" dirty="0" smtClean="0">
                <a:ea typeface="굴림" panose="020B0600000101010101" pitchFamily="34" charset="-127"/>
              </a:rPr>
              <a:t>A B C A B D A D B C B</a:t>
            </a:r>
          </a:p>
          <a:p>
            <a:pPr>
              <a:lnSpc>
                <a:spcPct val="80000"/>
              </a:lnSpc>
              <a:spcBef>
                <a:spcPct val="20000"/>
              </a:spcBef>
            </a:pPr>
            <a:r>
              <a:rPr lang="en-US" altLang="ko-KR" sz="2800" dirty="0" smtClean="0">
                <a:ea typeface="굴림" panose="020B0600000101010101" pitchFamily="34" charset="-127"/>
              </a:rPr>
              <a:t>Consider FIFO Page replacement:</a:t>
            </a:r>
          </a:p>
          <a:p>
            <a:pPr>
              <a:lnSpc>
                <a:spcPct val="80000"/>
              </a:lnSpc>
              <a:spcBef>
                <a:spcPct val="20000"/>
              </a:spcBef>
            </a:pPr>
            <a:endParaRPr lang="en-US" altLang="ko-KR" sz="2800" dirty="0" smtClean="0">
              <a:ea typeface="굴림" panose="020B0600000101010101" pitchFamily="34" charset="-127"/>
            </a:endParaRPr>
          </a:p>
          <a:p>
            <a:pPr>
              <a:lnSpc>
                <a:spcPct val="80000"/>
              </a:lnSpc>
              <a:spcBef>
                <a:spcPct val="20000"/>
              </a:spcBef>
            </a:pPr>
            <a:endParaRPr lang="en-US" altLang="ko-KR" sz="2800" dirty="0" smtClean="0">
              <a:ea typeface="굴림" panose="020B0600000101010101" pitchFamily="34" charset="-127"/>
            </a:endParaRPr>
          </a:p>
          <a:p>
            <a:pPr>
              <a:lnSpc>
                <a:spcPct val="80000"/>
              </a:lnSpc>
              <a:spcBef>
                <a:spcPct val="20000"/>
              </a:spcBef>
            </a:pPr>
            <a:endParaRPr lang="en-US" altLang="ko-KR" sz="2800" dirty="0" smtClean="0">
              <a:ea typeface="굴림" panose="020B0600000101010101" pitchFamily="34" charset="-127"/>
            </a:endParaRPr>
          </a:p>
          <a:p>
            <a:pPr>
              <a:lnSpc>
                <a:spcPct val="80000"/>
              </a:lnSpc>
              <a:spcBef>
                <a:spcPct val="20000"/>
              </a:spcBef>
            </a:pPr>
            <a:endParaRPr lang="en-US" altLang="ko-KR" sz="2800" dirty="0" smtClean="0">
              <a:ea typeface="굴림" panose="020B0600000101010101" pitchFamily="34" charset="-127"/>
            </a:endParaRPr>
          </a:p>
          <a:p>
            <a:pPr>
              <a:lnSpc>
                <a:spcPct val="80000"/>
              </a:lnSpc>
              <a:spcBef>
                <a:spcPct val="20000"/>
              </a:spcBef>
            </a:pPr>
            <a:endParaRPr lang="en-US" altLang="ko-KR" sz="2800" dirty="0" smtClean="0">
              <a:ea typeface="굴림" panose="020B0600000101010101" pitchFamily="34" charset="-127"/>
            </a:endParaRPr>
          </a:p>
          <a:p>
            <a:pPr marL="0" indent="0">
              <a:lnSpc>
                <a:spcPct val="80000"/>
              </a:lnSpc>
              <a:spcBef>
                <a:spcPct val="20000"/>
              </a:spcBef>
              <a:buNone/>
            </a:pPr>
            <a:endParaRPr lang="en-US" altLang="ko-KR" sz="2800" dirty="0" smtClean="0">
              <a:ea typeface="굴림" panose="020B0600000101010101" pitchFamily="34" charset="-127"/>
            </a:endParaRPr>
          </a:p>
          <a:p>
            <a:pPr lvl="1">
              <a:lnSpc>
                <a:spcPct val="80000"/>
              </a:lnSpc>
              <a:spcBef>
                <a:spcPct val="20000"/>
              </a:spcBef>
            </a:pPr>
            <a:endParaRPr lang="en-US" altLang="ko-KR" sz="2400" dirty="0" smtClean="0">
              <a:ea typeface="굴림" panose="020B0600000101010101" pitchFamily="34" charset="-127"/>
            </a:endParaRPr>
          </a:p>
          <a:p>
            <a:pPr>
              <a:lnSpc>
                <a:spcPct val="80000"/>
              </a:lnSpc>
              <a:spcBef>
                <a:spcPct val="20000"/>
              </a:spcBef>
            </a:pPr>
            <a:r>
              <a:rPr lang="en-US" altLang="ko-KR" sz="2600" dirty="0" smtClean="0">
                <a:ea typeface="굴림" panose="020B0600000101010101" pitchFamily="34" charset="-127"/>
              </a:rPr>
              <a:t>FIFO: 7 faults</a:t>
            </a:r>
          </a:p>
          <a:p>
            <a:pPr>
              <a:lnSpc>
                <a:spcPct val="80000"/>
              </a:lnSpc>
              <a:spcBef>
                <a:spcPct val="20000"/>
              </a:spcBef>
            </a:pPr>
            <a:r>
              <a:rPr lang="en-US" altLang="ko-KR" sz="2600" dirty="0" smtClean="0">
                <a:ea typeface="굴림" panose="020B0600000101010101" pitchFamily="34" charset="-127"/>
              </a:rPr>
              <a:t>When referencing D, replacing A is bad choice, since need A again right away</a:t>
            </a:r>
          </a:p>
        </p:txBody>
      </p:sp>
      <p:sp>
        <p:nvSpPr>
          <p:cNvPr id="36867" name="Rectangle 2"/>
          <p:cNvSpPr>
            <a:spLocks noGrp="1" noChangeArrowheads="1"/>
          </p:cNvSpPr>
          <p:nvPr>
            <p:ph type="title"/>
          </p:nvPr>
        </p:nvSpPr>
        <p:spPr/>
        <p:txBody>
          <a:bodyPr/>
          <a:lstStyle/>
          <a:p>
            <a:r>
              <a:rPr lang="en-US" altLang="ko-KR" smtClean="0">
                <a:ea typeface="굴림" panose="020B0600000101010101" pitchFamily="34" charset="-127"/>
              </a:rPr>
              <a:t>Example: FIFO</a:t>
            </a:r>
          </a:p>
        </p:txBody>
      </p:sp>
      <p:grpSp>
        <p:nvGrpSpPr>
          <p:cNvPr id="775305" name="Group 137"/>
          <p:cNvGrpSpPr>
            <a:grpSpLocks/>
          </p:cNvGrpSpPr>
          <p:nvPr/>
        </p:nvGrpSpPr>
        <p:grpSpPr bwMode="auto">
          <a:xfrm>
            <a:off x="7858125" y="3168650"/>
            <a:ext cx="600075" cy="1476375"/>
            <a:chOff x="4950" y="2190"/>
            <a:chExt cx="378" cy="930"/>
          </a:xfrm>
        </p:grpSpPr>
        <p:sp>
          <p:nvSpPr>
            <p:cNvPr id="36943" name="Rectangle 52"/>
            <p:cNvSpPr>
              <a:spLocks noChangeArrowheads="1"/>
            </p:cNvSpPr>
            <p:nvPr/>
          </p:nvSpPr>
          <p:spPr bwMode="auto">
            <a:xfrm>
              <a:off x="4950" y="2810"/>
              <a:ext cx="378"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44" name="Rectangle 40"/>
            <p:cNvSpPr>
              <a:spLocks noChangeArrowheads="1"/>
            </p:cNvSpPr>
            <p:nvPr/>
          </p:nvSpPr>
          <p:spPr bwMode="auto">
            <a:xfrm>
              <a:off x="4950" y="250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45" name="Rectangle 28"/>
            <p:cNvSpPr>
              <a:spLocks noChangeArrowheads="1"/>
            </p:cNvSpPr>
            <p:nvPr/>
          </p:nvSpPr>
          <p:spPr bwMode="auto">
            <a:xfrm>
              <a:off x="4950" y="2190"/>
              <a:ext cx="378"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5304" name="Group 136"/>
          <p:cNvGrpSpPr>
            <a:grpSpLocks/>
          </p:cNvGrpSpPr>
          <p:nvPr/>
        </p:nvGrpSpPr>
        <p:grpSpPr bwMode="auto">
          <a:xfrm>
            <a:off x="7259638" y="3168650"/>
            <a:ext cx="598487" cy="1476375"/>
            <a:chOff x="4573" y="2190"/>
            <a:chExt cx="377" cy="930"/>
          </a:xfrm>
        </p:grpSpPr>
        <p:sp>
          <p:nvSpPr>
            <p:cNvPr id="36940" name="Rectangle 51"/>
            <p:cNvSpPr>
              <a:spLocks noChangeArrowheads="1"/>
            </p:cNvSpPr>
            <p:nvPr/>
          </p:nvSpPr>
          <p:spPr bwMode="auto">
            <a:xfrm>
              <a:off x="4573" y="2810"/>
              <a:ext cx="377"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41" name="Rectangle 39"/>
            <p:cNvSpPr>
              <a:spLocks noChangeArrowheads="1"/>
            </p:cNvSpPr>
            <p:nvPr/>
          </p:nvSpPr>
          <p:spPr bwMode="auto">
            <a:xfrm>
              <a:off x="4573" y="2500"/>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42" name="Rectangle 27"/>
            <p:cNvSpPr>
              <a:spLocks noChangeArrowheads="1"/>
            </p:cNvSpPr>
            <p:nvPr/>
          </p:nvSpPr>
          <p:spPr bwMode="auto">
            <a:xfrm>
              <a:off x="4573" y="2190"/>
              <a:ext cx="377"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dirty="0">
                  <a:latin typeface="Gill Sans" charset="0"/>
                  <a:ea typeface="Gill Sans" charset="0"/>
                  <a:cs typeface="Gill Sans" charset="0"/>
                </a:rPr>
                <a:t>C</a:t>
              </a:r>
            </a:p>
          </p:txBody>
        </p:sp>
      </p:grpSp>
      <p:grpSp>
        <p:nvGrpSpPr>
          <p:cNvPr id="775303" name="Group 135"/>
          <p:cNvGrpSpPr>
            <a:grpSpLocks/>
          </p:cNvGrpSpPr>
          <p:nvPr/>
        </p:nvGrpSpPr>
        <p:grpSpPr bwMode="auto">
          <a:xfrm>
            <a:off x="6659563" y="3168650"/>
            <a:ext cx="600075" cy="1476375"/>
            <a:chOff x="4195" y="2190"/>
            <a:chExt cx="378" cy="930"/>
          </a:xfrm>
        </p:grpSpPr>
        <p:sp>
          <p:nvSpPr>
            <p:cNvPr id="36937" name="Rectangle 50"/>
            <p:cNvSpPr>
              <a:spLocks noChangeArrowheads="1"/>
            </p:cNvSpPr>
            <p:nvPr/>
          </p:nvSpPr>
          <p:spPr bwMode="auto">
            <a:xfrm>
              <a:off x="4195" y="2810"/>
              <a:ext cx="378"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dirty="0">
                  <a:latin typeface="Gill Sans" charset="0"/>
                  <a:ea typeface="Gill Sans" charset="0"/>
                  <a:cs typeface="Gill Sans" charset="0"/>
                </a:rPr>
                <a:t>B</a:t>
              </a:r>
            </a:p>
          </p:txBody>
        </p:sp>
        <p:sp>
          <p:nvSpPr>
            <p:cNvPr id="36938" name="Rectangle 38"/>
            <p:cNvSpPr>
              <a:spLocks noChangeArrowheads="1"/>
            </p:cNvSpPr>
            <p:nvPr/>
          </p:nvSpPr>
          <p:spPr bwMode="auto">
            <a:xfrm>
              <a:off x="4195" y="250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39" name="Rectangle 26"/>
            <p:cNvSpPr>
              <a:spLocks noChangeArrowheads="1"/>
            </p:cNvSpPr>
            <p:nvPr/>
          </p:nvSpPr>
          <p:spPr bwMode="auto">
            <a:xfrm>
              <a:off x="4195" y="2190"/>
              <a:ext cx="378"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5302" name="Group 134"/>
          <p:cNvGrpSpPr>
            <a:grpSpLocks/>
          </p:cNvGrpSpPr>
          <p:nvPr/>
        </p:nvGrpSpPr>
        <p:grpSpPr bwMode="auto">
          <a:xfrm>
            <a:off x="6061075" y="3168650"/>
            <a:ext cx="598488" cy="1476375"/>
            <a:chOff x="3818" y="2190"/>
            <a:chExt cx="377" cy="930"/>
          </a:xfrm>
        </p:grpSpPr>
        <p:sp>
          <p:nvSpPr>
            <p:cNvPr id="36934" name="Rectangle 49"/>
            <p:cNvSpPr>
              <a:spLocks noChangeArrowheads="1"/>
            </p:cNvSpPr>
            <p:nvPr/>
          </p:nvSpPr>
          <p:spPr bwMode="auto">
            <a:xfrm>
              <a:off x="3818" y="2810"/>
              <a:ext cx="377"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35" name="Rectangle 37"/>
            <p:cNvSpPr>
              <a:spLocks noChangeArrowheads="1"/>
            </p:cNvSpPr>
            <p:nvPr/>
          </p:nvSpPr>
          <p:spPr bwMode="auto">
            <a:xfrm>
              <a:off x="3818" y="2500"/>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36" name="Rectangle 25"/>
            <p:cNvSpPr>
              <a:spLocks noChangeArrowheads="1"/>
            </p:cNvSpPr>
            <p:nvPr/>
          </p:nvSpPr>
          <p:spPr bwMode="auto">
            <a:xfrm>
              <a:off x="3818" y="2190"/>
              <a:ext cx="377"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5301" name="Group 133"/>
          <p:cNvGrpSpPr>
            <a:grpSpLocks/>
          </p:cNvGrpSpPr>
          <p:nvPr/>
        </p:nvGrpSpPr>
        <p:grpSpPr bwMode="auto">
          <a:xfrm>
            <a:off x="5461000" y="3168650"/>
            <a:ext cx="600075" cy="1476375"/>
            <a:chOff x="3440" y="2190"/>
            <a:chExt cx="378" cy="930"/>
          </a:xfrm>
        </p:grpSpPr>
        <p:sp>
          <p:nvSpPr>
            <p:cNvPr id="36931" name="Rectangle 48"/>
            <p:cNvSpPr>
              <a:spLocks noChangeArrowheads="1"/>
            </p:cNvSpPr>
            <p:nvPr/>
          </p:nvSpPr>
          <p:spPr bwMode="auto">
            <a:xfrm>
              <a:off x="3440" y="2810"/>
              <a:ext cx="378"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32" name="Rectangle 36"/>
            <p:cNvSpPr>
              <a:spLocks noChangeArrowheads="1"/>
            </p:cNvSpPr>
            <p:nvPr/>
          </p:nvSpPr>
          <p:spPr bwMode="auto">
            <a:xfrm>
              <a:off x="3440" y="250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dirty="0">
                  <a:latin typeface="Gill Sans" charset="0"/>
                  <a:ea typeface="Gill Sans" charset="0"/>
                  <a:cs typeface="Gill Sans" charset="0"/>
                </a:rPr>
                <a:t>A</a:t>
              </a:r>
            </a:p>
          </p:txBody>
        </p:sp>
        <p:sp>
          <p:nvSpPr>
            <p:cNvPr id="36933" name="Rectangle 24"/>
            <p:cNvSpPr>
              <a:spLocks noChangeArrowheads="1"/>
            </p:cNvSpPr>
            <p:nvPr/>
          </p:nvSpPr>
          <p:spPr bwMode="auto">
            <a:xfrm>
              <a:off x="3440" y="2190"/>
              <a:ext cx="378"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5300" name="Group 132"/>
          <p:cNvGrpSpPr>
            <a:grpSpLocks/>
          </p:cNvGrpSpPr>
          <p:nvPr/>
        </p:nvGrpSpPr>
        <p:grpSpPr bwMode="auto">
          <a:xfrm>
            <a:off x="4862513" y="3168650"/>
            <a:ext cx="598487" cy="1476375"/>
            <a:chOff x="3063" y="2190"/>
            <a:chExt cx="377" cy="930"/>
          </a:xfrm>
        </p:grpSpPr>
        <p:sp>
          <p:nvSpPr>
            <p:cNvPr id="36928" name="Rectangle 47"/>
            <p:cNvSpPr>
              <a:spLocks noChangeArrowheads="1"/>
            </p:cNvSpPr>
            <p:nvPr/>
          </p:nvSpPr>
          <p:spPr bwMode="auto">
            <a:xfrm>
              <a:off x="3063" y="2810"/>
              <a:ext cx="377"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29" name="Rectangle 35"/>
            <p:cNvSpPr>
              <a:spLocks noChangeArrowheads="1"/>
            </p:cNvSpPr>
            <p:nvPr/>
          </p:nvSpPr>
          <p:spPr bwMode="auto">
            <a:xfrm>
              <a:off x="3063" y="2500"/>
              <a:ext cx="377"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30" name="Rectangle 23"/>
            <p:cNvSpPr>
              <a:spLocks noChangeArrowheads="1"/>
            </p:cNvSpPr>
            <p:nvPr/>
          </p:nvSpPr>
          <p:spPr bwMode="auto">
            <a:xfrm>
              <a:off x="3063" y="2190"/>
              <a:ext cx="377"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dirty="0">
                  <a:latin typeface="Gill Sans" charset="0"/>
                  <a:ea typeface="Gill Sans" charset="0"/>
                  <a:cs typeface="Gill Sans" charset="0"/>
                </a:rPr>
                <a:t>D</a:t>
              </a:r>
            </a:p>
          </p:txBody>
        </p:sp>
      </p:grpSp>
      <p:grpSp>
        <p:nvGrpSpPr>
          <p:cNvPr id="775299" name="Group 131"/>
          <p:cNvGrpSpPr>
            <a:grpSpLocks/>
          </p:cNvGrpSpPr>
          <p:nvPr/>
        </p:nvGrpSpPr>
        <p:grpSpPr bwMode="auto">
          <a:xfrm>
            <a:off x="4262438" y="3168650"/>
            <a:ext cx="600075" cy="1476375"/>
            <a:chOff x="2685" y="2190"/>
            <a:chExt cx="378" cy="930"/>
          </a:xfrm>
        </p:grpSpPr>
        <p:sp>
          <p:nvSpPr>
            <p:cNvPr id="36925" name="Rectangle 46"/>
            <p:cNvSpPr>
              <a:spLocks noChangeArrowheads="1"/>
            </p:cNvSpPr>
            <p:nvPr/>
          </p:nvSpPr>
          <p:spPr bwMode="auto">
            <a:xfrm>
              <a:off x="2685" y="2810"/>
              <a:ext cx="378"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26" name="Rectangle 34"/>
            <p:cNvSpPr>
              <a:spLocks noChangeArrowheads="1"/>
            </p:cNvSpPr>
            <p:nvPr/>
          </p:nvSpPr>
          <p:spPr bwMode="auto">
            <a:xfrm>
              <a:off x="2685" y="2500"/>
              <a:ext cx="378"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27" name="Rectangle 22"/>
            <p:cNvSpPr>
              <a:spLocks noChangeArrowheads="1"/>
            </p:cNvSpPr>
            <p:nvPr/>
          </p:nvSpPr>
          <p:spPr bwMode="auto">
            <a:xfrm>
              <a:off x="2685" y="219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5298" name="Group 130"/>
          <p:cNvGrpSpPr>
            <a:grpSpLocks/>
          </p:cNvGrpSpPr>
          <p:nvPr/>
        </p:nvGrpSpPr>
        <p:grpSpPr bwMode="auto">
          <a:xfrm>
            <a:off x="3662363" y="3168650"/>
            <a:ext cx="600075" cy="1476375"/>
            <a:chOff x="2307" y="2190"/>
            <a:chExt cx="378" cy="930"/>
          </a:xfrm>
        </p:grpSpPr>
        <p:sp>
          <p:nvSpPr>
            <p:cNvPr id="36922" name="Rectangle 45"/>
            <p:cNvSpPr>
              <a:spLocks noChangeArrowheads="1"/>
            </p:cNvSpPr>
            <p:nvPr/>
          </p:nvSpPr>
          <p:spPr bwMode="auto">
            <a:xfrm>
              <a:off x="2307" y="2810"/>
              <a:ext cx="378"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23" name="Rectangle 33"/>
            <p:cNvSpPr>
              <a:spLocks noChangeArrowheads="1"/>
            </p:cNvSpPr>
            <p:nvPr/>
          </p:nvSpPr>
          <p:spPr bwMode="auto">
            <a:xfrm>
              <a:off x="2307" y="2500"/>
              <a:ext cx="378"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24" name="Rectangle 21"/>
            <p:cNvSpPr>
              <a:spLocks noChangeArrowheads="1"/>
            </p:cNvSpPr>
            <p:nvPr/>
          </p:nvSpPr>
          <p:spPr bwMode="auto">
            <a:xfrm>
              <a:off x="2307" y="219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5297" name="Group 129"/>
          <p:cNvGrpSpPr>
            <a:grpSpLocks/>
          </p:cNvGrpSpPr>
          <p:nvPr/>
        </p:nvGrpSpPr>
        <p:grpSpPr bwMode="auto">
          <a:xfrm>
            <a:off x="3063875" y="3168650"/>
            <a:ext cx="598488" cy="1476375"/>
            <a:chOff x="1930" y="2190"/>
            <a:chExt cx="377" cy="930"/>
          </a:xfrm>
        </p:grpSpPr>
        <p:sp>
          <p:nvSpPr>
            <p:cNvPr id="36919" name="Rectangle 44"/>
            <p:cNvSpPr>
              <a:spLocks noChangeArrowheads="1"/>
            </p:cNvSpPr>
            <p:nvPr/>
          </p:nvSpPr>
          <p:spPr bwMode="auto">
            <a:xfrm>
              <a:off x="1930" y="2810"/>
              <a:ext cx="377"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dirty="0">
                  <a:latin typeface="Gill Sans" charset="0"/>
                  <a:ea typeface="Gill Sans" charset="0"/>
                  <a:cs typeface="Gill Sans" charset="0"/>
                </a:rPr>
                <a:t>C</a:t>
              </a:r>
            </a:p>
          </p:txBody>
        </p:sp>
        <p:sp>
          <p:nvSpPr>
            <p:cNvPr id="36920" name="Rectangle 32"/>
            <p:cNvSpPr>
              <a:spLocks noChangeArrowheads="1"/>
            </p:cNvSpPr>
            <p:nvPr/>
          </p:nvSpPr>
          <p:spPr bwMode="auto">
            <a:xfrm>
              <a:off x="1930" y="2500"/>
              <a:ext cx="377"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21" name="Rectangle 20"/>
            <p:cNvSpPr>
              <a:spLocks noChangeArrowheads="1"/>
            </p:cNvSpPr>
            <p:nvPr/>
          </p:nvSpPr>
          <p:spPr bwMode="auto">
            <a:xfrm>
              <a:off x="1930" y="2190"/>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5296" name="Group 128"/>
          <p:cNvGrpSpPr>
            <a:grpSpLocks/>
          </p:cNvGrpSpPr>
          <p:nvPr/>
        </p:nvGrpSpPr>
        <p:grpSpPr bwMode="auto">
          <a:xfrm>
            <a:off x="2463800" y="3168650"/>
            <a:ext cx="600075" cy="1476375"/>
            <a:chOff x="1552" y="2190"/>
            <a:chExt cx="378" cy="930"/>
          </a:xfrm>
        </p:grpSpPr>
        <p:sp>
          <p:nvSpPr>
            <p:cNvPr id="36916" name="Rectangle 43"/>
            <p:cNvSpPr>
              <a:spLocks noChangeArrowheads="1"/>
            </p:cNvSpPr>
            <p:nvPr/>
          </p:nvSpPr>
          <p:spPr bwMode="auto">
            <a:xfrm>
              <a:off x="1552" y="2810"/>
              <a:ext cx="378"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17" name="Rectangle 31"/>
            <p:cNvSpPr>
              <a:spLocks noChangeArrowheads="1"/>
            </p:cNvSpPr>
            <p:nvPr/>
          </p:nvSpPr>
          <p:spPr bwMode="auto">
            <a:xfrm>
              <a:off x="1552" y="2500"/>
              <a:ext cx="378"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dirty="0">
                  <a:latin typeface="Gill Sans" charset="0"/>
                  <a:ea typeface="Gill Sans" charset="0"/>
                  <a:cs typeface="Gill Sans" charset="0"/>
                </a:rPr>
                <a:t>B</a:t>
              </a:r>
            </a:p>
          </p:txBody>
        </p:sp>
        <p:sp>
          <p:nvSpPr>
            <p:cNvPr id="36918" name="Rectangle 19"/>
            <p:cNvSpPr>
              <a:spLocks noChangeArrowheads="1"/>
            </p:cNvSpPr>
            <p:nvPr/>
          </p:nvSpPr>
          <p:spPr bwMode="auto">
            <a:xfrm>
              <a:off x="1552" y="219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5295" name="Group 127"/>
          <p:cNvGrpSpPr>
            <a:grpSpLocks/>
          </p:cNvGrpSpPr>
          <p:nvPr/>
        </p:nvGrpSpPr>
        <p:grpSpPr bwMode="auto">
          <a:xfrm>
            <a:off x="1865313" y="3168650"/>
            <a:ext cx="598487" cy="1476375"/>
            <a:chOff x="1117" y="1948"/>
            <a:chExt cx="377" cy="930"/>
          </a:xfrm>
        </p:grpSpPr>
        <p:sp>
          <p:nvSpPr>
            <p:cNvPr id="36913" name="Rectangle 42"/>
            <p:cNvSpPr>
              <a:spLocks noChangeArrowheads="1"/>
            </p:cNvSpPr>
            <p:nvPr/>
          </p:nvSpPr>
          <p:spPr bwMode="auto">
            <a:xfrm>
              <a:off x="1117" y="2568"/>
              <a:ext cx="377"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14" name="Rectangle 30"/>
            <p:cNvSpPr>
              <a:spLocks noChangeArrowheads="1"/>
            </p:cNvSpPr>
            <p:nvPr/>
          </p:nvSpPr>
          <p:spPr bwMode="auto">
            <a:xfrm>
              <a:off x="1117" y="2258"/>
              <a:ext cx="377"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15" name="Rectangle 18"/>
            <p:cNvSpPr>
              <a:spLocks noChangeArrowheads="1"/>
            </p:cNvSpPr>
            <p:nvPr/>
          </p:nvSpPr>
          <p:spPr bwMode="auto">
            <a:xfrm>
              <a:off x="1117" y="1948"/>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dirty="0">
                  <a:latin typeface="Gill Sans" charset="0"/>
                  <a:ea typeface="Gill Sans" charset="0"/>
                  <a:cs typeface="Gill Sans" charset="0"/>
                </a:rPr>
                <a:t>A</a:t>
              </a:r>
            </a:p>
          </p:txBody>
        </p:sp>
      </p:grpSp>
      <p:sp>
        <p:nvSpPr>
          <p:cNvPr id="775184" name="Rectangle 16"/>
          <p:cNvSpPr>
            <a:spLocks noChangeArrowheads="1"/>
          </p:cNvSpPr>
          <p:nvPr/>
        </p:nvSpPr>
        <p:spPr bwMode="auto">
          <a:xfrm>
            <a:off x="7858125" y="2438400"/>
            <a:ext cx="600075" cy="730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5183" name="Rectangle 15"/>
          <p:cNvSpPr>
            <a:spLocks noChangeArrowheads="1"/>
          </p:cNvSpPr>
          <p:nvPr/>
        </p:nvSpPr>
        <p:spPr bwMode="auto">
          <a:xfrm>
            <a:off x="7259638" y="2438400"/>
            <a:ext cx="598487" cy="730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775182" name="Rectangle 14"/>
          <p:cNvSpPr>
            <a:spLocks noChangeArrowheads="1"/>
          </p:cNvSpPr>
          <p:nvPr/>
        </p:nvSpPr>
        <p:spPr bwMode="auto">
          <a:xfrm>
            <a:off x="6659563" y="2438400"/>
            <a:ext cx="600075" cy="730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5181" name="Rectangle 13"/>
          <p:cNvSpPr>
            <a:spLocks noChangeArrowheads="1"/>
          </p:cNvSpPr>
          <p:nvPr/>
        </p:nvSpPr>
        <p:spPr bwMode="auto">
          <a:xfrm>
            <a:off x="6061075" y="2438400"/>
            <a:ext cx="598488" cy="730250"/>
          </a:xfrm>
          <a:prstGeom prst="rect">
            <a:avLst/>
          </a:prstGeom>
          <a:noFill/>
          <a:ln>
            <a:noFill/>
          </a:ln>
          <a:effectLst/>
          <a:extLst>
            <a:ext uri="{909E8E84-426E-40dd-AFC4-6F175D3DCCD1}">
              <a14:hiddenFill xmlns="" xmlns:a14="http://schemas.microsoft.com/office/drawing/2010/main">
                <a:solidFill>
                  <a:srgbClr val="FFFF00"/>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775180" name="Rectangle 12"/>
          <p:cNvSpPr>
            <a:spLocks noChangeArrowheads="1"/>
          </p:cNvSpPr>
          <p:nvPr/>
        </p:nvSpPr>
        <p:spPr bwMode="auto">
          <a:xfrm>
            <a:off x="5461000" y="2438400"/>
            <a:ext cx="600075" cy="730250"/>
          </a:xfrm>
          <a:prstGeom prst="rect">
            <a:avLst/>
          </a:prstGeom>
          <a:noFill/>
          <a:ln>
            <a:noFill/>
          </a:ln>
          <a:effectLst/>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775179" name="Rectangle 11"/>
          <p:cNvSpPr>
            <a:spLocks noChangeArrowheads="1"/>
          </p:cNvSpPr>
          <p:nvPr/>
        </p:nvSpPr>
        <p:spPr bwMode="auto">
          <a:xfrm>
            <a:off x="4862513" y="2438400"/>
            <a:ext cx="598487" cy="730250"/>
          </a:xfrm>
          <a:prstGeom prst="rect">
            <a:avLst/>
          </a:prstGeom>
          <a:noFill/>
          <a:ln>
            <a:noFill/>
          </a:ln>
          <a:effectLst/>
          <a:extLst>
            <a:ext uri="{909E8E84-426E-40dd-AFC4-6F175D3DCCD1}">
              <a14:hiddenFill xmlns="" xmlns:a14="http://schemas.microsoft.com/office/drawing/2010/main">
                <a:solidFill>
                  <a:srgbClr val="FFFF00"/>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775178" name="Rectangle 10"/>
          <p:cNvSpPr>
            <a:spLocks noChangeArrowheads="1"/>
          </p:cNvSpPr>
          <p:nvPr/>
        </p:nvSpPr>
        <p:spPr bwMode="auto">
          <a:xfrm>
            <a:off x="4262438" y="2438400"/>
            <a:ext cx="600075" cy="730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5177" name="Rectangle 9"/>
          <p:cNvSpPr>
            <a:spLocks noChangeArrowheads="1"/>
          </p:cNvSpPr>
          <p:nvPr/>
        </p:nvSpPr>
        <p:spPr bwMode="auto">
          <a:xfrm>
            <a:off x="3662363" y="2438400"/>
            <a:ext cx="600075" cy="730250"/>
          </a:xfrm>
          <a:prstGeom prst="rect">
            <a:avLst/>
          </a:prstGeom>
          <a:noFill/>
          <a:ln>
            <a:noFill/>
          </a:ln>
          <a:effectLst/>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775176" name="Rectangle 8"/>
          <p:cNvSpPr>
            <a:spLocks noChangeArrowheads="1"/>
          </p:cNvSpPr>
          <p:nvPr/>
        </p:nvSpPr>
        <p:spPr bwMode="auto">
          <a:xfrm>
            <a:off x="3063875" y="2438400"/>
            <a:ext cx="598488" cy="730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775175" name="Rectangle 7"/>
          <p:cNvSpPr>
            <a:spLocks noChangeArrowheads="1"/>
          </p:cNvSpPr>
          <p:nvPr/>
        </p:nvSpPr>
        <p:spPr bwMode="auto">
          <a:xfrm>
            <a:off x="2463800" y="2438400"/>
            <a:ext cx="600075" cy="730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5174" name="Rectangle 6"/>
          <p:cNvSpPr>
            <a:spLocks noChangeArrowheads="1"/>
          </p:cNvSpPr>
          <p:nvPr/>
        </p:nvSpPr>
        <p:spPr bwMode="auto">
          <a:xfrm>
            <a:off x="1865313" y="2438400"/>
            <a:ext cx="598487" cy="730250"/>
          </a:xfrm>
          <a:prstGeom prst="rect">
            <a:avLst/>
          </a:prstGeom>
          <a:noFill/>
          <a:ln>
            <a:noFill/>
          </a:ln>
          <a:effectLst/>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grpSp>
        <p:nvGrpSpPr>
          <p:cNvPr id="775306" name="Group 138"/>
          <p:cNvGrpSpPr>
            <a:grpSpLocks/>
          </p:cNvGrpSpPr>
          <p:nvPr/>
        </p:nvGrpSpPr>
        <p:grpSpPr bwMode="auto">
          <a:xfrm>
            <a:off x="854075" y="2438400"/>
            <a:ext cx="7604125" cy="2206625"/>
            <a:chOff x="538" y="1536"/>
            <a:chExt cx="4790" cy="1390"/>
          </a:xfrm>
        </p:grpSpPr>
        <p:sp>
          <p:nvSpPr>
            <p:cNvPr id="36891" name="Rectangle 41"/>
            <p:cNvSpPr>
              <a:spLocks noChangeArrowheads="1"/>
            </p:cNvSpPr>
            <p:nvPr/>
          </p:nvSpPr>
          <p:spPr bwMode="auto">
            <a:xfrm>
              <a:off x="538" y="2616"/>
              <a:ext cx="637"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3</a:t>
              </a:r>
            </a:p>
          </p:txBody>
        </p:sp>
        <p:sp>
          <p:nvSpPr>
            <p:cNvPr id="36892" name="Rectangle 29"/>
            <p:cNvSpPr>
              <a:spLocks noChangeArrowheads="1"/>
            </p:cNvSpPr>
            <p:nvPr/>
          </p:nvSpPr>
          <p:spPr bwMode="auto">
            <a:xfrm>
              <a:off x="538" y="2306"/>
              <a:ext cx="637"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2</a:t>
              </a:r>
            </a:p>
          </p:txBody>
        </p:sp>
        <p:sp>
          <p:nvSpPr>
            <p:cNvPr id="36893" name="Rectangle 17"/>
            <p:cNvSpPr>
              <a:spLocks noChangeArrowheads="1"/>
            </p:cNvSpPr>
            <p:nvPr/>
          </p:nvSpPr>
          <p:spPr bwMode="auto">
            <a:xfrm>
              <a:off x="538" y="1996"/>
              <a:ext cx="637"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1</a:t>
              </a:r>
            </a:p>
          </p:txBody>
        </p:sp>
        <p:sp>
          <p:nvSpPr>
            <p:cNvPr id="36894" name="Rectangle 5"/>
            <p:cNvSpPr>
              <a:spLocks noChangeArrowheads="1"/>
            </p:cNvSpPr>
            <p:nvPr/>
          </p:nvSpPr>
          <p:spPr bwMode="auto">
            <a:xfrm>
              <a:off x="538" y="1584"/>
              <a:ext cx="637" cy="46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50000"/>
                </a:lnSpc>
                <a:spcBef>
                  <a:spcPct val="30000"/>
                </a:spcBef>
              </a:pPr>
              <a:r>
                <a:rPr lang="en-US" altLang="ko-KR" sz="2400" b="0" dirty="0">
                  <a:latin typeface="Gill Sans" charset="0"/>
                  <a:ea typeface="Gill Sans" charset="0"/>
                  <a:cs typeface="Gill Sans" charset="0"/>
                </a:rPr>
                <a:t>Ref:</a:t>
              </a:r>
            </a:p>
            <a:p>
              <a:pPr algn="l">
                <a:lnSpc>
                  <a:spcPct val="90000"/>
                </a:lnSpc>
                <a:spcBef>
                  <a:spcPct val="30000"/>
                </a:spcBef>
              </a:pPr>
              <a:r>
                <a:rPr lang="en-US" altLang="ko-KR" sz="2400" b="0" dirty="0">
                  <a:latin typeface="Gill Sans" charset="0"/>
                  <a:ea typeface="Gill Sans" charset="0"/>
                  <a:cs typeface="Gill Sans" charset="0"/>
                </a:rPr>
                <a:t>Page:</a:t>
              </a:r>
            </a:p>
          </p:txBody>
        </p:sp>
        <p:sp>
          <p:nvSpPr>
            <p:cNvPr id="36895" name="Line 53"/>
            <p:cNvSpPr>
              <a:spLocks noChangeShapeType="1"/>
            </p:cNvSpPr>
            <p:nvPr/>
          </p:nvSpPr>
          <p:spPr bwMode="auto">
            <a:xfrm>
              <a:off x="538" y="1536"/>
              <a:ext cx="4790" cy="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896" name="Line 54"/>
            <p:cNvSpPr>
              <a:spLocks noChangeShapeType="1"/>
            </p:cNvSpPr>
            <p:nvPr/>
          </p:nvSpPr>
          <p:spPr bwMode="auto">
            <a:xfrm>
              <a:off x="538" y="1996"/>
              <a:ext cx="4790" cy="0"/>
            </a:xfrm>
            <a:prstGeom prst="line">
              <a:avLst/>
            </a:prstGeom>
            <a:noFill/>
            <a:ln w="571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897" name="Line 55"/>
            <p:cNvSpPr>
              <a:spLocks noChangeShapeType="1"/>
            </p:cNvSpPr>
            <p:nvPr/>
          </p:nvSpPr>
          <p:spPr bwMode="auto">
            <a:xfrm>
              <a:off x="538" y="2306"/>
              <a:ext cx="479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898" name="Line 56"/>
            <p:cNvSpPr>
              <a:spLocks noChangeShapeType="1"/>
            </p:cNvSpPr>
            <p:nvPr/>
          </p:nvSpPr>
          <p:spPr bwMode="auto">
            <a:xfrm>
              <a:off x="538" y="2616"/>
              <a:ext cx="479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899" name="Line 57"/>
            <p:cNvSpPr>
              <a:spLocks noChangeShapeType="1"/>
            </p:cNvSpPr>
            <p:nvPr/>
          </p:nvSpPr>
          <p:spPr bwMode="auto">
            <a:xfrm>
              <a:off x="538" y="2926"/>
              <a:ext cx="4790" cy="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0" name="Line 58"/>
            <p:cNvSpPr>
              <a:spLocks noChangeShapeType="1"/>
            </p:cNvSpPr>
            <p:nvPr/>
          </p:nvSpPr>
          <p:spPr bwMode="auto">
            <a:xfrm>
              <a:off x="538" y="1536"/>
              <a:ext cx="0" cy="139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1" name="Line 59"/>
            <p:cNvSpPr>
              <a:spLocks noChangeShapeType="1"/>
            </p:cNvSpPr>
            <p:nvPr/>
          </p:nvSpPr>
          <p:spPr bwMode="auto">
            <a:xfrm>
              <a:off x="1175" y="1536"/>
              <a:ext cx="0" cy="1390"/>
            </a:xfrm>
            <a:prstGeom prst="line">
              <a:avLst/>
            </a:prstGeom>
            <a:noFill/>
            <a:ln w="571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2" name="Line 60"/>
            <p:cNvSpPr>
              <a:spLocks noChangeShapeType="1"/>
            </p:cNvSpPr>
            <p:nvPr/>
          </p:nvSpPr>
          <p:spPr bwMode="auto">
            <a:xfrm>
              <a:off x="1552" y="1536"/>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3" name="Line 61"/>
            <p:cNvSpPr>
              <a:spLocks noChangeShapeType="1"/>
            </p:cNvSpPr>
            <p:nvPr/>
          </p:nvSpPr>
          <p:spPr bwMode="auto">
            <a:xfrm>
              <a:off x="1930" y="1536"/>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4" name="Line 62"/>
            <p:cNvSpPr>
              <a:spLocks noChangeShapeType="1"/>
            </p:cNvSpPr>
            <p:nvPr/>
          </p:nvSpPr>
          <p:spPr bwMode="auto">
            <a:xfrm>
              <a:off x="2307" y="1536"/>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5" name="Line 63"/>
            <p:cNvSpPr>
              <a:spLocks noChangeShapeType="1"/>
            </p:cNvSpPr>
            <p:nvPr/>
          </p:nvSpPr>
          <p:spPr bwMode="auto">
            <a:xfrm>
              <a:off x="2685" y="1536"/>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6" name="Line 64"/>
            <p:cNvSpPr>
              <a:spLocks noChangeShapeType="1"/>
            </p:cNvSpPr>
            <p:nvPr/>
          </p:nvSpPr>
          <p:spPr bwMode="auto">
            <a:xfrm>
              <a:off x="3063" y="1536"/>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7" name="Line 65"/>
            <p:cNvSpPr>
              <a:spLocks noChangeShapeType="1"/>
            </p:cNvSpPr>
            <p:nvPr/>
          </p:nvSpPr>
          <p:spPr bwMode="auto">
            <a:xfrm>
              <a:off x="3440" y="1536"/>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8" name="Line 66"/>
            <p:cNvSpPr>
              <a:spLocks noChangeShapeType="1"/>
            </p:cNvSpPr>
            <p:nvPr/>
          </p:nvSpPr>
          <p:spPr bwMode="auto">
            <a:xfrm>
              <a:off x="3818" y="1536"/>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9" name="Line 67"/>
            <p:cNvSpPr>
              <a:spLocks noChangeShapeType="1"/>
            </p:cNvSpPr>
            <p:nvPr/>
          </p:nvSpPr>
          <p:spPr bwMode="auto">
            <a:xfrm>
              <a:off x="4195" y="1536"/>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10" name="Line 68"/>
            <p:cNvSpPr>
              <a:spLocks noChangeShapeType="1"/>
            </p:cNvSpPr>
            <p:nvPr/>
          </p:nvSpPr>
          <p:spPr bwMode="auto">
            <a:xfrm>
              <a:off x="4573" y="1536"/>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11" name="Line 69"/>
            <p:cNvSpPr>
              <a:spLocks noChangeShapeType="1"/>
            </p:cNvSpPr>
            <p:nvPr/>
          </p:nvSpPr>
          <p:spPr bwMode="auto">
            <a:xfrm>
              <a:off x="4950" y="1536"/>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12" name="Line 70"/>
            <p:cNvSpPr>
              <a:spLocks noChangeShapeType="1"/>
            </p:cNvSpPr>
            <p:nvPr/>
          </p:nvSpPr>
          <p:spPr bwMode="auto">
            <a:xfrm>
              <a:off x="5328" y="1536"/>
              <a:ext cx="0" cy="139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spTree>
    <p:extLst>
      <p:ext uri="{BB962C8B-B14F-4D97-AF65-F5344CB8AC3E}">
        <p14:creationId xmlns:p14="http://schemas.microsoft.com/office/powerpoint/2010/main" val="71018499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51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7517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75171">
                                            <p:txEl>
                                              <p:pRg st="2" end="2"/>
                                            </p:txEl>
                                          </p:spTgt>
                                        </p:tgtEl>
                                        <p:attrNameLst>
                                          <p:attrName>style.visibility</p:attrName>
                                        </p:attrNameLst>
                                      </p:cBhvr>
                                      <p:to>
                                        <p:strVal val="visible"/>
                                      </p:to>
                                    </p:set>
                                  </p:childTnLst>
                                </p:cTn>
                              </p:par>
                              <p:par>
                                <p:cTn id="13" presetID="2" presetClass="entr" presetSubtype="2" fill="hold" nodeType="withEffect">
                                  <p:stCondLst>
                                    <p:cond delay="0"/>
                                  </p:stCondLst>
                                  <p:childTnLst>
                                    <p:set>
                                      <p:cBhvr>
                                        <p:cTn id="14" dur="1" fill="hold">
                                          <p:stCondLst>
                                            <p:cond delay="0"/>
                                          </p:stCondLst>
                                        </p:cTn>
                                        <p:tgtEl>
                                          <p:spTgt spid="775306"/>
                                        </p:tgtEl>
                                        <p:attrNameLst>
                                          <p:attrName>style.visibility</p:attrName>
                                        </p:attrNameLst>
                                      </p:cBhvr>
                                      <p:to>
                                        <p:strVal val="visible"/>
                                      </p:to>
                                    </p:set>
                                    <p:anim calcmode="lin" valueType="num">
                                      <p:cBhvr additive="base">
                                        <p:cTn id="15" dur="500" fill="hold"/>
                                        <p:tgtEl>
                                          <p:spTgt spid="775306"/>
                                        </p:tgtEl>
                                        <p:attrNameLst>
                                          <p:attrName>ppt_x</p:attrName>
                                        </p:attrNameLst>
                                      </p:cBhvr>
                                      <p:tavLst>
                                        <p:tav tm="0">
                                          <p:val>
                                            <p:strVal val="1+#ppt_w/2"/>
                                          </p:val>
                                        </p:tav>
                                        <p:tav tm="100000">
                                          <p:val>
                                            <p:strVal val="#ppt_x"/>
                                          </p:val>
                                        </p:tav>
                                      </p:tavLst>
                                    </p:anim>
                                    <p:anim calcmode="lin" valueType="num">
                                      <p:cBhvr additive="base">
                                        <p:cTn id="16" dur="500" fill="hold"/>
                                        <p:tgtEl>
                                          <p:spTgt spid="775306"/>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75174"/>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775295"/>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75175"/>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775296"/>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75176"/>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775297"/>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75177"/>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775298"/>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775178"/>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nodeType="clickEffect">
                                  <p:stCondLst>
                                    <p:cond delay="0"/>
                                  </p:stCondLst>
                                  <p:childTnLst>
                                    <p:set>
                                      <p:cBhvr>
                                        <p:cTn id="56" dur="1" fill="hold">
                                          <p:stCondLst>
                                            <p:cond delay="0"/>
                                          </p:stCondLst>
                                        </p:cTn>
                                        <p:tgtEl>
                                          <p:spTgt spid="775299"/>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775179"/>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nodeType="clickEffect">
                                  <p:stCondLst>
                                    <p:cond delay="0"/>
                                  </p:stCondLst>
                                  <p:childTnLst>
                                    <p:set>
                                      <p:cBhvr>
                                        <p:cTn id="64" dur="1" fill="hold">
                                          <p:stCondLst>
                                            <p:cond delay="0"/>
                                          </p:stCondLst>
                                        </p:cTn>
                                        <p:tgtEl>
                                          <p:spTgt spid="775300"/>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775180"/>
                                        </p:tgtEl>
                                        <p:attrNameLst>
                                          <p:attrName>style.visibility</p:attrName>
                                        </p:attrNameLst>
                                      </p:cBhvr>
                                      <p:to>
                                        <p:strVal val="visible"/>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1" presetClass="entr" presetSubtype="0" fill="hold" nodeType="clickEffect">
                                  <p:stCondLst>
                                    <p:cond delay="0"/>
                                  </p:stCondLst>
                                  <p:childTnLst>
                                    <p:set>
                                      <p:cBhvr>
                                        <p:cTn id="72" dur="1" fill="hold">
                                          <p:stCondLst>
                                            <p:cond delay="0"/>
                                          </p:stCondLst>
                                        </p:cTn>
                                        <p:tgtEl>
                                          <p:spTgt spid="775301"/>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775181"/>
                                        </p:tgtEl>
                                        <p:attrNameLst>
                                          <p:attrName>style.visibility</p:attrName>
                                        </p:attrNameLst>
                                      </p:cBhvr>
                                      <p:to>
                                        <p:strVal val="visible"/>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1" presetClass="entr" presetSubtype="0" fill="hold" nodeType="clickEffect">
                                  <p:stCondLst>
                                    <p:cond delay="0"/>
                                  </p:stCondLst>
                                  <p:childTnLst>
                                    <p:set>
                                      <p:cBhvr>
                                        <p:cTn id="80" dur="1" fill="hold">
                                          <p:stCondLst>
                                            <p:cond delay="0"/>
                                          </p:stCondLst>
                                        </p:cTn>
                                        <p:tgtEl>
                                          <p:spTgt spid="775302"/>
                                        </p:tgtEl>
                                        <p:attrNameLst>
                                          <p:attrName>style.visibility</p:attrName>
                                        </p:attrNameLst>
                                      </p:cBhvr>
                                      <p:to>
                                        <p:strVal val="visible"/>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775182"/>
                                        </p:tgtEl>
                                        <p:attrNameLst>
                                          <p:attrName>style.visibility</p:attrName>
                                        </p:attrNameLst>
                                      </p:cBhvr>
                                      <p:to>
                                        <p:strVal val="visible"/>
                                      </p:to>
                                    </p:set>
                                  </p:childTnLst>
                                </p:cTn>
                              </p:par>
                            </p:childTnLst>
                          </p:cTn>
                        </p:par>
                      </p:childTnLst>
                    </p:cTn>
                  </p:par>
                  <p:par>
                    <p:cTn id="85" fill="hold" nodeType="clickPar">
                      <p:stCondLst>
                        <p:cond delay="indefinite"/>
                      </p:stCondLst>
                      <p:childTnLst>
                        <p:par>
                          <p:cTn id="86" fill="hold" nodeType="withGroup">
                            <p:stCondLst>
                              <p:cond delay="0"/>
                            </p:stCondLst>
                            <p:childTnLst>
                              <p:par>
                                <p:cTn id="87" presetID="1" presetClass="entr" presetSubtype="0" fill="hold" nodeType="clickEffect">
                                  <p:stCondLst>
                                    <p:cond delay="0"/>
                                  </p:stCondLst>
                                  <p:childTnLst>
                                    <p:set>
                                      <p:cBhvr>
                                        <p:cTn id="88" dur="1" fill="hold">
                                          <p:stCondLst>
                                            <p:cond delay="0"/>
                                          </p:stCondLst>
                                        </p:cTn>
                                        <p:tgtEl>
                                          <p:spTgt spid="775303"/>
                                        </p:tgtEl>
                                        <p:attrNameLst>
                                          <p:attrName>style.visibility</p:attrName>
                                        </p:attrNameLst>
                                      </p:cBhvr>
                                      <p:to>
                                        <p:strVal val="visible"/>
                                      </p:to>
                                    </p:set>
                                  </p:childTnLst>
                                </p:cTn>
                              </p:par>
                            </p:childTnLst>
                          </p:cTn>
                        </p:par>
                      </p:childTnLst>
                    </p:cTn>
                  </p:par>
                  <p:par>
                    <p:cTn id="89" fill="hold" nodeType="clickPar">
                      <p:stCondLst>
                        <p:cond delay="indefinite"/>
                      </p:stCondLst>
                      <p:childTnLst>
                        <p:par>
                          <p:cTn id="90" fill="hold" nodeType="withGroup">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775183"/>
                                        </p:tgtEl>
                                        <p:attrNameLst>
                                          <p:attrName>style.visibility</p:attrName>
                                        </p:attrNameLst>
                                      </p:cBhvr>
                                      <p:to>
                                        <p:strVal val="visible"/>
                                      </p:to>
                                    </p:set>
                                  </p:childTnLst>
                                </p:cTn>
                              </p:par>
                            </p:childTnLst>
                          </p:cTn>
                        </p:par>
                      </p:childTnLst>
                    </p:cTn>
                  </p:par>
                  <p:par>
                    <p:cTn id="93" fill="hold" nodeType="clickPar">
                      <p:stCondLst>
                        <p:cond delay="indefinite"/>
                      </p:stCondLst>
                      <p:childTnLst>
                        <p:par>
                          <p:cTn id="94" fill="hold" nodeType="withGroup">
                            <p:stCondLst>
                              <p:cond delay="0"/>
                            </p:stCondLst>
                            <p:childTnLst>
                              <p:par>
                                <p:cTn id="95" presetID="1" presetClass="entr" presetSubtype="0" fill="hold" nodeType="clickEffect">
                                  <p:stCondLst>
                                    <p:cond delay="0"/>
                                  </p:stCondLst>
                                  <p:childTnLst>
                                    <p:set>
                                      <p:cBhvr>
                                        <p:cTn id="96" dur="1" fill="hold">
                                          <p:stCondLst>
                                            <p:cond delay="0"/>
                                          </p:stCondLst>
                                        </p:cTn>
                                        <p:tgtEl>
                                          <p:spTgt spid="775304"/>
                                        </p:tgtEl>
                                        <p:attrNameLst>
                                          <p:attrName>style.visibility</p:attrName>
                                        </p:attrNameLst>
                                      </p:cBhvr>
                                      <p:to>
                                        <p:strVal val="visible"/>
                                      </p:to>
                                    </p:set>
                                  </p:childTnLst>
                                </p:cTn>
                              </p:par>
                            </p:childTnLst>
                          </p:cTn>
                        </p:par>
                      </p:childTnLst>
                    </p:cTn>
                  </p:par>
                  <p:par>
                    <p:cTn id="97" fill="hold" nodeType="clickPar">
                      <p:stCondLst>
                        <p:cond delay="indefinite"/>
                      </p:stCondLst>
                      <p:childTnLst>
                        <p:par>
                          <p:cTn id="98" fill="hold" nodeType="withGroup">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775184"/>
                                        </p:tgtEl>
                                        <p:attrNameLst>
                                          <p:attrName>style.visibility</p:attrName>
                                        </p:attrNameLst>
                                      </p:cBhvr>
                                      <p:to>
                                        <p:strVal val="visible"/>
                                      </p:to>
                                    </p:se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 presetClass="entr" presetSubtype="0" fill="hold" nodeType="clickEffect">
                                  <p:stCondLst>
                                    <p:cond delay="0"/>
                                  </p:stCondLst>
                                  <p:childTnLst>
                                    <p:set>
                                      <p:cBhvr>
                                        <p:cTn id="104" dur="1" fill="hold">
                                          <p:stCondLst>
                                            <p:cond delay="0"/>
                                          </p:stCondLst>
                                        </p:cTn>
                                        <p:tgtEl>
                                          <p:spTgt spid="775305"/>
                                        </p:tgtEl>
                                        <p:attrNameLst>
                                          <p:attrName>style.visibility</p:attrName>
                                        </p:attrNameLst>
                                      </p:cBhvr>
                                      <p:to>
                                        <p:strVal val="visible"/>
                                      </p:to>
                                    </p:se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775171">
                                            <p:txEl>
                                              <p:pRg st="10" end="10"/>
                                            </p:txEl>
                                          </p:spTgt>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775171">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5171" grpId="0" build="p"/>
      <p:bldP spid="775184" grpId="0"/>
      <p:bldP spid="775183" grpId="0"/>
      <p:bldP spid="775182" grpId="0"/>
      <p:bldP spid="775181" grpId="0"/>
      <p:bldP spid="775180" grpId="0"/>
      <p:bldP spid="775179" grpId="0"/>
      <p:bldP spid="775178" grpId="0"/>
      <p:bldP spid="775177" grpId="0"/>
      <p:bldP spid="775176" grpId="0"/>
      <p:bldP spid="775175" grpId="0"/>
      <p:bldP spid="775174"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43" name="Rectangle 3"/>
          <p:cNvSpPr>
            <a:spLocks noGrp="1" noChangeArrowheads="1"/>
          </p:cNvSpPr>
          <p:nvPr>
            <p:ph type="body" idx="1"/>
          </p:nvPr>
        </p:nvSpPr>
        <p:spPr>
          <a:xfrm>
            <a:off x="228600" y="838200"/>
            <a:ext cx="8610600" cy="5943600"/>
          </a:xfrm>
        </p:spPr>
        <p:txBody>
          <a:bodyPr>
            <a:noAutofit/>
          </a:bodyPr>
          <a:lstStyle/>
          <a:p>
            <a:pPr>
              <a:lnSpc>
                <a:spcPct val="80000"/>
              </a:lnSpc>
              <a:spcBef>
                <a:spcPct val="20000"/>
              </a:spcBef>
            </a:pPr>
            <a:r>
              <a:rPr lang="en-US" altLang="ko-KR" sz="2800" dirty="0" smtClean="0">
                <a:ea typeface="굴림" panose="020B0600000101010101" pitchFamily="34" charset="-127"/>
              </a:rPr>
              <a:t>Suppose we have the same reference stream: </a:t>
            </a:r>
          </a:p>
          <a:p>
            <a:pPr lvl="1">
              <a:lnSpc>
                <a:spcPct val="80000"/>
              </a:lnSpc>
              <a:spcBef>
                <a:spcPct val="20000"/>
              </a:spcBef>
            </a:pPr>
            <a:r>
              <a:rPr lang="en-US" altLang="ko-KR" sz="2400" dirty="0" smtClean="0">
                <a:ea typeface="굴림" panose="020B0600000101010101" pitchFamily="34" charset="-127"/>
              </a:rPr>
              <a:t>A B C A B D A D B C B</a:t>
            </a:r>
          </a:p>
          <a:p>
            <a:pPr>
              <a:lnSpc>
                <a:spcPct val="80000"/>
              </a:lnSpc>
              <a:spcBef>
                <a:spcPct val="20000"/>
              </a:spcBef>
            </a:pPr>
            <a:r>
              <a:rPr lang="en-US" altLang="ko-KR" sz="2800" dirty="0" smtClean="0">
                <a:ea typeface="굴림" panose="020B0600000101010101" pitchFamily="34" charset="-127"/>
              </a:rPr>
              <a:t>Consider MIN Page replacement:</a:t>
            </a:r>
          </a:p>
          <a:p>
            <a:pPr>
              <a:lnSpc>
                <a:spcPct val="80000"/>
              </a:lnSpc>
              <a:spcBef>
                <a:spcPct val="20000"/>
              </a:spcBef>
            </a:pPr>
            <a:endParaRPr lang="en-US" altLang="ko-KR" sz="2800" dirty="0" smtClean="0">
              <a:ea typeface="굴림" panose="020B0600000101010101" pitchFamily="34" charset="-127"/>
            </a:endParaRPr>
          </a:p>
          <a:p>
            <a:pPr>
              <a:lnSpc>
                <a:spcPct val="80000"/>
              </a:lnSpc>
              <a:spcBef>
                <a:spcPct val="20000"/>
              </a:spcBef>
            </a:pPr>
            <a:endParaRPr lang="en-US" altLang="ko-KR" sz="2800" dirty="0" smtClean="0">
              <a:ea typeface="굴림" panose="020B0600000101010101" pitchFamily="34" charset="-127"/>
            </a:endParaRPr>
          </a:p>
          <a:p>
            <a:pPr>
              <a:lnSpc>
                <a:spcPct val="80000"/>
              </a:lnSpc>
              <a:spcBef>
                <a:spcPct val="20000"/>
              </a:spcBef>
            </a:pPr>
            <a:endParaRPr lang="en-US" altLang="ko-KR" sz="2800" dirty="0" smtClean="0">
              <a:ea typeface="굴림" panose="020B0600000101010101" pitchFamily="34" charset="-127"/>
            </a:endParaRPr>
          </a:p>
          <a:p>
            <a:pPr>
              <a:lnSpc>
                <a:spcPct val="80000"/>
              </a:lnSpc>
              <a:spcBef>
                <a:spcPct val="20000"/>
              </a:spcBef>
            </a:pPr>
            <a:endParaRPr lang="en-US" altLang="ko-KR" sz="2800" dirty="0" smtClean="0">
              <a:ea typeface="굴림" panose="020B0600000101010101" pitchFamily="34" charset="-127"/>
            </a:endParaRPr>
          </a:p>
          <a:p>
            <a:pPr>
              <a:lnSpc>
                <a:spcPct val="80000"/>
              </a:lnSpc>
              <a:spcBef>
                <a:spcPct val="20000"/>
              </a:spcBef>
            </a:pPr>
            <a:endParaRPr lang="en-US" altLang="ko-KR" sz="2800" dirty="0" smtClean="0">
              <a:ea typeface="굴림" panose="020B0600000101010101" pitchFamily="34" charset="-127"/>
            </a:endParaRPr>
          </a:p>
          <a:p>
            <a:pPr marL="457200" lvl="1" indent="0">
              <a:lnSpc>
                <a:spcPct val="80000"/>
              </a:lnSpc>
              <a:spcBef>
                <a:spcPct val="20000"/>
              </a:spcBef>
              <a:buNone/>
            </a:pPr>
            <a:endParaRPr lang="en-US" altLang="ko-KR" sz="2400" dirty="0" smtClean="0">
              <a:ea typeface="굴림" panose="020B0600000101010101" pitchFamily="34" charset="-127"/>
            </a:endParaRPr>
          </a:p>
          <a:p>
            <a:pPr marL="457200" lvl="1" indent="0">
              <a:lnSpc>
                <a:spcPct val="80000"/>
              </a:lnSpc>
              <a:spcBef>
                <a:spcPct val="20000"/>
              </a:spcBef>
              <a:buNone/>
            </a:pPr>
            <a:endParaRPr lang="en-US" altLang="ko-KR" sz="1600" dirty="0" smtClean="0">
              <a:ea typeface="굴림" panose="020B0600000101010101" pitchFamily="34" charset="-127"/>
            </a:endParaRPr>
          </a:p>
          <a:p>
            <a:pPr>
              <a:lnSpc>
                <a:spcPct val="80000"/>
              </a:lnSpc>
              <a:spcBef>
                <a:spcPct val="20000"/>
              </a:spcBef>
            </a:pPr>
            <a:r>
              <a:rPr lang="en-US" altLang="ko-KR" sz="2600" dirty="0" smtClean="0">
                <a:ea typeface="굴림" panose="020B0600000101010101" pitchFamily="34" charset="-127"/>
              </a:rPr>
              <a:t>MIN: 5 faults </a:t>
            </a:r>
          </a:p>
          <a:p>
            <a:pPr lvl="1">
              <a:lnSpc>
                <a:spcPct val="80000"/>
              </a:lnSpc>
              <a:spcBef>
                <a:spcPct val="20000"/>
              </a:spcBef>
            </a:pPr>
            <a:r>
              <a:rPr lang="en-US" altLang="ko-KR" sz="2400" dirty="0" smtClean="0">
                <a:ea typeface="굴림" panose="020B0600000101010101" pitchFamily="34" charset="-127"/>
              </a:rPr>
              <a:t>Where will D be brought in? Look for page not referenced farthest in future</a:t>
            </a:r>
          </a:p>
          <a:p>
            <a:pPr>
              <a:lnSpc>
                <a:spcPct val="80000"/>
              </a:lnSpc>
              <a:spcBef>
                <a:spcPct val="20000"/>
              </a:spcBef>
            </a:pPr>
            <a:r>
              <a:rPr lang="en-US" altLang="ko-KR" sz="2800" dirty="0" smtClean="0">
                <a:ea typeface="굴림" panose="020B0600000101010101" pitchFamily="34" charset="-127"/>
              </a:rPr>
              <a:t>What will LRU do?</a:t>
            </a:r>
          </a:p>
          <a:p>
            <a:pPr lvl="1">
              <a:lnSpc>
                <a:spcPct val="80000"/>
              </a:lnSpc>
              <a:spcBef>
                <a:spcPct val="20000"/>
              </a:spcBef>
            </a:pPr>
            <a:r>
              <a:rPr lang="en-US" altLang="ko-KR" sz="2400" dirty="0" smtClean="0">
                <a:ea typeface="굴림" panose="020B0600000101010101" pitchFamily="34" charset="-127"/>
              </a:rPr>
              <a:t>Same decisions as MIN here, but won’t always be true!</a:t>
            </a:r>
          </a:p>
        </p:txBody>
      </p:sp>
      <p:sp>
        <p:nvSpPr>
          <p:cNvPr id="37891" name="Rectangle 2"/>
          <p:cNvSpPr>
            <a:spLocks noGrp="1" noChangeArrowheads="1"/>
          </p:cNvSpPr>
          <p:nvPr>
            <p:ph type="title"/>
          </p:nvPr>
        </p:nvSpPr>
        <p:spPr/>
        <p:txBody>
          <a:bodyPr/>
          <a:lstStyle/>
          <a:p>
            <a:r>
              <a:rPr lang="en-US" altLang="ko-KR" smtClean="0">
                <a:ea typeface="굴림" panose="020B0600000101010101" pitchFamily="34" charset="-127"/>
              </a:rPr>
              <a:t>Example: MIN</a:t>
            </a:r>
          </a:p>
        </p:txBody>
      </p:sp>
      <p:grpSp>
        <p:nvGrpSpPr>
          <p:cNvPr id="778246" name="Group 6"/>
          <p:cNvGrpSpPr>
            <a:grpSpLocks/>
          </p:cNvGrpSpPr>
          <p:nvPr/>
        </p:nvGrpSpPr>
        <p:grpSpPr bwMode="auto">
          <a:xfrm>
            <a:off x="7858125" y="3016250"/>
            <a:ext cx="600075" cy="1476375"/>
            <a:chOff x="4950" y="2190"/>
            <a:chExt cx="378" cy="930"/>
          </a:xfrm>
        </p:grpSpPr>
        <p:sp>
          <p:nvSpPr>
            <p:cNvPr id="37967" name="Rectangle 7"/>
            <p:cNvSpPr>
              <a:spLocks noChangeArrowheads="1"/>
            </p:cNvSpPr>
            <p:nvPr/>
          </p:nvSpPr>
          <p:spPr bwMode="auto">
            <a:xfrm>
              <a:off x="4950" y="2810"/>
              <a:ext cx="378"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68" name="Rectangle 8"/>
            <p:cNvSpPr>
              <a:spLocks noChangeArrowheads="1"/>
            </p:cNvSpPr>
            <p:nvPr/>
          </p:nvSpPr>
          <p:spPr bwMode="auto">
            <a:xfrm>
              <a:off x="4950" y="2500"/>
              <a:ext cx="378"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69" name="Rectangle 9"/>
            <p:cNvSpPr>
              <a:spLocks noChangeArrowheads="1"/>
            </p:cNvSpPr>
            <p:nvPr/>
          </p:nvSpPr>
          <p:spPr bwMode="auto">
            <a:xfrm>
              <a:off x="4950" y="2190"/>
              <a:ext cx="378"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8250" name="Group 10"/>
          <p:cNvGrpSpPr>
            <a:grpSpLocks/>
          </p:cNvGrpSpPr>
          <p:nvPr/>
        </p:nvGrpSpPr>
        <p:grpSpPr bwMode="auto">
          <a:xfrm>
            <a:off x="7259638" y="3016250"/>
            <a:ext cx="598487" cy="1476375"/>
            <a:chOff x="4573" y="2190"/>
            <a:chExt cx="377" cy="930"/>
          </a:xfrm>
        </p:grpSpPr>
        <p:sp>
          <p:nvSpPr>
            <p:cNvPr id="37964" name="Rectangle 11"/>
            <p:cNvSpPr>
              <a:spLocks noChangeArrowheads="1"/>
            </p:cNvSpPr>
            <p:nvPr/>
          </p:nvSpPr>
          <p:spPr bwMode="auto">
            <a:xfrm>
              <a:off x="4573" y="2810"/>
              <a:ext cx="377"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65" name="Rectangle 12"/>
            <p:cNvSpPr>
              <a:spLocks noChangeArrowheads="1"/>
            </p:cNvSpPr>
            <p:nvPr/>
          </p:nvSpPr>
          <p:spPr bwMode="auto">
            <a:xfrm>
              <a:off x="4573" y="2500"/>
              <a:ext cx="377"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66" name="Rectangle 13"/>
            <p:cNvSpPr>
              <a:spLocks noChangeArrowheads="1"/>
            </p:cNvSpPr>
            <p:nvPr/>
          </p:nvSpPr>
          <p:spPr bwMode="auto">
            <a:xfrm>
              <a:off x="4573" y="2190"/>
              <a:ext cx="377"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grpSp>
      <p:grpSp>
        <p:nvGrpSpPr>
          <p:cNvPr id="778254" name="Group 14"/>
          <p:cNvGrpSpPr>
            <a:grpSpLocks/>
          </p:cNvGrpSpPr>
          <p:nvPr/>
        </p:nvGrpSpPr>
        <p:grpSpPr bwMode="auto">
          <a:xfrm>
            <a:off x="6659563" y="3016250"/>
            <a:ext cx="600075" cy="1476375"/>
            <a:chOff x="4195" y="2190"/>
            <a:chExt cx="378" cy="930"/>
          </a:xfrm>
        </p:grpSpPr>
        <p:sp>
          <p:nvSpPr>
            <p:cNvPr id="37961" name="Rectangle 15"/>
            <p:cNvSpPr>
              <a:spLocks noChangeArrowheads="1"/>
            </p:cNvSpPr>
            <p:nvPr/>
          </p:nvSpPr>
          <p:spPr bwMode="auto">
            <a:xfrm>
              <a:off x="4195" y="2810"/>
              <a:ext cx="378"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62" name="Rectangle 16"/>
            <p:cNvSpPr>
              <a:spLocks noChangeArrowheads="1"/>
            </p:cNvSpPr>
            <p:nvPr/>
          </p:nvSpPr>
          <p:spPr bwMode="auto">
            <a:xfrm>
              <a:off x="4195" y="2500"/>
              <a:ext cx="378"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63" name="Rectangle 17"/>
            <p:cNvSpPr>
              <a:spLocks noChangeArrowheads="1"/>
            </p:cNvSpPr>
            <p:nvPr/>
          </p:nvSpPr>
          <p:spPr bwMode="auto">
            <a:xfrm>
              <a:off x="4195" y="219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8258" name="Group 18"/>
          <p:cNvGrpSpPr>
            <a:grpSpLocks/>
          </p:cNvGrpSpPr>
          <p:nvPr/>
        </p:nvGrpSpPr>
        <p:grpSpPr bwMode="auto">
          <a:xfrm>
            <a:off x="6061075" y="3016250"/>
            <a:ext cx="598488" cy="1476375"/>
            <a:chOff x="3818" y="2190"/>
            <a:chExt cx="377" cy="930"/>
          </a:xfrm>
        </p:grpSpPr>
        <p:sp>
          <p:nvSpPr>
            <p:cNvPr id="37958" name="Rectangle 19"/>
            <p:cNvSpPr>
              <a:spLocks noChangeArrowheads="1"/>
            </p:cNvSpPr>
            <p:nvPr/>
          </p:nvSpPr>
          <p:spPr bwMode="auto">
            <a:xfrm>
              <a:off x="3818" y="2810"/>
              <a:ext cx="377"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59" name="Rectangle 20"/>
            <p:cNvSpPr>
              <a:spLocks noChangeArrowheads="1"/>
            </p:cNvSpPr>
            <p:nvPr/>
          </p:nvSpPr>
          <p:spPr bwMode="auto">
            <a:xfrm>
              <a:off x="3818" y="2500"/>
              <a:ext cx="377"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60" name="Rectangle 21"/>
            <p:cNvSpPr>
              <a:spLocks noChangeArrowheads="1"/>
            </p:cNvSpPr>
            <p:nvPr/>
          </p:nvSpPr>
          <p:spPr bwMode="auto">
            <a:xfrm>
              <a:off x="3818" y="2190"/>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8262" name="Group 22"/>
          <p:cNvGrpSpPr>
            <a:grpSpLocks/>
          </p:cNvGrpSpPr>
          <p:nvPr/>
        </p:nvGrpSpPr>
        <p:grpSpPr bwMode="auto">
          <a:xfrm>
            <a:off x="5461000" y="3016250"/>
            <a:ext cx="600075" cy="1476375"/>
            <a:chOff x="3440" y="2190"/>
            <a:chExt cx="378" cy="930"/>
          </a:xfrm>
        </p:grpSpPr>
        <p:sp>
          <p:nvSpPr>
            <p:cNvPr id="37955" name="Rectangle 23"/>
            <p:cNvSpPr>
              <a:spLocks noChangeArrowheads="1"/>
            </p:cNvSpPr>
            <p:nvPr/>
          </p:nvSpPr>
          <p:spPr bwMode="auto">
            <a:xfrm>
              <a:off x="3440" y="2810"/>
              <a:ext cx="378"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56" name="Rectangle 24"/>
            <p:cNvSpPr>
              <a:spLocks noChangeArrowheads="1"/>
            </p:cNvSpPr>
            <p:nvPr/>
          </p:nvSpPr>
          <p:spPr bwMode="auto">
            <a:xfrm>
              <a:off x="3440" y="2500"/>
              <a:ext cx="378"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57" name="Rectangle 25"/>
            <p:cNvSpPr>
              <a:spLocks noChangeArrowheads="1"/>
            </p:cNvSpPr>
            <p:nvPr/>
          </p:nvSpPr>
          <p:spPr bwMode="auto">
            <a:xfrm>
              <a:off x="3440" y="219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8266" name="Group 26"/>
          <p:cNvGrpSpPr>
            <a:grpSpLocks/>
          </p:cNvGrpSpPr>
          <p:nvPr/>
        </p:nvGrpSpPr>
        <p:grpSpPr bwMode="auto">
          <a:xfrm>
            <a:off x="4862513" y="3016250"/>
            <a:ext cx="598487" cy="1476375"/>
            <a:chOff x="3063" y="2190"/>
            <a:chExt cx="377" cy="930"/>
          </a:xfrm>
        </p:grpSpPr>
        <p:sp>
          <p:nvSpPr>
            <p:cNvPr id="37952" name="Rectangle 27"/>
            <p:cNvSpPr>
              <a:spLocks noChangeArrowheads="1"/>
            </p:cNvSpPr>
            <p:nvPr/>
          </p:nvSpPr>
          <p:spPr bwMode="auto">
            <a:xfrm>
              <a:off x="3063" y="2810"/>
              <a:ext cx="377"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37953" name="Rectangle 28"/>
            <p:cNvSpPr>
              <a:spLocks noChangeArrowheads="1"/>
            </p:cNvSpPr>
            <p:nvPr/>
          </p:nvSpPr>
          <p:spPr bwMode="auto">
            <a:xfrm>
              <a:off x="3063" y="2500"/>
              <a:ext cx="377"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54" name="Rectangle 29"/>
            <p:cNvSpPr>
              <a:spLocks noChangeArrowheads="1"/>
            </p:cNvSpPr>
            <p:nvPr/>
          </p:nvSpPr>
          <p:spPr bwMode="auto">
            <a:xfrm>
              <a:off x="3063" y="2190"/>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8270" name="Group 30"/>
          <p:cNvGrpSpPr>
            <a:grpSpLocks/>
          </p:cNvGrpSpPr>
          <p:nvPr/>
        </p:nvGrpSpPr>
        <p:grpSpPr bwMode="auto">
          <a:xfrm>
            <a:off x="4262438" y="3016250"/>
            <a:ext cx="600075" cy="1476375"/>
            <a:chOff x="2685" y="2190"/>
            <a:chExt cx="378" cy="930"/>
          </a:xfrm>
        </p:grpSpPr>
        <p:sp>
          <p:nvSpPr>
            <p:cNvPr id="37949" name="Rectangle 31"/>
            <p:cNvSpPr>
              <a:spLocks noChangeArrowheads="1"/>
            </p:cNvSpPr>
            <p:nvPr/>
          </p:nvSpPr>
          <p:spPr bwMode="auto">
            <a:xfrm>
              <a:off x="2685" y="2810"/>
              <a:ext cx="378"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50" name="Rectangle 32"/>
            <p:cNvSpPr>
              <a:spLocks noChangeArrowheads="1"/>
            </p:cNvSpPr>
            <p:nvPr/>
          </p:nvSpPr>
          <p:spPr bwMode="auto">
            <a:xfrm>
              <a:off x="2685" y="2500"/>
              <a:ext cx="378"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51" name="Rectangle 33"/>
            <p:cNvSpPr>
              <a:spLocks noChangeArrowheads="1"/>
            </p:cNvSpPr>
            <p:nvPr/>
          </p:nvSpPr>
          <p:spPr bwMode="auto">
            <a:xfrm>
              <a:off x="2685" y="219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8274" name="Group 34"/>
          <p:cNvGrpSpPr>
            <a:grpSpLocks/>
          </p:cNvGrpSpPr>
          <p:nvPr/>
        </p:nvGrpSpPr>
        <p:grpSpPr bwMode="auto">
          <a:xfrm>
            <a:off x="3662363" y="3016250"/>
            <a:ext cx="600075" cy="1476375"/>
            <a:chOff x="2307" y="2190"/>
            <a:chExt cx="378" cy="930"/>
          </a:xfrm>
        </p:grpSpPr>
        <p:sp>
          <p:nvSpPr>
            <p:cNvPr id="37946" name="Rectangle 35"/>
            <p:cNvSpPr>
              <a:spLocks noChangeArrowheads="1"/>
            </p:cNvSpPr>
            <p:nvPr/>
          </p:nvSpPr>
          <p:spPr bwMode="auto">
            <a:xfrm>
              <a:off x="2307" y="2810"/>
              <a:ext cx="378"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47" name="Rectangle 36"/>
            <p:cNvSpPr>
              <a:spLocks noChangeArrowheads="1"/>
            </p:cNvSpPr>
            <p:nvPr/>
          </p:nvSpPr>
          <p:spPr bwMode="auto">
            <a:xfrm>
              <a:off x="2307" y="2500"/>
              <a:ext cx="378"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48" name="Rectangle 37"/>
            <p:cNvSpPr>
              <a:spLocks noChangeArrowheads="1"/>
            </p:cNvSpPr>
            <p:nvPr/>
          </p:nvSpPr>
          <p:spPr bwMode="auto">
            <a:xfrm>
              <a:off x="2307" y="219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8278" name="Group 38"/>
          <p:cNvGrpSpPr>
            <a:grpSpLocks/>
          </p:cNvGrpSpPr>
          <p:nvPr/>
        </p:nvGrpSpPr>
        <p:grpSpPr bwMode="auto">
          <a:xfrm>
            <a:off x="3063875" y="3016250"/>
            <a:ext cx="598488" cy="1476375"/>
            <a:chOff x="1930" y="2190"/>
            <a:chExt cx="377" cy="930"/>
          </a:xfrm>
        </p:grpSpPr>
        <p:sp>
          <p:nvSpPr>
            <p:cNvPr id="37943" name="Rectangle 39"/>
            <p:cNvSpPr>
              <a:spLocks noChangeArrowheads="1"/>
            </p:cNvSpPr>
            <p:nvPr/>
          </p:nvSpPr>
          <p:spPr bwMode="auto">
            <a:xfrm>
              <a:off x="1930" y="2810"/>
              <a:ext cx="377"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37944" name="Rectangle 40"/>
            <p:cNvSpPr>
              <a:spLocks noChangeArrowheads="1"/>
            </p:cNvSpPr>
            <p:nvPr/>
          </p:nvSpPr>
          <p:spPr bwMode="auto">
            <a:xfrm>
              <a:off x="1930" y="2500"/>
              <a:ext cx="377"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45" name="Rectangle 41"/>
            <p:cNvSpPr>
              <a:spLocks noChangeArrowheads="1"/>
            </p:cNvSpPr>
            <p:nvPr/>
          </p:nvSpPr>
          <p:spPr bwMode="auto">
            <a:xfrm>
              <a:off x="1930" y="2190"/>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8282" name="Group 42"/>
          <p:cNvGrpSpPr>
            <a:grpSpLocks/>
          </p:cNvGrpSpPr>
          <p:nvPr/>
        </p:nvGrpSpPr>
        <p:grpSpPr bwMode="auto">
          <a:xfrm>
            <a:off x="2463800" y="3016250"/>
            <a:ext cx="600075" cy="1476375"/>
            <a:chOff x="1552" y="2190"/>
            <a:chExt cx="378" cy="930"/>
          </a:xfrm>
        </p:grpSpPr>
        <p:sp>
          <p:nvSpPr>
            <p:cNvPr id="37940" name="Rectangle 43"/>
            <p:cNvSpPr>
              <a:spLocks noChangeArrowheads="1"/>
            </p:cNvSpPr>
            <p:nvPr/>
          </p:nvSpPr>
          <p:spPr bwMode="auto">
            <a:xfrm>
              <a:off x="1552" y="2810"/>
              <a:ext cx="378"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41" name="Rectangle 44"/>
            <p:cNvSpPr>
              <a:spLocks noChangeArrowheads="1"/>
            </p:cNvSpPr>
            <p:nvPr/>
          </p:nvSpPr>
          <p:spPr bwMode="auto">
            <a:xfrm>
              <a:off x="1552" y="2500"/>
              <a:ext cx="378"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37942" name="Rectangle 45"/>
            <p:cNvSpPr>
              <a:spLocks noChangeArrowheads="1"/>
            </p:cNvSpPr>
            <p:nvPr/>
          </p:nvSpPr>
          <p:spPr bwMode="auto">
            <a:xfrm>
              <a:off x="1552" y="219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8286" name="Group 46"/>
          <p:cNvGrpSpPr>
            <a:grpSpLocks/>
          </p:cNvGrpSpPr>
          <p:nvPr/>
        </p:nvGrpSpPr>
        <p:grpSpPr bwMode="auto">
          <a:xfrm>
            <a:off x="1865313" y="3016250"/>
            <a:ext cx="598487" cy="1476375"/>
            <a:chOff x="1117" y="1948"/>
            <a:chExt cx="377" cy="930"/>
          </a:xfrm>
        </p:grpSpPr>
        <p:sp>
          <p:nvSpPr>
            <p:cNvPr id="37937" name="Rectangle 47"/>
            <p:cNvSpPr>
              <a:spLocks noChangeArrowheads="1"/>
            </p:cNvSpPr>
            <p:nvPr/>
          </p:nvSpPr>
          <p:spPr bwMode="auto">
            <a:xfrm>
              <a:off x="1117" y="2568"/>
              <a:ext cx="377"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38" name="Rectangle 48"/>
            <p:cNvSpPr>
              <a:spLocks noChangeArrowheads="1"/>
            </p:cNvSpPr>
            <p:nvPr/>
          </p:nvSpPr>
          <p:spPr bwMode="auto">
            <a:xfrm>
              <a:off x="1117" y="2258"/>
              <a:ext cx="377"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39" name="Rectangle 49"/>
            <p:cNvSpPr>
              <a:spLocks noChangeArrowheads="1"/>
            </p:cNvSpPr>
            <p:nvPr/>
          </p:nvSpPr>
          <p:spPr bwMode="auto">
            <a:xfrm>
              <a:off x="1117" y="1948"/>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grpSp>
      <p:sp>
        <p:nvSpPr>
          <p:cNvPr id="778291" name="Rectangle 51"/>
          <p:cNvSpPr>
            <a:spLocks noChangeArrowheads="1"/>
          </p:cNvSpPr>
          <p:nvPr/>
        </p:nvSpPr>
        <p:spPr bwMode="auto">
          <a:xfrm>
            <a:off x="7858125" y="2286000"/>
            <a:ext cx="600075" cy="730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8292" name="Rectangle 52"/>
          <p:cNvSpPr>
            <a:spLocks noChangeArrowheads="1"/>
          </p:cNvSpPr>
          <p:nvPr/>
        </p:nvSpPr>
        <p:spPr bwMode="auto">
          <a:xfrm>
            <a:off x="7259638" y="2286000"/>
            <a:ext cx="598487" cy="730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778293" name="Rectangle 53"/>
          <p:cNvSpPr>
            <a:spLocks noChangeArrowheads="1"/>
          </p:cNvSpPr>
          <p:nvPr/>
        </p:nvSpPr>
        <p:spPr bwMode="auto">
          <a:xfrm>
            <a:off x="6659563" y="2286000"/>
            <a:ext cx="600075" cy="730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8294" name="Rectangle 54"/>
          <p:cNvSpPr>
            <a:spLocks noChangeArrowheads="1"/>
          </p:cNvSpPr>
          <p:nvPr/>
        </p:nvSpPr>
        <p:spPr bwMode="auto">
          <a:xfrm>
            <a:off x="6061075" y="2286000"/>
            <a:ext cx="598488" cy="730250"/>
          </a:xfrm>
          <a:prstGeom prst="rect">
            <a:avLst/>
          </a:prstGeom>
          <a:noFill/>
          <a:ln>
            <a:noFill/>
          </a:ln>
          <a:effectLst/>
          <a:extLst>
            <a:ext uri="{909E8E84-426E-40dd-AFC4-6F175D3DCCD1}">
              <a14:hiddenFill xmlns="" xmlns:a14="http://schemas.microsoft.com/office/drawing/2010/main">
                <a:solidFill>
                  <a:srgbClr val="FFFF00"/>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778295" name="Rectangle 55"/>
          <p:cNvSpPr>
            <a:spLocks noChangeArrowheads="1"/>
          </p:cNvSpPr>
          <p:nvPr/>
        </p:nvSpPr>
        <p:spPr bwMode="auto">
          <a:xfrm>
            <a:off x="5461000" y="2286000"/>
            <a:ext cx="600075" cy="730250"/>
          </a:xfrm>
          <a:prstGeom prst="rect">
            <a:avLst/>
          </a:prstGeom>
          <a:noFill/>
          <a:ln>
            <a:noFill/>
          </a:ln>
          <a:effectLst/>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778296" name="Rectangle 56"/>
          <p:cNvSpPr>
            <a:spLocks noChangeArrowheads="1"/>
          </p:cNvSpPr>
          <p:nvPr/>
        </p:nvSpPr>
        <p:spPr bwMode="auto">
          <a:xfrm>
            <a:off x="4862513" y="2286000"/>
            <a:ext cx="598487" cy="730250"/>
          </a:xfrm>
          <a:prstGeom prst="rect">
            <a:avLst/>
          </a:prstGeom>
          <a:noFill/>
          <a:ln>
            <a:noFill/>
          </a:ln>
          <a:effectLst/>
          <a:extLst>
            <a:ext uri="{909E8E84-426E-40dd-AFC4-6F175D3DCCD1}">
              <a14:hiddenFill xmlns="" xmlns:a14="http://schemas.microsoft.com/office/drawing/2010/main">
                <a:solidFill>
                  <a:srgbClr val="FFFF00"/>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778297" name="Rectangle 57"/>
          <p:cNvSpPr>
            <a:spLocks noChangeArrowheads="1"/>
          </p:cNvSpPr>
          <p:nvPr/>
        </p:nvSpPr>
        <p:spPr bwMode="auto">
          <a:xfrm>
            <a:off x="4262438" y="2286000"/>
            <a:ext cx="600075" cy="730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8298" name="Rectangle 58"/>
          <p:cNvSpPr>
            <a:spLocks noChangeArrowheads="1"/>
          </p:cNvSpPr>
          <p:nvPr/>
        </p:nvSpPr>
        <p:spPr bwMode="auto">
          <a:xfrm>
            <a:off x="3662363" y="2286000"/>
            <a:ext cx="600075" cy="730250"/>
          </a:xfrm>
          <a:prstGeom prst="rect">
            <a:avLst/>
          </a:prstGeom>
          <a:noFill/>
          <a:ln>
            <a:noFill/>
          </a:ln>
          <a:effectLst/>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778299" name="Rectangle 59"/>
          <p:cNvSpPr>
            <a:spLocks noChangeArrowheads="1"/>
          </p:cNvSpPr>
          <p:nvPr/>
        </p:nvSpPr>
        <p:spPr bwMode="auto">
          <a:xfrm>
            <a:off x="3063875" y="2286000"/>
            <a:ext cx="598488" cy="730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778300" name="Rectangle 60"/>
          <p:cNvSpPr>
            <a:spLocks noChangeArrowheads="1"/>
          </p:cNvSpPr>
          <p:nvPr/>
        </p:nvSpPr>
        <p:spPr bwMode="auto">
          <a:xfrm>
            <a:off x="2463800" y="2286000"/>
            <a:ext cx="600075" cy="730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8301" name="Rectangle 61"/>
          <p:cNvSpPr>
            <a:spLocks noChangeArrowheads="1"/>
          </p:cNvSpPr>
          <p:nvPr/>
        </p:nvSpPr>
        <p:spPr bwMode="auto">
          <a:xfrm>
            <a:off x="1865313" y="2286000"/>
            <a:ext cx="598487" cy="730250"/>
          </a:xfrm>
          <a:prstGeom prst="rect">
            <a:avLst/>
          </a:prstGeom>
          <a:noFill/>
          <a:ln>
            <a:noFill/>
          </a:ln>
          <a:effectLst/>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grpSp>
        <p:nvGrpSpPr>
          <p:cNvPr id="778321" name="Group 81"/>
          <p:cNvGrpSpPr>
            <a:grpSpLocks/>
          </p:cNvGrpSpPr>
          <p:nvPr/>
        </p:nvGrpSpPr>
        <p:grpSpPr bwMode="auto">
          <a:xfrm>
            <a:off x="854075" y="2286000"/>
            <a:ext cx="7604125" cy="2206625"/>
            <a:chOff x="538" y="1440"/>
            <a:chExt cx="4790" cy="1390"/>
          </a:xfrm>
        </p:grpSpPr>
        <p:sp>
          <p:nvSpPr>
            <p:cNvPr id="37915" name="Rectangle 4"/>
            <p:cNvSpPr>
              <a:spLocks noChangeArrowheads="1"/>
            </p:cNvSpPr>
            <p:nvPr/>
          </p:nvSpPr>
          <p:spPr bwMode="auto">
            <a:xfrm>
              <a:off x="538" y="2520"/>
              <a:ext cx="637"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3</a:t>
              </a:r>
            </a:p>
          </p:txBody>
        </p:sp>
        <p:sp>
          <p:nvSpPr>
            <p:cNvPr id="37916" name="Rectangle 5"/>
            <p:cNvSpPr>
              <a:spLocks noChangeArrowheads="1"/>
            </p:cNvSpPr>
            <p:nvPr/>
          </p:nvSpPr>
          <p:spPr bwMode="auto">
            <a:xfrm>
              <a:off x="538" y="2210"/>
              <a:ext cx="637"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2</a:t>
              </a:r>
            </a:p>
          </p:txBody>
        </p:sp>
        <p:sp>
          <p:nvSpPr>
            <p:cNvPr id="37917" name="Rectangle 50"/>
            <p:cNvSpPr>
              <a:spLocks noChangeArrowheads="1"/>
            </p:cNvSpPr>
            <p:nvPr/>
          </p:nvSpPr>
          <p:spPr bwMode="auto">
            <a:xfrm>
              <a:off x="538" y="1900"/>
              <a:ext cx="637"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1</a:t>
              </a:r>
            </a:p>
          </p:txBody>
        </p:sp>
        <p:sp>
          <p:nvSpPr>
            <p:cNvPr id="37918" name="Rectangle 62"/>
            <p:cNvSpPr>
              <a:spLocks noChangeArrowheads="1"/>
            </p:cNvSpPr>
            <p:nvPr/>
          </p:nvSpPr>
          <p:spPr bwMode="auto">
            <a:xfrm>
              <a:off x="538" y="1440"/>
              <a:ext cx="637" cy="46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90000"/>
                </a:lnSpc>
                <a:spcBef>
                  <a:spcPct val="30000"/>
                </a:spcBef>
              </a:pPr>
              <a:r>
                <a:rPr lang="en-US" altLang="ko-KR" sz="2400" b="0" dirty="0">
                  <a:latin typeface="Gill Sans" charset="0"/>
                  <a:ea typeface="Gill Sans" charset="0"/>
                  <a:cs typeface="Gill Sans" charset="0"/>
                </a:rPr>
                <a:t>Ref:</a:t>
              </a:r>
            </a:p>
            <a:p>
              <a:pPr algn="l">
                <a:lnSpc>
                  <a:spcPct val="50000"/>
                </a:lnSpc>
                <a:spcBef>
                  <a:spcPct val="30000"/>
                </a:spcBef>
              </a:pPr>
              <a:r>
                <a:rPr lang="en-US" altLang="ko-KR" sz="2400" b="0" dirty="0">
                  <a:latin typeface="Gill Sans" charset="0"/>
                  <a:ea typeface="Gill Sans" charset="0"/>
                  <a:cs typeface="Gill Sans" charset="0"/>
                </a:rPr>
                <a:t>Page:</a:t>
              </a:r>
            </a:p>
          </p:txBody>
        </p:sp>
        <p:sp>
          <p:nvSpPr>
            <p:cNvPr id="37919" name="Line 63"/>
            <p:cNvSpPr>
              <a:spLocks noChangeShapeType="1"/>
            </p:cNvSpPr>
            <p:nvPr/>
          </p:nvSpPr>
          <p:spPr bwMode="auto">
            <a:xfrm>
              <a:off x="538" y="1440"/>
              <a:ext cx="4790" cy="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0" name="Line 64"/>
            <p:cNvSpPr>
              <a:spLocks noChangeShapeType="1"/>
            </p:cNvSpPr>
            <p:nvPr/>
          </p:nvSpPr>
          <p:spPr bwMode="auto">
            <a:xfrm>
              <a:off x="538" y="1900"/>
              <a:ext cx="4790" cy="0"/>
            </a:xfrm>
            <a:prstGeom prst="line">
              <a:avLst/>
            </a:prstGeom>
            <a:noFill/>
            <a:ln w="571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1" name="Line 65"/>
            <p:cNvSpPr>
              <a:spLocks noChangeShapeType="1"/>
            </p:cNvSpPr>
            <p:nvPr/>
          </p:nvSpPr>
          <p:spPr bwMode="auto">
            <a:xfrm>
              <a:off x="538" y="2210"/>
              <a:ext cx="479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2" name="Line 66"/>
            <p:cNvSpPr>
              <a:spLocks noChangeShapeType="1"/>
            </p:cNvSpPr>
            <p:nvPr/>
          </p:nvSpPr>
          <p:spPr bwMode="auto">
            <a:xfrm>
              <a:off x="538" y="2520"/>
              <a:ext cx="479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3" name="Line 67"/>
            <p:cNvSpPr>
              <a:spLocks noChangeShapeType="1"/>
            </p:cNvSpPr>
            <p:nvPr/>
          </p:nvSpPr>
          <p:spPr bwMode="auto">
            <a:xfrm>
              <a:off x="538" y="2830"/>
              <a:ext cx="4790" cy="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4" name="Line 68"/>
            <p:cNvSpPr>
              <a:spLocks noChangeShapeType="1"/>
            </p:cNvSpPr>
            <p:nvPr/>
          </p:nvSpPr>
          <p:spPr bwMode="auto">
            <a:xfrm>
              <a:off x="538" y="1440"/>
              <a:ext cx="0" cy="139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5" name="Line 69"/>
            <p:cNvSpPr>
              <a:spLocks noChangeShapeType="1"/>
            </p:cNvSpPr>
            <p:nvPr/>
          </p:nvSpPr>
          <p:spPr bwMode="auto">
            <a:xfrm>
              <a:off x="1175" y="1440"/>
              <a:ext cx="0" cy="1390"/>
            </a:xfrm>
            <a:prstGeom prst="line">
              <a:avLst/>
            </a:prstGeom>
            <a:noFill/>
            <a:ln w="571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6" name="Line 70"/>
            <p:cNvSpPr>
              <a:spLocks noChangeShapeType="1"/>
            </p:cNvSpPr>
            <p:nvPr/>
          </p:nvSpPr>
          <p:spPr bwMode="auto">
            <a:xfrm>
              <a:off x="1552"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7" name="Line 71"/>
            <p:cNvSpPr>
              <a:spLocks noChangeShapeType="1"/>
            </p:cNvSpPr>
            <p:nvPr/>
          </p:nvSpPr>
          <p:spPr bwMode="auto">
            <a:xfrm>
              <a:off x="1930"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8" name="Line 72"/>
            <p:cNvSpPr>
              <a:spLocks noChangeShapeType="1"/>
            </p:cNvSpPr>
            <p:nvPr/>
          </p:nvSpPr>
          <p:spPr bwMode="auto">
            <a:xfrm>
              <a:off x="2307"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9" name="Line 73"/>
            <p:cNvSpPr>
              <a:spLocks noChangeShapeType="1"/>
            </p:cNvSpPr>
            <p:nvPr/>
          </p:nvSpPr>
          <p:spPr bwMode="auto">
            <a:xfrm>
              <a:off x="2685"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30" name="Line 74"/>
            <p:cNvSpPr>
              <a:spLocks noChangeShapeType="1"/>
            </p:cNvSpPr>
            <p:nvPr/>
          </p:nvSpPr>
          <p:spPr bwMode="auto">
            <a:xfrm>
              <a:off x="3063"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31" name="Line 75"/>
            <p:cNvSpPr>
              <a:spLocks noChangeShapeType="1"/>
            </p:cNvSpPr>
            <p:nvPr/>
          </p:nvSpPr>
          <p:spPr bwMode="auto">
            <a:xfrm>
              <a:off x="3440"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32" name="Line 76"/>
            <p:cNvSpPr>
              <a:spLocks noChangeShapeType="1"/>
            </p:cNvSpPr>
            <p:nvPr/>
          </p:nvSpPr>
          <p:spPr bwMode="auto">
            <a:xfrm>
              <a:off x="3818"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33" name="Line 77"/>
            <p:cNvSpPr>
              <a:spLocks noChangeShapeType="1"/>
            </p:cNvSpPr>
            <p:nvPr/>
          </p:nvSpPr>
          <p:spPr bwMode="auto">
            <a:xfrm>
              <a:off x="4195"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34" name="Line 78"/>
            <p:cNvSpPr>
              <a:spLocks noChangeShapeType="1"/>
            </p:cNvSpPr>
            <p:nvPr/>
          </p:nvSpPr>
          <p:spPr bwMode="auto">
            <a:xfrm>
              <a:off x="4573"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35" name="Line 79"/>
            <p:cNvSpPr>
              <a:spLocks noChangeShapeType="1"/>
            </p:cNvSpPr>
            <p:nvPr/>
          </p:nvSpPr>
          <p:spPr bwMode="auto">
            <a:xfrm>
              <a:off x="4950"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36" name="Line 80"/>
            <p:cNvSpPr>
              <a:spLocks noChangeShapeType="1"/>
            </p:cNvSpPr>
            <p:nvPr/>
          </p:nvSpPr>
          <p:spPr bwMode="auto">
            <a:xfrm>
              <a:off x="5328" y="1440"/>
              <a:ext cx="0" cy="139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spTree>
    <p:extLst>
      <p:ext uri="{BB962C8B-B14F-4D97-AF65-F5344CB8AC3E}">
        <p14:creationId xmlns:p14="http://schemas.microsoft.com/office/powerpoint/2010/main" val="338350789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82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7824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78243">
                                            <p:txEl>
                                              <p:pRg st="2" end="2"/>
                                            </p:txEl>
                                          </p:spTgt>
                                        </p:tgtEl>
                                        <p:attrNameLst>
                                          <p:attrName>style.visibility</p:attrName>
                                        </p:attrNameLst>
                                      </p:cBhvr>
                                      <p:to>
                                        <p:strVal val="visible"/>
                                      </p:to>
                                    </p:set>
                                  </p:childTnLst>
                                </p:cTn>
                              </p:par>
                              <p:par>
                                <p:cTn id="13" presetID="2" presetClass="entr" presetSubtype="2" fill="hold" nodeType="withEffect">
                                  <p:stCondLst>
                                    <p:cond delay="0"/>
                                  </p:stCondLst>
                                  <p:childTnLst>
                                    <p:set>
                                      <p:cBhvr>
                                        <p:cTn id="14" dur="1" fill="hold">
                                          <p:stCondLst>
                                            <p:cond delay="0"/>
                                          </p:stCondLst>
                                        </p:cTn>
                                        <p:tgtEl>
                                          <p:spTgt spid="778321"/>
                                        </p:tgtEl>
                                        <p:attrNameLst>
                                          <p:attrName>style.visibility</p:attrName>
                                        </p:attrNameLst>
                                      </p:cBhvr>
                                      <p:to>
                                        <p:strVal val="visible"/>
                                      </p:to>
                                    </p:set>
                                    <p:anim calcmode="lin" valueType="num">
                                      <p:cBhvr additive="base">
                                        <p:cTn id="15" dur="500" fill="hold"/>
                                        <p:tgtEl>
                                          <p:spTgt spid="778321"/>
                                        </p:tgtEl>
                                        <p:attrNameLst>
                                          <p:attrName>ppt_x</p:attrName>
                                        </p:attrNameLst>
                                      </p:cBhvr>
                                      <p:tavLst>
                                        <p:tav tm="0">
                                          <p:val>
                                            <p:strVal val="1+#ppt_w/2"/>
                                          </p:val>
                                        </p:tav>
                                        <p:tav tm="100000">
                                          <p:val>
                                            <p:strVal val="#ppt_x"/>
                                          </p:val>
                                        </p:tav>
                                      </p:tavLst>
                                    </p:anim>
                                    <p:anim calcmode="lin" valueType="num">
                                      <p:cBhvr additive="base">
                                        <p:cTn id="16" dur="500" fill="hold"/>
                                        <p:tgtEl>
                                          <p:spTgt spid="778321"/>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78301"/>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778286"/>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78300"/>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778282"/>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78299"/>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778278"/>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78298"/>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778274"/>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778297"/>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nodeType="clickEffect">
                                  <p:stCondLst>
                                    <p:cond delay="0"/>
                                  </p:stCondLst>
                                  <p:childTnLst>
                                    <p:set>
                                      <p:cBhvr>
                                        <p:cTn id="56" dur="1" fill="hold">
                                          <p:stCondLst>
                                            <p:cond delay="0"/>
                                          </p:stCondLst>
                                        </p:cTn>
                                        <p:tgtEl>
                                          <p:spTgt spid="778270"/>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778296"/>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nodeType="clickEffect">
                                  <p:stCondLst>
                                    <p:cond delay="0"/>
                                  </p:stCondLst>
                                  <p:childTnLst>
                                    <p:set>
                                      <p:cBhvr>
                                        <p:cTn id="64" dur="1" fill="hold">
                                          <p:stCondLst>
                                            <p:cond delay="0"/>
                                          </p:stCondLst>
                                        </p:cTn>
                                        <p:tgtEl>
                                          <p:spTgt spid="778266"/>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778295"/>
                                        </p:tgtEl>
                                        <p:attrNameLst>
                                          <p:attrName>style.visibility</p:attrName>
                                        </p:attrNameLst>
                                      </p:cBhvr>
                                      <p:to>
                                        <p:strVal val="visible"/>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1" presetClass="entr" presetSubtype="0" fill="hold" nodeType="clickEffect">
                                  <p:stCondLst>
                                    <p:cond delay="0"/>
                                  </p:stCondLst>
                                  <p:childTnLst>
                                    <p:set>
                                      <p:cBhvr>
                                        <p:cTn id="72" dur="1" fill="hold">
                                          <p:stCondLst>
                                            <p:cond delay="0"/>
                                          </p:stCondLst>
                                        </p:cTn>
                                        <p:tgtEl>
                                          <p:spTgt spid="778262"/>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778294"/>
                                        </p:tgtEl>
                                        <p:attrNameLst>
                                          <p:attrName>style.visibility</p:attrName>
                                        </p:attrNameLst>
                                      </p:cBhvr>
                                      <p:to>
                                        <p:strVal val="visible"/>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1" presetClass="entr" presetSubtype="0" fill="hold" nodeType="clickEffect">
                                  <p:stCondLst>
                                    <p:cond delay="0"/>
                                  </p:stCondLst>
                                  <p:childTnLst>
                                    <p:set>
                                      <p:cBhvr>
                                        <p:cTn id="80" dur="1" fill="hold">
                                          <p:stCondLst>
                                            <p:cond delay="0"/>
                                          </p:stCondLst>
                                        </p:cTn>
                                        <p:tgtEl>
                                          <p:spTgt spid="778258"/>
                                        </p:tgtEl>
                                        <p:attrNameLst>
                                          <p:attrName>style.visibility</p:attrName>
                                        </p:attrNameLst>
                                      </p:cBhvr>
                                      <p:to>
                                        <p:strVal val="visible"/>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778293"/>
                                        </p:tgtEl>
                                        <p:attrNameLst>
                                          <p:attrName>style.visibility</p:attrName>
                                        </p:attrNameLst>
                                      </p:cBhvr>
                                      <p:to>
                                        <p:strVal val="visible"/>
                                      </p:to>
                                    </p:set>
                                  </p:childTnLst>
                                </p:cTn>
                              </p:par>
                            </p:childTnLst>
                          </p:cTn>
                        </p:par>
                      </p:childTnLst>
                    </p:cTn>
                  </p:par>
                  <p:par>
                    <p:cTn id="85" fill="hold" nodeType="clickPar">
                      <p:stCondLst>
                        <p:cond delay="indefinite"/>
                      </p:stCondLst>
                      <p:childTnLst>
                        <p:par>
                          <p:cTn id="86" fill="hold" nodeType="withGroup">
                            <p:stCondLst>
                              <p:cond delay="0"/>
                            </p:stCondLst>
                            <p:childTnLst>
                              <p:par>
                                <p:cTn id="87" presetID="1" presetClass="entr" presetSubtype="0" fill="hold" nodeType="clickEffect">
                                  <p:stCondLst>
                                    <p:cond delay="0"/>
                                  </p:stCondLst>
                                  <p:childTnLst>
                                    <p:set>
                                      <p:cBhvr>
                                        <p:cTn id="88" dur="1" fill="hold">
                                          <p:stCondLst>
                                            <p:cond delay="0"/>
                                          </p:stCondLst>
                                        </p:cTn>
                                        <p:tgtEl>
                                          <p:spTgt spid="778254"/>
                                        </p:tgtEl>
                                        <p:attrNameLst>
                                          <p:attrName>style.visibility</p:attrName>
                                        </p:attrNameLst>
                                      </p:cBhvr>
                                      <p:to>
                                        <p:strVal val="visible"/>
                                      </p:to>
                                    </p:set>
                                  </p:childTnLst>
                                </p:cTn>
                              </p:par>
                            </p:childTnLst>
                          </p:cTn>
                        </p:par>
                      </p:childTnLst>
                    </p:cTn>
                  </p:par>
                  <p:par>
                    <p:cTn id="89" fill="hold" nodeType="clickPar">
                      <p:stCondLst>
                        <p:cond delay="indefinite"/>
                      </p:stCondLst>
                      <p:childTnLst>
                        <p:par>
                          <p:cTn id="90" fill="hold" nodeType="withGroup">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778292"/>
                                        </p:tgtEl>
                                        <p:attrNameLst>
                                          <p:attrName>style.visibility</p:attrName>
                                        </p:attrNameLst>
                                      </p:cBhvr>
                                      <p:to>
                                        <p:strVal val="visible"/>
                                      </p:to>
                                    </p:set>
                                  </p:childTnLst>
                                </p:cTn>
                              </p:par>
                            </p:childTnLst>
                          </p:cTn>
                        </p:par>
                      </p:childTnLst>
                    </p:cTn>
                  </p:par>
                  <p:par>
                    <p:cTn id="93" fill="hold" nodeType="clickPar">
                      <p:stCondLst>
                        <p:cond delay="indefinite"/>
                      </p:stCondLst>
                      <p:childTnLst>
                        <p:par>
                          <p:cTn id="94" fill="hold" nodeType="withGroup">
                            <p:stCondLst>
                              <p:cond delay="0"/>
                            </p:stCondLst>
                            <p:childTnLst>
                              <p:par>
                                <p:cTn id="95" presetID="1" presetClass="entr" presetSubtype="0" fill="hold" nodeType="clickEffect">
                                  <p:stCondLst>
                                    <p:cond delay="0"/>
                                  </p:stCondLst>
                                  <p:childTnLst>
                                    <p:set>
                                      <p:cBhvr>
                                        <p:cTn id="96" dur="1" fill="hold">
                                          <p:stCondLst>
                                            <p:cond delay="0"/>
                                          </p:stCondLst>
                                        </p:cTn>
                                        <p:tgtEl>
                                          <p:spTgt spid="778250"/>
                                        </p:tgtEl>
                                        <p:attrNameLst>
                                          <p:attrName>style.visibility</p:attrName>
                                        </p:attrNameLst>
                                      </p:cBhvr>
                                      <p:to>
                                        <p:strVal val="visible"/>
                                      </p:to>
                                    </p:set>
                                  </p:childTnLst>
                                </p:cTn>
                              </p:par>
                            </p:childTnLst>
                          </p:cTn>
                        </p:par>
                      </p:childTnLst>
                    </p:cTn>
                  </p:par>
                  <p:par>
                    <p:cTn id="97" fill="hold" nodeType="clickPar">
                      <p:stCondLst>
                        <p:cond delay="indefinite"/>
                      </p:stCondLst>
                      <p:childTnLst>
                        <p:par>
                          <p:cTn id="98" fill="hold" nodeType="withGroup">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778291"/>
                                        </p:tgtEl>
                                        <p:attrNameLst>
                                          <p:attrName>style.visibility</p:attrName>
                                        </p:attrNameLst>
                                      </p:cBhvr>
                                      <p:to>
                                        <p:strVal val="visible"/>
                                      </p:to>
                                    </p:se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 presetClass="entr" presetSubtype="0" fill="hold" nodeType="clickEffect">
                                  <p:stCondLst>
                                    <p:cond delay="0"/>
                                  </p:stCondLst>
                                  <p:childTnLst>
                                    <p:set>
                                      <p:cBhvr>
                                        <p:cTn id="104" dur="1" fill="hold">
                                          <p:stCondLst>
                                            <p:cond delay="0"/>
                                          </p:stCondLst>
                                        </p:cTn>
                                        <p:tgtEl>
                                          <p:spTgt spid="778246"/>
                                        </p:tgtEl>
                                        <p:attrNameLst>
                                          <p:attrName>style.visibility</p:attrName>
                                        </p:attrNameLst>
                                      </p:cBhvr>
                                      <p:to>
                                        <p:strVal val="visible"/>
                                      </p:to>
                                    </p:se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778243">
                                            <p:txEl>
                                              <p:pRg st="10" end="10"/>
                                            </p:txEl>
                                          </p:spTgt>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778243">
                                            <p:txEl>
                                              <p:pRg st="11" end="11"/>
                                            </p:txEl>
                                          </p:spTgt>
                                        </p:tgtEl>
                                        <p:attrNameLst>
                                          <p:attrName>style.visibility</p:attrName>
                                        </p:attrNameLst>
                                      </p:cBhvr>
                                      <p:to>
                                        <p:strVal val="visible"/>
                                      </p:to>
                                    </p:se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778243">
                                            <p:txEl>
                                              <p:pRg st="12" end="12"/>
                                            </p:txEl>
                                          </p:spTgt>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77824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43" grpId="0" build="p"/>
      <p:bldP spid="778291" grpId="0"/>
      <p:bldP spid="778292" grpId="0"/>
      <p:bldP spid="778293" grpId="0"/>
      <p:bldP spid="778294" grpId="0"/>
      <p:bldP spid="778295" grpId="0"/>
      <p:bldP spid="778296" grpId="0"/>
      <p:bldP spid="778297" grpId="0"/>
      <p:bldP spid="778298" grpId="0"/>
      <p:bldP spid="778299" grpId="0"/>
      <p:bldP spid="778300" grpId="0"/>
      <p:bldP spid="778301"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9267" name="Rectangle 3"/>
          <p:cNvSpPr>
            <a:spLocks noGrp="1" noChangeArrowheads="1"/>
          </p:cNvSpPr>
          <p:nvPr>
            <p:ph type="body" idx="1"/>
          </p:nvPr>
        </p:nvSpPr>
        <p:spPr>
          <a:xfrm>
            <a:off x="76200" y="685800"/>
            <a:ext cx="8763000" cy="5105400"/>
          </a:xfrm>
        </p:spPr>
        <p:txBody>
          <a:bodyPr/>
          <a:lstStyle/>
          <a:p>
            <a:pPr>
              <a:lnSpc>
                <a:spcPct val="80000"/>
              </a:lnSpc>
              <a:spcBef>
                <a:spcPct val="25000"/>
              </a:spcBef>
            </a:pPr>
            <a:r>
              <a:rPr lang="en-US" altLang="ko-KR" smtClean="0">
                <a:ea typeface="굴림" panose="020B0600000101010101" pitchFamily="34" charset="-127"/>
              </a:rPr>
              <a:t>Consider the following: A B C D A B C D A B C D</a:t>
            </a:r>
          </a:p>
          <a:p>
            <a:pPr>
              <a:lnSpc>
                <a:spcPct val="80000"/>
              </a:lnSpc>
              <a:spcBef>
                <a:spcPct val="25000"/>
              </a:spcBef>
            </a:pPr>
            <a:r>
              <a:rPr lang="en-US" altLang="ko-KR" smtClean="0">
                <a:ea typeface="굴림" panose="020B0600000101010101" pitchFamily="34" charset="-127"/>
              </a:rPr>
              <a:t>LRU Performs as follows (same as FIFO here):</a:t>
            </a:r>
          </a:p>
          <a:p>
            <a:pPr>
              <a:lnSpc>
                <a:spcPct val="80000"/>
              </a:lnSpc>
              <a:spcBef>
                <a:spcPct val="25000"/>
              </a:spcBef>
            </a:pPr>
            <a:endParaRPr lang="en-US" altLang="ko-KR" smtClean="0">
              <a:ea typeface="굴림" panose="020B0600000101010101" pitchFamily="34" charset="-127"/>
            </a:endParaRPr>
          </a:p>
          <a:p>
            <a:pPr>
              <a:lnSpc>
                <a:spcPct val="80000"/>
              </a:lnSpc>
              <a:spcBef>
                <a:spcPct val="25000"/>
              </a:spcBef>
            </a:pPr>
            <a:endParaRPr lang="en-US" altLang="ko-KR" smtClean="0">
              <a:ea typeface="굴림" panose="020B0600000101010101" pitchFamily="34" charset="-127"/>
            </a:endParaRPr>
          </a:p>
          <a:p>
            <a:pPr>
              <a:lnSpc>
                <a:spcPct val="80000"/>
              </a:lnSpc>
              <a:spcBef>
                <a:spcPct val="25000"/>
              </a:spcBef>
            </a:pPr>
            <a:endParaRPr lang="en-US" altLang="ko-KR" smtClean="0">
              <a:ea typeface="굴림" panose="020B0600000101010101" pitchFamily="34" charset="-127"/>
            </a:endParaRPr>
          </a:p>
          <a:p>
            <a:pPr>
              <a:lnSpc>
                <a:spcPct val="80000"/>
              </a:lnSpc>
              <a:spcBef>
                <a:spcPct val="25000"/>
              </a:spcBef>
            </a:pPr>
            <a:endParaRPr lang="en-US" altLang="ko-KR" smtClean="0">
              <a:ea typeface="굴림" panose="020B0600000101010101" pitchFamily="34" charset="-127"/>
            </a:endParaRPr>
          </a:p>
          <a:p>
            <a:pPr>
              <a:lnSpc>
                <a:spcPct val="80000"/>
              </a:lnSpc>
              <a:spcBef>
                <a:spcPct val="25000"/>
              </a:spcBef>
            </a:pPr>
            <a:endParaRPr lang="en-US" altLang="ko-KR" smtClean="0">
              <a:ea typeface="굴림" panose="020B0600000101010101" pitchFamily="34" charset="-127"/>
            </a:endParaRPr>
          </a:p>
          <a:p>
            <a:pPr>
              <a:lnSpc>
                <a:spcPct val="80000"/>
              </a:lnSpc>
              <a:spcBef>
                <a:spcPct val="25000"/>
              </a:spcBef>
            </a:pPr>
            <a:endParaRPr lang="en-US" altLang="ko-KR" smtClean="0">
              <a:ea typeface="굴림" panose="020B0600000101010101" pitchFamily="34" charset="-127"/>
            </a:endParaRPr>
          </a:p>
          <a:p>
            <a:pPr lvl="1">
              <a:lnSpc>
                <a:spcPct val="80000"/>
              </a:lnSpc>
              <a:spcBef>
                <a:spcPct val="25000"/>
              </a:spcBef>
            </a:pPr>
            <a:r>
              <a:rPr lang="en-US" altLang="ko-KR" smtClean="0">
                <a:ea typeface="굴림" panose="020B0600000101010101" pitchFamily="34" charset="-127"/>
              </a:rPr>
              <a:t>Every reference is a page fault!</a:t>
            </a:r>
          </a:p>
          <a:p>
            <a:pPr>
              <a:lnSpc>
                <a:spcPct val="80000"/>
              </a:lnSpc>
              <a:spcBef>
                <a:spcPct val="25000"/>
              </a:spcBef>
            </a:pPr>
            <a:r>
              <a:rPr lang="en-US" altLang="ko-KR" smtClean="0">
                <a:ea typeface="굴림" panose="020B0600000101010101" pitchFamily="34" charset="-127"/>
              </a:rPr>
              <a:t>MIN Does much better:</a:t>
            </a:r>
          </a:p>
          <a:p>
            <a:pPr lvl="1">
              <a:lnSpc>
                <a:spcPct val="80000"/>
              </a:lnSpc>
              <a:spcBef>
                <a:spcPct val="25000"/>
              </a:spcBef>
            </a:pPr>
            <a:endParaRPr lang="ko-KR" altLang="en-US" smtClean="0">
              <a:ea typeface="굴림" panose="020B0600000101010101" pitchFamily="34" charset="-127"/>
            </a:endParaRPr>
          </a:p>
        </p:txBody>
      </p:sp>
      <p:grpSp>
        <p:nvGrpSpPr>
          <p:cNvPr id="779347" name="Group 83"/>
          <p:cNvGrpSpPr>
            <a:grpSpLocks/>
          </p:cNvGrpSpPr>
          <p:nvPr/>
        </p:nvGrpSpPr>
        <p:grpSpPr bwMode="auto">
          <a:xfrm>
            <a:off x="8061325" y="2178050"/>
            <a:ext cx="600075" cy="1476375"/>
            <a:chOff x="4950" y="2190"/>
            <a:chExt cx="378" cy="930"/>
          </a:xfrm>
        </p:grpSpPr>
        <p:sp>
          <p:nvSpPr>
            <p:cNvPr id="39086" name="Rectangle 84"/>
            <p:cNvSpPr>
              <a:spLocks noChangeArrowheads="1"/>
            </p:cNvSpPr>
            <p:nvPr/>
          </p:nvSpPr>
          <p:spPr bwMode="auto">
            <a:xfrm>
              <a:off x="4950" y="2810"/>
              <a:ext cx="378"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39087" name="Rectangle 85"/>
            <p:cNvSpPr>
              <a:spLocks noChangeArrowheads="1"/>
            </p:cNvSpPr>
            <p:nvPr/>
          </p:nvSpPr>
          <p:spPr bwMode="auto">
            <a:xfrm>
              <a:off x="4950" y="2500"/>
              <a:ext cx="378"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88" name="Rectangle 86"/>
            <p:cNvSpPr>
              <a:spLocks noChangeArrowheads="1"/>
            </p:cNvSpPr>
            <p:nvPr/>
          </p:nvSpPr>
          <p:spPr bwMode="auto">
            <a:xfrm>
              <a:off x="4950" y="2190"/>
              <a:ext cx="378"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sp>
        <p:nvSpPr>
          <p:cNvPr id="38916" name="Rectangle 2"/>
          <p:cNvSpPr>
            <a:spLocks noGrp="1" noChangeArrowheads="1"/>
          </p:cNvSpPr>
          <p:nvPr>
            <p:ph type="title"/>
          </p:nvPr>
        </p:nvSpPr>
        <p:spPr/>
        <p:txBody>
          <a:bodyPr/>
          <a:lstStyle/>
          <a:p>
            <a:r>
              <a:rPr lang="en-US" altLang="ko-KR" smtClean="0">
                <a:ea typeface="굴림" panose="020B0600000101010101" pitchFamily="34" charset="-127"/>
              </a:rPr>
              <a:t>When will LRU perform badly?</a:t>
            </a:r>
          </a:p>
        </p:txBody>
      </p:sp>
      <p:grpSp>
        <p:nvGrpSpPr>
          <p:cNvPr id="779268" name="Group 4"/>
          <p:cNvGrpSpPr>
            <a:grpSpLocks/>
          </p:cNvGrpSpPr>
          <p:nvPr/>
        </p:nvGrpSpPr>
        <p:grpSpPr bwMode="auto">
          <a:xfrm>
            <a:off x="7470775" y="2178050"/>
            <a:ext cx="600075" cy="1476375"/>
            <a:chOff x="4950" y="2190"/>
            <a:chExt cx="378" cy="930"/>
          </a:xfrm>
        </p:grpSpPr>
        <p:sp>
          <p:nvSpPr>
            <p:cNvPr id="39083" name="Rectangle 5"/>
            <p:cNvSpPr>
              <a:spLocks noChangeArrowheads="1"/>
            </p:cNvSpPr>
            <p:nvPr/>
          </p:nvSpPr>
          <p:spPr bwMode="auto">
            <a:xfrm>
              <a:off x="4950" y="281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84" name="Rectangle 6"/>
            <p:cNvSpPr>
              <a:spLocks noChangeArrowheads="1"/>
            </p:cNvSpPr>
            <p:nvPr/>
          </p:nvSpPr>
          <p:spPr bwMode="auto">
            <a:xfrm>
              <a:off x="4950" y="2500"/>
              <a:ext cx="378"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39085" name="Rectangle 7"/>
            <p:cNvSpPr>
              <a:spLocks noChangeArrowheads="1"/>
            </p:cNvSpPr>
            <p:nvPr/>
          </p:nvSpPr>
          <p:spPr bwMode="auto">
            <a:xfrm>
              <a:off x="4950" y="2190"/>
              <a:ext cx="378"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272" name="Group 8"/>
          <p:cNvGrpSpPr>
            <a:grpSpLocks/>
          </p:cNvGrpSpPr>
          <p:nvPr/>
        </p:nvGrpSpPr>
        <p:grpSpPr bwMode="auto">
          <a:xfrm>
            <a:off x="6872288" y="2178050"/>
            <a:ext cx="598487" cy="1476375"/>
            <a:chOff x="4573" y="2190"/>
            <a:chExt cx="377" cy="930"/>
          </a:xfrm>
        </p:grpSpPr>
        <p:sp>
          <p:nvSpPr>
            <p:cNvPr id="39080" name="Rectangle 9"/>
            <p:cNvSpPr>
              <a:spLocks noChangeArrowheads="1"/>
            </p:cNvSpPr>
            <p:nvPr/>
          </p:nvSpPr>
          <p:spPr bwMode="auto">
            <a:xfrm>
              <a:off x="4573" y="2810"/>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81" name="Rectangle 10"/>
            <p:cNvSpPr>
              <a:spLocks noChangeArrowheads="1"/>
            </p:cNvSpPr>
            <p:nvPr/>
          </p:nvSpPr>
          <p:spPr bwMode="auto">
            <a:xfrm>
              <a:off x="4573" y="2500"/>
              <a:ext cx="377"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82" name="Rectangle 11"/>
            <p:cNvSpPr>
              <a:spLocks noChangeArrowheads="1"/>
            </p:cNvSpPr>
            <p:nvPr/>
          </p:nvSpPr>
          <p:spPr bwMode="auto">
            <a:xfrm>
              <a:off x="4573" y="2190"/>
              <a:ext cx="377"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grpSp>
      <p:grpSp>
        <p:nvGrpSpPr>
          <p:cNvPr id="779276" name="Group 12"/>
          <p:cNvGrpSpPr>
            <a:grpSpLocks/>
          </p:cNvGrpSpPr>
          <p:nvPr/>
        </p:nvGrpSpPr>
        <p:grpSpPr bwMode="auto">
          <a:xfrm>
            <a:off x="6272213" y="2178050"/>
            <a:ext cx="600075" cy="1476375"/>
            <a:chOff x="4195" y="2190"/>
            <a:chExt cx="378" cy="930"/>
          </a:xfrm>
        </p:grpSpPr>
        <p:sp>
          <p:nvSpPr>
            <p:cNvPr id="39077" name="Rectangle 13"/>
            <p:cNvSpPr>
              <a:spLocks noChangeArrowheads="1"/>
            </p:cNvSpPr>
            <p:nvPr/>
          </p:nvSpPr>
          <p:spPr bwMode="auto">
            <a:xfrm>
              <a:off x="4195" y="281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39078" name="Rectangle 14"/>
            <p:cNvSpPr>
              <a:spLocks noChangeArrowheads="1"/>
            </p:cNvSpPr>
            <p:nvPr/>
          </p:nvSpPr>
          <p:spPr bwMode="auto">
            <a:xfrm>
              <a:off x="4195" y="2500"/>
              <a:ext cx="378"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79" name="Rectangle 15"/>
            <p:cNvSpPr>
              <a:spLocks noChangeArrowheads="1"/>
            </p:cNvSpPr>
            <p:nvPr/>
          </p:nvSpPr>
          <p:spPr bwMode="auto">
            <a:xfrm>
              <a:off x="4195" y="2190"/>
              <a:ext cx="378"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280" name="Group 16"/>
          <p:cNvGrpSpPr>
            <a:grpSpLocks/>
          </p:cNvGrpSpPr>
          <p:nvPr/>
        </p:nvGrpSpPr>
        <p:grpSpPr bwMode="auto">
          <a:xfrm>
            <a:off x="5673725" y="2178050"/>
            <a:ext cx="598488" cy="1476375"/>
            <a:chOff x="3818" y="2190"/>
            <a:chExt cx="377" cy="930"/>
          </a:xfrm>
        </p:grpSpPr>
        <p:sp>
          <p:nvSpPr>
            <p:cNvPr id="39074" name="Rectangle 17"/>
            <p:cNvSpPr>
              <a:spLocks noChangeArrowheads="1"/>
            </p:cNvSpPr>
            <p:nvPr/>
          </p:nvSpPr>
          <p:spPr bwMode="auto">
            <a:xfrm>
              <a:off x="3818" y="2810"/>
              <a:ext cx="377"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75" name="Rectangle 18"/>
            <p:cNvSpPr>
              <a:spLocks noChangeArrowheads="1"/>
            </p:cNvSpPr>
            <p:nvPr/>
          </p:nvSpPr>
          <p:spPr bwMode="auto">
            <a:xfrm>
              <a:off x="3818" y="2500"/>
              <a:ext cx="377"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39076" name="Rectangle 19"/>
            <p:cNvSpPr>
              <a:spLocks noChangeArrowheads="1"/>
            </p:cNvSpPr>
            <p:nvPr/>
          </p:nvSpPr>
          <p:spPr bwMode="auto">
            <a:xfrm>
              <a:off x="3818" y="2190"/>
              <a:ext cx="377"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284" name="Group 20"/>
          <p:cNvGrpSpPr>
            <a:grpSpLocks/>
          </p:cNvGrpSpPr>
          <p:nvPr/>
        </p:nvGrpSpPr>
        <p:grpSpPr bwMode="auto">
          <a:xfrm>
            <a:off x="5073650" y="2178050"/>
            <a:ext cx="600075" cy="1476375"/>
            <a:chOff x="3440" y="2190"/>
            <a:chExt cx="378" cy="930"/>
          </a:xfrm>
        </p:grpSpPr>
        <p:sp>
          <p:nvSpPr>
            <p:cNvPr id="39071" name="Rectangle 21"/>
            <p:cNvSpPr>
              <a:spLocks noChangeArrowheads="1"/>
            </p:cNvSpPr>
            <p:nvPr/>
          </p:nvSpPr>
          <p:spPr bwMode="auto">
            <a:xfrm>
              <a:off x="3440" y="2810"/>
              <a:ext cx="378"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72" name="Rectangle 22"/>
            <p:cNvSpPr>
              <a:spLocks noChangeArrowheads="1"/>
            </p:cNvSpPr>
            <p:nvPr/>
          </p:nvSpPr>
          <p:spPr bwMode="auto">
            <a:xfrm>
              <a:off x="3440" y="250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73" name="Rectangle 23"/>
            <p:cNvSpPr>
              <a:spLocks noChangeArrowheads="1"/>
            </p:cNvSpPr>
            <p:nvPr/>
          </p:nvSpPr>
          <p:spPr bwMode="auto">
            <a:xfrm>
              <a:off x="3440" y="2190"/>
              <a:ext cx="378"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grpSp>
      <p:grpSp>
        <p:nvGrpSpPr>
          <p:cNvPr id="779288" name="Group 24"/>
          <p:cNvGrpSpPr>
            <a:grpSpLocks/>
          </p:cNvGrpSpPr>
          <p:nvPr/>
        </p:nvGrpSpPr>
        <p:grpSpPr bwMode="auto">
          <a:xfrm>
            <a:off x="4475163" y="2178050"/>
            <a:ext cx="598487" cy="1476375"/>
            <a:chOff x="3063" y="2190"/>
            <a:chExt cx="377" cy="930"/>
          </a:xfrm>
        </p:grpSpPr>
        <p:sp>
          <p:nvSpPr>
            <p:cNvPr id="39068" name="Rectangle 25"/>
            <p:cNvSpPr>
              <a:spLocks noChangeArrowheads="1"/>
            </p:cNvSpPr>
            <p:nvPr/>
          </p:nvSpPr>
          <p:spPr bwMode="auto">
            <a:xfrm>
              <a:off x="3063" y="2810"/>
              <a:ext cx="377"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39069" name="Rectangle 26"/>
            <p:cNvSpPr>
              <a:spLocks noChangeArrowheads="1"/>
            </p:cNvSpPr>
            <p:nvPr/>
          </p:nvSpPr>
          <p:spPr bwMode="auto">
            <a:xfrm>
              <a:off x="3063" y="2500"/>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70" name="Rectangle 27"/>
            <p:cNvSpPr>
              <a:spLocks noChangeArrowheads="1"/>
            </p:cNvSpPr>
            <p:nvPr/>
          </p:nvSpPr>
          <p:spPr bwMode="auto">
            <a:xfrm>
              <a:off x="3063" y="2190"/>
              <a:ext cx="377"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292" name="Group 28"/>
          <p:cNvGrpSpPr>
            <a:grpSpLocks/>
          </p:cNvGrpSpPr>
          <p:nvPr/>
        </p:nvGrpSpPr>
        <p:grpSpPr bwMode="auto">
          <a:xfrm>
            <a:off x="3875088" y="2178050"/>
            <a:ext cx="600075" cy="1476375"/>
            <a:chOff x="2685" y="2190"/>
            <a:chExt cx="378" cy="930"/>
          </a:xfrm>
        </p:grpSpPr>
        <p:sp>
          <p:nvSpPr>
            <p:cNvPr id="39065" name="Rectangle 29"/>
            <p:cNvSpPr>
              <a:spLocks noChangeArrowheads="1"/>
            </p:cNvSpPr>
            <p:nvPr/>
          </p:nvSpPr>
          <p:spPr bwMode="auto">
            <a:xfrm>
              <a:off x="2685" y="2810"/>
              <a:ext cx="378"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66" name="Rectangle 30"/>
            <p:cNvSpPr>
              <a:spLocks noChangeArrowheads="1"/>
            </p:cNvSpPr>
            <p:nvPr/>
          </p:nvSpPr>
          <p:spPr bwMode="auto">
            <a:xfrm>
              <a:off x="2685" y="250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39067" name="Rectangle 31"/>
            <p:cNvSpPr>
              <a:spLocks noChangeArrowheads="1"/>
            </p:cNvSpPr>
            <p:nvPr/>
          </p:nvSpPr>
          <p:spPr bwMode="auto">
            <a:xfrm>
              <a:off x="2685" y="2190"/>
              <a:ext cx="378"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296" name="Group 32"/>
          <p:cNvGrpSpPr>
            <a:grpSpLocks/>
          </p:cNvGrpSpPr>
          <p:nvPr/>
        </p:nvGrpSpPr>
        <p:grpSpPr bwMode="auto">
          <a:xfrm>
            <a:off x="3275013" y="2178050"/>
            <a:ext cx="600075" cy="1476375"/>
            <a:chOff x="2307" y="2190"/>
            <a:chExt cx="378" cy="930"/>
          </a:xfrm>
        </p:grpSpPr>
        <p:sp>
          <p:nvSpPr>
            <p:cNvPr id="39062" name="Rectangle 33"/>
            <p:cNvSpPr>
              <a:spLocks noChangeArrowheads="1"/>
            </p:cNvSpPr>
            <p:nvPr/>
          </p:nvSpPr>
          <p:spPr bwMode="auto">
            <a:xfrm>
              <a:off x="2307" y="2810"/>
              <a:ext cx="378"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63" name="Rectangle 34"/>
            <p:cNvSpPr>
              <a:spLocks noChangeArrowheads="1"/>
            </p:cNvSpPr>
            <p:nvPr/>
          </p:nvSpPr>
          <p:spPr bwMode="auto">
            <a:xfrm>
              <a:off x="2307" y="2500"/>
              <a:ext cx="378"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64" name="Rectangle 35"/>
            <p:cNvSpPr>
              <a:spLocks noChangeArrowheads="1"/>
            </p:cNvSpPr>
            <p:nvPr/>
          </p:nvSpPr>
          <p:spPr bwMode="auto">
            <a:xfrm>
              <a:off x="2307" y="2190"/>
              <a:ext cx="378"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grpSp>
      <p:grpSp>
        <p:nvGrpSpPr>
          <p:cNvPr id="779300" name="Group 36"/>
          <p:cNvGrpSpPr>
            <a:grpSpLocks/>
          </p:cNvGrpSpPr>
          <p:nvPr/>
        </p:nvGrpSpPr>
        <p:grpSpPr bwMode="auto">
          <a:xfrm>
            <a:off x="2676525" y="2178050"/>
            <a:ext cx="598488" cy="1476375"/>
            <a:chOff x="1930" y="2190"/>
            <a:chExt cx="377" cy="930"/>
          </a:xfrm>
        </p:grpSpPr>
        <p:sp>
          <p:nvSpPr>
            <p:cNvPr id="39059" name="Rectangle 37"/>
            <p:cNvSpPr>
              <a:spLocks noChangeArrowheads="1"/>
            </p:cNvSpPr>
            <p:nvPr/>
          </p:nvSpPr>
          <p:spPr bwMode="auto">
            <a:xfrm>
              <a:off x="1930" y="2810"/>
              <a:ext cx="377"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39060" name="Rectangle 38"/>
            <p:cNvSpPr>
              <a:spLocks noChangeArrowheads="1"/>
            </p:cNvSpPr>
            <p:nvPr/>
          </p:nvSpPr>
          <p:spPr bwMode="auto">
            <a:xfrm>
              <a:off x="1930" y="2500"/>
              <a:ext cx="377"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61" name="Rectangle 39"/>
            <p:cNvSpPr>
              <a:spLocks noChangeArrowheads="1"/>
            </p:cNvSpPr>
            <p:nvPr/>
          </p:nvSpPr>
          <p:spPr bwMode="auto">
            <a:xfrm>
              <a:off x="1930" y="2190"/>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304" name="Group 40"/>
          <p:cNvGrpSpPr>
            <a:grpSpLocks/>
          </p:cNvGrpSpPr>
          <p:nvPr/>
        </p:nvGrpSpPr>
        <p:grpSpPr bwMode="auto">
          <a:xfrm>
            <a:off x="2076450" y="2178050"/>
            <a:ext cx="600075" cy="1476375"/>
            <a:chOff x="1552" y="2190"/>
            <a:chExt cx="378" cy="930"/>
          </a:xfrm>
        </p:grpSpPr>
        <p:sp>
          <p:nvSpPr>
            <p:cNvPr id="39056" name="Rectangle 41"/>
            <p:cNvSpPr>
              <a:spLocks noChangeArrowheads="1"/>
            </p:cNvSpPr>
            <p:nvPr/>
          </p:nvSpPr>
          <p:spPr bwMode="auto">
            <a:xfrm>
              <a:off x="1552" y="2810"/>
              <a:ext cx="378"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57" name="Rectangle 42"/>
            <p:cNvSpPr>
              <a:spLocks noChangeArrowheads="1"/>
            </p:cNvSpPr>
            <p:nvPr/>
          </p:nvSpPr>
          <p:spPr bwMode="auto">
            <a:xfrm>
              <a:off x="1552" y="2500"/>
              <a:ext cx="378"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39058" name="Rectangle 43"/>
            <p:cNvSpPr>
              <a:spLocks noChangeArrowheads="1"/>
            </p:cNvSpPr>
            <p:nvPr/>
          </p:nvSpPr>
          <p:spPr bwMode="auto">
            <a:xfrm>
              <a:off x="1552" y="219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308" name="Group 44"/>
          <p:cNvGrpSpPr>
            <a:grpSpLocks/>
          </p:cNvGrpSpPr>
          <p:nvPr/>
        </p:nvGrpSpPr>
        <p:grpSpPr bwMode="auto">
          <a:xfrm>
            <a:off x="1477963" y="2178050"/>
            <a:ext cx="598487" cy="1476375"/>
            <a:chOff x="1117" y="1948"/>
            <a:chExt cx="377" cy="930"/>
          </a:xfrm>
        </p:grpSpPr>
        <p:sp>
          <p:nvSpPr>
            <p:cNvPr id="39053" name="Rectangle 45"/>
            <p:cNvSpPr>
              <a:spLocks noChangeArrowheads="1"/>
            </p:cNvSpPr>
            <p:nvPr/>
          </p:nvSpPr>
          <p:spPr bwMode="auto">
            <a:xfrm>
              <a:off x="1117" y="2568"/>
              <a:ext cx="377"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54" name="Rectangle 46"/>
            <p:cNvSpPr>
              <a:spLocks noChangeArrowheads="1"/>
            </p:cNvSpPr>
            <p:nvPr/>
          </p:nvSpPr>
          <p:spPr bwMode="auto">
            <a:xfrm>
              <a:off x="1117" y="2258"/>
              <a:ext cx="377"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55" name="Rectangle 47"/>
            <p:cNvSpPr>
              <a:spLocks noChangeArrowheads="1"/>
            </p:cNvSpPr>
            <p:nvPr/>
          </p:nvSpPr>
          <p:spPr bwMode="auto">
            <a:xfrm>
              <a:off x="1117" y="1948"/>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grpSp>
      <p:sp>
        <p:nvSpPr>
          <p:cNvPr id="779312" name="Rectangle 48"/>
          <p:cNvSpPr>
            <a:spLocks noChangeArrowheads="1"/>
          </p:cNvSpPr>
          <p:nvPr/>
        </p:nvSpPr>
        <p:spPr bwMode="auto">
          <a:xfrm>
            <a:off x="7470775" y="1447800"/>
            <a:ext cx="600075" cy="730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779313" name="Rectangle 49"/>
          <p:cNvSpPr>
            <a:spLocks noChangeArrowheads="1"/>
          </p:cNvSpPr>
          <p:nvPr/>
        </p:nvSpPr>
        <p:spPr bwMode="auto">
          <a:xfrm>
            <a:off x="6872288" y="1447800"/>
            <a:ext cx="598487" cy="730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9314" name="Rectangle 50"/>
          <p:cNvSpPr>
            <a:spLocks noChangeArrowheads="1"/>
          </p:cNvSpPr>
          <p:nvPr/>
        </p:nvSpPr>
        <p:spPr bwMode="auto">
          <a:xfrm>
            <a:off x="6272213" y="1447800"/>
            <a:ext cx="600075" cy="730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779315" name="Rectangle 51"/>
          <p:cNvSpPr>
            <a:spLocks noChangeArrowheads="1"/>
          </p:cNvSpPr>
          <p:nvPr/>
        </p:nvSpPr>
        <p:spPr bwMode="auto">
          <a:xfrm>
            <a:off x="5673725" y="1447800"/>
            <a:ext cx="598488" cy="730250"/>
          </a:xfrm>
          <a:prstGeom prst="rect">
            <a:avLst/>
          </a:prstGeom>
          <a:noFill/>
          <a:ln>
            <a:noFill/>
          </a:ln>
          <a:effectLst/>
          <a:extLst>
            <a:ext uri="{909E8E84-426E-40dd-AFC4-6F175D3DCCD1}">
              <a14:hiddenFill xmlns="" xmlns:a14="http://schemas.microsoft.com/office/drawing/2010/main">
                <a:solidFill>
                  <a:srgbClr val="FFFF00"/>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779316" name="Rectangle 52"/>
          <p:cNvSpPr>
            <a:spLocks noChangeArrowheads="1"/>
          </p:cNvSpPr>
          <p:nvPr/>
        </p:nvSpPr>
        <p:spPr bwMode="auto">
          <a:xfrm>
            <a:off x="5073650" y="1447800"/>
            <a:ext cx="600075" cy="730250"/>
          </a:xfrm>
          <a:prstGeom prst="rect">
            <a:avLst/>
          </a:prstGeom>
          <a:noFill/>
          <a:ln>
            <a:noFill/>
          </a:ln>
          <a:effectLst/>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779317" name="Rectangle 53"/>
          <p:cNvSpPr>
            <a:spLocks noChangeArrowheads="1"/>
          </p:cNvSpPr>
          <p:nvPr/>
        </p:nvSpPr>
        <p:spPr bwMode="auto">
          <a:xfrm>
            <a:off x="4475163" y="1447800"/>
            <a:ext cx="598487" cy="730250"/>
          </a:xfrm>
          <a:prstGeom prst="rect">
            <a:avLst/>
          </a:prstGeom>
          <a:noFill/>
          <a:ln>
            <a:noFill/>
          </a:ln>
          <a:effectLst/>
          <a:extLst>
            <a:ext uri="{909E8E84-426E-40dd-AFC4-6F175D3DCCD1}">
              <a14:hiddenFill xmlns="" xmlns:a14="http://schemas.microsoft.com/office/drawing/2010/main">
                <a:solidFill>
                  <a:srgbClr val="FFFF00"/>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9318" name="Rectangle 54"/>
          <p:cNvSpPr>
            <a:spLocks noChangeArrowheads="1"/>
          </p:cNvSpPr>
          <p:nvPr/>
        </p:nvSpPr>
        <p:spPr bwMode="auto">
          <a:xfrm>
            <a:off x="3875088" y="1447800"/>
            <a:ext cx="600075" cy="730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779319" name="Rectangle 55"/>
          <p:cNvSpPr>
            <a:spLocks noChangeArrowheads="1"/>
          </p:cNvSpPr>
          <p:nvPr/>
        </p:nvSpPr>
        <p:spPr bwMode="auto">
          <a:xfrm>
            <a:off x="3275013" y="1447800"/>
            <a:ext cx="600075" cy="730250"/>
          </a:xfrm>
          <a:prstGeom prst="rect">
            <a:avLst/>
          </a:prstGeom>
          <a:noFill/>
          <a:ln>
            <a:noFill/>
          </a:ln>
          <a:effectLst/>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779320" name="Rectangle 56"/>
          <p:cNvSpPr>
            <a:spLocks noChangeArrowheads="1"/>
          </p:cNvSpPr>
          <p:nvPr/>
        </p:nvSpPr>
        <p:spPr bwMode="auto">
          <a:xfrm>
            <a:off x="2676525" y="1447800"/>
            <a:ext cx="598488" cy="730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779321" name="Rectangle 57"/>
          <p:cNvSpPr>
            <a:spLocks noChangeArrowheads="1"/>
          </p:cNvSpPr>
          <p:nvPr/>
        </p:nvSpPr>
        <p:spPr bwMode="auto">
          <a:xfrm>
            <a:off x="2076450" y="1447800"/>
            <a:ext cx="600075" cy="730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9322" name="Rectangle 58"/>
          <p:cNvSpPr>
            <a:spLocks noChangeArrowheads="1"/>
          </p:cNvSpPr>
          <p:nvPr/>
        </p:nvSpPr>
        <p:spPr bwMode="auto">
          <a:xfrm>
            <a:off x="1477963" y="1447800"/>
            <a:ext cx="598487" cy="730250"/>
          </a:xfrm>
          <a:prstGeom prst="rect">
            <a:avLst/>
          </a:prstGeom>
          <a:noFill/>
          <a:ln>
            <a:noFill/>
          </a:ln>
          <a:effectLst/>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779351" name="Rectangle 87"/>
          <p:cNvSpPr>
            <a:spLocks noChangeArrowheads="1"/>
          </p:cNvSpPr>
          <p:nvPr/>
        </p:nvSpPr>
        <p:spPr bwMode="auto">
          <a:xfrm>
            <a:off x="8086725" y="1447800"/>
            <a:ext cx="600075" cy="73025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grpSp>
        <p:nvGrpSpPr>
          <p:cNvPr id="779354" name="Group 90"/>
          <p:cNvGrpSpPr>
            <a:grpSpLocks/>
          </p:cNvGrpSpPr>
          <p:nvPr/>
        </p:nvGrpSpPr>
        <p:grpSpPr bwMode="auto">
          <a:xfrm>
            <a:off x="466725" y="1447800"/>
            <a:ext cx="8204200" cy="2206625"/>
            <a:chOff x="240" y="1440"/>
            <a:chExt cx="5168" cy="1390"/>
          </a:xfrm>
        </p:grpSpPr>
        <p:sp>
          <p:nvSpPr>
            <p:cNvPr id="39028" name="Rectangle 60"/>
            <p:cNvSpPr>
              <a:spLocks noChangeArrowheads="1"/>
            </p:cNvSpPr>
            <p:nvPr/>
          </p:nvSpPr>
          <p:spPr bwMode="auto">
            <a:xfrm>
              <a:off x="240" y="2520"/>
              <a:ext cx="637"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3</a:t>
              </a:r>
            </a:p>
          </p:txBody>
        </p:sp>
        <p:sp>
          <p:nvSpPr>
            <p:cNvPr id="39029" name="Rectangle 61"/>
            <p:cNvSpPr>
              <a:spLocks noChangeArrowheads="1"/>
            </p:cNvSpPr>
            <p:nvPr/>
          </p:nvSpPr>
          <p:spPr bwMode="auto">
            <a:xfrm>
              <a:off x="240" y="2210"/>
              <a:ext cx="637"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2</a:t>
              </a:r>
            </a:p>
          </p:txBody>
        </p:sp>
        <p:sp>
          <p:nvSpPr>
            <p:cNvPr id="39030" name="Rectangle 62"/>
            <p:cNvSpPr>
              <a:spLocks noChangeArrowheads="1"/>
            </p:cNvSpPr>
            <p:nvPr/>
          </p:nvSpPr>
          <p:spPr bwMode="auto">
            <a:xfrm>
              <a:off x="240" y="1900"/>
              <a:ext cx="637"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1</a:t>
              </a:r>
            </a:p>
          </p:txBody>
        </p:sp>
        <p:sp>
          <p:nvSpPr>
            <p:cNvPr id="39031" name="Rectangle 63"/>
            <p:cNvSpPr>
              <a:spLocks noChangeArrowheads="1"/>
            </p:cNvSpPr>
            <p:nvPr/>
          </p:nvSpPr>
          <p:spPr bwMode="auto">
            <a:xfrm>
              <a:off x="240" y="1440"/>
              <a:ext cx="637" cy="46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90000"/>
                </a:lnSpc>
                <a:spcBef>
                  <a:spcPct val="30000"/>
                </a:spcBef>
              </a:pPr>
              <a:r>
                <a:rPr lang="en-US" altLang="ko-KR" sz="2400" b="0" dirty="0">
                  <a:latin typeface="Gill Sans" charset="0"/>
                  <a:ea typeface="Gill Sans" charset="0"/>
                  <a:cs typeface="Gill Sans" charset="0"/>
                </a:rPr>
                <a:t>Ref:</a:t>
              </a:r>
            </a:p>
            <a:p>
              <a:pPr algn="l">
                <a:lnSpc>
                  <a:spcPct val="50000"/>
                </a:lnSpc>
                <a:spcBef>
                  <a:spcPct val="30000"/>
                </a:spcBef>
              </a:pPr>
              <a:r>
                <a:rPr lang="en-US" altLang="ko-KR" sz="2400" b="0" dirty="0">
                  <a:latin typeface="Gill Sans" charset="0"/>
                  <a:ea typeface="Gill Sans" charset="0"/>
                  <a:cs typeface="Gill Sans" charset="0"/>
                </a:rPr>
                <a:t>Page:</a:t>
              </a:r>
            </a:p>
          </p:txBody>
        </p:sp>
        <p:sp>
          <p:nvSpPr>
            <p:cNvPr id="39032" name="Line 65"/>
            <p:cNvSpPr>
              <a:spLocks noChangeShapeType="1"/>
            </p:cNvSpPr>
            <p:nvPr/>
          </p:nvSpPr>
          <p:spPr bwMode="auto">
            <a:xfrm>
              <a:off x="240" y="1900"/>
              <a:ext cx="5168" cy="0"/>
            </a:xfrm>
            <a:prstGeom prst="line">
              <a:avLst/>
            </a:prstGeom>
            <a:noFill/>
            <a:ln w="571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nvGrpSpPr>
            <p:cNvPr id="39033" name="Group 89"/>
            <p:cNvGrpSpPr>
              <a:grpSpLocks/>
            </p:cNvGrpSpPr>
            <p:nvPr/>
          </p:nvGrpSpPr>
          <p:grpSpPr bwMode="auto">
            <a:xfrm>
              <a:off x="240" y="2210"/>
              <a:ext cx="5161" cy="310"/>
              <a:chOff x="240" y="2210"/>
              <a:chExt cx="4790" cy="310"/>
            </a:xfrm>
          </p:grpSpPr>
          <p:sp>
            <p:nvSpPr>
              <p:cNvPr id="39051" name="Line 66"/>
              <p:cNvSpPr>
                <a:spLocks noChangeShapeType="1"/>
              </p:cNvSpPr>
              <p:nvPr/>
            </p:nvSpPr>
            <p:spPr bwMode="auto">
              <a:xfrm>
                <a:off x="240" y="2210"/>
                <a:ext cx="479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52" name="Line 67"/>
              <p:cNvSpPr>
                <a:spLocks noChangeShapeType="1"/>
              </p:cNvSpPr>
              <p:nvPr/>
            </p:nvSpPr>
            <p:spPr bwMode="auto">
              <a:xfrm>
                <a:off x="240" y="2520"/>
                <a:ext cx="479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sp>
          <p:nvSpPr>
            <p:cNvPr id="39034" name="Line 69"/>
            <p:cNvSpPr>
              <a:spLocks noChangeShapeType="1"/>
            </p:cNvSpPr>
            <p:nvPr/>
          </p:nvSpPr>
          <p:spPr bwMode="auto">
            <a:xfrm>
              <a:off x="240" y="1440"/>
              <a:ext cx="0" cy="139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35" name="Line 70"/>
            <p:cNvSpPr>
              <a:spLocks noChangeShapeType="1"/>
            </p:cNvSpPr>
            <p:nvPr/>
          </p:nvSpPr>
          <p:spPr bwMode="auto">
            <a:xfrm>
              <a:off x="877" y="1440"/>
              <a:ext cx="0" cy="1390"/>
            </a:xfrm>
            <a:prstGeom prst="line">
              <a:avLst/>
            </a:prstGeom>
            <a:noFill/>
            <a:ln w="571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36" name="Line 71"/>
            <p:cNvSpPr>
              <a:spLocks noChangeShapeType="1"/>
            </p:cNvSpPr>
            <p:nvPr/>
          </p:nvSpPr>
          <p:spPr bwMode="auto">
            <a:xfrm>
              <a:off x="1254"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37" name="Line 72"/>
            <p:cNvSpPr>
              <a:spLocks noChangeShapeType="1"/>
            </p:cNvSpPr>
            <p:nvPr/>
          </p:nvSpPr>
          <p:spPr bwMode="auto">
            <a:xfrm>
              <a:off x="1632"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38" name="Line 73"/>
            <p:cNvSpPr>
              <a:spLocks noChangeShapeType="1"/>
            </p:cNvSpPr>
            <p:nvPr/>
          </p:nvSpPr>
          <p:spPr bwMode="auto">
            <a:xfrm>
              <a:off x="2009"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39" name="Line 74"/>
            <p:cNvSpPr>
              <a:spLocks noChangeShapeType="1"/>
            </p:cNvSpPr>
            <p:nvPr/>
          </p:nvSpPr>
          <p:spPr bwMode="auto">
            <a:xfrm>
              <a:off x="2387"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0" name="Line 75"/>
            <p:cNvSpPr>
              <a:spLocks noChangeShapeType="1"/>
            </p:cNvSpPr>
            <p:nvPr/>
          </p:nvSpPr>
          <p:spPr bwMode="auto">
            <a:xfrm>
              <a:off x="2765"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1" name="Line 76"/>
            <p:cNvSpPr>
              <a:spLocks noChangeShapeType="1"/>
            </p:cNvSpPr>
            <p:nvPr/>
          </p:nvSpPr>
          <p:spPr bwMode="auto">
            <a:xfrm>
              <a:off x="3142"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2" name="Line 77"/>
            <p:cNvSpPr>
              <a:spLocks noChangeShapeType="1"/>
            </p:cNvSpPr>
            <p:nvPr/>
          </p:nvSpPr>
          <p:spPr bwMode="auto">
            <a:xfrm>
              <a:off x="3520"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3" name="Line 78"/>
            <p:cNvSpPr>
              <a:spLocks noChangeShapeType="1"/>
            </p:cNvSpPr>
            <p:nvPr/>
          </p:nvSpPr>
          <p:spPr bwMode="auto">
            <a:xfrm>
              <a:off x="3897"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4" name="Line 79"/>
            <p:cNvSpPr>
              <a:spLocks noChangeShapeType="1"/>
            </p:cNvSpPr>
            <p:nvPr/>
          </p:nvSpPr>
          <p:spPr bwMode="auto">
            <a:xfrm>
              <a:off x="4275"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5" name="Line 80"/>
            <p:cNvSpPr>
              <a:spLocks noChangeShapeType="1"/>
            </p:cNvSpPr>
            <p:nvPr/>
          </p:nvSpPr>
          <p:spPr bwMode="auto">
            <a:xfrm>
              <a:off x="4652"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nvGrpSpPr>
            <p:cNvPr id="39046" name="Group 82"/>
            <p:cNvGrpSpPr>
              <a:grpSpLocks/>
            </p:cNvGrpSpPr>
            <p:nvPr/>
          </p:nvGrpSpPr>
          <p:grpSpPr bwMode="auto">
            <a:xfrm>
              <a:off x="240" y="1440"/>
              <a:ext cx="5160" cy="1390"/>
              <a:chOff x="240" y="1440"/>
              <a:chExt cx="4790" cy="1390"/>
            </a:xfrm>
          </p:grpSpPr>
          <p:sp>
            <p:nvSpPr>
              <p:cNvPr id="39048" name="Line 64"/>
              <p:cNvSpPr>
                <a:spLocks noChangeShapeType="1"/>
              </p:cNvSpPr>
              <p:nvPr/>
            </p:nvSpPr>
            <p:spPr bwMode="auto">
              <a:xfrm>
                <a:off x="240" y="1440"/>
                <a:ext cx="4790" cy="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9" name="Line 68"/>
              <p:cNvSpPr>
                <a:spLocks noChangeShapeType="1"/>
              </p:cNvSpPr>
              <p:nvPr/>
            </p:nvSpPr>
            <p:spPr bwMode="auto">
              <a:xfrm>
                <a:off x="240" y="2830"/>
                <a:ext cx="4790" cy="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50" name="Line 81"/>
              <p:cNvSpPr>
                <a:spLocks noChangeShapeType="1"/>
              </p:cNvSpPr>
              <p:nvPr/>
            </p:nvSpPr>
            <p:spPr bwMode="auto">
              <a:xfrm>
                <a:off x="5030" y="1440"/>
                <a:ext cx="0" cy="139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sp>
          <p:nvSpPr>
            <p:cNvPr id="39047" name="Line 88"/>
            <p:cNvSpPr>
              <a:spLocks noChangeShapeType="1"/>
            </p:cNvSpPr>
            <p:nvPr/>
          </p:nvSpPr>
          <p:spPr bwMode="auto">
            <a:xfrm>
              <a:off x="5024"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grpSp>
        <p:nvGrpSpPr>
          <p:cNvPr id="779441" name="Group 177"/>
          <p:cNvGrpSpPr>
            <a:grpSpLocks/>
          </p:cNvGrpSpPr>
          <p:nvPr/>
        </p:nvGrpSpPr>
        <p:grpSpPr bwMode="auto">
          <a:xfrm>
            <a:off x="457200" y="4495800"/>
            <a:ext cx="8220075" cy="2206625"/>
            <a:chOff x="294" y="2786"/>
            <a:chExt cx="5178" cy="1390"/>
          </a:xfrm>
        </p:grpSpPr>
        <p:grpSp>
          <p:nvGrpSpPr>
            <p:cNvPr id="38942" name="Group 91"/>
            <p:cNvGrpSpPr>
              <a:grpSpLocks/>
            </p:cNvGrpSpPr>
            <p:nvPr/>
          </p:nvGrpSpPr>
          <p:grpSpPr bwMode="auto">
            <a:xfrm>
              <a:off x="5078" y="3246"/>
              <a:ext cx="378" cy="930"/>
              <a:chOff x="4950" y="2190"/>
              <a:chExt cx="378" cy="930"/>
            </a:xfrm>
          </p:grpSpPr>
          <p:sp>
            <p:nvSpPr>
              <p:cNvPr id="39025" name="Rectangle 92"/>
              <p:cNvSpPr>
                <a:spLocks noChangeArrowheads="1"/>
              </p:cNvSpPr>
              <p:nvPr/>
            </p:nvSpPr>
            <p:spPr bwMode="auto">
              <a:xfrm>
                <a:off x="4950" y="2810"/>
                <a:ext cx="378"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26" name="Rectangle 93"/>
              <p:cNvSpPr>
                <a:spLocks noChangeArrowheads="1"/>
              </p:cNvSpPr>
              <p:nvPr/>
            </p:nvSpPr>
            <p:spPr bwMode="auto">
              <a:xfrm>
                <a:off x="4950" y="2500"/>
                <a:ext cx="378"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27" name="Rectangle 94"/>
              <p:cNvSpPr>
                <a:spLocks noChangeArrowheads="1"/>
              </p:cNvSpPr>
              <p:nvPr/>
            </p:nvSpPr>
            <p:spPr bwMode="auto">
              <a:xfrm>
                <a:off x="4950" y="2190"/>
                <a:ext cx="378"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38943" name="Group 95"/>
            <p:cNvGrpSpPr>
              <a:grpSpLocks/>
            </p:cNvGrpSpPr>
            <p:nvPr/>
          </p:nvGrpSpPr>
          <p:grpSpPr bwMode="auto">
            <a:xfrm>
              <a:off x="4706" y="3246"/>
              <a:ext cx="378" cy="930"/>
              <a:chOff x="4950" y="2190"/>
              <a:chExt cx="378" cy="930"/>
            </a:xfrm>
          </p:grpSpPr>
          <p:sp>
            <p:nvSpPr>
              <p:cNvPr id="39022" name="Rectangle 96"/>
              <p:cNvSpPr>
                <a:spLocks noChangeArrowheads="1"/>
              </p:cNvSpPr>
              <p:nvPr/>
            </p:nvSpPr>
            <p:spPr bwMode="auto">
              <a:xfrm>
                <a:off x="4950" y="2810"/>
                <a:ext cx="378"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23" name="Rectangle 97"/>
              <p:cNvSpPr>
                <a:spLocks noChangeArrowheads="1"/>
              </p:cNvSpPr>
              <p:nvPr/>
            </p:nvSpPr>
            <p:spPr bwMode="auto">
              <a:xfrm>
                <a:off x="4950" y="2500"/>
                <a:ext cx="378"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24" name="Rectangle 98"/>
              <p:cNvSpPr>
                <a:spLocks noChangeArrowheads="1"/>
              </p:cNvSpPr>
              <p:nvPr/>
            </p:nvSpPr>
            <p:spPr bwMode="auto">
              <a:xfrm>
                <a:off x="4950" y="2190"/>
                <a:ext cx="378"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38944" name="Group 99"/>
            <p:cNvGrpSpPr>
              <a:grpSpLocks/>
            </p:cNvGrpSpPr>
            <p:nvPr/>
          </p:nvGrpSpPr>
          <p:grpSpPr bwMode="auto">
            <a:xfrm>
              <a:off x="4329" y="3246"/>
              <a:ext cx="377" cy="930"/>
              <a:chOff x="4573" y="2190"/>
              <a:chExt cx="377" cy="930"/>
            </a:xfrm>
          </p:grpSpPr>
          <p:sp>
            <p:nvSpPr>
              <p:cNvPr id="39019" name="Rectangle 100"/>
              <p:cNvSpPr>
                <a:spLocks noChangeArrowheads="1"/>
              </p:cNvSpPr>
              <p:nvPr/>
            </p:nvSpPr>
            <p:spPr bwMode="auto">
              <a:xfrm>
                <a:off x="4573" y="2810"/>
                <a:ext cx="377"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20" name="Rectangle 101"/>
              <p:cNvSpPr>
                <a:spLocks noChangeArrowheads="1"/>
              </p:cNvSpPr>
              <p:nvPr/>
            </p:nvSpPr>
            <p:spPr bwMode="auto">
              <a:xfrm>
                <a:off x="4573" y="2500"/>
                <a:ext cx="377"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21" name="Rectangle 102"/>
              <p:cNvSpPr>
                <a:spLocks noChangeArrowheads="1"/>
              </p:cNvSpPr>
              <p:nvPr/>
            </p:nvSpPr>
            <p:spPr bwMode="auto">
              <a:xfrm>
                <a:off x="4573" y="2190"/>
                <a:ext cx="377"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grpSp>
        <p:grpSp>
          <p:nvGrpSpPr>
            <p:cNvPr id="38945" name="Group 103"/>
            <p:cNvGrpSpPr>
              <a:grpSpLocks/>
            </p:cNvGrpSpPr>
            <p:nvPr/>
          </p:nvGrpSpPr>
          <p:grpSpPr bwMode="auto">
            <a:xfrm>
              <a:off x="3951" y="3246"/>
              <a:ext cx="378" cy="930"/>
              <a:chOff x="4195" y="2190"/>
              <a:chExt cx="378" cy="930"/>
            </a:xfrm>
          </p:grpSpPr>
          <p:sp>
            <p:nvSpPr>
              <p:cNvPr id="39016" name="Rectangle 104"/>
              <p:cNvSpPr>
                <a:spLocks noChangeArrowheads="1"/>
              </p:cNvSpPr>
              <p:nvPr/>
            </p:nvSpPr>
            <p:spPr bwMode="auto">
              <a:xfrm>
                <a:off x="4195" y="2810"/>
                <a:ext cx="378"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17" name="Rectangle 105"/>
              <p:cNvSpPr>
                <a:spLocks noChangeArrowheads="1"/>
              </p:cNvSpPr>
              <p:nvPr/>
            </p:nvSpPr>
            <p:spPr bwMode="auto">
              <a:xfrm>
                <a:off x="4195" y="2500"/>
                <a:ext cx="378"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18" name="Rectangle 106"/>
              <p:cNvSpPr>
                <a:spLocks noChangeArrowheads="1"/>
              </p:cNvSpPr>
              <p:nvPr/>
            </p:nvSpPr>
            <p:spPr bwMode="auto">
              <a:xfrm>
                <a:off x="4195" y="219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38946" name="Group 107"/>
            <p:cNvGrpSpPr>
              <a:grpSpLocks/>
            </p:cNvGrpSpPr>
            <p:nvPr/>
          </p:nvGrpSpPr>
          <p:grpSpPr bwMode="auto">
            <a:xfrm>
              <a:off x="3574" y="3246"/>
              <a:ext cx="377" cy="930"/>
              <a:chOff x="3818" y="2190"/>
              <a:chExt cx="377" cy="930"/>
            </a:xfrm>
          </p:grpSpPr>
          <p:sp>
            <p:nvSpPr>
              <p:cNvPr id="39013" name="Rectangle 108"/>
              <p:cNvSpPr>
                <a:spLocks noChangeArrowheads="1"/>
              </p:cNvSpPr>
              <p:nvPr/>
            </p:nvSpPr>
            <p:spPr bwMode="auto">
              <a:xfrm>
                <a:off x="3818" y="2810"/>
                <a:ext cx="377"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14" name="Rectangle 109"/>
              <p:cNvSpPr>
                <a:spLocks noChangeArrowheads="1"/>
              </p:cNvSpPr>
              <p:nvPr/>
            </p:nvSpPr>
            <p:spPr bwMode="auto">
              <a:xfrm>
                <a:off x="3818" y="2500"/>
                <a:ext cx="377"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15" name="Rectangle 110"/>
              <p:cNvSpPr>
                <a:spLocks noChangeArrowheads="1"/>
              </p:cNvSpPr>
              <p:nvPr/>
            </p:nvSpPr>
            <p:spPr bwMode="auto">
              <a:xfrm>
                <a:off x="3818" y="2190"/>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38947" name="Group 111"/>
            <p:cNvGrpSpPr>
              <a:grpSpLocks/>
            </p:cNvGrpSpPr>
            <p:nvPr/>
          </p:nvGrpSpPr>
          <p:grpSpPr bwMode="auto">
            <a:xfrm>
              <a:off x="3196" y="3246"/>
              <a:ext cx="378" cy="930"/>
              <a:chOff x="3440" y="2190"/>
              <a:chExt cx="378" cy="930"/>
            </a:xfrm>
          </p:grpSpPr>
          <p:sp>
            <p:nvSpPr>
              <p:cNvPr id="39010" name="Rectangle 112"/>
              <p:cNvSpPr>
                <a:spLocks noChangeArrowheads="1"/>
              </p:cNvSpPr>
              <p:nvPr/>
            </p:nvSpPr>
            <p:spPr bwMode="auto">
              <a:xfrm>
                <a:off x="3440" y="2810"/>
                <a:ext cx="378"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11" name="Rectangle 113"/>
              <p:cNvSpPr>
                <a:spLocks noChangeArrowheads="1"/>
              </p:cNvSpPr>
              <p:nvPr/>
            </p:nvSpPr>
            <p:spPr bwMode="auto">
              <a:xfrm>
                <a:off x="3440" y="2500"/>
                <a:ext cx="378"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39012" name="Rectangle 114"/>
              <p:cNvSpPr>
                <a:spLocks noChangeArrowheads="1"/>
              </p:cNvSpPr>
              <p:nvPr/>
            </p:nvSpPr>
            <p:spPr bwMode="auto">
              <a:xfrm>
                <a:off x="3440" y="219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38948" name="Group 115"/>
            <p:cNvGrpSpPr>
              <a:grpSpLocks/>
            </p:cNvGrpSpPr>
            <p:nvPr/>
          </p:nvGrpSpPr>
          <p:grpSpPr bwMode="auto">
            <a:xfrm>
              <a:off x="2819" y="3246"/>
              <a:ext cx="377" cy="930"/>
              <a:chOff x="3063" y="2190"/>
              <a:chExt cx="377" cy="930"/>
            </a:xfrm>
          </p:grpSpPr>
          <p:sp>
            <p:nvSpPr>
              <p:cNvPr id="39007" name="Rectangle 116"/>
              <p:cNvSpPr>
                <a:spLocks noChangeArrowheads="1"/>
              </p:cNvSpPr>
              <p:nvPr/>
            </p:nvSpPr>
            <p:spPr bwMode="auto">
              <a:xfrm>
                <a:off x="3063" y="2810"/>
                <a:ext cx="377"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08" name="Rectangle 117"/>
              <p:cNvSpPr>
                <a:spLocks noChangeArrowheads="1"/>
              </p:cNvSpPr>
              <p:nvPr/>
            </p:nvSpPr>
            <p:spPr bwMode="auto">
              <a:xfrm>
                <a:off x="3063" y="2500"/>
                <a:ext cx="377"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09" name="Rectangle 118"/>
              <p:cNvSpPr>
                <a:spLocks noChangeArrowheads="1"/>
              </p:cNvSpPr>
              <p:nvPr/>
            </p:nvSpPr>
            <p:spPr bwMode="auto">
              <a:xfrm>
                <a:off x="3063" y="2190"/>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38949" name="Group 119"/>
            <p:cNvGrpSpPr>
              <a:grpSpLocks/>
            </p:cNvGrpSpPr>
            <p:nvPr/>
          </p:nvGrpSpPr>
          <p:grpSpPr bwMode="auto">
            <a:xfrm>
              <a:off x="2441" y="3246"/>
              <a:ext cx="378" cy="930"/>
              <a:chOff x="2685" y="2190"/>
              <a:chExt cx="378" cy="930"/>
            </a:xfrm>
          </p:grpSpPr>
          <p:sp>
            <p:nvSpPr>
              <p:cNvPr id="39004" name="Rectangle 120"/>
              <p:cNvSpPr>
                <a:spLocks noChangeArrowheads="1"/>
              </p:cNvSpPr>
              <p:nvPr/>
            </p:nvSpPr>
            <p:spPr bwMode="auto">
              <a:xfrm>
                <a:off x="2685" y="2810"/>
                <a:ext cx="378"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05" name="Rectangle 121"/>
              <p:cNvSpPr>
                <a:spLocks noChangeArrowheads="1"/>
              </p:cNvSpPr>
              <p:nvPr/>
            </p:nvSpPr>
            <p:spPr bwMode="auto">
              <a:xfrm>
                <a:off x="2685" y="2500"/>
                <a:ext cx="378"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06" name="Rectangle 122"/>
              <p:cNvSpPr>
                <a:spLocks noChangeArrowheads="1"/>
              </p:cNvSpPr>
              <p:nvPr/>
            </p:nvSpPr>
            <p:spPr bwMode="auto">
              <a:xfrm>
                <a:off x="2685" y="219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38950" name="Group 123"/>
            <p:cNvGrpSpPr>
              <a:grpSpLocks/>
            </p:cNvGrpSpPr>
            <p:nvPr/>
          </p:nvGrpSpPr>
          <p:grpSpPr bwMode="auto">
            <a:xfrm>
              <a:off x="2063" y="3246"/>
              <a:ext cx="378" cy="930"/>
              <a:chOff x="2307" y="2190"/>
              <a:chExt cx="378" cy="930"/>
            </a:xfrm>
          </p:grpSpPr>
          <p:sp>
            <p:nvSpPr>
              <p:cNvPr id="39001" name="Rectangle 124"/>
              <p:cNvSpPr>
                <a:spLocks noChangeArrowheads="1"/>
              </p:cNvSpPr>
              <p:nvPr/>
            </p:nvSpPr>
            <p:spPr bwMode="auto">
              <a:xfrm>
                <a:off x="2307" y="2810"/>
                <a:ext cx="378" cy="310"/>
              </a:xfrm>
              <a:prstGeom prst="rect">
                <a:avLst/>
              </a:prstGeom>
              <a:solidFill>
                <a:srgbClr val="FFFF00"/>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39002" name="Rectangle 125"/>
              <p:cNvSpPr>
                <a:spLocks noChangeArrowheads="1"/>
              </p:cNvSpPr>
              <p:nvPr/>
            </p:nvSpPr>
            <p:spPr bwMode="auto">
              <a:xfrm>
                <a:off x="2307" y="2500"/>
                <a:ext cx="378"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03" name="Rectangle 126"/>
              <p:cNvSpPr>
                <a:spLocks noChangeArrowheads="1"/>
              </p:cNvSpPr>
              <p:nvPr/>
            </p:nvSpPr>
            <p:spPr bwMode="auto">
              <a:xfrm>
                <a:off x="2307" y="219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38951" name="Group 127"/>
            <p:cNvGrpSpPr>
              <a:grpSpLocks/>
            </p:cNvGrpSpPr>
            <p:nvPr/>
          </p:nvGrpSpPr>
          <p:grpSpPr bwMode="auto">
            <a:xfrm>
              <a:off x="1686" y="3246"/>
              <a:ext cx="377" cy="930"/>
              <a:chOff x="1930" y="2190"/>
              <a:chExt cx="377" cy="930"/>
            </a:xfrm>
          </p:grpSpPr>
          <p:sp>
            <p:nvSpPr>
              <p:cNvPr id="38998" name="Rectangle 128"/>
              <p:cNvSpPr>
                <a:spLocks noChangeArrowheads="1"/>
              </p:cNvSpPr>
              <p:nvPr/>
            </p:nvSpPr>
            <p:spPr bwMode="auto">
              <a:xfrm>
                <a:off x="1930" y="2810"/>
                <a:ext cx="377" cy="310"/>
              </a:xfrm>
              <a:prstGeom prst="rect">
                <a:avLst/>
              </a:prstGeom>
              <a:solidFill>
                <a:schemeClr val="accent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38999" name="Rectangle 129"/>
              <p:cNvSpPr>
                <a:spLocks noChangeArrowheads="1"/>
              </p:cNvSpPr>
              <p:nvPr/>
            </p:nvSpPr>
            <p:spPr bwMode="auto">
              <a:xfrm>
                <a:off x="1930" y="2500"/>
                <a:ext cx="377"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00" name="Rectangle 130"/>
              <p:cNvSpPr>
                <a:spLocks noChangeArrowheads="1"/>
              </p:cNvSpPr>
              <p:nvPr/>
            </p:nvSpPr>
            <p:spPr bwMode="auto">
              <a:xfrm>
                <a:off x="1930" y="2190"/>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38952" name="Group 131"/>
            <p:cNvGrpSpPr>
              <a:grpSpLocks/>
            </p:cNvGrpSpPr>
            <p:nvPr/>
          </p:nvGrpSpPr>
          <p:grpSpPr bwMode="auto">
            <a:xfrm>
              <a:off x="1308" y="3246"/>
              <a:ext cx="378" cy="930"/>
              <a:chOff x="1552" y="2190"/>
              <a:chExt cx="378" cy="930"/>
            </a:xfrm>
          </p:grpSpPr>
          <p:sp>
            <p:nvSpPr>
              <p:cNvPr id="38995" name="Rectangle 132"/>
              <p:cNvSpPr>
                <a:spLocks noChangeArrowheads="1"/>
              </p:cNvSpPr>
              <p:nvPr/>
            </p:nvSpPr>
            <p:spPr bwMode="auto">
              <a:xfrm>
                <a:off x="1552" y="2810"/>
                <a:ext cx="378"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8996" name="Rectangle 133"/>
              <p:cNvSpPr>
                <a:spLocks noChangeArrowheads="1"/>
              </p:cNvSpPr>
              <p:nvPr/>
            </p:nvSpPr>
            <p:spPr bwMode="auto">
              <a:xfrm>
                <a:off x="1552" y="2500"/>
                <a:ext cx="378" cy="310"/>
              </a:xfrm>
              <a:prstGeom prst="rect">
                <a:avLst/>
              </a:prstGeom>
              <a:solidFill>
                <a:srgbClr val="FF66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38997" name="Rectangle 134"/>
              <p:cNvSpPr>
                <a:spLocks noChangeArrowheads="1"/>
              </p:cNvSpPr>
              <p:nvPr/>
            </p:nvSpPr>
            <p:spPr bwMode="auto">
              <a:xfrm>
                <a:off x="1552" y="2190"/>
                <a:ext cx="378"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38953" name="Group 135"/>
            <p:cNvGrpSpPr>
              <a:grpSpLocks/>
            </p:cNvGrpSpPr>
            <p:nvPr/>
          </p:nvGrpSpPr>
          <p:grpSpPr bwMode="auto">
            <a:xfrm>
              <a:off x="931" y="3246"/>
              <a:ext cx="377" cy="930"/>
              <a:chOff x="1117" y="1948"/>
              <a:chExt cx="377" cy="930"/>
            </a:xfrm>
          </p:grpSpPr>
          <p:sp>
            <p:nvSpPr>
              <p:cNvPr id="38992" name="Rectangle 136"/>
              <p:cNvSpPr>
                <a:spLocks noChangeArrowheads="1"/>
              </p:cNvSpPr>
              <p:nvPr/>
            </p:nvSpPr>
            <p:spPr bwMode="auto">
              <a:xfrm>
                <a:off x="1117" y="2568"/>
                <a:ext cx="377"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8993" name="Rectangle 137"/>
              <p:cNvSpPr>
                <a:spLocks noChangeArrowheads="1"/>
              </p:cNvSpPr>
              <p:nvPr/>
            </p:nvSpPr>
            <p:spPr bwMode="auto">
              <a:xfrm>
                <a:off x="1117" y="2258"/>
                <a:ext cx="377"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8994" name="Rectangle 138"/>
              <p:cNvSpPr>
                <a:spLocks noChangeArrowheads="1"/>
              </p:cNvSpPr>
              <p:nvPr/>
            </p:nvSpPr>
            <p:spPr bwMode="auto">
              <a:xfrm>
                <a:off x="1117" y="1948"/>
                <a:ext cx="377" cy="310"/>
              </a:xfrm>
              <a:prstGeom prst="rect">
                <a:avLst/>
              </a:prstGeom>
              <a:solidFill>
                <a:srgbClr val="99FFCC"/>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grpSp>
        <p:sp>
          <p:nvSpPr>
            <p:cNvPr id="38954" name="Rectangle 139"/>
            <p:cNvSpPr>
              <a:spLocks noChangeArrowheads="1"/>
            </p:cNvSpPr>
            <p:nvPr/>
          </p:nvSpPr>
          <p:spPr bwMode="auto">
            <a:xfrm>
              <a:off x="4706" y="2786"/>
              <a:ext cx="378" cy="46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38955" name="Rectangle 140"/>
            <p:cNvSpPr>
              <a:spLocks noChangeArrowheads="1"/>
            </p:cNvSpPr>
            <p:nvPr/>
          </p:nvSpPr>
          <p:spPr bwMode="auto">
            <a:xfrm>
              <a:off x="4329" y="2786"/>
              <a:ext cx="377" cy="4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38956" name="Rectangle 141"/>
            <p:cNvSpPr>
              <a:spLocks noChangeArrowheads="1"/>
            </p:cNvSpPr>
            <p:nvPr/>
          </p:nvSpPr>
          <p:spPr bwMode="auto">
            <a:xfrm>
              <a:off x="3951" y="2786"/>
              <a:ext cx="378" cy="46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38957" name="Rectangle 142"/>
            <p:cNvSpPr>
              <a:spLocks noChangeArrowheads="1"/>
            </p:cNvSpPr>
            <p:nvPr/>
          </p:nvSpPr>
          <p:spPr bwMode="auto">
            <a:xfrm>
              <a:off x="3574" y="2786"/>
              <a:ext cx="377" cy="460"/>
            </a:xfrm>
            <a:prstGeom prst="rect">
              <a:avLst/>
            </a:prstGeom>
            <a:noFill/>
            <a:ln>
              <a:noFill/>
            </a:ln>
            <a:effectLst/>
            <a:extLst>
              <a:ext uri="{909E8E84-426E-40dd-AFC4-6F175D3DCCD1}">
                <a14:hiddenFill xmlns="" xmlns:a14="http://schemas.microsoft.com/office/drawing/2010/main">
                  <a:solidFill>
                    <a:srgbClr val="FFFF00"/>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38958" name="Rectangle 143"/>
            <p:cNvSpPr>
              <a:spLocks noChangeArrowheads="1"/>
            </p:cNvSpPr>
            <p:nvPr/>
          </p:nvSpPr>
          <p:spPr bwMode="auto">
            <a:xfrm>
              <a:off x="3196" y="2786"/>
              <a:ext cx="378" cy="460"/>
            </a:xfrm>
            <a:prstGeom prst="rect">
              <a:avLst/>
            </a:prstGeom>
            <a:noFill/>
            <a:ln>
              <a:noFill/>
            </a:ln>
            <a:effectLst/>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38959" name="Rectangle 144"/>
            <p:cNvSpPr>
              <a:spLocks noChangeArrowheads="1"/>
            </p:cNvSpPr>
            <p:nvPr/>
          </p:nvSpPr>
          <p:spPr bwMode="auto">
            <a:xfrm>
              <a:off x="2819" y="2786"/>
              <a:ext cx="377" cy="460"/>
            </a:xfrm>
            <a:prstGeom prst="rect">
              <a:avLst/>
            </a:prstGeom>
            <a:noFill/>
            <a:ln>
              <a:noFill/>
            </a:ln>
            <a:effectLst/>
            <a:extLst>
              <a:ext uri="{909E8E84-426E-40dd-AFC4-6F175D3DCCD1}">
                <a14:hiddenFill xmlns="" xmlns:a14="http://schemas.microsoft.com/office/drawing/2010/main">
                  <a:solidFill>
                    <a:srgbClr val="FFFF00"/>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38960" name="Rectangle 145"/>
            <p:cNvSpPr>
              <a:spLocks noChangeArrowheads="1"/>
            </p:cNvSpPr>
            <p:nvPr/>
          </p:nvSpPr>
          <p:spPr bwMode="auto">
            <a:xfrm>
              <a:off x="2441" y="2786"/>
              <a:ext cx="378" cy="46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38961" name="Rectangle 146"/>
            <p:cNvSpPr>
              <a:spLocks noChangeArrowheads="1"/>
            </p:cNvSpPr>
            <p:nvPr/>
          </p:nvSpPr>
          <p:spPr bwMode="auto">
            <a:xfrm>
              <a:off x="2063" y="2786"/>
              <a:ext cx="378" cy="460"/>
            </a:xfrm>
            <a:prstGeom prst="rect">
              <a:avLst/>
            </a:prstGeom>
            <a:noFill/>
            <a:ln>
              <a:noFill/>
            </a:ln>
            <a:effectLst/>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38962" name="Rectangle 147"/>
            <p:cNvSpPr>
              <a:spLocks noChangeArrowheads="1"/>
            </p:cNvSpPr>
            <p:nvPr/>
          </p:nvSpPr>
          <p:spPr bwMode="auto">
            <a:xfrm>
              <a:off x="1686" y="2786"/>
              <a:ext cx="377" cy="4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38963" name="Rectangle 148"/>
            <p:cNvSpPr>
              <a:spLocks noChangeArrowheads="1"/>
            </p:cNvSpPr>
            <p:nvPr/>
          </p:nvSpPr>
          <p:spPr bwMode="auto">
            <a:xfrm>
              <a:off x="1308" y="2786"/>
              <a:ext cx="378" cy="46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38964" name="Rectangle 149"/>
            <p:cNvSpPr>
              <a:spLocks noChangeArrowheads="1"/>
            </p:cNvSpPr>
            <p:nvPr/>
          </p:nvSpPr>
          <p:spPr bwMode="auto">
            <a:xfrm>
              <a:off x="931" y="2786"/>
              <a:ext cx="377" cy="460"/>
            </a:xfrm>
            <a:prstGeom prst="rect">
              <a:avLst/>
            </a:prstGeom>
            <a:noFill/>
            <a:ln>
              <a:noFill/>
            </a:ln>
            <a:effectLst/>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38965" name="Rectangle 150"/>
            <p:cNvSpPr>
              <a:spLocks noChangeArrowheads="1"/>
            </p:cNvSpPr>
            <p:nvPr/>
          </p:nvSpPr>
          <p:spPr bwMode="auto">
            <a:xfrm>
              <a:off x="5094" y="2786"/>
              <a:ext cx="378" cy="46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grpSp>
          <p:nvGrpSpPr>
            <p:cNvPr id="38966" name="Group 151"/>
            <p:cNvGrpSpPr>
              <a:grpSpLocks/>
            </p:cNvGrpSpPr>
            <p:nvPr/>
          </p:nvGrpSpPr>
          <p:grpSpPr bwMode="auto">
            <a:xfrm>
              <a:off x="294" y="2786"/>
              <a:ext cx="5168" cy="1390"/>
              <a:chOff x="240" y="1440"/>
              <a:chExt cx="5168" cy="1390"/>
            </a:xfrm>
          </p:grpSpPr>
          <p:sp>
            <p:nvSpPr>
              <p:cNvPr id="38967" name="Rectangle 152"/>
              <p:cNvSpPr>
                <a:spLocks noChangeArrowheads="1"/>
              </p:cNvSpPr>
              <p:nvPr/>
            </p:nvSpPr>
            <p:spPr bwMode="auto">
              <a:xfrm>
                <a:off x="240" y="2520"/>
                <a:ext cx="637" cy="310"/>
              </a:xfrm>
              <a:prstGeom prst="rect">
                <a:avLst/>
              </a:prstGeom>
              <a:solidFill>
                <a:schemeClr val="bg1"/>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3</a:t>
                </a:r>
              </a:p>
            </p:txBody>
          </p:sp>
          <p:sp>
            <p:nvSpPr>
              <p:cNvPr id="38968" name="Rectangle 153"/>
              <p:cNvSpPr>
                <a:spLocks noChangeArrowheads="1"/>
              </p:cNvSpPr>
              <p:nvPr/>
            </p:nvSpPr>
            <p:spPr bwMode="auto">
              <a:xfrm>
                <a:off x="240" y="2210"/>
                <a:ext cx="637"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2</a:t>
                </a:r>
              </a:p>
            </p:txBody>
          </p:sp>
          <p:sp>
            <p:nvSpPr>
              <p:cNvPr id="38969" name="Rectangle 154"/>
              <p:cNvSpPr>
                <a:spLocks noChangeArrowheads="1"/>
              </p:cNvSpPr>
              <p:nvPr/>
            </p:nvSpPr>
            <p:spPr bwMode="auto">
              <a:xfrm>
                <a:off x="240" y="1900"/>
                <a:ext cx="637" cy="31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1</a:t>
                </a:r>
              </a:p>
            </p:txBody>
          </p:sp>
          <p:sp>
            <p:nvSpPr>
              <p:cNvPr id="38970" name="Rectangle 155"/>
              <p:cNvSpPr>
                <a:spLocks noChangeArrowheads="1"/>
              </p:cNvSpPr>
              <p:nvPr/>
            </p:nvSpPr>
            <p:spPr bwMode="auto">
              <a:xfrm>
                <a:off x="240" y="1460"/>
                <a:ext cx="637" cy="46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50000"/>
                  </a:lnSpc>
                  <a:spcBef>
                    <a:spcPct val="30000"/>
                  </a:spcBef>
                </a:pPr>
                <a:r>
                  <a:rPr lang="en-US" altLang="ko-KR" sz="2400" b="0" dirty="0">
                    <a:latin typeface="Gill Sans" charset="0"/>
                    <a:ea typeface="Gill Sans" charset="0"/>
                    <a:cs typeface="Gill Sans" charset="0"/>
                  </a:rPr>
                  <a:t>Ref:</a:t>
                </a:r>
              </a:p>
              <a:p>
                <a:pPr algn="l">
                  <a:lnSpc>
                    <a:spcPct val="90000"/>
                  </a:lnSpc>
                  <a:spcBef>
                    <a:spcPct val="30000"/>
                  </a:spcBef>
                </a:pPr>
                <a:r>
                  <a:rPr lang="en-US" altLang="ko-KR" sz="2400" b="0" dirty="0">
                    <a:latin typeface="Gill Sans" charset="0"/>
                    <a:ea typeface="Gill Sans" charset="0"/>
                    <a:cs typeface="Gill Sans" charset="0"/>
                  </a:rPr>
                  <a:t>Page:</a:t>
                </a:r>
              </a:p>
            </p:txBody>
          </p:sp>
          <p:sp>
            <p:nvSpPr>
              <p:cNvPr id="38971" name="Line 156"/>
              <p:cNvSpPr>
                <a:spLocks noChangeShapeType="1"/>
              </p:cNvSpPr>
              <p:nvPr/>
            </p:nvSpPr>
            <p:spPr bwMode="auto">
              <a:xfrm>
                <a:off x="240" y="1900"/>
                <a:ext cx="5168" cy="0"/>
              </a:xfrm>
              <a:prstGeom prst="line">
                <a:avLst/>
              </a:prstGeom>
              <a:noFill/>
              <a:ln w="571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nvGrpSpPr>
              <p:cNvPr id="38972" name="Group 157"/>
              <p:cNvGrpSpPr>
                <a:grpSpLocks/>
              </p:cNvGrpSpPr>
              <p:nvPr/>
            </p:nvGrpSpPr>
            <p:grpSpPr bwMode="auto">
              <a:xfrm>
                <a:off x="240" y="2210"/>
                <a:ext cx="5161" cy="310"/>
                <a:chOff x="240" y="2210"/>
                <a:chExt cx="4790" cy="310"/>
              </a:xfrm>
            </p:grpSpPr>
            <p:sp>
              <p:nvSpPr>
                <p:cNvPr id="38990" name="Line 158"/>
                <p:cNvSpPr>
                  <a:spLocks noChangeShapeType="1"/>
                </p:cNvSpPr>
                <p:nvPr/>
              </p:nvSpPr>
              <p:spPr bwMode="auto">
                <a:xfrm>
                  <a:off x="240" y="2210"/>
                  <a:ext cx="479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91" name="Line 159"/>
                <p:cNvSpPr>
                  <a:spLocks noChangeShapeType="1"/>
                </p:cNvSpPr>
                <p:nvPr/>
              </p:nvSpPr>
              <p:spPr bwMode="auto">
                <a:xfrm>
                  <a:off x="240" y="2520"/>
                  <a:ext cx="479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sp>
            <p:nvSpPr>
              <p:cNvPr id="38973" name="Line 160"/>
              <p:cNvSpPr>
                <a:spLocks noChangeShapeType="1"/>
              </p:cNvSpPr>
              <p:nvPr/>
            </p:nvSpPr>
            <p:spPr bwMode="auto">
              <a:xfrm>
                <a:off x="240" y="1440"/>
                <a:ext cx="0" cy="139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74" name="Line 161"/>
              <p:cNvSpPr>
                <a:spLocks noChangeShapeType="1"/>
              </p:cNvSpPr>
              <p:nvPr/>
            </p:nvSpPr>
            <p:spPr bwMode="auto">
              <a:xfrm>
                <a:off x="877" y="1440"/>
                <a:ext cx="0" cy="1390"/>
              </a:xfrm>
              <a:prstGeom prst="line">
                <a:avLst/>
              </a:prstGeom>
              <a:noFill/>
              <a:ln w="571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75" name="Line 162"/>
              <p:cNvSpPr>
                <a:spLocks noChangeShapeType="1"/>
              </p:cNvSpPr>
              <p:nvPr/>
            </p:nvSpPr>
            <p:spPr bwMode="auto">
              <a:xfrm>
                <a:off x="1254"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76" name="Line 163"/>
              <p:cNvSpPr>
                <a:spLocks noChangeShapeType="1"/>
              </p:cNvSpPr>
              <p:nvPr/>
            </p:nvSpPr>
            <p:spPr bwMode="auto">
              <a:xfrm>
                <a:off x="1632"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77" name="Line 164"/>
              <p:cNvSpPr>
                <a:spLocks noChangeShapeType="1"/>
              </p:cNvSpPr>
              <p:nvPr/>
            </p:nvSpPr>
            <p:spPr bwMode="auto">
              <a:xfrm>
                <a:off x="2009"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78" name="Line 165"/>
              <p:cNvSpPr>
                <a:spLocks noChangeShapeType="1"/>
              </p:cNvSpPr>
              <p:nvPr/>
            </p:nvSpPr>
            <p:spPr bwMode="auto">
              <a:xfrm>
                <a:off x="2387"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79" name="Line 166"/>
              <p:cNvSpPr>
                <a:spLocks noChangeShapeType="1"/>
              </p:cNvSpPr>
              <p:nvPr/>
            </p:nvSpPr>
            <p:spPr bwMode="auto">
              <a:xfrm>
                <a:off x="2765"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80" name="Line 167"/>
              <p:cNvSpPr>
                <a:spLocks noChangeShapeType="1"/>
              </p:cNvSpPr>
              <p:nvPr/>
            </p:nvSpPr>
            <p:spPr bwMode="auto">
              <a:xfrm>
                <a:off x="3142"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81" name="Line 168"/>
              <p:cNvSpPr>
                <a:spLocks noChangeShapeType="1"/>
              </p:cNvSpPr>
              <p:nvPr/>
            </p:nvSpPr>
            <p:spPr bwMode="auto">
              <a:xfrm>
                <a:off x="3520"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82" name="Line 169"/>
              <p:cNvSpPr>
                <a:spLocks noChangeShapeType="1"/>
              </p:cNvSpPr>
              <p:nvPr/>
            </p:nvSpPr>
            <p:spPr bwMode="auto">
              <a:xfrm>
                <a:off x="3897"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83" name="Line 170"/>
              <p:cNvSpPr>
                <a:spLocks noChangeShapeType="1"/>
              </p:cNvSpPr>
              <p:nvPr/>
            </p:nvSpPr>
            <p:spPr bwMode="auto">
              <a:xfrm>
                <a:off x="4275"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84" name="Line 171"/>
              <p:cNvSpPr>
                <a:spLocks noChangeShapeType="1"/>
              </p:cNvSpPr>
              <p:nvPr/>
            </p:nvSpPr>
            <p:spPr bwMode="auto">
              <a:xfrm>
                <a:off x="4652"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nvGrpSpPr>
              <p:cNvPr id="38985" name="Group 172"/>
              <p:cNvGrpSpPr>
                <a:grpSpLocks/>
              </p:cNvGrpSpPr>
              <p:nvPr/>
            </p:nvGrpSpPr>
            <p:grpSpPr bwMode="auto">
              <a:xfrm>
                <a:off x="240" y="1440"/>
                <a:ext cx="5160" cy="1390"/>
                <a:chOff x="240" y="1440"/>
                <a:chExt cx="4790" cy="1390"/>
              </a:xfrm>
            </p:grpSpPr>
            <p:sp>
              <p:nvSpPr>
                <p:cNvPr id="38987" name="Line 173"/>
                <p:cNvSpPr>
                  <a:spLocks noChangeShapeType="1"/>
                </p:cNvSpPr>
                <p:nvPr/>
              </p:nvSpPr>
              <p:spPr bwMode="auto">
                <a:xfrm>
                  <a:off x="240" y="1440"/>
                  <a:ext cx="4790" cy="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88" name="Line 174"/>
                <p:cNvSpPr>
                  <a:spLocks noChangeShapeType="1"/>
                </p:cNvSpPr>
                <p:nvPr/>
              </p:nvSpPr>
              <p:spPr bwMode="auto">
                <a:xfrm>
                  <a:off x="240" y="2830"/>
                  <a:ext cx="4790" cy="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89" name="Line 175"/>
                <p:cNvSpPr>
                  <a:spLocks noChangeShapeType="1"/>
                </p:cNvSpPr>
                <p:nvPr/>
              </p:nvSpPr>
              <p:spPr bwMode="auto">
                <a:xfrm>
                  <a:off x="5030" y="1440"/>
                  <a:ext cx="0" cy="139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sp>
            <p:nvSpPr>
              <p:cNvPr id="38986" name="Line 176"/>
              <p:cNvSpPr>
                <a:spLocks noChangeShapeType="1"/>
              </p:cNvSpPr>
              <p:nvPr/>
            </p:nvSpPr>
            <p:spPr bwMode="auto">
              <a:xfrm>
                <a:off x="5024" y="1440"/>
                <a:ext cx="0" cy="139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grpSp>
    </p:spTree>
    <p:extLst>
      <p:ext uri="{BB962C8B-B14F-4D97-AF65-F5344CB8AC3E}">
        <p14:creationId xmlns:p14="http://schemas.microsoft.com/office/powerpoint/2010/main" val="364538400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9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79267">
                                            <p:txEl>
                                              <p:pRg st="1" end="1"/>
                                            </p:txEl>
                                          </p:spTgt>
                                        </p:tgtEl>
                                        <p:attrNameLst>
                                          <p:attrName>style.visibility</p:attrName>
                                        </p:attrNameLst>
                                      </p:cBhvr>
                                      <p:to>
                                        <p:strVal val="visible"/>
                                      </p:to>
                                    </p:set>
                                  </p:childTnLst>
                                </p:cTn>
                              </p:par>
                              <p:par>
                                <p:cTn id="11" presetID="2" presetClass="entr" presetSubtype="2" fill="hold" nodeType="withEffect">
                                  <p:stCondLst>
                                    <p:cond delay="0"/>
                                  </p:stCondLst>
                                  <p:childTnLst>
                                    <p:set>
                                      <p:cBhvr>
                                        <p:cTn id="12" dur="1" fill="hold">
                                          <p:stCondLst>
                                            <p:cond delay="0"/>
                                          </p:stCondLst>
                                        </p:cTn>
                                        <p:tgtEl>
                                          <p:spTgt spid="779354"/>
                                        </p:tgtEl>
                                        <p:attrNameLst>
                                          <p:attrName>style.visibility</p:attrName>
                                        </p:attrNameLst>
                                      </p:cBhvr>
                                      <p:to>
                                        <p:strVal val="visible"/>
                                      </p:to>
                                    </p:set>
                                    <p:anim calcmode="lin" valueType="num">
                                      <p:cBhvr additive="base">
                                        <p:cTn id="13" dur="500" fill="hold"/>
                                        <p:tgtEl>
                                          <p:spTgt spid="779354"/>
                                        </p:tgtEl>
                                        <p:attrNameLst>
                                          <p:attrName>ppt_x</p:attrName>
                                        </p:attrNameLst>
                                      </p:cBhvr>
                                      <p:tavLst>
                                        <p:tav tm="0">
                                          <p:val>
                                            <p:strVal val="1+#ppt_w/2"/>
                                          </p:val>
                                        </p:tav>
                                        <p:tav tm="100000">
                                          <p:val>
                                            <p:strVal val="#ppt_x"/>
                                          </p:val>
                                        </p:tav>
                                      </p:tavLst>
                                    </p:anim>
                                    <p:anim calcmode="lin" valueType="num">
                                      <p:cBhvr additive="base">
                                        <p:cTn id="14" dur="500" fill="hold"/>
                                        <p:tgtEl>
                                          <p:spTgt spid="77935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7932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7930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7932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779304"/>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79320"/>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779300"/>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79319"/>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779296"/>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79318"/>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779292"/>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779317"/>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nodeType="clickEffect">
                                  <p:stCondLst>
                                    <p:cond delay="0"/>
                                  </p:stCondLst>
                                  <p:childTnLst>
                                    <p:set>
                                      <p:cBhvr>
                                        <p:cTn id="62" dur="1" fill="hold">
                                          <p:stCondLst>
                                            <p:cond delay="0"/>
                                          </p:stCondLst>
                                        </p:cTn>
                                        <p:tgtEl>
                                          <p:spTgt spid="779288"/>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779316"/>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nodeType="clickEffect">
                                  <p:stCondLst>
                                    <p:cond delay="0"/>
                                  </p:stCondLst>
                                  <p:childTnLst>
                                    <p:set>
                                      <p:cBhvr>
                                        <p:cTn id="70" dur="1" fill="hold">
                                          <p:stCondLst>
                                            <p:cond delay="0"/>
                                          </p:stCondLst>
                                        </p:cTn>
                                        <p:tgtEl>
                                          <p:spTgt spid="779284"/>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779315"/>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nodeType="clickEffect">
                                  <p:stCondLst>
                                    <p:cond delay="0"/>
                                  </p:stCondLst>
                                  <p:childTnLst>
                                    <p:set>
                                      <p:cBhvr>
                                        <p:cTn id="78" dur="1" fill="hold">
                                          <p:stCondLst>
                                            <p:cond delay="0"/>
                                          </p:stCondLst>
                                        </p:cTn>
                                        <p:tgtEl>
                                          <p:spTgt spid="779280"/>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779314"/>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presetSubtype="0" fill="hold" nodeType="clickEffect">
                                  <p:stCondLst>
                                    <p:cond delay="0"/>
                                  </p:stCondLst>
                                  <p:childTnLst>
                                    <p:set>
                                      <p:cBhvr>
                                        <p:cTn id="86" dur="1" fill="hold">
                                          <p:stCondLst>
                                            <p:cond delay="0"/>
                                          </p:stCondLst>
                                        </p:cTn>
                                        <p:tgtEl>
                                          <p:spTgt spid="779276"/>
                                        </p:tgtEl>
                                        <p:attrNameLst>
                                          <p:attrName>style.visibility</p:attrName>
                                        </p:attrNameLst>
                                      </p:cBhvr>
                                      <p:to>
                                        <p:strVal val="visible"/>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779313"/>
                                        </p:tgtEl>
                                        <p:attrNameLst>
                                          <p:attrName>style.visibility</p:attrName>
                                        </p:attrNameLst>
                                      </p:cBhvr>
                                      <p:to>
                                        <p:strVal val="visible"/>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1" presetClass="entr" presetSubtype="0" fill="hold" nodeType="clickEffect">
                                  <p:stCondLst>
                                    <p:cond delay="0"/>
                                  </p:stCondLst>
                                  <p:childTnLst>
                                    <p:set>
                                      <p:cBhvr>
                                        <p:cTn id="94" dur="1" fill="hold">
                                          <p:stCondLst>
                                            <p:cond delay="0"/>
                                          </p:stCondLst>
                                        </p:cTn>
                                        <p:tgtEl>
                                          <p:spTgt spid="779272"/>
                                        </p:tgtEl>
                                        <p:attrNameLst>
                                          <p:attrName>style.visibility</p:attrName>
                                        </p:attrNameLst>
                                      </p:cBhvr>
                                      <p:to>
                                        <p:strVal val="visible"/>
                                      </p:to>
                                    </p:set>
                                  </p:childTnLst>
                                </p:cTn>
                              </p:par>
                            </p:childTnLst>
                          </p:cTn>
                        </p:par>
                      </p:childTnLst>
                    </p:cTn>
                  </p:par>
                  <p:par>
                    <p:cTn id="95" fill="hold" nodeType="clickPar">
                      <p:stCondLst>
                        <p:cond delay="indefinite"/>
                      </p:stCondLst>
                      <p:childTnLst>
                        <p:par>
                          <p:cTn id="96" fill="hold" nodeType="withGroup">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779312"/>
                                        </p:tgtEl>
                                        <p:attrNameLst>
                                          <p:attrName>style.visibility</p:attrName>
                                        </p:attrNameLst>
                                      </p:cBhvr>
                                      <p:to>
                                        <p:strVal val="visible"/>
                                      </p:to>
                                    </p:se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 presetClass="entr" presetSubtype="0" fill="hold" nodeType="clickEffect">
                                  <p:stCondLst>
                                    <p:cond delay="0"/>
                                  </p:stCondLst>
                                  <p:childTnLst>
                                    <p:set>
                                      <p:cBhvr>
                                        <p:cTn id="102" dur="1" fill="hold">
                                          <p:stCondLst>
                                            <p:cond delay="0"/>
                                          </p:stCondLst>
                                        </p:cTn>
                                        <p:tgtEl>
                                          <p:spTgt spid="779268"/>
                                        </p:tgtEl>
                                        <p:attrNameLst>
                                          <p:attrName>style.visibility</p:attrName>
                                        </p:attrNameLst>
                                      </p:cBhvr>
                                      <p:to>
                                        <p:strVal val="visible"/>
                                      </p:to>
                                    </p:se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779351"/>
                                        </p:tgtEl>
                                        <p:attrNameLst>
                                          <p:attrName>style.visibility</p:attrName>
                                        </p:attrNameLst>
                                      </p:cBhvr>
                                      <p:to>
                                        <p:strVal val="visible"/>
                                      </p:to>
                                    </p:se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1" presetClass="entr" presetSubtype="0" fill="hold" nodeType="clickEffect">
                                  <p:stCondLst>
                                    <p:cond delay="0"/>
                                  </p:stCondLst>
                                  <p:childTnLst>
                                    <p:set>
                                      <p:cBhvr>
                                        <p:cTn id="110" dur="1" fill="hold">
                                          <p:stCondLst>
                                            <p:cond delay="0"/>
                                          </p:stCondLst>
                                        </p:cTn>
                                        <p:tgtEl>
                                          <p:spTgt spid="779347"/>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779267">
                                            <p:txEl>
                                              <p:pRg st="8" end="8"/>
                                            </p:txEl>
                                          </p:spTgt>
                                        </p:tgtEl>
                                        <p:attrNameLst>
                                          <p:attrName>style.visibility</p:attrName>
                                        </p:attrNameLst>
                                      </p:cBhvr>
                                      <p:to>
                                        <p:strVal val="visible"/>
                                      </p:to>
                                    </p:se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779267">
                                            <p:txEl>
                                              <p:pRg st="9" end="9"/>
                                            </p:txEl>
                                          </p:spTgt>
                                        </p:tgtEl>
                                        <p:attrNameLst>
                                          <p:attrName>style.visibility</p:attrName>
                                        </p:attrNameLst>
                                      </p:cBhvr>
                                      <p:to>
                                        <p:strVal val="visible"/>
                                      </p:to>
                                    </p:set>
                                  </p:childTnLst>
                                </p:cTn>
                              </p:par>
                              <p:par>
                                <p:cTn id="117" presetID="2" presetClass="entr" presetSubtype="2" fill="hold" nodeType="withEffect">
                                  <p:stCondLst>
                                    <p:cond delay="0"/>
                                  </p:stCondLst>
                                  <p:childTnLst>
                                    <p:set>
                                      <p:cBhvr>
                                        <p:cTn id="118" dur="1" fill="hold">
                                          <p:stCondLst>
                                            <p:cond delay="0"/>
                                          </p:stCondLst>
                                        </p:cTn>
                                        <p:tgtEl>
                                          <p:spTgt spid="779441"/>
                                        </p:tgtEl>
                                        <p:attrNameLst>
                                          <p:attrName>style.visibility</p:attrName>
                                        </p:attrNameLst>
                                      </p:cBhvr>
                                      <p:to>
                                        <p:strVal val="visible"/>
                                      </p:to>
                                    </p:set>
                                    <p:anim calcmode="lin" valueType="num">
                                      <p:cBhvr additive="base">
                                        <p:cTn id="119" dur="500" fill="hold"/>
                                        <p:tgtEl>
                                          <p:spTgt spid="779441"/>
                                        </p:tgtEl>
                                        <p:attrNameLst>
                                          <p:attrName>ppt_x</p:attrName>
                                        </p:attrNameLst>
                                      </p:cBhvr>
                                      <p:tavLst>
                                        <p:tav tm="0">
                                          <p:val>
                                            <p:strVal val="1+#ppt_w/2"/>
                                          </p:val>
                                        </p:tav>
                                        <p:tav tm="100000">
                                          <p:val>
                                            <p:strVal val="#ppt_x"/>
                                          </p:val>
                                        </p:tav>
                                      </p:tavLst>
                                    </p:anim>
                                    <p:anim calcmode="lin" valueType="num">
                                      <p:cBhvr additive="base">
                                        <p:cTn id="120" dur="500" fill="hold"/>
                                        <p:tgtEl>
                                          <p:spTgt spid="7794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9267" grpId="0" build="p"/>
      <p:bldP spid="779312" grpId="0"/>
      <p:bldP spid="779313" grpId="0"/>
      <p:bldP spid="779314" grpId="0"/>
      <p:bldP spid="779315" grpId="0"/>
      <p:bldP spid="779316" grpId="0"/>
      <p:bldP spid="779317" grpId="0"/>
      <p:bldP spid="779318" grpId="0"/>
      <p:bldP spid="779319" grpId="0"/>
      <p:bldP spid="779320" grpId="0"/>
      <p:bldP spid="779321" grpId="0"/>
      <p:bldP spid="779322" grpId="0"/>
      <p:bldP spid="779351"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765178" name="Group 250"/>
          <p:cNvGrpSpPr>
            <a:grpSpLocks/>
          </p:cNvGrpSpPr>
          <p:nvPr/>
        </p:nvGrpSpPr>
        <p:grpSpPr bwMode="auto">
          <a:xfrm>
            <a:off x="2082801" y="381000"/>
            <a:ext cx="1668463" cy="2511425"/>
            <a:chOff x="1264" y="48"/>
            <a:chExt cx="1051" cy="1582"/>
          </a:xfrm>
        </p:grpSpPr>
        <p:sp>
          <p:nvSpPr>
            <p:cNvPr id="23760" name="Freeform 247"/>
            <p:cNvSpPr>
              <a:spLocks/>
            </p:cNvSpPr>
            <p:nvPr/>
          </p:nvSpPr>
          <p:spPr bwMode="auto">
            <a:xfrm>
              <a:off x="1264" y="48"/>
              <a:ext cx="613" cy="1576"/>
            </a:xfrm>
            <a:custGeom>
              <a:avLst/>
              <a:gdLst>
                <a:gd name="T0" fmla="*/ 0 w 672"/>
                <a:gd name="T1" fmla="*/ 0 h 1728"/>
                <a:gd name="T2" fmla="*/ 613 w 672"/>
                <a:gd name="T3" fmla="*/ 525 h 1728"/>
                <a:gd name="T4" fmla="*/ 613 w 672"/>
                <a:gd name="T5" fmla="*/ 1138 h 1728"/>
                <a:gd name="T6" fmla="*/ 0 w 672"/>
                <a:gd name="T7" fmla="*/ 1576 h 1728"/>
                <a:gd name="T8" fmla="*/ 0 w 672"/>
                <a:gd name="T9" fmla="*/ 0 h 17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2" h="1728">
                  <a:moveTo>
                    <a:pt x="0" y="0"/>
                  </a:moveTo>
                  <a:lnTo>
                    <a:pt x="672" y="576"/>
                  </a:lnTo>
                  <a:lnTo>
                    <a:pt x="672" y="1248"/>
                  </a:lnTo>
                  <a:lnTo>
                    <a:pt x="0" y="1728"/>
                  </a:lnTo>
                  <a:lnTo>
                    <a:pt x="0" y="0"/>
                  </a:lnTo>
                  <a:close/>
                </a:path>
              </a:pathLst>
            </a:custGeom>
            <a:solidFill>
              <a:srgbClr val="FF66CC">
                <a:alpha val="36078"/>
              </a:srgbClr>
            </a:solidFill>
            <a:ln w="19050" cap="flat" cmpd="sng">
              <a:solidFill>
                <a:schemeClr val="tx1"/>
              </a:solidFill>
              <a:prstDash val="solid"/>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3761" name="Rectangle 6"/>
            <p:cNvSpPr>
              <a:spLocks noChangeArrowheads="1"/>
            </p:cNvSpPr>
            <p:nvPr/>
          </p:nvSpPr>
          <p:spPr bwMode="auto">
            <a:xfrm>
              <a:off x="1877" y="573"/>
              <a:ext cx="438" cy="613"/>
            </a:xfrm>
            <a:prstGeom prst="rect">
              <a:avLst/>
            </a:prstGeom>
            <a:solidFill>
              <a:schemeClr val="accent1"/>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62" name="Text Box 204"/>
            <p:cNvSpPr txBox="1">
              <a:spLocks noChangeArrowheads="1"/>
            </p:cNvSpPr>
            <p:nvPr/>
          </p:nvSpPr>
          <p:spPr bwMode="auto">
            <a:xfrm>
              <a:off x="1810" y="1186"/>
              <a:ext cx="455" cy="444"/>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a:latin typeface="Gill Sans" charset="0"/>
                  <a:ea typeface="Gill Sans" charset="0"/>
                  <a:cs typeface="Gill Sans" charset="0"/>
                </a:rPr>
                <a:t>Page</a:t>
              </a:r>
            </a:p>
            <a:p>
              <a:pPr>
                <a:spcBef>
                  <a:spcPct val="0"/>
                </a:spcBef>
              </a:pPr>
              <a:r>
                <a:rPr lang="en-US" altLang="ko-KR" b="0">
                  <a:latin typeface="Gill Sans" charset="0"/>
                  <a:ea typeface="Gill Sans" charset="0"/>
                  <a:cs typeface="Gill Sans" charset="0"/>
                </a:rPr>
                <a:t>Table</a:t>
              </a:r>
            </a:p>
          </p:txBody>
        </p:sp>
        <p:sp>
          <p:nvSpPr>
            <p:cNvPr id="23763" name="Rectangle 245"/>
            <p:cNvSpPr>
              <a:spLocks noChangeArrowheads="1"/>
            </p:cNvSpPr>
            <p:nvPr/>
          </p:nvSpPr>
          <p:spPr bwMode="auto">
            <a:xfrm>
              <a:off x="1658" y="661"/>
              <a:ext cx="175" cy="438"/>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b="0">
                  <a:latin typeface="Gill Sans" charset="0"/>
                  <a:ea typeface="Gill Sans" charset="0"/>
                  <a:cs typeface="Gill Sans" charset="0"/>
                </a:rPr>
                <a:t>TLB</a:t>
              </a:r>
            </a:p>
          </p:txBody>
        </p:sp>
      </p:grpSp>
      <p:sp>
        <p:nvSpPr>
          <p:cNvPr id="23555" name="Rectangle 2"/>
          <p:cNvSpPr>
            <a:spLocks noGrp="1" noChangeArrowheads="1"/>
          </p:cNvSpPr>
          <p:nvPr>
            <p:ph type="title"/>
          </p:nvPr>
        </p:nvSpPr>
        <p:spPr/>
        <p:txBody>
          <a:bodyPr/>
          <a:lstStyle/>
          <a:p>
            <a:r>
              <a:rPr lang="en-US" altLang="ko-KR" dirty="0" smtClean="0">
                <a:sym typeface="Symbol" panose="05050102010706020507" pitchFamily="18" charset="2"/>
              </a:rPr>
              <a:t>Illusion </a:t>
            </a:r>
            <a:r>
              <a:rPr lang="en-US" altLang="ko-KR" dirty="0" smtClean="0">
                <a:sym typeface="Symbol" panose="05050102010706020507" pitchFamily="18" charset="2"/>
              </a:rPr>
              <a:t>of Infinite Memory</a:t>
            </a:r>
          </a:p>
        </p:txBody>
      </p:sp>
      <p:sp>
        <p:nvSpPr>
          <p:cNvPr id="764931" name="Rectangle 3"/>
          <p:cNvSpPr>
            <a:spLocks noGrp="1" noChangeArrowheads="1"/>
          </p:cNvSpPr>
          <p:nvPr>
            <p:ph type="body" idx="1"/>
          </p:nvPr>
        </p:nvSpPr>
        <p:spPr>
          <a:xfrm>
            <a:off x="76200" y="3810000"/>
            <a:ext cx="8915400" cy="3200400"/>
          </a:xfrm>
        </p:spPr>
        <p:txBody>
          <a:bodyPr/>
          <a:lstStyle/>
          <a:p>
            <a:pPr>
              <a:lnSpc>
                <a:spcPct val="80000"/>
              </a:lnSpc>
              <a:spcBef>
                <a:spcPct val="5000"/>
              </a:spcBef>
            </a:pPr>
            <a:r>
              <a:rPr lang="en-US" altLang="ko-KR" dirty="0" smtClean="0">
                <a:ea typeface="굴림" panose="020B0600000101010101" pitchFamily="34" charset="-127"/>
              </a:rPr>
              <a:t>Disk is larger than physical memory </a:t>
            </a:r>
            <a:r>
              <a:rPr lang="en-US" altLang="ko-KR" dirty="0" smtClean="0">
                <a:ea typeface="굴림" panose="020B0600000101010101" pitchFamily="34" charset="-127"/>
                <a:sym typeface="Symbol" panose="05050102010706020507" pitchFamily="18" charset="2"/>
              </a:rPr>
              <a:t></a:t>
            </a:r>
          </a:p>
          <a:p>
            <a:pPr lvl="1">
              <a:lnSpc>
                <a:spcPct val="80000"/>
              </a:lnSpc>
              <a:spcBef>
                <a:spcPct val="5000"/>
              </a:spcBef>
            </a:pPr>
            <a:r>
              <a:rPr lang="en-US" altLang="ko-KR" dirty="0" smtClean="0">
                <a:ea typeface="굴림" panose="020B0600000101010101" pitchFamily="34" charset="-127"/>
              </a:rPr>
              <a:t>In-use virtual memory can be bigger than physical memory</a:t>
            </a:r>
          </a:p>
          <a:p>
            <a:pPr lvl="1">
              <a:lnSpc>
                <a:spcPct val="80000"/>
              </a:lnSpc>
              <a:spcBef>
                <a:spcPct val="5000"/>
              </a:spcBef>
            </a:pPr>
            <a:r>
              <a:rPr lang="en-US" altLang="ko-KR" dirty="0" smtClean="0">
                <a:ea typeface="굴림" panose="020B0600000101010101" pitchFamily="34" charset="-127"/>
              </a:rPr>
              <a:t>Combined memory of running processes much larger than physical memory</a:t>
            </a:r>
          </a:p>
          <a:p>
            <a:pPr lvl="2">
              <a:lnSpc>
                <a:spcPct val="80000"/>
              </a:lnSpc>
              <a:spcBef>
                <a:spcPct val="5000"/>
              </a:spcBef>
            </a:pPr>
            <a:r>
              <a:rPr lang="en-US" altLang="ko-KR" dirty="0" smtClean="0">
                <a:ea typeface="굴림" panose="020B0600000101010101" pitchFamily="34" charset="-127"/>
              </a:rPr>
              <a:t>More programs fit into memory, allowing more concurrency </a:t>
            </a:r>
          </a:p>
          <a:p>
            <a:pPr>
              <a:lnSpc>
                <a:spcPct val="80000"/>
              </a:lnSpc>
              <a:spcBef>
                <a:spcPct val="5000"/>
              </a:spcBef>
            </a:pPr>
            <a:r>
              <a:rPr lang="en-US" altLang="ko-KR" dirty="0" smtClean="0">
                <a:ea typeface="굴림" panose="020B0600000101010101" pitchFamily="34" charset="-127"/>
              </a:rPr>
              <a:t>Principle: </a:t>
            </a:r>
            <a:r>
              <a:rPr lang="en-US" altLang="ko-KR" dirty="0" smtClean="0">
                <a:solidFill>
                  <a:schemeClr val="hlink"/>
                </a:solidFill>
                <a:ea typeface="굴림" panose="020B0600000101010101" pitchFamily="34" charset="-127"/>
              </a:rPr>
              <a:t>Transparent Level of Indirection</a:t>
            </a:r>
            <a:r>
              <a:rPr lang="en-US" altLang="ko-KR" dirty="0" smtClean="0">
                <a:ea typeface="굴림" panose="020B0600000101010101" pitchFamily="34" charset="-127"/>
              </a:rPr>
              <a:t> (page table) </a:t>
            </a:r>
          </a:p>
          <a:p>
            <a:pPr lvl="1">
              <a:lnSpc>
                <a:spcPct val="80000"/>
              </a:lnSpc>
              <a:spcBef>
                <a:spcPct val="5000"/>
              </a:spcBef>
            </a:pPr>
            <a:r>
              <a:rPr lang="en-US" altLang="ko-KR" dirty="0" smtClean="0">
                <a:ea typeface="굴림" panose="020B0600000101010101" pitchFamily="34" charset="-127"/>
              </a:rPr>
              <a:t>Supports flexible placement of physical data</a:t>
            </a:r>
          </a:p>
          <a:p>
            <a:pPr lvl="2">
              <a:lnSpc>
                <a:spcPct val="80000"/>
              </a:lnSpc>
              <a:spcBef>
                <a:spcPct val="5000"/>
              </a:spcBef>
            </a:pPr>
            <a:r>
              <a:rPr lang="en-US" altLang="ko-KR" dirty="0" smtClean="0">
                <a:ea typeface="굴림" panose="020B0600000101010101" pitchFamily="34" charset="-127"/>
              </a:rPr>
              <a:t>Data could be on disk or somewhere across network</a:t>
            </a:r>
          </a:p>
          <a:p>
            <a:pPr lvl="1">
              <a:lnSpc>
                <a:spcPct val="80000"/>
              </a:lnSpc>
              <a:spcBef>
                <a:spcPct val="5000"/>
              </a:spcBef>
            </a:pPr>
            <a:r>
              <a:rPr lang="en-US" altLang="ko-KR" dirty="0" smtClean="0">
                <a:ea typeface="굴림" panose="020B0600000101010101" pitchFamily="34" charset="-127"/>
              </a:rPr>
              <a:t>Variable location of data transparent to user program</a:t>
            </a:r>
          </a:p>
          <a:p>
            <a:pPr lvl="2">
              <a:lnSpc>
                <a:spcPct val="80000"/>
              </a:lnSpc>
              <a:spcBef>
                <a:spcPct val="5000"/>
              </a:spcBef>
            </a:pPr>
            <a:r>
              <a:rPr lang="en-US" altLang="ko-KR" dirty="0" smtClean="0">
                <a:ea typeface="굴림" panose="020B0600000101010101" pitchFamily="34" charset="-127"/>
              </a:rPr>
              <a:t>Performance issue, not correctness issue</a:t>
            </a:r>
          </a:p>
        </p:txBody>
      </p:sp>
      <p:grpSp>
        <p:nvGrpSpPr>
          <p:cNvPr id="3" name="Group 2"/>
          <p:cNvGrpSpPr/>
          <p:nvPr/>
        </p:nvGrpSpPr>
        <p:grpSpPr>
          <a:xfrm>
            <a:off x="3333750" y="1076325"/>
            <a:ext cx="1878013" cy="2611438"/>
            <a:chOff x="3333750" y="1076325"/>
            <a:chExt cx="1878013" cy="2611438"/>
          </a:xfrm>
        </p:grpSpPr>
        <p:grpSp>
          <p:nvGrpSpPr>
            <p:cNvPr id="765179" name="Group 251"/>
            <p:cNvGrpSpPr>
              <a:grpSpLocks/>
            </p:cNvGrpSpPr>
            <p:nvPr/>
          </p:nvGrpSpPr>
          <p:grpSpPr bwMode="auto">
            <a:xfrm>
              <a:off x="4117975" y="1076325"/>
              <a:ext cx="1093788" cy="2611438"/>
              <a:chOff x="2546" y="486"/>
              <a:chExt cx="689" cy="1645"/>
            </a:xfrm>
          </p:grpSpPr>
          <p:grpSp>
            <p:nvGrpSpPr>
              <p:cNvPr id="23746" name="Group 241"/>
              <p:cNvGrpSpPr>
                <a:grpSpLocks/>
              </p:cNvGrpSpPr>
              <p:nvPr/>
            </p:nvGrpSpPr>
            <p:grpSpPr bwMode="auto">
              <a:xfrm>
                <a:off x="2578" y="486"/>
                <a:ext cx="657" cy="963"/>
                <a:chOff x="2736" y="816"/>
                <a:chExt cx="720" cy="1056"/>
              </a:xfrm>
            </p:grpSpPr>
            <p:sp>
              <p:nvSpPr>
                <p:cNvPr id="23748" name="Rectangle 5"/>
                <p:cNvSpPr>
                  <a:spLocks noChangeArrowheads="1"/>
                </p:cNvSpPr>
                <p:nvPr/>
              </p:nvSpPr>
              <p:spPr bwMode="auto">
                <a:xfrm>
                  <a:off x="2736" y="816"/>
                  <a:ext cx="720" cy="105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49" name="Rectangle 210"/>
                <p:cNvSpPr>
                  <a:spLocks noChangeArrowheads="1"/>
                </p:cNvSpPr>
                <p:nvPr/>
              </p:nvSpPr>
              <p:spPr bwMode="auto">
                <a:xfrm>
                  <a:off x="2736" y="1776"/>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0" name="Rectangle 211"/>
                <p:cNvSpPr>
                  <a:spLocks noChangeArrowheads="1"/>
                </p:cNvSpPr>
                <p:nvPr/>
              </p:nvSpPr>
              <p:spPr bwMode="auto">
                <a:xfrm>
                  <a:off x="2736" y="1680"/>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1" name="Rectangle 212"/>
                <p:cNvSpPr>
                  <a:spLocks noChangeArrowheads="1"/>
                </p:cNvSpPr>
                <p:nvPr/>
              </p:nvSpPr>
              <p:spPr bwMode="auto">
                <a:xfrm>
                  <a:off x="2736" y="1584"/>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2" name="Rectangle 213"/>
                <p:cNvSpPr>
                  <a:spLocks noChangeArrowheads="1"/>
                </p:cNvSpPr>
                <p:nvPr/>
              </p:nvSpPr>
              <p:spPr bwMode="auto">
                <a:xfrm>
                  <a:off x="2736" y="1488"/>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3" name="Rectangle 214"/>
                <p:cNvSpPr>
                  <a:spLocks noChangeArrowheads="1"/>
                </p:cNvSpPr>
                <p:nvPr/>
              </p:nvSpPr>
              <p:spPr bwMode="auto">
                <a:xfrm>
                  <a:off x="2736" y="1392"/>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4" name="Rectangle 215"/>
                <p:cNvSpPr>
                  <a:spLocks noChangeArrowheads="1"/>
                </p:cNvSpPr>
                <p:nvPr/>
              </p:nvSpPr>
              <p:spPr bwMode="auto">
                <a:xfrm>
                  <a:off x="2736" y="1296"/>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5" name="Rectangle 216"/>
                <p:cNvSpPr>
                  <a:spLocks noChangeArrowheads="1"/>
                </p:cNvSpPr>
                <p:nvPr/>
              </p:nvSpPr>
              <p:spPr bwMode="auto">
                <a:xfrm>
                  <a:off x="2736" y="1200"/>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6" name="Rectangle 217"/>
                <p:cNvSpPr>
                  <a:spLocks noChangeArrowheads="1"/>
                </p:cNvSpPr>
                <p:nvPr/>
              </p:nvSpPr>
              <p:spPr bwMode="auto">
                <a:xfrm>
                  <a:off x="2736" y="1104"/>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7" name="Rectangle 218"/>
                <p:cNvSpPr>
                  <a:spLocks noChangeArrowheads="1"/>
                </p:cNvSpPr>
                <p:nvPr/>
              </p:nvSpPr>
              <p:spPr bwMode="auto">
                <a:xfrm>
                  <a:off x="2736" y="1008"/>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8" name="Rectangle 219"/>
                <p:cNvSpPr>
                  <a:spLocks noChangeArrowheads="1"/>
                </p:cNvSpPr>
                <p:nvPr/>
              </p:nvSpPr>
              <p:spPr bwMode="auto">
                <a:xfrm>
                  <a:off x="2736" y="912"/>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9" name="Rectangle 220"/>
                <p:cNvSpPr>
                  <a:spLocks noChangeArrowheads="1"/>
                </p:cNvSpPr>
                <p:nvPr/>
              </p:nvSpPr>
              <p:spPr bwMode="auto">
                <a:xfrm>
                  <a:off x="2736" y="816"/>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grpSp>
          <p:sp>
            <p:nvSpPr>
              <p:cNvPr id="23747" name="Text Box 203"/>
              <p:cNvSpPr txBox="1">
                <a:spLocks noChangeArrowheads="1"/>
              </p:cNvSpPr>
              <p:nvPr/>
            </p:nvSpPr>
            <p:spPr bwMode="auto">
              <a:xfrm>
                <a:off x="2546" y="1493"/>
                <a:ext cx="681" cy="638"/>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dirty="0">
                    <a:latin typeface="Gill Sans" charset="0"/>
                    <a:ea typeface="Gill Sans" charset="0"/>
                    <a:cs typeface="Gill Sans" charset="0"/>
                  </a:rPr>
                  <a:t>Physical</a:t>
                </a:r>
              </a:p>
              <a:p>
                <a:pPr>
                  <a:spcBef>
                    <a:spcPct val="0"/>
                  </a:spcBef>
                </a:pPr>
                <a:r>
                  <a:rPr lang="en-US" altLang="ko-KR" b="0" dirty="0">
                    <a:latin typeface="Gill Sans" charset="0"/>
                    <a:ea typeface="Gill Sans" charset="0"/>
                    <a:cs typeface="Gill Sans" charset="0"/>
                  </a:rPr>
                  <a:t>Memory</a:t>
                </a:r>
              </a:p>
              <a:p>
                <a:pPr>
                  <a:spcBef>
                    <a:spcPct val="0"/>
                  </a:spcBef>
                </a:pPr>
                <a:r>
                  <a:rPr lang="en-US" altLang="ko-KR" b="0" dirty="0">
                    <a:latin typeface="Gill Sans" charset="0"/>
                    <a:ea typeface="Gill Sans" charset="0"/>
                    <a:cs typeface="Gill Sans" charset="0"/>
                  </a:rPr>
                  <a:t>512 MB</a:t>
                </a:r>
              </a:p>
            </p:txBody>
          </p:sp>
        </p:grpSp>
        <p:sp>
          <p:nvSpPr>
            <p:cNvPr id="23581" name="Line 188"/>
            <p:cNvSpPr>
              <a:spLocks noChangeShapeType="1"/>
            </p:cNvSpPr>
            <p:nvPr/>
          </p:nvSpPr>
          <p:spPr bwMode="auto">
            <a:xfrm>
              <a:off x="3403600" y="1354138"/>
              <a:ext cx="1250950" cy="9032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3583" name="Line 190"/>
            <p:cNvSpPr>
              <a:spLocks noChangeShapeType="1"/>
            </p:cNvSpPr>
            <p:nvPr/>
          </p:nvSpPr>
          <p:spPr bwMode="auto">
            <a:xfrm>
              <a:off x="3333750" y="1839913"/>
              <a:ext cx="1320800" cy="1397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grpSp>
        <p:nvGrpSpPr>
          <p:cNvPr id="2" name="Group 1"/>
          <p:cNvGrpSpPr/>
          <p:nvPr/>
        </p:nvGrpSpPr>
        <p:grpSpPr>
          <a:xfrm>
            <a:off x="3333750" y="936625"/>
            <a:ext cx="4413251" cy="2373313"/>
            <a:chOff x="3333750" y="936625"/>
            <a:chExt cx="4413251" cy="2373313"/>
          </a:xfrm>
        </p:grpSpPr>
        <p:grpSp>
          <p:nvGrpSpPr>
            <p:cNvPr id="23580" name="Group 187"/>
            <p:cNvGrpSpPr>
              <a:grpSpLocks/>
            </p:cNvGrpSpPr>
            <p:nvPr/>
          </p:nvGrpSpPr>
          <p:grpSpPr bwMode="auto">
            <a:xfrm>
              <a:off x="5767388" y="936625"/>
              <a:ext cx="1979613" cy="1611313"/>
              <a:chOff x="4128" y="912"/>
              <a:chExt cx="1367" cy="1113"/>
            </a:xfrm>
          </p:grpSpPr>
          <p:sp>
            <p:nvSpPr>
              <p:cNvPr id="23585" name="AutoShape 9"/>
              <p:cNvSpPr>
                <a:spLocks noChangeAspect="1" noChangeArrowheads="1" noTextEdit="1"/>
              </p:cNvSpPr>
              <p:nvPr/>
            </p:nvSpPr>
            <p:spPr bwMode="auto">
              <a:xfrm>
                <a:off x="4128" y="912"/>
                <a:ext cx="1367" cy="1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b="0">
                  <a:latin typeface="Gill Sans" charset="0"/>
                  <a:ea typeface="Gill Sans" charset="0"/>
                  <a:cs typeface="Gill Sans" charset="0"/>
                </a:endParaRPr>
              </a:p>
            </p:txBody>
          </p:sp>
          <p:sp>
            <p:nvSpPr>
              <p:cNvPr id="23586" name="Freeform 11"/>
              <p:cNvSpPr>
                <a:spLocks/>
              </p:cNvSpPr>
              <p:nvPr/>
            </p:nvSpPr>
            <p:spPr bwMode="auto">
              <a:xfrm>
                <a:off x="4133" y="917"/>
                <a:ext cx="1357" cy="1103"/>
              </a:xfrm>
              <a:custGeom>
                <a:avLst/>
                <a:gdLst>
                  <a:gd name="T0" fmla="*/ 1115 w 1357"/>
                  <a:gd name="T1" fmla="*/ 0 h 1103"/>
                  <a:gd name="T2" fmla="*/ 1138 w 1357"/>
                  <a:gd name="T3" fmla="*/ 2 h 1103"/>
                  <a:gd name="T4" fmla="*/ 1185 w 1357"/>
                  <a:gd name="T5" fmla="*/ 12 h 1103"/>
                  <a:gd name="T6" fmla="*/ 1230 w 1357"/>
                  <a:gd name="T7" fmla="*/ 30 h 1103"/>
                  <a:gd name="T8" fmla="*/ 1268 w 1357"/>
                  <a:gd name="T9" fmla="*/ 56 h 1103"/>
                  <a:gd name="T10" fmla="*/ 1301 w 1357"/>
                  <a:gd name="T11" fmla="*/ 89 h 1103"/>
                  <a:gd name="T12" fmla="*/ 1327 w 1357"/>
                  <a:gd name="T13" fmla="*/ 127 h 1103"/>
                  <a:gd name="T14" fmla="*/ 1346 w 1357"/>
                  <a:gd name="T15" fmla="*/ 172 h 1103"/>
                  <a:gd name="T16" fmla="*/ 1355 w 1357"/>
                  <a:gd name="T17" fmla="*/ 219 h 1103"/>
                  <a:gd name="T18" fmla="*/ 1357 w 1357"/>
                  <a:gd name="T19" fmla="*/ 860 h 1103"/>
                  <a:gd name="T20" fmla="*/ 1355 w 1357"/>
                  <a:gd name="T21" fmla="*/ 884 h 1103"/>
                  <a:gd name="T22" fmla="*/ 1346 w 1357"/>
                  <a:gd name="T23" fmla="*/ 931 h 1103"/>
                  <a:gd name="T24" fmla="*/ 1327 w 1357"/>
                  <a:gd name="T25" fmla="*/ 976 h 1103"/>
                  <a:gd name="T26" fmla="*/ 1301 w 1357"/>
                  <a:gd name="T27" fmla="*/ 1014 h 1103"/>
                  <a:gd name="T28" fmla="*/ 1268 w 1357"/>
                  <a:gd name="T29" fmla="*/ 1047 h 1103"/>
                  <a:gd name="T30" fmla="*/ 1230 w 1357"/>
                  <a:gd name="T31" fmla="*/ 1073 h 1103"/>
                  <a:gd name="T32" fmla="*/ 1185 w 1357"/>
                  <a:gd name="T33" fmla="*/ 1091 h 1103"/>
                  <a:gd name="T34" fmla="*/ 1138 w 1357"/>
                  <a:gd name="T35" fmla="*/ 1101 h 1103"/>
                  <a:gd name="T36" fmla="*/ 242 w 1357"/>
                  <a:gd name="T37" fmla="*/ 1103 h 1103"/>
                  <a:gd name="T38" fmla="*/ 219 w 1357"/>
                  <a:gd name="T39" fmla="*/ 1101 h 1103"/>
                  <a:gd name="T40" fmla="*/ 172 w 1357"/>
                  <a:gd name="T41" fmla="*/ 1091 h 1103"/>
                  <a:gd name="T42" fmla="*/ 127 w 1357"/>
                  <a:gd name="T43" fmla="*/ 1073 h 1103"/>
                  <a:gd name="T44" fmla="*/ 89 w 1357"/>
                  <a:gd name="T45" fmla="*/ 1047 h 1103"/>
                  <a:gd name="T46" fmla="*/ 56 w 1357"/>
                  <a:gd name="T47" fmla="*/ 1014 h 1103"/>
                  <a:gd name="T48" fmla="*/ 28 w 1357"/>
                  <a:gd name="T49" fmla="*/ 976 h 1103"/>
                  <a:gd name="T50" fmla="*/ 11 w 1357"/>
                  <a:gd name="T51" fmla="*/ 931 h 1103"/>
                  <a:gd name="T52" fmla="*/ 2 w 1357"/>
                  <a:gd name="T53" fmla="*/ 884 h 1103"/>
                  <a:gd name="T54" fmla="*/ 0 w 1357"/>
                  <a:gd name="T55" fmla="*/ 243 h 1103"/>
                  <a:gd name="T56" fmla="*/ 2 w 1357"/>
                  <a:gd name="T57" fmla="*/ 219 h 1103"/>
                  <a:gd name="T58" fmla="*/ 11 w 1357"/>
                  <a:gd name="T59" fmla="*/ 172 h 1103"/>
                  <a:gd name="T60" fmla="*/ 28 w 1357"/>
                  <a:gd name="T61" fmla="*/ 127 h 1103"/>
                  <a:gd name="T62" fmla="*/ 56 w 1357"/>
                  <a:gd name="T63" fmla="*/ 89 h 1103"/>
                  <a:gd name="T64" fmla="*/ 89 w 1357"/>
                  <a:gd name="T65" fmla="*/ 56 h 1103"/>
                  <a:gd name="T66" fmla="*/ 127 w 1357"/>
                  <a:gd name="T67" fmla="*/ 30 h 1103"/>
                  <a:gd name="T68" fmla="*/ 172 w 1357"/>
                  <a:gd name="T69" fmla="*/ 12 h 1103"/>
                  <a:gd name="T70" fmla="*/ 219 w 1357"/>
                  <a:gd name="T71" fmla="*/ 2 h 1103"/>
                  <a:gd name="T72" fmla="*/ 242 w 1357"/>
                  <a:gd name="T73" fmla="*/ 0 h 110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357" h="1103">
                    <a:moveTo>
                      <a:pt x="242" y="0"/>
                    </a:moveTo>
                    <a:lnTo>
                      <a:pt x="1115" y="0"/>
                    </a:lnTo>
                    <a:lnTo>
                      <a:pt x="1138" y="2"/>
                    </a:lnTo>
                    <a:lnTo>
                      <a:pt x="1164" y="7"/>
                    </a:lnTo>
                    <a:lnTo>
                      <a:pt x="1185" y="12"/>
                    </a:lnTo>
                    <a:lnTo>
                      <a:pt x="1209" y="21"/>
                    </a:lnTo>
                    <a:lnTo>
                      <a:pt x="1230" y="30"/>
                    </a:lnTo>
                    <a:lnTo>
                      <a:pt x="1249" y="42"/>
                    </a:lnTo>
                    <a:lnTo>
                      <a:pt x="1268" y="56"/>
                    </a:lnTo>
                    <a:lnTo>
                      <a:pt x="1287" y="73"/>
                    </a:lnTo>
                    <a:lnTo>
                      <a:pt x="1301" y="89"/>
                    </a:lnTo>
                    <a:lnTo>
                      <a:pt x="1315" y="108"/>
                    </a:lnTo>
                    <a:lnTo>
                      <a:pt x="1327" y="127"/>
                    </a:lnTo>
                    <a:lnTo>
                      <a:pt x="1338" y="148"/>
                    </a:lnTo>
                    <a:lnTo>
                      <a:pt x="1346" y="172"/>
                    </a:lnTo>
                    <a:lnTo>
                      <a:pt x="1353" y="195"/>
                    </a:lnTo>
                    <a:lnTo>
                      <a:pt x="1355" y="219"/>
                    </a:lnTo>
                    <a:lnTo>
                      <a:pt x="1357" y="243"/>
                    </a:lnTo>
                    <a:lnTo>
                      <a:pt x="1357" y="860"/>
                    </a:lnTo>
                    <a:lnTo>
                      <a:pt x="1355" y="884"/>
                    </a:lnTo>
                    <a:lnTo>
                      <a:pt x="1353" y="908"/>
                    </a:lnTo>
                    <a:lnTo>
                      <a:pt x="1346" y="931"/>
                    </a:lnTo>
                    <a:lnTo>
                      <a:pt x="1338" y="955"/>
                    </a:lnTo>
                    <a:lnTo>
                      <a:pt x="1327" y="976"/>
                    </a:lnTo>
                    <a:lnTo>
                      <a:pt x="1315" y="995"/>
                    </a:lnTo>
                    <a:lnTo>
                      <a:pt x="1301" y="1014"/>
                    </a:lnTo>
                    <a:lnTo>
                      <a:pt x="1287" y="1030"/>
                    </a:lnTo>
                    <a:lnTo>
                      <a:pt x="1268" y="1047"/>
                    </a:lnTo>
                    <a:lnTo>
                      <a:pt x="1249" y="1061"/>
                    </a:lnTo>
                    <a:lnTo>
                      <a:pt x="1230" y="1073"/>
                    </a:lnTo>
                    <a:lnTo>
                      <a:pt x="1209" y="1082"/>
                    </a:lnTo>
                    <a:lnTo>
                      <a:pt x="1185" y="1091"/>
                    </a:lnTo>
                    <a:lnTo>
                      <a:pt x="1164" y="1096"/>
                    </a:lnTo>
                    <a:lnTo>
                      <a:pt x="1138" y="1101"/>
                    </a:lnTo>
                    <a:lnTo>
                      <a:pt x="1115" y="1103"/>
                    </a:lnTo>
                    <a:lnTo>
                      <a:pt x="242" y="1103"/>
                    </a:lnTo>
                    <a:lnTo>
                      <a:pt x="219" y="1101"/>
                    </a:lnTo>
                    <a:lnTo>
                      <a:pt x="193" y="1096"/>
                    </a:lnTo>
                    <a:lnTo>
                      <a:pt x="172" y="1091"/>
                    </a:lnTo>
                    <a:lnTo>
                      <a:pt x="148" y="1082"/>
                    </a:lnTo>
                    <a:lnTo>
                      <a:pt x="127" y="1073"/>
                    </a:lnTo>
                    <a:lnTo>
                      <a:pt x="108" y="1061"/>
                    </a:lnTo>
                    <a:lnTo>
                      <a:pt x="89" y="1047"/>
                    </a:lnTo>
                    <a:lnTo>
                      <a:pt x="70" y="1030"/>
                    </a:lnTo>
                    <a:lnTo>
                      <a:pt x="56" y="1014"/>
                    </a:lnTo>
                    <a:lnTo>
                      <a:pt x="42" y="995"/>
                    </a:lnTo>
                    <a:lnTo>
                      <a:pt x="28" y="976"/>
                    </a:lnTo>
                    <a:lnTo>
                      <a:pt x="19" y="955"/>
                    </a:lnTo>
                    <a:lnTo>
                      <a:pt x="11" y="931"/>
                    </a:lnTo>
                    <a:lnTo>
                      <a:pt x="4" y="908"/>
                    </a:lnTo>
                    <a:lnTo>
                      <a:pt x="2" y="884"/>
                    </a:lnTo>
                    <a:lnTo>
                      <a:pt x="0" y="860"/>
                    </a:lnTo>
                    <a:lnTo>
                      <a:pt x="0" y="243"/>
                    </a:lnTo>
                    <a:lnTo>
                      <a:pt x="2" y="219"/>
                    </a:lnTo>
                    <a:lnTo>
                      <a:pt x="4" y="195"/>
                    </a:lnTo>
                    <a:lnTo>
                      <a:pt x="11" y="172"/>
                    </a:lnTo>
                    <a:lnTo>
                      <a:pt x="19" y="148"/>
                    </a:lnTo>
                    <a:lnTo>
                      <a:pt x="28" y="127"/>
                    </a:lnTo>
                    <a:lnTo>
                      <a:pt x="42" y="108"/>
                    </a:lnTo>
                    <a:lnTo>
                      <a:pt x="56" y="89"/>
                    </a:lnTo>
                    <a:lnTo>
                      <a:pt x="70" y="73"/>
                    </a:lnTo>
                    <a:lnTo>
                      <a:pt x="89" y="56"/>
                    </a:lnTo>
                    <a:lnTo>
                      <a:pt x="108" y="42"/>
                    </a:lnTo>
                    <a:lnTo>
                      <a:pt x="127" y="30"/>
                    </a:lnTo>
                    <a:lnTo>
                      <a:pt x="148" y="21"/>
                    </a:lnTo>
                    <a:lnTo>
                      <a:pt x="172" y="12"/>
                    </a:lnTo>
                    <a:lnTo>
                      <a:pt x="193" y="7"/>
                    </a:lnTo>
                    <a:lnTo>
                      <a:pt x="219" y="2"/>
                    </a:lnTo>
                    <a:lnTo>
                      <a:pt x="242" y="0"/>
                    </a:lnTo>
                    <a:close/>
                  </a:path>
                </a:pathLst>
              </a:custGeom>
              <a:solidFill>
                <a:srgbClr val="FFDE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87" name="Freeform 12"/>
              <p:cNvSpPr>
                <a:spLocks/>
              </p:cNvSpPr>
              <p:nvPr/>
            </p:nvSpPr>
            <p:spPr bwMode="auto">
              <a:xfrm>
                <a:off x="4154" y="940"/>
                <a:ext cx="1315" cy="1057"/>
              </a:xfrm>
              <a:custGeom>
                <a:avLst/>
                <a:gdLst>
                  <a:gd name="T0" fmla="*/ 1094 w 1315"/>
                  <a:gd name="T1" fmla="*/ 0 h 1057"/>
                  <a:gd name="T2" fmla="*/ 1115 w 1315"/>
                  <a:gd name="T3" fmla="*/ 0 h 1057"/>
                  <a:gd name="T4" fmla="*/ 1160 w 1315"/>
                  <a:gd name="T5" fmla="*/ 10 h 1057"/>
                  <a:gd name="T6" fmla="*/ 1200 w 1315"/>
                  <a:gd name="T7" fmla="*/ 26 h 1057"/>
                  <a:gd name="T8" fmla="*/ 1233 w 1315"/>
                  <a:gd name="T9" fmla="*/ 50 h 1057"/>
                  <a:gd name="T10" fmla="*/ 1263 w 1315"/>
                  <a:gd name="T11" fmla="*/ 80 h 1057"/>
                  <a:gd name="T12" fmla="*/ 1287 w 1315"/>
                  <a:gd name="T13" fmla="*/ 116 h 1057"/>
                  <a:gd name="T14" fmla="*/ 1306 w 1315"/>
                  <a:gd name="T15" fmla="*/ 154 h 1057"/>
                  <a:gd name="T16" fmla="*/ 1313 w 1315"/>
                  <a:gd name="T17" fmla="*/ 198 h 1057"/>
                  <a:gd name="T18" fmla="*/ 1315 w 1315"/>
                  <a:gd name="T19" fmla="*/ 837 h 1057"/>
                  <a:gd name="T20" fmla="*/ 1313 w 1315"/>
                  <a:gd name="T21" fmla="*/ 859 h 1057"/>
                  <a:gd name="T22" fmla="*/ 1306 w 1315"/>
                  <a:gd name="T23" fmla="*/ 903 h 1057"/>
                  <a:gd name="T24" fmla="*/ 1287 w 1315"/>
                  <a:gd name="T25" fmla="*/ 941 h 1057"/>
                  <a:gd name="T26" fmla="*/ 1263 w 1315"/>
                  <a:gd name="T27" fmla="*/ 977 h 1057"/>
                  <a:gd name="T28" fmla="*/ 1233 w 1315"/>
                  <a:gd name="T29" fmla="*/ 1007 h 1057"/>
                  <a:gd name="T30" fmla="*/ 1200 w 1315"/>
                  <a:gd name="T31" fmla="*/ 1031 h 1057"/>
                  <a:gd name="T32" fmla="*/ 1160 w 1315"/>
                  <a:gd name="T33" fmla="*/ 1047 h 1057"/>
                  <a:gd name="T34" fmla="*/ 1115 w 1315"/>
                  <a:gd name="T35" fmla="*/ 1057 h 1057"/>
                  <a:gd name="T36" fmla="*/ 221 w 1315"/>
                  <a:gd name="T37" fmla="*/ 1057 h 1057"/>
                  <a:gd name="T38" fmla="*/ 200 w 1315"/>
                  <a:gd name="T39" fmla="*/ 1057 h 1057"/>
                  <a:gd name="T40" fmla="*/ 155 w 1315"/>
                  <a:gd name="T41" fmla="*/ 1047 h 1057"/>
                  <a:gd name="T42" fmla="*/ 115 w 1315"/>
                  <a:gd name="T43" fmla="*/ 1031 h 1057"/>
                  <a:gd name="T44" fmla="*/ 82 w 1315"/>
                  <a:gd name="T45" fmla="*/ 1007 h 1057"/>
                  <a:gd name="T46" fmla="*/ 52 w 1315"/>
                  <a:gd name="T47" fmla="*/ 977 h 1057"/>
                  <a:gd name="T48" fmla="*/ 28 w 1315"/>
                  <a:gd name="T49" fmla="*/ 941 h 1057"/>
                  <a:gd name="T50" fmla="*/ 9 w 1315"/>
                  <a:gd name="T51" fmla="*/ 903 h 1057"/>
                  <a:gd name="T52" fmla="*/ 2 w 1315"/>
                  <a:gd name="T53" fmla="*/ 859 h 1057"/>
                  <a:gd name="T54" fmla="*/ 0 w 1315"/>
                  <a:gd name="T55" fmla="*/ 220 h 1057"/>
                  <a:gd name="T56" fmla="*/ 2 w 1315"/>
                  <a:gd name="T57" fmla="*/ 198 h 1057"/>
                  <a:gd name="T58" fmla="*/ 9 w 1315"/>
                  <a:gd name="T59" fmla="*/ 154 h 1057"/>
                  <a:gd name="T60" fmla="*/ 28 w 1315"/>
                  <a:gd name="T61" fmla="*/ 116 h 1057"/>
                  <a:gd name="T62" fmla="*/ 52 w 1315"/>
                  <a:gd name="T63" fmla="*/ 80 h 1057"/>
                  <a:gd name="T64" fmla="*/ 82 w 1315"/>
                  <a:gd name="T65" fmla="*/ 50 h 1057"/>
                  <a:gd name="T66" fmla="*/ 115 w 1315"/>
                  <a:gd name="T67" fmla="*/ 26 h 1057"/>
                  <a:gd name="T68" fmla="*/ 155 w 1315"/>
                  <a:gd name="T69" fmla="*/ 10 h 1057"/>
                  <a:gd name="T70" fmla="*/ 200 w 1315"/>
                  <a:gd name="T71" fmla="*/ 0 h 1057"/>
                  <a:gd name="T72" fmla="*/ 221 w 1315"/>
                  <a:gd name="T73" fmla="*/ 0 h 105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315" h="1057">
                    <a:moveTo>
                      <a:pt x="221" y="0"/>
                    </a:moveTo>
                    <a:lnTo>
                      <a:pt x="1094" y="0"/>
                    </a:lnTo>
                    <a:lnTo>
                      <a:pt x="1115" y="0"/>
                    </a:lnTo>
                    <a:lnTo>
                      <a:pt x="1138" y="5"/>
                    </a:lnTo>
                    <a:lnTo>
                      <a:pt x="1160" y="10"/>
                    </a:lnTo>
                    <a:lnTo>
                      <a:pt x="1178" y="17"/>
                    </a:lnTo>
                    <a:lnTo>
                      <a:pt x="1200" y="26"/>
                    </a:lnTo>
                    <a:lnTo>
                      <a:pt x="1216" y="38"/>
                    </a:lnTo>
                    <a:lnTo>
                      <a:pt x="1233" y="50"/>
                    </a:lnTo>
                    <a:lnTo>
                      <a:pt x="1249" y="64"/>
                    </a:lnTo>
                    <a:lnTo>
                      <a:pt x="1263" y="80"/>
                    </a:lnTo>
                    <a:lnTo>
                      <a:pt x="1277" y="97"/>
                    </a:lnTo>
                    <a:lnTo>
                      <a:pt x="1287" y="116"/>
                    </a:lnTo>
                    <a:lnTo>
                      <a:pt x="1296" y="135"/>
                    </a:lnTo>
                    <a:lnTo>
                      <a:pt x="1306" y="154"/>
                    </a:lnTo>
                    <a:lnTo>
                      <a:pt x="1310" y="175"/>
                    </a:lnTo>
                    <a:lnTo>
                      <a:pt x="1313" y="198"/>
                    </a:lnTo>
                    <a:lnTo>
                      <a:pt x="1315" y="220"/>
                    </a:lnTo>
                    <a:lnTo>
                      <a:pt x="1315" y="837"/>
                    </a:lnTo>
                    <a:lnTo>
                      <a:pt x="1313" y="859"/>
                    </a:lnTo>
                    <a:lnTo>
                      <a:pt x="1310" y="882"/>
                    </a:lnTo>
                    <a:lnTo>
                      <a:pt x="1306" y="903"/>
                    </a:lnTo>
                    <a:lnTo>
                      <a:pt x="1296" y="922"/>
                    </a:lnTo>
                    <a:lnTo>
                      <a:pt x="1287" y="941"/>
                    </a:lnTo>
                    <a:lnTo>
                      <a:pt x="1277" y="960"/>
                    </a:lnTo>
                    <a:lnTo>
                      <a:pt x="1263" y="977"/>
                    </a:lnTo>
                    <a:lnTo>
                      <a:pt x="1249" y="993"/>
                    </a:lnTo>
                    <a:lnTo>
                      <a:pt x="1233" y="1007"/>
                    </a:lnTo>
                    <a:lnTo>
                      <a:pt x="1216" y="1019"/>
                    </a:lnTo>
                    <a:lnTo>
                      <a:pt x="1200" y="1031"/>
                    </a:lnTo>
                    <a:lnTo>
                      <a:pt x="1178" y="1040"/>
                    </a:lnTo>
                    <a:lnTo>
                      <a:pt x="1160" y="1047"/>
                    </a:lnTo>
                    <a:lnTo>
                      <a:pt x="1138" y="1052"/>
                    </a:lnTo>
                    <a:lnTo>
                      <a:pt x="1115" y="1057"/>
                    </a:lnTo>
                    <a:lnTo>
                      <a:pt x="1094" y="1057"/>
                    </a:lnTo>
                    <a:lnTo>
                      <a:pt x="221" y="1057"/>
                    </a:lnTo>
                    <a:lnTo>
                      <a:pt x="200" y="1057"/>
                    </a:lnTo>
                    <a:lnTo>
                      <a:pt x="177" y="1052"/>
                    </a:lnTo>
                    <a:lnTo>
                      <a:pt x="155" y="1047"/>
                    </a:lnTo>
                    <a:lnTo>
                      <a:pt x="137" y="1040"/>
                    </a:lnTo>
                    <a:lnTo>
                      <a:pt x="115" y="1031"/>
                    </a:lnTo>
                    <a:lnTo>
                      <a:pt x="99" y="1019"/>
                    </a:lnTo>
                    <a:lnTo>
                      <a:pt x="82" y="1007"/>
                    </a:lnTo>
                    <a:lnTo>
                      <a:pt x="66" y="993"/>
                    </a:lnTo>
                    <a:lnTo>
                      <a:pt x="52" y="977"/>
                    </a:lnTo>
                    <a:lnTo>
                      <a:pt x="38" y="960"/>
                    </a:lnTo>
                    <a:lnTo>
                      <a:pt x="28" y="941"/>
                    </a:lnTo>
                    <a:lnTo>
                      <a:pt x="19" y="922"/>
                    </a:lnTo>
                    <a:lnTo>
                      <a:pt x="9" y="903"/>
                    </a:lnTo>
                    <a:lnTo>
                      <a:pt x="5" y="882"/>
                    </a:lnTo>
                    <a:lnTo>
                      <a:pt x="2" y="859"/>
                    </a:lnTo>
                    <a:lnTo>
                      <a:pt x="0" y="837"/>
                    </a:lnTo>
                    <a:lnTo>
                      <a:pt x="0" y="220"/>
                    </a:lnTo>
                    <a:lnTo>
                      <a:pt x="2" y="198"/>
                    </a:lnTo>
                    <a:lnTo>
                      <a:pt x="5" y="175"/>
                    </a:lnTo>
                    <a:lnTo>
                      <a:pt x="9" y="154"/>
                    </a:lnTo>
                    <a:lnTo>
                      <a:pt x="19" y="135"/>
                    </a:lnTo>
                    <a:lnTo>
                      <a:pt x="28" y="116"/>
                    </a:lnTo>
                    <a:lnTo>
                      <a:pt x="38" y="97"/>
                    </a:lnTo>
                    <a:lnTo>
                      <a:pt x="52" y="80"/>
                    </a:lnTo>
                    <a:lnTo>
                      <a:pt x="66" y="64"/>
                    </a:lnTo>
                    <a:lnTo>
                      <a:pt x="82" y="50"/>
                    </a:lnTo>
                    <a:lnTo>
                      <a:pt x="99" y="38"/>
                    </a:lnTo>
                    <a:lnTo>
                      <a:pt x="115" y="26"/>
                    </a:lnTo>
                    <a:lnTo>
                      <a:pt x="137" y="17"/>
                    </a:lnTo>
                    <a:lnTo>
                      <a:pt x="155" y="10"/>
                    </a:lnTo>
                    <a:lnTo>
                      <a:pt x="177" y="5"/>
                    </a:lnTo>
                    <a:lnTo>
                      <a:pt x="200" y="0"/>
                    </a:lnTo>
                    <a:lnTo>
                      <a:pt x="221"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88" name="Freeform 13"/>
              <p:cNvSpPr>
                <a:spLocks/>
              </p:cNvSpPr>
              <p:nvPr/>
            </p:nvSpPr>
            <p:spPr bwMode="auto">
              <a:xfrm>
                <a:off x="4175" y="962"/>
                <a:ext cx="1273" cy="1013"/>
              </a:xfrm>
              <a:custGeom>
                <a:avLst/>
                <a:gdLst>
                  <a:gd name="T0" fmla="*/ 1073 w 1273"/>
                  <a:gd name="T1" fmla="*/ 0 h 1013"/>
                  <a:gd name="T2" fmla="*/ 1094 w 1273"/>
                  <a:gd name="T3" fmla="*/ 0 h 1013"/>
                  <a:gd name="T4" fmla="*/ 1131 w 1273"/>
                  <a:gd name="T5" fmla="*/ 7 h 1013"/>
                  <a:gd name="T6" fmla="*/ 1167 w 1273"/>
                  <a:gd name="T7" fmla="*/ 23 h 1013"/>
                  <a:gd name="T8" fmla="*/ 1200 w 1273"/>
                  <a:gd name="T9" fmla="*/ 44 h 1013"/>
                  <a:gd name="T10" fmla="*/ 1226 w 1273"/>
                  <a:gd name="T11" fmla="*/ 70 h 1013"/>
                  <a:gd name="T12" fmla="*/ 1247 w 1273"/>
                  <a:gd name="T13" fmla="*/ 103 h 1013"/>
                  <a:gd name="T14" fmla="*/ 1263 w 1273"/>
                  <a:gd name="T15" fmla="*/ 139 h 1013"/>
                  <a:gd name="T16" fmla="*/ 1271 w 1273"/>
                  <a:gd name="T17" fmla="*/ 179 h 1013"/>
                  <a:gd name="T18" fmla="*/ 1273 w 1273"/>
                  <a:gd name="T19" fmla="*/ 815 h 1013"/>
                  <a:gd name="T20" fmla="*/ 1271 w 1273"/>
                  <a:gd name="T21" fmla="*/ 834 h 1013"/>
                  <a:gd name="T22" fmla="*/ 1263 w 1273"/>
                  <a:gd name="T23" fmla="*/ 874 h 1013"/>
                  <a:gd name="T24" fmla="*/ 1247 w 1273"/>
                  <a:gd name="T25" fmla="*/ 910 h 1013"/>
                  <a:gd name="T26" fmla="*/ 1226 w 1273"/>
                  <a:gd name="T27" fmla="*/ 943 h 1013"/>
                  <a:gd name="T28" fmla="*/ 1200 w 1273"/>
                  <a:gd name="T29" fmla="*/ 969 h 1013"/>
                  <a:gd name="T30" fmla="*/ 1167 w 1273"/>
                  <a:gd name="T31" fmla="*/ 990 h 1013"/>
                  <a:gd name="T32" fmla="*/ 1131 w 1273"/>
                  <a:gd name="T33" fmla="*/ 1006 h 1013"/>
                  <a:gd name="T34" fmla="*/ 1094 w 1273"/>
                  <a:gd name="T35" fmla="*/ 1013 h 1013"/>
                  <a:gd name="T36" fmla="*/ 200 w 1273"/>
                  <a:gd name="T37" fmla="*/ 1013 h 1013"/>
                  <a:gd name="T38" fmla="*/ 179 w 1273"/>
                  <a:gd name="T39" fmla="*/ 1013 h 1013"/>
                  <a:gd name="T40" fmla="*/ 142 w 1273"/>
                  <a:gd name="T41" fmla="*/ 1006 h 1013"/>
                  <a:gd name="T42" fmla="*/ 106 w 1273"/>
                  <a:gd name="T43" fmla="*/ 990 h 1013"/>
                  <a:gd name="T44" fmla="*/ 73 w 1273"/>
                  <a:gd name="T45" fmla="*/ 969 h 1013"/>
                  <a:gd name="T46" fmla="*/ 47 w 1273"/>
                  <a:gd name="T47" fmla="*/ 943 h 1013"/>
                  <a:gd name="T48" fmla="*/ 26 w 1273"/>
                  <a:gd name="T49" fmla="*/ 910 h 1013"/>
                  <a:gd name="T50" fmla="*/ 10 w 1273"/>
                  <a:gd name="T51" fmla="*/ 874 h 1013"/>
                  <a:gd name="T52" fmla="*/ 2 w 1273"/>
                  <a:gd name="T53" fmla="*/ 834 h 1013"/>
                  <a:gd name="T54" fmla="*/ 0 w 1273"/>
                  <a:gd name="T55" fmla="*/ 198 h 1013"/>
                  <a:gd name="T56" fmla="*/ 2 w 1273"/>
                  <a:gd name="T57" fmla="*/ 179 h 1013"/>
                  <a:gd name="T58" fmla="*/ 10 w 1273"/>
                  <a:gd name="T59" fmla="*/ 139 h 1013"/>
                  <a:gd name="T60" fmla="*/ 26 w 1273"/>
                  <a:gd name="T61" fmla="*/ 103 h 1013"/>
                  <a:gd name="T62" fmla="*/ 47 w 1273"/>
                  <a:gd name="T63" fmla="*/ 70 h 1013"/>
                  <a:gd name="T64" fmla="*/ 73 w 1273"/>
                  <a:gd name="T65" fmla="*/ 44 h 1013"/>
                  <a:gd name="T66" fmla="*/ 106 w 1273"/>
                  <a:gd name="T67" fmla="*/ 23 h 1013"/>
                  <a:gd name="T68" fmla="*/ 142 w 1273"/>
                  <a:gd name="T69" fmla="*/ 7 h 1013"/>
                  <a:gd name="T70" fmla="*/ 179 w 1273"/>
                  <a:gd name="T71" fmla="*/ 0 h 1013"/>
                  <a:gd name="T72" fmla="*/ 200 w 1273"/>
                  <a:gd name="T73" fmla="*/ 0 h 101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273" h="1013">
                    <a:moveTo>
                      <a:pt x="200" y="0"/>
                    </a:moveTo>
                    <a:lnTo>
                      <a:pt x="1073" y="0"/>
                    </a:lnTo>
                    <a:lnTo>
                      <a:pt x="1094" y="0"/>
                    </a:lnTo>
                    <a:lnTo>
                      <a:pt x="1113" y="2"/>
                    </a:lnTo>
                    <a:lnTo>
                      <a:pt x="1131" y="7"/>
                    </a:lnTo>
                    <a:lnTo>
                      <a:pt x="1150" y="14"/>
                    </a:lnTo>
                    <a:lnTo>
                      <a:pt x="1167" y="23"/>
                    </a:lnTo>
                    <a:lnTo>
                      <a:pt x="1183" y="33"/>
                    </a:lnTo>
                    <a:lnTo>
                      <a:pt x="1200" y="44"/>
                    </a:lnTo>
                    <a:lnTo>
                      <a:pt x="1214" y="56"/>
                    </a:lnTo>
                    <a:lnTo>
                      <a:pt x="1226" y="70"/>
                    </a:lnTo>
                    <a:lnTo>
                      <a:pt x="1238" y="87"/>
                    </a:lnTo>
                    <a:lnTo>
                      <a:pt x="1247" y="103"/>
                    </a:lnTo>
                    <a:lnTo>
                      <a:pt x="1256" y="120"/>
                    </a:lnTo>
                    <a:lnTo>
                      <a:pt x="1263" y="139"/>
                    </a:lnTo>
                    <a:lnTo>
                      <a:pt x="1268" y="158"/>
                    </a:lnTo>
                    <a:lnTo>
                      <a:pt x="1271" y="179"/>
                    </a:lnTo>
                    <a:lnTo>
                      <a:pt x="1273" y="198"/>
                    </a:lnTo>
                    <a:lnTo>
                      <a:pt x="1273" y="815"/>
                    </a:lnTo>
                    <a:lnTo>
                      <a:pt x="1271" y="834"/>
                    </a:lnTo>
                    <a:lnTo>
                      <a:pt x="1268" y="855"/>
                    </a:lnTo>
                    <a:lnTo>
                      <a:pt x="1263" y="874"/>
                    </a:lnTo>
                    <a:lnTo>
                      <a:pt x="1256" y="893"/>
                    </a:lnTo>
                    <a:lnTo>
                      <a:pt x="1247" y="910"/>
                    </a:lnTo>
                    <a:lnTo>
                      <a:pt x="1238" y="926"/>
                    </a:lnTo>
                    <a:lnTo>
                      <a:pt x="1226" y="943"/>
                    </a:lnTo>
                    <a:lnTo>
                      <a:pt x="1214" y="957"/>
                    </a:lnTo>
                    <a:lnTo>
                      <a:pt x="1200" y="969"/>
                    </a:lnTo>
                    <a:lnTo>
                      <a:pt x="1183" y="980"/>
                    </a:lnTo>
                    <a:lnTo>
                      <a:pt x="1167" y="990"/>
                    </a:lnTo>
                    <a:lnTo>
                      <a:pt x="1150" y="999"/>
                    </a:lnTo>
                    <a:lnTo>
                      <a:pt x="1131" y="1006"/>
                    </a:lnTo>
                    <a:lnTo>
                      <a:pt x="1113" y="1011"/>
                    </a:lnTo>
                    <a:lnTo>
                      <a:pt x="1094" y="1013"/>
                    </a:lnTo>
                    <a:lnTo>
                      <a:pt x="1073" y="1013"/>
                    </a:lnTo>
                    <a:lnTo>
                      <a:pt x="200" y="1013"/>
                    </a:lnTo>
                    <a:lnTo>
                      <a:pt x="179" y="1013"/>
                    </a:lnTo>
                    <a:lnTo>
                      <a:pt x="160" y="1011"/>
                    </a:lnTo>
                    <a:lnTo>
                      <a:pt x="142" y="1006"/>
                    </a:lnTo>
                    <a:lnTo>
                      <a:pt x="123" y="999"/>
                    </a:lnTo>
                    <a:lnTo>
                      <a:pt x="106" y="990"/>
                    </a:lnTo>
                    <a:lnTo>
                      <a:pt x="90" y="980"/>
                    </a:lnTo>
                    <a:lnTo>
                      <a:pt x="73" y="969"/>
                    </a:lnTo>
                    <a:lnTo>
                      <a:pt x="59" y="957"/>
                    </a:lnTo>
                    <a:lnTo>
                      <a:pt x="47" y="943"/>
                    </a:lnTo>
                    <a:lnTo>
                      <a:pt x="35" y="926"/>
                    </a:lnTo>
                    <a:lnTo>
                      <a:pt x="26" y="910"/>
                    </a:lnTo>
                    <a:lnTo>
                      <a:pt x="17" y="893"/>
                    </a:lnTo>
                    <a:lnTo>
                      <a:pt x="10" y="874"/>
                    </a:lnTo>
                    <a:lnTo>
                      <a:pt x="5" y="855"/>
                    </a:lnTo>
                    <a:lnTo>
                      <a:pt x="2" y="834"/>
                    </a:lnTo>
                    <a:lnTo>
                      <a:pt x="0" y="815"/>
                    </a:lnTo>
                    <a:lnTo>
                      <a:pt x="0" y="198"/>
                    </a:lnTo>
                    <a:lnTo>
                      <a:pt x="2" y="179"/>
                    </a:lnTo>
                    <a:lnTo>
                      <a:pt x="5" y="158"/>
                    </a:lnTo>
                    <a:lnTo>
                      <a:pt x="10" y="139"/>
                    </a:lnTo>
                    <a:lnTo>
                      <a:pt x="17" y="120"/>
                    </a:lnTo>
                    <a:lnTo>
                      <a:pt x="26" y="103"/>
                    </a:lnTo>
                    <a:lnTo>
                      <a:pt x="35" y="87"/>
                    </a:lnTo>
                    <a:lnTo>
                      <a:pt x="47" y="70"/>
                    </a:lnTo>
                    <a:lnTo>
                      <a:pt x="59" y="56"/>
                    </a:lnTo>
                    <a:lnTo>
                      <a:pt x="73" y="44"/>
                    </a:lnTo>
                    <a:lnTo>
                      <a:pt x="90" y="33"/>
                    </a:lnTo>
                    <a:lnTo>
                      <a:pt x="106" y="23"/>
                    </a:lnTo>
                    <a:lnTo>
                      <a:pt x="123" y="14"/>
                    </a:lnTo>
                    <a:lnTo>
                      <a:pt x="142" y="7"/>
                    </a:lnTo>
                    <a:lnTo>
                      <a:pt x="160" y="2"/>
                    </a:lnTo>
                    <a:lnTo>
                      <a:pt x="179" y="0"/>
                    </a:lnTo>
                    <a:lnTo>
                      <a:pt x="200" y="0"/>
                    </a:lnTo>
                    <a:close/>
                  </a:path>
                </a:pathLst>
              </a:custGeom>
              <a:solidFill>
                <a:srgbClr val="8069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89" name="Freeform 14"/>
              <p:cNvSpPr>
                <a:spLocks/>
              </p:cNvSpPr>
              <p:nvPr/>
            </p:nvSpPr>
            <p:spPr bwMode="auto">
              <a:xfrm>
                <a:off x="5007" y="962"/>
                <a:ext cx="137" cy="415"/>
              </a:xfrm>
              <a:custGeom>
                <a:avLst/>
                <a:gdLst>
                  <a:gd name="T0" fmla="*/ 0 w 137"/>
                  <a:gd name="T1" fmla="*/ 0 h 415"/>
                  <a:gd name="T2" fmla="*/ 0 w 137"/>
                  <a:gd name="T3" fmla="*/ 386 h 415"/>
                  <a:gd name="T4" fmla="*/ 137 w 137"/>
                  <a:gd name="T5" fmla="*/ 415 h 415"/>
                  <a:gd name="T6" fmla="*/ 137 w 137"/>
                  <a:gd name="T7" fmla="*/ 0 h 415"/>
                  <a:gd name="T8" fmla="*/ 0 w 137"/>
                  <a:gd name="T9" fmla="*/ 0 h 4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 h="415">
                    <a:moveTo>
                      <a:pt x="0" y="0"/>
                    </a:moveTo>
                    <a:lnTo>
                      <a:pt x="0" y="386"/>
                    </a:lnTo>
                    <a:lnTo>
                      <a:pt x="137" y="415"/>
                    </a:lnTo>
                    <a:lnTo>
                      <a:pt x="137" y="0"/>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0" name="Freeform 15"/>
              <p:cNvSpPr>
                <a:spLocks/>
              </p:cNvSpPr>
              <p:nvPr/>
            </p:nvSpPr>
            <p:spPr bwMode="auto">
              <a:xfrm>
                <a:off x="5144" y="962"/>
                <a:ext cx="153" cy="415"/>
              </a:xfrm>
              <a:custGeom>
                <a:avLst/>
                <a:gdLst>
                  <a:gd name="T0" fmla="*/ 153 w 153"/>
                  <a:gd name="T1" fmla="*/ 4 h 415"/>
                  <a:gd name="T2" fmla="*/ 153 w 153"/>
                  <a:gd name="T3" fmla="*/ 410 h 415"/>
                  <a:gd name="T4" fmla="*/ 153 w 153"/>
                  <a:gd name="T5" fmla="*/ 410 h 415"/>
                  <a:gd name="T6" fmla="*/ 0 w 153"/>
                  <a:gd name="T7" fmla="*/ 415 h 415"/>
                  <a:gd name="T8" fmla="*/ 0 w 153"/>
                  <a:gd name="T9" fmla="*/ 415 h 415"/>
                  <a:gd name="T10" fmla="*/ 0 w 153"/>
                  <a:gd name="T11" fmla="*/ 0 h 415"/>
                  <a:gd name="T12" fmla="*/ 104 w 153"/>
                  <a:gd name="T13" fmla="*/ 0 h 415"/>
                  <a:gd name="T14" fmla="*/ 104 w 153"/>
                  <a:gd name="T15" fmla="*/ 0 h 415"/>
                  <a:gd name="T16" fmla="*/ 129 w 153"/>
                  <a:gd name="T17" fmla="*/ 0 h 415"/>
                  <a:gd name="T18" fmla="*/ 153 w 153"/>
                  <a:gd name="T19" fmla="*/ 4 h 415"/>
                  <a:gd name="T20" fmla="*/ 153 w 153"/>
                  <a:gd name="T21" fmla="*/ 4 h 41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53" h="415">
                    <a:moveTo>
                      <a:pt x="153" y="4"/>
                    </a:moveTo>
                    <a:lnTo>
                      <a:pt x="153" y="410"/>
                    </a:lnTo>
                    <a:lnTo>
                      <a:pt x="0" y="415"/>
                    </a:lnTo>
                    <a:lnTo>
                      <a:pt x="0" y="0"/>
                    </a:lnTo>
                    <a:lnTo>
                      <a:pt x="104" y="0"/>
                    </a:lnTo>
                    <a:lnTo>
                      <a:pt x="129" y="0"/>
                    </a:lnTo>
                    <a:lnTo>
                      <a:pt x="153" y="4"/>
                    </a:lnTo>
                    <a:close/>
                  </a:path>
                </a:pathLst>
              </a:custGeom>
              <a:solidFill>
                <a:srgbClr val="553C9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1" name="Freeform 16"/>
              <p:cNvSpPr>
                <a:spLocks noEditPoints="1"/>
              </p:cNvSpPr>
              <p:nvPr/>
            </p:nvSpPr>
            <p:spPr bwMode="auto">
              <a:xfrm>
                <a:off x="5009" y="962"/>
                <a:ext cx="151" cy="419"/>
              </a:xfrm>
              <a:custGeom>
                <a:avLst/>
                <a:gdLst>
                  <a:gd name="T0" fmla="*/ 151 w 151"/>
                  <a:gd name="T1" fmla="*/ 0 h 419"/>
                  <a:gd name="T2" fmla="*/ 151 w 151"/>
                  <a:gd name="T3" fmla="*/ 419 h 419"/>
                  <a:gd name="T4" fmla="*/ 147 w 151"/>
                  <a:gd name="T5" fmla="*/ 419 h 419"/>
                  <a:gd name="T6" fmla="*/ 135 w 151"/>
                  <a:gd name="T7" fmla="*/ 417 h 419"/>
                  <a:gd name="T8" fmla="*/ 135 w 151"/>
                  <a:gd name="T9" fmla="*/ 0 h 419"/>
                  <a:gd name="T10" fmla="*/ 151 w 151"/>
                  <a:gd name="T11" fmla="*/ 0 h 419"/>
                  <a:gd name="T12" fmla="*/ 151 w 151"/>
                  <a:gd name="T13" fmla="*/ 0 h 419"/>
                  <a:gd name="T14" fmla="*/ 0 w 151"/>
                  <a:gd name="T15" fmla="*/ 0 h 419"/>
                  <a:gd name="T16" fmla="*/ 130 w 151"/>
                  <a:gd name="T17" fmla="*/ 0 h 419"/>
                  <a:gd name="T18" fmla="*/ 130 w 151"/>
                  <a:gd name="T19" fmla="*/ 0 h 419"/>
                  <a:gd name="T20" fmla="*/ 128 w 151"/>
                  <a:gd name="T21" fmla="*/ 415 h 419"/>
                  <a:gd name="T22" fmla="*/ 128 w 151"/>
                  <a:gd name="T23" fmla="*/ 415 h 419"/>
                  <a:gd name="T24" fmla="*/ 0 w 151"/>
                  <a:gd name="T25" fmla="*/ 389 h 419"/>
                  <a:gd name="T26" fmla="*/ 0 w 151"/>
                  <a:gd name="T27" fmla="*/ 389 h 419"/>
                  <a:gd name="T28" fmla="*/ 0 w 151"/>
                  <a:gd name="T29" fmla="*/ 0 h 419"/>
                  <a:gd name="T30" fmla="*/ 0 w 151"/>
                  <a:gd name="T31" fmla="*/ 0 h 41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51" h="419">
                    <a:moveTo>
                      <a:pt x="151" y="0"/>
                    </a:moveTo>
                    <a:lnTo>
                      <a:pt x="151" y="419"/>
                    </a:lnTo>
                    <a:lnTo>
                      <a:pt x="147" y="419"/>
                    </a:lnTo>
                    <a:lnTo>
                      <a:pt x="135" y="417"/>
                    </a:lnTo>
                    <a:lnTo>
                      <a:pt x="135" y="0"/>
                    </a:lnTo>
                    <a:lnTo>
                      <a:pt x="151" y="0"/>
                    </a:lnTo>
                    <a:close/>
                    <a:moveTo>
                      <a:pt x="0" y="0"/>
                    </a:moveTo>
                    <a:lnTo>
                      <a:pt x="130" y="0"/>
                    </a:lnTo>
                    <a:lnTo>
                      <a:pt x="128" y="415"/>
                    </a:lnTo>
                    <a:lnTo>
                      <a:pt x="0" y="389"/>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2" name="Freeform 17"/>
              <p:cNvSpPr>
                <a:spLocks/>
              </p:cNvSpPr>
              <p:nvPr/>
            </p:nvSpPr>
            <p:spPr bwMode="auto">
              <a:xfrm>
                <a:off x="5160" y="1075"/>
                <a:ext cx="90" cy="21"/>
              </a:xfrm>
              <a:custGeom>
                <a:avLst/>
                <a:gdLst>
                  <a:gd name="T0" fmla="*/ 0 w 90"/>
                  <a:gd name="T1" fmla="*/ 21 h 21"/>
                  <a:gd name="T2" fmla="*/ 0 w 90"/>
                  <a:gd name="T3" fmla="*/ 0 h 21"/>
                  <a:gd name="T4" fmla="*/ 90 w 90"/>
                  <a:gd name="T5" fmla="*/ 0 h 21"/>
                  <a:gd name="T6" fmla="*/ 90 w 90"/>
                  <a:gd name="T7" fmla="*/ 9 h 21"/>
                  <a:gd name="T8" fmla="*/ 90 w 90"/>
                  <a:gd name="T9" fmla="*/ 21 h 21"/>
                  <a:gd name="T10" fmla="*/ 0 w 90"/>
                  <a:gd name="T11" fmla="*/ 21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0" h="21">
                    <a:moveTo>
                      <a:pt x="0" y="21"/>
                    </a:moveTo>
                    <a:lnTo>
                      <a:pt x="0" y="0"/>
                    </a:lnTo>
                    <a:lnTo>
                      <a:pt x="90" y="0"/>
                    </a:lnTo>
                    <a:lnTo>
                      <a:pt x="90" y="9"/>
                    </a:lnTo>
                    <a:lnTo>
                      <a:pt x="90" y="21"/>
                    </a:lnTo>
                    <a:lnTo>
                      <a:pt x="0" y="21"/>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3" name="Freeform 18"/>
              <p:cNvSpPr>
                <a:spLocks/>
              </p:cNvSpPr>
              <p:nvPr/>
            </p:nvSpPr>
            <p:spPr bwMode="auto">
              <a:xfrm>
                <a:off x="5264" y="1164"/>
                <a:ext cx="17" cy="10"/>
              </a:xfrm>
              <a:custGeom>
                <a:avLst/>
                <a:gdLst>
                  <a:gd name="T0" fmla="*/ 12 w 17"/>
                  <a:gd name="T1" fmla="*/ 7 h 10"/>
                  <a:gd name="T2" fmla="*/ 12 w 17"/>
                  <a:gd name="T3" fmla="*/ 7 h 10"/>
                  <a:gd name="T4" fmla="*/ 9 w 17"/>
                  <a:gd name="T5" fmla="*/ 10 h 10"/>
                  <a:gd name="T6" fmla="*/ 9 w 17"/>
                  <a:gd name="T7" fmla="*/ 10 h 10"/>
                  <a:gd name="T8" fmla="*/ 9 w 17"/>
                  <a:gd name="T9" fmla="*/ 10 h 10"/>
                  <a:gd name="T10" fmla="*/ 9 w 17"/>
                  <a:gd name="T11" fmla="*/ 10 h 10"/>
                  <a:gd name="T12" fmla="*/ 9 w 17"/>
                  <a:gd name="T13" fmla="*/ 10 h 10"/>
                  <a:gd name="T14" fmla="*/ 9 w 17"/>
                  <a:gd name="T15" fmla="*/ 10 h 10"/>
                  <a:gd name="T16" fmla="*/ 9 w 17"/>
                  <a:gd name="T17" fmla="*/ 10 h 10"/>
                  <a:gd name="T18" fmla="*/ 9 w 17"/>
                  <a:gd name="T19" fmla="*/ 10 h 10"/>
                  <a:gd name="T20" fmla="*/ 0 w 17"/>
                  <a:gd name="T21" fmla="*/ 7 h 10"/>
                  <a:gd name="T22" fmla="*/ 2 w 17"/>
                  <a:gd name="T23" fmla="*/ 0 h 10"/>
                  <a:gd name="T24" fmla="*/ 17 w 17"/>
                  <a:gd name="T25" fmla="*/ 0 h 10"/>
                  <a:gd name="T26" fmla="*/ 14 w 17"/>
                  <a:gd name="T27" fmla="*/ 7 h 10"/>
                  <a:gd name="T28" fmla="*/ 14 w 17"/>
                  <a:gd name="T29" fmla="*/ 7 h 10"/>
                  <a:gd name="T30" fmla="*/ 12 w 17"/>
                  <a:gd name="T31" fmla="*/ 7 h 10"/>
                  <a:gd name="T32" fmla="*/ 12 w 17"/>
                  <a:gd name="T33" fmla="*/ 7 h 10"/>
                  <a:gd name="T34" fmla="*/ 12 w 17"/>
                  <a:gd name="T35" fmla="*/ 7 h 10"/>
                  <a:gd name="T36" fmla="*/ 12 w 17"/>
                  <a:gd name="T37" fmla="*/ 7 h 10"/>
                  <a:gd name="T38" fmla="*/ 12 w 17"/>
                  <a:gd name="T39" fmla="*/ 7 h 10"/>
                  <a:gd name="T40" fmla="*/ 12 w 17"/>
                  <a:gd name="T41" fmla="*/ 7 h 1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7" h="10">
                    <a:moveTo>
                      <a:pt x="12" y="7"/>
                    </a:moveTo>
                    <a:lnTo>
                      <a:pt x="12" y="7"/>
                    </a:lnTo>
                    <a:lnTo>
                      <a:pt x="9" y="10"/>
                    </a:lnTo>
                    <a:lnTo>
                      <a:pt x="0" y="7"/>
                    </a:lnTo>
                    <a:lnTo>
                      <a:pt x="2" y="0"/>
                    </a:lnTo>
                    <a:lnTo>
                      <a:pt x="17" y="0"/>
                    </a:lnTo>
                    <a:lnTo>
                      <a:pt x="14" y="7"/>
                    </a:lnTo>
                    <a:lnTo>
                      <a:pt x="12" y="7"/>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4" name="Freeform 19"/>
              <p:cNvSpPr>
                <a:spLocks/>
              </p:cNvSpPr>
              <p:nvPr/>
            </p:nvSpPr>
            <p:spPr bwMode="auto">
              <a:xfrm>
                <a:off x="5269" y="1188"/>
                <a:ext cx="12" cy="16"/>
              </a:xfrm>
              <a:custGeom>
                <a:avLst/>
                <a:gdLst>
                  <a:gd name="T0" fmla="*/ 4 w 12"/>
                  <a:gd name="T1" fmla="*/ 0 h 16"/>
                  <a:gd name="T2" fmla="*/ 4 w 12"/>
                  <a:gd name="T3" fmla="*/ 0 h 16"/>
                  <a:gd name="T4" fmla="*/ 9 w 12"/>
                  <a:gd name="T5" fmla="*/ 5 h 16"/>
                  <a:gd name="T6" fmla="*/ 12 w 12"/>
                  <a:gd name="T7" fmla="*/ 9 h 16"/>
                  <a:gd name="T8" fmla="*/ 12 w 12"/>
                  <a:gd name="T9" fmla="*/ 9 h 16"/>
                  <a:gd name="T10" fmla="*/ 9 w 12"/>
                  <a:gd name="T11" fmla="*/ 14 h 16"/>
                  <a:gd name="T12" fmla="*/ 4 w 12"/>
                  <a:gd name="T13" fmla="*/ 16 h 16"/>
                  <a:gd name="T14" fmla="*/ 4 w 12"/>
                  <a:gd name="T15" fmla="*/ 16 h 16"/>
                  <a:gd name="T16" fmla="*/ 2 w 12"/>
                  <a:gd name="T17" fmla="*/ 12 h 16"/>
                  <a:gd name="T18" fmla="*/ 0 w 12"/>
                  <a:gd name="T19" fmla="*/ 7 h 16"/>
                  <a:gd name="T20" fmla="*/ 0 w 12"/>
                  <a:gd name="T21" fmla="*/ 7 h 16"/>
                  <a:gd name="T22" fmla="*/ 2 w 12"/>
                  <a:gd name="T23" fmla="*/ 2 h 16"/>
                  <a:gd name="T24" fmla="*/ 4 w 12"/>
                  <a:gd name="T25" fmla="*/ 0 h 16"/>
                  <a:gd name="T26" fmla="*/ 4 w 12"/>
                  <a:gd name="T27" fmla="*/ 0 h 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 h="16">
                    <a:moveTo>
                      <a:pt x="4" y="0"/>
                    </a:moveTo>
                    <a:lnTo>
                      <a:pt x="4" y="0"/>
                    </a:lnTo>
                    <a:lnTo>
                      <a:pt x="9" y="5"/>
                    </a:lnTo>
                    <a:lnTo>
                      <a:pt x="12" y="9"/>
                    </a:lnTo>
                    <a:lnTo>
                      <a:pt x="9" y="14"/>
                    </a:lnTo>
                    <a:lnTo>
                      <a:pt x="4" y="16"/>
                    </a:lnTo>
                    <a:lnTo>
                      <a:pt x="2" y="12"/>
                    </a:lnTo>
                    <a:lnTo>
                      <a:pt x="0" y="7"/>
                    </a:lnTo>
                    <a:lnTo>
                      <a:pt x="2" y="2"/>
                    </a:lnTo>
                    <a:lnTo>
                      <a:pt x="4"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5" name="Freeform 20"/>
              <p:cNvSpPr>
                <a:spLocks/>
              </p:cNvSpPr>
              <p:nvPr/>
            </p:nvSpPr>
            <p:spPr bwMode="auto">
              <a:xfrm>
                <a:off x="5269" y="1211"/>
                <a:ext cx="12" cy="15"/>
              </a:xfrm>
              <a:custGeom>
                <a:avLst/>
                <a:gdLst>
                  <a:gd name="T0" fmla="*/ 4 w 12"/>
                  <a:gd name="T1" fmla="*/ 0 h 15"/>
                  <a:gd name="T2" fmla="*/ 4 w 12"/>
                  <a:gd name="T3" fmla="*/ 0 h 15"/>
                  <a:gd name="T4" fmla="*/ 9 w 12"/>
                  <a:gd name="T5" fmla="*/ 3 h 15"/>
                  <a:gd name="T6" fmla="*/ 12 w 12"/>
                  <a:gd name="T7" fmla="*/ 8 h 15"/>
                  <a:gd name="T8" fmla="*/ 12 w 12"/>
                  <a:gd name="T9" fmla="*/ 8 h 15"/>
                  <a:gd name="T10" fmla="*/ 9 w 12"/>
                  <a:gd name="T11" fmla="*/ 12 h 15"/>
                  <a:gd name="T12" fmla="*/ 4 w 12"/>
                  <a:gd name="T13" fmla="*/ 15 h 15"/>
                  <a:gd name="T14" fmla="*/ 4 w 12"/>
                  <a:gd name="T15" fmla="*/ 15 h 15"/>
                  <a:gd name="T16" fmla="*/ 2 w 12"/>
                  <a:gd name="T17" fmla="*/ 12 h 15"/>
                  <a:gd name="T18" fmla="*/ 0 w 12"/>
                  <a:gd name="T19" fmla="*/ 8 h 15"/>
                  <a:gd name="T20" fmla="*/ 0 w 12"/>
                  <a:gd name="T21" fmla="*/ 8 h 15"/>
                  <a:gd name="T22" fmla="*/ 2 w 12"/>
                  <a:gd name="T23" fmla="*/ 3 h 15"/>
                  <a:gd name="T24" fmla="*/ 4 w 12"/>
                  <a:gd name="T25" fmla="*/ 0 h 15"/>
                  <a:gd name="T26" fmla="*/ 4 w 12"/>
                  <a:gd name="T27" fmla="*/ 0 h 1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 h="15">
                    <a:moveTo>
                      <a:pt x="4" y="0"/>
                    </a:moveTo>
                    <a:lnTo>
                      <a:pt x="4" y="0"/>
                    </a:lnTo>
                    <a:lnTo>
                      <a:pt x="9" y="3"/>
                    </a:lnTo>
                    <a:lnTo>
                      <a:pt x="12" y="8"/>
                    </a:lnTo>
                    <a:lnTo>
                      <a:pt x="9" y="12"/>
                    </a:lnTo>
                    <a:lnTo>
                      <a:pt x="4" y="15"/>
                    </a:lnTo>
                    <a:lnTo>
                      <a:pt x="2" y="12"/>
                    </a:lnTo>
                    <a:lnTo>
                      <a:pt x="0" y="8"/>
                    </a:lnTo>
                    <a:lnTo>
                      <a:pt x="2" y="3"/>
                    </a:lnTo>
                    <a:lnTo>
                      <a:pt x="4"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6" name="Freeform 21"/>
              <p:cNvSpPr>
                <a:spLocks/>
              </p:cNvSpPr>
              <p:nvPr/>
            </p:nvSpPr>
            <p:spPr bwMode="auto">
              <a:xfrm>
                <a:off x="5269" y="1233"/>
                <a:ext cx="12" cy="14"/>
              </a:xfrm>
              <a:custGeom>
                <a:avLst/>
                <a:gdLst>
                  <a:gd name="T0" fmla="*/ 4 w 12"/>
                  <a:gd name="T1" fmla="*/ 0 h 14"/>
                  <a:gd name="T2" fmla="*/ 4 w 12"/>
                  <a:gd name="T3" fmla="*/ 0 h 14"/>
                  <a:gd name="T4" fmla="*/ 9 w 12"/>
                  <a:gd name="T5" fmla="*/ 2 h 14"/>
                  <a:gd name="T6" fmla="*/ 12 w 12"/>
                  <a:gd name="T7" fmla="*/ 7 h 14"/>
                  <a:gd name="T8" fmla="*/ 12 w 12"/>
                  <a:gd name="T9" fmla="*/ 7 h 14"/>
                  <a:gd name="T10" fmla="*/ 9 w 12"/>
                  <a:gd name="T11" fmla="*/ 11 h 14"/>
                  <a:gd name="T12" fmla="*/ 4 w 12"/>
                  <a:gd name="T13" fmla="*/ 14 h 14"/>
                  <a:gd name="T14" fmla="*/ 4 w 12"/>
                  <a:gd name="T15" fmla="*/ 14 h 14"/>
                  <a:gd name="T16" fmla="*/ 2 w 12"/>
                  <a:gd name="T17" fmla="*/ 11 h 14"/>
                  <a:gd name="T18" fmla="*/ 0 w 12"/>
                  <a:gd name="T19" fmla="*/ 4 h 14"/>
                  <a:gd name="T20" fmla="*/ 0 w 12"/>
                  <a:gd name="T21" fmla="*/ 4 h 14"/>
                  <a:gd name="T22" fmla="*/ 2 w 12"/>
                  <a:gd name="T23" fmla="*/ 0 h 14"/>
                  <a:gd name="T24" fmla="*/ 4 w 12"/>
                  <a:gd name="T25" fmla="*/ 0 h 14"/>
                  <a:gd name="T26" fmla="*/ 4 w 12"/>
                  <a:gd name="T27" fmla="*/ 0 h 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 h="14">
                    <a:moveTo>
                      <a:pt x="4" y="0"/>
                    </a:moveTo>
                    <a:lnTo>
                      <a:pt x="4" y="0"/>
                    </a:lnTo>
                    <a:lnTo>
                      <a:pt x="9" y="2"/>
                    </a:lnTo>
                    <a:lnTo>
                      <a:pt x="12" y="7"/>
                    </a:lnTo>
                    <a:lnTo>
                      <a:pt x="9" y="11"/>
                    </a:lnTo>
                    <a:lnTo>
                      <a:pt x="4" y="14"/>
                    </a:lnTo>
                    <a:lnTo>
                      <a:pt x="2" y="11"/>
                    </a:lnTo>
                    <a:lnTo>
                      <a:pt x="0" y="4"/>
                    </a:lnTo>
                    <a:lnTo>
                      <a:pt x="2" y="0"/>
                    </a:lnTo>
                    <a:lnTo>
                      <a:pt x="4"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7" name="Freeform 22"/>
              <p:cNvSpPr>
                <a:spLocks/>
              </p:cNvSpPr>
              <p:nvPr/>
            </p:nvSpPr>
            <p:spPr bwMode="auto">
              <a:xfrm>
                <a:off x="5269" y="1254"/>
                <a:ext cx="12" cy="14"/>
              </a:xfrm>
              <a:custGeom>
                <a:avLst/>
                <a:gdLst>
                  <a:gd name="T0" fmla="*/ 4 w 12"/>
                  <a:gd name="T1" fmla="*/ 0 h 14"/>
                  <a:gd name="T2" fmla="*/ 4 w 12"/>
                  <a:gd name="T3" fmla="*/ 0 h 14"/>
                  <a:gd name="T4" fmla="*/ 9 w 12"/>
                  <a:gd name="T5" fmla="*/ 2 h 14"/>
                  <a:gd name="T6" fmla="*/ 12 w 12"/>
                  <a:gd name="T7" fmla="*/ 7 h 14"/>
                  <a:gd name="T8" fmla="*/ 12 w 12"/>
                  <a:gd name="T9" fmla="*/ 7 h 14"/>
                  <a:gd name="T10" fmla="*/ 9 w 12"/>
                  <a:gd name="T11" fmla="*/ 12 h 14"/>
                  <a:gd name="T12" fmla="*/ 4 w 12"/>
                  <a:gd name="T13" fmla="*/ 14 h 14"/>
                  <a:gd name="T14" fmla="*/ 4 w 12"/>
                  <a:gd name="T15" fmla="*/ 14 h 14"/>
                  <a:gd name="T16" fmla="*/ 2 w 12"/>
                  <a:gd name="T17" fmla="*/ 12 h 14"/>
                  <a:gd name="T18" fmla="*/ 0 w 12"/>
                  <a:gd name="T19" fmla="*/ 7 h 14"/>
                  <a:gd name="T20" fmla="*/ 0 w 12"/>
                  <a:gd name="T21" fmla="*/ 7 h 14"/>
                  <a:gd name="T22" fmla="*/ 2 w 12"/>
                  <a:gd name="T23" fmla="*/ 0 h 14"/>
                  <a:gd name="T24" fmla="*/ 4 w 12"/>
                  <a:gd name="T25" fmla="*/ 0 h 14"/>
                  <a:gd name="T26" fmla="*/ 4 w 12"/>
                  <a:gd name="T27" fmla="*/ 0 h 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 h="14">
                    <a:moveTo>
                      <a:pt x="4" y="0"/>
                    </a:moveTo>
                    <a:lnTo>
                      <a:pt x="4" y="0"/>
                    </a:lnTo>
                    <a:lnTo>
                      <a:pt x="9" y="2"/>
                    </a:lnTo>
                    <a:lnTo>
                      <a:pt x="12" y="7"/>
                    </a:lnTo>
                    <a:lnTo>
                      <a:pt x="9" y="12"/>
                    </a:lnTo>
                    <a:lnTo>
                      <a:pt x="4" y="14"/>
                    </a:lnTo>
                    <a:lnTo>
                      <a:pt x="2" y="12"/>
                    </a:lnTo>
                    <a:lnTo>
                      <a:pt x="0" y="7"/>
                    </a:lnTo>
                    <a:lnTo>
                      <a:pt x="2" y="0"/>
                    </a:lnTo>
                    <a:lnTo>
                      <a:pt x="4"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8" name="Freeform 23"/>
              <p:cNvSpPr>
                <a:spLocks noEditPoints="1"/>
              </p:cNvSpPr>
              <p:nvPr/>
            </p:nvSpPr>
            <p:spPr bwMode="auto">
              <a:xfrm>
                <a:off x="5160" y="966"/>
                <a:ext cx="137" cy="165"/>
              </a:xfrm>
              <a:custGeom>
                <a:avLst/>
                <a:gdLst>
                  <a:gd name="T0" fmla="*/ 106 w 137"/>
                  <a:gd name="T1" fmla="*/ 158 h 165"/>
                  <a:gd name="T2" fmla="*/ 102 w 137"/>
                  <a:gd name="T3" fmla="*/ 156 h 165"/>
                  <a:gd name="T4" fmla="*/ 106 w 137"/>
                  <a:gd name="T5" fmla="*/ 158 h 165"/>
                  <a:gd name="T6" fmla="*/ 106 w 137"/>
                  <a:gd name="T7" fmla="*/ 111 h 165"/>
                  <a:gd name="T8" fmla="*/ 106 w 137"/>
                  <a:gd name="T9" fmla="*/ 111 h 165"/>
                  <a:gd name="T10" fmla="*/ 125 w 137"/>
                  <a:gd name="T11" fmla="*/ 111 h 165"/>
                  <a:gd name="T12" fmla="*/ 125 w 137"/>
                  <a:gd name="T13" fmla="*/ 111 h 165"/>
                  <a:gd name="T14" fmla="*/ 132 w 137"/>
                  <a:gd name="T15" fmla="*/ 109 h 165"/>
                  <a:gd name="T16" fmla="*/ 137 w 137"/>
                  <a:gd name="T17" fmla="*/ 109 h 165"/>
                  <a:gd name="T18" fmla="*/ 99 w 137"/>
                  <a:gd name="T19" fmla="*/ 109 h 165"/>
                  <a:gd name="T20" fmla="*/ 102 w 137"/>
                  <a:gd name="T21" fmla="*/ 109 h 165"/>
                  <a:gd name="T22" fmla="*/ 102 w 137"/>
                  <a:gd name="T23" fmla="*/ 156 h 165"/>
                  <a:gd name="T24" fmla="*/ 102 w 137"/>
                  <a:gd name="T25" fmla="*/ 156 h 165"/>
                  <a:gd name="T26" fmla="*/ 0 w 137"/>
                  <a:gd name="T27" fmla="*/ 161 h 165"/>
                  <a:gd name="T28" fmla="*/ 0 w 137"/>
                  <a:gd name="T29" fmla="*/ 161 h 165"/>
                  <a:gd name="T30" fmla="*/ 57 w 137"/>
                  <a:gd name="T31" fmla="*/ 165 h 165"/>
                  <a:gd name="T32" fmla="*/ 57 w 137"/>
                  <a:gd name="T33" fmla="*/ 165 h 165"/>
                  <a:gd name="T34" fmla="*/ 73 w 137"/>
                  <a:gd name="T35" fmla="*/ 165 h 165"/>
                  <a:gd name="T36" fmla="*/ 90 w 137"/>
                  <a:gd name="T37" fmla="*/ 163 h 165"/>
                  <a:gd name="T38" fmla="*/ 106 w 137"/>
                  <a:gd name="T39" fmla="*/ 158 h 165"/>
                  <a:gd name="T40" fmla="*/ 106 w 137"/>
                  <a:gd name="T41" fmla="*/ 158 h 165"/>
                  <a:gd name="T42" fmla="*/ 132 w 137"/>
                  <a:gd name="T43" fmla="*/ 0 h 165"/>
                  <a:gd name="T44" fmla="*/ 132 w 137"/>
                  <a:gd name="T45" fmla="*/ 0 h 165"/>
                  <a:gd name="T46" fmla="*/ 137 w 137"/>
                  <a:gd name="T47" fmla="*/ 0 h 165"/>
                  <a:gd name="T48" fmla="*/ 137 w 137"/>
                  <a:gd name="T49" fmla="*/ 106 h 165"/>
                  <a:gd name="T50" fmla="*/ 132 w 137"/>
                  <a:gd name="T51" fmla="*/ 106 h 165"/>
                  <a:gd name="T52" fmla="*/ 132 w 137"/>
                  <a:gd name="T53" fmla="*/ 0 h 16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37" h="165">
                    <a:moveTo>
                      <a:pt x="106" y="158"/>
                    </a:moveTo>
                    <a:lnTo>
                      <a:pt x="102" y="156"/>
                    </a:lnTo>
                    <a:lnTo>
                      <a:pt x="106" y="158"/>
                    </a:lnTo>
                    <a:lnTo>
                      <a:pt x="106" y="111"/>
                    </a:lnTo>
                    <a:lnTo>
                      <a:pt x="125" y="111"/>
                    </a:lnTo>
                    <a:lnTo>
                      <a:pt x="132" y="109"/>
                    </a:lnTo>
                    <a:lnTo>
                      <a:pt x="137" y="109"/>
                    </a:lnTo>
                    <a:lnTo>
                      <a:pt x="99" y="109"/>
                    </a:lnTo>
                    <a:lnTo>
                      <a:pt x="102" y="109"/>
                    </a:lnTo>
                    <a:lnTo>
                      <a:pt x="102" y="156"/>
                    </a:lnTo>
                    <a:lnTo>
                      <a:pt x="0" y="161"/>
                    </a:lnTo>
                    <a:lnTo>
                      <a:pt x="57" y="165"/>
                    </a:lnTo>
                    <a:lnTo>
                      <a:pt x="73" y="165"/>
                    </a:lnTo>
                    <a:lnTo>
                      <a:pt x="90" y="163"/>
                    </a:lnTo>
                    <a:lnTo>
                      <a:pt x="106" y="158"/>
                    </a:lnTo>
                    <a:close/>
                    <a:moveTo>
                      <a:pt x="132" y="0"/>
                    </a:moveTo>
                    <a:lnTo>
                      <a:pt x="132" y="0"/>
                    </a:lnTo>
                    <a:lnTo>
                      <a:pt x="137" y="0"/>
                    </a:lnTo>
                    <a:lnTo>
                      <a:pt x="137" y="106"/>
                    </a:lnTo>
                    <a:lnTo>
                      <a:pt x="132" y="106"/>
                    </a:lnTo>
                    <a:lnTo>
                      <a:pt x="13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9" name="Freeform 24"/>
              <p:cNvSpPr>
                <a:spLocks/>
              </p:cNvSpPr>
              <p:nvPr/>
            </p:nvSpPr>
            <p:spPr bwMode="auto">
              <a:xfrm>
                <a:off x="5259" y="1046"/>
                <a:ext cx="24" cy="10"/>
              </a:xfrm>
              <a:custGeom>
                <a:avLst/>
                <a:gdLst>
                  <a:gd name="T0" fmla="*/ 3 w 24"/>
                  <a:gd name="T1" fmla="*/ 0 h 10"/>
                  <a:gd name="T2" fmla="*/ 3 w 24"/>
                  <a:gd name="T3" fmla="*/ 0 h 10"/>
                  <a:gd name="T4" fmla="*/ 22 w 24"/>
                  <a:gd name="T5" fmla="*/ 0 h 10"/>
                  <a:gd name="T6" fmla="*/ 22 w 24"/>
                  <a:gd name="T7" fmla="*/ 0 h 10"/>
                  <a:gd name="T8" fmla="*/ 24 w 24"/>
                  <a:gd name="T9" fmla="*/ 3 h 10"/>
                  <a:gd name="T10" fmla="*/ 24 w 24"/>
                  <a:gd name="T11" fmla="*/ 5 h 10"/>
                  <a:gd name="T12" fmla="*/ 24 w 24"/>
                  <a:gd name="T13" fmla="*/ 5 h 10"/>
                  <a:gd name="T14" fmla="*/ 24 w 24"/>
                  <a:gd name="T15" fmla="*/ 5 h 10"/>
                  <a:gd name="T16" fmla="*/ 24 w 24"/>
                  <a:gd name="T17" fmla="*/ 7 h 10"/>
                  <a:gd name="T18" fmla="*/ 22 w 24"/>
                  <a:gd name="T19" fmla="*/ 10 h 10"/>
                  <a:gd name="T20" fmla="*/ 22 w 24"/>
                  <a:gd name="T21" fmla="*/ 10 h 10"/>
                  <a:gd name="T22" fmla="*/ 3 w 24"/>
                  <a:gd name="T23" fmla="*/ 7 h 10"/>
                  <a:gd name="T24" fmla="*/ 3 w 24"/>
                  <a:gd name="T25" fmla="*/ 7 h 10"/>
                  <a:gd name="T26" fmla="*/ 0 w 24"/>
                  <a:gd name="T27" fmla="*/ 7 h 10"/>
                  <a:gd name="T28" fmla="*/ 0 w 24"/>
                  <a:gd name="T29" fmla="*/ 5 h 10"/>
                  <a:gd name="T30" fmla="*/ 0 w 24"/>
                  <a:gd name="T31" fmla="*/ 5 h 10"/>
                  <a:gd name="T32" fmla="*/ 0 w 24"/>
                  <a:gd name="T33" fmla="*/ 5 h 10"/>
                  <a:gd name="T34" fmla="*/ 0 w 24"/>
                  <a:gd name="T35" fmla="*/ 3 h 10"/>
                  <a:gd name="T36" fmla="*/ 3 w 24"/>
                  <a:gd name="T37" fmla="*/ 0 h 10"/>
                  <a:gd name="T38" fmla="*/ 3 w 24"/>
                  <a:gd name="T39" fmla="*/ 0 h 1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4" h="10">
                    <a:moveTo>
                      <a:pt x="3" y="0"/>
                    </a:moveTo>
                    <a:lnTo>
                      <a:pt x="3" y="0"/>
                    </a:lnTo>
                    <a:lnTo>
                      <a:pt x="22" y="0"/>
                    </a:lnTo>
                    <a:lnTo>
                      <a:pt x="24" y="3"/>
                    </a:lnTo>
                    <a:lnTo>
                      <a:pt x="24" y="5"/>
                    </a:lnTo>
                    <a:lnTo>
                      <a:pt x="24" y="7"/>
                    </a:lnTo>
                    <a:lnTo>
                      <a:pt x="22" y="10"/>
                    </a:lnTo>
                    <a:lnTo>
                      <a:pt x="3" y="7"/>
                    </a:lnTo>
                    <a:lnTo>
                      <a:pt x="0" y="7"/>
                    </a:lnTo>
                    <a:lnTo>
                      <a:pt x="0" y="5"/>
                    </a:lnTo>
                    <a:lnTo>
                      <a:pt x="0" y="3"/>
                    </a:lnTo>
                    <a:lnTo>
                      <a:pt x="3"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0" name="Freeform 25"/>
              <p:cNvSpPr>
                <a:spLocks/>
              </p:cNvSpPr>
              <p:nvPr/>
            </p:nvSpPr>
            <p:spPr bwMode="auto">
              <a:xfrm>
                <a:off x="5259" y="1049"/>
                <a:ext cx="24" cy="4"/>
              </a:xfrm>
              <a:custGeom>
                <a:avLst/>
                <a:gdLst>
                  <a:gd name="T0" fmla="*/ 3 w 24"/>
                  <a:gd name="T1" fmla="*/ 0 h 4"/>
                  <a:gd name="T2" fmla="*/ 3 w 24"/>
                  <a:gd name="T3" fmla="*/ 0 h 4"/>
                  <a:gd name="T4" fmla="*/ 22 w 24"/>
                  <a:gd name="T5" fmla="*/ 0 h 4"/>
                  <a:gd name="T6" fmla="*/ 22 w 24"/>
                  <a:gd name="T7" fmla="*/ 0 h 4"/>
                  <a:gd name="T8" fmla="*/ 24 w 24"/>
                  <a:gd name="T9" fmla="*/ 0 h 4"/>
                  <a:gd name="T10" fmla="*/ 24 w 24"/>
                  <a:gd name="T11" fmla="*/ 2 h 4"/>
                  <a:gd name="T12" fmla="*/ 24 w 24"/>
                  <a:gd name="T13" fmla="*/ 2 h 4"/>
                  <a:gd name="T14" fmla="*/ 24 w 24"/>
                  <a:gd name="T15" fmla="*/ 2 h 4"/>
                  <a:gd name="T16" fmla="*/ 24 w 24"/>
                  <a:gd name="T17" fmla="*/ 4 h 4"/>
                  <a:gd name="T18" fmla="*/ 22 w 24"/>
                  <a:gd name="T19" fmla="*/ 4 h 4"/>
                  <a:gd name="T20" fmla="*/ 22 w 24"/>
                  <a:gd name="T21" fmla="*/ 4 h 4"/>
                  <a:gd name="T22" fmla="*/ 3 w 24"/>
                  <a:gd name="T23" fmla="*/ 4 h 4"/>
                  <a:gd name="T24" fmla="*/ 3 w 24"/>
                  <a:gd name="T25" fmla="*/ 4 h 4"/>
                  <a:gd name="T26" fmla="*/ 3 w 24"/>
                  <a:gd name="T27" fmla="*/ 4 h 4"/>
                  <a:gd name="T28" fmla="*/ 0 w 24"/>
                  <a:gd name="T29" fmla="*/ 2 h 4"/>
                  <a:gd name="T30" fmla="*/ 0 w 24"/>
                  <a:gd name="T31" fmla="*/ 2 h 4"/>
                  <a:gd name="T32" fmla="*/ 0 w 24"/>
                  <a:gd name="T33" fmla="*/ 2 h 4"/>
                  <a:gd name="T34" fmla="*/ 3 w 24"/>
                  <a:gd name="T35" fmla="*/ 0 h 4"/>
                  <a:gd name="T36" fmla="*/ 3 w 24"/>
                  <a:gd name="T37" fmla="*/ 0 h 4"/>
                  <a:gd name="T38" fmla="*/ 3 w 24"/>
                  <a:gd name="T39" fmla="*/ 0 h 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4" h="4">
                    <a:moveTo>
                      <a:pt x="3" y="0"/>
                    </a:moveTo>
                    <a:lnTo>
                      <a:pt x="3" y="0"/>
                    </a:lnTo>
                    <a:lnTo>
                      <a:pt x="22" y="0"/>
                    </a:lnTo>
                    <a:lnTo>
                      <a:pt x="24" y="0"/>
                    </a:lnTo>
                    <a:lnTo>
                      <a:pt x="24" y="2"/>
                    </a:lnTo>
                    <a:lnTo>
                      <a:pt x="24" y="4"/>
                    </a:lnTo>
                    <a:lnTo>
                      <a:pt x="22" y="4"/>
                    </a:lnTo>
                    <a:lnTo>
                      <a:pt x="3" y="4"/>
                    </a:lnTo>
                    <a:lnTo>
                      <a:pt x="0" y="2"/>
                    </a:lnTo>
                    <a:lnTo>
                      <a:pt x="3"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1" name="Freeform 26"/>
              <p:cNvSpPr>
                <a:spLocks/>
              </p:cNvSpPr>
              <p:nvPr/>
            </p:nvSpPr>
            <p:spPr bwMode="auto">
              <a:xfrm>
                <a:off x="5259" y="1049"/>
                <a:ext cx="24" cy="4"/>
              </a:xfrm>
              <a:custGeom>
                <a:avLst/>
                <a:gdLst>
                  <a:gd name="T0" fmla="*/ 5 w 24"/>
                  <a:gd name="T1" fmla="*/ 0 h 4"/>
                  <a:gd name="T2" fmla="*/ 5 w 24"/>
                  <a:gd name="T3" fmla="*/ 0 h 4"/>
                  <a:gd name="T4" fmla="*/ 22 w 24"/>
                  <a:gd name="T5" fmla="*/ 0 h 4"/>
                  <a:gd name="T6" fmla="*/ 22 w 24"/>
                  <a:gd name="T7" fmla="*/ 0 h 4"/>
                  <a:gd name="T8" fmla="*/ 24 w 24"/>
                  <a:gd name="T9" fmla="*/ 0 h 4"/>
                  <a:gd name="T10" fmla="*/ 24 w 24"/>
                  <a:gd name="T11" fmla="*/ 2 h 4"/>
                  <a:gd name="T12" fmla="*/ 24 w 24"/>
                  <a:gd name="T13" fmla="*/ 2 h 4"/>
                  <a:gd name="T14" fmla="*/ 24 w 24"/>
                  <a:gd name="T15" fmla="*/ 2 h 4"/>
                  <a:gd name="T16" fmla="*/ 24 w 24"/>
                  <a:gd name="T17" fmla="*/ 4 h 4"/>
                  <a:gd name="T18" fmla="*/ 22 w 24"/>
                  <a:gd name="T19" fmla="*/ 4 h 4"/>
                  <a:gd name="T20" fmla="*/ 22 w 24"/>
                  <a:gd name="T21" fmla="*/ 4 h 4"/>
                  <a:gd name="T22" fmla="*/ 5 w 24"/>
                  <a:gd name="T23" fmla="*/ 4 h 4"/>
                  <a:gd name="T24" fmla="*/ 5 w 24"/>
                  <a:gd name="T25" fmla="*/ 4 h 4"/>
                  <a:gd name="T26" fmla="*/ 3 w 24"/>
                  <a:gd name="T27" fmla="*/ 4 h 4"/>
                  <a:gd name="T28" fmla="*/ 0 w 24"/>
                  <a:gd name="T29" fmla="*/ 2 h 4"/>
                  <a:gd name="T30" fmla="*/ 0 w 24"/>
                  <a:gd name="T31" fmla="*/ 2 h 4"/>
                  <a:gd name="T32" fmla="*/ 0 w 24"/>
                  <a:gd name="T33" fmla="*/ 2 h 4"/>
                  <a:gd name="T34" fmla="*/ 3 w 24"/>
                  <a:gd name="T35" fmla="*/ 0 h 4"/>
                  <a:gd name="T36" fmla="*/ 5 w 24"/>
                  <a:gd name="T37" fmla="*/ 0 h 4"/>
                  <a:gd name="T38" fmla="*/ 5 w 24"/>
                  <a:gd name="T39" fmla="*/ 0 h 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4" h="4">
                    <a:moveTo>
                      <a:pt x="5" y="0"/>
                    </a:moveTo>
                    <a:lnTo>
                      <a:pt x="5" y="0"/>
                    </a:lnTo>
                    <a:lnTo>
                      <a:pt x="22" y="0"/>
                    </a:lnTo>
                    <a:lnTo>
                      <a:pt x="24" y="0"/>
                    </a:lnTo>
                    <a:lnTo>
                      <a:pt x="24" y="2"/>
                    </a:lnTo>
                    <a:lnTo>
                      <a:pt x="24" y="4"/>
                    </a:lnTo>
                    <a:lnTo>
                      <a:pt x="22" y="4"/>
                    </a:lnTo>
                    <a:lnTo>
                      <a:pt x="5" y="4"/>
                    </a:lnTo>
                    <a:lnTo>
                      <a:pt x="3" y="4"/>
                    </a:lnTo>
                    <a:lnTo>
                      <a:pt x="0" y="2"/>
                    </a:lnTo>
                    <a:lnTo>
                      <a:pt x="3" y="0"/>
                    </a:lnTo>
                    <a:lnTo>
                      <a:pt x="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2" name="Freeform 27"/>
              <p:cNvSpPr>
                <a:spLocks/>
              </p:cNvSpPr>
              <p:nvPr/>
            </p:nvSpPr>
            <p:spPr bwMode="auto">
              <a:xfrm>
                <a:off x="5262" y="1049"/>
                <a:ext cx="21" cy="4"/>
              </a:xfrm>
              <a:custGeom>
                <a:avLst/>
                <a:gdLst>
                  <a:gd name="T0" fmla="*/ 2 w 21"/>
                  <a:gd name="T1" fmla="*/ 0 h 4"/>
                  <a:gd name="T2" fmla="*/ 2 w 21"/>
                  <a:gd name="T3" fmla="*/ 0 h 4"/>
                  <a:gd name="T4" fmla="*/ 19 w 21"/>
                  <a:gd name="T5" fmla="*/ 0 h 4"/>
                  <a:gd name="T6" fmla="*/ 19 w 21"/>
                  <a:gd name="T7" fmla="*/ 0 h 4"/>
                  <a:gd name="T8" fmla="*/ 19 w 21"/>
                  <a:gd name="T9" fmla="*/ 0 h 4"/>
                  <a:gd name="T10" fmla="*/ 21 w 21"/>
                  <a:gd name="T11" fmla="*/ 2 h 4"/>
                  <a:gd name="T12" fmla="*/ 21 w 21"/>
                  <a:gd name="T13" fmla="*/ 2 h 4"/>
                  <a:gd name="T14" fmla="*/ 21 w 21"/>
                  <a:gd name="T15" fmla="*/ 2 h 4"/>
                  <a:gd name="T16" fmla="*/ 19 w 21"/>
                  <a:gd name="T17" fmla="*/ 4 h 4"/>
                  <a:gd name="T18" fmla="*/ 19 w 21"/>
                  <a:gd name="T19" fmla="*/ 4 h 4"/>
                  <a:gd name="T20" fmla="*/ 19 w 21"/>
                  <a:gd name="T21" fmla="*/ 4 h 4"/>
                  <a:gd name="T22" fmla="*/ 2 w 21"/>
                  <a:gd name="T23" fmla="*/ 4 h 4"/>
                  <a:gd name="T24" fmla="*/ 2 w 21"/>
                  <a:gd name="T25" fmla="*/ 4 h 4"/>
                  <a:gd name="T26" fmla="*/ 0 w 21"/>
                  <a:gd name="T27" fmla="*/ 4 h 4"/>
                  <a:gd name="T28" fmla="*/ 0 w 21"/>
                  <a:gd name="T29" fmla="*/ 2 h 4"/>
                  <a:gd name="T30" fmla="*/ 0 w 21"/>
                  <a:gd name="T31" fmla="*/ 2 h 4"/>
                  <a:gd name="T32" fmla="*/ 0 w 21"/>
                  <a:gd name="T33" fmla="*/ 2 h 4"/>
                  <a:gd name="T34" fmla="*/ 0 w 21"/>
                  <a:gd name="T35" fmla="*/ 0 h 4"/>
                  <a:gd name="T36" fmla="*/ 2 w 21"/>
                  <a:gd name="T37" fmla="*/ 0 h 4"/>
                  <a:gd name="T38" fmla="*/ 2 w 21"/>
                  <a:gd name="T39" fmla="*/ 0 h 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1" h="4">
                    <a:moveTo>
                      <a:pt x="2" y="0"/>
                    </a:moveTo>
                    <a:lnTo>
                      <a:pt x="2" y="0"/>
                    </a:lnTo>
                    <a:lnTo>
                      <a:pt x="19" y="0"/>
                    </a:lnTo>
                    <a:lnTo>
                      <a:pt x="21" y="2"/>
                    </a:lnTo>
                    <a:lnTo>
                      <a:pt x="19" y="4"/>
                    </a:lnTo>
                    <a:lnTo>
                      <a:pt x="2" y="4"/>
                    </a:lnTo>
                    <a:lnTo>
                      <a:pt x="0" y="4"/>
                    </a:lnTo>
                    <a:lnTo>
                      <a:pt x="0" y="2"/>
                    </a:lnTo>
                    <a:lnTo>
                      <a:pt x="0" y="0"/>
                    </a:lnTo>
                    <a:lnTo>
                      <a:pt x="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3" name="Freeform 28"/>
              <p:cNvSpPr>
                <a:spLocks/>
              </p:cNvSpPr>
              <p:nvPr/>
            </p:nvSpPr>
            <p:spPr bwMode="auto">
              <a:xfrm>
                <a:off x="5262" y="1049"/>
                <a:ext cx="21" cy="4"/>
              </a:xfrm>
              <a:custGeom>
                <a:avLst/>
                <a:gdLst>
                  <a:gd name="T0" fmla="*/ 2 w 21"/>
                  <a:gd name="T1" fmla="*/ 0 h 4"/>
                  <a:gd name="T2" fmla="*/ 2 w 21"/>
                  <a:gd name="T3" fmla="*/ 0 h 4"/>
                  <a:gd name="T4" fmla="*/ 19 w 21"/>
                  <a:gd name="T5" fmla="*/ 0 h 4"/>
                  <a:gd name="T6" fmla="*/ 19 w 21"/>
                  <a:gd name="T7" fmla="*/ 0 h 4"/>
                  <a:gd name="T8" fmla="*/ 19 w 21"/>
                  <a:gd name="T9" fmla="*/ 0 h 4"/>
                  <a:gd name="T10" fmla="*/ 21 w 21"/>
                  <a:gd name="T11" fmla="*/ 2 h 4"/>
                  <a:gd name="T12" fmla="*/ 21 w 21"/>
                  <a:gd name="T13" fmla="*/ 2 h 4"/>
                  <a:gd name="T14" fmla="*/ 21 w 21"/>
                  <a:gd name="T15" fmla="*/ 2 h 4"/>
                  <a:gd name="T16" fmla="*/ 19 w 21"/>
                  <a:gd name="T17" fmla="*/ 4 h 4"/>
                  <a:gd name="T18" fmla="*/ 19 w 21"/>
                  <a:gd name="T19" fmla="*/ 4 h 4"/>
                  <a:gd name="T20" fmla="*/ 19 w 21"/>
                  <a:gd name="T21" fmla="*/ 4 h 4"/>
                  <a:gd name="T22" fmla="*/ 2 w 21"/>
                  <a:gd name="T23" fmla="*/ 4 h 4"/>
                  <a:gd name="T24" fmla="*/ 2 w 21"/>
                  <a:gd name="T25" fmla="*/ 4 h 4"/>
                  <a:gd name="T26" fmla="*/ 0 w 21"/>
                  <a:gd name="T27" fmla="*/ 2 h 4"/>
                  <a:gd name="T28" fmla="*/ 0 w 21"/>
                  <a:gd name="T29" fmla="*/ 2 h 4"/>
                  <a:gd name="T30" fmla="*/ 0 w 21"/>
                  <a:gd name="T31" fmla="*/ 2 h 4"/>
                  <a:gd name="T32" fmla="*/ 0 w 21"/>
                  <a:gd name="T33" fmla="*/ 2 h 4"/>
                  <a:gd name="T34" fmla="*/ 0 w 21"/>
                  <a:gd name="T35" fmla="*/ 0 h 4"/>
                  <a:gd name="T36" fmla="*/ 2 w 21"/>
                  <a:gd name="T37" fmla="*/ 0 h 4"/>
                  <a:gd name="T38" fmla="*/ 2 w 21"/>
                  <a:gd name="T39" fmla="*/ 0 h 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1" h="4">
                    <a:moveTo>
                      <a:pt x="2" y="0"/>
                    </a:moveTo>
                    <a:lnTo>
                      <a:pt x="2" y="0"/>
                    </a:lnTo>
                    <a:lnTo>
                      <a:pt x="19" y="0"/>
                    </a:lnTo>
                    <a:lnTo>
                      <a:pt x="21" y="2"/>
                    </a:lnTo>
                    <a:lnTo>
                      <a:pt x="19" y="4"/>
                    </a:lnTo>
                    <a:lnTo>
                      <a:pt x="2" y="4"/>
                    </a:lnTo>
                    <a:lnTo>
                      <a:pt x="0" y="2"/>
                    </a:lnTo>
                    <a:lnTo>
                      <a:pt x="0" y="0"/>
                    </a:lnTo>
                    <a:lnTo>
                      <a:pt x="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4" name="Freeform 29"/>
              <p:cNvSpPr>
                <a:spLocks/>
              </p:cNvSpPr>
              <p:nvPr/>
            </p:nvSpPr>
            <p:spPr bwMode="auto">
              <a:xfrm>
                <a:off x="5262" y="1049"/>
                <a:ext cx="21" cy="4"/>
              </a:xfrm>
              <a:custGeom>
                <a:avLst/>
                <a:gdLst>
                  <a:gd name="T0" fmla="*/ 2 w 21"/>
                  <a:gd name="T1" fmla="*/ 0 h 4"/>
                  <a:gd name="T2" fmla="*/ 2 w 21"/>
                  <a:gd name="T3" fmla="*/ 0 h 4"/>
                  <a:gd name="T4" fmla="*/ 19 w 21"/>
                  <a:gd name="T5" fmla="*/ 0 h 4"/>
                  <a:gd name="T6" fmla="*/ 19 w 21"/>
                  <a:gd name="T7" fmla="*/ 0 h 4"/>
                  <a:gd name="T8" fmla="*/ 19 w 21"/>
                  <a:gd name="T9" fmla="*/ 0 h 4"/>
                  <a:gd name="T10" fmla="*/ 21 w 21"/>
                  <a:gd name="T11" fmla="*/ 2 h 4"/>
                  <a:gd name="T12" fmla="*/ 21 w 21"/>
                  <a:gd name="T13" fmla="*/ 2 h 4"/>
                  <a:gd name="T14" fmla="*/ 21 w 21"/>
                  <a:gd name="T15" fmla="*/ 2 h 4"/>
                  <a:gd name="T16" fmla="*/ 19 w 21"/>
                  <a:gd name="T17" fmla="*/ 2 h 4"/>
                  <a:gd name="T18" fmla="*/ 19 w 21"/>
                  <a:gd name="T19" fmla="*/ 4 h 4"/>
                  <a:gd name="T20" fmla="*/ 19 w 21"/>
                  <a:gd name="T21" fmla="*/ 4 h 4"/>
                  <a:gd name="T22" fmla="*/ 2 w 21"/>
                  <a:gd name="T23" fmla="*/ 2 h 4"/>
                  <a:gd name="T24" fmla="*/ 2 w 21"/>
                  <a:gd name="T25" fmla="*/ 2 h 4"/>
                  <a:gd name="T26" fmla="*/ 0 w 21"/>
                  <a:gd name="T27" fmla="*/ 2 h 4"/>
                  <a:gd name="T28" fmla="*/ 0 w 21"/>
                  <a:gd name="T29" fmla="*/ 2 h 4"/>
                  <a:gd name="T30" fmla="*/ 0 w 21"/>
                  <a:gd name="T31" fmla="*/ 2 h 4"/>
                  <a:gd name="T32" fmla="*/ 0 w 21"/>
                  <a:gd name="T33" fmla="*/ 2 h 4"/>
                  <a:gd name="T34" fmla="*/ 2 w 21"/>
                  <a:gd name="T35" fmla="*/ 0 h 4"/>
                  <a:gd name="T36" fmla="*/ 2 w 21"/>
                  <a:gd name="T37" fmla="*/ 0 h 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1" h="4">
                    <a:moveTo>
                      <a:pt x="2" y="0"/>
                    </a:moveTo>
                    <a:lnTo>
                      <a:pt x="2" y="0"/>
                    </a:lnTo>
                    <a:lnTo>
                      <a:pt x="19" y="0"/>
                    </a:lnTo>
                    <a:lnTo>
                      <a:pt x="21" y="2"/>
                    </a:lnTo>
                    <a:lnTo>
                      <a:pt x="19" y="2"/>
                    </a:lnTo>
                    <a:lnTo>
                      <a:pt x="19" y="4"/>
                    </a:lnTo>
                    <a:lnTo>
                      <a:pt x="2" y="2"/>
                    </a:lnTo>
                    <a:lnTo>
                      <a:pt x="0" y="2"/>
                    </a:lnTo>
                    <a:lnTo>
                      <a:pt x="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5" name="Freeform 30"/>
              <p:cNvSpPr>
                <a:spLocks/>
              </p:cNvSpPr>
              <p:nvPr/>
            </p:nvSpPr>
            <p:spPr bwMode="auto">
              <a:xfrm>
                <a:off x="5262" y="1049"/>
                <a:ext cx="19" cy="2"/>
              </a:xfrm>
              <a:custGeom>
                <a:avLst/>
                <a:gdLst>
                  <a:gd name="T0" fmla="*/ 19 w 19"/>
                  <a:gd name="T1" fmla="*/ 0 h 2"/>
                  <a:gd name="T2" fmla="*/ 19 w 19"/>
                  <a:gd name="T3" fmla="*/ 0 h 2"/>
                  <a:gd name="T4" fmla="*/ 2 w 19"/>
                  <a:gd name="T5" fmla="*/ 0 h 2"/>
                  <a:gd name="T6" fmla="*/ 2 w 19"/>
                  <a:gd name="T7" fmla="*/ 0 h 2"/>
                  <a:gd name="T8" fmla="*/ 0 w 19"/>
                  <a:gd name="T9" fmla="*/ 0 h 2"/>
                  <a:gd name="T10" fmla="*/ 0 w 19"/>
                  <a:gd name="T11" fmla="*/ 0 h 2"/>
                  <a:gd name="T12" fmla="*/ 0 w 19"/>
                  <a:gd name="T13" fmla="*/ 0 h 2"/>
                  <a:gd name="T14" fmla="*/ 2 w 19"/>
                  <a:gd name="T15" fmla="*/ 2 h 2"/>
                  <a:gd name="T16" fmla="*/ 2 w 19"/>
                  <a:gd name="T17" fmla="*/ 2 h 2"/>
                  <a:gd name="T18" fmla="*/ 19 w 19"/>
                  <a:gd name="T19" fmla="*/ 2 h 2"/>
                  <a:gd name="T20" fmla="*/ 19 w 19"/>
                  <a:gd name="T21" fmla="*/ 2 h 2"/>
                  <a:gd name="T22" fmla="*/ 19 w 19"/>
                  <a:gd name="T23" fmla="*/ 0 h 2"/>
                  <a:gd name="T24" fmla="*/ 19 w 19"/>
                  <a:gd name="T25" fmla="*/ 0 h 2"/>
                  <a:gd name="T26" fmla="*/ 19 w 19"/>
                  <a:gd name="T27" fmla="*/ 0 h 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9" h="2">
                    <a:moveTo>
                      <a:pt x="19" y="0"/>
                    </a:moveTo>
                    <a:lnTo>
                      <a:pt x="19" y="0"/>
                    </a:lnTo>
                    <a:lnTo>
                      <a:pt x="2" y="0"/>
                    </a:lnTo>
                    <a:lnTo>
                      <a:pt x="0" y="0"/>
                    </a:lnTo>
                    <a:lnTo>
                      <a:pt x="2" y="2"/>
                    </a:lnTo>
                    <a:lnTo>
                      <a:pt x="19" y="2"/>
                    </a:lnTo>
                    <a:lnTo>
                      <a:pt x="19"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6" name="Freeform 31"/>
              <p:cNvSpPr>
                <a:spLocks/>
              </p:cNvSpPr>
              <p:nvPr/>
            </p:nvSpPr>
            <p:spPr bwMode="auto">
              <a:xfrm>
                <a:off x="5271" y="1049"/>
                <a:ext cx="1" cy="4"/>
              </a:xfrm>
              <a:custGeom>
                <a:avLst/>
                <a:gdLst>
                  <a:gd name="T0" fmla="*/ 0 w 1"/>
                  <a:gd name="T1" fmla="*/ 0 h 4"/>
                  <a:gd name="T2" fmla="*/ 0 w 1"/>
                  <a:gd name="T3" fmla="*/ 0 h 4"/>
                  <a:gd name="T4" fmla="*/ 0 w 1"/>
                  <a:gd name="T5" fmla="*/ 0 h 4"/>
                  <a:gd name="T6" fmla="*/ 0 w 1"/>
                  <a:gd name="T7" fmla="*/ 4 h 4"/>
                  <a:gd name="T8" fmla="*/ 0 w 1"/>
                  <a:gd name="T9" fmla="*/ 4 h 4"/>
                  <a:gd name="T10" fmla="*/ 0 w 1"/>
                  <a:gd name="T11" fmla="*/ 4 h 4"/>
                  <a:gd name="T12" fmla="*/ 0 w 1"/>
                  <a:gd name="T13" fmla="*/ 0 h 4"/>
                  <a:gd name="T14" fmla="*/ 0 w 1"/>
                  <a:gd name="T15" fmla="*/ 0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4">
                    <a:moveTo>
                      <a:pt x="0" y="0"/>
                    </a:moveTo>
                    <a:lnTo>
                      <a:pt x="0" y="0"/>
                    </a:lnTo>
                    <a:lnTo>
                      <a:pt x="0" y="4"/>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7" name="Freeform 32"/>
              <p:cNvSpPr>
                <a:spLocks/>
              </p:cNvSpPr>
              <p:nvPr/>
            </p:nvSpPr>
            <p:spPr bwMode="auto">
              <a:xfrm>
                <a:off x="5163" y="1056"/>
                <a:ext cx="125" cy="2"/>
              </a:xfrm>
              <a:custGeom>
                <a:avLst/>
                <a:gdLst>
                  <a:gd name="T0" fmla="*/ 0 w 125"/>
                  <a:gd name="T1" fmla="*/ 0 h 2"/>
                  <a:gd name="T2" fmla="*/ 0 w 125"/>
                  <a:gd name="T3" fmla="*/ 0 h 2"/>
                  <a:gd name="T4" fmla="*/ 66 w 125"/>
                  <a:gd name="T5" fmla="*/ 0 h 2"/>
                  <a:gd name="T6" fmla="*/ 66 w 125"/>
                  <a:gd name="T7" fmla="*/ 0 h 2"/>
                  <a:gd name="T8" fmla="*/ 125 w 125"/>
                  <a:gd name="T9" fmla="*/ 0 h 2"/>
                  <a:gd name="T10" fmla="*/ 125 w 125"/>
                  <a:gd name="T11" fmla="*/ 0 h 2"/>
                  <a:gd name="T12" fmla="*/ 125 w 125"/>
                  <a:gd name="T13" fmla="*/ 2 h 2"/>
                  <a:gd name="T14" fmla="*/ 125 w 125"/>
                  <a:gd name="T15" fmla="*/ 2 h 2"/>
                  <a:gd name="T16" fmla="*/ 66 w 125"/>
                  <a:gd name="T17" fmla="*/ 2 h 2"/>
                  <a:gd name="T18" fmla="*/ 66 w 125"/>
                  <a:gd name="T19" fmla="*/ 2 h 2"/>
                  <a:gd name="T20" fmla="*/ 0 w 125"/>
                  <a:gd name="T21" fmla="*/ 2 h 2"/>
                  <a:gd name="T22" fmla="*/ 0 w 125"/>
                  <a:gd name="T23" fmla="*/ 2 h 2"/>
                  <a:gd name="T24" fmla="*/ 0 w 125"/>
                  <a:gd name="T25" fmla="*/ 0 h 2"/>
                  <a:gd name="T26" fmla="*/ 0 w 125"/>
                  <a:gd name="T27" fmla="*/ 0 h 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5" h="2">
                    <a:moveTo>
                      <a:pt x="0" y="0"/>
                    </a:moveTo>
                    <a:lnTo>
                      <a:pt x="0" y="0"/>
                    </a:lnTo>
                    <a:lnTo>
                      <a:pt x="66" y="0"/>
                    </a:lnTo>
                    <a:lnTo>
                      <a:pt x="125" y="0"/>
                    </a:lnTo>
                    <a:lnTo>
                      <a:pt x="125" y="2"/>
                    </a:lnTo>
                    <a:lnTo>
                      <a:pt x="66" y="2"/>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8" name="Freeform 33"/>
              <p:cNvSpPr>
                <a:spLocks/>
              </p:cNvSpPr>
              <p:nvPr/>
            </p:nvSpPr>
            <p:spPr bwMode="auto">
              <a:xfrm>
                <a:off x="5163" y="1035"/>
                <a:ext cx="125" cy="9"/>
              </a:xfrm>
              <a:custGeom>
                <a:avLst/>
                <a:gdLst>
                  <a:gd name="T0" fmla="*/ 0 w 125"/>
                  <a:gd name="T1" fmla="*/ 2 h 9"/>
                  <a:gd name="T2" fmla="*/ 0 w 125"/>
                  <a:gd name="T3" fmla="*/ 2 h 9"/>
                  <a:gd name="T4" fmla="*/ 42 w 125"/>
                  <a:gd name="T5" fmla="*/ 2 h 9"/>
                  <a:gd name="T6" fmla="*/ 42 w 125"/>
                  <a:gd name="T7" fmla="*/ 2 h 9"/>
                  <a:gd name="T8" fmla="*/ 49 w 125"/>
                  <a:gd name="T9" fmla="*/ 0 h 9"/>
                  <a:gd name="T10" fmla="*/ 66 w 125"/>
                  <a:gd name="T11" fmla="*/ 0 h 9"/>
                  <a:gd name="T12" fmla="*/ 66 w 125"/>
                  <a:gd name="T13" fmla="*/ 0 h 9"/>
                  <a:gd name="T14" fmla="*/ 80 w 125"/>
                  <a:gd name="T15" fmla="*/ 2 h 9"/>
                  <a:gd name="T16" fmla="*/ 87 w 125"/>
                  <a:gd name="T17" fmla="*/ 4 h 9"/>
                  <a:gd name="T18" fmla="*/ 87 w 125"/>
                  <a:gd name="T19" fmla="*/ 4 h 9"/>
                  <a:gd name="T20" fmla="*/ 125 w 125"/>
                  <a:gd name="T21" fmla="*/ 4 h 9"/>
                  <a:gd name="T22" fmla="*/ 125 w 125"/>
                  <a:gd name="T23" fmla="*/ 4 h 9"/>
                  <a:gd name="T24" fmla="*/ 125 w 125"/>
                  <a:gd name="T25" fmla="*/ 9 h 9"/>
                  <a:gd name="T26" fmla="*/ 125 w 125"/>
                  <a:gd name="T27" fmla="*/ 9 h 9"/>
                  <a:gd name="T28" fmla="*/ 66 w 125"/>
                  <a:gd name="T29" fmla="*/ 7 h 9"/>
                  <a:gd name="T30" fmla="*/ 66 w 125"/>
                  <a:gd name="T31" fmla="*/ 7 h 9"/>
                  <a:gd name="T32" fmla="*/ 0 w 125"/>
                  <a:gd name="T33" fmla="*/ 7 h 9"/>
                  <a:gd name="T34" fmla="*/ 0 w 125"/>
                  <a:gd name="T35" fmla="*/ 7 h 9"/>
                  <a:gd name="T36" fmla="*/ 0 w 125"/>
                  <a:gd name="T37" fmla="*/ 2 h 9"/>
                  <a:gd name="T38" fmla="*/ 0 w 125"/>
                  <a:gd name="T39" fmla="*/ 2 h 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25" h="9">
                    <a:moveTo>
                      <a:pt x="0" y="2"/>
                    </a:moveTo>
                    <a:lnTo>
                      <a:pt x="0" y="2"/>
                    </a:lnTo>
                    <a:lnTo>
                      <a:pt x="42" y="2"/>
                    </a:lnTo>
                    <a:lnTo>
                      <a:pt x="49" y="0"/>
                    </a:lnTo>
                    <a:lnTo>
                      <a:pt x="66" y="0"/>
                    </a:lnTo>
                    <a:lnTo>
                      <a:pt x="80" y="2"/>
                    </a:lnTo>
                    <a:lnTo>
                      <a:pt x="87" y="4"/>
                    </a:lnTo>
                    <a:lnTo>
                      <a:pt x="125" y="4"/>
                    </a:lnTo>
                    <a:lnTo>
                      <a:pt x="125" y="9"/>
                    </a:lnTo>
                    <a:lnTo>
                      <a:pt x="66" y="7"/>
                    </a:lnTo>
                    <a:lnTo>
                      <a:pt x="0" y="7"/>
                    </a:lnTo>
                    <a:lnTo>
                      <a:pt x="0" y="2"/>
                    </a:lnTo>
                    <a:close/>
                  </a:path>
                </a:pathLst>
              </a:custGeom>
              <a:solidFill>
                <a:srgbClr val="553C9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9" name="Freeform 34"/>
              <p:cNvSpPr>
                <a:spLocks/>
              </p:cNvSpPr>
              <p:nvPr/>
            </p:nvSpPr>
            <p:spPr bwMode="auto">
              <a:xfrm>
                <a:off x="5163" y="1042"/>
                <a:ext cx="125" cy="4"/>
              </a:xfrm>
              <a:custGeom>
                <a:avLst/>
                <a:gdLst>
                  <a:gd name="T0" fmla="*/ 0 w 125"/>
                  <a:gd name="T1" fmla="*/ 2 h 4"/>
                  <a:gd name="T2" fmla="*/ 0 w 125"/>
                  <a:gd name="T3" fmla="*/ 2 h 4"/>
                  <a:gd name="T4" fmla="*/ 66 w 125"/>
                  <a:gd name="T5" fmla="*/ 2 h 4"/>
                  <a:gd name="T6" fmla="*/ 66 w 125"/>
                  <a:gd name="T7" fmla="*/ 2 h 4"/>
                  <a:gd name="T8" fmla="*/ 125 w 125"/>
                  <a:gd name="T9" fmla="*/ 4 h 4"/>
                  <a:gd name="T10" fmla="*/ 125 w 125"/>
                  <a:gd name="T11" fmla="*/ 4 h 4"/>
                  <a:gd name="T12" fmla="*/ 125 w 125"/>
                  <a:gd name="T13" fmla="*/ 2 h 4"/>
                  <a:gd name="T14" fmla="*/ 125 w 125"/>
                  <a:gd name="T15" fmla="*/ 2 h 4"/>
                  <a:gd name="T16" fmla="*/ 66 w 125"/>
                  <a:gd name="T17" fmla="*/ 2 h 4"/>
                  <a:gd name="T18" fmla="*/ 66 w 125"/>
                  <a:gd name="T19" fmla="*/ 2 h 4"/>
                  <a:gd name="T20" fmla="*/ 0 w 125"/>
                  <a:gd name="T21" fmla="*/ 0 h 4"/>
                  <a:gd name="T22" fmla="*/ 0 w 125"/>
                  <a:gd name="T23" fmla="*/ 0 h 4"/>
                  <a:gd name="T24" fmla="*/ 0 w 125"/>
                  <a:gd name="T25" fmla="*/ 2 h 4"/>
                  <a:gd name="T26" fmla="*/ 0 w 125"/>
                  <a:gd name="T27" fmla="*/ 2 h 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5" h="4">
                    <a:moveTo>
                      <a:pt x="0" y="2"/>
                    </a:moveTo>
                    <a:lnTo>
                      <a:pt x="0" y="2"/>
                    </a:lnTo>
                    <a:lnTo>
                      <a:pt x="66" y="2"/>
                    </a:lnTo>
                    <a:lnTo>
                      <a:pt x="125" y="4"/>
                    </a:lnTo>
                    <a:lnTo>
                      <a:pt x="125" y="2"/>
                    </a:lnTo>
                    <a:lnTo>
                      <a:pt x="66" y="2"/>
                    </a:lnTo>
                    <a:lnTo>
                      <a:pt x="0" y="0"/>
                    </a:lnTo>
                    <a:lnTo>
                      <a:pt x="0" y="2"/>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0" name="Freeform 35"/>
              <p:cNvSpPr>
                <a:spLocks/>
              </p:cNvSpPr>
              <p:nvPr/>
            </p:nvSpPr>
            <p:spPr bwMode="auto">
              <a:xfrm>
                <a:off x="5207" y="1051"/>
                <a:ext cx="8" cy="2"/>
              </a:xfrm>
              <a:custGeom>
                <a:avLst/>
                <a:gdLst>
                  <a:gd name="T0" fmla="*/ 5 w 8"/>
                  <a:gd name="T1" fmla="*/ 0 h 2"/>
                  <a:gd name="T2" fmla="*/ 5 w 8"/>
                  <a:gd name="T3" fmla="*/ 0 h 2"/>
                  <a:gd name="T4" fmla="*/ 8 w 8"/>
                  <a:gd name="T5" fmla="*/ 0 h 2"/>
                  <a:gd name="T6" fmla="*/ 8 w 8"/>
                  <a:gd name="T7" fmla="*/ 0 h 2"/>
                  <a:gd name="T8" fmla="*/ 8 w 8"/>
                  <a:gd name="T9" fmla="*/ 2 h 2"/>
                  <a:gd name="T10" fmla="*/ 5 w 8"/>
                  <a:gd name="T11" fmla="*/ 2 h 2"/>
                  <a:gd name="T12" fmla="*/ 5 w 8"/>
                  <a:gd name="T13" fmla="*/ 2 h 2"/>
                  <a:gd name="T14" fmla="*/ 3 w 8"/>
                  <a:gd name="T15" fmla="*/ 2 h 2"/>
                  <a:gd name="T16" fmla="*/ 0 w 8"/>
                  <a:gd name="T17" fmla="*/ 0 h 2"/>
                  <a:gd name="T18" fmla="*/ 0 w 8"/>
                  <a:gd name="T19" fmla="*/ 0 h 2"/>
                  <a:gd name="T20" fmla="*/ 5 w 8"/>
                  <a:gd name="T21" fmla="*/ 0 h 2"/>
                  <a:gd name="T22" fmla="*/ 5 w 8"/>
                  <a:gd name="T23" fmla="*/ 0 h 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 h="2">
                    <a:moveTo>
                      <a:pt x="5" y="0"/>
                    </a:moveTo>
                    <a:lnTo>
                      <a:pt x="5" y="0"/>
                    </a:lnTo>
                    <a:lnTo>
                      <a:pt x="8" y="0"/>
                    </a:lnTo>
                    <a:lnTo>
                      <a:pt x="8" y="2"/>
                    </a:lnTo>
                    <a:lnTo>
                      <a:pt x="5" y="2"/>
                    </a:lnTo>
                    <a:lnTo>
                      <a:pt x="3" y="2"/>
                    </a:lnTo>
                    <a:lnTo>
                      <a:pt x="0" y="0"/>
                    </a:lnTo>
                    <a:lnTo>
                      <a:pt x="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1" name="Freeform 36"/>
              <p:cNvSpPr>
                <a:spLocks/>
              </p:cNvSpPr>
              <p:nvPr/>
            </p:nvSpPr>
            <p:spPr bwMode="auto">
              <a:xfrm>
                <a:off x="5210" y="1051"/>
                <a:ext cx="5" cy="2"/>
              </a:xfrm>
              <a:custGeom>
                <a:avLst/>
                <a:gdLst>
                  <a:gd name="T0" fmla="*/ 2 w 5"/>
                  <a:gd name="T1" fmla="*/ 0 h 2"/>
                  <a:gd name="T2" fmla="*/ 2 w 5"/>
                  <a:gd name="T3" fmla="*/ 0 h 2"/>
                  <a:gd name="T4" fmla="*/ 5 w 5"/>
                  <a:gd name="T5" fmla="*/ 0 h 2"/>
                  <a:gd name="T6" fmla="*/ 5 w 5"/>
                  <a:gd name="T7" fmla="*/ 0 h 2"/>
                  <a:gd name="T8" fmla="*/ 2 w 5"/>
                  <a:gd name="T9" fmla="*/ 2 h 2"/>
                  <a:gd name="T10" fmla="*/ 2 w 5"/>
                  <a:gd name="T11" fmla="*/ 2 h 2"/>
                  <a:gd name="T12" fmla="*/ 0 w 5"/>
                  <a:gd name="T13" fmla="*/ 0 h 2"/>
                  <a:gd name="T14" fmla="*/ 0 w 5"/>
                  <a:gd name="T15" fmla="*/ 0 h 2"/>
                  <a:gd name="T16" fmla="*/ 2 w 5"/>
                  <a:gd name="T17" fmla="*/ 0 h 2"/>
                  <a:gd name="T18" fmla="*/ 2 w 5"/>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 h="2">
                    <a:moveTo>
                      <a:pt x="2" y="0"/>
                    </a:moveTo>
                    <a:lnTo>
                      <a:pt x="2" y="0"/>
                    </a:lnTo>
                    <a:lnTo>
                      <a:pt x="5" y="0"/>
                    </a:lnTo>
                    <a:lnTo>
                      <a:pt x="2" y="2"/>
                    </a:lnTo>
                    <a:lnTo>
                      <a:pt x="0" y="0"/>
                    </a:lnTo>
                    <a:lnTo>
                      <a:pt x="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2" name="Freeform 37"/>
              <p:cNvSpPr>
                <a:spLocks/>
              </p:cNvSpPr>
              <p:nvPr/>
            </p:nvSpPr>
            <p:spPr bwMode="auto">
              <a:xfrm>
                <a:off x="5210" y="1051"/>
                <a:ext cx="5" cy="2"/>
              </a:xfrm>
              <a:custGeom>
                <a:avLst/>
                <a:gdLst>
                  <a:gd name="T0" fmla="*/ 2 w 5"/>
                  <a:gd name="T1" fmla="*/ 0 h 2"/>
                  <a:gd name="T2" fmla="*/ 2 w 5"/>
                  <a:gd name="T3" fmla="*/ 0 h 2"/>
                  <a:gd name="T4" fmla="*/ 5 w 5"/>
                  <a:gd name="T5" fmla="*/ 0 h 2"/>
                  <a:gd name="T6" fmla="*/ 5 w 5"/>
                  <a:gd name="T7" fmla="*/ 0 h 2"/>
                  <a:gd name="T8" fmla="*/ 2 w 5"/>
                  <a:gd name="T9" fmla="*/ 2 h 2"/>
                  <a:gd name="T10" fmla="*/ 2 w 5"/>
                  <a:gd name="T11" fmla="*/ 2 h 2"/>
                  <a:gd name="T12" fmla="*/ 0 w 5"/>
                  <a:gd name="T13" fmla="*/ 0 h 2"/>
                  <a:gd name="T14" fmla="*/ 0 w 5"/>
                  <a:gd name="T15" fmla="*/ 0 h 2"/>
                  <a:gd name="T16" fmla="*/ 2 w 5"/>
                  <a:gd name="T17" fmla="*/ 0 h 2"/>
                  <a:gd name="T18" fmla="*/ 2 w 5"/>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 h="2">
                    <a:moveTo>
                      <a:pt x="2" y="0"/>
                    </a:moveTo>
                    <a:lnTo>
                      <a:pt x="2" y="0"/>
                    </a:lnTo>
                    <a:lnTo>
                      <a:pt x="5" y="0"/>
                    </a:lnTo>
                    <a:lnTo>
                      <a:pt x="2" y="2"/>
                    </a:lnTo>
                    <a:lnTo>
                      <a:pt x="0" y="0"/>
                    </a:lnTo>
                    <a:lnTo>
                      <a:pt x="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3" name="Freeform 38"/>
              <p:cNvSpPr>
                <a:spLocks/>
              </p:cNvSpPr>
              <p:nvPr/>
            </p:nvSpPr>
            <p:spPr bwMode="auto">
              <a:xfrm>
                <a:off x="5210" y="1051"/>
                <a:ext cx="5" cy="1"/>
              </a:xfrm>
              <a:custGeom>
                <a:avLst/>
                <a:gdLst>
                  <a:gd name="T0" fmla="*/ 2 w 5"/>
                  <a:gd name="T1" fmla="*/ 0 h 1"/>
                  <a:gd name="T2" fmla="*/ 2 w 5"/>
                  <a:gd name="T3" fmla="*/ 0 h 1"/>
                  <a:gd name="T4" fmla="*/ 5 w 5"/>
                  <a:gd name="T5" fmla="*/ 0 h 1"/>
                  <a:gd name="T6" fmla="*/ 5 w 5"/>
                  <a:gd name="T7" fmla="*/ 0 h 1"/>
                  <a:gd name="T8" fmla="*/ 2 w 5"/>
                  <a:gd name="T9" fmla="*/ 0 h 1"/>
                  <a:gd name="T10" fmla="*/ 2 w 5"/>
                  <a:gd name="T11" fmla="*/ 0 h 1"/>
                  <a:gd name="T12" fmla="*/ 0 w 5"/>
                  <a:gd name="T13" fmla="*/ 0 h 1"/>
                  <a:gd name="T14" fmla="*/ 0 w 5"/>
                  <a:gd name="T15" fmla="*/ 0 h 1"/>
                  <a:gd name="T16" fmla="*/ 2 w 5"/>
                  <a:gd name="T17" fmla="*/ 0 h 1"/>
                  <a:gd name="T18" fmla="*/ 2 w 5"/>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 h="1">
                    <a:moveTo>
                      <a:pt x="2" y="0"/>
                    </a:moveTo>
                    <a:lnTo>
                      <a:pt x="2" y="0"/>
                    </a:lnTo>
                    <a:lnTo>
                      <a:pt x="5" y="0"/>
                    </a:lnTo>
                    <a:lnTo>
                      <a:pt x="2" y="0"/>
                    </a:lnTo>
                    <a:lnTo>
                      <a:pt x="0" y="0"/>
                    </a:lnTo>
                    <a:lnTo>
                      <a:pt x="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4" name="Freeform 39"/>
              <p:cNvSpPr>
                <a:spLocks/>
              </p:cNvSpPr>
              <p:nvPr/>
            </p:nvSpPr>
            <p:spPr bwMode="auto">
              <a:xfrm>
                <a:off x="5210" y="1051"/>
                <a:ext cx="2" cy="1"/>
              </a:xfrm>
              <a:custGeom>
                <a:avLst/>
                <a:gdLst>
                  <a:gd name="T0" fmla="*/ 2 w 2"/>
                  <a:gd name="T1" fmla="*/ 0 h 1"/>
                  <a:gd name="T2" fmla="*/ 2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2 w 2"/>
                  <a:gd name="T17" fmla="*/ 0 h 1"/>
                  <a:gd name="T18" fmla="*/ 2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2" y="0"/>
                    </a:moveTo>
                    <a:lnTo>
                      <a:pt x="2" y="0"/>
                    </a:lnTo>
                    <a:lnTo>
                      <a:pt x="0" y="0"/>
                    </a:lnTo>
                    <a:lnTo>
                      <a:pt x="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5" name="Freeform 40"/>
              <p:cNvSpPr>
                <a:spLocks/>
              </p:cNvSpPr>
              <p:nvPr/>
            </p:nvSpPr>
            <p:spPr bwMode="auto">
              <a:xfrm>
                <a:off x="5210" y="1051"/>
                <a:ext cx="2" cy="1"/>
              </a:xfrm>
              <a:custGeom>
                <a:avLst/>
                <a:gdLst>
                  <a:gd name="T0" fmla="*/ 2 w 2"/>
                  <a:gd name="T1" fmla="*/ 0 h 1"/>
                  <a:gd name="T2" fmla="*/ 2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2 w 2"/>
                  <a:gd name="T17" fmla="*/ 0 h 1"/>
                  <a:gd name="T18" fmla="*/ 2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2" y="0"/>
                    </a:moveTo>
                    <a:lnTo>
                      <a:pt x="2" y="0"/>
                    </a:lnTo>
                    <a:lnTo>
                      <a:pt x="0" y="0"/>
                    </a:lnTo>
                    <a:lnTo>
                      <a:pt x="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6" name="Freeform 41"/>
              <p:cNvSpPr>
                <a:spLocks/>
              </p:cNvSpPr>
              <p:nvPr/>
            </p:nvSpPr>
            <p:spPr bwMode="auto">
              <a:xfrm>
                <a:off x="5210" y="1051"/>
                <a:ext cx="2" cy="1"/>
              </a:xfrm>
              <a:custGeom>
                <a:avLst/>
                <a:gdLst>
                  <a:gd name="T0" fmla="*/ 2 w 2"/>
                  <a:gd name="T1" fmla="*/ 0 h 1"/>
                  <a:gd name="T2" fmla="*/ 2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2 w 2"/>
                  <a:gd name="T17" fmla="*/ 0 h 1"/>
                  <a:gd name="T18" fmla="*/ 2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2" y="0"/>
                    </a:moveTo>
                    <a:lnTo>
                      <a:pt x="2" y="0"/>
                    </a:lnTo>
                    <a:lnTo>
                      <a:pt x="0" y="0"/>
                    </a:lnTo>
                    <a:lnTo>
                      <a:pt x="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7" name="Freeform 42"/>
              <p:cNvSpPr>
                <a:spLocks/>
              </p:cNvSpPr>
              <p:nvPr/>
            </p:nvSpPr>
            <p:spPr bwMode="auto">
              <a:xfrm>
                <a:off x="5179" y="1046"/>
                <a:ext cx="12" cy="7"/>
              </a:xfrm>
              <a:custGeom>
                <a:avLst/>
                <a:gdLst>
                  <a:gd name="T0" fmla="*/ 5 w 12"/>
                  <a:gd name="T1" fmla="*/ 0 h 7"/>
                  <a:gd name="T2" fmla="*/ 5 w 12"/>
                  <a:gd name="T3" fmla="*/ 0 h 7"/>
                  <a:gd name="T4" fmla="*/ 10 w 12"/>
                  <a:gd name="T5" fmla="*/ 3 h 7"/>
                  <a:gd name="T6" fmla="*/ 12 w 12"/>
                  <a:gd name="T7" fmla="*/ 5 h 7"/>
                  <a:gd name="T8" fmla="*/ 12 w 12"/>
                  <a:gd name="T9" fmla="*/ 5 h 7"/>
                  <a:gd name="T10" fmla="*/ 10 w 12"/>
                  <a:gd name="T11" fmla="*/ 7 h 7"/>
                  <a:gd name="T12" fmla="*/ 7 w 12"/>
                  <a:gd name="T13" fmla="*/ 7 h 7"/>
                  <a:gd name="T14" fmla="*/ 3 w 12"/>
                  <a:gd name="T15" fmla="*/ 7 h 7"/>
                  <a:gd name="T16" fmla="*/ 0 w 12"/>
                  <a:gd name="T17" fmla="*/ 5 h 7"/>
                  <a:gd name="T18" fmla="*/ 0 w 12"/>
                  <a:gd name="T19" fmla="*/ 5 h 7"/>
                  <a:gd name="T20" fmla="*/ 3 w 12"/>
                  <a:gd name="T21" fmla="*/ 0 h 7"/>
                  <a:gd name="T22" fmla="*/ 5 w 12"/>
                  <a:gd name="T23" fmla="*/ 0 h 7"/>
                  <a:gd name="T24" fmla="*/ 5 w 12"/>
                  <a:gd name="T25" fmla="*/ 0 h 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 h="7">
                    <a:moveTo>
                      <a:pt x="5" y="0"/>
                    </a:moveTo>
                    <a:lnTo>
                      <a:pt x="5" y="0"/>
                    </a:lnTo>
                    <a:lnTo>
                      <a:pt x="10" y="3"/>
                    </a:lnTo>
                    <a:lnTo>
                      <a:pt x="12" y="5"/>
                    </a:lnTo>
                    <a:lnTo>
                      <a:pt x="10" y="7"/>
                    </a:lnTo>
                    <a:lnTo>
                      <a:pt x="7" y="7"/>
                    </a:lnTo>
                    <a:lnTo>
                      <a:pt x="3" y="7"/>
                    </a:lnTo>
                    <a:lnTo>
                      <a:pt x="0" y="5"/>
                    </a:lnTo>
                    <a:lnTo>
                      <a:pt x="3" y="0"/>
                    </a:lnTo>
                    <a:lnTo>
                      <a:pt x="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8" name="Freeform 43"/>
              <p:cNvSpPr>
                <a:spLocks/>
              </p:cNvSpPr>
              <p:nvPr/>
            </p:nvSpPr>
            <p:spPr bwMode="auto">
              <a:xfrm>
                <a:off x="5179" y="1046"/>
                <a:ext cx="12" cy="5"/>
              </a:xfrm>
              <a:custGeom>
                <a:avLst/>
                <a:gdLst>
                  <a:gd name="T0" fmla="*/ 5 w 12"/>
                  <a:gd name="T1" fmla="*/ 0 h 5"/>
                  <a:gd name="T2" fmla="*/ 5 w 12"/>
                  <a:gd name="T3" fmla="*/ 0 h 5"/>
                  <a:gd name="T4" fmla="*/ 10 w 12"/>
                  <a:gd name="T5" fmla="*/ 3 h 5"/>
                  <a:gd name="T6" fmla="*/ 12 w 12"/>
                  <a:gd name="T7" fmla="*/ 5 h 5"/>
                  <a:gd name="T8" fmla="*/ 12 w 12"/>
                  <a:gd name="T9" fmla="*/ 5 h 5"/>
                  <a:gd name="T10" fmla="*/ 5 w 12"/>
                  <a:gd name="T11" fmla="*/ 5 h 5"/>
                  <a:gd name="T12" fmla="*/ 0 w 12"/>
                  <a:gd name="T13" fmla="*/ 5 h 5"/>
                  <a:gd name="T14" fmla="*/ 0 w 12"/>
                  <a:gd name="T15" fmla="*/ 5 h 5"/>
                  <a:gd name="T16" fmla="*/ 0 w 12"/>
                  <a:gd name="T17" fmla="*/ 3 h 5"/>
                  <a:gd name="T18" fmla="*/ 5 w 12"/>
                  <a:gd name="T19" fmla="*/ 0 h 5"/>
                  <a:gd name="T20" fmla="*/ 5 w 12"/>
                  <a:gd name="T21" fmla="*/ 0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2" h="5">
                    <a:moveTo>
                      <a:pt x="5" y="0"/>
                    </a:moveTo>
                    <a:lnTo>
                      <a:pt x="5" y="0"/>
                    </a:lnTo>
                    <a:lnTo>
                      <a:pt x="10" y="3"/>
                    </a:lnTo>
                    <a:lnTo>
                      <a:pt x="12" y="5"/>
                    </a:lnTo>
                    <a:lnTo>
                      <a:pt x="5" y="5"/>
                    </a:lnTo>
                    <a:lnTo>
                      <a:pt x="0" y="5"/>
                    </a:lnTo>
                    <a:lnTo>
                      <a:pt x="0" y="3"/>
                    </a:lnTo>
                    <a:lnTo>
                      <a:pt x="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9" name="Freeform 44"/>
              <p:cNvSpPr>
                <a:spLocks/>
              </p:cNvSpPr>
              <p:nvPr/>
            </p:nvSpPr>
            <p:spPr bwMode="auto">
              <a:xfrm>
                <a:off x="5179" y="1049"/>
                <a:ext cx="12" cy="4"/>
              </a:xfrm>
              <a:custGeom>
                <a:avLst/>
                <a:gdLst>
                  <a:gd name="T0" fmla="*/ 0 w 12"/>
                  <a:gd name="T1" fmla="*/ 0 h 4"/>
                  <a:gd name="T2" fmla="*/ 0 w 12"/>
                  <a:gd name="T3" fmla="*/ 0 h 4"/>
                  <a:gd name="T4" fmla="*/ 12 w 12"/>
                  <a:gd name="T5" fmla="*/ 0 h 4"/>
                  <a:gd name="T6" fmla="*/ 12 w 12"/>
                  <a:gd name="T7" fmla="*/ 0 h 4"/>
                  <a:gd name="T8" fmla="*/ 12 w 12"/>
                  <a:gd name="T9" fmla="*/ 4 h 4"/>
                  <a:gd name="T10" fmla="*/ 12 w 12"/>
                  <a:gd name="T11" fmla="*/ 4 h 4"/>
                  <a:gd name="T12" fmla="*/ 0 w 12"/>
                  <a:gd name="T13" fmla="*/ 2 h 4"/>
                  <a:gd name="T14" fmla="*/ 0 w 12"/>
                  <a:gd name="T15" fmla="*/ 2 h 4"/>
                  <a:gd name="T16" fmla="*/ 0 w 12"/>
                  <a:gd name="T17" fmla="*/ 0 h 4"/>
                  <a:gd name="T18" fmla="*/ 0 w 12"/>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 h="4">
                    <a:moveTo>
                      <a:pt x="0" y="0"/>
                    </a:moveTo>
                    <a:lnTo>
                      <a:pt x="0" y="0"/>
                    </a:lnTo>
                    <a:lnTo>
                      <a:pt x="12" y="0"/>
                    </a:lnTo>
                    <a:lnTo>
                      <a:pt x="12" y="4"/>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0" name="Freeform 45"/>
              <p:cNvSpPr>
                <a:spLocks/>
              </p:cNvSpPr>
              <p:nvPr/>
            </p:nvSpPr>
            <p:spPr bwMode="auto">
              <a:xfrm>
                <a:off x="5182" y="1051"/>
                <a:ext cx="7" cy="1"/>
              </a:xfrm>
              <a:custGeom>
                <a:avLst/>
                <a:gdLst>
                  <a:gd name="T0" fmla="*/ 0 w 7"/>
                  <a:gd name="T1" fmla="*/ 0 h 1"/>
                  <a:gd name="T2" fmla="*/ 0 w 7"/>
                  <a:gd name="T3" fmla="*/ 0 h 1"/>
                  <a:gd name="T4" fmla="*/ 7 w 7"/>
                  <a:gd name="T5" fmla="*/ 0 h 1"/>
                  <a:gd name="T6" fmla="*/ 7 w 7"/>
                  <a:gd name="T7" fmla="*/ 0 h 1"/>
                  <a:gd name="T8" fmla="*/ 7 w 7"/>
                  <a:gd name="T9" fmla="*/ 0 h 1"/>
                  <a:gd name="T10" fmla="*/ 7 w 7"/>
                  <a:gd name="T11" fmla="*/ 0 h 1"/>
                  <a:gd name="T12" fmla="*/ 0 w 7"/>
                  <a:gd name="T13" fmla="*/ 0 h 1"/>
                  <a:gd name="T14" fmla="*/ 0 w 7"/>
                  <a:gd name="T15" fmla="*/ 0 h 1"/>
                  <a:gd name="T16" fmla="*/ 0 w 7"/>
                  <a:gd name="T17" fmla="*/ 0 h 1"/>
                  <a:gd name="T18" fmla="*/ 0 w 7"/>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1">
                    <a:moveTo>
                      <a:pt x="0" y="0"/>
                    </a:moveTo>
                    <a:lnTo>
                      <a:pt x="0" y="0"/>
                    </a:lnTo>
                    <a:lnTo>
                      <a:pt x="7" y="0"/>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1" name="Freeform 46"/>
              <p:cNvSpPr>
                <a:spLocks/>
              </p:cNvSpPr>
              <p:nvPr/>
            </p:nvSpPr>
            <p:spPr bwMode="auto">
              <a:xfrm>
                <a:off x="5182" y="1051"/>
                <a:ext cx="7" cy="1"/>
              </a:xfrm>
              <a:custGeom>
                <a:avLst/>
                <a:gdLst>
                  <a:gd name="T0" fmla="*/ 0 w 7"/>
                  <a:gd name="T1" fmla="*/ 0 h 1"/>
                  <a:gd name="T2" fmla="*/ 0 w 7"/>
                  <a:gd name="T3" fmla="*/ 0 h 1"/>
                  <a:gd name="T4" fmla="*/ 7 w 7"/>
                  <a:gd name="T5" fmla="*/ 0 h 1"/>
                  <a:gd name="T6" fmla="*/ 7 w 7"/>
                  <a:gd name="T7" fmla="*/ 0 h 1"/>
                  <a:gd name="T8" fmla="*/ 7 w 7"/>
                  <a:gd name="T9" fmla="*/ 0 h 1"/>
                  <a:gd name="T10" fmla="*/ 7 w 7"/>
                  <a:gd name="T11" fmla="*/ 0 h 1"/>
                  <a:gd name="T12" fmla="*/ 0 w 7"/>
                  <a:gd name="T13" fmla="*/ 0 h 1"/>
                  <a:gd name="T14" fmla="*/ 0 w 7"/>
                  <a:gd name="T15" fmla="*/ 0 h 1"/>
                  <a:gd name="T16" fmla="*/ 0 w 7"/>
                  <a:gd name="T17" fmla="*/ 0 h 1"/>
                  <a:gd name="T18" fmla="*/ 0 w 7"/>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1">
                    <a:moveTo>
                      <a:pt x="0" y="0"/>
                    </a:moveTo>
                    <a:lnTo>
                      <a:pt x="0" y="0"/>
                    </a:lnTo>
                    <a:lnTo>
                      <a:pt x="7" y="0"/>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2" name="Freeform 47"/>
              <p:cNvSpPr>
                <a:spLocks/>
              </p:cNvSpPr>
              <p:nvPr/>
            </p:nvSpPr>
            <p:spPr bwMode="auto">
              <a:xfrm>
                <a:off x="5182" y="1051"/>
                <a:ext cx="7" cy="1"/>
              </a:xfrm>
              <a:custGeom>
                <a:avLst/>
                <a:gdLst>
                  <a:gd name="T0" fmla="*/ 0 w 7"/>
                  <a:gd name="T1" fmla="*/ 0 h 1"/>
                  <a:gd name="T2" fmla="*/ 0 w 7"/>
                  <a:gd name="T3" fmla="*/ 0 h 1"/>
                  <a:gd name="T4" fmla="*/ 7 w 7"/>
                  <a:gd name="T5" fmla="*/ 0 h 1"/>
                  <a:gd name="T6" fmla="*/ 7 w 7"/>
                  <a:gd name="T7" fmla="*/ 0 h 1"/>
                  <a:gd name="T8" fmla="*/ 7 w 7"/>
                  <a:gd name="T9" fmla="*/ 0 h 1"/>
                  <a:gd name="T10" fmla="*/ 7 w 7"/>
                  <a:gd name="T11" fmla="*/ 0 h 1"/>
                  <a:gd name="T12" fmla="*/ 0 w 7"/>
                  <a:gd name="T13" fmla="*/ 0 h 1"/>
                  <a:gd name="T14" fmla="*/ 0 w 7"/>
                  <a:gd name="T15" fmla="*/ 0 h 1"/>
                  <a:gd name="T16" fmla="*/ 0 w 7"/>
                  <a:gd name="T17" fmla="*/ 0 h 1"/>
                  <a:gd name="T18" fmla="*/ 0 w 7"/>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1">
                    <a:moveTo>
                      <a:pt x="0" y="0"/>
                    </a:moveTo>
                    <a:lnTo>
                      <a:pt x="0" y="0"/>
                    </a:lnTo>
                    <a:lnTo>
                      <a:pt x="7" y="0"/>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3" name="Freeform 48"/>
              <p:cNvSpPr>
                <a:spLocks/>
              </p:cNvSpPr>
              <p:nvPr/>
            </p:nvSpPr>
            <p:spPr bwMode="auto">
              <a:xfrm>
                <a:off x="5182" y="1051"/>
                <a:ext cx="7" cy="1"/>
              </a:xfrm>
              <a:custGeom>
                <a:avLst/>
                <a:gdLst>
                  <a:gd name="T0" fmla="*/ 0 w 7"/>
                  <a:gd name="T1" fmla="*/ 0 h 1"/>
                  <a:gd name="T2" fmla="*/ 0 w 7"/>
                  <a:gd name="T3" fmla="*/ 0 h 1"/>
                  <a:gd name="T4" fmla="*/ 7 w 7"/>
                  <a:gd name="T5" fmla="*/ 0 h 1"/>
                  <a:gd name="T6" fmla="*/ 7 w 7"/>
                  <a:gd name="T7" fmla="*/ 0 h 1"/>
                  <a:gd name="T8" fmla="*/ 7 w 7"/>
                  <a:gd name="T9" fmla="*/ 0 h 1"/>
                  <a:gd name="T10" fmla="*/ 7 w 7"/>
                  <a:gd name="T11" fmla="*/ 0 h 1"/>
                  <a:gd name="T12" fmla="*/ 0 w 7"/>
                  <a:gd name="T13" fmla="*/ 0 h 1"/>
                  <a:gd name="T14" fmla="*/ 0 w 7"/>
                  <a:gd name="T15" fmla="*/ 0 h 1"/>
                  <a:gd name="T16" fmla="*/ 0 w 7"/>
                  <a:gd name="T17" fmla="*/ 0 h 1"/>
                  <a:gd name="T18" fmla="*/ 0 w 7"/>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1">
                    <a:moveTo>
                      <a:pt x="0" y="0"/>
                    </a:moveTo>
                    <a:lnTo>
                      <a:pt x="0" y="0"/>
                    </a:lnTo>
                    <a:lnTo>
                      <a:pt x="7" y="0"/>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4" name="Freeform 49"/>
              <p:cNvSpPr>
                <a:spLocks/>
              </p:cNvSpPr>
              <p:nvPr/>
            </p:nvSpPr>
            <p:spPr bwMode="auto">
              <a:xfrm>
                <a:off x="5184" y="1051"/>
                <a:ext cx="2" cy="1"/>
              </a:xfrm>
              <a:custGeom>
                <a:avLst/>
                <a:gdLst>
                  <a:gd name="T0" fmla="*/ 0 w 2"/>
                  <a:gd name="T1" fmla="*/ 0 h 1"/>
                  <a:gd name="T2" fmla="*/ 0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0 w 2"/>
                  <a:gd name="T17" fmla="*/ 0 h 1"/>
                  <a:gd name="T18" fmla="*/ 0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0" y="0"/>
                    </a:moveTo>
                    <a:lnTo>
                      <a:pt x="0" y="0"/>
                    </a:lnTo>
                    <a:lnTo>
                      <a:pt x="2" y="0"/>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5" name="Freeform 50"/>
              <p:cNvSpPr>
                <a:spLocks/>
              </p:cNvSpPr>
              <p:nvPr/>
            </p:nvSpPr>
            <p:spPr bwMode="auto">
              <a:xfrm>
                <a:off x="5184" y="1051"/>
                <a:ext cx="2" cy="1"/>
              </a:xfrm>
              <a:custGeom>
                <a:avLst/>
                <a:gdLst>
                  <a:gd name="T0" fmla="*/ 0 w 2"/>
                  <a:gd name="T1" fmla="*/ 0 h 1"/>
                  <a:gd name="T2" fmla="*/ 0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0 w 2"/>
                  <a:gd name="T17" fmla="*/ 0 h 1"/>
                  <a:gd name="T18" fmla="*/ 0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0" y="0"/>
                    </a:moveTo>
                    <a:lnTo>
                      <a:pt x="0" y="0"/>
                    </a:lnTo>
                    <a:lnTo>
                      <a:pt x="2" y="0"/>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6" name="Freeform 51"/>
              <p:cNvSpPr>
                <a:spLocks/>
              </p:cNvSpPr>
              <p:nvPr/>
            </p:nvSpPr>
            <p:spPr bwMode="auto">
              <a:xfrm>
                <a:off x="5167" y="1046"/>
                <a:ext cx="5" cy="7"/>
              </a:xfrm>
              <a:custGeom>
                <a:avLst/>
                <a:gdLst>
                  <a:gd name="T0" fmla="*/ 0 w 5"/>
                  <a:gd name="T1" fmla="*/ 0 h 7"/>
                  <a:gd name="T2" fmla="*/ 0 w 5"/>
                  <a:gd name="T3" fmla="*/ 0 h 7"/>
                  <a:gd name="T4" fmla="*/ 3 w 5"/>
                  <a:gd name="T5" fmla="*/ 3 h 7"/>
                  <a:gd name="T6" fmla="*/ 5 w 5"/>
                  <a:gd name="T7" fmla="*/ 5 h 7"/>
                  <a:gd name="T8" fmla="*/ 5 w 5"/>
                  <a:gd name="T9" fmla="*/ 5 h 7"/>
                  <a:gd name="T10" fmla="*/ 3 w 5"/>
                  <a:gd name="T11" fmla="*/ 7 h 7"/>
                  <a:gd name="T12" fmla="*/ 0 w 5"/>
                  <a:gd name="T13" fmla="*/ 7 h 7"/>
                  <a:gd name="T14" fmla="*/ 0 w 5"/>
                  <a:gd name="T15" fmla="*/ 7 h 7"/>
                  <a:gd name="T16" fmla="*/ 0 w 5"/>
                  <a:gd name="T17" fmla="*/ 7 h 7"/>
                  <a:gd name="T18" fmla="*/ 0 w 5"/>
                  <a:gd name="T19" fmla="*/ 5 h 7"/>
                  <a:gd name="T20" fmla="*/ 0 w 5"/>
                  <a:gd name="T21" fmla="*/ 5 h 7"/>
                  <a:gd name="T22" fmla="*/ 0 w 5"/>
                  <a:gd name="T23" fmla="*/ 3 h 7"/>
                  <a:gd name="T24" fmla="*/ 0 w 5"/>
                  <a:gd name="T25" fmla="*/ 0 h 7"/>
                  <a:gd name="T26" fmla="*/ 0 w 5"/>
                  <a:gd name="T27" fmla="*/ 0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 h="7">
                    <a:moveTo>
                      <a:pt x="0" y="0"/>
                    </a:moveTo>
                    <a:lnTo>
                      <a:pt x="0" y="0"/>
                    </a:lnTo>
                    <a:lnTo>
                      <a:pt x="3" y="3"/>
                    </a:lnTo>
                    <a:lnTo>
                      <a:pt x="5" y="5"/>
                    </a:lnTo>
                    <a:lnTo>
                      <a:pt x="3" y="7"/>
                    </a:lnTo>
                    <a:lnTo>
                      <a:pt x="0" y="7"/>
                    </a:lnTo>
                    <a:lnTo>
                      <a:pt x="0" y="5"/>
                    </a:lnTo>
                    <a:lnTo>
                      <a:pt x="0" y="3"/>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7" name="Freeform 52"/>
              <p:cNvSpPr>
                <a:spLocks/>
              </p:cNvSpPr>
              <p:nvPr/>
            </p:nvSpPr>
            <p:spPr bwMode="auto">
              <a:xfrm>
                <a:off x="5167" y="1049"/>
                <a:ext cx="5" cy="4"/>
              </a:xfrm>
              <a:custGeom>
                <a:avLst/>
                <a:gdLst>
                  <a:gd name="T0" fmla="*/ 0 w 5"/>
                  <a:gd name="T1" fmla="*/ 0 h 4"/>
                  <a:gd name="T2" fmla="*/ 0 w 5"/>
                  <a:gd name="T3" fmla="*/ 0 h 4"/>
                  <a:gd name="T4" fmla="*/ 3 w 5"/>
                  <a:gd name="T5" fmla="*/ 0 h 4"/>
                  <a:gd name="T6" fmla="*/ 5 w 5"/>
                  <a:gd name="T7" fmla="*/ 2 h 4"/>
                  <a:gd name="T8" fmla="*/ 5 w 5"/>
                  <a:gd name="T9" fmla="*/ 2 h 4"/>
                  <a:gd name="T10" fmla="*/ 3 w 5"/>
                  <a:gd name="T11" fmla="*/ 4 h 4"/>
                  <a:gd name="T12" fmla="*/ 0 w 5"/>
                  <a:gd name="T13" fmla="*/ 4 h 4"/>
                  <a:gd name="T14" fmla="*/ 0 w 5"/>
                  <a:gd name="T15" fmla="*/ 4 h 4"/>
                  <a:gd name="T16" fmla="*/ 0 w 5"/>
                  <a:gd name="T17" fmla="*/ 4 h 4"/>
                  <a:gd name="T18" fmla="*/ 0 w 5"/>
                  <a:gd name="T19" fmla="*/ 2 h 4"/>
                  <a:gd name="T20" fmla="*/ 0 w 5"/>
                  <a:gd name="T21" fmla="*/ 2 h 4"/>
                  <a:gd name="T22" fmla="*/ 0 w 5"/>
                  <a:gd name="T23" fmla="*/ 0 h 4"/>
                  <a:gd name="T24" fmla="*/ 0 w 5"/>
                  <a:gd name="T25" fmla="*/ 0 h 4"/>
                  <a:gd name="T26" fmla="*/ 0 w 5"/>
                  <a:gd name="T27" fmla="*/ 0 h 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 h="4">
                    <a:moveTo>
                      <a:pt x="0" y="0"/>
                    </a:moveTo>
                    <a:lnTo>
                      <a:pt x="0" y="0"/>
                    </a:lnTo>
                    <a:lnTo>
                      <a:pt x="3" y="0"/>
                    </a:lnTo>
                    <a:lnTo>
                      <a:pt x="5" y="2"/>
                    </a:lnTo>
                    <a:lnTo>
                      <a:pt x="3" y="4"/>
                    </a:lnTo>
                    <a:lnTo>
                      <a:pt x="0" y="4"/>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8" name="Freeform 53"/>
              <p:cNvSpPr>
                <a:spLocks/>
              </p:cNvSpPr>
              <p:nvPr/>
            </p:nvSpPr>
            <p:spPr bwMode="auto">
              <a:xfrm>
                <a:off x="5167" y="1049"/>
                <a:ext cx="5" cy="4"/>
              </a:xfrm>
              <a:custGeom>
                <a:avLst/>
                <a:gdLst>
                  <a:gd name="T0" fmla="*/ 0 w 5"/>
                  <a:gd name="T1" fmla="*/ 0 h 4"/>
                  <a:gd name="T2" fmla="*/ 0 w 5"/>
                  <a:gd name="T3" fmla="*/ 0 h 4"/>
                  <a:gd name="T4" fmla="*/ 3 w 5"/>
                  <a:gd name="T5" fmla="*/ 0 h 4"/>
                  <a:gd name="T6" fmla="*/ 5 w 5"/>
                  <a:gd name="T7" fmla="*/ 2 h 4"/>
                  <a:gd name="T8" fmla="*/ 5 w 5"/>
                  <a:gd name="T9" fmla="*/ 2 h 4"/>
                  <a:gd name="T10" fmla="*/ 3 w 5"/>
                  <a:gd name="T11" fmla="*/ 4 h 4"/>
                  <a:gd name="T12" fmla="*/ 0 w 5"/>
                  <a:gd name="T13" fmla="*/ 4 h 4"/>
                  <a:gd name="T14" fmla="*/ 0 w 5"/>
                  <a:gd name="T15" fmla="*/ 4 h 4"/>
                  <a:gd name="T16" fmla="*/ 0 w 5"/>
                  <a:gd name="T17" fmla="*/ 2 h 4"/>
                  <a:gd name="T18" fmla="*/ 0 w 5"/>
                  <a:gd name="T19" fmla="*/ 2 h 4"/>
                  <a:gd name="T20" fmla="*/ 0 w 5"/>
                  <a:gd name="T21" fmla="*/ 0 h 4"/>
                  <a:gd name="T22" fmla="*/ 0 w 5"/>
                  <a:gd name="T23" fmla="*/ 0 h 4"/>
                  <a:gd name="T24" fmla="*/ 0 w 5"/>
                  <a:gd name="T25" fmla="*/ 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 h="4">
                    <a:moveTo>
                      <a:pt x="0" y="0"/>
                    </a:moveTo>
                    <a:lnTo>
                      <a:pt x="0" y="0"/>
                    </a:lnTo>
                    <a:lnTo>
                      <a:pt x="3" y="0"/>
                    </a:lnTo>
                    <a:lnTo>
                      <a:pt x="5" y="2"/>
                    </a:lnTo>
                    <a:lnTo>
                      <a:pt x="3" y="4"/>
                    </a:lnTo>
                    <a:lnTo>
                      <a:pt x="0" y="4"/>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9" name="Freeform 54"/>
              <p:cNvSpPr>
                <a:spLocks/>
              </p:cNvSpPr>
              <p:nvPr/>
            </p:nvSpPr>
            <p:spPr bwMode="auto">
              <a:xfrm>
                <a:off x="5167" y="1049"/>
                <a:ext cx="3" cy="4"/>
              </a:xfrm>
              <a:custGeom>
                <a:avLst/>
                <a:gdLst>
                  <a:gd name="T0" fmla="*/ 0 w 3"/>
                  <a:gd name="T1" fmla="*/ 0 h 4"/>
                  <a:gd name="T2" fmla="*/ 0 w 3"/>
                  <a:gd name="T3" fmla="*/ 0 h 4"/>
                  <a:gd name="T4" fmla="*/ 3 w 3"/>
                  <a:gd name="T5" fmla="*/ 0 h 4"/>
                  <a:gd name="T6" fmla="*/ 3 w 3"/>
                  <a:gd name="T7" fmla="*/ 2 h 4"/>
                  <a:gd name="T8" fmla="*/ 3 w 3"/>
                  <a:gd name="T9" fmla="*/ 2 h 4"/>
                  <a:gd name="T10" fmla="*/ 3 w 3"/>
                  <a:gd name="T11" fmla="*/ 4 h 4"/>
                  <a:gd name="T12" fmla="*/ 0 w 3"/>
                  <a:gd name="T13" fmla="*/ 4 h 4"/>
                  <a:gd name="T14" fmla="*/ 0 w 3"/>
                  <a:gd name="T15" fmla="*/ 4 h 4"/>
                  <a:gd name="T16" fmla="*/ 0 w 3"/>
                  <a:gd name="T17" fmla="*/ 4 h 4"/>
                  <a:gd name="T18" fmla="*/ 0 w 3"/>
                  <a:gd name="T19" fmla="*/ 2 h 4"/>
                  <a:gd name="T20" fmla="*/ 0 w 3"/>
                  <a:gd name="T21" fmla="*/ 2 h 4"/>
                  <a:gd name="T22" fmla="*/ 0 w 3"/>
                  <a:gd name="T23" fmla="*/ 0 h 4"/>
                  <a:gd name="T24" fmla="*/ 0 w 3"/>
                  <a:gd name="T25" fmla="*/ 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 h="4">
                    <a:moveTo>
                      <a:pt x="0" y="0"/>
                    </a:moveTo>
                    <a:lnTo>
                      <a:pt x="0" y="0"/>
                    </a:lnTo>
                    <a:lnTo>
                      <a:pt x="3" y="0"/>
                    </a:lnTo>
                    <a:lnTo>
                      <a:pt x="3" y="2"/>
                    </a:lnTo>
                    <a:lnTo>
                      <a:pt x="3" y="4"/>
                    </a:lnTo>
                    <a:lnTo>
                      <a:pt x="0" y="4"/>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0" name="Freeform 55"/>
              <p:cNvSpPr>
                <a:spLocks/>
              </p:cNvSpPr>
              <p:nvPr/>
            </p:nvSpPr>
            <p:spPr bwMode="auto">
              <a:xfrm>
                <a:off x="5167" y="1049"/>
                <a:ext cx="3" cy="4"/>
              </a:xfrm>
              <a:custGeom>
                <a:avLst/>
                <a:gdLst>
                  <a:gd name="T0" fmla="*/ 0 w 3"/>
                  <a:gd name="T1" fmla="*/ 0 h 4"/>
                  <a:gd name="T2" fmla="*/ 0 w 3"/>
                  <a:gd name="T3" fmla="*/ 0 h 4"/>
                  <a:gd name="T4" fmla="*/ 3 w 3"/>
                  <a:gd name="T5" fmla="*/ 0 h 4"/>
                  <a:gd name="T6" fmla="*/ 3 w 3"/>
                  <a:gd name="T7" fmla="*/ 2 h 4"/>
                  <a:gd name="T8" fmla="*/ 3 w 3"/>
                  <a:gd name="T9" fmla="*/ 2 h 4"/>
                  <a:gd name="T10" fmla="*/ 3 w 3"/>
                  <a:gd name="T11" fmla="*/ 4 h 4"/>
                  <a:gd name="T12" fmla="*/ 0 w 3"/>
                  <a:gd name="T13" fmla="*/ 4 h 4"/>
                  <a:gd name="T14" fmla="*/ 0 w 3"/>
                  <a:gd name="T15" fmla="*/ 4 h 4"/>
                  <a:gd name="T16" fmla="*/ 0 w 3"/>
                  <a:gd name="T17" fmla="*/ 4 h 4"/>
                  <a:gd name="T18" fmla="*/ 0 w 3"/>
                  <a:gd name="T19" fmla="*/ 2 h 4"/>
                  <a:gd name="T20" fmla="*/ 0 w 3"/>
                  <a:gd name="T21" fmla="*/ 2 h 4"/>
                  <a:gd name="T22" fmla="*/ 0 w 3"/>
                  <a:gd name="T23" fmla="*/ 0 h 4"/>
                  <a:gd name="T24" fmla="*/ 0 w 3"/>
                  <a:gd name="T25" fmla="*/ 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 h="4">
                    <a:moveTo>
                      <a:pt x="0" y="0"/>
                    </a:moveTo>
                    <a:lnTo>
                      <a:pt x="0" y="0"/>
                    </a:lnTo>
                    <a:lnTo>
                      <a:pt x="3" y="0"/>
                    </a:lnTo>
                    <a:lnTo>
                      <a:pt x="3" y="2"/>
                    </a:lnTo>
                    <a:lnTo>
                      <a:pt x="3" y="4"/>
                    </a:lnTo>
                    <a:lnTo>
                      <a:pt x="0" y="4"/>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1" name="Freeform 56"/>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2" name="Freeform 57"/>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3" name="Freeform 58"/>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4" name="Freeform 59"/>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5" name="Freeform 60"/>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6" name="Freeform 61"/>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7" name="Freeform 62"/>
              <p:cNvSpPr>
                <a:spLocks/>
              </p:cNvSpPr>
              <p:nvPr/>
            </p:nvSpPr>
            <p:spPr bwMode="auto">
              <a:xfrm>
                <a:off x="5167" y="1049"/>
                <a:ext cx="1" cy="2"/>
              </a:xfrm>
              <a:custGeom>
                <a:avLst/>
                <a:gdLst>
                  <a:gd name="T0" fmla="*/ 0 w 1"/>
                  <a:gd name="T1" fmla="*/ 0 h 2"/>
                  <a:gd name="T2" fmla="*/ 0 w 1"/>
                  <a:gd name="T3" fmla="*/ 0 h 2"/>
                  <a:gd name="T4" fmla="*/ 0 w 1"/>
                  <a:gd name="T5" fmla="*/ 0 h 2"/>
                  <a:gd name="T6" fmla="*/ 0 w 1"/>
                  <a:gd name="T7" fmla="*/ 2 h 2"/>
                  <a:gd name="T8" fmla="*/ 0 w 1"/>
                  <a:gd name="T9" fmla="*/ 0 h 2"/>
                  <a:gd name="T10" fmla="*/ 0 w 1"/>
                  <a:gd name="T11" fmla="*/ 0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2">
                    <a:moveTo>
                      <a:pt x="0" y="0"/>
                    </a:moveTo>
                    <a:lnTo>
                      <a:pt x="0" y="0"/>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8" name="Freeform 63"/>
              <p:cNvSpPr>
                <a:spLocks/>
              </p:cNvSpPr>
              <p:nvPr/>
            </p:nvSpPr>
            <p:spPr bwMode="auto">
              <a:xfrm>
                <a:off x="5167" y="1049"/>
                <a:ext cx="1" cy="2"/>
              </a:xfrm>
              <a:custGeom>
                <a:avLst/>
                <a:gdLst>
                  <a:gd name="T0" fmla="*/ 0 w 1"/>
                  <a:gd name="T1" fmla="*/ 0 h 2"/>
                  <a:gd name="T2" fmla="*/ 0 w 1"/>
                  <a:gd name="T3" fmla="*/ 0 h 2"/>
                  <a:gd name="T4" fmla="*/ 0 w 1"/>
                  <a:gd name="T5" fmla="*/ 0 h 2"/>
                  <a:gd name="T6" fmla="*/ 0 w 1"/>
                  <a:gd name="T7" fmla="*/ 2 h 2"/>
                  <a:gd name="T8" fmla="*/ 0 w 1"/>
                  <a:gd name="T9" fmla="*/ 0 h 2"/>
                  <a:gd name="T10" fmla="*/ 0 w 1"/>
                  <a:gd name="T11" fmla="*/ 0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2">
                    <a:moveTo>
                      <a:pt x="0" y="0"/>
                    </a:moveTo>
                    <a:lnTo>
                      <a:pt x="0" y="0"/>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9" name="Freeform 64"/>
              <p:cNvSpPr>
                <a:spLocks/>
              </p:cNvSpPr>
              <p:nvPr/>
            </p:nvSpPr>
            <p:spPr bwMode="auto">
              <a:xfrm>
                <a:off x="5167" y="1049"/>
                <a:ext cx="1" cy="2"/>
              </a:xfrm>
              <a:custGeom>
                <a:avLst/>
                <a:gdLst>
                  <a:gd name="T0" fmla="*/ 0 w 1"/>
                  <a:gd name="T1" fmla="*/ 0 h 2"/>
                  <a:gd name="T2" fmla="*/ 0 w 1"/>
                  <a:gd name="T3" fmla="*/ 0 h 2"/>
                  <a:gd name="T4" fmla="*/ 0 w 1"/>
                  <a:gd name="T5" fmla="*/ 0 h 2"/>
                  <a:gd name="T6" fmla="*/ 0 w 1"/>
                  <a:gd name="T7" fmla="*/ 2 h 2"/>
                  <a:gd name="T8" fmla="*/ 0 w 1"/>
                  <a:gd name="T9" fmla="*/ 2 h 2"/>
                  <a:gd name="T10" fmla="*/ 0 w 1"/>
                  <a:gd name="T11" fmla="*/ 0 h 2"/>
                  <a:gd name="T12" fmla="*/ 0 w 1"/>
                  <a:gd name="T13" fmla="*/ 0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2">
                    <a:moveTo>
                      <a:pt x="0" y="0"/>
                    </a:moveTo>
                    <a:lnTo>
                      <a:pt x="0" y="0"/>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0" name="Freeform 65"/>
              <p:cNvSpPr>
                <a:spLocks/>
              </p:cNvSpPr>
              <p:nvPr/>
            </p:nvSpPr>
            <p:spPr bwMode="auto">
              <a:xfrm>
                <a:off x="5167" y="1049"/>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1" name="Freeform 66"/>
              <p:cNvSpPr>
                <a:spLocks/>
              </p:cNvSpPr>
              <p:nvPr/>
            </p:nvSpPr>
            <p:spPr bwMode="auto">
              <a:xfrm>
                <a:off x="5167" y="1049"/>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2" name="Freeform 67"/>
              <p:cNvSpPr>
                <a:spLocks/>
              </p:cNvSpPr>
              <p:nvPr/>
            </p:nvSpPr>
            <p:spPr bwMode="auto">
              <a:xfrm>
                <a:off x="5167" y="1049"/>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w 1"/>
                  <a:gd name="T17" fmla="*/ 0 h 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3" name="Freeform 68"/>
              <p:cNvSpPr>
                <a:spLocks/>
              </p:cNvSpPr>
              <p:nvPr/>
            </p:nvSpPr>
            <p:spPr bwMode="auto">
              <a:xfrm>
                <a:off x="5167" y="1049"/>
                <a:ext cx="3" cy="2"/>
              </a:xfrm>
              <a:custGeom>
                <a:avLst/>
                <a:gdLst>
                  <a:gd name="T0" fmla="*/ 0 w 3"/>
                  <a:gd name="T1" fmla="*/ 0 h 2"/>
                  <a:gd name="T2" fmla="*/ 0 w 3"/>
                  <a:gd name="T3" fmla="*/ 0 h 2"/>
                  <a:gd name="T4" fmla="*/ 3 w 3"/>
                  <a:gd name="T5" fmla="*/ 2 h 2"/>
                  <a:gd name="T6" fmla="*/ 3 w 3"/>
                  <a:gd name="T7" fmla="*/ 2 h 2"/>
                  <a:gd name="T8" fmla="*/ 0 w 3"/>
                  <a:gd name="T9" fmla="*/ 2 h 2"/>
                  <a:gd name="T10" fmla="*/ 0 w 3"/>
                  <a:gd name="T11" fmla="*/ 2 h 2"/>
                  <a:gd name="T12" fmla="*/ 0 w 3"/>
                  <a:gd name="T13" fmla="*/ 2 h 2"/>
                  <a:gd name="T14" fmla="*/ 0 w 3"/>
                  <a:gd name="T15" fmla="*/ 2 h 2"/>
                  <a:gd name="T16" fmla="*/ 0 w 3"/>
                  <a:gd name="T17" fmla="*/ 0 h 2"/>
                  <a:gd name="T18" fmla="*/ 0 w 3"/>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 h="2">
                    <a:moveTo>
                      <a:pt x="0" y="0"/>
                    </a:moveTo>
                    <a:lnTo>
                      <a:pt x="0" y="0"/>
                    </a:lnTo>
                    <a:lnTo>
                      <a:pt x="3" y="2"/>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4" name="Freeform 69"/>
              <p:cNvSpPr>
                <a:spLocks/>
              </p:cNvSpPr>
              <p:nvPr/>
            </p:nvSpPr>
            <p:spPr bwMode="auto">
              <a:xfrm>
                <a:off x="5217" y="1405"/>
                <a:ext cx="231" cy="85"/>
              </a:xfrm>
              <a:custGeom>
                <a:avLst/>
                <a:gdLst>
                  <a:gd name="T0" fmla="*/ 146 w 231"/>
                  <a:gd name="T1" fmla="*/ 0 h 85"/>
                  <a:gd name="T2" fmla="*/ 146 w 231"/>
                  <a:gd name="T3" fmla="*/ 0 h 85"/>
                  <a:gd name="T4" fmla="*/ 231 w 231"/>
                  <a:gd name="T5" fmla="*/ 12 h 85"/>
                  <a:gd name="T6" fmla="*/ 231 w 231"/>
                  <a:gd name="T7" fmla="*/ 85 h 85"/>
                  <a:gd name="T8" fmla="*/ 231 w 231"/>
                  <a:gd name="T9" fmla="*/ 85 h 85"/>
                  <a:gd name="T10" fmla="*/ 5 w 231"/>
                  <a:gd name="T11" fmla="*/ 35 h 85"/>
                  <a:gd name="T12" fmla="*/ 5 w 231"/>
                  <a:gd name="T13" fmla="*/ 35 h 85"/>
                  <a:gd name="T14" fmla="*/ 0 w 231"/>
                  <a:gd name="T15" fmla="*/ 33 h 85"/>
                  <a:gd name="T16" fmla="*/ 0 w 231"/>
                  <a:gd name="T17" fmla="*/ 30 h 85"/>
                  <a:gd name="T18" fmla="*/ 12 w 231"/>
                  <a:gd name="T19" fmla="*/ 26 h 85"/>
                  <a:gd name="T20" fmla="*/ 12 w 231"/>
                  <a:gd name="T21" fmla="*/ 26 h 85"/>
                  <a:gd name="T22" fmla="*/ 115 w 231"/>
                  <a:gd name="T23" fmla="*/ 2 h 85"/>
                  <a:gd name="T24" fmla="*/ 115 w 231"/>
                  <a:gd name="T25" fmla="*/ 2 h 85"/>
                  <a:gd name="T26" fmla="*/ 130 w 231"/>
                  <a:gd name="T27" fmla="*/ 0 h 85"/>
                  <a:gd name="T28" fmla="*/ 146 w 231"/>
                  <a:gd name="T29" fmla="*/ 0 h 85"/>
                  <a:gd name="T30" fmla="*/ 146 w 231"/>
                  <a:gd name="T31" fmla="*/ 0 h 8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31" h="85">
                    <a:moveTo>
                      <a:pt x="146" y="0"/>
                    </a:moveTo>
                    <a:lnTo>
                      <a:pt x="146" y="0"/>
                    </a:lnTo>
                    <a:lnTo>
                      <a:pt x="231" y="12"/>
                    </a:lnTo>
                    <a:lnTo>
                      <a:pt x="231" y="85"/>
                    </a:lnTo>
                    <a:lnTo>
                      <a:pt x="5" y="35"/>
                    </a:lnTo>
                    <a:lnTo>
                      <a:pt x="0" y="33"/>
                    </a:lnTo>
                    <a:lnTo>
                      <a:pt x="0" y="30"/>
                    </a:lnTo>
                    <a:lnTo>
                      <a:pt x="12" y="26"/>
                    </a:lnTo>
                    <a:lnTo>
                      <a:pt x="115" y="2"/>
                    </a:lnTo>
                    <a:lnTo>
                      <a:pt x="130" y="0"/>
                    </a:lnTo>
                    <a:lnTo>
                      <a:pt x="146"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5" name="Freeform 70"/>
              <p:cNvSpPr>
                <a:spLocks/>
              </p:cNvSpPr>
              <p:nvPr/>
            </p:nvSpPr>
            <p:spPr bwMode="auto">
              <a:xfrm>
                <a:off x="5217" y="1400"/>
                <a:ext cx="231" cy="85"/>
              </a:xfrm>
              <a:custGeom>
                <a:avLst/>
                <a:gdLst>
                  <a:gd name="T0" fmla="*/ 146 w 231"/>
                  <a:gd name="T1" fmla="*/ 0 h 85"/>
                  <a:gd name="T2" fmla="*/ 146 w 231"/>
                  <a:gd name="T3" fmla="*/ 0 h 85"/>
                  <a:gd name="T4" fmla="*/ 231 w 231"/>
                  <a:gd name="T5" fmla="*/ 12 h 85"/>
                  <a:gd name="T6" fmla="*/ 231 w 231"/>
                  <a:gd name="T7" fmla="*/ 85 h 85"/>
                  <a:gd name="T8" fmla="*/ 231 w 231"/>
                  <a:gd name="T9" fmla="*/ 85 h 85"/>
                  <a:gd name="T10" fmla="*/ 5 w 231"/>
                  <a:gd name="T11" fmla="*/ 33 h 85"/>
                  <a:gd name="T12" fmla="*/ 5 w 231"/>
                  <a:gd name="T13" fmla="*/ 33 h 85"/>
                  <a:gd name="T14" fmla="*/ 0 w 231"/>
                  <a:gd name="T15" fmla="*/ 33 h 85"/>
                  <a:gd name="T16" fmla="*/ 0 w 231"/>
                  <a:gd name="T17" fmla="*/ 31 h 85"/>
                  <a:gd name="T18" fmla="*/ 12 w 231"/>
                  <a:gd name="T19" fmla="*/ 26 h 85"/>
                  <a:gd name="T20" fmla="*/ 12 w 231"/>
                  <a:gd name="T21" fmla="*/ 26 h 85"/>
                  <a:gd name="T22" fmla="*/ 115 w 231"/>
                  <a:gd name="T23" fmla="*/ 0 h 85"/>
                  <a:gd name="T24" fmla="*/ 115 w 231"/>
                  <a:gd name="T25" fmla="*/ 0 h 85"/>
                  <a:gd name="T26" fmla="*/ 130 w 231"/>
                  <a:gd name="T27" fmla="*/ 0 h 85"/>
                  <a:gd name="T28" fmla="*/ 146 w 231"/>
                  <a:gd name="T29" fmla="*/ 0 h 85"/>
                  <a:gd name="T30" fmla="*/ 146 w 231"/>
                  <a:gd name="T31" fmla="*/ 0 h 8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31" h="85">
                    <a:moveTo>
                      <a:pt x="146" y="0"/>
                    </a:moveTo>
                    <a:lnTo>
                      <a:pt x="146" y="0"/>
                    </a:lnTo>
                    <a:lnTo>
                      <a:pt x="231" y="12"/>
                    </a:lnTo>
                    <a:lnTo>
                      <a:pt x="231" y="85"/>
                    </a:lnTo>
                    <a:lnTo>
                      <a:pt x="5" y="33"/>
                    </a:lnTo>
                    <a:lnTo>
                      <a:pt x="0" y="33"/>
                    </a:lnTo>
                    <a:lnTo>
                      <a:pt x="0" y="31"/>
                    </a:lnTo>
                    <a:lnTo>
                      <a:pt x="12" y="26"/>
                    </a:lnTo>
                    <a:lnTo>
                      <a:pt x="115" y="0"/>
                    </a:lnTo>
                    <a:lnTo>
                      <a:pt x="130" y="0"/>
                    </a:lnTo>
                    <a:lnTo>
                      <a:pt x="146"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6" name="Freeform 71"/>
              <p:cNvSpPr>
                <a:spLocks/>
              </p:cNvSpPr>
              <p:nvPr/>
            </p:nvSpPr>
            <p:spPr bwMode="auto">
              <a:xfrm>
                <a:off x="4804" y="1353"/>
                <a:ext cx="533" cy="68"/>
              </a:xfrm>
              <a:custGeom>
                <a:avLst/>
                <a:gdLst>
                  <a:gd name="T0" fmla="*/ 526 w 533"/>
                  <a:gd name="T1" fmla="*/ 66 h 68"/>
                  <a:gd name="T2" fmla="*/ 491 w 533"/>
                  <a:gd name="T3" fmla="*/ 68 h 68"/>
                  <a:gd name="T4" fmla="*/ 474 w 533"/>
                  <a:gd name="T5" fmla="*/ 64 h 68"/>
                  <a:gd name="T6" fmla="*/ 460 w 533"/>
                  <a:gd name="T7" fmla="*/ 54 h 68"/>
                  <a:gd name="T8" fmla="*/ 460 w 533"/>
                  <a:gd name="T9" fmla="*/ 47 h 68"/>
                  <a:gd name="T10" fmla="*/ 458 w 533"/>
                  <a:gd name="T11" fmla="*/ 40 h 68"/>
                  <a:gd name="T12" fmla="*/ 451 w 533"/>
                  <a:gd name="T13" fmla="*/ 38 h 68"/>
                  <a:gd name="T14" fmla="*/ 432 w 533"/>
                  <a:gd name="T15" fmla="*/ 40 h 68"/>
                  <a:gd name="T16" fmla="*/ 288 w 533"/>
                  <a:gd name="T17" fmla="*/ 57 h 68"/>
                  <a:gd name="T18" fmla="*/ 215 w 533"/>
                  <a:gd name="T19" fmla="*/ 57 h 68"/>
                  <a:gd name="T20" fmla="*/ 144 w 533"/>
                  <a:gd name="T21" fmla="*/ 47 h 68"/>
                  <a:gd name="T22" fmla="*/ 90 w 533"/>
                  <a:gd name="T23" fmla="*/ 35 h 68"/>
                  <a:gd name="T24" fmla="*/ 36 w 533"/>
                  <a:gd name="T25" fmla="*/ 21 h 68"/>
                  <a:gd name="T26" fmla="*/ 3 w 533"/>
                  <a:gd name="T27" fmla="*/ 7 h 68"/>
                  <a:gd name="T28" fmla="*/ 0 w 533"/>
                  <a:gd name="T29" fmla="*/ 0 h 68"/>
                  <a:gd name="T30" fmla="*/ 3 w 533"/>
                  <a:gd name="T31" fmla="*/ 0 h 68"/>
                  <a:gd name="T32" fmla="*/ 5 w 533"/>
                  <a:gd name="T33" fmla="*/ 5 h 68"/>
                  <a:gd name="T34" fmla="*/ 26 w 533"/>
                  <a:gd name="T35" fmla="*/ 16 h 68"/>
                  <a:gd name="T36" fmla="*/ 55 w 533"/>
                  <a:gd name="T37" fmla="*/ 24 h 68"/>
                  <a:gd name="T38" fmla="*/ 144 w 533"/>
                  <a:gd name="T39" fmla="*/ 45 h 68"/>
                  <a:gd name="T40" fmla="*/ 180 w 533"/>
                  <a:gd name="T41" fmla="*/ 49 h 68"/>
                  <a:gd name="T42" fmla="*/ 250 w 533"/>
                  <a:gd name="T43" fmla="*/ 54 h 68"/>
                  <a:gd name="T44" fmla="*/ 356 w 533"/>
                  <a:gd name="T45" fmla="*/ 47 h 68"/>
                  <a:gd name="T46" fmla="*/ 425 w 533"/>
                  <a:gd name="T47" fmla="*/ 38 h 68"/>
                  <a:gd name="T48" fmla="*/ 455 w 533"/>
                  <a:gd name="T49" fmla="*/ 35 h 68"/>
                  <a:gd name="T50" fmla="*/ 462 w 533"/>
                  <a:gd name="T51" fmla="*/ 40 h 68"/>
                  <a:gd name="T52" fmla="*/ 462 w 533"/>
                  <a:gd name="T53" fmla="*/ 47 h 68"/>
                  <a:gd name="T54" fmla="*/ 467 w 533"/>
                  <a:gd name="T55" fmla="*/ 54 h 68"/>
                  <a:gd name="T56" fmla="*/ 484 w 533"/>
                  <a:gd name="T57" fmla="*/ 64 h 68"/>
                  <a:gd name="T58" fmla="*/ 517 w 533"/>
                  <a:gd name="T59" fmla="*/ 66 h 68"/>
                  <a:gd name="T60" fmla="*/ 533 w 533"/>
                  <a:gd name="T61" fmla="*/ 64 h 68"/>
                  <a:gd name="T62" fmla="*/ 526 w 533"/>
                  <a:gd name="T63" fmla="*/ 66 h 6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33" h="68">
                    <a:moveTo>
                      <a:pt x="526" y="66"/>
                    </a:moveTo>
                    <a:lnTo>
                      <a:pt x="526" y="66"/>
                    </a:lnTo>
                    <a:lnTo>
                      <a:pt x="510" y="68"/>
                    </a:lnTo>
                    <a:lnTo>
                      <a:pt x="491" y="68"/>
                    </a:lnTo>
                    <a:lnTo>
                      <a:pt x="481" y="66"/>
                    </a:lnTo>
                    <a:lnTo>
                      <a:pt x="474" y="64"/>
                    </a:lnTo>
                    <a:lnTo>
                      <a:pt x="467" y="59"/>
                    </a:lnTo>
                    <a:lnTo>
                      <a:pt x="460" y="54"/>
                    </a:lnTo>
                    <a:lnTo>
                      <a:pt x="460" y="47"/>
                    </a:lnTo>
                    <a:lnTo>
                      <a:pt x="460" y="42"/>
                    </a:lnTo>
                    <a:lnTo>
                      <a:pt x="458" y="40"/>
                    </a:lnTo>
                    <a:lnTo>
                      <a:pt x="451" y="38"/>
                    </a:lnTo>
                    <a:lnTo>
                      <a:pt x="432" y="40"/>
                    </a:lnTo>
                    <a:lnTo>
                      <a:pt x="359" y="49"/>
                    </a:lnTo>
                    <a:lnTo>
                      <a:pt x="288" y="57"/>
                    </a:lnTo>
                    <a:lnTo>
                      <a:pt x="253" y="57"/>
                    </a:lnTo>
                    <a:lnTo>
                      <a:pt x="215" y="57"/>
                    </a:lnTo>
                    <a:lnTo>
                      <a:pt x="180" y="52"/>
                    </a:lnTo>
                    <a:lnTo>
                      <a:pt x="144" y="47"/>
                    </a:lnTo>
                    <a:lnTo>
                      <a:pt x="90" y="35"/>
                    </a:lnTo>
                    <a:lnTo>
                      <a:pt x="36" y="21"/>
                    </a:lnTo>
                    <a:lnTo>
                      <a:pt x="12" y="14"/>
                    </a:lnTo>
                    <a:lnTo>
                      <a:pt x="3" y="7"/>
                    </a:lnTo>
                    <a:lnTo>
                      <a:pt x="0" y="5"/>
                    </a:lnTo>
                    <a:lnTo>
                      <a:pt x="0" y="0"/>
                    </a:lnTo>
                    <a:lnTo>
                      <a:pt x="3" y="0"/>
                    </a:lnTo>
                    <a:lnTo>
                      <a:pt x="5" y="5"/>
                    </a:lnTo>
                    <a:lnTo>
                      <a:pt x="12" y="9"/>
                    </a:lnTo>
                    <a:lnTo>
                      <a:pt x="26" y="16"/>
                    </a:lnTo>
                    <a:lnTo>
                      <a:pt x="55" y="24"/>
                    </a:lnTo>
                    <a:lnTo>
                      <a:pt x="85" y="33"/>
                    </a:lnTo>
                    <a:lnTo>
                      <a:pt x="144" y="45"/>
                    </a:lnTo>
                    <a:lnTo>
                      <a:pt x="180" y="49"/>
                    </a:lnTo>
                    <a:lnTo>
                      <a:pt x="215" y="52"/>
                    </a:lnTo>
                    <a:lnTo>
                      <a:pt x="250" y="54"/>
                    </a:lnTo>
                    <a:lnTo>
                      <a:pt x="286" y="54"/>
                    </a:lnTo>
                    <a:lnTo>
                      <a:pt x="356" y="47"/>
                    </a:lnTo>
                    <a:lnTo>
                      <a:pt x="425" y="38"/>
                    </a:lnTo>
                    <a:lnTo>
                      <a:pt x="444" y="35"/>
                    </a:lnTo>
                    <a:lnTo>
                      <a:pt x="455" y="35"/>
                    </a:lnTo>
                    <a:lnTo>
                      <a:pt x="460" y="38"/>
                    </a:lnTo>
                    <a:lnTo>
                      <a:pt x="462" y="40"/>
                    </a:lnTo>
                    <a:lnTo>
                      <a:pt x="462" y="47"/>
                    </a:lnTo>
                    <a:lnTo>
                      <a:pt x="467" y="54"/>
                    </a:lnTo>
                    <a:lnTo>
                      <a:pt x="474" y="61"/>
                    </a:lnTo>
                    <a:lnTo>
                      <a:pt x="484" y="64"/>
                    </a:lnTo>
                    <a:lnTo>
                      <a:pt x="493" y="66"/>
                    </a:lnTo>
                    <a:lnTo>
                      <a:pt x="517" y="66"/>
                    </a:lnTo>
                    <a:lnTo>
                      <a:pt x="533" y="61"/>
                    </a:lnTo>
                    <a:lnTo>
                      <a:pt x="533" y="64"/>
                    </a:lnTo>
                    <a:lnTo>
                      <a:pt x="526" y="66"/>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7" name="Freeform 72"/>
              <p:cNvSpPr>
                <a:spLocks/>
              </p:cNvSpPr>
              <p:nvPr/>
            </p:nvSpPr>
            <p:spPr bwMode="auto">
              <a:xfrm>
                <a:off x="4769" y="1407"/>
                <a:ext cx="641" cy="257"/>
              </a:xfrm>
              <a:custGeom>
                <a:avLst/>
                <a:gdLst>
                  <a:gd name="T0" fmla="*/ 521 w 641"/>
                  <a:gd name="T1" fmla="*/ 54 h 257"/>
                  <a:gd name="T2" fmla="*/ 469 w 641"/>
                  <a:gd name="T3" fmla="*/ 31 h 257"/>
                  <a:gd name="T4" fmla="*/ 462 w 641"/>
                  <a:gd name="T5" fmla="*/ 31 h 257"/>
                  <a:gd name="T6" fmla="*/ 396 w 641"/>
                  <a:gd name="T7" fmla="*/ 38 h 257"/>
                  <a:gd name="T8" fmla="*/ 398 w 641"/>
                  <a:gd name="T9" fmla="*/ 38 h 257"/>
                  <a:gd name="T10" fmla="*/ 387 w 641"/>
                  <a:gd name="T11" fmla="*/ 38 h 257"/>
                  <a:gd name="T12" fmla="*/ 337 w 641"/>
                  <a:gd name="T13" fmla="*/ 45 h 257"/>
                  <a:gd name="T14" fmla="*/ 339 w 641"/>
                  <a:gd name="T15" fmla="*/ 47 h 257"/>
                  <a:gd name="T16" fmla="*/ 335 w 641"/>
                  <a:gd name="T17" fmla="*/ 45 h 257"/>
                  <a:gd name="T18" fmla="*/ 226 w 641"/>
                  <a:gd name="T19" fmla="*/ 59 h 257"/>
                  <a:gd name="T20" fmla="*/ 170 w 641"/>
                  <a:gd name="T21" fmla="*/ 66 h 257"/>
                  <a:gd name="T22" fmla="*/ 130 w 641"/>
                  <a:gd name="T23" fmla="*/ 62 h 257"/>
                  <a:gd name="T24" fmla="*/ 104 w 641"/>
                  <a:gd name="T25" fmla="*/ 52 h 257"/>
                  <a:gd name="T26" fmla="*/ 104 w 641"/>
                  <a:gd name="T27" fmla="*/ 38 h 257"/>
                  <a:gd name="T28" fmla="*/ 125 w 641"/>
                  <a:gd name="T29" fmla="*/ 21 h 257"/>
                  <a:gd name="T30" fmla="*/ 156 w 641"/>
                  <a:gd name="T31" fmla="*/ 17 h 257"/>
                  <a:gd name="T32" fmla="*/ 196 w 641"/>
                  <a:gd name="T33" fmla="*/ 3 h 257"/>
                  <a:gd name="T34" fmla="*/ 196 w 641"/>
                  <a:gd name="T35" fmla="*/ 3 h 257"/>
                  <a:gd name="T36" fmla="*/ 196 w 641"/>
                  <a:gd name="T37" fmla="*/ 0 h 257"/>
                  <a:gd name="T38" fmla="*/ 189 w 641"/>
                  <a:gd name="T39" fmla="*/ 0 h 257"/>
                  <a:gd name="T40" fmla="*/ 186 w 641"/>
                  <a:gd name="T41" fmla="*/ 0 h 257"/>
                  <a:gd name="T42" fmla="*/ 184 w 641"/>
                  <a:gd name="T43" fmla="*/ 0 h 257"/>
                  <a:gd name="T44" fmla="*/ 156 w 641"/>
                  <a:gd name="T45" fmla="*/ 10 h 257"/>
                  <a:gd name="T46" fmla="*/ 113 w 641"/>
                  <a:gd name="T47" fmla="*/ 19 h 257"/>
                  <a:gd name="T48" fmla="*/ 97 w 641"/>
                  <a:gd name="T49" fmla="*/ 40 h 257"/>
                  <a:gd name="T50" fmla="*/ 104 w 641"/>
                  <a:gd name="T51" fmla="*/ 57 h 257"/>
                  <a:gd name="T52" fmla="*/ 137 w 641"/>
                  <a:gd name="T53" fmla="*/ 66 h 257"/>
                  <a:gd name="T54" fmla="*/ 151 w 641"/>
                  <a:gd name="T55" fmla="*/ 69 h 257"/>
                  <a:gd name="T56" fmla="*/ 24 w 641"/>
                  <a:gd name="T57" fmla="*/ 85 h 257"/>
                  <a:gd name="T58" fmla="*/ 5 w 641"/>
                  <a:gd name="T59" fmla="*/ 87 h 257"/>
                  <a:gd name="T60" fmla="*/ 0 w 641"/>
                  <a:gd name="T61" fmla="*/ 90 h 257"/>
                  <a:gd name="T62" fmla="*/ 2 w 641"/>
                  <a:gd name="T63" fmla="*/ 92 h 257"/>
                  <a:gd name="T64" fmla="*/ 0 w 641"/>
                  <a:gd name="T65" fmla="*/ 95 h 257"/>
                  <a:gd name="T66" fmla="*/ 5 w 641"/>
                  <a:gd name="T67" fmla="*/ 104 h 257"/>
                  <a:gd name="T68" fmla="*/ 5 w 641"/>
                  <a:gd name="T69" fmla="*/ 104 h 257"/>
                  <a:gd name="T70" fmla="*/ 7 w 641"/>
                  <a:gd name="T71" fmla="*/ 120 h 257"/>
                  <a:gd name="T72" fmla="*/ 17 w 641"/>
                  <a:gd name="T73" fmla="*/ 137 h 257"/>
                  <a:gd name="T74" fmla="*/ 19 w 641"/>
                  <a:gd name="T75" fmla="*/ 149 h 257"/>
                  <a:gd name="T76" fmla="*/ 19 w 641"/>
                  <a:gd name="T77" fmla="*/ 151 h 257"/>
                  <a:gd name="T78" fmla="*/ 24 w 641"/>
                  <a:gd name="T79" fmla="*/ 151 h 257"/>
                  <a:gd name="T80" fmla="*/ 73 w 641"/>
                  <a:gd name="T81" fmla="*/ 196 h 257"/>
                  <a:gd name="T82" fmla="*/ 132 w 641"/>
                  <a:gd name="T83" fmla="*/ 253 h 257"/>
                  <a:gd name="T84" fmla="*/ 80 w 641"/>
                  <a:gd name="T85" fmla="*/ 198 h 257"/>
                  <a:gd name="T86" fmla="*/ 134 w 641"/>
                  <a:gd name="T87" fmla="*/ 253 h 257"/>
                  <a:gd name="T88" fmla="*/ 151 w 641"/>
                  <a:gd name="T89" fmla="*/ 257 h 257"/>
                  <a:gd name="T90" fmla="*/ 639 w 641"/>
                  <a:gd name="T91" fmla="*/ 118 h 257"/>
                  <a:gd name="T92" fmla="*/ 639 w 641"/>
                  <a:gd name="T93" fmla="*/ 111 h 25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641" h="257">
                    <a:moveTo>
                      <a:pt x="639" y="111"/>
                    </a:moveTo>
                    <a:lnTo>
                      <a:pt x="639" y="111"/>
                    </a:lnTo>
                    <a:lnTo>
                      <a:pt x="521" y="54"/>
                    </a:lnTo>
                    <a:lnTo>
                      <a:pt x="469" y="31"/>
                    </a:lnTo>
                    <a:lnTo>
                      <a:pt x="464" y="31"/>
                    </a:lnTo>
                    <a:lnTo>
                      <a:pt x="462" y="31"/>
                    </a:lnTo>
                    <a:lnTo>
                      <a:pt x="457" y="28"/>
                    </a:lnTo>
                    <a:lnTo>
                      <a:pt x="396" y="38"/>
                    </a:lnTo>
                    <a:lnTo>
                      <a:pt x="398" y="38"/>
                    </a:lnTo>
                    <a:lnTo>
                      <a:pt x="394" y="40"/>
                    </a:lnTo>
                    <a:lnTo>
                      <a:pt x="387" y="38"/>
                    </a:lnTo>
                    <a:lnTo>
                      <a:pt x="337" y="45"/>
                    </a:lnTo>
                    <a:lnTo>
                      <a:pt x="339" y="47"/>
                    </a:lnTo>
                    <a:lnTo>
                      <a:pt x="335" y="45"/>
                    </a:lnTo>
                    <a:lnTo>
                      <a:pt x="259" y="57"/>
                    </a:lnTo>
                    <a:lnTo>
                      <a:pt x="226" y="59"/>
                    </a:lnTo>
                    <a:lnTo>
                      <a:pt x="170" y="66"/>
                    </a:lnTo>
                    <a:lnTo>
                      <a:pt x="149" y="64"/>
                    </a:lnTo>
                    <a:lnTo>
                      <a:pt x="130" y="62"/>
                    </a:lnTo>
                    <a:lnTo>
                      <a:pt x="118" y="59"/>
                    </a:lnTo>
                    <a:lnTo>
                      <a:pt x="108" y="54"/>
                    </a:lnTo>
                    <a:lnTo>
                      <a:pt x="104" y="52"/>
                    </a:lnTo>
                    <a:lnTo>
                      <a:pt x="101" y="50"/>
                    </a:lnTo>
                    <a:lnTo>
                      <a:pt x="101" y="45"/>
                    </a:lnTo>
                    <a:lnTo>
                      <a:pt x="104" y="38"/>
                    </a:lnTo>
                    <a:lnTo>
                      <a:pt x="113" y="28"/>
                    </a:lnTo>
                    <a:lnTo>
                      <a:pt x="125" y="21"/>
                    </a:lnTo>
                    <a:lnTo>
                      <a:pt x="139" y="17"/>
                    </a:lnTo>
                    <a:lnTo>
                      <a:pt x="156" y="17"/>
                    </a:lnTo>
                    <a:lnTo>
                      <a:pt x="165" y="14"/>
                    </a:lnTo>
                    <a:lnTo>
                      <a:pt x="177" y="12"/>
                    </a:lnTo>
                    <a:lnTo>
                      <a:pt x="196" y="3"/>
                    </a:lnTo>
                    <a:lnTo>
                      <a:pt x="196" y="0"/>
                    </a:lnTo>
                    <a:lnTo>
                      <a:pt x="189" y="0"/>
                    </a:lnTo>
                    <a:lnTo>
                      <a:pt x="186" y="0"/>
                    </a:lnTo>
                    <a:lnTo>
                      <a:pt x="184" y="0"/>
                    </a:lnTo>
                    <a:lnTo>
                      <a:pt x="172" y="7"/>
                    </a:lnTo>
                    <a:lnTo>
                      <a:pt x="156" y="10"/>
                    </a:lnTo>
                    <a:lnTo>
                      <a:pt x="141" y="12"/>
                    </a:lnTo>
                    <a:lnTo>
                      <a:pt x="127" y="14"/>
                    </a:lnTo>
                    <a:lnTo>
                      <a:pt x="113" y="19"/>
                    </a:lnTo>
                    <a:lnTo>
                      <a:pt x="101" y="31"/>
                    </a:lnTo>
                    <a:lnTo>
                      <a:pt x="97" y="40"/>
                    </a:lnTo>
                    <a:lnTo>
                      <a:pt x="94" y="47"/>
                    </a:lnTo>
                    <a:lnTo>
                      <a:pt x="97" y="54"/>
                    </a:lnTo>
                    <a:lnTo>
                      <a:pt x="104" y="57"/>
                    </a:lnTo>
                    <a:lnTo>
                      <a:pt x="111" y="62"/>
                    </a:lnTo>
                    <a:lnTo>
                      <a:pt x="120" y="64"/>
                    </a:lnTo>
                    <a:lnTo>
                      <a:pt x="137" y="66"/>
                    </a:lnTo>
                    <a:lnTo>
                      <a:pt x="151" y="69"/>
                    </a:lnTo>
                    <a:lnTo>
                      <a:pt x="87" y="76"/>
                    </a:lnTo>
                    <a:lnTo>
                      <a:pt x="24" y="85"/>
                    </a:lnTo>
                    <a:lnTo>
                      <a:pt x="7" y="87"/>
                    </a:lnTo>
                    <a:lnTo>
                      <a:pt x="5" y="87"/>
                    </a:lnTo>
                    <a:lnTo>
                      <a:pt x="0" y="90"/>
                    </a:lnTo>
                    <a:lnTo>
                      <a:pt x="0" y="92"/>
                    </a:lnTo>
                    <a:lnTo>
                      <a:pt x="2" y="92"/>
                    </a:lnTo>
                    <a:lnTo>
                      <a:pt x="0" y="95"/>
                    </a:lnTo>
                    <a:lnTo>
                      <a:pt x="2" y="95"/>
                    </a:lnTo>
                    <a:lnTo>
                      <a:pt x="5" y="104"/>
                    </a:lnTo>
                    <a:lnTo>
                      <a:pt x="5" y="118"/>
                    </a:lnTo>
                    <a:lnTo>
                      <a:pt x="7" y="120"/>
                    </a:lnTo>
                    <a:lnTo>
                      <a:pt x="17" y="137"/>
                    </a:lnTo>
                    <a:lnTo>
                      <a:pt x="17" y="142"/>
                    </a:lnTo>
                    <a:lnTo>
                      <a:pt x="19" y="149"/>
                    </a:lnTo>
                    <a:lnTo>
                      <a:pt x="19" y="151"/>
                    </a:lnTo>
                    <a:lnTo>
                      <a:pt x="24" y="151"/>
                    </a:lnTo>
                    <a:lnTo>
                      <a:pt x="28" y="151"/>
                    </a:lnTo>
                    <a:lnTo>
                      <a:pt x="73" y="196"/>
                    </a:lnTo>
                    <a:lnTo>
                      <a:pt x="132" y="253"/>
                    </a:lnTo>
                    <a:lnTo>
                      <a:pt x="139" y="255"/>
                    </a:lnTo>
                    <a:lnTo>
                      <a:pt x="80" y="198"/>
                    </a:lnTo>
                    <a:lnTo>
                      <a:pt x="134" y="253"/>
                    </a:lnTo>
                    <a:lnTo>
                      <a:pt x="144" y="257"/>
                    </a:lnTo>
                    <a:lnTo>
                      <a:pt x="151" y="257"/>
                    </a:lnTo>
                    <a:lnTo>
                      <a:pt x="391" y="189"/>
                    </a:lnTo>
                    <a:lnTo>
                      <a:pt x="639" y="118"/>
                    </a:lnTo>
                    <a:lnTo>
                      <a:pt x="641" y="116"/>
                    </a:lnTo>
                    <a:lnTo>
                      <a:pt x="639" y="111"/>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8" name="Freeform 73"/>
              <p:cNvSpPr>
                <a:spLocks/>
              </p:cNvSpPr>
              <p:nvPr/>
            </p:nvSpPr>
            <p:spPr bwMode="auto">
              <a:xfrm>
                <a:off x="5330" y="1398"/>
                <a:ext cx="118" cy="71"/>
              </a:xfrm>
              <a:custGeom>
                <a:avLst/>
                <a:gdLst>
                  <a:gd name="T0" fmla="*/ 0 w 118"/>
                  <a:gd name="T1" fmla="*/ 23 h 71"/>
                  <a:gd name="T2" fmla="*/ 0 w 118"/>
                  <a:gd name="T3" fmla="*/ 23 h 71"/>
                  <a:gd name="T4" fmla="*/ 0 w 118"/>
                  <a:gd name="T5" fmla="*/ 23 h 71"/>
                  <a:gd name="T6" fmla="*/ 0 w 118"/>
                  <a:gd name="T7" fmla="*/ 21 h 71"/>
                  <a:gd name="T8" fmla="*/ 0 w 118"/>
                  <a:gd name="T9" fmla="*/ 21 h 71"/>
                  <a:gd name="T10" fmla="*/ 14 w 118"/>
                  <a:gd name="T11" fmla="*/ 9 h 71"/>
                  <a:gd name="T12" fmla="*/ 14 w 118"/>
                  <a:gd name="T13" fmla="*/ 9 h 71"/>
                  <a:gd name="T14" fmla="*/ 14 w 118"/>
                  <a:gd name="T15" fmla="*/ 9 h 71"/>
                  <a:gd name="T16" fmla="*/ 14 w 118"/>
                  <a:gd name="T17" fmla="*/ 9 h 71"/>
                  <a:gd name="T18" fmla="*/ 14 w 118"/>
                  <a:gd name="T19" fmla="*/ 9 h 71"/>
                  <a:gd name="T20" fmla="*/ 14 w 118"/>
                  <a:gd name="T21" fmla="*/ 9 h 71"/>
                  <a:gd name="T22" fmla="*/ 14 w 118"/>
                  <a:gd name="T23" fmla="*/ 9 h 71"/>
                  <a:gd name="T24" fmla="*/ 14 w 118"/>
                  <a:gd name="T25" fmla="*/ 9 h 71"/>
                  <a:gd name="T26" fmla="*/ 14 w 118"/>
                  <a:gd name="T27" fmla="*/ 9 h 71"/>
                  <a:gd name="T28" fmla="*/ 14 w 118"/>
                  <a:gd name="T29" fmla="*/ 9 h 71"/>
                  <a:gd name="T30" fmla="*/ 14 w 118"/>
                  <a:gd name="T31" fmla="*/ 9 h 71"/>
                  <a:gd name="T32" fmla="*/ 33 w 118"/>
                  <a:gd name="T33" fmla="*/ 2 h 71"/>
                  <a:gd name="T34" fmla="*/ 33 w 118"/>
                  <a:gd name="T35" fmla="*/ 2 h 71"/>
                  <a:gd name="T36" fmla="*/ 33 w 118"/>
                  <a:gd name="T37" fmla="*/ 2 h 71"/>
                  <a:gd name="T38" fmla="*/ 33 w 118"/>
                  <a:gd name="T39" fmla="*/ 2 h 71"/>
                  <a:gd name="T40" fmla="*/ 33 w 118"/>
                  <a:gd name="T41" fmla="*/ 2 h 71"/>
                  <a:gd name="T42" fmla="*/ 35 w 118"/>
                  <a:gd name="T43" fmla="*/ 2 h 71"/>
                  <a:gd name="T44" fmla="*/ 35 w 118"/>
                  <a:gd name="T45" fmla="*/ 2 h 71"/>
                  <a:gd name="T46" fmla="*/ 52 w 118"/>
                  <a:gd name="T47" fmla="*/ 0 h 71"/>
                  <a:gd name="T48" fmla="*/ 83 w 118"/>
                  <a:gd name="T49" fmla="*/ 2 h 71"/>
                  <a:gd name="T50" fmla="*/ 83 w 118"/>
                  <a:gd name="T51" fmla="*/ 2 h 71"/>
                  <a:gd name="T52" fmla="*/ 83 w 118"/>
                  <a:gd name="T53" fmla="*/ 2 h 71"/>
                  <a:gd name="T54" fmla="*/ 87 w 118"/>
                  <a:gd name="T55" fmla="*/ 4 h 71"/>
                  <a:gd name="T56" fmla="*/ 87 w 118"/>
                  <a:gd name="T57" fmla="*/ 4 h 71"/>
                  <a:gd name="T58" fmla="*/ 87 w 118"/>
                  <a:gd name="T59" fmla="*/ 4 h 71"/>
                  <a:gd name="T60" fmla="*/ 99 w 118"/>
                  <a:gd name="T61" fmla="*/ 7 h 71"/>
                  <a:gd name="T62" fmla="*/ 118 w 118"/>
                  <a:gd name="T63" fmla="*/ 14 h 71"/>
                  <a:gd name="T64" fmla="*/ 118 w 118"/>
                  <a:gd name="T65" fmla="*/ 71 h 71"/>
                  <a:gd name="T66" fmla="*/ 118 w 118"/>
                  <a:gd name="T67" fmla="*/ 71 h 71"/>
                  <a:gd name="T68" fmla="*/ 99 w 118"/>
                  <a:gd name="T69" fmla="*/ 71 h 71"/>
                  <a:gd name="T70" fmla="*/ 83 w 118"/>
                  <a:gd name="T71" fmla="*/ 68 h 71"/>
                  <a:gd name="T72" fmla="*/ 83 w 118"/>
                  <a:gd name="T73" fmla="*/ 68 h 71"/>
                  <a:gd name="T74" fmla="*/ 47 w 118"/>
                  <a:gd name="T75" fmla="*/ 59 h 71"/>
                  <a:gd name="T76" fmla="*/ 28 w 118"/>
                  <a:gd name="T77" fmla="*/ 52 h 71"/>
                  <a:gd name="T78" fmla="*/ 19 w 118"/>
                  <a:gd name="T79" fmla="*/ 45 h 71"/>
                  <a:gd name="T80" fmla="*/ 19 w 118"/>
                  <a:gd name="T81" fmla="*/ 45 h 71"/>
                  <a:gd name="T82" fmla="*/ 9 w 118"/>
                  <a:gd name="T83" fmla="*/ 40 h 71"/>
                  <a:gd name="T84" fmla="*/ 0 w 118"/>
                  <a:gd name="T85" fmla="*/ 30 h 71"/>
                  <a:gd name="T86" fmla="*/ 0 w 118"/>
                  <a:gd name="T87" fmla="*/ 30 h 71"/>
                  <a:gd name="T88" fmla="*/ 0 w 118"/>
                  <a:gd name="T89" fmla="*/ 28 h 71"/>
                  <a:gd name="T90" fmla="*/ 0 w 118"/>
                  <a:gd name="T91" fmla="*/ 23 h 71"/>
                  <a:gd name="T92" fmla="*/ 0 w 118"/>
                  <a:gd name="T93" fmla="*/ 23 h 71"/>
                  <a:gd name="T94" fmla="*/ 0 w 118"/>
                  <a:gd name="T95" fmla="*/ 23 h 71"/>
                  <a:gd name="T96" fmla="*/ 0 w 118"/>
                  <a:gd name="T97" fmla="*/ 23 h 71"/>
                  <a:gd name="T98" fmla="*/ 0 w 118"/>
                  <a:gd name="T99" fmla="*/ 23 h 7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18" h="71">
                    <a:moveTo>
                      <a:pt x="0" y="23"/>
                    </a:moveTo>
                    <a:lnTo>
                      <a:pt x="0" y="23"/>
                    </a:lnTo>
                    <a:lnTo>
                      <a:pt x="0" y="21"/>
                    </a:lnTo>
                    <a:lnTo>
                      <a:pt x="14" y="9"/>
                    </a:lnTo>
                    <a:lnTo>
                      <a:pt x="33" y="2"/>
                    </a:lnTo>
                    <a:lnTo>
                      <a:pt x="35" y="2"/>
                    </a:lnTo>
                    <a:lnTo>
                      <a:pt x="52" y="0"/>
                    </a:lnTo>
                    <a:lnTo>
                      <a:pt x="83" y="2"/>
                    </a:lnTo>
                    <a:lnTo>
                      <a:pt x="87" y="4"/>
                    </a:lnTo>
                    <a:lnTo>
                      <a:pt x="99" y="7"/>
                    </a:lnTo>
                    <a:lnTo>
                      <a:pt x="118" y="14"/>
                    </a:lnTo>
                    <a:lnTo>
                      <a:pt x="118" y="71"/>
                    </a:lnTo>
                    <a:lnTo>
                      <a:pt x="99" y="71"/>
                    </a:lnTo>
                    <a:lnTo>
                      <a:pt x="83" y="68"/>
                    </a:lnTo>
                    <a:lnTo>
                      <a:pt x="47" y="59"/>
                    </a:lnTo>
                    <a:lnTo>
                      <a:pt x="28" y="52"/>
                    </a:lnTo>
                    <a:lnTo>
                      <a:pt x="19" y="45"/>
                    </a:lnTo>
                    <a:lnTo>
                      <a:pt x="9" y="40"/>
                    </a:lnTo>
                    <a:lnTo>
                      <a:pt x="0" y="30"/>
                    </a:lnTo>
                    <a:lnTo>
                      <a:pt x="0" y="28"/>
                    </a:lnTo>
                    <a:lnTo>
                      <a:pt x="0" y="23"/>
                    </a:lnTo>
                    <a:close/>
                  </a:path>
                </a:pathLst>
              </a:custGeom>
              <a:solidFill>
                <a:srgbClr val="735AA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9" name="Freeform 74"/>
              <p:cNvSpPr>
                <a:spLocks/>
              </p:cNvSpPr>
              <p:nvPr/>
            </p:nvSpPr>
            <p:spPr bwMode="auto">
              <a:xfrm>
                <a:off x="4689" y="962"/>
                <a:ext cx="481" cy="445"/>
              </a:xfrm>
              <a:custGeom>
                <a:avLst/>
                <a:gdLst>
                  <a:gd name="T0" fmla="*/ 462 w 481"/>
                  <a:gd name="T1" fmla="*/ 47 h 445"/>
                  <a:gd name="T2" fmla="*/ 471 w 481"/>
                  <a:gd name="T3" fmla="*/ 70 h 445"/>
                  <a:gd name="T4" fmla="*/ 481 w 481"/>
                  <a:gd name="T5" fmla="*/ 162 h 445"/>
                  <a:gd name="T6" fmla="*/ 478 w 481"/>
                  <a:gd name="T7" fmla="*/ 282 h 445"/>
                  <a:gd name="T8" fmla="*/ 469 w 481"/>
                  <a:gd name="T9" fmla="*/ 377 h 445"/>
                  <a:gd name="T10" fmla="*/ 460 w 481"/>
                  <a:gd name="T11" fmla="*/ 398 h 445"/>
                  <a:gd name="T12" fmla="*/ 309 w 481"/>
                  <a:gd name="T13" fmla="*/ 398 h 445"/>
                  <a:gd name="T14" fmla="*/ 285 w 481"/>
                  <a:gd name="T15" fmla="*/ 415 h 445"/>
                  <a:gd name="T16" fmla="*/ 280 w 481"/>
                  <a:gd name="T17" fmla="*/ 415 h 445"/>
                  <a:gd name="T18" fmla="*/ 311 w 481"/>
                  <a:gd name="T19" fmla="*/ 417 h 445"/>
                  <a:gd name="T20" fmla="*/ 349 w 481"/>
                  <a:gd name="T21" fmla="*/ 424 h 445"/>
                  <a:gd name="T22" fmla="*/ 356 w 481"/>
                  <a:gd name="T23" fmla="*/ 429 h 445"/>
                  <a:gd name="T24" fmla="*/ 353 w 481"/>
                  <a:gd name="T25" fmla="*/ 433 h 445"/>
                  <a:gd name="T26" fmla="*/ 318 w 481"/>
                  <a:gd name="T27" fmla="*/ 440 h 445"/>
                  <a:gd name="T28" fmla="*/ 226 w 481"/>
                  <a:gd name="T29" fmla="*/ 445 h 445"/>
                  <a:gd name="T30" fmla="*/ 177 w 481"/>
                  <a:gd name="T31" fmla="*/ 443 h 445"/>
                  <a:gd name="T32" fmla="*/ 108 w 481"/>
                  <a:gd name="T33" fmla="*/ 436 h 445"/>
                  <a:gd name="T34" fmla="*/ 99 w 481"/>
                  <a:gd name="T35" fmla="*/ 429 h 445"/>
                  <a:gd name="T36" fmla="*/ 99 w 481"/>
                  <a:gd name="T37" fmla="*/ 426 h 445"/>
                  <a:gd name="T38" fmla="*/ 118 w 481"/>
                  <a:gd name="T39" fmla="*/ 422 h 445"/>
                  <a:gd name="T40" fmla="*/ 170 w 481"/>
                  <a:gd name="T41" fmla="*/ 415 h 445"/>
                  <a:gd name="T42" fmla="*/ 130 w 481"/>
                  <a:gd name="T43" fmla="*/ 396 h 445"/>
                  <a:gd name="T44" fmla="*/ 120 w 481"/>
                  <a:gd name="T45" fmla="*/ 386 h 445"/>
                  <a:gd name="T46" fmla="*/ 21 w 481"/>
                  <a:gd name="T47" fmla="*/ 367 h 445"/>
                  <a:gd name="T48" fmla="*/ 26 w 481"/>
                  <a:gd name="T49" fmla="*/ 351 h 445"/>
                  <a:gd name="T50" fmla="*/ 28 w 481"/>
                  <a:gd name="T51" fmla="*/ 318 h 445"/>
                  <a:gd name="T52" fmla="*/ 21 w 481"/>
                  <a:gd name="T53" fmla="*/ 280 h 445"/>
                  <a:gd name="T54" fmla="*/ 9 w 481"/>
                  <a:gd name="T55" fmla="*/ 257 h 445"/>
                  <a:gd name="T56" fmla="*/ 2 w 481"/>
                  <a:gd name="T57" fmla="*/ 249 h 445"/>
                  <a:gd name="T58" fmla="*/ 2 w 481"/>
                  <a:gd name="T59" fmla="*/ 200 h 445"/>
                  <a:gd name="T60" fmla="*/ 5 w 481"/>
                  <a:gd name="T61" fmla="*/ 188 h 445"/>
                  <a:gd name="T62" fmla="*/ 64 w 481"/>
                  <a:gd name="T63" fmla="*/ 139 h 445"/>
                  <a:gd name="T64" fmla="*/ 75 w 481"/>
                  <a:gd name="T65" fmla="*/ 61 h 445"/>
                  <a:gd name="T66" fmla="*/ 87 w 481"/>
                  <a:gd name="T67" fmla="*/ 25 h 445"/>
                  <a:gd name="T68" fmla="*/ 101 w 481"/>
                  <a:gd name="T69" fmla="*/ 0 h 445"/>
                  <a:gd name="T70" fmla="*/ 462 w 481"/>
                  <a:gd name="T71" fmla="*/ 47 h 44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481" h="445">
                    <a:moveTo>
                      <a:pt x="462" y="47"/>
                    </a:moveTo>
                    <a:lnTo>
                      <a:pt x="462" y="47"/>
                    </a:lnTo>
                    <a:lnTo>
                      <a:pt x="467" y="56"/>
                    </a:lnTo>
                    <a:lnTo>
                      <a:pt x="471" y="70"/>
                    </a:lnTo>
                    <a:lnTo>
                      <a:pt x="476" y="110"/>
                    </a:lnTo>
                    <a:lnTo>
                      <a:pt x="481" y="162"/>
                    </a:lnTo>
                    <a:lnTo>
                      <a:pt x="481" y="224"/>
                    </a:lnTo>
                    <a:lnTo>
                      <a:pt x="478" y="282"/>
                    </a:lnTo>
                    <a:lnTo>
                      <a:pt x="476" y="334"/>
                    </a:lnTo>
                    <a:lnTo>
                      <a:pt x="469" y="377"/>
                    </a:lnTo>
                    <a:lnTo>
                      <a:pt x="464" y="391"/>
                    </a:lnTo>
                    <a:lnTo>
                      <a:pt x="460" y="398"/>
                    </a:lnTo>
                    <a:lnTo>
                      <a:pt x="309" y="398"/>
                    </a:lnTo>
                    <a:lnTo>
                      <a:pt x="297" y="405"/>
                    </a:lnTo>
                    <a:lnTo>
                      <a:pt x="285" y="415"/>
                    </a:lnTo>
                    <a:lnTo>
                      <a:pt x="280" y="415"/>
                    </a:lnTo>
                    <a:lnTo>
                      <a:pt x="311" y="417"/>
                    </a:lnTo>
                    <a:lnTo>
                      <a:pt x="335" y="422"/>
                    </a:lnTo>
                    <a:lnTo>
                      <a:pt x="349" y="424"/>
                    </a:lnTo>
                    <a:lnTo>
                      <a:pt x="353" y="426"/>
                    </a:lnTo>
                    <a:lnTo>
                      <a:pt x="356" y="429"/>
                    </a:lnTo>
                    <a:lnTo>
                      <a:pt x="353" y="433"/>
                    </a:lnTo>
                    <a:lnTo>
                      <a:pt x="344" y="436"/>
                    </a:lnTo>
                    <a:lnTo>
                      <a:pt x="318" y="440"/>
                    </a:lnTo>
                    <a:lnTo>
                      <a:pt x="276" y="443"/>
                    </a:lnTo>
                    <a:lnTo>
                      <a:pt x="226" y="445"/>
                    </a:lnTo>
                    <a:lnTo>
                      <a:pt x="177" y="443"/>
                    </a:lnTo>
                    <a:lnTo>
                      <a:pt x="137" y="440"/>
                    </a:lnTo>
                    <a:lnTo>
                      <a:pt x="108" y="436"/>
                    </a:lnTo>
                    <a:lnTo>
                      <a:pt x="101" y="433"/>
                    </a:lnTo>
                    <a:lnTo>
                      <a:pt x="99" y="429"/>
                    </a:lnTo>
                    <a:lnTo>
                      <a:pt x="99" y="426"/>
                    </a:lnTo>
                    <a:lnTo>
                      <a:pt x="104" y="424"/>
                    </a:lnTo>
                    <a:lnTo>
                      <a:pt x="118" y="422"/>
                    </a:lnTo>
                    <a:lnTo>
                      <a:pt x="141" y="417"/>
                    </a:lnTo>
                    <a:lnTo>
                      <a:pt x="170" y="415"/>
                    </a:lnTo>
                    <a:lnTo>
                      <a:pt x="130" y="396"/>
                    </a:lnTo>
                    <a:lnTo>
                      <a:pt x="111" y="386"/>
                    </a:lnTo>
                    <a:lnTo>
                      <a:pt x="120" y="386"/>
                    </a:lnTo>
                    <a:lnTo>
                      <a:pt x="21" y="367"/>
                    </a:lnTo>
                    <a:lnTo>
                      <a:pt x="24" y="363"/>
                    </a:lnTo>
                    <a:lnTo>
                      <a:pt x="26" y="351"/>
                    </a:lnTo>
                    <a:lnTo>
                      <a:pt x="28" y="337"/>
                    </a:lnTo>
                    <a:lnTo>
                      <a:pt x="28" y="318"/>
                    </a:lnTo>
                    <a:lnTo>
                      <a:pt x="26" y="299"/>
                    </a:lnTo>
                    <a:lnTo>
                      <a:pt x="21" y="280"/>
                    </a:lnTo>
                    <a:lnTo>
                      <a:pt x="14" y="264"/>
                    </a:lnTo>
                    <a:lnTo>
                      <a:pt x="9" y="257"/>
                    </a:lnTo>
                    <a:lnTo>
                      <a:pt x="2" y="249"/>
                    </a:lnTo>
                    <a:lnTo>
                      <a:pt x="0" y="214"/>
                    </a:lnTo>
                    <a:lnTo>
                      <a:pt x="2" y="200"/>
                    </a:lnTo>
                    <a:lnTo>
                      <a:pt x="5" y="188"/>
                    </a:lnTo>
                    <a:lnTo>
                      <a:pt x="64" y="139"/>
                    </a:lnTo>
                    <a:lnTo>
                      <a:pt x="68" y="101"/>
                    </a:lnTo>
                    <a:lnTo>
                      <a:pt x="75" y="61"/>
                    </a:lnTo>
                    <a:lnTo>
                      <a:pt x="80" y="42"/>
                    </a:lnTo>
                    <a:lnTo>
                      <a:pt x="87" y="25"/>
                    </a:lnTo>
                    <a:lnTo>
                      <a:pt x="94" y="9"/>
                    </a:lnTo>
                    <a:lnTo>
                      <a:pt x="101" y="0"/>
                    </a:lnTo>
                    <a:lnTo>
                      <a:pt x="179" y="0"/>
                    </a:lnTo>
                    <a:lnTo>
                      <a:pt x="462" y="47"/>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0" name="Freeform 75"/>
              <p:cNvSpPr>
                <a:spLocks/>
              </p:cNvSpPr>
              <p:nvPr/>
            </p:nvSpPr>
            <p:spPr bwMode="auto">
              <a:xfrm>
                <a:off x="4852" y="1002"/>
                <a:ext cx="275" cy="304"/>
              </a:xfrm>
              <a:custGeom>
                <a:avLst/>
                <a:gdLst>
                  <a:gd name="T0" fmla="*/ 275 w 275"/>
                  <a:gd name="T1" fmla="*/ 37 h 304"/>
                  <a:gd name="T2" fmla="*/ 275 w 275"/>
                  <a:gd name="T3" fmla="*/ 37 h 304"/>
                  <a:gd name="T4" fmla="*/ 275 w 275"/>
                  <a:gd name="T5" fmla="*/ 304 h 304"/>
                  <a:gd name="T6" fmla="*/ 275 w 275"/>
                  <a:gd name="T7" fmla="*/ 304 h 304"/>
                  <a:gd name="T8" fmla="*/ 0 w 275"/>
                  <a:gd name="T9" fmla="*/ 297 h 304"/>
                  <a:gd name="T10" fmla="*/ 0 w 275"/>
                  <a:gd name="T11" fmla="*/ 297 h 304"/>
                  <a:gd name="T12" fmla="*/ 9 w 275"/>
                  <a:gd name="T13" fmla="*/ 0 h 304"/>
                  <a:gd name="T14" fmla="*/ 9 w 275"/>
                  <a:gd name="T15" fmla="*/ 0 h 304"/>
                  <a:gd name="T16" fmla="*/ 275 w 275"/>
                  <a:gd name="T17" fmla="*/ 37 h 304"/>
                  <a:gd name="T18" fmla="*/ 275 w 275"/>
                  <a:gd name="T19" fmla="*/ 37 h 3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75" h="304">
                    <a:moveTo>
                      <a:pt x="275" y="37"/>
                    </a:moveTo>
                    <a:lnTo>
                      <a:pt x="275" y="37"/>
                    </a:lnTo>
                    <a:lnTo>
                      <a:pt x="275" y="304"/>
                    </a:lnTo>
                    <a:lnTo>
                      <a:pt x="0" y="297"/>
                    </a:lnTo>
                    <a:lnTo>
                      <a:pt x="9" y="0"/>
                    </a:lnTo>
                    <a:lnTo>
                      <a:pt x="275" y="37"/>
                    </a:lnTo>
                    <a:close/>
                  </a:path>
                </a:pathLst>
              </a:custGeom>
              <a:solidFill>
                <a:srgbClr val="553C9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1" name="Freeform 76"/>
              <p:cNvSpPr>
                <a:spLocks/>
              </p:cNvSpPr>
              <p:nvPr/>
            </p:nvSpPr>
            <p:spPr bwMode="auto">
              <a:xfrm>
                <a:off x="4873" y="1551"/>
                <a:ext cx="575" cy="224"/>
              </a:xfrm>
              <a:custGeom>
                <a:avLst/>
                <a:gdLst>
                  <a:gd name="T0" fmla="*/ 575 w 575"/>
                  <a:gd name="T1" fmla="*/ 0 h 224"/>
                  <a:gd name="T2" fmla="*/ 0 w 575"/>
                  <a:gd name="T3" fmla="*/ 224 h 224"/>
                  <a:gd name="T4" fmla="*/ 575 w 575"/>
                  <a:gd name="T5" fmla="*/ 33 h 224"/>
                  <a:gd name="T6" fmla="*/ 575 w 575"/>
                  <a:gd name="T7" fmla="*/ 0 h 2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5" h="224">
                    <a:moveTo>
                      <a:pt x="575" y="0"/>
                    </a:moveTo>
                    <a:lnTo>
                      <a:pt x="0" y="224"/>
                    </a:lnTo>
                    <a:lnTo>
                      <a:pt x="575" y="33"/>
                    </a:lnTo>
                    <a:lnTo>
                      <a:pt x="57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2" name="Freeform 77"/>
              <p:cNvSpPr>
                <a:spLocks/>
              </p:cNvSpPr>
              <p:nvPr/>
            </p:nvSpPr>
            <p:spPr bwMode="auto">
              <a:xfrm>
                <a:off x="4873" y="1596"/>
                <a:ext cx="575" cy="226"/>
              </a:xfrm>
              <a:custGeom>
                <a:avLst/>
                <a:gdLst>
                  <a:gd name="T0" fmla="*/ 575 w 575"/>
                  <a:gd name="T1" fmla="*/ 0 h 226"/>
                  <a:gd name="T2" fmla="*/ 575 w 575"/>
                  <a:gd name="T3" fmla="*/ 0 h 226"/>
                  <a:gd name="T4" fmla="*/ 0 w 575"/>
                  <a:gd name="T5" fmla="*/ 226 h 226"/>
                  <a:gd name="T6" fmla="*/ 0 w 575"/>
                  <a:gd name="T7" fmla="*/ 226 h 226"/>
                  <a:gd name="T8" fmla="*/ 575 w 575"/>
                  <a:gd name="T9" fmla="*/ 33 h 226"/>
                  <a:gd name="T10" fmla="*/ 575 w 575"/>
                  <a:gd name="T11" fmla="*/ 0 h 22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5" h="226">
                    <a:moveTo>
                      <a:pt x="575" y="0"/>
                    </a:moveTo>
                    <a:lnTo>
                      <a:pt x="575" y="0"/>
                    </a:lnTo>
                    <a:lnTo>
                      <a:pt x="0" y="226"/>
                    </a:lnTo>
                    <a:lnTo>
                      <a:pt x="575" y="33"/>
                    </a:lnTo>
                    <a:lnTo>
                      <a:pt x="57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3" name="Freeform 78"/>
              <p:cNvSpPr>
                <a:spLocks/>
              </p:cNvSpPr>
              <p:nvPr/>
            </p:nvSpPr>
            <p:spPr bwMode="auto">
              <a:xfrm>
                <a:off x="4873" y="1641"/>
                <a:ext cx="575" cy="226"/>
              </a:xfrm>
              <a:custGeom>
                <a:avLst/>
                <a:gdLst>
                  <a:gd name="T0" fmla="*/ 575 w 575"/>
                  <a:gd name="T1" fmla="*/ 0 h 226"/>
                  <a:gd name="T2" fmla="*/ 575 w 575"/>
                  <a:gd name="T3" fmla="*/ 0 h 226"/>
                  <a:gd name="T4" fmla="*/ 0 w 575"/>
                  <a:gd name="T5" fmla="*/ 226 h 226"/>
                  <a:gd name="T6" fmla="*/ 0 w 575"/>
                  <a:gd name="T7" fmla="*/ 226 h 226"/>
                  <a:gd name="T8" fmla="*/ 575 w 575"/>
                  <a:gd name="T9" fmla="*/ 35 h 226"/>
                  <a:gd name="T10" fmla="*/ 575 w 575"/>
                  <a:gd name="T11" fmla="*/ 0 h 22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5" h="226">
                    <a:moveTo>
                      <a:pt x="575" y="0"/>
                    </a:moveTo>
                    <a:lnTo>
                      <a:pt x="575" y="0"/>
                    </a:lnTo>
                    <a:lnTo>
                      <a:pt x="0" y="226"/>
                    </a:lnTo>
                    <a:lnTo>
                      <a:pt x="575" y="35"/>
                    </a:lnTo>
                    <a:lnTo>
                      <a:pt x="57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4" name="Freeform 79"/>
              <p:cNvSpPr>
                <a:spLocks/>
              </p:cNvSpPr>
              <p:nvPr/>
            </p:nvSpPr>
            <p:spPr bwMode="auto">
              <a:xfrm>
                <a:off x="4873" y="1685"/>
                <a:ext cx="575" cy="227"/>
              </a:xfrm>
              <a:custGeom>
                <a:avLst/>
                <a:gdLst>
                  <a:gd name="T0" fmla="*/ 575 w 575"/>
                  <a:gd name="T1" fmla="*/ 0 h 227"/>
                  <a:gd name="T2" fmla="*/ 575 w 575"/>
                  <a:gd name="T3" fmla="*/ 0 h 227"/>
                  <a:gd name="T4" fmla="*/ 0 w 575"/>
                  <a:gd name="T5" fmla="*/ 227 h 227"/>
                  <a:gd name="T6" fmla="*/ 0 w 575"/>
                  <a:gd name="T7" fmla="*/ 227 h 227"/>
                  <a:gd name="T8" fmla="*/ 575 w 575"/>
                  <a:gd name="T9" fmla="*/ 36 h 227"/>
                  <a:gd name="T10" fmla="*/ 575 w 575"/>
                  <a:gd name="T11" fmla="*/ 0 h 22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5" h="227">
                    <a:moveTo>
                      <a:pt x="575" y="0"/>
                    </a:moveTo>
                    <a:lnTo>
                      <a:pt x="575" y="0"/>
                    </a:lnTo>
                    <a:lnTo>
                      <a:pt x="0" y="227"/>
                    </a:lnTo>
                    <a:lnTo>
                      <a:pt x="575" y="36"/>
                    </a:lnTo>
                    <a:lnTo>
                      <a:pt x="57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5" name="Freeform 80"/>
              <p:cNvSpPr>
                <a:spLocks/>
              </p:cNvSpPr>
              <p:nvPr/>
            </p:nvSpPr>
            <p:spPr bwMode="auto">
              <a:xfrm>
                <a:off x="4873" y="1733"/>
                <a:ext cx="575" cy="224"/>
              </a:xfrm>
              <a:custGeom>
                <a:avLst/>
                <a:gdLst>
                  <a:gd name="T0" fmla="*/ 575 w 575"/>
                  <a:gd name="T1" fmla="*/ 0 h 224"/>
                  <a:gd name="T2" fmla="*/ 575 w 575"/>
                  <a:gd name="T3" fmla="*/ 0 h 224"/>
                  <a:gd name="T4" fmla="*/ 0 w 575"/>
                  <a:gd name="T5" fmla="*/ 224 h 224"/>
                  <a:gd name="T6" fmla="*/ 0 w 575"/>
                  <a:gd name="T7" fmla="*/ 224 h 224"/>
                  <a:gd name="T8" fmla="*/ 575 w 575"/>
                  <a:gd name="T9" fmla="*/ 33 h 224"/>
                  <a:gd name="T10" fmla="*/ 575 w 575"/>
                  <a:gd name="T11" fmla="*/ 0 h 2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5" h="224">
                    <a:moveTo>
                      <a:pt x="575" y="0"/>
                    </a:moveTo>
                    <a:lnTo>
                      <a:pt x="575" y="0"/>
                    </a:lnTo>
                    <a:lnTo>
                      <a:pt x="0" y="224"/>
                    </a:lnTo>
                    <a:lnTo>
                      <a:pt x="575" y="33"/>
                    </a:lnTo>
                    <a:lnTo>
                      <a:pt x="57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6" name="Freeform 81"/>
              <p:cNvSpPr>
                <a:spLocks/>
              </p:cNvSpPr>
              <p:nvPr/>
            </p:nvSpPr>
            <p:spPr bwMode="auto">
              <a:xfrm>
                <a:off x="4941" y="1777"/>
                <a:ext cx="507" cy="198"/>
              </a:xfrm>
              <a:custGeom>
                <a:avLst/>
                <a:gdLst>
                  <a:gd name="T0" fmla="*/ 507 w 507"/>
                  <a:gd name="T1" fmla="*/ 0 h 198"/>
                  <a:gd name="T2" fmla="*/ 507 w 507"/>
                  <a:gd name="T3" fmla="*/ 0 h 198"/>
                  <a:gd name="T4" fmla="*/ 0 w 507"/>
                  <a:gd name="T5" fmla="*/ 198 h 198"/>
                  <a:gd name="T6" fmla="*/ 12 w 507"/>
                  <a:gd name="T7" fmla="*/ 198 h 198"/>
                  <a:gd name="T8" fmla="*/ 12 w 507"/>
                  <a:gd name="T9" fmla="*/ 198 h 198"/>
                  <a:gd name="T10" fmla="*/ 502 w 507"/>
                  <a:gd name="T11" fmla="*/ 36 h 198"/>
                  <a:gd name="T12" fmla="*/ 502 w 507"/>
                  <a:gd name="T13" fmla="*/ 36 h 198"/>
                  <a:gd name="T14" fmla="*/ 505 w 507"/>
                  <a:gd name="T15" fmla="*/ 17 h 198"/>
                  <a:gd name="T16" fmla="*/ 507 w 507"/>
                  <a:gd name="T17" fmla="*/ 0 h 198"/>
                  <a:gd name="T18" fmla="*/ 507 w 507"/>
                  <a:gd name="T19" fmla="*/ 0 h 19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07" h="198">
                    <a:moveTo>
                      <a:pt x="507" y="0"/>
                    </a:moveTo>
                    <a:lnTo>
                      <a:pt x="507" y="0"/>
                    </a:lnTo>
                    <a:lnTo>
                      <a:pt x="0" y="198"/>
                    </a:lnTo>
                    <a:lnTo>
                      <a:pt x="12" y="198"/>
                    </a:lnTo>
                    <a:lnTo>
                      <a:pt x="502" y="36"/>
                    </a:lnTo>
                    <a:lnTo>
                      <a:pt x="505" y="17"/>
                    </a:lnTo>
                    <a:lnTo>
                      <a:pt x="507"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7" name="Freeform 82"/>
              <p:cNvSpPr>
                <a:spLocks/>
              </p:cNvSpPr>
              <p:nvPr/>
            </p:nvSpPr>
            <p:spPr bwMode="auto">
              <a:xfrm>
                <a:off x="5057" y="1825"/>
                <a:ext cx="384" cy="150"/>
              </a:xfrm>
              <a:custGeom>
                <a:avLst/>
                <a:gdLst>
                  <a:gd name="T0" fmla="*/ 384 w 384"/>
                  <a:gd name="T1" fmla="*/ 0 h 150"/>
                  <a:gd name="T2" fmla="*/ 384 w 384"/>
                  <a:gd name="T3" fmla="*/ 0 h 150"/>
                  <a:gd name="T4" fmla="*/ 0 w 384"/>
                  <a:gd name="T5" fmla="*/ 150 h 150"/>
                  <a:gd name="T6" fmla="*/ 33 w 384"/>
                  <a:gd name="T7" fmla="*/ 150 h 150"/>
                  <a:gd name="T8" fmla="*/ 33 w 384"/>
                  <a:gd name="T9" fmla="*/ 150 h 150"/>
                  <a:gd name="T10" fmla="*/ 370 w 384"/>
                  <a:gd name="T11" fmla="*/ 37 h 150"/>
                  <a:gd name="T12" fmla="*/ 370 w 384"/>
                  <a:gd name="T13" fmla="*/ 37 h 150"/>
                  <a:gd name="T14" fmla="*/ 379 w 384"/>
                  <a:gd name="T15" fmla="*/ 18 h 150"/>
                  <a:gd name="T16" fmla="*/ 384 w 384"/>
                  <a:gd name="T17" fmla="*/ 0 h 150"/>
                  <a:gd name="T18" fmla="*/ 384 w 384"/>
                  <a:gd name="T19" fmla="*/ 0 h 1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84" h="150">
                    <a:moveTo>
                      <a:pt x="384" y="0"/>
                    </a:moveTo>
                    <a:lnTo>
                      <a:pt x="384" y="0"/>
                    </a:lnTo>
                    <a:lnTo>
                      <a:pt x="0" y="150"/>
                    </a:lnTo>
                    <a:lnTo>
                      <a:pt x="33" y="150"/>
                    </a:lnTo>
                    <a:lnTo>
                      <a:pt x="370" y="37"/>
                    </a:lnTo>
                    <a:lnTo>
                      <a:pt x="379" y="18"/>
                    </a:lnTo>
                    <a:lnTo>
                      <a:pt x="384"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8" name="Freeform 83"/>
              <p:cNvSpPr>
                <a:spLocks/>
              </p:cNvSpPr>
              <p:nvPr/>
            </p:nvSpPr>
            <p:spPr bwMode="auto">
              <a:xfrm>
                <a:off x="5172" y="1879"/>
                <a:ext cx="245" cy="96"/>
              </a:xfrm>
              <a:custGeom>
                <a:avLst/>
                <a:gdLst>
                  <a:gd name="T0" fmla="*/ 245 w 245"/>
                  <a:gd name="T1" fmla="*/ 0 h 96"/>
                  <a:gd name="T2" fmla="*/ 0 w 245"/>
                  <a:gd name="T3" fmla="*/ 96 h 96"/>
                  <a:gd name="T4" fmla="*/ 52 w 245"/>
                  <a:gd name="T5" fmla="*/ 96 h 96"/>
                  <a:gd name="T6" fmla="*/ 210 w 245"/>
                  <a:gd name="T7" fmla="*/ 45 h 96"/>
                  <a:gd name="T8" fmla="*/ 210 w 245"/>
                  <a:gd name="T9" fmla="*/ 45 h 96"/>
                  <a:gd name="T10" fmla="*/ 231 w 245"/>
                  <a:gd name="T11" fmla="*/ 23 h 96"/>
                  <a:gd name="T12" fmla="*/ 245 w 245"/>
                  <a:gd name="T13" fmla="*/ 0 h 96"/>
                  <a:gd name="T14" fmla="*/ 245 w 245"/>
                  <a:gd name="T15" fmla="*/ 0 h 9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45" h="96">
                    <a:moveTo>
                      <a:pt x="245" y="0"/>
                    </a:moveTo>
                    <a:lnTo>
                      <a:pt x="0" y="96"/>
                    </a:lnTo>
                    <a:lnTo>
                      <a:pt x="52" y="96"/>
                    </a:lnTo>
                    <a:lnTo>
                      <a:pt x="210" y="45"/>
                    </a:lnTo>
                    <a:lnTo>
                      <a:pt x="231" y="23"/>
                    </a:lnTo>
                    <a:lnTo>
                      <a:pt x="24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9" name="Freeform 84"/>
              <p:cNvSpPr>
                <a:spLocks/>
              </p:cNvSpPr>
              <p:nvPr/>
            </p:nvSpPr>
            <p:spPr bwMode="auto">
              <a:xfrm>
                <a:off x="4175" y="962"/>
                <a:ext cx="837" cy="1013"/>
              </a:xfrm>
              <a:custGeom>
                <a:avLst/>
                <a:gdLst>
                  <a:gd name="T0" fmla="*/ 679 w 837"/>
                  <a:gd name="T1" fmla="*/ 339 h 1013"/>
                  <a:gd name="T2" fmla="*/ 613 w 837"/>
                  <a:gd name="T3" fmla="*/ 285 h 1013"/>
                  <a:gd name="T4" fmla="*/ 538 w 837"/>
                  <a:gd name="T5" fmla="*/ 242 h 1013"/>
                  <a:gd name="T6" fmla="*/ 556 w 837"/>
                  <a:gd name="T7" fmla="*/ 226 h 1013"/>
                  <a:gd name="T8" fmla="*/ 589 w 837"/>
                  <a:gd name="T9" fmla="*/ 188 h 1013"/>
                  <a:gd name="T10" fmla="*/ 615 w 837"/>
                  <a:gd name="T11" fmla="*/ 143 h 1013"/>
                  <a:gd name="T12" fmla="*/ 629 w 837"/>
                  <a:gd name="T13" fmla="*/ 96 h 1013"/>
                  <a:gd name="T14" fmla="*/ 632 w 837"/>
                  <a:gd name="T15" fmla="*/ 70 h 1013"/>
                  <a:gd name="T16" fmla="*/ 625 w 837"/>
                  <a:gd name="T17" fmla="*/ 0 h 1013"/>
                  <a:gd name="T18" fmla="*/ 200 w 837"/>
                  <a:gd name="T19" fmla="*/ 0 h 1013"/>
                  <a:gd name="T20" fmla="*/ 160 w 837"/>
                  <a:gd name="T21" fmla="*/ 2 h 1013"/>
                  <a:gd name="T22" fmla="*/ 123 w 837"/>
                  <a:gd name="T23" fmla="*/ 14 h 1013"/>
                  <a:gd name="T24" fmla="*/ 90 w 837"/>
                  <a:gd name="T25" fmla="*/ 33 h 1013"/>
                  <a:gd name="T26" fmla="*/ 59 w 837"/>
                  <a:gd name="T27" fmla="*/ 56 h 1013"/>
                  <a:gd name="T28" fmla="*/ 35 w 837"/>
                  <a:gd name="T29" fmla="*/ 87 h 1013"/>
                  <a:gd name="T30" fmla="*/ 17 w 837"/>
                  <a:gd name="T31" fmla="*/ 120 h 1013"/>
                  <a:gd name="T32" fmla="*/ 5 w 837"/>
                  <a:gd name="T33" fmla="*/ 158 h 1013"/>
                  <a:gd name="T34" fmla="*/ 0 w 837"/>
                  <a:gd name="T35" fmla="*/ 198 h 1013"/>
                  <a:gd name="T36" fmla="*/ 0 w 837"/>
                  <a:gd name="T37" fmla="*/ 815 h 1013"/>
                  <a:gd name="T38" fmla="*/ 7 w 837"/>
                  <a:gd name="T39" fmla="*/ 860 h 1013"/>
                  <a:gd name="T40" fmla="*/ 21 w 837"/>
                  <a:gd name="T41" fmla="*/ 900 h 1013"/>
                  <a:gd name="T42" fmla="*/ 45 w 837"/>
                  <a:gd name="T43" fmla="*/ 938 h 1013"/>
                  <a:gd name="T44" fmla="*/ 73 w 837"/>
                  <a:gd name="T45" fmla="*/ 969 h 1013"/>
                  <a:gd name="T46" fmla="*/ 85 w 837"/>
                  <a:gd name="T47" fmla="*/ 955 h 1013"/>
                  <a:gd name="T48" fmla="*/ 106 w 837"/>
                  <a:gd name="T49" fmla="*/ 971 h 1013"/>
                  <a:gd name="T50" fmla="*/ 179 w 837"/>
                  <a:gd name="T51" fmla="*/ 1013 h 1013"/>
                  <a:gd name="T52" fmla="*/ 200 w 837"/>
                  <a:gd name="T53" fmla="*/ 1013 h 1013"/>
                  <a:gd name="T54" fmla="*/ 634 w 837"/>
                  <a:gd name="T55" fmla="*/ 1013 h 1013"/>
                  <a:gd name="T56" fmla="*/ 644 w 837"/>
                  <a:gd name="T57" fmla="*/ 1009 h 1013"/>
                  <a:gd name="T58" fmla="*/ 721 w 837"/>
                  <a:gd name="T59" fmla="*/ 950 h 1013"/>
                  <a:gd name="T60" fmla="*/ 778 w 837"/>
                  <a:gd name="T61" fmla="*/ 881 h 1013"/>
                  <a:gd name="T62" fmla="*/ 816 w 837"/>
                  <a:gd name="T63" fmla="*/ 804 h 1013"/>
                  <a:gd name="T64" fmla="*/ 834 w 837"/>
                  <a:gd name="T65" fmla="*/ 723 h 1013"/>
                  <a:gd name="T66" fmla="*/ 834 w 837"/>
                  <a:gd name="T67" fmla="*/ 639 h 1013"/>
                  <a:gd name="T68" fmla="*/ 818 w 837"/>
                  <a:gd name="T69" fmla="*/ 556 h 1013"/>
                  <a:gd name="T70" fmla="*/ 783 w 837"/>
                  <a:gd name="T71" fmla="*/ 473 h 1013"/>
                  <a:gd name="T72" fmla="*/ 731 w 837"/>
                  <a:gd name="T73" fmla="*/ 393 h 1013"/>
                  <a:gd name="T74" fmla="*/ 707 w 837"/>
                  <a:gd name="T75" fmla="*/ 365 h 1013"/>
                  <a:gd name="T76" fmla="*/ 679 w 837"/>
                  <a:gd name="T77" fmla="*/ 339 h 101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837" h="1013">
                    <a:moveTo>
                      <a:pt x="679" y="339"/>
                    </a:moveTo>
                    <a:lnTo>
                      <a:pt x="679" y="339"/>
                    </a:lnTo>
                    <a:lnTo>
                      <a:pt x="648" y="311"/>
                    </a:lnTo>
                    <a:lnTo>
                      <a:pt x="613" y="285"/>
                    </a:lnTo>
                    <a:lnTo>
                      <a:pt x="578" y="261"/>
                    </a:lnTo>
                    <a:lnTo>
                      <a:pt x="538" y="242"/>
                    </a:lnTo>
                    <a:lnTo>
                      <a:pt x="556" y="226"/>
                    </a:lnTo>
                    <a:lnTo>
                      <a:pt x="573" y="207"/>
                    </a:lnTo>
                    <a:lnTo>
                      <a:pt x="589" y="188"/>
                    </a:lnTo>
                    <a:lnTo>
                      <a:pt x="604" y="167"/>
                    </a:lnTo>
                    <a:lnTo>
                      <a:pt x="615" y="143"/>
                    </a:lnTo>
                    <a:lnTo>
                      <a:pt x="625" y="120"/>
                    </a:lnTo>
                    <a:lnTo>
                      <a:pt x="629" y="96"/>
                    </a:lnTo>
                    <a:lnTo>
                      <a:pt x="632" y="70"/>
                    </a:lnTo>
                    <a:lnTo>
                      <a:pt x="629" y="35"/>
                    </a:lnTo>
                    <a:lnTo>
                      <a:pt x="625" y="0"/>
                    </a:lnTo>
                    <a:lnTo>
                      <a:pt x="200" y="0"/>
                    </a:lnTo>
                    <a:lnTo>
                      <a:pt x="179" y="0"/>
                    </a:lnTo>
                    <a:lnTo>
                      <a:pt x="160" y="2"/>
                    </a:lnTo>
                    <a:lnTo>
                      <a:pt x="142" y="7"/>
                    </a:lnTo>
                    <a:lnTo>
                      <a:pt x="123" y="14"/>
                    </a:lnTo>
                    <a:lnTo>
                      <a:pt x="106" y="23"/>
                    </a:lnTo>
                    <a:lnTo>
                      <a:pt x="90" y="33"/>
                    </a:lnTo>
                    <a:lnTo>
                      <a:pt x="73" y="44"/>
                    </a:lnTo>
                    <a:lnTo>
                      <a:pt x="59" y="56"/>
                    </a:lnTo>
                    <a:lnTo>
                      <a:pt x="47" y="70"/>
                    </a:lnTo>
                    <a:lnTo>
                      <a:pt x="35" y="87"/>
                    </a:lnTo>
                    <a:lnTo>
                      <a:pt x="26" y="103"/>
                    </a:lnTo>
                    <a:lnTo>
                      <a:pt x="17" y="120"/>
                    </a:lnTo>
                    <a:lnTo>
                      <a:pt x="10" y="139"/>
                    </a:lnTo>
                    <a:lnTo>
                      <a:pt x="5" y="158"/>
                    </a:lnTo>
                    <a:lnTo>
                      <a:pt x="2" y="179"/>
                    </a:lnTo>
                    <a:lnTo>
                      <a:pt x="0" y="198"/>
                    </a:lnTo>
                    <a:lnTo>
                      <a:pt x="0" y="815"/>
                    </a:lnTo>
                    <a:lnTo>
                      <a:pt x="2" y="837"/>
                    </a:lnTo>
                    <a:lnTo>
                      <a:pt x="7" y="860"/>
                    </a:lnTo>
                    <a:lnTo>
                      <a:pt x="12" y="881"/>
                    </a:lnTo>
                    <a:lnTo>
                      <a:pt x="21" y="900"/>
                    </a:lnTo>
                    <a:lnTo>
                      <a:pt x="31" y="919"/>
                    </a:lnTo>
                    <a:lnTo>
                      <a:pt x="45" y="938"/>
                    </a:lnTo>
                    <a:lnTo>
                      <a:pt x="59" y="955"/>
                    </a:lnTo>
                    <a:lnTo>
                      <a:pt x="73" y="969"/>
                    </a:lnTo>
                    <a:lnTo>
                      <a:pt x="85" y="955"/>
                    </a:lnTo>
                    <a:lnTo>
                      <a:pt x="106" y="971"/>
                    </a:lnTo>
                    <a:lnTo>
                      <a:pt x="130" y="988"/>
                    </a:lnTo>
                    <a:lnTo>
                      <a:pt x="179" y="1013"/>
                    </a:lnTo>
                    <a:lnTo>
                      <a:pt x="200" y="1013"/>
                    </a:lnTo>
                    <a:lnTo>
                      <a:pt x="634" y="1013"/>
                    </a:lnTo>
                    <a:lnTo>
                      <a:pt x="644" y="1009"/>
                    </a:lnTo>
                    <a:lnTo>
                      <a:pt x="684" y="980"/>
                    </a:lnTo>
                    <a:lnTo>
                      <a:pt x="721" y="950"/>
                    </a:lnTo>
                    <a:lnTo>
                      <a:pt x="752" y="917"/>
                    </a:lnTo>
                    <a:lnTo>
                      <a:pt x="778" y="881"/>
                    </a:lnTo>
                    <a:lnTo>
                      <a:pt x="799" y="844"/>
                    </a:lnTo>
                    <a:lnTo>
                      <a:pt x="816" y="804"/>
                    </a:lnTo>
                    <a:lnTo>
                      <a:pt x="827" y="764"/>
                    </a:lnTo>
                    <a:lnTo>
                      <a:pt x="834" y="723"/>
                    </a:lnTo>
                    <a:lnTo>
                      <a:pt x="837" y="681"/>
                    </a:lnTo>
                    <a:lnTo>
                      <a:pt x="834" y="639"/>
                    </a:lnTo>
                    <a:lnTo>
                      <a:pt x="830" y="598"/>
                    </a:lnTo>
                    <a:lnTo>
                      <a:pt x="818" y="556"/>
                    </a:lnTo>
                    <a:lnTo>
                      <a:pt x="801" y="514"/>
                    </a:lnTo>
                    <a:lnTo>
                      <a:pt x="783" y="473"/>
                    </a:lnTo>
                    <a:lnTo>
                      <a:pt x="759" y="433"/>
                    </a:lnTo>
                    <a:lnTo>
                      <a:pt x="731" y="393"/>
                    </a:lnTo>
                    <a:lnTo>
                      <a:pt x="707" y="365"/>
                    </a:lnTo>
                    <a:lnTo>
                      <a:pt x="679" y="339"/>
                    </a:lnTo>
                    <a:close/>
                  </a:path>
                </a:pathLst>
              </a:custGeom>
              <a:solidFill>
                <a:srgbClr val="FFF08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0" name="Freeform 85"/>
              <p:cNvSpPr>
                <a:spLocks/>
              </p:cNvSpPr>
              <p:nvPr/>
            </p:nvSpPr>
            <p:spPr bwMode="auto">
              <a:xfrm>
                <a:off x="4359" y="962"/>
                <a:ext cx="424" cy="247"/>
              </a:xfrm>
              <a:custGeom>
                <a:avLst/>
                <a:gdLst>
                  <a:gd name="T0" fmla="*/ 415 w 424"/>
                  <a:gd name="T1" fmla="*/ 0 h 247"/>
                  <a:gd name="T2" fmla="*/ 415 w 424"/>
                  <a:gd name="T3" fmla="*/ 0 h 247"/>
                  <a:gd name="T4" fmla="*/ 422 w 424"/>
                  <a:gd name="T5" fmla="*/ 40 h 247"/>
                  <a:gd name="T6" fmla="*/ 424 w 424"/>
                  <a:gd name="T7" fmla="*/ 80 h 247"/>
                  <a:gd name="T8" fmla="*/ 424 w 424"/>
                  <a:gd name="T9" fmla="*/ 80 h 247"/>
                  <a:gd name="T10" fmla="*/ 422 w 424"/>
                  <a:gd name="T11" fmla="*/ 101 h 247"/>
                  <a:gd name="T12" fmla="*/ 415 w 424"/>
                  <a:gd name="T13" fmla="*/ 120 h 247"/>
                  <a:gd name="T14" fmla="*/ 405 w 424"/>
                  <a:gd name="T15" fmla="*/ 139 h 247"/>
                  <a:gd name="T16" fmla="*/ 396 w 424"/>
                  <a:gd name="T17" fmla="*/ 158 h 247"/>
                  <a:gd name="T18" fmla="*/ 382 w 424"/>
                  <a:gd name="T19" fmla="*/ 176 h 247"/>
                  <a:gd name="T20" fmla="*/ 368 w 424"/>
                  <a:gd name="T21" fmla="*/ 193 h 247"/>
                  <a:gd name="T22" fmla="*/ 339 w 424"/>
                  <a:gd name="T23" fmla="*/ 221 h 247"/>
                  <a:gd name="T24" fmla="*/ 339 w 424"/>
                  <a:gd name="T25" fmla="*/ 221 h 247"/>
                  <a:gd name="T26" fmla="*/ 328 w 424"/>
                  <a:gd name="T27" fmla="*/ 231 h 247"/>
                  <a:gd name="T28" fmla="*/ 316 w 424"/>
                  <a:gd name="T29" fmla="*/ 238 h 247"/>
                  <a:gd name="T30" fmla="*/ 304 w 424"/>
                  <a:gd name="T31" fmla="*/ 242 h 247"/>
                  <a:gd name="T32" fmla="*/ 290 w 424"/>
                  <a:gd name="T33" fmla="*/ 245 h 247"/>
                  <a:gd name="T34" fmla="*/ 290 w 424"/>
                  <a:gd name="T35" fmla="*/ 245 h 247"/>
                  <a:gd name="T36" fmla="*/ 255 w 424"/>
                  <a:gd name="T37" fmla="*/ 247 h 247"/>
                  <a:gd name="T38" fmla="*/ 217 w 424"/>
                  <a:gd name="T39" fmla="*/ 245 h 247"/>
                  <a:gd name="T40" fmla="*/ 146 w 424"/>
                  <a:gd name="T41" fmla="*/ 240 h 247"/>
                  <a:gd name="T42" fmla="*/ 0 w 424"/>
                  <a:gd name="T43" fmla="*/ 23 h 247"/>
                  <a:gd name="T44" fmla="*/ 99 w 424"/>
                  <a:gd name="T45" fmla="*/ 0 h 247"/>
                  <a:gd name="T46" fmla="*/ 99 w 424"/>
                  <a:gd name="T47" fmla="*/ 0 h 247"/>
                  <a:gd name="T48" fmla="*/ 101 w 424"/>
                  <a:gd name="T49" fmla="*/ 0 h 247"/>
                  <a:gd name="T50" fmla="*/ 415 w 424"/>
                  <a:gd name="T51" fmla="*/ 0 h 2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24" h="247">
                    <a:moveTo>
                      <a:pt x="415" y="0"/>
                    </a:moveTo>
                    <a:lnTo>
                      <a:pt x="415" y="0"/>
                    </a:lnTo>
                    <a:lnTo>
                      <a:pt x="422" y="40"/>
                    </a:lnTo>
                    <a:lnTo>
                      <a:pt x="424" y="80"/>
                    </a:lnTo>
                    <a:lnTo>
                      <a:pt x="422" y="101"/>
                    </a:lnTo>
                    <a:lnTo>
                      <a:pt x="415" y="120"/>
                    </a:lnTo>
                    <a:lnTo>
                      <a:pt x="405" y="139"/>
                    </a:lnTo>
                    <a:lnTo>
                      <a:pt x="396" y="158"/>
                    </a:lnTo>
                    <a:lnTo>
                      <a:pt x="382" y="176"/>
                    </a:lnTo>
                    <a:lnTo>
                      <a:pt x="368" y="193"/>
                    </a:lnTo>
                    <a:lnTo>
                      <a:pt x="339" y="221"/>
                    </a:lnTo>
                    <a:lnTo>
                      <a:pt x="328" y="231"/>
                    </a:lnTo>
                    <a:lnTo>
                      <a:pt x="316" y="238"/>
                    </a:lnTo>
                    <a:lnTo>
                      <a:pt x="304" y="242"/>
                    </a:lnTo>
                    <a:lnTo>
                      <a:pt x="290" y="245"/>
                    </a:lnTo>
                    <a:lnTo>
                      <a:pt x="255" y="247"/>
                    </a:lnTo>
                    <a:lnTo>
                      <a:pt x="217" y="245"/>
                    </a:lnTo>
                    <a:lnTo>
                      <a:pt x="146" y="240"/>
                    </a:lnTo>
                    <a:lnTo>
                      <a:pt x="0" y="23"/>
                    </a:lnTo>
                    <a:lnTo>
                      <a:pt x="99" y="0"/>
                    </a:lnTo>
                    <a:lnTo>
                      <a:pt x="101" y="0"/>
                    </a:lnTo>
                    <a:lnTo>
                      <a:pt x="415"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1" name="Freeform 86"/>
              <p:cNvSpPr>
                <a:spLocks/>
              </p:cNvSpPr>
              <p:nvPr/>
            </p:nvSpPr>
            <p:spPr bwMode="auto">
              <a:xfrm>
                <a:off x="4378" y="962"/>
                <a:ext cx="396" cy="235"/>
              </a:xfrm>
              <a:custGeom>
                <a:avLst/>
                <a:gdLst>
                  <a:gd name="T0" fmla="*/ 386 w 396"/>
                  <a:gd name="T1" fmla="*/ 0 h 235"/>
                  <a:gd name="T2" fmla="*/ 386 w 396"/>
                  <a:gd name="T3" fmla="*/ 0 h 235"/>
                  <a:gd name="T4" fmla="*/ 391 w 396"/>
                  <a:gd name="T5" fmla="*/ 25 h 235"/>
                  <a:gd name="T6" fmla="*/ 393 w 396"/>
                  <a:gd name="T7" fmla="*/ 54 h 235"/>
                  <a:gd name="T8" fmla="*/ 396 w 396"/>
                  <a:gd name="T9" fmla="*/ 80 h 235"/>
                  <a:gd name="T10" fmla="*/ 391 w 396"/>
                  <a:gd name="T11" fmla="*/ 101 h 235"/>
                  <a:gd name="T12" fmla="*/ 391 w 396"/>
                  <a:gd name="T13" fmla="*/ 101 h 235"/>
                  <a:gd name="T14" fmla="*/ 386 w 396"/>
                  <a:gd name="T15" fmla="*/ 120 h 235"/>
                  <a:gd name="T16" fmla="*/ 377 w 396"/>
                  <a:gd name="T17" fmla="*/ 139 h 235"/>
                  <a:gd name="T18" fmla="*/ 363 w 396"/>
                  <a:gd name="T19" fmla="*/ 158 h 235"/>
                  <a:gd name="T20" fmla="*/ 349 w 396"/>
                  <a:gd name="T21" fmla="*/ 174 h 235"/>
                  <a:gd name="T22" fmla="*/ 320 w 396"/>
                  <a:gd name="T23" fmla="*/ 207 h 235"/>
                  <a:gd name="T24" fmla="*/ 294 w 396"/>
                  <a:gd name="T25" fmla="*/ 228 h 235"/>
                  <a:gd name="T26" fmla="*/ 294 w 396"/>
                  <a:gd name="T27" fmla="*/ 228 h 235"/>
                  <a:gd name="T28" fmla="*/ 287 w 396"/>
                  <a:gd name="T29" fmla="*/ 231 h 235"/>
                  <a:gd name="T30" fmla="*/ 278 w 396"/>
                  <a:gd name="T31" fmla="*/ 233 h 235"/>
                  <a:gd name="T32" fmla="*/ 257 w 396"/>
                  <a:gd name="T33" fmla="*/ 235 h 235"/>
                  <a:gd name="T34" fmla="*/ 231 w 396"/>
                  <a:gd name="T35" fmla="*/ 235 h 235"/>
                  <a:gd name="T36" fmla="*/ 203 w 396"/>
                  <a:gd name="T37" fmla="*/ 235 h 235"/>
                  <a:gd name="T38" fmla="*/ 155 w 396"/>
                  <a:gd name="T39" fmla="*/ 231 h 235"/>
                  <a:gd name="T40" fmla="*/ 134 w 396"/>
                  <a:gd name="T41" fmla="*/ 228 h 235"/>
                  <a:gd name="T42" fmla="*/ 0 w 396"/>
                  <a:gd name="T43" fmla="*/ 30 h 235"/>
                  <a:gd name="T44" fmla="*/ 82 w 396"/>
                  <a:gd name="T45" fmla="*/ 11 h 235"/>
                  <a:gd name="T46" fmla="*/ 82 w 396"/>
                  <a:gd name="T47" fmla="*/ 11 h 235"/>
                  <a:gd name="T48" fmla="*/ 99 w 396"/>
                  <a:gd name="T49" fmla="*/ 0 h 235"/>
                  <a:gd name="T50" fmla="*/ 386 w 396"/>
                  <a:gd name="T51" fmla="*/ 0 h 23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96" h="235">
                    <a:moveTo>
                      <a:pt x="386" y="0"/>
                    </a:moveTo>
                    <a:lnTo>
                      <a:pt x="386" y="0"/>
                    </a:lnTo>
                    <a:lnTo>
                      <a:pt x="391" y="25"/>
                    </a:lnTo>
                    <a:lnTo>
                      <a:pt x="393" y="54"/>
                    </a:lnTo>
                    <a:lnTo>
                      <a:pt x="396" y="80"/>
                    </a:lnTo>
                    <a:lnTo>
                      <a:pt x="391" y="101"/>
                    </a:lnTo>
                    <a:lnTo>
                      <a:pt x="386" y="120"/>
                    </a:lnTo>
                    <a:lnTo>
                      <a:pt x="377" y="139"/>
                    </a:lnTo>
                    <a:lnTo>
                      <a:pt x="363" y="158"/>
                    </a:lnTo>
                    <a:lnTo>
                      <a:pt x="349" y="174"/>
                    </a:lnTo>
                    <a:lnTo>
                      <a:pt x="320" y="207"/>
                    </a:lnTo>
                    <a:lnTo>
                      <a:pt x="294" y="228"/>
                    </a:lnTo>
                    <a:lnTo>
                      <a:pt x="287" y="231"/>
                    </a:lnTo>
                    <a:lnTo>
                      <a:pt x="278" y="233"/>
                    </a:lnTo>
                    <a:lnTo>
                      <a:pt x="257" y="235"/>
                    </a:lnTo>
                    <a:lnTo>
                      <a:pt x="231" y="235"/>
                    </a:lnTo>
                    <a:lnTo>
                      <a:pt x="203" y="235"/>
                    </a:lnTo>
                    <a:lnTo>
                      <a:pt x="155" y="231"/>
                    </a:lnTo>
                    <a:lnTo>
                      <a:pt x="134" y="228"/>
                    </a:lnTo>
                    <a:lnTo>
                      <a:pt x="0" y="30"/>
                    </a:lnTo>
                    <a:lnTo>
                      <a:pt x="82" y="11"/>
                    </a:lnTo>
                    <a:lnTo>
                      <a:pt x="99" y="0"/>
                    </a:lnTo>
                    <a:lnTo>
                      <a:pt x="386" y="0"/>
                    </a:lnTo>
                    <a:close/>
                  </a:path>
                </a:pathLst>
              </a:custGeom>
              <a:solidFill>
                <a:srgbClr val="30303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2" name="Freeform 87"/>
              <p:cNvSpPr>
                <a:spLocks/>
              </p:cNvSpPr>
              <p:nvPr/>
            </p:nvSpPr>
            <p:spPr bwMode="auto">
              <a:xfrm>
                <a:off x="4597" y="962"/>
                <a:ext cx="170" cy="14"/>
              </a:xfrm>
              <a:custGeom>
                <a:avLst/>
                <a:gdLst>
                  <a:gd name="T0" fmla="*/ 170 w 170"/>
                  <a:gd name="T1" fmla="*/ 14 h 14"/>
                  <a:gd name="T2" fmla="*/ 170 w 170"/>
                  <a:gd name="T3" fmla="*/ 14 h 14"/>
                  <a:gd name="T4" fmla="*/ 0 w 170"/>
                  <a:gd name="T5" fmla="*/ 0 h 14"/>
                  <a:gd name="T6" fmla="*/ 0 w 170"/>
                  <a:gd name="T7" fmla="*/ 0 h 14"/>
                  <a:gd name="T8" fmla="*/ 47 w 170"/>
                  <a:gd name="T9" fmla="*/ 0 h 14"/>
                  <a:gd name="T10" fmla="*/ 167 w 170"/>
                  <a:gd name="T11" fmla="*/ 0 h 14"/>
                  <a:gd name="T12" fmla="*/ 167 w 170"/>
                  <a:gd name="T13" fmla="*/ 0 h 14"/>
                  <a:gd name="T14" fmla="*/ 170 w 170"/>
                  <a:gd name="T15" fmla="*/ 14 h 14"/>
                  <a:gd name="T16" fmla="*/ 170 w 170"/>
                  <a:gd name="T17" fmla="*/ 14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0" h="14">
                    <a:moveTo>
                      <a:pt x="170" y="14"/>
                    </a:moveTo>
                    <a:lnTo>
                      <a:pt x="170" y="14"/>
                    </a:lnTo>
                    <a:lnTo>
                      <a:pt x="0" y="0"/>
                    </a:lnTo>
                    <a:lnTo>
                      <a:pt x="47" y="0"/>
                    </a:lnTo>
                    <a:lnTo>
                      <a:pt x="167" y="0"/>
                    </a:lnTo>
                    <a:lnTo>
                      <a:pt x="170" y="14"/>
                    </a:lnTo>
                    <a:close/>
                  </a:path>
                </a:pathLst>
              </a:custGeom>
              <a:solidFill>
                <a:srgbClr val="6F5F4B"/>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3" name="Freeform 88"/>
              <p:cNvSpPr>
                <a:spLocks/>
              </p:cNvSpPr>
              <p:nvPr/>
            </p:nvSpPr>
            <p:spPr bwMode="auto">
              <a:xfrm>
                <a:off x="4597" y="976"/>
                <a:ext cx="172" cy="21"/>
              </a:xfrm>
              <a:custGeom>
                <a:avLst/>
                <a:gdLst>
                  <a:gd name="T0" fmla="*/ 172 w 172"/>
                  <a:gd name="T1" fmla="*/ 21 h 21"/>
                  <a:gd name="T2" fmla="*/ 172 w 172"/>
                  <a:gd name="T3" fmla="*/ 21 h 21"/>
                  <a:gd name="T4" fmla="*/ 0 w 172"/>
                  <a:gd name="T5" fmla="*/ 7 h 21"/>
                  <a:gd name="T6" fmla="*/ 0 w 172"/>
                  <a:gd name="T7" fmla="*/ 7 h 21"/>
                  <a:gd name="T8" fmla="*/ 170 w 172"/>
                  <a:gd name="T9" fmla="*/ 0 h 21"/>
                  <a:gd name="T10" fmla="*/ 170 w 172"/>
                  <a:gd name="T11" fmla="*/ 0 h 21"/>
                  <a:gd name="T12" fmla="*/ 172 w 172"/>
                  <a:gd name="T13" fmla="*/ 21 h 21"/>
                  <a:gd name="T14" fmla="*/ 172 w 172"/>
                  <a:gd name="T15" fmla="*/ 21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72" h="21">
                    <a:moveTo>
                      <a:pt x="172" y="21"/>
                    </a:moveTo>
                    <a:lnTo>
                      <a:pt x="172" y="21"/>
                    </a:lnTo>
                    <a:lnTo>
                      <a:pt x="0" y="7"/>
                    </a:lnTo>
                    <a:lnTo>
                      <a:pt x="170" y="0"/>
                    </a:lnTo>
                    <a:lnTo>
                      <a:pt x="172" y="21"/>
                    </a:lnTo>
                    <a:close/>
                  </a:path>
                </a:pathLst>
              </a:custGeom>
              <a:solidFill>
                <a:srgbClr val="6F5F4B"/>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4" name="Freeform 89"/>
              <p:cNvSpPr>
                <a:spLocks/>
              </p:cNvSpPr>
              <p:nvPr/>
            </p:nvSpPr>
            <p:spPr bwMode="auto">
              <a:xfrm>
                <a:off x="4597" y="995"/>
                <a:ext cx="174" cy="21"/>
              </a:xfrm>
              <a:custGeom>
                <a:avLst/>
                <a:gdLst>
                  <a:gd name="T0" fmla="*/ 174 w 174"/>
                  <a:gd name="T1" fmla="*/ 21 h 21"/>
                  <a:gd name="T2" fmla="*/ 0 w 174"/>
                  <a:gd name="T3" fmla="*/ 7 h 21"/>
                  <a:gd name="T4" fmla="*/ 172 w 174"/>
                  <a:gd name="T5" fmla="*/ 0 h 21"/>
                  <a:gd name="T6" fmla="*/ 172 w 174"/>
                  <a:gd name="T7" fmla="*/ 0 h 21"/>
                  <a:gd name="T8" fmla="*/ 174 w 174"/>
                  <a:gd name="T9" fmla="*/ 21 h 21"/>
                  <a:gd name="T10" fmla="*/ 174 w 174"/>
                  <a:gd name="T11" fmla="*/ 21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4" h="21">
                    <a:moveTo>
                      <a:pt x="174" y="21"/>
                    </a:moveTo>
                    <a:lnTo>
                      <a:pt x="0" y="7"/>
                    </a:lnTo>
                    <a:lnTo>
                      <a:pt x="172" y="0"/>
                    </a:lnTo>
                    <a:lnTo>
                      <a:pt x="174" y="21"/>
                    </a:lnTo>
                    <a:close/>
                  </a:path>
                </a:pathLst>
              </a:custGeom>
              <a:solidFill>
                <a:srgbClr val="6F5F4B"/>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5" name="Freeform 90"/>
              <p:cNvSpPr>
                <a:spLocks/>
              </p:cNvSpPr>
              <p:nvPr/>
            </p:nvSpPr>
            <p:spPr bwMode="auto">
              <a:xfrm>
                <a:off x="4474" y="997"/>
                <a:ext cx="274" cy="153"/>
              </a:xfrm>
              <a:custGeom>
                <a:avLst/>
                <a:gdLst>
                  <a:gd name="T0" fmla="*/ 191 w 274"/>
                  <a:gd name="T1" fmla="*/ 19 h 153"/>
                  <a:gd name="T2" fmla="*/ 191 w 274"/>
                  <a:gd name="T3" fmla="*/ 19 h 153"/>
                  <a:gd name="T4" fmla="*/ 196 w 274"/>
                  <a:gd name="T5" fmla="*/ 19 h 153"/>
                  <a:gd name="T6" fmla="*/ 210 w 274"/>
                  <a:gd name="T7" fmla="*/ 16 h 153"/>
                  <a:gd name="T8" fmla="*/ 227 w 274"/>
                  <a:gd name="T9" fmla="*/ 16 h 153"/>
                  <a:gd name="T10" fmla="*/ 239 w 274"/>
                  <a:gd name="T11" fmla="*/ 19 h 153"/>
                  <a:gd name="T12" fmla="*/ 250 w 274"/>
                  <a:gd name="T13" fmla="*/ 21 h 153"/>
                  <a:gd name="T14" fmla="*/ 250 w 274"/>
                  <a:gd name="T15" fmla="*/ 21 h 153"/>
                  <a:gd name="T16" fmla="*/ 260 w 274"/>
                  <a:gd name="T17" fmla="*/ 28 h 153"/>
                  <a:gd name="T18" fmla="*/ 269 w 274"/>
                  <a:gd name="T19" fmla="*/ 38 h 153"/>
                  <a:gd name="T20" fmla="*/ 272 w 274"/>
                  <a:gd name="T21" fmla="*/ 49 h 153"/>
                  <a:gd name="T22" fmla="*/ 274 w 274"/>
                  <a:gd name="T23" fmla="*/ 66 h 153"/>
                  <a:gd name="T24" fmla="*/ 272 w 274"/>
                  <a:gd name="T25" fmla="*/ 80 h 153"/>
                  <a:gd name="T26" fmla="*/ 264 w 274"/>
                  <a:gd name="T27" fmla="*/ 97 h 153"/>
                  <a:gd name="T28" fmla="*/ 253 w 274"/>
                  <a:gd name="T29" fmla="*/ 113 h 153"/>
                  <a:gd name="T30" fmla="*/ 236 w 274"/>
                  <a:gd name="T31" fmla="*/ 130 h 153"/>
                  <a:gd name="T32" fmla="*/ 236 w 274"/>
                  <a:gd name="T33" fmla="*/ 130 h 153"/>
                  <a:gd name="T34" fmla="*/ 227 w 274"/>
                  <a:gd name="T35" fmla="*/ 137 h 153"/>
                  <a:gd name="T36" fmla="*/ 217 w 274"/>
                  <a:gd name="T37" fmla="*/ 141 h 153"/>
                  <a:gd name="T38" fmla="*/ 196 w 274"/>
                  <a:gd name="T39" fmla="*/ 151 h 153"/>
                  <a:gd name="T40" fmla="*/ 175 w 274"/>
                  <a:gd name="T41" fmla="*/ 153 h 153"/>
                  <a:gd name="T42" fmla="*/ 154 w 274"/>
                  <a:gd name="T43" fmla="*/ 153 h 153"/>
                  <a:gd name="T44" fmla="*/ 135 w 274"/>
                  <a:gd name="T45" fmla="*/ 153 h 153"/>
                  <a:gd name="T46" fmla="*/ 121 w 274"/>
                  <a:gd name="T47" fmla="*/ 151 h 153"/>
                  <a:gd name="T48" fmla="*/ 107 w 274"/>
                  <a:gd name="T49" fmla="*/ 148 h 153"/>
                  <a:gd name="T50" fmla="*/ 62 w 274"/>
                  <a:gd name="T51" fmla="*/ 137 h 153"/>
                  <a:gd name="T52" fmla="*/ 0 w 274"/>
                  <a:gd name="T53" fmla="*/ 66 h 153"/>
                  <a:gd name="T54" fmla="*/ 33 w 274"/>
                  <a:gd name="T55" fmla="*/ 0 h 153"/>
                  <a:gd name="T56" fmla="*/ 102 w 274"/>
                  <a:gd name="T57" fmla="*/ 2 h 153"/>
                  <a:gd name="T58" fmla="*/ 109 w 274"/>
                  <a:gd name="T59" fmla="*/ 28 h 153"/>
                  <a:gd name="T60" fmla="*/ 109 w 274"/>
                  <a:gd name="T61" fmla="*/ 28 h 153"/>
                  <a:gd name="T62" fmla="*/ 123 w 274"/>
                  <a:gd name="T63" fmla="*/ 31 h 153"/>
                  <a:gd name="T64" fmla="*/ 135 w 274"/>
                  <a:gd name="T65" fmla="*/ 33 h 153"/>
                  <a:gd name="T66" fmla="*/ 151 w 274"/>
                  <a:gd name="T67" fmla="*/ 33 h 153"/>
                  <a:gd name="T68" fmla="*/ 151 w 274"/>
                  <a:gd name="T69" fmla="*/ 33 h 153"/>
                  <a:gd name="T70" fmla="*/ 165 w 274"/>
                  <a:gd name="T71" fmla="*/ 31 h 153"/>
                  <a:gd name="T72" fmla="*/ 180 w 274"/>
                  <a:gd name="T73" fmla="*/ 26 h 153"/>
                  <a:gd name="T74" fmla="*/ 191 w 274"/>
                  <a:gd name="T75" fmla="*/ 19 h 153"/>
                  <a:gd name="T76" fmla="*/ 191 w 274"/>
                  <a:gd name="T77" fmla="*/ 19 h 15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74" h="153">
                    <a:moveTo>
                      <a:pt x="191" y="19"/>
                    </a:moveTo>
                    <a:lnTo>
                      <a:pt x="191" y="19"/>
                    </a:lnTo>
                    <a:lnTo>
                      <a:pt x="196" y="19"/>
                    </a:lnTo>
                    <a:lnTo>
                      <a:pt x="210" y="16"/>
                    </a:lnTo>
                    <a:lnTo>
                      <a:pt x="227" y="16"/>
                    </a:lnTo>
                    <a:lnTo>
                      <a:pt x="239" y="19"/>
                    </a:lnTo>
                    <a:lnTo>
                      <a:pt x="250" y="21"/>
                    </a:lnTo>
                    <a:lnTo>
                      <a:pt x="260" y="28"/>
                    </a:lnTo>
                    <a:lnTo>
                      <a:pt x="269" y="38"/>
                    </a:lnTo>
                    <a:lnTo>
                      <a:pt x="272" y="49"/>
                    </a:lnTo>
                    <a:lnTo>
                      <a:pt x="274" y="66"/>
                    </a:lnTo>
                    <a:lnTo>
                      <a:pt x="272" y="80"/>
                    </a:lnTo>
                    <a:lnTo>
                      <a:pt x="264" y="97"/>
                    </a:lnTo>
                    <a:lnTo>
                      <a:pt x="253" y="113"/>
                    </a:lnTo>
                    <a:lnTo>
                      <a:pt x="236" y="130"/>
                    </a:lnTo>
                    <a:lnTo>
                      <a:pt x="227" y="137"/>
                    </a:lnTo>
                    <a:lnTo>
                      <a:pt x="217" y="141"/>
                    </a:lnTo>
                    <a:lnTo>
                      <a:pt x="196" y="151"/>
                    </a:lnTo>
                    <a:lnTo>
                      <a:pt x="175" y="153"/>
                    </a:lnTo>
                    <a:lnTo>
                      <a:pt x="154" y="153"/>
                    </a:lnTo>
                    <a:lnTo>
                      <a:pt x="135" y="153"/>
                    </a:lnTo>
                    <a:lnTo>
                      <a:pt x="121" y="151"/>
                    </a:lnTo>
                    <a:lnTo>
                      <a:pt x="107" y="148"/>
                    </a:lnTo>
                    <a:lnTo>
                      <a:pt x="62" y="137"/>
                    </a:lnTo>
                    <a:lnTo>
                      <a:pt x="0" y="66"/>
                    </a:lnTo>
                    <a:lnTo>
                      <a:pt x="33" y="0"/>
                    </a:lnTo>
                    <a:lnTo>
                      <a:pt x="102" y="2"/>
                    </a:lnTo>
                    <a:lnTo>
                      <a:pt x="109" y="28"/>
                    </a:lnTo>
                    <a:lnTo>
                      <a:pt x="123" y="31"/>
                    </a:lnTo>
                    <a:lnTo>
                      <a:pt x="135" y="33"/>
                    </a:lnTo>
                    <a:lnTo>
                      <a:pt x="151" y="33"/>
                    </a:lnTo>
                    <a:lnTo>
                      <a:pt x="165" y="31"/>
                    </a:lnTo>
                    <a:lnTo>
                      <a:pt x="180" y="26"/>
                    </a:lnTo>
                    <a:lnTo>
                      <a:pt x="191" y="19"/>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6" name="Freeform 91"/>
              <p:cNvSpPr>
                <a:spLocks/>
              </p:cNvSpPr>
              <p:nvPr/>
            </p:nvSpPr>
            <p:spPr bwMode="auto">
              <a:xfrm>
                <a:off x="4371" y="962"/>
                <a:ext cx="210" cy="150"/>
              </a:xfrm>
              <a:custGeom>
                <a:avLst/>
                <a:gdLst>
                  <a:gd name="T0" fmla="*/ 210 w 210"/>
                  <a:gd name="T1" fmla="*/ 0 h 150"/>
                  <a:gd name="T2" fmla="*/ 210 w 210"/>
                  <a:gd name="T3" fmla="*/ 0 h 150"/>
                  <a:gd name="T4" fmla="*/ 202 w 210"/>
                  <a:gd name="T5" fmla="*/ 16 h 150"/>
                  <a:gd name="T6" fmla="*/ 193 w 210"/>
                  <a:gd name="T7" fmla="*/ 33 h 150"/>
                  <a:gd name="T8" fmla="*/ 169 w 210"/>
                  <a:gd name="T9" fmla="*/ 63 h 150"/>
                  <a:gd name="T10" fmla="*/ 169 w 210"/>
                  <a:gd name="T11" fmla="*/ 63 h 150"/>
                  <a:gd name="T12" fmla="*/ 167 w 210"/>
                  <a:gd name="T13" fmla="*/ 68 h 150"/>
                  <a:gd name="T14" fmla="*/ 165 w 210"/>
                  <a:gd name="T15" fmla="*/ 77 h 150"/>
                  <a:gd name="T16" fmla="*/ 165 w 210"/>
                  <a:gd name="T17" fmla="*/ 77 h 150"/>
                  <a:gd name="T18" fmla="*/ 165 w 210"/>
                  <a:gd name="T19" fmla="*/ 84 h 150"/>
                  <a:gd name="T20" fmla="*/ 162 w 210"/>
                  <a:gd name="T21" fmla="*/ 89 h 150"/>
                  <a:gd name="T22" fmla="*/ 160 w 210"/>
                  <a:gd name="T23" fmla="*/ 96 h 150"/>
                  <a:gd name="T24" fmla="*/ 155 w 210"/>
                  <a:gd name="T25" fmla="*/ 99 h 150"/>
                  <a:gd name="T26" fmla="*/ 144 w 210"/>
                  <a:gd name="T27" fmla="*/ 106 h 150"/>
                  <a:gd name="T28" fmla="*/ 129 w 210"/>
                  <a:gd name="T29" fmla="*/ 108 h 150"/>
                  <a:gd name="T30" fmla="*/ 129 w 210"/>
                  <a:gd name="T31" fmla="*/ 108 h 150"/>
                  <a:gd name="T32" fmla="*/ 120 w 210"/>
                  <a:gd name="T33" fmla="*/ 120 h 150"/>
                  <a:gd name="T34" fmla="*/ 118 w 210"/>
                  <a:gd name="T35" fmla="*/ 124 h 150"/>
                  <a:gd name="T36" fmla="*/ 118 w 210"/>
                  <a:gd name="T37" fmla="*/ 132 h 150"/>
                  <a:gd name="T38" fmla="*/ 118 w 210"/>
                  <a:gd name="T39" fmla="*/ 132 h 150"/>
                  <a:gd name="T40" fmla="*/ 115 w 210"/>
                  <a:gd name="T41" fmla="*/ 141 h 150"/>
                  <a:gd name="T42" fmla="*/ 113 w 210"/>
                  <a:gd name="T43" fmla="*/ 146 h 150"/>
                  <a:gd name="T44" fmla="*/ 111 w 210"/>
                  <a:gd name="T45" fmla="*/ 150 h 150"/>
                  <a:gd name="T46" fmla="*/ 103 w 210"/>
                  <a:gd name="T47" fmla="*/ 150 h 150"/>
                  <a:gd name="T48" fmla="*/ 92 w 210"/>
                  <a:gd name="T49" fmla="*/ 150 h 150"/>
                  <a:gd name="T50" fmla="*/ 78 w 210"/>
                  <a:gd name="T51" fmla="*/ 148 h 150"/>
                  <a:gd name="T52" fmla="*/ 0 w 210"/>
                  <a:gd name="T53" fmla="*/ 30 h 150"/>
                  <a:gd name="T54" fmla="*/ 96 w 210"/>
                  <a:gd name="T55" fmla="*/ 7 h 150"/>
                  <a:gd name="T56" fmla="*/ 96 w 210"/>
                  <a:gd name="T57" fmla="*/ 7 h 150"/>
                  <a:gd name="T58" fmla="*/ 108 w 210"/>
                  <a:gd name="T59" fmla="*/ 0 h 150"/>
                  <a:gd name="T60" fmla="*/ 210 w 210"/>
                  <a:gd name="T61" fmla="*/ 0 h 15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10" h="150">
                    <a:moveTo>
                      <a:pt x="210" y="0"/>
                    </a:moveTo>
                    <a:lnTo>
                      <a:pt x="210" y="0"/>
                    </a:lnTo>
                    <a:lnTo>
                      <a:pt x="202" y="16"/>
                    </a:lnTo>
                    <a:lnTo>
                      <a:pt x="193" y="33"/>
                    </a:lnTo>
                    <a:lnTo>
                      <a:pt x="169" y="63"/>
                    </a:lnTo>
                    <a:lnTo>
                      <a:pt x="167" y="68"/>
                    </a:lnTo>
                    <a:lnTo>
                      <a:pt x="165" y="77"/>
                    </a:lnTo>
                    <a:lnTo>
                      <a:pt x="165" y="84"/>
                    </a:lnTo>
                    <a:lnTo>
                      <a:pt x="162" y="89"/>
                    </a:lnTo>
                    <a:lnTo>
                      <a:pt x="160" y="96"/>
                    </a:lnTo>
                    <a:lnTo>
                      <a:pt x="155" y="99"/>
                    </a:lnTo>
                    <a:lnTo>
                      <a:pt x="144" y="106"/>
                    </a:lnTo>
                    <a:lnTo>
                      <a:pt x="129" y="108"/>
                    </a:lnTo>
                    <a:lnTo>
                      <a:pt x="120" y="120"/>
                    </a:lnTo>
                    <a:lnTo>
                      <a:pt x="118" y="124"/>
                    </a:lnTo>
                    <a:lnTo>
                      <a:pt x="118" y="132"/>
                    </a:lnTo>
                    <a:lnTo>
                      <a:pt x="115" y="141"/>
                    </a:lnTo>
                    <a:lnTo>
                      <a:pt x="113" y="146"/>
                    </a:lnTo>
                    <a:lnTo>
                      <a:pt x="111" y="150"/>
                    </a:lnTo>
                    <a:lnTo>
                      <a:pt x="103" y="150"/>
                    </a:lnTo>
                    <a:lnTo>
                      <a:pt x="92" y="150"/>
                    </a:lnTo>
                    <a:lnTo>
                      <a:pt x="78" y="148"/>
                    </a:lnTo>
                    <a:lnTo>
                      <a:pt x="0" y="30"/>
                    </a:lnTo>
                    <a:lnTo>
                      <a:pt x="96" y="7"/>
                    </a:lnTo>
                    <a:lnTo>
                      <a:pt x="108" y="0"/>
                    </a:lnTo>
                    <a:lnTo>
                      <a:pt x="21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7" name="Freeform 92"/>
              <p:cNvSpPr>
                <a:spLocks/>
              </p:cNvSpPr>
              <p:nvPr/>
            </p:nvSpPr>
            <p:spPr bwMode="auto">
              <a:xfrm>
                <a:off x="4387" y="962"/>
                <a:ext cx="182" cy="141"/>
              </a:xfrm>
              <a:custGeom>
                <a:avLst/>
                <a:gdLst>
                  <a:gd name="T0" fmla="*/ 182 w 182"/>
                  <a:gd name="T1" fmla="*/ 0 h 141"/>
                  <a:gd name="T2" fmla="*/ 182 w 182"/>
                  <a:gd name="T3" fmla="*/ 0 h 141"/>
                  <a:gd name="T4" fmla="*/ 177 w 182"/>
                  <a:gd name="T5" fmla="*/ 11 h 141"/>
                  <a:gd name="T6" fmla="*/ 170 w 182"/>
                  <a:gd name="T7" fmla="*/ 23 h 141"/>
                  <a:gd name="T8" fmla="*/ 170 w 182"/>
                  <a:gd name="T9" fmla="*/ 23 h 141"/>
                  <a:gd name="T10" fmla="*/ 156 w 182"/>
                  <a:gd name="T11" fmla="*/ 42 h 141"/>
                  <a:gd name="T12" fmla="*/ 146 w 182"/>
                  <a:gd name="T13" fmla="*/ 56 h 141"/>
                  <a:gd name="T14" fmla="*/ 139 w 182"/>
                  <a:gd name="T15" fmla="*/ 68 h 141"/>
                  <a:gd name="T16" fmla="*/ 139 w 182"/>
                  <a:gd name="T17" fmla="*/ 80 h 141"/>
                  <a:gd name="T18" fmla="*/ 139 w 182"/>
                  <a:gd name="T19" fmla="*/ 80 h 141"/>
                  <a:gd name="T20" fmla="*/ 137 w 182"/>
                  <a:gd name="T21" fmla="*/ 84 h 141"/>
                  <a:gd name="T22" fmla="*/ 135 w 182"/>
                  <a:gd name="T23" fmla="*/ 89 h 141"/>
                  <a:gd name="T24" fmla="*/ 130 w 182"/>
                  <a:gd name="T25" fmla="*/ 94 h 141"/>
                  <a:gd name="T26" fmla="*/ 125 w 182"/>
                  <a:gd name="T27" fmla="*/ 96 h 141"/>
                  <a:gd name="T28" fmla="*/ 116 w 182"/>
                  <a:gd name="T29" fmla="*/ 99 h 141"/>
                  <a:gd name="T30" fmla="*/ 111 w 182"/>
                  <a:gd name="T31" fmla="*/ 99 h 141"/>
                  <a:gd name="T32" fmla="*/ 111 w 182"/>
                  <a:gd name="T33" fmla="*/ 99 h 141"/>
                  <a:gd name="T34" fmla="*/ 106 w 182"/>
                  <a:gd name="T35" fmla="*/ 101 h 141"/>
                  <a:gd name="T36" fmla="*/ 99 w 182"/>
                  <a:gd name="T37" fmla="*/ 108 h 141"/>
                  <a:gd name="T38" fmla="*/ 92 w 182"/>
                  <a:gd name="T39" fmla="*/ 120 h 141"/>
                  <a:gd name="T40" fmla="*/ 90 w 182"/>
                  <a:gd name="T41" fmla="*/ 127 h 141"/>
                  <a:gd name="T42" fmla="*/ 90 w 182"/>
                  <a:gd name="T43" fmla="*/ 134 h 141"/>
                  <a:gd name="T44" fmla="*/ 90 w 182"/>
                  <a:gd name="T45" fmla="*/ 134 h 141"/>
                  <a:gd name="T46" fmla="*/ 90 w 182"/>
                  <a:gd name="T47" fmla="*/ 139 h 141"/>
                  <a:gd name="T48" fmla="*/ 85 w 182"/>
                  <a:gd name="T49" fmla="*/ 141 h 141"/>
                  <a:gd name="T50" fmla="*/ 78 w 182"/>
                  <a:gd name="T51" fmla="*/ 141 h 141"/>
                  <a:gd name="T52" fmla="*/ 69 w 182"/>
                  <a:gd name="T53" fmla="*/ 139 h 141"/>
                  <a:gd name="T54" fmla="*/ 0 w 182"/>
                  <a:gd name="T55" fmla="*/ 37 h 141"/>
                  <a:gd name="T56" fmla="*/ 85 w 182"/>
                  <a:gd name="T57" fmla="*/ 16 h 141"/>
                  <a:gd name="T58" fmla="*/ 85 w 182"/>
                  <a:gd name="T59" fmla="*/ 16 h 141"/>
                  <a:gd name="T60" fmla="*/ 92 w 182"/>
                  <a:gd name="T61" fmla="*/ 11 h 141"/>
                  <a:gd name="T62" fmla="*/ 109 w 182"/>
                  <a:gd name="T63" fmla="*/ 0 h 141"/>
                  <a:gd name="T64" fmla="*/ 182 w 182"/>
                  <a:gd name="T65" fmla="*/ 0 h 14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82" h="141">
                    <a:moveTo>
                      <a:pt x="182" y="0"/>
                    </a:moveTo>
                    <a:lnTo>
                      <a:pt x="182" y="0"/>
                    </a:lnTo>
                    <a:lnTo>
                      <a:pt x="177" y="11"/>
                    </a:lnTo>
                    <a:lnTo>
                      <a:pt x="170" y="23"/>
                    </a:lnTo>
                    <a:lnTo>
                      <a:pt x="156" y="42"/>
                    </a:lnTo>
                    <a:lnTo>
                      <a:pt x="146" y="56"/>
                    </a:lnTo>
                    <a:lnTo>
                      <a:pt x="139" y="68"/>
                    </a:lnTo>
                    <a:lnTo>
                      <a:pt x="139" y="80"/>
                    </a:lnTo>
                    <a:lnTo>
                      <a:pt x="137" y="84"/>
                    </a:lnTo>
                    <a:lnTo>
                      <a:pt x="135" y="89"/>
                    </a:lnTo>
                    <a:lnTo>
                      <a:pt x="130" y="94"/>
                    </a:lnTo>
                    <a:lnTo>
                      <a:pt x="125" y="96"/>
                    </a:lnTo>
                    <a:lnTo>
                      <a:pt x="116" y="99"/>
                    </a:lnTo>
                    <a:lnTo>
                      <a:pt x="111" y="99"/>
                    </a:lnTo>
                    <a:lnTo>
                      <a:pt x="106" y="101"/>
                    </a:lnTo>
                    <a:lnTo>
                      <a:pt x="99" y="108"/>
                    </a:lnTo>
                    <a:lnTo>
                      <a:pt x="92" y="120"/>
                    </a:lnTo>
                    <a:lnTo>
                      <a:pt x="90" y="127"/>
                    </a:lnTo>
                    <a:lnTo>
                      <a:pt x="90" y="134"/>
                    </a:lnTo>
                    <a:lnTo>
                      <a:pt x="90" y="139"/>
                    </a:lnTo>
                    <a:lnTo>
                      <a:pt x="85" y="141"/>
                    </a:lnTo>
                    <a:lnTo>
                      <a:pt x="78" y="141"/>
                    </a:lnTo>
                    <a:lnTo>
                      <a:pt x="69" y="139"/>
                    </a:lnTo>
                    <a:lnTo>
                      <a:pt x="0" y="37"/>
                    </a:lnTo>
                    <a:lnTo>
                      <a:pt x="85" y="16"/>
                    </a:lnTo>
                    <a:lnTo>
                      <a:pt x="92" y="11"/>
                    </a:lnTo>
                    <a:lnTo>
                      <a:pt x="109" y="0"/>
                    </a:lnTo>
                    <a:lnTo>
                      <a:pt x="182" y="0"/>
                    </a:lnTo>
                    <a:close/>
                  </a:path>
                </a:pathLst>
              </a:custGeom>
              <a:solidFill>
                <a:srgbClr val="99999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8" name="Freeform 93"/>
              <p:cNvSpPr>
                <a:spLocks/>
              </p:cNvSpPr>
              <p:nvPr/>
            </p:nvSpPr>
            <p:spPr bwMode="auto">
              <a:xfrm>
                <a:off x="4175" y="1178"/>
                <a:ext cx="813" cy="797"/>
              </a:xfrm>
              <a:custGeom>
                <a:avLst/>
                <a:gdLst>
                  <a:gd name="T0" fmla="*/ 264 w 813"/>
                  <a:gd name="T1" fmla="*/ 3 h 797"/>
                  <a:gd name="T2" fmla="*/ 236 w 813"/>
                  <a:gd name="T3" fmla="*/ 8 h 797"/>
                  <a:gd name="T4" fmla="*/ 179 w 813"/>
                  <a:gd name="T5" fmla="*/ 19 h 797"/>
                  <a:gd name="T6" fmla="*/ 127 w 813"/>
                  <a:gd name="T7" fmla="*/ 38 h 797"/>
                  <a:gd name="T8" fmla="*/ 78 w 813"/>
                  <a:gd name="T9" fmla="*/ 66 h 797"/>
                  <a:gd name="T10" fmla="*/ 24 w 813"/>
                  <a:gd name="T11" fmla="*/ 109 h 797"/>
                  <a:gd name="T12" fmla="*/ 0 w 813"/>
                  <a:gd name="T13" fmla="*/ 133 h 797"/>
                  <a:gd name="T14" fmla="*/ 0 w 813"/>
                  <a:gd name="T15" fmla="*/ 599 h 797"/>
                  <a:gd name="T16" fmla="*/ 2 w 813"/>
                  <a:gd name="T17" fmla="*/ 611 h 797"/>
                  <a:gd name="T18" fmla="*/ 40 w 813"/>
                  <a:gd name="T19" fmla="*/ 656 h 797"/>
                  <a:gd name="T20" fmla="*/ 83 w 813"/>
                  <a:gd name="T21" fmla="*/ 696 h 797"/>
                  <a:gd name="T22" fmla="*/ 130 w 813"/>
                  <a:gd name="T23" fmla="*/ 731 h 797"/>
                  <a:gd name="T24" fmla="*/ 222 w 813"/>
                  <a:gd name="T25" fmla="*/ 783 h 797"/>
                  <a:gd name="T26" fmla="*/ 264 w 813"/>
                  <a:gd name="T27" fmla="*/ 797 h 797"/>
                  <a:gd name="T28" fmla="*/ 568 w 813"/>
                  <a:gd name="T29" fmla="*/ 797 h 797"/>
                  <a:gd name="T30" fmla="*/ 613 w 813"/>
                  <a:gd name="T31" fmla="*/ 779 h 797"/>
                  <a:gd name="T32" fmla="*/ 655 w 813"/>
                  <a:gd name="T33" fmla="*/ 755 h 797"/>
                  <a:gd name="T34" fmla="*/ 695 w 813"/>
                  <a:gd name="T35" fmla="*/ 724 h 797"/>
                  <a:gd name="T36" fmla="*/ 731 w 813"/>
                  <a:gd name="T37" fmla="*/ 687 h 797"/>
                  <a:gd name="T38" fmla="*/ 752 w 813"/>
                  <a:gd name="T39" fmla="*/ 661 h 797"/>
                  <a:gd name="T40" fmla="*/ 785 w 813"/>
                  <a:gd name="T41" fmla="*/ 604 h 797"/>
                  <a:gd name="T42" fmla="*/ 809 w 813"/>
                  <a:gd name="T43" fmla="*/ 533 h 797"/>
                  <a:gd name="T44" fmla="*/ 811 w 813"/>
                  <a:gd name="T45" fmla="*/ 505 h 797"/>
                  <a:gd name="T46" fmla="*/ 813 w 813"/>
                  <a:gd name="T47" fmla="*/ 453 h 797"/>
                  <a:gd name="T48" fmla="*/ 809 w 813"/>
                  <a:gd name="T49" fmla="*/ 404 h 797"/>
                  <a:gd name="T50" fmla="*/ 799 w 813"/>
                  <a:gd name="T51" fmla="*/ 354 h 797"/>
                  <a:gd name="T52" fmla="*/ 773 w 813"/>
                  <a:gd name="T53" fmla="*/ 288 h 797"/>
                  <a:gd name="T54" fmla="*/ 757 w 813"/>
                  <a:gd name="T55" fmla="*/ 260 h 797"/>
                  <a:gd name="T56" fmla="*/ 721 w 813"/>
                  <a:gd name="T57" fmla="*/ 206 h 797"/>
                  <a:gd name="T58" fmla="*/ 679 w 813"/>
                  <a:gd name="T59" fmla="*/ 158 h 797"/>
                  <a:gd name="T60" fmla="*/ 632 w 813"/>
                  <a:gd name="T61" fmla="*/ 114 h 797"/>
                  <a:gd name="T62" fmla="*/ 568 w 813"/>
                  <a:gd name="T63" fmla="*/ 71 h 797"/>
                  <a:gd name="T64" fmla="*/ 538 w 813"/>
                  <a:gd name="T65" fmla="*/ 55 h 797"/>
                  <a:gd name="T66" fmla="*/ 474 w 813"/>
                  <a:gd name="T67" fmla="*/ 29 h 797"/>
                  <a:gd name="T68" fmla="*/ 410 w 813"/>
                  <a:gd name="T69" fmla="*/ 12 h 797"/>
                  <a:gd name="T70" fmla="*/ 344 w 813"/>
                  <a:gd name="T71" fmla="*/ 3 h 797"/>
                  <a:gd name="T72" fmla="*/ 309 w 813"/>
                  <a:gd name="T73" fmla="*/ 0 h 79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813" h="797">
                    <a:moveTo>
                      <a:pt x="309" y="0"/>
                    </a:moveTo>
                    <a:lnTo>
                      <a:pt x="264" y="3"/>
                    </a:lnTo>
                    <a:lnTo>
                      <a:pt x="236" y="8"/>
                    </a:lnTo>
                    <a:lnTo>
                      <a:pt x="208" y="12"/>
                    </a:lnTo>
                    <a:lnTo>
                      <a:pt x="179" y="19"/>
                    </a:lnTo>
                    <a:lnTo>
                      <a:pt x="153" y="29"/>
                    </a:lnTo>
                    <a:lnTo>
                      <a:pt x="127" y="38"/>
                    </a:lnTo>
                    <a:lnTo>
                      <a:pt x="104" y="52"/>
                    </a:lnTo>
                    <a:lnTo>
                      <a:pt x="78" y="66"/>
                    </a:lnTo>
                    <a:lnTo>
                      <a:pt x="54" y="83"/>
                    </a:lnTo>
                    <a:lnTo>
                      <a:pt x="24" y="109"/>
                    </a:lnTo>
                    <a:lnTo>
                      <a:pt x="0" y="133"/>
                    </a:lnTo>
                    <a:lnTo>
                      <a:pt x="0" y="599"/>
                    </a:lnTo>
                    <a:lnTo>
                      <a:pt x="2" y="611"/>
                    </a:lnTo>
                    <a:lnTo>
                      <a:pt x="21" y="635"/>
                    </a:lnTo>
                    <a:lnTo>
                      <a:pt x="40" y="656"/>
                    </a:lnTo>
                    <a:lnTo>
                      <a:pt x="61" y="677"/>
                    </a:lnTo>
                    <a:lnTo>
                      <a:pt x="83" y="696"/>
                    </a:lnTo>
                    <a:lnTo>
                      <a:pt x="106" y="715"/>
                    </a:lnTo>
                    <a:lnTo>
                      <a:pt x="130" y="731"/>
                    </a:lnTo>
                    <a:lnTo>
                      <a:pt x="182" y="764"/>
                    </a:lnTo>
                    <a:lnTo>
                      <a:pt x="222" y="783"/>
                    </a:lnTo>
                    <a:lnTo>
                      <a:pt x="264" y="797"/>
                    </a:lnTo>
                    <a:lnTo>
                      <a:pt x="568" y="797"/>
                    </a:lnTo>
                    <a:lnTo>
                      <a:pt x="592" y="790"/>
                    </a:lnTo>
                    <a:lnTo>
                      <a:pt x="613" y="779"/>
                    </a:lnTo>
                    <a:lnTo>
                      <a:pt x="637" y="767"/>
                    </a:lnTo>
                    <a:lnTo>
                      <a:pt x="655" y="755"/>
                    </a:lnTo>
                    <a:lnTo>
                      <a:pt x="677" y="741"/>
                    </a:lnTo>
                    <a:lnTo>
                      <a:pt x="695" y="724"/>
                    </a:lnTo>
                    <a:lnTo>
                      <a:pt x="714" y="708"/>
                    </a:lnTo>
                    <a:lnTo>
                      <a:pt x="731" y="687"/>
                    </a:lnTo>
                    <a:lnTo>
                      <a:pt x="752" y="661"/>
                    </a:lnTo>
                    <a:lnTo>
                      <a:pt x="771" y="632"/>
                    </a:lnTo>
                    <a:lnTo>
                      <a:pt x="785" y="604"/>
                    </a:lnTo>
                    <a:lnTo>
                      <a:pt x="797" y="571"/>
                    </a:lnTo>
                    <a:lnTo>
                      <a:pt x="809" y="533"/>
                    </a:lnTo>
                    <a:lnTo>
                      <a:pt x="811" y="505"/>
                    </a:lnTo>
                    <a:lnTo>
                      <a:pt x="813" y="479"/>
                    </a:lnTo>
                    <a:lnTo>
                      <a:pt x="813" y="453"/>
                    </a:lnTo>
                    <a:lnTo>
                      <a:pt x="813" y="430"/>
                    </a:lnTo>
                    <a:lnTo>
                      <a:pt x="809" y="404"/>
                    </a:lnTo>
                    <a:lnTo>
                      <a:pt x="804" y="378"/>
                    </a:lnTo>
                    <a:lnTo>
                      <a:pt x="799" y="354"/>
                    </a:lnTo>
                    <a:lnTo>
                      <a:pt x="790" y="328"/>
                    </a:lnTo>
                    <a:lnTo>
                      <a:pt x="773" y="288"/>
                    </a:lnTo>
                    <a:lnTo>
                      <a:pt x="757" y="260"/>
                    </a:lnTo>
                    <a:lnTo>
                      <a:pt x="740" y="232"/>
                    </a:lnTo>
                    <a:lnTo>
                      <a:pt x="721" y="206"/>
                    </a:lnTo>
                    <a:lnTo>
                      <a:pt x="702" y="182"/>
                    </a:lnTo>
                    <a:lnTo>
                      <a:pt x="679" y="158"/>
                    </a:lnTo>
                    <a:lnTo>
                      <a:pt x="658" y="135"/>
                    </a:lnTo>
                    <a:lnTo>
                      <a:pt x="632" y="114"/>
                    </a:lnTo>
                    <a:lnTo>
                      <a:pt x="606" y="95"/>
                    </a:lnTo>
                    <a:lnTo>
                      <a:pt x="568" y="71"/>
                    </a:lnTo>
                    <a:lnTo>
                      <a:pt x="538" y="55"/>
                    </a:lnTo>
                    <a:lnTo>
                      <a:pt x="507" y="41"/>
                    </a:lnTo>
                    <a:lnTo>
                      <a:pt x="474" y="29"/>
                    </a:lnTo>
                    <a:lnTo>
                      <a:pt x="443" y="19"/>
                    </a:lnTo>
                    <a:lnTo>
                      <a:pt x="410" y="12"/>
                    </a:lnTo>
                    <a:lnTo>
                      <a:pt x="380" y="5"/>
                    </a:lnTo>
                    <a:lnTo>
                      <a:pt x="344" y="3"/>
                    </a:lnTo>
                    <a:lnTo>
                      <a:pt x="30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9" name="Freeform 94"/>
              <p:cNvSpPr>
                <a:spLocks/>
              </p:cNvSpPr>
              <p:nvPr/>
            </p:nvSpPr>
            <p:spPr bwMode="auto">
              <a:xfrm>
                <a:off x="4175" y="1190"/>
                <a:ext cx="804" cy="785"/>
              </a:xfrm>
              <a:custGeom>
                <a:avLst/>
                <a:gdLst>
                  <a:gd name="T0" fmla="*/ 309 w 804"/>
                  <a:gd name="T1" fmla="*/ 0 h 785"/>
                  <a:gd name="T2" fmla="*/ 309 w 804"/>
                  <a:gd name="T3" fmla="*/ 0 h 785"/>
                  <a:gd name="T4" fmla="*/ 262 w 804"/>
                  <a:gd name="T5" fmla="*/ 3 h 785"/>
                  <a:gd name="T6" fmla="*/ 217 w 804"/>
                  <a:gd name="T7" fmla="*/ 10 h 785"/>
                  <a:gd name="T8" fmla="*/ 172 w 804"/>
                  <a:gd name="T9" fmla="*/ 21 h 785"/>
                  <a:gd name="T10" fmla="*/ 132 w 804"/>
                  <a:gd name="T11" fmla="*/ 36 h 785"/>
                  <a:gd name="T12" fmla="*/ 94 w 804"/>
                  <a:gd name="T13" fmla="*/ 57 h 785"/>
                  <a:gd name="T14" fmla="*/ 59 w 804"/>
                  <a:gd name="T15" fmla="*/ 80 h 785"/>
                  <a:gd name="T16" fmla="*/ 28 w 804"/>
                  <a:gd name="T17" fmla="*/ 106 h 785"/>
                  <a:gd name="T18" fmla="*/ 0 w 804"/>
                  <a:gd name="T19" fmla="*/ 137 h 785"/>
                  <a:gd name="T20" fmla="*/ 0 w 804"/>
                  <a:gd name="T21" fmla="*/ 580 h 785"/>
                  <a:gd name="T22" fmla="*/ 0 w 804"/>
                  <a:gd name="T23" fmla="*/ 580 h 785"/>
                  <a:gd name="T24" fmla="*/ 28 w 804"/>
                  <a:gd name="T25" fmla="*/ 618 h 785"/>
                  <a:gd name="T26" fmla="*/ 59 w 804"/>
                  <a:gd name="T27" fmla="*/ 651 h 785"/>
                  <a:gd name="T28" fmla="*/ 94 w 804"/>
                  <a:gd name="T29" fmla="*/ 682 h 785"/>
                  <a:gd name="T30" fmla="*/ 132 w 804"/>
                  <a:gd name="T31" fmla="*/ 710 h 785"/>
                  <a:gd name="T32" fmla="*/ 170 w 804"/>
                  <a:gd name="T33" fmla="*/ 734 h 785"/>
                  <a:gd name="T34" fmla="*/ 212 w 804"/>
                  <a:gd name="T35" fmla="*/ 755 h 785"/>
                  <a:gd name="T36" fmla="*/ 257 w 804"/>
                  <a:gd name="T37" fmla="*/ 774 h 785"/>
                  <a:gd name="T38" fmla="*/ 302 w 804"/>
                  <a:gd name="T39" fmla="*/ 785 h 785"/>
                  <a:gd name="T40" fmla="*/ 535 w 804"/>
                  <a:gd name="T41" fmla="*/ 785 h 785"/>
                  <a:gd name="T42" fmla="*/ 535 w 804"/>
                  <a:gd name="T43" fmla="*/ 785 h 785"/>
                  <a:gd name="T44" fmla="*/ 568 w 804"/>
                  <a:gd name="T45" fmla="*/ 776 h 785"/>
                  <a:gd name="T46" fmla="*/ 599 w 804"/>
                  <a:gd name="T47" fmla="*/ 764 h 785"/>
                  <a:gd name="T48" fmla="*/ 627 w 804"/>
                  <a:gd name="T49" fmla="*/ 748 h 785"/>
                  <a:gd name="T50" fmla="*/ 655 w 804"/>
                  <a:gd name="T51" fmla="*/ 731 h 785"/>
                  <a:gd name="T52" fmla="*/ 679 w 804"/>
                  <a:gd name="T53" fmla="*/ 712 h 785"/>
                  <a:gd name="T54" fmla="*/ 702 w 804"/>
                  <a:gd name="T55" fmla="*/ 691 h 785"/>
                  <a:gd name="T56" fmla="*/ 724 w 804"/>
                  <a:gd name="T57" fmla="*/ 668 h 785"/>
                  <a:gd name="T58" fmla="*/ 743 w 804"/>
                  <a:gd name="T59" fmla="*/ 644 h 785"/>
                  <a:gd name="T60" fmla="*/ 759 w 804"/>
                  <a:gd name="T61" fmla="*/ 618 h 785"/>
                  <a:gd name="T62" fmla="*/ 773 w 804"/>
                  <a:gd name="T63" fmla="*/ 590 h 785"/>
                  <a:gd name="T64" fmla="*/ 785 w 804"/>
                  <a:gd name="T65" fmla="*/ 561 h 785"/>
                  <a:gd name="T66" fmla="*/ 794 w 804"/>
                  <a:gd name="T67" fmla="*/ 531 h 785"/>
                  <a:gd name="T68" fmla="*/ 799 w 804"/>
                  <a:gd name="T69" fmla="*/ 500 h 785"/>
                  <a:gd name="T70" fmla="*/ 804 w 804"/>
                  <a:gd name="T71" fmla="*/ 467 h 785"/>
                  <a:gd name="T72" fmla="*/ 804 w 804"/>
                  <a:gd name="T73" fmla="*/ 434 h 785"/>
                  <a:gd name="T74" fmla="*/ 799 w 804"/>
                  <a:gd name="T75" fmla="*/ 399 h 785"/>
                  <a:gd name="T76" fmla="*/ 799 w 804"/>
                  <a:gd name="T77" fmla="*/ 399 h 785"/>
                  <a:gd name="T78" fmla="*/ 792 w 804"/>
                  <a:gd name="T79" fmla="*/ 359 h 785"/>
                  <a:gd name="T80" fmla="*/ 780 w 804"/>
                  <a:gd name="T81" fmla="*/ 319 h 785"/>
                  <a:gd name="T82" fmla="*/ 764 w 804"/>
                  <a:gd name="T83" fmla="*/ 281 h 785"/>
                  <a:gd name="T84" fmla="*/ 745 w 804"/>
                  <a:gd name="T85" fmla="*/ 243 h 785"/>
                  <a:gd name="T86" fmla="*/ 721 w 804"/>
                  <a:gd name="T87" fmla="*/ 210 h 785"/>
                  <a:gd name="T88" fmla="*/ 695 w 804"/>
                  <a:gd name="T89" fmla="*/ 177 h 785"/>
                  <a:gd name="T90" fmla="*/ 665 w 804"/>
                  <a:gd name="T91" fmla="*/ 146 h 785"/>
                  <a:gd name="T92" fmla="*/ 634 w 804"/>
                  <a:gd name="T93" fmla="*/ 116 h 785"/>
                  <a:gd name="T94" fmla="*/ 599 w 804"/>
                  <a:gd name="T95" fmla="*/ 90 h 785"/>
                  <a:gd name="T96" fmla="*/ 563 w 804"/>
                  <a:gd name="T97" fmla="*/ 69 h 785"/>
                  <a:gd name="T98" fmla="*/ 523 w 804"/>
                  <a:gd name="T99" fmla="*/ 47 h 785"/>
                  <a:gd name="T100" fmla="*/ 483 w 804"/>
                  <a:gd name="T101" fmla="*/ 31 h 785"/>
                  <a:gd name="T102" fmla="*/ 441 w 804"/>
                  <a:gd name="T103" fmla="*/ 17 h 785"/>
                  <a:gd name="T104" fmla="*/ 398 w 804"/>
                  <a:gd name="T105" fmla="*/ 7 h 785"/>
                  <a:gd name="T106" fmla="*/ 354 w 804"/>
                  <a:gd name="T107" fmla="*/ 3 h 785"/>
                  <a:gd name="T108" fmla="*/ 309 w 804"/>
                  <a:gd name="T109" fmla="*/ 0 h 785"/>
                  <a:gd name="T110" fmla="*/ 309 w 804"/>
                  <a:gd name="T111" fmla="*/ 0 h 7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804" h="785">
                    <a:moveTo>
                      <a:pt x="309" y="0"/>
                    </a:moveTo>
                    <a:lnTo>
                      <a:pt x="309" y="0"/>
                    </a:lnTo>
                    <a:lnTo>
                      <a:pt x="262" y="3"/>
                    </a:lnTo>
                    <a:lnTo>
                      <a:pt x="217" y="10"/>
                    </a:lnTo>
                    <a:lnTo>
                      <a:pt x="172" y="21"/>
                    </a:lnTo>
                    <a:lnTo>
                      <a:pt x="132" y="36"/>
                    </a:lnTo>
                    <a:lnTo>
                      <a:pt x="94" y="57"/>
                    </a:lnTo>
                    <a:lnTo>
                      <a:pt x="59" y="80"/>
                    </a:lnTo>
                    <a:lnTo>
                      <a:pt x="28" y="106"/>
                    </a:lnTo>
                    <a:lnTo>
                      <a:pt x="0" y="137"/>
                    </a:lnTo>
                    <a:lnTo>
                      <a:pt x="0" y="580"/>
                    </a:lnTo>
                    <a:lnTo>
                      <a:pt x="28" y="618"/>
                    </a:lnTo>
                    <a:lnTo>
                      <a:pt x="59" y="651"/>
                    </a:lnTo>
                    <a:lnTo>
                      <a:pt x="94" y="682"/>
                    </a:lnTo>
                    <a:lnTo>
                      <a:pt x="132" y="710"/>
                    </a:lnTo>
                    <a:lnTo>
                      <a:pt x="170" y="734"/>
                    </a:lnTo>
                    <a:lnTo>
                      <a:pt x="212" y="755"/>
                    </a:lnTo>
                    <a:lnTo>
                      <a:pt x="257" y="774"/>
                    </a:lnTo>
                    <a:lnTo>
                      <a:pt x="302" y="785"/>
                    </a:lnTo>
                    <a:lnTo>
                      <a:pt x="535" y="785"/>
                    </a:lnTo>
                    <a:lnTo>
                      <a:pt x="568" y="776"/>
                    </a:lnTo>
                    <a:lnTo>
                      <a:pt x="599" y="764"/>
                    </a:lnTo>
                    <a:lnTo>
                      <a:pt x="627" y="748"/>
                    </a:lnTo>
                    <a:lnTo>
                      <a:pt x="655" y="731"/>
                    </a:lnTo>
                    <a:lnTo>
                      <a:pt x="679" y="712"/>
                    </a:lnTo>
                    <a:lnTo>
                      <a:pt x="702" y="691"/>
                    </a:lnTo>
                    <a:lnTo>
                      <a:pt x="724" y="668"/>
                    </a:lnTo>
                    <a:lnTo>
                      <a:pt x="743" y="644"/>
                    </a:lnTo>
                    <a:lnTo>
                      <a:pt x="759" y="618"/>
                    </a:lnTo>
                    <a:lnTo>
                      <a:pt x="773" y="590"/>
                    </a:lnTo>
                    <a:lnTo>
                      <a:pt x="785" y="561"/>
                    </a:lnTo>
                    <a:lnTo>
                      <a:pt x="794" y="531"/>
                    </a:lnTo>
                    <a:lnTo>
                      <a:pt x="799" y="500"/>
                    </a:lnTo>
                    <a:lnTo>
                      <a:pt x="804" y="467"/>
                    </a:lnTo>
                    <a:lnTo>
                      <a:pt x="804" y="434"/>
                    </a:lnTo>
                    <a:lnTo>
                      <a:pt x="799" y="399"/>
                    </a:lnTo>
                    <a:lnTo>
                      <a:pt x="792" y="359"/>
                    </a:lnTo>
                    <a:lnTo>
                      <a:pt x="780" y="319"/>
                    </a:lnTo>
                    <a:lnTo>
                      <a:pt x="764" y="281"/>
                    </a:lnTo>
                    <a:lnTo>
                      <a:pt x="745" y="243"/>
                    </a:lnTo>
                    <a:lnTo>
                      <a:pt x="721" y="210"/>
                    </a:lnTo>
                    <a:lnTo>
                      <a:pt x="695" y="177"/>
                    </a:lnTo>
                    <a:lnTo>
                      <a:pt x="665" y="146"/>
                    </a:lnTo>
                    <a:lnTo>
                      <a:pt x="634" y="116"/>
                    </a:lnTo>
                    <a:lnTo>
                      <a:pt x="599" y="90"/>
                    </a:lnTo>
                    <a:lnTo>
                      <a:pt x="563" y="69"/>
                    </a:lnTo>
                    <a:lnTo>
                      <a:pt x="523" y="47"/>
                    </a:lnTo>
                    <a:lnTo>
                      <a:pt x="483" y="31"/>
                    </a:lnTo>
                    <a:lnTo>
                      <a:pt x="441" y="17"/>
                    </a:lnTo>
                    <a:lnTo>
                      <a:pt x="398" y="7"/>
                    </a:lnTo>
                    <a:lnTo>
                      <a:pt x="354" y="3"/>
                    </a:lnTo>
                    <a:lnTo>
                      <a:pt x="309" y="0"/>
                    </a:lnTo>
                    <a:close/>
                  </a:path>
                </a:pathLst>
              </a:custGeom>
              <a:solidFill>
                <a:srgbClr val="FF9E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0" name="Freeform 95"/>
              <p:cNvSpPr>
                <a:spLocks/>
              </p:cNvSpPr>
              <p:nvPr/>
            </p:nvSpPr>
            <p:spPr bwMode="auto">
              <a:xfrm>
                <a:off x="4342" y="1209"/>
                <a:ext cx="342" cy="21"/>
              </a:xfrm>
              <a:custGeom>
                <a:avLst/>
                <a:gdLst>
                  <a:gd name="T0" fmla="*/ 342 w 342"/>
                  <a:gd name="T1" fmla="*/ 21 h 21"/>
                  <a:gd name="T2" fmla="*/ 0 w 342"/>
                  <a:gd name="T3" fmla="*/ 2 h 21"/>
                  <a:gd name="T4" fmla="*/ 0 w 342"/>
                  <a:gd name="T5" fmla="*/ 2 h 21"/>
                  <a:gd name="T6" fmla="*/ 8 w 342"/>
                  <a:gd name="T7" fmla="*/ 0 h 21"/>
                  <a:gd name="T8" fmla="*/ 293 w 342"/>
                  <a:gd name="T9" fmla="*/ 2 h 21"/>
                  <a:gd name="T10" fmla="*/ 293 w 342"/>
                  <a:gd name="T11" fmla="*/ 2 h 21"/>
                  <a:gd name="T12" fmla="*/ 342 w 342"/>
                  <a:gd name="T13" fmla="*/ 21 h 21"/>
                  <a:gd name="T14" fmla="*/ 342 w 342"/>
                  <a:gd name="T15" fmla="*/ 21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42" h="21">
                    <a:moveTo>
                      <a:pt x="342" y="21"/>
                    </a:moveTo>
                    <a:lnTo>
                      <a:pt x="0" y="2"/>
                    </a:lnTo>
                    <a:lnTo>
                      <a:pt x="8" y="0"/>
                    </a:lnTo>
                    <a:lnTo>
                      <a:pt x="293" y="2"/>
                    </a:lnTo>
                    <a:lnTo>
                      <a:pt x="342" y="21"/>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1" name="Freeform 96"/>
              <p:cNvSpPr>
                <a:spLocks/>
              </p:cNvSpPr>
              <p:nvPr/>
            </p:nvSpPr>
            <p:spPr bwMode="auto">
              <a:xfrm>
                <a:off x="4281" y="1240"/>
                <a:ext cx="469" cy="26"/>
              </a:xfrm>
              <a:custGeom>
                <a:avLst/>
                <a:gdLst>
                  <a:gd name="T0" fmla="*/ 469 w 469"/>
                  <a:gd name="T1" fmla="*/ 26 h 26"/>
                  <a:gd name="T2" fmla="*/ 469 w 469"/>
                  <a:gd name="T3" fmla="*/ 26 h 26"/>
                  <a:gd name="T4" fmla="*/ 0 w 469"/>
                  <a:gd name="T5" fmla="*/ 0 h 26"/>
                  <a:gd name="T6" fmla="*/ 0 w 469"/>
                  <a:gd name="T7" fmla="*/ 0 h 26"/>
                  <a:gd name="T8" fmla="*/ 0 w 469"/>
                  <a:gd name="T9" fmla="*/ 0 h 26"/>
                  <a:gd name="T10" fmla="*/ 0 w 469"/>
                  <a:gd name="T11" fmla="*/ 0 h 26"/>
                  <a:gd name="T12" fmla="*/ 432 w 469"/>
                  <a:gd name="T13" fmla="*/ 4 h 26"/>
                  <a:gd name="T14" fmla="*/ 432 w 469"/>
                  <a:gd name="T15" fmla="*/ 4 h 26"/>
                  <a:gd name="T16" fmla="*/ 469 w 469"/>
                  <a:gd name="T17" fmla="*/ 26 h 26"/>
                  <a:gd name="T18" fmla="*/ 469 w 469"/>
                  <a:gd name="T19" fmla="*/ 26 h 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69" h="26">
                    <a:moveTo>
                      <a:pt x="469" y="26"/>
                    </a:moveTo>
                    <a:lnTo>
                      <a:pt x="469" y="26"/>
                    </a:lnTo>
                    <a:lnTo>
                      <a:pt x="0" y="0"/>
                    </a:lnTo>
                    <a:lnTo>
                      <a:pt x="432" y="4"/>
                    </a:lnTo>
                    <a:lnTo>
                      <a:pt x="469" y="26"/>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2" name="Freeform 97"/>
              <p:cNvSpPr>
                <a:spLocks/>
              </p:cNvSpPr>
              <p:nvPr/>
            </p:nvSpPr>
            <p:spPr bwMode="auto">
              <a:xfrm>
                <a:off x="4276" y="1270"/>
                <a:ext cx="524" cy="29"/>
              </a:xfrm>
              <a:custGeom>
                <a:avLst/>
                <a:gdLst>
                  <a:gd name="T0" fmla="*/ 524 w 524"/>
                  <a:gd name="T1" fmla="*/ 29 h 29"/>
                  <a:gd name="T2" fmla="*/ 524 w 524"/>
                  <a:gd name="T3" fmla="*/ 29 h 29"/>
                  <a:gd name="T4" fmla="*/ 0 w 524"/>
                  <a:gd name="T5" fmla="*/ 0 h 29"/>
                  <a:gd name="T6" fmla="*/ 0 w 524"/>
                  <a:gd name="T7" fmla="*/ 0 h 29"/>
                  <a:gd name="T8" fmla="*/ 491 w 524"/>
                  <a:gd name="T9" fmla="*/ 5 h 29"/>
                  <a:gd name="T10" fmla="*/ 491 w 524"/>
                  <a:gd name="T11" fmla="*/ 5 h 29"/>
                  <a:gd name="T12" fmla="*/ 524 w 524"/>
                  <a:gd name="T13" fmla="*/ 29 h 29"/>
                  <a:gd name="T14" fmla="*/ 524 w 524"/>
                  <a:gd name="T15" fmla="*/ 29 h 2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4" h="29">
                    <a:moveTo>
                      <a:pt x="524" y="29"/>
                    </a:moveTo>
                    <a:lnTo>
                      <a:pt x="524" y="29"/>
                    </a:lnTo>
                    <a:lnTo>
                      <a:pt x="0" y="0"/>
                    </a:lnTo>
                    <a:lnTo>
                      <a:pt x="491" y="5"/>
                    </a:lnTo>
                    <a:lnTo>
                      <a:pt x="524" y="29"/>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3" name="Freeform 98"/>
              <p:cNvSpPr>
                <a:spLocks/>
              </p:cNvSpPr>
              <p:nvPr/>
            </p:nvSpPr>
            <p:spPr bwMode="auto">
              <a:xfrm>
                <a:off x="4276" y="1301"/>
                <a:ext cx="561" cy="31"/>
              </a:xfrm>
              <a:custGeom>
                <a:avLst/>
                <a:gdLst>
                  <a:gd name="T0" fmla="*/ 561 w 561"/>
                  <a:gd name="T1" fmla="*/ 31 h 31"/>
                  <a:gd name="T2" fmla="*/ 561 w 561"/>
                  <a:gd name="T3" fmla="*/ 31 h 31"/>
                  <a:gd name="T4" fmla="*/ 0 w 561"/>
                  <a:gd name="T5" fmla="*/ 0 h 31"/>
                  <a:gd name="T6" fmla="*/ 0 w 561"/>
                  <a:gd name="T7" fmla="*/ 0 h 31"/>
                  <a:gd name="T8" fmla="*/ 533 w 561"/>
                  <a:gd name="T9" fmla="*/ 5 h 31"/>
                  <a:gd name="T10" fmla="*/ 533 w 561"/>
                  <a:gd name="T11" fmla="*/ 5 h 31"/>
                  <a:gd name="T12" fmla="*/ 561 w 561"/>
                  <a:gd name="T13" fmla="*/ 31 h 31"/>
                  <a:gd name="T14" fmla="*/ 561 w 561"/>
                  <a:gd name="T15" fmla="*/ 31 h 3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61" h="31">
                    <a:moveTo>
                      <a:pt x="561" y="31"/>
                    </a:moveTo>
                    <a:lnTo>
                      <a:pt x="561" y="31"/>
                    </a:lnTo>
                    <a:lnTo>
                      <a:pt x="0" y="0"/>
                    </a:lnTo>
                    <a:lnTo>
                      <a:pt x="533" y="5"/>
                    </a:lnTo>
                    <a:lnTo>
                      <a:pt x="561" y="31"/>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4" name="Freeform 99"/>
              <p:cNvSpPr>
                <a:spLocks/>
              </p:cNvSpPr>
              <p:nvPr/>
            </p:nvSpPr>
            <p:spPr bwMode="auto">
              <a:xfrm>
                <a:off x="4276" y="1332"/>
                <a:ext cx="592" cy="33"/>
              </a:xfrm>
              <a:custGeom>
                <a:avLst/>
                <a:gdLst>
                  <a:gd name="T0" fmla="*/ 592 w 592"/>
                  <a:gd name="T1" fmla="*/ 33 h 33"/>
                  <a:gd name="T2" fmla="*/ 592 w 592"/>
                  <a:gd name="T3" fmla="*/ 33 h 33"/>
                  <a:gd name="T4" fmla="*/ 0 w 592"/>
                  <a:gd name="T5" fmla="*/ 0 h 33"/>
                  <a:gd name="T6" fmla="*/ 0 w 592"/>
                  <a:gd name="T7" fmla="*/ 0 h 33"/>
                  <a:gd name="T8" fmla="*/ 568 w 592"/>
                  <a:gd name="T9" fmla="*/ 7 h 33"/>
                  <a:gd name="T10" fmla="*/ 568 w 592"/>
                  <a:gd name="T11" fmla="*/ 7 h 33"/>
                  <a:gd name="T12" fmla="*/ 592 w 592"/>
                  <a:gd name="T13" fmla="*/ 33 h 33"/>
                  <a:gd name="T14" fmla="*/ 592 w 592"/>
                  <a:gd name="T15" fmla="*/ 33 h 3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92" h="33">
                    <a:moveTo>
                      <a:pt x="592" y="33"/>
                    </a:moveTo>
                    <a:lnTo>
                      <a:pt x="592" y="33"/>
                    </a:lnTo>
                    <a:lnTo>
                      <a:pt x="0" y="0"/>
                    </a:lnTo>
                    <a:lnTo>
                      <a:pt x="568" y="7"/>
                    </a:lnTo>
                    <a:lnTo>
                      <a:pt x="592" y="33"/>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5" name="Freeform 100"/>
              <p:cNvSpPr>
                <a:spLocks/>
              </p:cNvSpPr>
              <p:nvPr/>
            </p:nvSpPr>
            <p:spPr bwMode="auto">
              <a:xfrm>
                <a:off x="4276" y="1362"/>
                <a:ext cx="618" cy="33"/>
              </a:xfrm>
              <a:custGeom>
                <a:avLst/>
                <a:gdLst>
                  <a:gd name="T0" fmla="*/ 618 w 618"/>
                  <a:gd name="T1" fmla="*/ 33 h 33"/>
                  <a:gd name="T2" fmla="*/ 618 w 618"/>
                  <a:gd name="T3" fmla="*/ 33 h 33"/>
                  <a:gd name="T4" fmla="*/ 0 w 618"/>
                  <a:gd name="T5" fmla="*/ 0 h 33"/>
                  <a:gd name="T6" fmla="*/ 0 w 618"/>
                  <a:gd name="T7" fmla="*/ 0 h 33"/>
                  <a:gd name="T8" fmla="*/ 597 w 618"/>
                  <a:gd name="T9" fmla="*/ 7 h 33"/>
                  <a:gd name="T10" fmla="*/ 597 w 618"/>
                  <a:gd name="T11" fmla="*/ 7 h 33"/>
                  <a:gd name="T12" fmla="*/ 618 w 618"/>
                  <a:gd name="T13" fmla="*/ 33 h 33"/>
                  <a:gd name="T14" fmla="*/ 618 w 618"/>
                  <a:gd name="T15" fmla="*/ 33 h 3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18" h="33">
                    <a:moveTo>
                      <a:pt x="618" y="33"/>
                    </a:moveTo>
                    <a:lnTo>
                      <a:pt x="618" y="33"/>
                    </a:lnTo>
                    <a:lnTo>
                      <a:pt x="0" y="0"/>
                    </a:lnTo>
                    <a:lnTo>
                      <a:pt x="597" y="7"/>
                    </a:lnTo>
                    <a:lnTo>
                      <a:pt x="618" y="33"/>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6" name="Freeform 101"/>
              <p:cNvSpPr>
                <a:spLocks/>
              </p:cNvSpPr>
              <p:nvPr/>
            </p:nvSpPr>
            <p:spPr bwMode="auto">
              <a:xfrm>
                <a:off x="4276" y="1393"/>
                <a:ext cx="639" cy="35"/>
              </a:xfrm>
              <a:custGeom>
                <a:avLst/>
                <a:gdLst>
                  <a:gd name="T0" fmla="*/ 639 w 639"/>
                  <a:gd name="T1" fmla="*/ 35 h 35"/>
                  <a:gd name="T2" fmla="*/ 639 w 639"/>
                  <a:gd name="T3" fmla="*/ 35 h 35"/>
                  <a:gd name="T4" fmla="*/ 0 w 639"/>
                  <a:gd name="T5" fmla="*/ 0 h 35"/>
                  <a:gd name="T6" fmla="*/ 0 w 639"/>
                  <a:gd name="T7" fmla="*/ 0 h 35"/>
                  <a:gd name="T8" fmla="*/ 620 w 639"/>
                  <a:gd name="T9" fmla="*/ 7 h 35"/>
                  <a:gd name="T10" fmla="*/ 620 w 639"/>
                  <a:gd name="T11" fmla="*/ 7 h 35"/>
                  <a:gd name="T12" fmla="*/ 639 w 639"/>
                  <a:gd name="T13" fmla="*/ 35 h 35"/>
                  <a:gd name="T14" fmla="*/ 639 w 639"/>
                  <a:gd name="T15" fmla="*/ 35 h 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39" h="35">
                    <a:moveTo>
                      <a:pt x="639" y="35"/>
                    </a:moveTo>
                    <a:lnTo>
                      <a:pt x="639" y="35"/>
                    </a:lnTo>
                    <a:lnTo>
                      <a:pt x="0" y="0"/>
                    </a:lnTo>
                    <a:lnTo>
                      <a:pt x="620" y="7"/>
                    </a:lnTo>
                    <a:lnTo>
                      <a:pt x="639" y="35"/>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7" name="Freeform 102"/>
              <p:cNvSpPr>
                <a:spLocks/>
              </p:cNvSpPr>
              <p:nvPr/>
            </p:nvSpPr>
            <p:spPr bwMode="auto">
              <a:xfrm>
                <a:off x="4276" y="1424"/>
                <a:ext cx="658" cy="35"/>
              </a:xfrm>
              <a:custGeom>
                <a:avLst/>
                <a:gdLst>
                  <a:gd name="T0" fmla="*/ 658 w 658"/>
                  <a:gd name="T1" fmla="*/ 35 h 35"/>
                  <a:gd name="T2" fmla="*/ 658 w 658"/>
                  <a:gd name="T3" fmla="*/ 35 h 35"/>
                  <a:gd name="T4" fmla="*/ 0 w 658"/>
                  <a:gd name="T5" fmla="*/ 0 h 35"/>
                  <a:gd name="T6" fmla="*/ 0 w 658"/>
                  <a:gd name="T7" fmla="*/ 0 h 35"/>
                  <a:gd name="T8" fmla="*/ 642 w 658"/>
                  <a:gd name="T9" fmla="*/ 7 h 35"/>
                  <a:gd name="T10" fmla="*/ 642 w 658"/>
                  <a:gd name="T11" fmla="*/ 7 h 35"/>
                  <a:gd name="T12" fmla="*/ 658 w 658"/>
                  <a:gd name="T13" fmla="*/ 35 h 35"/>
                  <a:gd name="T14" fmla="*/ 658 w 658"/>
                  <a:gd name="T15" fmla="*/ 35 h 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58" h="35">
                    <a:moveTo>
                      <a:pt x="658" y="35"/>
                    </a:moveTo>
                    <a:lnTo>
                      <a:pt x="658" y="35"/>
                    </a:lnTo>
                    <a:lnTo>
                      <a:pt x="0" y="0"/>
                    </a:lnTo>
                    <a:lnTo>
                      <a:pt x="642" y="7"/>
                    </a:lnTo>
                    <a:lnTo>
                      <a:pt x="658" y="35"/>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8" name="Freeform 103"/>
              <p:cNvSpPr>
                <a:spLocks/>
              </p:cNvSpPr>
              <p:nvPr/>
            </p:nvSpPr>
            <p:spPr bwMode="auto">
              <a:xfrm>
                <a:off x="4276" y="1454"/>
                <a:ext cx="672" cy="38"/>
              </a:xfrm>
              <a:custGeom>
                <a:avLst/>
                <a:gdLst>
                  <a:gd name="T0" fmla="*/ 672 w 672"/>
                  <a:gd name="T1" fmla="*/ 38 h 38"/>
                  <a:gd name="T2" fmla="*/ 672 w 672"/>
                  <a:gd name="T3" fmla="*/ 38 h 38"/>
                  <a:gd name="T4" fmla="*/ 0 w 672"/>
                  <a:gd name="T5" fmla="*/ 0 h 38"/>
                  <a:gd name="T6" fmla="*/ 0 w 672"/>
                  <a:gd name="T7" fmla="*/ 0 h 38"/>
                  <a:gd name="T8" fmla="*/ 658 w 672"/>
                  <a:gd name="T9" fmla="*/ 7 h 38"/>
                  <a:gd name="T10" fmla="*/ 658 w 672"/>
                  <a:gd name="T11" fmla="*/ 7 h 38"/>
                  <a:gd name="T12" fmla="*/ 672 w 672"/>
                  <a:gd name="T13" fmla="*/ 38 h 38"/>
                  <a:gd name="T14" fmla="*/ 672 w 672"/>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2" h="38">
                    <a:moveTo>
                      <a:pt x="672" y="38"/>
                    </a:moveTo>
                    <a:lnTo>
                      <a:pt x="672" y="38"/>
                    </a:lnTo>
                    <a:lnTo>
                      <a:pt x="0" y="0"/>
                    </a:lnTo>
                    <a:lnTo>
                      <a:pt x="658" y="7"/>
                    </a:lnTo>
                    <a:lnTo>
                      <a:pt x="672" y="38"/>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9" name="Freeform 104"/>
              <p:cNvSpPr>
                <a:spLocks/>
              </p:cNvSpPr>
              <p:nvPr/>
            </p:nvSpPr>
            <p:spPr bwMode="auto">
              <a:xfrm>
                <a:off x="4276" y="1485"/>
                <a:ext cx="684" cy="38"/>
              </a:xfrm>
              <a:custGeom>
                <a:avLst/>
                <a:gdLst>
                  <a:gd name="T0" fmla="*/ 684 w 684"/>
                  <a:gd name="T1" fmla="*/ 38 h 38"/>
                  <a:gd name="T2" fmla="*/ 684 w 684"/>
                  <a:gd name="T3" fmla="*/ 38 h 38"/>
                  <a:gd name="T4" fmla="*/ 0 w 684"/>
                  <a:gd name="T5" fmla="*/ 0 h 38"/>
                  <a:gd name="T6" fmla="*/ 0 w 684"/>
                  <a:gd name="T7" fmla="*/ 0 h 38"/>
                  <a:gd name="T8" fmla="*/ 672 w 684"/>
                  <a:gd name="T9" fmla="*/ 7 h 38"/>
                  <a:gd name="T10" fmla="*/ 672 w 684"/>
                  <a:gd name="T11" fmla="*/ 7 h 38"/>
                  <a:gd name="T12" fmla="*/ 684 w 684"/>
                  <a:gd name="T13" fmla="*/ 38 h 38"/>
                  <a:gd name="T14" fmla="*/ 684 w 684"/>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84" h="38">
                    <a:moveTo>
                      <a:pt x="684" y="38"/>
                    </a:moveTo>
                    <a:lnTo>
                      <a:pt x="684" y="38"/>
                    </a:lnTo>
                    <a:lnTo>
                      <a:pt x="0" y="0"/>
                    </a:lnTo>
                    <a:lnTo>
                      <a:pt x="672" y="7"/>
                    </a:lnTo>
                    <a:lnTo>
                      <a:pt x="684" y="38"/>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0" name="Freeform 105"/>
              <p:cNvSpPr>
                <a:spLocks/>
              </p:cNvSpPr>
              <p:nvPr/>
            </p:nvSpPr>
            <p:spPr bwMode="auto">
              <a:xfrm>
                <a:off x="4276" y="1516"/>
                <a:ext cx="693" cy="37"/>
              </a:xfrm>
              <a:custGeom>
                <a:avLst/>
                <a:gdLst>
                  <a:gd name="T0" fmla="*/ 693 w 693"/>
                  <a:gd name="T1" fmla="*/ 37 h 37"/>
                  <a:gd name="T2" fmla="*/ 693 w 693"/>
                  <a:gd name="T3" fmla="*/ 37 h 37"/>
                  <a:gd name="T4" fmla="*/ 0 w 693"/>
                  <a:gd name="T5" fmla="*/ 0 h 37"/>
                  <a:gd name="T6" fmla="*/ 0 w 693"/>
                  <a:gd name="T7" fmla="*/ 0 h 37"/>
                  <a:gd name="T8" fmla="*/ 684 w 693"/>
                  <a:gd name="T9" fmla="*/ 7 h 37"/>
                  <a:gd name="T10" fmla="*/ 684 w 693"/>
                  <a:gd name="T11" fmla="*/ 7 h 37"/>
                  <a:gd name="T12" fmla="*/ 693 w 693"/>
                  <a:gd name="T13" fmla="*/ 37 h 37"/>
                  <a:gd name="T14" fmla="*/ 693 w 693"/>
                  <a:gd name="T15" fmla="*/ 37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93" h="37">
                    <a:moveTo>
                      <a:pt x="693" y="37"/>
                    </a:moveTo>
                    <a:lnTo>
                      <a:pt x="693" y="37"/>
                    </a:lnTo>
                    <a:lnTo>
                      <a:pt x="0" y="0"/>
                    </a:lnTo>
                    <a:lnTo>
                      <a:pt x="684" y="7"/>
                    </a:lnTo>
                    <a:lnTo>
                      <a:pt x="693" y="37"/>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1" name="Freeform 106"/>
              <p:cNvSpPr>
                <a:spLocks/>
              </p:cNvSpPr>
              <p:nvPr/>
            </p:nvSpPr>
            <p:spPr bwMode="auto">
              <a:xfrm>
                <a:off x="4276" y="1546"/>
                <a:ext cx="698" cy="38"/>
              </a:xfrm>
              <a:custGeom>
                <a:avLst/>
                <a:gdLst>
                  <a:gd name="T0" fmla="*/ 698 w 698"/>
                  <a:gd name="T1" fmla="*/ 38 h 38"/>
                  <a:gd name="T2" fmla="*/ 698 w 698"/>
                  <a:gd name="T3" fmla="*/ 38 h 38"/>
                  <a:gd name="T4" fmla="*/ 0 w 698"/>
                  <a:gd name="T5" fmla="*/ 0 h 38"/>
                  <a:gd name="T6" fmla="*/ 0 w 698"/>
                  <a:gd name="T7" fmla="*/ 0 h 38"/>
                  <a:gd name="T8" fmla="*/ 693 w 698"/>
                  <a:gd name="T9" fmla="*/ 7 h 38"/>
                  <a:gd name="T10" fmla="*/ 693 w 698"/>
                  <a:gd name="T11" fmla="*/ 7 h 38"/>
                  <a:gd name="T12" fmla="*/ 698 w 698"/>
                  <a:gd name="T13" fmla="*/ 38 h 38"/>
                  <a:gd name="T14" fmla="*/ 698 w 698"/>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98" h="38">
                    <a:moveTo>
                      <a:pt x="698" y="38"/>
                    </a:moveTo>
                    <a:lnTo>
                      <a:pt x="698" y="38"/>
                    </a:lnTo>
                    <a:lnTo>
                      <a:pt x="0" y="0"/>
                    </a:lnTo>
                    <a:lnTo>
                      <a:pt x="693" y="7"/>
                    </a:lnTo>
                    <a:lnTo>
                      <a:pt x="698" y="38"/>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2" name="Freeform 107"/>
              <p:cNvSpPr>
                <a:spLocks/>
              </p:cNvSpPr>
              <p:nvPr/>
            </p:nvSpPr>
            <p:spPr bwMode="auto">
              <a:xfrm>
                <a:off x="4276" y="1577"/>
                <a:ext cx="703" cy="38"/>
              </a:xfrm>
              <a:custGeom>
                <a:avLst/>
                <a:gdLst>
                  <a:gd name="T0" fmla="*/ 703 w 703"/>
                  <a:gd name="T1" fmla="*/ 38 h 38"/>
                  <a:gd name="T2" fmla="*/ 703 w 703"/>
                  <a:gd name="T3" fmla="*/ 38 h 38"/>
                  <a:gd name="T4" fmla="*/ 0 w 703"/>
                  <a:gd name="T5" fmla="*/ 0 h 38"/>
                  <a:gd name="T6" fmla="*/ 0 w 703"/>
                  <a:gd name="T7" fmla="*/ 0 h 38"/>
                  <a:gd name="T8" fmla="*/ 698 w 703"/>
                  <a:gd name="T9" fmla="*/ 7 h 38"/>
                  <a:gd name="T10" fmla="*/ 698 w 703"/>
                  <a:gd name="T11" fmla="*/ 7 h 38"/>
                  <a:gd name="T12" fmla="*/ 698 w 703"/>
                  <a:gd name="T13" fmla="*/ 12 h 38"/>
                  <a:gd name="T14" fmla="*/ 698 w 703"/>
                  <a:gd name="T15" fmla="*/ 12 h 38"/>
                  <a:gd name="T16" fmla="*/ 703 w 703"/>
                  <a:gd name="T17" fmla="*/ 38 h 38"/>
                  <a:gd name="T18" fmla="*/ 703 w 703"/>
                  <a:gd name="T19" fmla="*/ 38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03" h="38">
                    <a:moveTo>
                      <a:pt x="703" y="38"/>
                    </a:moveTo>
                    <a:lnTo>
                      <a:pt x="703" y="38"/>
                    </a:lnTo>
                    <a:lnTo>
                      <a:pt x="0" y="0"/>
                    </a:lnTo>
                    <a:lnTo>
                      <a:pt x="698" y="7"/>
                    </a:lnTo>
                    <a:lnTo>
                      <a:pt x="698" y="12"/>
                    </a:lnTo>
                    <a:lnTo>
                      <a:pt x="703" y="38"/>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3" name="Freeform 108"/>
              <p:cNvSpPr>
                <a:spLocks/>
              </p:cNvSpPr>
              <p:nvPr/>
            </p:nvSpPr>
            <p:spPr bwMode="auto">
              <a:xfrm>
                <a:off x="4276" y="1608"/>
                <a:ext cx="703" cy="37"/>
              </a:xfrm>
              <a:custGeom>
                <a:avLst/>
                <a:gdLst>
                  <a:gd name="T0" fmla="*/ 703 w 703"/>
                  <a:gd name="T1" fmla="*/ 37 h 37"/>
                  <a:gd name="T2" fmla="*/ 703 w 703"/>
                  <a:gd name="T3" fmla="*/ 37 h 37"/>
                  <a:gd name="T4" fmla="*/ 0 w 703"/>
                  <a:gd name="T5" fmla="*/ 0 h 37"/>
                  <a:gd name="T6" fmla="*/ 0 w 703"/>
                  <a:gd name="T7" fmla="*/ 0 h 37"/>
                  <a:gd name="T8" fmla="*/ 703 w 703"/>
                  <a:gd name="T9" fmla="*/ 7 h 37"/>
                  <a:gd name="T10" fmla="*/ 703 w 703"/>
                  <a:gd name="T11" fmla="*/ 7 h 37"/>
                  <a:gd name="T12" fmla="*/ 703 w 703"/>
                  <a:gd name="T13" fmla="*/ 37 h 37"/>
                  <a:gd name="T14" fmla="*/ 703 w 703"/>
                  <a:gd name="T15" fmla="*/ 37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3" h="37">
                    <a:moveTo>
                      <a:pt x="703" y="37"/>
                    </a:moveTo>
                    <a:lnTo>
                      <a:pt x="703" y="37"/>
                    </a:lnTo>
                    <a:lnTo>
                      <a:pt x="0" y="0"/>
                    </a:lnTo>
                    <a:lnTo>
                      <a:pt x="703" y="7"/>
                    </a:lnTo>
                    <a:lnTo>
                      <a:pt x="703" y="37"/>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4" name="Freeform 109"/>
              <p:cNvSpPr>
                <a:spLocks/>
              </p:cNvSpPr>
              <p:nvPr/>
            </p:nvSpPr>
            <p:spPr bwMode="auto">
              <a:xfrm>
                <a:off x="4276" y="1638"/>
                <a:ext cx="703" cy="38"/>
              </a:xfrm>
              <a:custGeom>
                <a:avLst/>
                <a:gdLst>
                  <a:gd name="T0" fmla="*/ 700 w 703"/>
                  <a:gd name="T1" fmla="*/ 38 h 38"/>
                  <a:gd name="T2" fmla="*/ 700 w 703"/>
                  <a:gd name="T3" fmla="*/ 38 h 38"/>
                  <a:gd name="T4" fmla="*/ 0 w 703"/>
                  <a:gd name="T5" fmla="*/ 0 h 38"/>
                  <a:gd name="T6" fmla="*/ 0 w 703"/>
                  <a:gd name="T7" fmla="*/ 0 h 38"/>
                  <a:gd name="T8" fmla="*/ 703 w 703"/>
                  <a:gd name="T9" fmla="*/ 7 h 38"/>
                  <a:gd name="T10" fmla="*/ 703 w 703"/>
                  <a:gd name="T11" fmla="*/ 7 h 38"/>
                  <a:gd name="T12" fmla="*/ 700 w 703"/>
                  <a:gd name="T13" fmla="*/ 38 h 38"/>
                  <a:gd name="T14" fmla="*/ 700 w 703"/>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3" h="38">
                    <a:moveTo>
                      <a:pt x="700" y="38"/>
                    </a:moveTo>
                    <a:lnTo>
                      <a:pt x="700" y="38"/>
                    </a:lnTo>
                    <a:lnTo>
                      <a:pt x="0" y="0"/>
                    </a:lnTo>
                    <a:lnTo>
                      <a:pt x="703" y="7"/>
                    </a:lnTo>
                    <a:lnTo>
                      <a:pt x="700" y="38"/>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5" name="Freeform 110"/>
              <p:cNvSpPr>
                <a:spLocks/>
              </p:cNvSpPr>
              <p:nvPr/>
            </p:nvSpPr>
            <p:spPr bwMode="auto">
              <a:xfrm>
                <a:off x="4276" y="1669"/>
                <a:ext cx="700" cy="38"/>
              </a:xfrm>
              <a:custGeom>
                <a:avLst/>
                <a:gdLst>
                  <a:gd name="T0" fmla="*/ 696 w 700"/>
                  <a:gd name="T1" fmla="*/ 38 h 38"/>
                  <a:gd name="T2" fmla="*/ 696 w 700"/>
                  <a:gd name="T3" fmla="*/ 38 h 38"/>
                  <a:gd name="T4" fmla="*/ 0 w 700"/>
                  <a:gd name="T5" fmla="*/ 0 h 38"/>
                  <a:gd name="T6" fmla="*/ 0 w 700"/>
                  <a:gd name="T7" fmla="*/ 0 h 38"/>
                  <a:gd name="T8" fmla="*/ 700 w 700"/>
                  <a:gd name="T9" fmla="*/ 7 h 38"/>
                  <a:gd name="T10" fmla="*/ 700 w 700"/>
                  <a:gd name="T11" fmla="*/ 7 h 38"/>
                  <a:gd name="T12" fmla="*/ 696 w 700"/>
                  <a:gd name="T13" fmla="*/ 38 h 38"/>
                  <a:gd name="T14" fmla="*/ 696 w 700"/>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0" h="38">
                    <a:moveTo>
                      <a:pt x="696" y="38"/>
                    </a:moveTo>
                    <a:lnTo>
                      <a:pt x="696" y="38"/>
                    </a:lnTo>
                    <a:lnTo>
                      <a:pt x="0" y="0"/>
                    </a:lnTo>
                    <a:lnTo>
                      <a:pt x="700" y="7"/>
                    </a:lnTo>
                    <a:lnTo>
                      <a:pt x="696" y="38"/>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6" name="Freeform 111"/>
              <p:cNvSpPr>
                <a:spLocks/>
              </p:cNvSpPr>
              <p:nvPr/>
            </p:nvSpPr>
            <p:spPr bwMode="auto">
              <a:xfrm>
                <a:off x="4276" y="1700"/>
                <a:ext cx="696" cy="37"/>
              </a:xfrm>
              <a:custGeom>
                <a:avLst/>
                <a:gdLst>
                  <a:gd name="T0" fmla="*/ 689 w 696"/>
                  <a:gd name="T1" fmla="*/ 37 h 37"/>
                  <a:gd name="T2" fmla="*/ 689 w 696"/>
                  <a:gd name="T3" fmla="*/ 37 h 37"/>
                  <a:gd name="T4" fmla="*/ 0 w 696"/>
                  <a:gd name="T5" fmla="*/ 0 h 37"/>
                  <a:gd name="T6" fmla="*/ 0 w 696"/>
                  <a:gd name="T7" fmla="*/ 0 h 37"/>
                  <a:gd name="T8" fmla="*/ 696 w 696"/>
                  <a:gd name="T9" fmla="*/ 7 h 37"/>
                  <a:gd name="T10" fmla="*/ 696 w 696"/>
                  <a:gd name="T11" fmla="*/ 7 h 37"/>
                  <a:gd name="T12" fmla="*/ 689 w 696"/>
                  <a:gd name="T13" fmla="*/ 37 h 37"/>
                  <a:gd name="T14" fmla="*/ 689 w 696"/>
                  <a:gd name="T15" fmla="*/ 37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96" h="37">
                    <a:moveTo>
                      <a:pt x="689" y="37"/>
                    </a:moveTo>
                    <a:lnTo>
                      <a:pt x="689" y="37"/>
                    </a:lnTo>
                    <a:lnTo>
                      <a:pt x="0" y="0"/>
                    </a:lnTo>
                    <a:lnTo>
                      <a:pt x="696" y="7"/>
                    </a:lnTo>
                    <a:lnTo>
                      <a:pt x="689" y="37"/>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7" name="Freeform 112"/>
              <p:cNvSpPr>
                <a:spLocks/>
              </p:cNvSpPr>
              <p:nvPr/>
            </p:nvSpPr>
            <p:spPr bwMode="auto">
              <a:xfrm>
                <a:off x="4276" y="1730"/>
                <a:ext cx="689" cy="38"/>
              </a:xfrm>
              <a:custGeom>
                <a:avLst/>
                <a:gdLst>
                  <a:gd name="T0" fmla="*/ 679 w 689"/>
                  <a:gd name="T1" fmla="*/ 38 h 38"/>
                  <a:gd name="T2" fmla="*/ 679 w 689"/>
                  <a:gd name="T3" fmla="*/ 38 h 38"/>
                  <a:gd name="T4" fmla="*/ 0 w 689"/>
                  <a:gd name="T5" fmla="*/ 0 h 38"/>
                  <a:gd name="T6" fmla="*/ 0 w 689"/>
                  <a:gd name="T7" fmla="*/ 0 h 38"/>
                  <a:gd name="T8" fmla="*/ 689 w 689"/>
                  <a:gd name="T9" fmla="*/ 7 h 38"/>
                  <a:gd name="T10" fmla="*/ 689 w 689"/>
                  <a:gd name="T11" fmla="*/ 7 h 38"/>
                  <a:gd name="T12" fmla="*/ 679 w 689"/>
                  <a:gd name="T13" fmla="*/ 38 h 38"/>
                  <a:gd name="T14" fmla="*/ 679 w 689"/>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89" h="38">
                    <a:moveTo>
                      <a:pt x="679" y="38"/>
                    </a:moveTo>
                    <a:lnTo>
                      <a:pt x="679" y="38"/>
                    </a:lnTo>
                    <a:lnTo>
                      <a:pt x="0" y="0"/>
                    </a:lnTo>
                    <a:lnTo>
                      <a:pt x="689" y="7"/>
                    </a:lnTo>
                    <a:lnTo>
                      <a:pt x="679" y="38"/>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8" name="Freeform 113"/>
              <p:cNvSpPr>
                <a:spLocks/>
              </p:cNvSpPr>
              <p:nvPr/>
            </p:nvSpPr>
            <p:spPr bwMode="auto">
              <a:xfrm>
                <a:off x="4276" y="1761"/>
                <a:ext cx="677" cy="38"/>
              </a:xfrm>
              <a:custGeom>
                <a:avLst/>
                <a:gdLst>
                  <a:gd name="T0" fmla="*/ 665 w 677"/>
                  <a:gd name="T1" fmla="*/ 38 h 38"/>
                  <a:gd name="T2" fmla="*/ 665 w 677"/>
                  <a:gd name="T3" fmla="*/ 38 h 38"/>
                  <a:gd name="T4" fmla="*/ 0 w 677"/>
                  <a:gd name="T5" fmla="*/ 0 h 38"/>
                  <a:gd name="T6" fmla="*/ 0 w 677"/>
                  <a:gd name="T7" fmla="*/ 0 h 38"/>
                  <a:gd name="T8" fmla="*/ 677 w 677"/>
                  <a:gd name="T9" fmla="*/ 9 h 38"/>
                  <a:gd name="T10" fmla="*/ 677 w 677"/>
                  <a:gd name="T11" fmla="*/ 9 h 38"/>
                  <a:gd name="T12" fmla="*/ 665 w 677"/>
                  <a:gd name="T13" fmla="*/ 38 h 38"/>
                  <a:gd name="T14" fmla="*/ 665 w 677"/>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7" h="38">
                    <a:moveTo>
                      <a:pt x="665" y="38"/>
                    </a:moveTo>
                    <a:lnTo>
                      <a:pt x="665" y="38"/>
                    </a:lnTo>
                    <a:lnTo>
                      <a:pt x="0" y="0"/>
                    </a:lnTo>
                    <a:lnTo>
                      <a:pt x="677" y="9"/>
                    </a:lnTo>
                    <a:lnTo>
                      <a:pt x="665" y="38"/>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9" name="Freeform 114"/>
              <p:cNvSpPr>
                <a:spLocks/>
              </p:cNvSpPr>
              <p:nvPr/>
            </p:nvSpPr>
            <p:spPr bwMode="auto">
              <a:xfrm>
                <a:off x="4276" y="1792"/>
                <a:ext cx="663" cy="35"/>
              </a:xfrm>
              <a:custGeom>
                <a:avLst/>
                <a:gdLst>
                  <a:gd name="T0" fmla="*/ 646 w 663"/>
                  <a:gd name="T1" fmla="*/ 35 h 35"/>
                  <a:gd name="T2" fmla="*/ 646 w 663"/>
                  <a:gd name="T3" fmla="*/ 35 h 35"/>
                  <a:gd name="T4" fmla="*/ 0 w 663"/>
                  <a:gd name="T5" fmla="*/ 0 h 35"/>
                  <a:gd name="T6" fmla="*/ 0 w 663"/>
                  <a:gd name="T7" fmla="*/ 0 h 35"/>
                  <a:gd name="T8" fmla="*/ 663 w 663"/>
                  <a:gd name="T9" fmla="*/ 9 h 35"/>
                  <a:gd name="T10" fmla="*/ 663 w 663"/>
                  <a:gd name="T11" fmla="*/ 9 h 35"/>
                  <a:gd name="T12" fmla="*/ 646 w 663"/>
                  <a:gd name="T13" fmla="*/ 35 h 35"/>
                  <a:gd name="T14" fmla="*/ 646 w 663"/>
                  <a:gd name="T15" fmla="*/ 35 h 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63" h="35">
                    <a:moveTo>
                      <a:pt x="646" y="35"/>
                    </a:moveTo>
                    <a:lnTo>
                      <a:pt x="646" y="35"/>
                    </a:lnTo>
                    <a:lnTo>
                      <a:pt x="0" y="0"/>
                    </a:lnTo>
                    <a:lnTo>
                      <a:pt x="663" y="9"/>
                    </a:lnTo>
                    <a:lnTo>
                      <a:pt x="646" y="35"/>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0" name="Freeform 115"/>
              <p:cNvSpPr>
                <a:spLocks/>
              </p:cNvSpPr>
              <p:nvPr/>
            </p:nvSpPr>
            <p:spPr bwMode="auto">
              <a:xfrm>
                <a:off x="4276" y="1822"/>
                <a:ext cx="644" cy="36"/>
              </a:xfrm>
              <a:custGeom>
                <a:avLst/>
                <a:gdLst>
                  <a:gd name="T0" fmla="*/ 625 w 644"/>
                  <a:gd name="T1" fmla="*/ 36 h 36"/>
                  <a:gd name="T2" fmla="*/ 625 w 644"/>
                  <a:gd name="T3" fmla="*/ 36 h 36"/>
                  <a:gd name="T4" fmla="*/ 0 w 644"/>
                  <a:gd name="T5" fmla="*/ 0 h 36"/>
                  <a:gd name="T6" fmla="*/ 0 w 644"/>
                  <a:gd name="T7" fmla="*/ 0 h 36"/>
                  <a:gd name="T8" fmla="*/ 644 w 644"/>
                  <a:gd name="T9" fmla="*/ 7 h 36"/>
                  <a:gd name="T10" fmla="*/ 644 w 644"/>
                  <a:gd name="T11" fmla="*/ 7 h 36"/>
                  <a:gd name="T12" fmla="*/ 625 w 644"/>
                  <a:gd name="T13" fmla="*/ 36 h 36"/>
                  <a:gd name="T14" fmla="*/ 625 w 644"/>
                  <a:gd name="T15" fmla="*/ 36 h 3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44" h="36">
                    <a:moveTo>
                      <a:pt x="625" y="36"/>
                    </a:moveTo>
                    <a:lnTo>
                      <a:pt x="625" y="36"/>
                    </a:lnTo>
                    <a:lnTo>
                      <a:pt x="0" y="0"/>
                    </a:lnTo>
                    <a:lnTo>
                      <a:pt x="644" y="7"/>
                    </a:lnTo>
                    <a:lnTo>
                      <a:pt x="625" y="36"/>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1" name="Freeform 116"/>
              <p:cNvSpPr>
                <a:spLocks/>
              </p:cNvSpPr>
              <p:nvPr/>
            </p:nvSpPr>
            <p:spPr bwMode="auto">
              <a:xfrm>
                <a:off x="4276" y="1853"/>
                <a:ext cx="623" cy="33"/>
              </a:xfrm>
              <a:custGeom>
                <a:avLst/>
                <a:gdLst>
                  <a:gd name="T0" fmla="*/ 597 w 623"/>
                  <a:gd name="T1" fmla="*/ 33 h 33"/>
                  <a:gd name="T2" fmla="*/ 0 w 623"/>
                  <a:gd name="T3" fmla="*/ 0 h 33"/>
                  <a:gd name="T4" fmla="*/ 623 w 623"/>
                  <a:gd name="T5" fmla="*/ 7 h 33"/>
                  <a:gd name="T6" fmla="*/ 623 w 623"/>
                  <a:gd name="T7" fmla="*/ 7 h 33"/>
                  <a:gd name="T8" fmla="*/ 597 w 623"/>
                  <a:gd name="T9" fmla="*/ 33 h 33"/>
                  <a:gd name="T10" fmla="*/ 597 w 623"/>
                  <a:gd name="T11" fmla="*/ 33 h 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3" h="33">
                    <a:moveTo>
                      <a:pt x="597" y="33"/>
                    </a:moveTo>
                    <a:lnTo>
                      <a:pt x="0" y="0"/>
                    </a:lnTo>
                    <a:lnTo>
                      <a:pt x="623" y="7"/>
                    </a:lnTo>
                    <a:lnTo>
                      <a:pt x="597" y="33"/>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2" name="Freeform 117"/>
              <p:cNvSpPr>
                <a:spLocks/>
              </p:cNvSpPr>
              <p:nvPr/>
            </p:nvSpPr>
            <p:spPr bwMode="auto">
              <a:xfrm>
                <a:off x="4399" y="1414"/>
                <a:ext cx="330" cy="300"/>
              </a:xfrm>
              <a:custGeom>
                <a:avLst/>
                <a:gdLst>
                  <a:gd name="T0" fmla="*/ 146 w 330"/>
                  <a:gd name="T1" fmla="*/ 0 h 300"/>
                  <a:gd name="T2" fmla="*/ 146 w 330"/>
                  <a:gd name="T3" fmla="*/ 0 h 300"/>
                  <a:gd name="T4" fmla="*/ 120 w 330"/>
                  <a:gd name="T5" fmla="*/ 3 h 300"/>
                  <a:gd name="T6" fmla="*/ 94 w 330"/>
                  <a:gd name="T7" fmla="*/ 7 h 300"/>
                  <a:gd name="T8" fmla="*/ 73 w 330"/>
                  <a:gd name="T9" fmla="*/ 17 h 300"/>
                  <a:gd name="T10" fmla="*/ 52 w 330"/>
                  <a:gd name="T11" fmla="*/ 29 h 300"/>
                  <a:gd name="T12" fmla="*/ 35 w 330"/>
                  <a:gd name="T13" fmla="*/ 45 h 300"/>
                  <a:gd name="T14" fmla="*/ 19 w 330"/>
                  <a:gd name="T15" fmla="*/ 64 h 300"/>
                  <a:gd name="T16" fmla="*/ 9 w 330"/>
                  <a:gd name="T17" fmla="*/ 88 h 300"/>
                  <a:gd name="T18" fmla="*/ 2 w 330"/>
                  <a:gd name="T19" fmla="*/ 113 h 300"/>
                  <a:gd name="T20" fmla="*/ 2 w 330"/>
                  <a:gd name="T21" fmla="*/ 113 h 300"/>
                  <a:gd name="T22" fmla="*/ 0 w 330"/>
                  <a:gd name="T23" fmla="*/ 139 h 300"/>
                  <a:gd name="T24" fmla="*/ 5 w 330"/>
                  <a:gd name="T25" fmla="*/ 165 h 300"/>
                  <a:gd name="T26" fmla="*/ 12 w 330"/>
                  <a:gd name="T27" fmla="*/ 189 h 300"/>
                  <a:gd name="T28" fmla="*/ 24 w 330"/>
                  <a:gd name="T29" fmla="*/ 212 h 300"/>
                  <a:gd name="T30" fmla="*/ 38 w 330"/>
                  <a:gd name="T31" fmla="*/ 231 h 300"/>
                  <a:gd name="T32" fmla="*/ 57 w 330"/>
                  <a:gd name="T33" fmla="*/ 250 h 300"/>
                  <a:gd name="T34" fmla="*/ 75 w 330"/>
                  <a:gd name="T35" fmla="*/ 267 h 300"/>
                  <a:gd name="T36" fmla="*/ 97 w 330"/>
                  <a:gd name="T37" fmla="*/ 279 h 300"/>
                  <a:gd name="T38" fmla="*/ 120 w 330"/>
                  <a:gd name="T39" fmla="*/ 288 h 300"/>
                  <a:gd name="T40" fmla="*/ 146 w 330"/>
                  <a:gd name="T41" fmla="*/ 295 h 300"/>
                  <a:gd name="T42" fmla="*/ 170 w 330"/>
                  <a:gd name="T43" fmla="*/ 300 h 300"/>
                  <a:gd name="T44" fmla="*/ 196 w 330"/>
                  <a:gd name="T45" fmla="*/ 300 h 300"/>
                  <a:gd name="T46" fmla="*/ 219 w 330"/>
                  <a:gd name="T47" fmla="*/ 297 h 300"/>
                  <a:gd name="T48" fmla="*/ 245 w 330"/>
                  <a:gd name="T49" fmla="*/ 288 h 300"/>
                  <a:gd name="T50" fmla="*/ 266 w 330"/>
                  <a:gd name="T51" fmla="*/ 276 h 300"/>
                  <a:gd name="T52" fmla="*/ 290 w 330"/>
                  <a:gd name="T53" fmla="*/ 262 h 300"/>
                  <a:gd name="T54" fmla="*/ 290 w 330"/>
                  <a:gd name="T55" fmla="*/ 262 h 300"/>
                  <a:gd name="T56" fmla="*/ 306 w 330"/>
                  <a:gd name="T57" fmla="*/ 241 h 300"/>
                  <a:gd name="T58" fmla="*/ 318 w 330"/>
                  <a:gd name="T59" fmla="*/ 220 h 300"/>
                  <a:gd name="T60" fmla="*/ 325 w 330"/>
                  <a:gd name="T61" fmla="*/ 196 h 300"/>
                  <a:gd name="T62" fmla="*/ 330 w 330"/>
                  <a:gd name="T63" fmla="*/ 172 h 300"/>
                  <a:gd name="T64" fmla="*/ 330 w 330"/>
                  <a:gd name="T65" fmla="*/ 172 h 300"/>
                  <a:gd name="T66" fmla="*/ 328 w 330"/>
                  <a:gd name="T67" fmla="*/ 154 h 300"/>
                  <a:gd name="T68" fmla="*/ 325 w 330"/>
                  <a:gd name="T69" fmla="*/ 135 h 300"/>
                  <a:gd name="T70" fmla="*/ 321 w 330"/>
                  <a:gd name="T71" fmla="*/ 118 h 300"/>
                  <a:gd name="T72" fmla="*/ 314 w 330"/>
                  <a:gd name="T73" fmla="*/ 102 h 300"/>
                  <a:gd name="T74" fmla="*/ 306 w 330"/>
                  <a:gd name="T75" fmla="*/ 88 h 300"/>
                  <a:gd name="T76" fmla="*/ 297 w 330"/>
                  <a:gd name="T77" fmla="*/ 73 h 300"/>
                  <a:gd name="T78" fmla="*/ 285 w 330"/>
                  <a:gd name="T79" fmla="*/ 62 h 300"/>
                  <a:gd name="T80" fmla="*/ 273 w 330"/>
                  <a:gd name="T81" fmla="*/ 50 h 300"/>
                  <a:gd name="T82" fmla="*/ 259 w 330"/>
                  <a:gd name="T83" fmla="*/ 38 h 300"/>
                  <a:gd name="T84" fmla="*/ 245 w 330"/>
                  <a:gd name="T85" fmla="*/ 29 h 300"/>
                  <a:gd name="T86" fmla="*/ 231 w 330"/>
                  <a:gd name="T87" fmla="*/ 19 h 300"/>
                  <a:gd name="T88" fmla="*/ 215 w 330"/>
                  <a:gd name="T89" fmla="*/ 12 h 300"/>
                  <a:gd name="T90" fmla="*/ 198 w 330"/>
                  <a:gd name="T91" fmla="*/ 7 h 300"/>
                  <a:gd name="T92" fmla="*/ 182 w 330"/>
                  <a:gd name="T93" fmla="*/ 3 h 300"/>
                  <a:gd name="T94" fmla="*/ 163 w 330"/>
                  <a:gd name="T95" fmla="*/ 0 h 300"/>
                  <a:gd name="T96" fmla="*/ 146 w 330"/>
                  <a:gd name="T97" fmla="*/ 0 h 300"/>
                  <a:gd name="T98" fmla="*/ 146 w 330"/>
                  <a:gd name="T99" fmla="*/ 0 h 30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30" h="300">
                    <a:moveTo>
                      <a:pt x="146" y="0"/>
                    </a:moveTo>
                    <a:lnTo>
                      <a:pt x="146" y="0"/>
                    </a:lnTo>
                    <a:lnTo>
                      <a:pt x="120" y="3"/>
                    </a:lnTo>
                    <a:lnTo>
                      <a:pt x="94" y="7"/>
                    </a:lnTo>
                    <a:lnTo>
                      <a:pt x="73" y="17"/>
                    </a:lnTo>
                    <a:lnTo>
                      <a:pt x="52" y="29"/>
                    </a:lnTo>
                    <a:lnTo>
                      <a:pt x="35" y="45"/>
                    </a:lnTo>
                    <a:lnTo>
                      <a:pt x="19" y="64"/>
                    </a:lnTo>
                    <a:lnTo>
                      <a:pt x="9" y="88"/>
                    </a:lnTo>
                    <a:lnTo>
                      <a:pt x="2" y="113"/>
                    </a:lnTo>
                    <a:lnTo>
                      <a:pt x="0" y="139"/>
                    </a:lnTo>
                    <a:lnTo>
                      <a:pt x="5" y="165"/>
                    </a:lnTo>
                    <a:lnTo>
                      <a:pt x="12" y="189"/>
                    </a:lnTo>
                    <a:lnTo>
                      <a:pt x="24" y="212"/>
                    </a:lnTo>
                    <a:lnTo>
                      <a:pt x="38" y="231"/>
                    </a:lnTo>
                    <a:lnTo>
                      <a:pt x="57" y="250"/>
                    </a:lnTo>
                    <a:lnTo>
                      <a:pt x="75" y="267"/>
                    </a:lnTo>
                    <a:lnTo>
                      <a:pt x="97" y="279"/>
                    </a:lnTo>
                    <a:lnTo>
                      <a:pt x="120" y="288"/>
                    </a:lnTo>
                    <a:lnTo>
                      <a:pt x="146" y="295"/>
                    </a:lnTo>
                    <a:lnTo>
                      <a:pt x="170" y="300"/>
                    </a:lnTo>
                    <a:lnTo>
                      <a:pt x="196" y="300"/>
                    </a:lnTo>
                    <a:lnTo>
                      <a:pt x="219" y="297"/>
                    </a:lnTo>
                    <a:lnTo>
                      <a:pt x="245" y="288"/>
                    </a:lnTo>
                    <a:lnTo>
                      <a:pt x="266" y="276"/>
                    </a:lnTo>
                    <a:lnTo>
                      <a:pt x="290" y="262"/>
                    </a:lnTo>
                    <a:lnTo>
                      <a:pt x="306" y="241"/>
                    </a:lnTo>
                    <a:lnTo>
                      <a:pt x="318" y="220"/>
                    </a:lnTo>
                    <a:lnTo>
                      <a:pt x="325" y="196"/>
                    </a:lnTo>
                    <a:lnTo>
                      <a:pt x="330" y="172"/>
                    </a:lnTo>
                    <a:lnTo>
                      <a:pt x="328" y="154"/>
                    </a:lnTo>
                    <a:lnTo>
                      <a:pt x="325" y="135"/>
                    </a:lnTo>
                    <a:lnTo>
                      <a:pt x="321" y="118"/>
                    </a:lnTo>
                    <a:lnTo>
                      <a:pt x="314" y="102"/>
                    </a:lnTo>
                    <a:lnTo>
                      <a:pt x="306" y="88"/>
                    </a:lnTo>
                    <a:lnTo>
                      <a:pt x="297" y="73"/>
                    </a:lnTo>
                    <a:lnTo>
                      <a:pt x="285" y="62"/>
                    </a:lnTo>
                    <a:lnTo>
                      <a:pt x="273" y="50"/>
                    </a:lnTo>
                    <a:lnTo>
                      <a:pt x="259" y="38"/>
                    </a:lnTo>
                    <a:lnTo>
                      <a:pt x="245" y="29"/>
                    </a:lnTo>
                    <a:lnTo>
                      <a:pt x="231" y="19"/>
                    </a:lnTo>
                    <a:lnTo>
                      <a:pt x="215" y="12"/>
                    </a:lnTo>
                    <a:lnTo>
                      <a:pt x="198" y="7"/>
                    </a:lnTo>
                    <a:lnTo>
                      <a:pt x="182" y="3"/>
                    </a:lnTo>
                    <a:lnTo>
                      <a:pt x="163" y="0"/>
                    </a:lnTo>
                    <a:lnTo>
                      <a:pt x="146"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3" name="Freeform 118"/>
              <p:cNvSpPr>
                <a:spLocks/>
              </p:cNvSpPr>
              <p:nvPr/>
            </p:nvSpPr>
            <p:spPr bwMode="auto">
              <a:xfrm>
                <a:off x="4411" y="1424"/>
                <a:ext cx="306" cy="280"/>
              </a:xfrm>
              <a:custGeom>
                <a:avLst/>
                <a:gdLst>
                  <a:gd name="T0" fmla="*/ 134 w 306"/>
                  <a:gd name="T1" fmla="*/ 0 h 280"/>
                  <a:gd name="T2" fmla="*/ 134 w 306"/>
                  <a:gd name="T3" fmla="*/ 0 h 280"/>
                  <a:gd name="T4" fmla="*/ 118 w 306"/>
                  <a:gd name="T5" fmla="*/ 0 h 280"/>
                  <a:gd name="T6" fmla="*/ 104 w 306"/>
                  <a:gd name="T7" fmla="*/ 2 h 280"/>
                  <a:gd name="T8" fmla="*/ 89 w 306"/>
                  <a:gd name="T9" fmla="*/ 7 h 280"/>
                  <a:gd name="T10" fmla="*/ 75 w 306"/>
                  <a:gd name="T11" fmla="*/ 11 h 280"/>
                  <a:gd name="T12" fmla="*/ 63 w 306"/>
                  <a:gd name="T13" fmla="*/ 16 h 280"/>
                  <a:gd name="T14" fmla="*/ 52 w 306"/>
                  <a:gd name="T15" fmla="*/ 23 h 280"/>
                  <a:gd name="T16" fmla="*/ 42 w 306"/>
                  <a:gd name="T17" fmla="*/ 33 h 280"/>
                  <a:gd name="T18" fmla="*/ 30 w 306"/>
                  <a:gd name="T19" fmla="*/ 40 h 280"/>
                  <a:gd name="T20" fmla="*/ 23 w 306"/>
                  <a:gd name="T21" fmla="*/ 52 h 280"/>
                  <a:gd name="T22" fmla="*/ 16 w 306"/>
                  <a:gd name="T23" fmla="*/ 61 h 280"/>
                  <a:gd name="T24" fmla="*/ 9 w 306"/>
                  <a:gd name="T25" fmla="*/ 73 h 280"/>
                  <a:gd name="T26" fmla="*/ 5 w 306"/>
                  <a:gd name="T27" fmla="*/ 85 h 280"/>
                  <a:gd name="T28" fmla="*/ 2 w 306"/>
                  <a:gd name="T29" fmla="*/ 99 h 280"/>
                  <a:gd name="T30" fmla="*/ 0 w 306"/>
                  <a:gd name="T31" fmla="*/ 111 h 280"/>
                  <a:gd name="T32" fmla="*/ 0 w 306"/>
                  <a:gd name="T33" fmla="*/ 125 h 280"/>
                  <a:gd name="T34" fmla="*/ 0 w 306"/>
                  <a:gd name="T35" fmla="*/ 139 h 280"/>
                  <a:gd name="T36" fmla="*/ 0 w 306"/>
                  <a:gd name="T37" fmla="*/ 139 h 280"/>
                  <a:gd name="T38" fmla="*/ 2 w 306"/>
                  <a:gd name="T39" fmla="*/ 153 h 280"/>
                  <a:gd name="T40" fmla="*/ 7 w 306"/>
                  <a:gd name="T41" fmla="*/ 167 h 280"/>
                  <a:gd name="T42" fmla="*/ 12 w 306"/>
                  <a:gd name="T43" fmla="*/ 181 h 280"/>
                  <a:gd name="T44" fmla="*/ 19 w 306"/>
                  <a:gd name="T45" fmla="*/ 193 h 280"/>
                  <a:gd name="T46" fmla="*/ 38 w 306"/>
                  <a:gd name="T47" fmla="*/ 219 h 280"/>
                  <a:gd name="T48" fmla="*/ 59 w 306"/>
                  <a:gd name="T49" fmla="*/ 238 h 280"/>
                  <a:gd name="T50" fmla="*/ 85 w 306"/>
                  <a:gd name="T51" fmla="*/ 257 h 280"/>
                  <a:gd name="T52" fmla="*/ 111 w 306"/>
                  <a:gd name="T53" fmla="*/ 269 h 280"/>
                  <a:gd name="T54" fmla="*/ 141 w 306"/>
                  <a:gd name="T55" fmla="*/ 278 h 280"/>
                  <a:gd name="T56" fmla="*/ 158 w 306"/>
                  <a:gd name="T57" fmla="*/ 280 h 280"/>
                  <a:gd name="T58" fmla="*/ 172 w 306"/>
                  <a:gd name="T59" fmla="*/ 280 h 280"/>
                  <a:gd name="T60" fmla="*/ 172 w 306"/>
                  <a:gd name="T61" fmla="*/ 280 h 280"/>
                  <a:gd name="T62" fmla="*/ 188 w 306"/>
                  <a:gd name="T63" fmla="*/ 280 h 280"/>
                  <a:gd name="T64" fmla="*/ 203 w 306"/>
                  <a:gd name="T65" fmla="*/ 278 h 280"/>
                  <a:gd name="T66" fmla="*/ 217 w 306"/>
                  <a:gd name="T67" fmla="*/ 273 h 280"/>
                  <a:gd name="T68" fmla="*/ 231 w 306"/>
                  <a:gd name="T69" fmla="*/ 269 h 280"/>
                  <a:gd name="T70" fmla="*/ 243 w 306"/>
                  <a:gd name="T71" fmla="*/ 264 h 280"/>
                  <a:gd name="T72" fmla="*/ 254 w 306"/>
                  <a:gd name="T73" fmla="*/ 257 h 280"/>
                  <a:gd name="T74" fmla="*/ 266 w 306"/>
                  <a:gd name="T75" fmla="*/ 247 h 280"/>
                  <a:gd name="T76" fmla="*/ 276 w 306"/>
                  <a:gd name="T77" fmla="*/ 238 h 280"/>
                  <a:gd name="T78" fmla="*/ 283 w 306"/>
                  <a:gd name="T79" fmla="*/ 228 h 280"/>
                  <a:gd name="T80" fmla="*/ 290 w 306"/>
                  <a:gd name="T81" fmla="*/ 219 h 280"/>
                  <a:gd name="T82" fmla="*/ 297 w 306"/>
                  <a:gd name="T83" fmla="*/ 207 h 280"/>
                  <a:gd name="T84" fmla="*/ 302 w 306"/>
                  <a:gd name="T85" fmla="*/ 193 h 280"/>
                  <a:gd name="T86" fmla="*/ 304 w 306"/>
                  <a:gd name="T87" fmla="*/ 181 h 280"/>
                  <a:gd name="T88" fmla="*/ 306 w 306"/>
                  <a:gd name="T89" fmla="*/ 167 h 280"/>
                  <a:gd name="T90" fmla="*/ 306 w 306"/>
                  <a:gd name="T91" fmla="*/ 153 h 280"/>
                  <a:gd name="T92" fmla="*/ 306 w 306"/>
                  <a:gd name="T93" fmla="*/ 139 h 280"/>
                  <a:gd name="T94" fmla="*/ 306 w 306"/>
                  <a:gd name="T95" fmla="*/ 139 h 280"/>
                  <a:gd name="T96" fmla="*/ 304 w 306"/>
                  <a:gd name="T97" fmla="*/ 125 h 280"/>
                  <a:gd name="T98" fmla="*/ 299 w 306"/>
                  <a:gd name="T99" fmla="*/ 111 h 280"/>
                  <a:gd name="T100" fmla="*/ 292 w 306"/>
                  <a:gd name="T101" fmla="*/ 99 h 280"/>
                  <a:gd name="T102" fmla="*/ 285 w 306"/>
                  <a:gd name="T103" fmla="*/ 85 h 280"/>
                  <a:gd name="T104" fmla="*/ 269 w 306"/>
                  <a:gd name="T105" fmla="*/ 61 h 280"/>
                  <a:gd name="T106" fmla="*/ 247 w 306"/>
                  <a:gd name="T107" fmla="*/ 40 h 280"/>
                  <a:gd name="T108" fmla="*/ 221 w 306"/>
                  <a:gd name="T109" fmla="*/ 23 h 280"/>
                  <a:gd name="T110" fmla="*/ 195 w 306"/>
                  <a:gd name="T111" fmla="*/ 11 h 280"/>
                  <a:gd name="T112" fmla="*/ 165 w 306"/>
                  <a:gd name="T113" fmla="*/ 2 h 280"/>
                  <a:gd name="T114" fmla="*/ 148 w 306"/>
                  <a:gd name="T115" fmla="*/ 0 h 280"/>
                  <a:gd name="T116" fmla="*/ 134 w 306"/>
                  <a:gd name="T117" fmla="*/ 0 h 280"/>
                  <a:gd name="T118" fmla="*/ 134 w 306"/>
                  <a:gd name="T119" fmla="*/ 0 h 28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06" h="280">
                    <a:moveTo>
                      <a:pt x="134" y="0"/>
                    </a:moveTo>
                    <a:lnTo>
                      <a:pt x="134" y="0"/>
                    </a:lnTo>
                    <a:lnTo>
                      <a:pt x="118" y="0"/>
                    </a:lnTo>
                    <a:lnTo>
                      <a:pt x="104" y="2"/>
                    </a:lnTo>
                    <a:lnTo>
                      <a:pt x="89" y="7"/>
                    </a:lnTo>
                    <a:lnTo>
                      <a:pt x="75" y="11"/>
                    </a:lnTo>
                    <a:lnTo>
                      <a:pt x="63" y="16"/>
                    </a:lnTo>
                    <a:lnTo>
                      <a:pt x="52" y="23"/>
                    </a:lnTo>
                    <a:lnTo>
                      <a:pt x="42" y="33"/>
                    </a:lnTo>
                    <a:lnTo>
                      <a:pt x="30" y="40"/>
                    </a:lnTo>
                    <a:lnTo>
                      <a:pt x="23" y="52"/>
                    </a:lnTo>
                    <a:lnTo>
                      <a:pt x="16" y="61"/>
                    </a:lnTo>
                    <a:lnTo>
                      <a:pt x="9" y="73"/>
                    </a:lnTo>
                    <a:lnTo>
                      <a:pt x="5" y="85"/>
                    </a:lnTo>
                    <a:lnTo>
                      <a:pt x="2" y="99"/>
                    </a:lnTo>
                    <a:lnTo>
                      <a:pt x="0" y="111"/>
                    </a:lnTo>
                    <a:lnTo>
                      <a:pt x="0" y="125"/>
                    </a:lnTo>
                    <a:lnTo>
                      <a:pt x="0" y="139"/>
                    </a:lnTo>
                    <a:lnTo>
                      <a:pt x="2" y="153"/>
                    </a:lnTo>
                    <a:lnTo>
                      <a:pt x="7" y="167"/>
                    </a:lnTo>
                    <a:lnTo>
                      <a:pt x="12" y="181"/>
                    </a:lnTo>
                    <a:lnTo>
                      <a:pt x="19" y="193"/>
                    </a:lnTo>
                    <a:lnTo>
                      <a:pt x="38" y="219"/>
                    </a:lnTo>
                    <a:lnTo>
                      <a:pt x="59" y="238"/>
                    </a:lnTo>
                    <a:lnTo>
                      <a:pt x="85" y="257"/>
                    </a:lnTo>
                    <a:lnTo>
                      <a:pt x="111" y="269"/>
                    </a:lnTo>
                    <a:lnTo>
                      <a:pt x="141" y="278"/>
                    </a:lnTo>
                    <a:lnTo>
                      <a:pt x="158" y="280"/>
                    </a:lnTo>
                    <a:lnTo>
                      <a:pt x="172" y="280"/>
                    </a:lnTo>
                    <a:lnTo>
                      <a:pt x="188" y="280"/>
                    </a:lnTo>
                    <a:lnTo>
                      <a:pt x="203" y="278"/>
                    </a:lnTo>
                    <a:lnTo>
                      <a:pt x="217" y="273"/>
                    </a:lnTo>
                    <a:lnTo>
                      <a:pt x="231" y="269"/>
                    </a:lnTo>
                    <a:lnTo>
                      <a:pt x="243" y="264"/>
                    </a:lnTo>
                    <a:lnTo>
                      <a:pt x="254" y="257"/>
                    </a:lnTo>
                    <a:lnTo>
                      <a:pt x="266" y="247"/>
                    </a:lnTo>
                    <a:lnTo>
                      <a:pt x="276" y="238"/>
                    </a:lnTo>
                    <a:lnTo>
                      <a:pt x="283" y="228"/>
                    </a:lnTo>
                    <a:lnTo>
                      <a:pt x="290" y="219"/>
                    </a:lnTo>
                    <a:lnTo>
                      <a:pt x="297" y="207"/>
                    </a:lnTo>
                    <a:lnTo>
                      <a:pt x="302" y="193"/>
                    </a:lnTo>
                    <a:lnTo>
                      <a:pt x="304" y="181"/>
                    </a:lnTo>
                    <a:lnTo>
                      <a:pt x="306" y="167"/>
                    </a:lnTo>
                    <a:lnTo>
                      <a:pt x="306" y="153"/>
                    </a:lnTo>
                    <a:lnTo>
                      <a:pt x="306" y="139"/>
                    </a:lnTo>
                    <a:lnTo>
                      <a:pt x="304" y="125"/>
                    </a:lnTo>
                    <a:lnTo>
                      <a:pt x="299" y="111"/>
                    </a:lnTo>
                    <a:lnTo>
                      <a:pt x="292" y="99"/>
                    </a:lnTo>
                    <a:lnTo>
                      <a:pt x="285" y="85"/>
                    </a:lnTo>
                    <a:lnTo>
                      <a:pt x="269" y="61"/>
                    </a:lnTo>
                    <a:lnTo>
                      <a:pt x="247" y="40"/>
                    </a:lnTo>
                    <a:lnTo>
                      <a:pt x="221" y="23"/>
                    </a:lnTo>
                    <a:lnTo>
                      <a:pt x="195" y="11"/>
                    </a:lnTo>
                    <a:lnTo>
                      <a:pt x="165" y="2"/>
                    </a:lnTo>
                    <a:lnTo>
                      <a:pt x="148" y="0"/>
                    </a:lnTo>
                    <a:lnTo>
                      <a:pt x="134" y="0"/>
                    </a:lnTo>
                    <a:close/>
                  </a:path>
                </a:pathLst>
              </a:custGeom>
              <a:solidFill>
                <a:srgbClr val="D2D8D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4" name="Freeform 119"/>
              <p:cNvSpPr>
                <a:spLocks/>
              </p:cNvSpPr>
              <p:nvPr/>
            </p:nvSpPr>
            <p:spPr bwMode="auto">
              <a:xfrm>
                <a:off x="4503" y="1490"/>
                <a:ext cx="134" cy="122"/>
              </a:xfrm>
              <a:custGeom>
                <a:avLst/>
                <a:gdLst>
                  <a:gd name="T0" fmla="*/ 61 w 134"/>
                  <a:gd name="T1" fmla="*/ 0 h 122"/>
                  <a:gd name="T2" fmla="*/ 61 w 134"/>
                  <a:gd name="T3" fmla="*/ 0 h 122"/>
                  <a:gd name="T4" fmla="*/ 49 w 134"/>
                  <a:gd name="T5" fmla="*/ 0 h 122"/>
                  <a:gd name="T6" fmla="*/ 40 w 134"/>
                  <a:gd name="T7" fmla="*/ 2 h 122"/>
                  <a:gd name="T8" fmla="*/ 23 w 134"/>
                  <a:gd name="T9" fmla="*/ 12 h 122"/>
                  <a:gd name="T10" fmla="*/ 12 w 134"/>
                  <a:gd name="T11" fmla="*/ 21 h 122"/>
                  <a:gd name="T12" fmla="*/ 4 w 134"/>
                  <a:gd name="T13" fmla="*/ 35 h 122"/>
                  <a:gd name="T14" fmla="*/ 0 w 134"/>
                  <a:gd name="T15" fmla="*/ 52 h 122"/>
                  <a:gd name="T16" fmla="*/ 2 w 134"/>
                  <a:gd name="T17" fmla="*/ 68 h 122"/>
                  <a:gd name="T18" fmla="*/ 9 w 134"/>
                  <a:gd name="T19" fmla="*/ 87 h 122"/>
                  <a:gd name="T20" fmla="*/ 21 w 134"/>
                  <a:gd name="T21" fmla="*/ 101 h 122"/>
                  <a:gd name="T22" fmla="*/ 21 w 134"/>
                  <a:gd name="T23" fmla="*/ 101 h 122"/>
                  <a:gd name="T24" fmla="*/ 35 w 134"/>
                  <a:gd name="T25" fmla="*/ 113 h 122"/>
                  <a:gd name="T26" fmla="*/ 49 w 134"/>
                  <a:gd name="T27" fmla="*/ 120 h 122"/>
                  <a:gd name="T28" fmla="*/ 66 w 134"/>
                  <a:gd name="T29" fmla="*/ 122 h 122"/>
                  <a:gd name="T30" fmla="*/ 80 w 134"/>
                  <a:gd name="T31" fmla="*/ 122 h 122"/>
                  <a:gd name="T32" fmla="*/ 96 w 134"/>
                  <a:gd name="T33" fmla="*/ 120 h 122"/>
                  <a:gd name="T34" fmla="*/ 111 w 134"/>
                  <a:gd name="T35" fmla="*/ 113 h 122"/>
                  <a:gd name="T36" fmla="*/ 122 w 134"/>
                  <a:gd name="T37" fmla="*/ 103 h 122"/>
                  <a:gd name="T38" fmla="*/ 132 w 134"/>
                  <a:gd name="T39" fmla="*/ 87 h 122"/>
                  <a:gd name="T40" fmla="*/ 132 w 134"/>
                  <a:gd name="T41" fmla="*/ 87 h 122"/>
                  <a:gd name="T42" fmla="*/ 134 w 134"/>
                  <a:gd name="T43" fmla="*/ 70 h 122"/>
                  <a:gd name="T44" fmla="*/ 132 w 134"/>
                  <a:gd name="T45" fmla="*/ 54 h 122"/>
                  <a:gd name="T46" fmla="*/ 127 w 134"/>
                  <a:gd name="T47" fmla="*/ 40 h 122"/>
                  <a:gd name="T48" fmla="*/ 118 w 134"/>
                  <a:gd name="T49" fmla="*/ 26 h 122"/>
                  <a:gd name="T50" fmla="*/ 106 w 134"/>
                  <a:gd name="T51" fmla="*/ 16 h 122"/>
                  <a:gd name="T52" fmla="*/ 92 w 134"/>
                  <a:gd name="T53" fmla="*/ 7 h 122"/>
                  <a:gd name="T54" fmla="*/ 78 w 134"/>
                  <a:gd name="T55" fmla="*/ 2 h 122"/>
                  <a:gd name="T56" fmla="*/ 61 w 134"/>
                  <a:gd name="T57" fmla="*/ 0 h 122"/>
                  <a:gd name="T58" fmla="*/ 61 w 134"/>
                  <a:gd name="T59" fmla="*/ 0 h 12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34" h="122">
                    <a:moveTo>
                      <a:pt x="61" y="0"/>
                    </a:moveTo>
                    <a:lnTo>
                      <a:pt x="61" y="0"/>
                    </a:lnTo>
                    <a:lnTo>
                      <a:pt x="49" y="0"/>
                    </a:lnTo>
                    <a:lnTo>
                      <a:pt x="40" y="2"/>
                    </a:lnTo>
                    <a:lnTo>
                      <a:pt x="23" y="12"/>
                    </a:lnTo>
                    <a:lnTo>
                      <a:pt x="12" y="21"/>
                    </a:lnTo>
                    <a:lnTo>
                      <a:pt x="4" y="35"/>
                    </a:lnTo>
                    <a:lnTo>
                      <a:pt x="0" y="52"/>
                    </a:lnTo>
                    <a:lnTo>
                      <a:pt x="2" y="68"/>
                    </a:lnTo>
                    <a:lnTo>
                      <a:pt x="9" y="87"/>
                    </a:lnTo>
                    <a:lnTo>
                      <a:pt x="21" y="101"/>
                    </a:lnTo>
                    <a:lnTo>
                      <a:pt x="35" y="113"/>
                    </a:lnTo>
                    <a:lnTo>
                      <a:pt x="49" y="120"/>
                    </a:lnTo>
                    <a:lnTo>
                      <a:pt x="66" y="122"/>
                    </a:lnTo>
                    <a:lnTo>
                      <a:pt x="80" y="122"/>
                    </a:lnTo>
                    <a:lnTo>
                      <a:pt x="96" y="120"/>
                    </a:lnTo>
                    <a:lnTo>
                      <a:pt x="111" y="113"/>
                    </a:lnTo>
                    <a:lnTo>
                      <a:pt x="122" y="103"/>
                    </a:lnTo>
                    <a:lnTo>
                      <a:pt x="132" y="87"/>
                    </a:lnTo>
                    <a:lnTo>
                      <a:pt x="134" y="70"/>
                    </a:lnTo>
                    <a:lnTo>
                      <a:pt x="132" y="54"/>
                    </a:lnTo>
                    <a:lnTo>
                      <a:pt x="127" y="40"/>
                    </a:lnTo>
                    <a:lnTo>
                      <a:pt x="118" y="26"/>
                    </a:lnTo>
                    <a:lnTo>
                      <a:pt x="106" y="16"/>
                    </a:lnTo>
                    <a:lnTo>
                      <a:pt x="92" y="7"/>
                    </a:lnTo>
                    <a:lnTo>
                      <a:pt x="78" y="2"/>
                    </a:lnTo>
                    <a:lnTo>
                      <a:pt x="61"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5" name="Freeform 120"/>
              <p:cNvSpPr>
                <a:spLocks/>
              </p:cNvSpPr>
              <p:nvPr/>
            </p:nvSpPr>
            <p:spPr bwMode="auto">
              <a:xfrm>
                <a:off x="4515" y="1499"/>
                <a:ext cx="113" cy="104"/>
              </a:xfrm>
              <a:custGeom>
                <a:avLst/>
                <a:gdLst>
                  <a:gd name="T0" fmla="*/ 49 w 113"/>
                  <a:gd name="T1" fmla="*/ 0 h 104"/>
                  <a:gd name="T2" fmla="*/ 49 w 113"/>
                  <a:gd name="T3" fmla="*/ 0 h 104"/>
                  <a:gd name="T4" fmla="*/ 37 w 113"/>
                  <a:gd name="T5" fmla="*/ 3 h 104"/>
                  <a:gd name="T6" fmla="*/ 28 w 113"/>
                  <a:gd name="T7" fmla="*/ 5 h 104"/>
                  <a:gd name="T8" fmla="*/ 18 w 113"/>
                  <a:gd name="T9" fmla="*/ 10 h 104"/>
                  <a:gd name="T10" fmla="*/ 11 w 113"/>
                  <a:gd name="T11" fmla="*/ 17 h 104"/>
                  <a:gd name="T12" fmla="*/ 4 w 113"/>
                  <a:gd name="T13" fmla="*/ 24 h 104"/>
                  <a:gd name="T14" fmla="*/ 0 w 113"/>
                  <a:gd name="T15" fmla="*/ 33 h 104"/>
                  <a:gd name="T16" fmla="*/ 0 w 113"/>
                  <a:gd name="T17" fmla="*/ 43 h 104"/>
                  <a:gd name="T18" fmla="*/ 0 w 113"/>
                  <a:gd name="T19" fmla="*/ 52 h 104"/>
                  <a:gd name="T20" fmla="*/ 0 w 113"/>
                  <a:gd name="T21" fmla="*/ 52 h 104"/>
                  <a:gd name="T22" fmla="*/ 2 w 113"/>
                  <a:gd name="T23" fmla="*/ 64 h 104"/>
                  <a:gd name="T24" fmla="*/ 7 w 113"/>
                  <a:gd name="T25" fmla="*/ 73 h 104"/>
                  <a:gd name="T26" fmla="*/ 11 w 113"/>
                  <a:gd name="T27" fmla="*/ 80 h 104"/>
                  <a:gd name="T28" fmla="*/ 21 w 113"/>
                  <a:gd name="T29" fmla="*/ 90 h 104"/>
                  <a:gd name="T30" fmla="*/ 30 w 113"/>
                  <a:gd name="T31" fmla="*/ 94 h 104"/>
                  <a:gd name="T32" fmla="*/ 40 w 113"/>
                  <a:gd name="T33" fmla="*/ 99 h 104"/>
                  <a:gd name="T34" fmla="*/ 51 w 113"/>
                  <a:gd name="T35" fmla="*/ 104 h 104"/>
                  <a:gd name="T36" fmla="*/ 63 w 113"/>
                  <a:gd name="T37" fmla="*/ 104 h 104"/>
                  <a:gd name="T38" fmla="*/ 63 w 113"/>
                  <a:gd name="T39" fmla="*/ 104 h 104"/>
                  <a:gd name="T40" fmla="*/ 73 w 113"/>
                  <a:gd name="T41" fmla="*/ 104 h 104"/>
                  <a:gd name="T42" fmla="*/ 84 w 113"/>
                  <a:gd name="T43" fmla="*/ 99 h 104"/>
                  <a:gd name="T44" fmla="*/ 91 w 113"/>
                  <a:gd name="T45" fmla="*/ 94 h 104"/>
                  <a:gd name="T46" fmla="*/ 101 w 113"/>
                  <a:gd name="T47" fmla="*/ 90 h 104"/>
                  <a:gd name="T48" fmla="*/ 106 w 113"/>
                  <a:gd name="T49" fmla="*/ 80 h 104"/>
                  <a:gd name="T50" fmla="*/ 110 w 113"/>
                  <a:gd name="T51" fmla="*/ 73 h 104"/>
                  <a:gd name="T52" fmla="*/ 113 w 113"/>
                  <a:gd name="T53" fmla="*/ 64 h 104"/>
                  <a:gd name="T54" fmla="*/ 110 w 113"/>
                  <a:gd name="T55" fmla="*/ 52 h 104"/>
                  <a:gd name="T56" fmla="*/ 110 w 113"/>
                  <a:gd name="T57" fmla="*/ 52 h 104"/>
                  <a:gd name="T58" fmla="*/ 108 w 113"/>
                  <a:gd name="T59" fmla="*/ 43 h 104"/>
                  <a:gd name="T60" fmla="*/ 103 w 113"/>
                  <a:gd name="T61" fmla="*/ 33 h 104"/>
                  <a:gd name="T62" fmla="*/ 99 w 113"/>
                  <a:gd name="T63" fmla="*/ 24 h 104"/>
                  <a:gd name="T64" fmla="*/ 89 w 113"/>
                  <a:gd name="T65" fmla="*/ 17 h 104"/>
                  <a:gd name="T66" fmla="*/ 80 w 113"/>
                  <a:gd name="T67" fmla="*/ 10 h 104"/>
                  <a:gd name="T68" fmla="*/ 70 w 113"/>
                  <a:gd name="T69" fmla="*/ 5 h 104"/>
                  <a:gd name="T70" fmla="*/ 58 w 113"/>
                  <a:gd name="T71" fmla="*/ 3 h 104"/>
                  <a:gd name="T72" fmla="*/ 49 w 113"/>
                  <a:gd name="T73" fmla="*/ 0 h 104"/>
                  <a:gd name="T74" fmla="*/ 49 w 113"/>
                  <a:gd name="T75" fmla="*/ 0 h 10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13" h="104">
                    <a:moveTo>
                      <a:pt x="49" y="0"/>
                    </a:moveTo>
                    <a:lnTo>
                      <a:pt x="49" y="0"/>
                    </a:lnTo>
                    <a:lnTo>
                      <a:pt x="37" y="3"/>
                    </a:lnTo>
                    <a:lnTo>
                      <a:pt x="28" y="5"/>
                    </a:lnTo>
                    <a:lnTo>
                      <a:pt x="18" y="10"/>
                    </a:lnTo>
                    <a:lnTo>
                      <a:pt x="11" y="17"/>
                    </a:lnTo>
                    <a:lnTo>
                      <a:pt x="4" y="24"/>
                    </a:lnTo>
                    <a:lnTo>
                      <a:pt x="0" y="33"/>
                    </a:lnTo>
                    <a:lnTo>
                      <a:pt x="0" y="43"/>
                    </a:lnTo>
                    <a:lnTo>
                      <a:pt x="0" y="52"/>
                    </a:lnTo>
                    <a:lnTo>
                      <a:pt x="2" y="64"/>
                    </a:lnTo>
                    <a:lnTo>
                      <a:pt x="7" y="73"/>
                    </a:lnTo>
                    <a:lnTo>
                      <a:pt x="11" y="80"/>
                    </a:lnTo>
                    <a:lnTo>
                      <a:pt x="21" y="90"/>
                    </a:lnTo>
                    <a:lnTo>
                      <a:pt x="30" y="94"/>
                    </a:lnTo>
                    <a:lnTo>
                      <a:pt x="40" y="99"/>
                    </a:lnTo>
                    <a:lnTo>
                      <a:pt x="51" y="104"/>
                    </a:lnTo>
                    <a:lnTo>
                      <a:pt x="63" y="104"/>
                    </a:lnTo>
                    <a:lnTo>
                      <a:pt x="73" y="104"/>
                    </a:lnTo>
                    <a:lnTo>
                      <a:pt x="84" y="99"/>
                    </a:lnTo>
                    <a:lnTo>
                      <a:pt x="91" y="94"/>
                    </a:lnTo>
                    <a:lnTo>
                      <a:pt x="101" y="90"/>
                    </a:lnTo>
                    <a:lnTo>
                      <a:pt x="106" y="80"/>
                    </a:lnTo>
                    <a:lnTo>
                      <a:pt x="110" y="73"/>
                    </a:lnTo>
                    <a:lnTo>
                      <a:pt x="113" y="64"/>
                    </a:lnTo>
                    <a:lnTo>
                      <a:pt x="110" y="52"/>
                    </a:lnTo>
                    <a:lnTo>
                      <a:pt x="108" y="43"/>
                    </a:lnTo>
                    <a:lnTo>
                      <a:pt x="103" y="33"/>
                    </a:lnTo>
                    <a:lnTo>
                      <a:pt x="99" y="24"/>
                    </a:lnTo>
                    <a:lnTo>
                      <a:pt x="89" y="17"/>
                    </a:lnTo>
                    <a:lnTo>
                      <a:pt x="80" y="10"/>
                    </a:lnTo>
                    <a:lnTo>
                      <a:pt x="70" y="5"/>
                    </a:lnTo>
                    <a:lnTo>
                      <a:pt x="58" y="3"/>
                    </a:lnTo>
                    <a:lnTo>
                      <a:pt x="49" y="0"/>
                    </a:lnTo>
                    <a:close/>
                  </a:path>
                </a:pathLst>
              </a:custGeom>
              <a:solidFill>
                <a:srgbClr val="BFBFB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6" name="Freeform 121"/>
              <p:cNvSpPr>
                <a:spLocks/>
              </p:cNvSpPr>
              <p:nvPr/>
            </p:nvSpPr>
            <p:spPr bwMode="auto">
              <a:xfrm>
                <a:off x="4545" y="1530"/>
                <a:ext cx="50" cy="45"/>
              </a:xfrm>
              <a:custGeom>
                <a:avLst/>
                <a:gdLst>
                  <a:gd name="T0" fmla="*/ 21 w 50"/>
                  <a:gd name="T1" fmla="*/ 0 h 45"/>
                  <a:gd name="T2" fmla="*/ 21 w 50"/>
                  <a:gd name="T3" fmla="*/ 0 h 45"/>
                  <a:gd name="T4" fmla="*/ 12 w 50"/>
                  <a:gd name="T5" fmla="*/ 0 h 45"/>
                  <a:gd name="T6" fmla="*/ 5 w 50"/>
                  <a:gd name="T7" fmla="*/ 5 h 45"/>
                  <a:gd name="T8" fmla="*/ 0 w 50"/>
                  <a:gd name="T9" fmla="*/ 12 h 45"/>
                  <a:gd name="T10" fmla="*/ 0 w 50"/>
                  <a:gd name="T11" fmla="*/ 21 h 45"/>
                  <a:gd name="T12" fmla="*/ 0 w 50"/>
                  <a:gd name="T13" fmla="*/ 21 h 45"/>
                  <a:gd name="T14" fmla="*/ 5 w 50"/>
                  <a:gd name="T15" fmla="*/ 30 h 45"/>
                  <a:gd name="T16" fmla="*/ 10 w 50"/>
                  <a:gd name="T17" fmla="*/ 38 h 45"/>
                  <a:gd name="T18" fmla="*/ 19 w 50"/>
                  <a:gd name="T19" fmla="*/ 42 h 45"/>
                  <a:gd name="T20" fmla="*/ 28 w 50"/>
                  <a:gd name="T21" fmla="*/ 45 h 45"/>
                  <a:gd name="T22" fmla="*/ 28 w 50"/>
                  <a:gd name="T23" fmla="*/ 45 h 45"/>
                  <a:gd name="T24" fmla="*/ 38 w 50"/>
                  <a:gd name="T25" fmla="*/ 42 h 45"/>
                  <a:gd name="T26" fmla="*/ 45 w 50"/>
                  <a:gd name="T27" fmla="*/ 38 h 45"/>
                  <a:gd name="T28" fmla="*/ 50 w 50"/>
                  <a:gd name="T29" fmla="*/ 30 h 45"/>
                  <a:gd name="T30" fmla="*/ 50 w 50"/>
                  <a:gd name="T31" fmla="*/ 21 h 45"/>
                  <a:gd name="T32" fmla="*/ 50 w 50"/>
                  <a:gd name="T33" fmla="*/ 21 h 45"/>
                  <a:gd name="T34" fmla="*/ 47 w 50"/>
                  <a:gd name="T35" fmla="*/ 12 h 45"/>
                  <a:gd name="T36" fmla="*/ 40 w 50"/>
                  <a:gd name="T37" fmla="*/ 5 h 45"/>
                  <a:gd name="T38" fmla="*/ 31 w 50"/>
                  <a:gd name="T39" fmla="*/ 0 h 45"/>
                  <a:gd name="T40" fmla="*/ 21 w 50"/>
                  <a:gd name="T41" fmla="*/ 0 h 45"/>
                  <a:gd name="T42" fmla="*/ 21 w 50"/>
                  <a:gd name="T43" fmla="*/ 0 h 4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50" h="45">
                    <a:moveTo>
                      <a:pt x="21" y="0"/>
                    </a:moveTo>
                    <a:lnTo>
                      <a:pt x="21" y="0"/>
                    </a:lnTo>
                    <a:lnTo>
                      <a:pt x="12" y="0"/>
                    </a:lnTo>
                    <a:lnTo>
                      <a:pt x="5" y="5"/>
                    </a:lnTo>
                    <a:lnTo>
                      <a:pt x="0" y="12"/>
                    </a:lnTo>
                    <a:lnTo>
                      <a:pt x="0" y="21"/>
                    </a:lnTo>
                    <a:lnTo>
                      <a:pt x="5" y="30"/>
                    </a:lnTo>
                    <a:lnTo>
                      <a:pt x="10" y="38"/>
                    </a:lnTo>
                    <a:lnTo>
                      <a:pt x="19" y="42"/>
                    </a:lnTo>
                    <a:lnTo>
                      <a:pt x="28" y="45"/>
                    </a:lnTo>
                    <a:lnTo>
                      <a:pt x="38" y="42"/>
                    </a:lnTo>
                    <a:lnTo>
                      <a:pt x="45" y="38"/>
                    </a:lnTo>
                    <a:lnTo>
                      <a:pt x="50" y="30"/>
                    </a:lnTo>
                    <a:lnTo>
                      <a:pt x="50" y="21"/>
                    </a:lnTo>
                    <a:lnTo>
                      <a:pt x="47" y="12"/>
                    </a:lnTo>
                    <a:lnTo>
                      <a:pt x="40" y="5"/>
                    </a:lnTo>
                    <a:lnTo>
                      <a:pt x="31" y="0"/>
                    </a:lnTo>
                    <a:lnTo>
                      <a:pt x="21" y="0"/>
                    </a:lnTo>
                    <a:close/>
                  </a:path>
                </a:pathLst>
              </a:custGeom>
              <a:solidFill>
                <a:srgbClr val="30303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7" name="Freeform 122"/>
              <p:cNvSpPr>
                <a:spLocks/>
              </p:cNvSpPr>
              <p:nvPr/>
            </p:nvSpPr>
            <p:spPr bwMode="auto">
              <a:xfrm>
                <a:off x="4185" y="1832"/>
                <a:ext cx="61" cy="80"/>
              </a:xfrm>
              <a:custGeom>
                <a:avLst/>
                <a:gdLst>
                  <a:gd name="T0" fmla="*/ 9 w 61"/>
                  <a:gd name="T1" fmla="*/ 0 h 80"/>
                  <a:gd name="T2" fmla="*/ 9 w 61"/>
                  <a:gd name="T3" fmla="*/ 0 h 80"/>
                  <a:gd name="T4" fmla="*/ 0 w 61"/>
                  <a:gd name="T5" fmla="*/ 0 h 80"/>
                  <a:gd name="T6" fmla="*/ 0 w 61"/>
                  <a:gd name="T7" fmla="*/ 0 h 80"/>
                  <a:gd name="T8" fmla="*/ 7 w 61"/>
                  <a:gd name="T9" fmla="*/ 23 h 80"/>
                  <a:gd name="T10" fmla="*/ 18 w 61"/>
                  <a:gd name="T11" fmla="*/ 44 h 80"/>
                  <a:gd name="T12" fmla="*/ 30 w 61"/>
                  <a:gd name="T13" fmla="*/ 63 h 80"/>
                  <a:gd name="T14" fmla="*/ 44 w 61"/>
                  <a:gd name="T15" fmla="*/ 80 h 80"/>
                  <a:gd name="T16" fmla="*/ 44 w 61"/>
                  <a:gd name="T17" fmla="*/ 80 h 80"/>
                  <a:gd name="T18" fmla="*/ 51 w 61"/>
                  <a:gd name="T19" fmla="*/ 75 h 80"/>
                  <a:gd name="T20" fmla="*/ 56 w 61"/>
                  <a:gd name="T21" fmla="*/ 66 h 80"/>
                  <a:gd name="T22" fmla="*/ 61 w 61"/>
                  <a:gd name="T23" fmla="*/ 56 h 80"/>
                  <a:gd name="T24" fmla="*/ 61 w 61"/>
                  <a:gd name="T25" fmla="*/ 44 h 80"/>
                  <a:gd name="T26" fmla="*/ 61 w 61"/>
                  <a:gd name="T27" fmla="*/ 44 h 80"/>
                  <a:gd name="T28" fmla="*/ 58 w 61"/>
                  <a:gd name="T29" fmla="*/ 35 h 80"/>
                  <a:gd name="T30" fmla="*/ 54 w 61"/>
                  <a:gd name="T31" fmla="*/ 28 h 80"/>
                  <a:gd name="T32" fmla="*/ 49 w 61"/>
                  <a:gd name="T33" fmla="*/ 19 h 80"/>
                  <a:gd name="T34" fmla="*/ 44 w 61"/>
                  <a:gd name="T35" fmla="*/ 14 h 80"/>
                  <a:gd name="T36" fmla="*/ 35 w 61"/>
                  <a:gd name="T37" fmla="*/ 7 h 80"/>
                  <a:gd name="T38" fmla="*/ 28 w 61"/>
                  <a:gd name="T39" fmla="*/ 4 h 80"/>
                  <a:gd name="T40" fmla="*/ 18 w 61"/>
                  <a:gd name="T41" fmla="*/ 2 h 80"/>
                  <a:gd name="T42" fmla="*/ 9 w 61"/>
                  <a:gd name="T43" fmla="*/ 0 h 80"/>
                  <a:gd name="T44" fmla="*/ 9 w 61"/>
                  <a:gd name="T45" fmla="*/ 0 h 8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1" h="80">
                    <a:moveTo>
                      <a:pt x="9" y="0"/>
                    </a:moveTo>
                    <a:lnTo>
                      <a:pt x="9" y="0"/>
                    </a:lnTo>
                    <a:lnTo>
                      <a:pt x="0" y="0"/>
                    </a:lnTo>
                    <a:lnTo>
                      <a:pt x="7" y="23"/>
                    </a:lnTo>
                    <a:lnTo>
                      <a:pt x="18" y="44"/>
                    </a:lnTo>
                    <a:lnTo>
                      <a:pt x="30" y="63"/>
                    </a:lnTo>
                    <a:lnTo>
                      <a:pt x="44" y="80"/>
                    </a:lnTo>
                    <a:lnTo>
                      <a:pt x="51" y="75"/>
                    </a:lnTo>
                    <a:lnTo>
                      <a:pt x="56" y="66"/>
                    </a:lnTo>
                    <a:lnTo>
                      <a:pt x="61" y="56"/>
                    </a:lnTo>
                    <a:lnTo>
                      <a:pt x="61" y="44"/>
                    </a:lnTo>
                    <a:lnTo>
                      <a:pt x="58" y="35"/>
                    </a:lnTo>
                    <a:lnTo>
                      <a:pt x="54" y="28"/>
                    </a:lnTo>
                    <a:lnTo>
                      <a:pt x="49" y="19"/>
                    </a:lnTo>
                    <a:lnTo>
                      <a:pt x="44" y="14"/>
                    </a:lnTo>
                    <a:lnTo>
                      <a:pt x="35" y="7"/>
                    </a:lnTo>
                    <a:lnTo>
                      <a:pt x="28" y="4"/>
                    </a:lnTo>
                    <a:lnTo>
                      <a:pt x="18" y="2"/>
                    </a:lnTo>
                    <a:lnTo>
                      <a:pt x="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8" name="Freeform 123"/>
              <p:cNvSpPr>
                <a:spLocks/>
              </p:cNvSpPr>
              <p:nvPr/>
            </p:nvSpPr>
            <p:spPr bwMode="auto">
              <a:xfrm>
                <a:off x="4187" y="1841"/>
                <a:ext cx="47" cy="64"/>
              </a:xfrm>
              <a:custGeom>
                <a:avLst/>
                <a:gdLst>
                  <a:gd name="T0" fmla="*/ 7 w 47"/>
                  <a:gd name="T1" fmla="*/ 0 h 64"/>
                  <a:gd name="T2" fmla="*/ 7 w 47"/>
                  <a:gd name="T3" fmla="*/ 0 h 64"/>
                  <a:gd name="T4" fmla="*/ 0 w 47"/>
                  <a:gd name="T5" fmla="*/ 2 h 64"/>
                  <a:gd name="T6" fmla="*/ 0 w 47"/>
                  <a:gd name="T7" fmla="*/ 2 h 64"/>
                  <a:gd name="T8" fmla="*/ 7 w 47"/>
                  <a:gd name="T9" fmla="*/ 19 h 64"/>
                  <a:gd name="T10" fmla="*/ 16 w 47"/>
                  <a:gd name="T11" fmla="*/ 33 h 64"/>
                  <a:gd name="T12" fmla="*/ 26 w 47"/>
                  <a:gd name="T13" fmla="*/ 50 h 64"/>
                  <a:gd name="T14" fmla="*/ 35 w 47"/>
                  <a:gd name="T15" fmla="*/ 64 h 64"/>
                  <a:gd name="T16" fmla="*/ 35 w 47"/>
                  <a:gd name="T17" fmla="*/ 64 h 64"/>
                  <a:gd name="T18" fmla="*/ 42 w 47"/>
                  <a:gd name="T19" fmla="*/ 59 h 64"/>
                  <a:gd name="T20" fmla="*/ 47 w 47"/>
                  <a:gd name="T21" fmla="*/ 52 h 64"/>
                  <a:gd name="T22" fmla="*/ 47 w 47"/>
                  <a:gd name="T23" fmla="*/ 45 h 64"/>
                  <a:gd name="T24" fmla="*/ 47 w 47"/>
                  <a:gd name="T25" fmla="*/ 35 h 64"/>
                  <a:gd name="T26" fmla="*/ 47 w 47"/>
                  <a:gd name="T27" fmla="*/ 35 h 64"/>
                  <a:gd name="T28" fmla="*/ 47 w 47"/>
                  <a:gd name="T29" fmla="*/ 28 h 64"/>
                  <a:gd name="T30" fmla="*/ 42 w 47"/>
                  <a:gd name="T31" fmla="*/ 21 h 64"/>
                  <a:gd name="T32" fmla="*/ 33 w 47"/>
                  <a:gd name="T33" fmla="*/ 12 h 64"/>
                  <a:gd name="T34" fmla="*/ 21 w 47"/>
                  <a:gd name="T35" fmla="*/ 5 h 64"/>
                  <a:gd name="T36" fmla="*/ 7 w 47"/>
                  <a:gd name="T37" fmla="*/ 0 h 64"/>
                  <a:gd name="T38" fmla="*/ 7 w 47"/>
                  <a:gd name="T39" fmla="*/ 0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7" h="64">
                    <a:moveTo>
                      <a:pt x="7" y="0"/>
                    </a:moveTo>
                    <a:lnTo>
                      <a:pt x="7" y="0"/>
                    </a:lnTo>
                    <a:lnTo>
                      <a:pt x="0" y="2"/>
                    </a:lnTo>
                    <a:lnTo>
                      <a:pt x="7" y="19"/>
                    </a:lnTo>
                    <a:lnTo>
                      <a:pt x="16" y="33"/>
                    </a:lnTo>
                    <a:lnTo>
                      <a:pt x="26" y="50"/>
                    </a:lnTo>
                    <a:lnTo>
                      <a:pt x="35" y="64"/>
                    </a:lnTo>
                    <a:lnTo>
                      <a:pt x="42" y="59"/>
                    </a:lnTo>
                    <a:lnTo>
                      <a:pt x="47" y="52"/>
                    </a:lnTo>
                    <a:lnTo>
                      <a:pt x="47" y="45"/>
                    </a:lnTo>
                    <a:lnTo>
                      <a:pt x="47" y="35"/>
                    </a:lnTo>
                    <a:lnTo>
                      <a:pt x="47" y="28"/>
                    </a:lnTo>
                    <a:lnTo>
                      <a:pt x="42" y="21"/>
                    </a:lnTo>
                    <a:lnTo>
                      <a:pt x="33" y="12"/>
                    </a:lnTo>
                    <a:lnTo>
                      <a:pt x="21" y="5"/>
                    </a:lnTo>
                    <a:lnTo>
                      <a:pt x="7" y="0"/>
                    </a:lnTo>
                    <a:close/>
                  </a:path>
                </a:pathLst>
              </a:custGeom>
              <a:solidFill>
                <a:srgbClr val="BFBFB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9" name="Freeform 124"/>
              <p:cNvSpPr>
                <a:spLocks/>
              </p:cNvSpPr>
              <p:nvPr/>
            </p:nvSpPr>
            <p:spPr bwMode="auto">
              <a:xfrm>
                <a:off x="4196" y="1865"/>
                <a:ext cx="14" cy="21"/>
              </a:xfrm>
              <a:custGeom>
                <a:avLst/>
                <a:gdLst>
                  <a:gd name="T0" fmla="*/ 12 w 14"/>
                  <a:gd name="T1" fmla="*/ 21 h 21"/>
                  <a:gd name="T2" fmla="*/ 12 w 14"/>
                  <a:gd name="T3" fmla="*/ 21 h 21"/>
                  <a:gd name="T4" fmla="*/ 14 w 14"/>
                  <a:gd name="T5" fmla="*/ 16 h 21"/>
                  <a:gd name="T6" fmla="*/ 14 w 14"/>
                  <a:gd name="T7" fmla="*/ 11 h 21"/>
                  <a:gd name="T8" fmla="*/ 14 w 14"/>
                  <a:gd name="T9" fmla="*/ 11 h 21"/>
                  <a:gd name="T10" fmla="*/ 12 w 14"/>
                  <a:gd name="T11" fmla="*/ 7 h 21"/>
                  <a:gd name="T12" fmla="*/ 10 w 14"/>
                  <a:gd name="T13" fmla="*/ 2 h 21"/>
                  <a:gd name="T14" fmla="*/ 5 w 14"/>
                  <a:gd name="T15" fmla="*/ 0 h 21"/>
                  <a:gd name="T16" fmla="*/ 0 w 14"/>
                  <a:gd name="T17" fmla="*/ 0 h 21"/>
                  <a:gd name="T18" fmla="*/ 0 w 14"/>
                  <a:gd name="T19" fmla="*/ 0 h 21"/>
                  <a:gd name="T20" fmla="*/ 12 w 14"/>
                  <a:gd name="T21" fmla="*/ 21 h 21"/>
                  <a:gd name="T22" fmla="*/ 12 w 14"/>
                  <a:gd name="T23" fmla="*/ 21 h 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21">
                    <a:moveTo>
                      <a:pt x="12" y="21"/>
                    </a:moveTo>
                    <a:lnTo>
                      <a:pt x="12" y="21"/>
                    </a:lnTo>
                    <a:lnTo>
                      <a:pt x="14" y="16"/>
                    </a:lnTo>
                    <a:lnTo>
                      <a:pt x="14" y="11"/>
                    </a:lnTo>
                    <a:lnTo>
                      <a:pt x="12" y="7"/>
                    </a:lnTo>
                    <a:lnTo>
                      <a:pt x="10" y="2"/>
                    </a:lnTo>
                    <a:lnTo>
                      <a:pt x="5" y="0"/>
                    </a:lnTo>
                    <a:lnTo>
                      <a:pt x="0" y="0"/>
                    </a:lnTo>
                    <a:lnTo>
                      <a:pt x="12" y="21"/>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0" name="Freeform 125"/>
              <p:cNvSpPr>
                <a:spLocks/>
              </p:cNvSpPr>
              <p:nvPr/>
            </p:nvSpPr>
            <p:spPr bwMode="auto">
              <a:xfrm>
                <a:off x="4529" y="1457"/>
                <a:ext cx="26" cy="21"/>
              </a:xfrm>
              <a:custGeom>
                <a:avLst/>
                <a:gdLst>
                  <a:gd name="T0" fmla="*/ 11 w 26"/>
                  <a:gd name="T1" fmla="*/ 0 h 21"/>
                  <a:gd name="T2" fmla="*/ 11 w 26"/>
                  <a:gd name="T3" fmla="*/ 0 h 21"/>
                  <a:gd name="T4" fmla="*/ 7 w 26"/>
                  <a:gd name="T5" fmla="*/ 0 h 21"/>
                  <a:gd name="T6" fmla="*/ 2 w 26"/>
                  <a:gd name="T7" fmla="*/ 2 h 21"/>
                  <a:gd name="T8" fmla="*/ 2 w 26"/>
                  <a:gd name="T9" fmla="*/ 7 h 21"/>
                  <a:gd name="T10" fmla="*/ 0 w 26"/>
                  <a:gd name="T11" fmla="*/ 12 h 21"/>
                  <a:gd name="T12" fmla="*/ 0 w 26"/>
                  <a:gd name="T13" fmla="*/ 12 h 21"/>
                  <a:gd name="T14" fmla="*/ 2 w 26"/>
                  <a:gd name="T15" fmla="*/ 14 h 21"/>
                  <a:gd name="T16" fmla="*/ 4 w 26"/>
                  <a:gd name="T17" fmla="*/ 19 h 21"/>
                  <a:gd name="T18" fmla="*/ 9 w 26"/>
                  <a:gd name="T19" fmla="*/ 21 h 21"/>
                  <a:gd name="T20" fmla="*/ 14 w 26"/>
                  <a:gd name="T21" fmla="*/ 21 h 21"/>
                  <a:gd name="T22" fmla="*/ 14 w 26"/>
                  <a:gd name="T23" fmla="*/ 21 h 21"/>
                  <a:gd name="T24" fmla="*/ 19 w 26"/>
                  <a:gd name="T25" fmla="*/ 21 h 21"/>
                  <a:gd name="T26" fmla="*/ 23 w 26"/>
                  <a:gd name="T27" fmla="*/ 19 h 21"/>
                  <a:gd name="T28" fmla="*/ 26 w 26"/>
                  <a:gd name="T29" fmla="*/ 14 h 21"/>
                  <a:gd name="T30" fmla="*/ 26 w 26"/>
                  <a:gd name="T31" fmla="*/ 12 h 21"/>
                  <a:gd name="T32" fmla="*/ 26 w 26"/>
                  <a:gd name="T33" fmla="*/ 12 h 21"/>
                  <a:gd name="T34" fmla="*/ 23 w 26"/>
                  <a:gd name="T35" fmla="*/ 7 h 21"/>
                  <a:gd name="T36" fmla="*/ 21 w 26"/>
                  <a:gd name="T37" fmla="*/ 2 h 21"/>
                  <a:gd name="T38" fmla="*/ 16 w 26"/>
                  <a:gd name="T39" fmla="*/ 0 h 21"/>
                  <a:gd name="T40" fmla="*/ 11 w 26"/>
                  <a:gd name="T41" fmla="*/ 0 h 21"/>
                  <a:gd name="T42" fmla="*/ 11 w 26"/>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6" h="21">
                    <a:moveTo>
                      <a:pt x="11" y="0"/>
                    </a:moveTo>
                    <a:lnTo>
                      <a:pt x="11" y="0"/>
                    </a:lnTo>
                    <a:lnTo>
                      <a:pt x="7" y="0"/>
                    </a:lnTo>
                    <a:lnTo>
                      <a:pt x="2" y="2"/>
                    </a:lnTo>
                    <a:lnTo>
                      <a:pt x="2" y="7"/>
                    </a:lnTo>
                    <a:lnTo>
                      <a:pt x="0" y="12"/>
                    </a:lnTo>
                    <a:lnTo>
                      <a:pt x="2" y="14"/>
                    </a:lnTo>
                    <a:lnTo>
                      <a:pt x="4" y="19"/>
                    </a:lnTo>
                    <a:lnTo>
                      <a:pt x="9" y="21"/>
                    </a:lnTo>
                    <a:lnTo>
                      <a:pt x="14" y="21"/>
                    </a:lnTo>
                    <a:lnTo>
                      <a:pt x="19" y="21"/>
                    </a:lnTo>
                    <a:lnTo>
                      <a:pt x="23" y="19"/>
                    </a:lnTo>
                    <a:lnTo>
                      <a:pt x="26" y="14"/>
                    </a:lnTo>
                    <a:lnTo>
                      <a:pt x="26" y="12"/>
                    </a:lnTo>
                    <a:lnTo>
                      <a:pt x="23" y="7"/>
                    </a:lnTo>
                    <a:lnTo>
                      <a:pt x="21" y="2"/>
                    </a:lnTo>
                    <a:lnTo>
                      <a:pt x="16" y="0"/>
                    </a:lnTo>
                    <a:lnTo>
                      <a:pt x="11"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1" name="Freeform 126"/>
              <p:cNvSpPr>
                <a:spLocks/>
              </p:cNvSpPr>
              <p:nvPr/>
            </p:nvSpPr>
            <p:spPr bwMode="auto">
              <a:xfrm>
                <a:off x="4472" y="1494"/>
                <a:ext cx="24" cy="22"/>
              </a:xfrm>
              <a:custGeom>
                <a:avLst/>
                <a:gdLst>
                  <a:gd name="T0" fmla="*/ 10 w 24"/>
                  <a:gd name="T1" fmla="*/ 0 h 22"/>
                  <a:gd name="T2" fmla="*/ 10 w 24"/>
                  <a:gd name="T3" fmla="*/ 0 h 22"/>
                  <a:gd name="T4" fmla="*/ 5 w 24"/>
                  <a:gd name="T5" fmla="*/ 0 h 22"/>
                  <a:gd name="T6" fmla="*/ 2 w 24"/>
                  <a:gd name="T7" fmla="*/ 3 h 22"/>
                  <a:gd name="T8" fmla="*/ 0 w 24"/>
                  <a:gd name="T9" fmla="*/ 8 h 22"/>
                  <a:gd name="T10" fmla="*/ 0 w 24"/>
                  <a:gd name="T11" fmla="*/ 12 h 22"/>
                  <a:gd name="T12" fmla="*/ 0 w 24"/>
                  <a:gd name="T13" fmla="*/ 12 h 22"/>
                  <a:gd name="T14" fmla="*/ 0 w 24"/>
                  <a:gd name="T15" fmla="*/ 17 h 22"/>
                  <a:gd name="T16" fmla="*/ 5 w 24"/>
                  <a:gd name="T17" fmla="*/ 19 h 22"/>
                  <a:gd name="T18" fmla="*/ 7 w 24"/>
                  <a:gd name="T19" fmla="*/ 22 h 22"/>
                  <a:gd name="T20" fmla="*/ 12 w 24"/>
                  <a:gd name="T21" fmla="*/ 22 h 22"/>
                  <a:gd name="T22" fmla="*/ 12 w 24"/>
                  <a:gd name="T23" fmla="*/ 22 h 22"/>
                  <a:gd name="T24" fmla="*/ 17 w 24"/>
                  <a:gd name="T25" fmla="*/ 22 h 22"/>
                  <a:gd name="T26" fmla="*/ 21 w 24"/>
                  <a:gd name="T27" fmla="*/ 19 h 22"/>
                  <a:gd name="T28" fmla="*/ 24 w 24"/>
                  <a:gd name="T29" fmla="*/ 17 h 22"/>
                  <a:gd name="T30" fmla="*/ 24 w 24"/>
                  <a:gd name="T31" fmla="*/ 12 h 22"/>
                  <a:gd name="T32" fmla="*/ 24 w 24"/>
                  <a:gd name="T33" fmla="*/ 12 h 22"/>
                  <a:gd name="T34" fmla="*/ 21 w 24"/>
                  <a:gd name="T35" fmla="*/ 8 h 22"/>
                  <a:gd name="T36" fmla="*/ 19 w 24"/>
                  <a:gd name="T37" fmla="*/ 3 h 22"/>
                  <a:gd name="T38" fmla="*/ 14 w 24"/>
                  <a:gd name="T39" fmla="*/ 0 h 22"/>
                  <a:gd name="T40" fmla="*/ 10 w 24"/>
                  <a:gd name="T41" fmla="*/ 0 h 22"/>
                  <a:gd name="T42" fmla="*/ 10 w 24"/>
                  <a:gd name="T43" fmla="*/ 0 h 2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4" h="22">
                    <a:moveTo>
                      <a:pt x="10" y="0"/>
                    </a:moveTo>
                    <a:lnTo>
                      <a:pt x="10" y="0"/>
                    </a:lnTo>
                    <a:lnTo>
                      <a:pt x="5" y="0"/>
                    </a:lnTo>
                    <a:lnTo>
                      <a:pt x="2" y="3"/>
                    </a:lnTo>
                    <a:lnTo>
                      <a:pt x="0" y="8"/>
                    </a:lnTo>
                    <a:lnTo>
                      <a:pt x="0" y="12"/>
                    </a:lnTo>
                    <a:lnTo>
                      <a:pt x="0" y="17"/>
                    </a:lnTo>
                    <a:lnTo>
                      <a:pt x="5" y="19"/>
                    </a:lnTo>
                    <a:lnTo>
                      <a:pt x="7" y="22"/>
                    </a:lnTo>
                    <a:lnTo>
                      <a:pt x="12" y="22"/>
                    </a:lnTo>
                    <a:lnTo>
                      <a:pt x="17" y="22"/>
                    </a:lnTo>
                    <a:lnTo>
                      <a:pt x="21" y="19"/>
                    </a:lnTo>
                    <a:lnTo>
                      <a:pt x="24" y="17"/>
                    </a:lnTo>
                    <a:lnTo>
                      <a:pt x="24" y="12"/>
                    </a:lnTo>
                    <a:lnTo>
                      <a:pt x="21" y="8"/>
                    </a:lnTo>
                    <a:lnTo>
                      <a:pt x="19" y="3"/>
                    </a:lnTo>
                    <a:lnTo>
                      <a:pt x="14" y="0"/>
                    </a:lnTo>
                    <a:lnTo>
                      <a:pt x="1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2" name="Freeform 127"/>
              <p:cNvSpPr>
                <a:spLocks/>
              </p:cNvSpPr>
              <p:nvPr/>
            </p:nvSpPr>
            <p:spPr bwMode="auto">
              <a:xfrm>
                <a:off x="4463" y="1556"/>
                <a:ext cx="26" cy="23"/>
              </a:xfrm>
              <a:custGeom>
                <a:avLst/>
                <a:gdLst>
                  <a:gd name="T0" fmla="*/ 11 w 26"/>
                  <a:gd name="T1" fmla="*/ 0 h 23"/>
                  <a:gd name="T2" fmla="*/ 11 w 26"/>
                  <a:gd name="T3" fmla="*/ 0 h 23"/>
                  <a:gd name="T4" fmla="*/ 7 w 26"/>
                  <a:gd name="T5" fmla="*/ 2 h 23"/>
                  <a:gd name="T6" fmla="*/ 2 w 26"/>
                  <a:gd name="T7" fmla="*/ 4 h 23"/>
                  <a:gd name="T8" fmla="*/ 0 w 26"/>
                  <a:gd name="T9" fmla="*/ 7 h 23"/>
                  <a:gd name="T10" fmla="*/ 0 w 26"/>
                  <a:gd name="T11" fmla="*/ 12 h 23"/>
                  <a:gd name="T12" fmla="*/ 0 w 26"/>
                  <a:gd name="T13" fmla="*/ 12 h 23"/>
                  <a:gd name="T14" fmla="*/ 2 w 26"/>
                  <a:gd name="T15" fmla="*/ 16 h 23"/>
                  <a:gd name="T16" fmla="*/ 4 w 26"/>
                  <a:gd name="T17" fmla="*/ 19 h 23"/>
                  <a:gd name="T18" fmla="*/ 9 w 26"/>
                  <a:gd name="T19" fmla="*/ 23 h 23"/>
                  <a:gd name="T20" fmla="*/ 14 w 26"/>
                  <a:gd name="T21" fmla="*/ 23 h 23"/>
                  <a:gd name="T22" fmla="*/ 14 w 26"/>
                  <a:gd name="T23" fmla="*/ 23 h 23"/>
                  <a:gd name="T24" fmla="*/ 19 w 26"/>
                  <a:gd name="T25" fmla="*/ 23 h 23"/>
                  <a:gd name="T26" fmla="*/ 23 w 26"/>
                  <a:gd name="T27" fmla="*/ 19 h 23"/>
                  <a:gd name="T28" fmla="*/ 26 w 26"/>
                  <a:gd name="T29" fmla="*/ 16 h 23"/>
                  <a:gd name="T30" fmla="*/ 26 w 26"/>
                  <a:gd name="T31" fmla="*/ 12 h 23"/>
                  <a:gd name="T32" fmla="*/ 26 w 26"/>
                  <a:gd name="T33" fmla="*/ 12 h 23"/>
                  <a:gd name="T34" fmla="*/ 23 w 26"/>
                  <a:gd name="T35" fmla="*/ 7 h 23"/>
                  <a:gd name="T36" fmla="*/ 21 w 26"/>
                  <a:gd name="T37" fmla="*/ 4 h 23"/>
                  <a:gd name="T38" fmla="*/ 16 w 26"/>
                  <a:gd name="T39" fmla="*/ 2 h 23"/>
                  <a:gd name="T40" fmla="*/ 11 w 26"/>
                  <a:gd name="T41" fmla="*/ 0 h 23"/>
                  <a:gd name="T42" fmla="*/ 11 w 26"/>
                  <a:gd name="T43" fmla="*/ 0 h 2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6" h="23">
                    <a:moveTo>
                      <a:pt x="11" y="0"/>
                    </a:moveTo>
                    <a:lnTo>
                      <a:pt x="11" y="0"/>
                    </a:lnTo>
                    <a:lnTo>
                      <a:pt x="7" y="2"/>
                    </a:lnTo>
                    <a:lnTo>
                      <a:pt x="2" y="4"/>
                    </a:lnTo>
                    <a:lnTo>
                      <a:pt x="0" y="7"/>
                    </a:lnTo>
                    <a:lnTo>
                      <a:pt x="0" y="12"/>
                    </a:lnTo>
                    <a:lnTo>
                      <a:pt x="2" y="16"/>
                    </a:lnTo>
                    <a:lnTo>
                      <a:pt x="4" y="19"/>
                    </a:lnTo>
                    <a:lnTo>
                      <a:pt x="9" y="23"/>
                    </a:lnTo>
                    <a:lnTo>
                      <a:pt x="14" y="23"/>
                    </a:lnTo>
                    <a:lnTo>
                      <a:pt x="19" y="23"/>
                    </a:lnTo>
                    <a:lnTo>
                      <a:pt x="23" y="19"/>
                    </a:lnTo>
                    <a:lnTo>
                      <a:pt x="26" y="16"/>
                    </a:lnTo>
                    <a:lnTo>
                      <a:pt x="26" y="12"/>
                    </a:lnTo>
                    <a:lnTo>
                      <a:pt x="23" y="7"/>
                    </a:lnTo>
                    <a:lnTo>
                      <a:pt x="21" y="4"/>
                    </a:lnTo>
                    <a:lnTo>
                      <a:pt x="16" y="2"/>
                    </a:lnTo>
                    <a:lnTo>
                      <a:pt x="11"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3" name="Freeform 128"/>
              <p:cNvSpPr>
                <a:spLocks/>
              </p:cNvSpPr>
              <p:nvPr/>
            </p:nvSpPr>
            <p:spPr bwMode="auto">
              <a:xfrm>
                <a:off x="4500" y="1615"/>
                <a:ext cx="26" cy="21"/>
              </a:xfrm>
              <a:custGeom>
                <a:avLst/>
                <a:gdLst>
                  <a:gd name="T0" fmla="*/ 12 w 26"/>
                  <a:gd name="T1" fmla="*/ 0 h 21"/>
                  <a:gd name="T2" fmla="*/ 12 w 26"/>
                  <a:gd name="T3" fmla="*/ 0 h 21"/>
                  <a:gd name="T4" fmla="*/ 7 w 26"/>
                  <a:gd name="T5" fmla="*/ 0 h 21"/>
                  <a:gd name="T6" fmla="*/ 3 w 26"/>
                  <a:gd name="T7" fmla="*/ 2 h 21"/>
                  <a:gd name="T8" fmla="*/ 3 w 26"/>
                  <a:gd name="T9" fmla="*/ 7 h 21"/>
                  <a:gd name="T10" fmla="*/ 0 w 26"/>
                  <a:gd name="T11" fmla="*/ 11 h 21"/>
                  <a:gd name="T12" fmla="*/ 0 w 26"/>
                  <a:gd name="T13" fmla="*/ 11 h 21"/>
                  <a:gd name="T14" fmla="*/ 3 w 26"/>
                  <a:gd name="T15" fmla="*/ 16 h 21"/>
                  <a:gd name="T16" fmla="*/ 7 w 26"/>
                  <a:gd name="T17" fmla="*/ 19 h 21"/>
                  <a:gd name="T18" fmla="*/ 10 w 26"/>
                  <a:gd name="T19" fmla="*/ 21 h 21"/>
                  <a:gd name="T20" fmla="*/ 15 w 26"/>
                  <a:gd name="T21" fmla="*/ 21 h 21"/>
                  <a:gd name="T22" fmla="*/ 15 w 26"/>
                  <a:gd name="T23" fmla="*/ 21 h 21"/>
                  <a:gd name="T24" fmla="*/ 19 w 26"/>
                  <a:gd name="T25" fmla="*/ 21 h 21"/>
                  <a:gd name="T26" fmla="*/ 24 w 26"/>
                  <a:gd name="T27" fmla="*/ 19 h 21"/>
                  <a:gd name="T28" fmla="*/ 26 w 26"/>
                  <a:gd name="T29" fmla="*/ 16 h 21"/>
                  <a:gd name="T30" fmla="*/ 26 w 26"/>
                  <a:gd name="T31" fmla="*/ 11 h 21"/>
                  <a:gd name="T32" fmla="*/ 26 w 26"/>
                  <a:gd name="T33" fmla="*/ 11 h 21"/>
                  <a:gd name="T34" fmla="*/ 24 w 26"/>
                  <a:gd name="T35" fmla="*/ 7 h 21"/>
                  <a:gd name="T36" fmla="*/ 22 w 26"/>
                  <a:gd name="T37" fmla="*/ 2 h 21"/>
                  <a:gd name="T38" fmla="*/ 17 w 26"/>
                  <a:gd name="T39" fmla="*/ 0 h 21"/>
                  <a:gd name="T40" fmla="*/ 12 w 26"/>
                  <a:gd name="T41" fmla="*/ 0 h 21"/>
                  <a:gd name="T42" fmla="*/ 12 w 26"/>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6" h="21">
                    <a:moveTo>
                      <a:pt x="12" y="0"/>
                    </a:moveTo>
                    <a:lnTo>
                      <a:pt x="12" y="0"/>
                    </a:lnTo>
                    <a:lnTo>
                      <a:pt x="7" y="0"/>
                    </a:lnTo>
                    <a:lnTo>
                      <a:pt x="3" y="2"/>
                    </a:lnTo>
                    <a:lnTo>
                      <a:pt x="3" y="7"/>
                    </a:lnTo>
                    <a:lnTo>
                      <a:pt x="0" y="11"/>
                    </a:lnTo>
                    <a:lnTo>
                      <a:pt x="3" y="16"/>
                    </a:lnTo>
                    <a:lnTo>
                      <a:pt x="7" y="19"/>
                    </a:lnTo>
                    <a:lnTo>
                      <a:pt x="10" y="21"/>
                    </a:lnTo>
                    <a:lnTo>
                      <a:pt x="15" y="21"/>
                    </a:lnTo>
                    <a:lnTo>
                      <a:pt x="19" y="21"/>
                    </a:lnTo>
                    <a:lnTo>
                      <a:pt x="24" y="19"/>
                    </a:lnTo>
                    <a:lnTo>
                      <a:pt x="26" y="16"/>
                    </a:lnTo>
                    <a:lnTo>
                      <a:pt x="26" y="11"/>
                    </a:lnTo>
                    <a:lnTo>
                      <a:pt x="24" y="7"/>
                    </a:lnTo>
                    <a:lnTo>
                      <a:pt x="22" y="2"/>
                    </a:lnTo>
                    <a:lnTo>
                      <a:pt x="17" y="0"/>
                    </a:lnTo>
                    <a:lnTo>
                      <a:pt x="12"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4" name="Freeform 129"/>
              <p:cNvSpPr>
                <a:spLocks/>
              </p:cNvSpPr>
              <p:nvPr/>
            </p:nvSpPr>
            <p:spPr bwMode="auto">
              <a:xfrm>
                <a:off x="4581" y="1636"/>
                <a:ext cx="23" cy="24"/>
              </a:xfrm>
              <a:custGeom>
                <a:avLst/>
                <a:gdLst>
                  <a:gd name="T0" fmla="*/ 9 w 23"/>
                  <a:gd name="T1" fmla="*/ 0 h 24"/>
                  <a:gd name="T2" fmla="*/ 9 w 23"/>
                  <a:gd name="T3" fmla="*/ 0 h 24"/>
                  <a:gd name="T4" fmla="*/ 4 w 23"/>
                  <a:gd name="T5" fmla="*/ 2 h 24"/>
                  <a:gd name="T6" fmla="*/ 2 w 23"/>
                  <a:gd name="T7" fmla="*/ 5 h 24"/>
                  <a:gd name="T8" fmla="*/ 0 w 23"/>
                  <a:gd name="T9" fmla="*/ 7 h 24"/>
                  <a:gd name="T10" fmla="*/ 0 w 23"/>
                  <a:gd name="T11" fmla="*/ 12 h 24"/>
                  <a:gd name="T12" fmla="*/ 0 w 23"/>
                  <a:gd name="T13" fmla="*/ 12 h 24"/>
                  <a:gd name="T14" fmla="*/ 0 w 23"/>
                  <a:gd name="T15" fmla="*/ 16 h 24"/>
                  <a:gd name="T16" fmla="*/ 4 w 23"/>
                  <a:gd name="T17" fmla="*/ 19 h 24"/>
                  <a:gd name="T18" fmla="*/ 7 w 23"/>
                  <a:gd name="T19" fmla="*/ 24 h 24"/>
                  <a:gd name="T20" fmla="*/ 14 w 23"/>
                  <a:gd name="T21" fmla="*/ 24 h 24"/>
                  <a:gd name="T22" fmla="*/ 14 w 23"/>
                  <a:gd name="T23" fmla="*/ 24 h 24"/>
                  <a:gd name="T24" fmla="*/ 18 w 23"/>
                  <a:gd name="T25" fmla="*/ 24 h 24"/>
                  <a:gd name="T26" fmla="*/ 21 w 23"/>
                  <a:gd name="T27" fmla="*/ 19 h 24"/>
                  <a:gd name="T28" fmla="*/ 23 w 23"/>
                  <a:gd name="T29" fmla="*/ 16 h 24"/>
                  <a:gd name="T30" fmla="*/ 23 w 23"/>
                  <a:gd name="T31" fmla="*/ 12 h 24"/>
                  <a:gd name="T32" fmla="*/ 23 w 23"/>
                  <a:gd name="T33" fmla="*/ 12 h 24"/>
                  <a:gd name="T34" fmla="*/ 21 w 23"/>
                  <a:gd name="T35" fmla="*/ 7 h 24"/>
                  <a:gd name="T36" fmla="*/ 18 w 23"/>
                  <a:gd name="T37" fmla="*/ 5 h 24"/>
                  <a:gd name="T38" fmla="*/ 14 w 23"/>
                  <a:gd name="T39" fmla="*/ 2 h 24"/>
                  <a:gd name="T40" fmla="*/ 9 w 23"/>
                  <a:gd name="T41" fmla="*/ 0 h 24"/>
                  <a:gd name="T42" fmla="*/ 9 w 23"/>
                  <a:gd name="T43" fmla="*/ 0 h 2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 h="24">
                    <a:moveTo>
                      <a:pt x="9" y="0"/>
                    </a:moveTo>
                    <a:lnTo>
                      <a:pt x="9" y="0"/>
                    </a:lnTo>
                    <a:lnTo>
                      <a:pt x="4" y="2"/>
                    </a:lnTo>
                    <a:lnTo>
                      <a:pt x="2" y="5"/>
                    </a:lnTo>
                    <a:lnTo>
                      <a:pt x="0" y="7"/>
                    </a:lnTo>
                    <a:lnTo>
                      <a:pt x="0" y="12"/>
                    </a:lnTo>
                    <a:lnTo>
                      <a:pt x="0" y="16"/>
                    </a:lnTo>
                    <a:lnTo>
                      <a:pt x="4" y="19"/>
                    </a:lnTo>
                    <a:lnTo>
                      <a:pt x="7" y="24"/>
                    </a:lnTo>
                    <a:lnTo>
                      <a:pt x="14" y="24"/>
                    </a:lnTo>
                    <a:lnTo>
                      <a:pt x="18" y="24"/>
                    </a:lnTo>
                    <a:lnTo>
                      <a:pt x="21" y="19"/>
                    </a:lnTo>
                    <a:lnTo>
                      <a:pt x="23" y="16"/>
                    </a:lnTo>
                    <a:lnTo>
                      <a:pt x="23" y="12"/>
                    </a:lnTo>
                    <a:lnTo>
                      <a:pt x="21" y="7"/>
                    </a:lnTo>
                    <a:lnTo>
                      <a:pt x="18" y="5"/>
                    </a:lnTo>
                    <a:lnTo>
                      <a:pt x="14" y="2"/>
                    </a:lnTo>
                    <a:lnTo>
                      <a:pt x="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5" name="Freeform 130"/>
              <p:cNvSpPr>
                <a:spLocks/>
              </p:cNvSpPr>
              <p:nvPr/>
            </p:nvSpPr>
            <p:spPr bwMode="auto">
              <a:xfrm>
                <a:off x="4637" y="1605"/>
                <a:ext cx="26" cy="21"/>
              </a:xfrm>
              <a:custGeom>
                <a:avLst/>
                <a:gdLst>
                  <a:gd name="T0" fmla="*/ 12 w 26"/>
                  <a:gd name="T1" fmla="*/ 0 h 21"/>
                  <a:gd name="T2" fmla="*/ 12 w 26"/>
                  <a:gd name="T3" fmla="*/ 0 h 21"/>
                  <a:gd name="T4" fmla="*/ 7 w 26"/>
                  <a:gd name="T5" fmla="*/ 0 h 21"/>
                  <a:gd name="T6" fmla="*/ 2 w 26"/>
                  <a:gd name="T7" fmla="*/ 3 h 21"/>
                  <a:gd name="T8" fmla="*/ 0 w 26"/>
                  <a:gd name="T9" fmla="*/ 7 h 21"/>
                  <a:gd name="T10" fmla="*/ 0 w 26"/>
                  <a:gd name="T11" fmla="*/ 10 h 21"/>
                  <a:gd name="T12" fmla="*/ 0 w 26"/>
                  <a:gd name="T13" fmla="*/ 10 h 21"/>
                  <a:gd name="T14" fmla="*/ 2 w 26"/>
                  <a:gd name="T15" fmla="*/ 14 h 21"/>
                  <a:gd name="T16" fmla="*/ 5 w 26"/>
                  <a:gd name="T17" fmla="*/ 19 h 21"/>
                  <a:gd name="T18" fmla="*/ 10 w 26"/>
                  <a:gd name="T19" fmla="*/ 21 h 21"/>
                  <a:gd name="T20" fmla="*/ 14 w 26"/>
                  <a:gd name="T21" fmla="*/ 21 h 21"/>
                  <a:gd name="T22" fmla="*/ 14 w 26"/>
                  <a:gd name="T23" fmla="*/ 21 h 21"/>
                  <a:gd name="T24" fmla="*/ 19 w 26"/>
                  <a:gd name="T25" fmla="*/ 21 h 21"/>
                  <a:gd name="T26" fmla="*/ 24 w 26"/>
                  <a:gd name="T27" fmla="*/ 19 h 21"/>
                  <a:gd name="T28" fmla="*/ 26 w 26"/>
                  <a:gd name="T29" fmla="*/ 14 h 21"/>
                  <a:gd name="T30" fmla="*/ 26 w 26"/>
                  <a:gd name="T31" fmla="*/ 10 h 21"/>
                  <a:gd name="T32" fmla="*/ 26 w 26"/>
                  <a:gd name="T33" fmla="*/ 10 h 21"/>
                  <a:gd name="T34" fmla="*/ 24 w 26"/>
                  <a:gd name="T35" fmla="*/ 7 h 21"/>
                  <a:gd name="T36" fmla="*/ 21 w 26"/>
                  <a:gd name="T37" fmla="*/ 3 h 21"/>
                  <a:gd name="T38" fmla="*/ 17 w 26"/>
                  <a:gd name="T39" fmla="*/ 0 h 21"/>
                  <a:gd name="T40" fmla="*/ 12 w 26"/>
                  <a:gd name="T41" fmla="*/ 0 h 21"/>
                  <a:gd name="T42" fmla="*/ 12 w 26"/>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6" h="21">
                    <a:moveTo>
                      <a:pt x="12" y="0"/>
                    </a:moveTo>
                    <a:lnTo>
                      <a:pt x="12" y="0"/>
                    </a:lnTo>
                    <a:lnTo>
                      <a:pt x="7" y="0"/>
                    </a:lnTo>
                    <a:lnTo>
                      <a:pt x="2" y="3"/>
                    </a:lnTo>
                    <a:lnTo>
                      <a:pt x="0" y="7"/>
                    </a:lnTo>
                    <a:lnTo>
                      <a:pt x="0" y="10"/>
                    </a:lnTo>
                    <a:lnTo>
                      <a:pt x="2" y="14"/>
                    </a:lnTo>
                    <a:lnTo>
                      <a:pt x="5" y="19"/>
                    </a:lnTo>
                    <a:lnTo>
                      <a:pt x="10" y="21"/>
                    </a:lnTo>
                    <a:lnTo>
                      <a:pt x="14" y="21"/>
                    </a:lnTo>
                    <a:lnTo>
                      <a:pt x="19" y="21"/>
                    </a:lnTo>
                    <a:lnTo>
                      <a:pt x="24" y="19"/>
                    </a:lnTo>
                    <a:lnTo>
                      <a:pt x="26" y="14"/>
                    </a:lnTo>
                    <a:lnTo>
                      <a:pt x="26" y="10"/>
                    </a:lnTo>
                    <a:lnTo>
                      <a:pt x="24" y="7"/>
                    </a:lnTo>
                    <a:lnTo>
                      <a:pt x="21" y="3"/>
                    </a:lnTo>
                    <a:lnTo>
                      <a:pt x="17" y="0"/>
                    </a:lnTo>
                    <a:lnTo>
                      <a:pt x="12"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6" name="Freeform 131"/>
              <p:cNvSpPr>
                <a:spLocks/>
              </p:cNvSpPr>
              <p:nvPr/>
            </p:nvSpPr>
            <p:spPr bwMode="auto">
              <a:xfrm>
                <a:off x="4649" y="1537"/>
                <a:ext cx="23" cy="21"/>
              </a:xfrm>
              <a:custGeom>
                <a:avLst/>
                <a:gdLst>
                  <a:gd name="T0" fmla="*/ 9 w 23"/>
                  <a:gd name="T1" fmla="*/ 0 h 21"/>
                  <a:gd name="T2" fmla="*/ 9 w 23"/>
                  <a:gd name="T3" fmla="*/ 0 h 21"/>
                  <a:gd name="T4" fmla="*/ 5 w 23"/>
                  <a:gd name="T5" fmla="*/ 0 h 21"/>
                  <a:gd name="T6" fmla="*/ 2 w 23"/>
                  <a:gd name="T7" fmla="*/ 2 h 21"/>
                  <a:gd name="T8" fmla="*/ 0 w 23"/>
                  <a:gd name="T9" fmla="*/ 7 h 21"/>
                  <a:gd name="T10" fmla="*/ 0 w 23"/>
                  <a:gd name="T11" fmla="*/ 9 h 21"/>
                  <a:gd name="T12" fmla="*/ 0 w 23"/>
                  <a:gd name="T13" fmla="*/ 9 h 21"/>
                  <a:gd name="T14" fmla="*/ 0 w 23"/>
                  <a:gd name="T15" fmla="*/ 14 h 21"/>
                  <a:gd name="T16" fmla="*/ 5 w 23"/>
                  <a:gd name="T17" fmla="*/ 19 h 21"/>
                  <a:gd name="T18" fmla="*/ 9 w 23"/>
                  <a:gd name="T19" fmla="*/ 21 h 21"/>
                  <a:gd name="T20" fmla="*/ 14 w 23"/>
                  <a:gd name="T21" fmla="*/ 21 h 21"/>
                  <a:gd name="T22" fmla="*/ 14 w 23"/>
                  <a:gd name="T23" fmla="*/ 21 h 21"/>
                  <a:gd name="T24" fmla="*/ 19 w 23"/>
                  <a:gd name="T25" fmla="*/ 21 h 21"/>
                  <a:gd name="T26" fmla="*/ 21 w 23"/>
                  <a:gd name="T27" fmla="*/ 19 h 21"/>
                  <a:gd name="T28" fmla="*/ 23 w 23"/>
                  <a:gd name="T29" fmla="*/ 14 h 21"/>
                  <a:gd name="T30" fmla="*/ 23 w 23"/>
                  <a:gd name="T31" fmla="*/ 9 h 21"/>
                  <a:gd name="T32" fmla="*/ 23 w 23"/>
                  <a:gd name="T33" fmla="*/ 9 h 21"/>
                  <a:gd name="T34" fmla="*/ 21 w 23"/>
                  <a:gd name="T35" fmla="*/ 7 h 21"/>
                  <a:gd name="T36" fmla="*/ 19 w 23"/>
                  <a:gd name="T37" fmla="*/ 2 h 21"/>
                  <a:gd name="T38" fmla="*/ 14 w 23"/>
                  <a:gd name="T39" fmla="*/ 0 h 21"/>
                  <a:gd name="T40" fmla="*/ 9 w 23"/>
                  <a:gd name="T41" fmla="*/ 0 h 21"/>
                  <a:gd name="T42" fmla="*/ 9 w 23"/>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 h="21">
                    <a:moveTo>
                      <a:pt x="9" y="0"/>
                    </a:moveTo>
                    <a:lnTo>
                      <a:pt x="9" y="0"/>
                    </a:lnTo>
                    <a:lnTo>
                      <a:pt x="5" y="0"/>
                    </a:lnTo>
                    <a:lnTo>
                      <a:pt x="2" y="2"/>
                    </a:lnTo>
                    <a:lnTo>
                      <a:pt x="0" y="7"/>
                    </a:lnTo>
                    <a:lnTo>
                      <a:pt x="0" y="9"/>
                    </a:lnTo>
                    <a:lnTo>
                      <a:pt x="0" y="14"/>
                    </a:lnTo>
                    <a:lnTo>
                      <a:pt x="5" y="19"/>
                    </a:lnTo>
                    <a:lnTo>
                      <a:pt x="9" y="21"/>
                    </a:lnTo>
                    <a:lnTo>
                      <a:pt x="14" y="21"/>
                    </a:lnTo>
                    <a:lnTo>
                      <a:pt x="19" y="21"/>
                    </a:lnTo>
                    <a:lnTo>
                      <a:pt x="21" y="19"/>
                    </a:lnTo>
                    <a:lnTo>
                      <a:pt x="23" y="14"/>
                    </a:lnTo>
                    <a:lnTo>
                      <a:pt x="23" y="9"/>
                    </a:lnTo>
                    <a:lnTo>
                      <a:pt x="21" y="7"/>
                    </a:lnTo>
                    <a:lnTo>
                      <a:pt x="19" y="2"/>
                    </a:lnTo>
                    <a:lnTo>
                      <a:pt x="14" y="0"/>
                    </a:lnTo>
                    <a:lnTo>
                      <a:pt x="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7" name="Freeform 132"/>
              <p:cNvSpPr>
                <a:spLocks/>
              </p:cNvSpPr>
              <p:nvPr/>
            </p:nvSpPr>
            <p:spPr bwMode="auto">
              <a:xfrm>
                <a:off x="4602" y="1478"/>
                <a:ext cx="23" cy="24"/>
              </a:xfrm>
              <a:custGeom>
                <a:avLst/>
                <a:gdLst>
                  <a:gd name="T0" fmla="*/ 12 w 23"/>
                  <a:gd name="T1" fmla="*/ 0 h 24"/>
                  <a:gd name="T2" fmla="*/ 12 w 23"/>
                  <a:gd name="T3" fmla="*/ 0 h 24"/>
                  <a:gd name="T4" fmla="*/ 7 w 23"/>
                  <a:gd name="T5" fmla="*/ 0 h 24"/>
                  <a:gd name="T6" fmla="*/ 2 w 23"/>
                  <a:gd name="T7" fmla="*/ 2 h 24"/>
                  <a:gd name="T8" fmla="*/ 0 w 23"/>
                  <a:gd name="T9" fmla="*/ 7 h 24"/>
                  <a:gd name="T10" fmla="*/ 0 w 23"/>
                  <a:gd name="T11" fmla="*/ 12 h 24"/>
                  <a:gd name="T12" fmla="*/ 0 w 23"/>
                  <a:gd name="T13" fmla="*/ 12 h 24"/>
                  <a:gd name="T14" fmla="*/ 2 w 23"/>
                  <a:gd name="T15" fmla="*/ 16 h 24"/>
                  <a:gd name="T16" fmla="*/ 4 w 23"/>
                  <a:gd name="T17" fmla="*/ 19 h 24"/>
                  <a:gd name="T18" fmla="*/ 9 w 23"/>
                  <a:gd name="T19" fmla="*/ 21 h 24"/>
                  <a:gd name="T20" fmla="*/ 14 w 23"/>
                  <a:gd name="T21" fmla="*/ 24 h 24"/>
                  <a:gd name="T22" fmla="*/ 14 w 23"/>
                  <a:gd name="T23" fmla="*/ 24 h 24"/>
                  <a:gd name="T24" fmla="*/ 19 w 23"/>
                  <a:gd name="T25" fmla="*/ 21 h 24"/>
                  <a:gd name="T26" fmla="*/ 23 w 23"/>
                  <a:gd name="T27" fmla="*/ 19 h 24"/>
                  <a:gd name="T28" fmla="*/ 23 w 23"/>
                  <a:gd name="T29" fmla="*/ 16 h 24"/>
                  <a:gd name="T30" fmla="*/ 23 w 23"/>
                  <a:gd name="T31" fmla="*/ 12 h 24"/>
                  <a:gd name="T32" fmla="*/ 23 w 23"/>
                  <a:gd name="T33" fmla="*/ 12 h 24"/>
                  <a:gd name="T34" fmla="*/ 23 w 23"/>
                  <a:gd name="T35" fmla="*/ 7 h 24"/>
                  <a:gd name="T36" fmla="*/ 19 w 23"/>
                  <a:gd name="T37" fmla="*/ 2 h 24"/>
                  <a:gd name="T38" fmla="*/ 16 w 23"/>
                  <a:gd name="T39" fmla="*/ 0 h 24"/>
                  <a:gd name="T40" fmla="*/ 12 w 23"/>
                  <a:gd name="T41" fmla="*/ 0 h 24"/>
                  <a:gd name="T42" fmla="*/ 12 w 23"/>
                  <a:gd name="T43" fmla="*/ 0 h 2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 h="24">
                    <a:moveTo>
                      <a:pt x="12" y="0"/>
                    </a:moveTo>
                    <a:lnTo>
                      <a:pt x="12" y="0"/>
                    </a:lnTo>
                    <a:lnTo>
                      <a:pt x="7" y="0"/>
                    </a:lnTo>
                    <a:lnTo>
                      <a:pt x="2" y="2"/>
                    </a:lnTo>
                    <a:lnTo>
                      <a:pt x="0" y="7"/>
                    </a:lnTo>
                    <a:lnTo>
                      <a:pt x="0" y="12"/>
                    </a:lnTo>
                    <a:lnTo>
                      <a:pt x="2" y="16"/>
                    </a:lnTo>
                    <a:lnTo>
                      <a:pt x="4" y="19"/>
                    </a:lnTo>
                    <a:lnTo>
                      <a:pt x="9" y="21"/>
                    </a:lnTo>
                    <a:lnTo>
                      <a:pt x="14" y="24"/>
                    </a:lnTo>
                    <a:lnTo>
                      <a:pt x="19" y="21"/>
                    </a:lnTo>
                    <a:lnTo>
                      <a:pt x="23" y="19"/>
                    </a:lnTo>
                    <a:lnTo>
                      <a:pt x="23" y="16"/>
                    </a:lnTo>
                    <a:lnTo>
                      <a:pt x="23" y="12"/>
                    </a:lnTo>
                    <a:lnTo>
                      <a:pt x="23" y="7"/>
                    </a:lnTo>
                    <a:lnTo>
                      <a:pt x="19" y="2"/>
                    </a:lnTo>
                    <a:lnTo>
                      <a:pt x="16" y="0"/>
                    </a:lnTo>
                    <a:lnTo>
                      <a:pt x="12"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8" name="Freeform 133"/>
              <p:cNvSpPr>
                <a:spLocks/>
              </p:cNvSpPr>
              <p:nvPr/>
            </p:nvSpPr>
            <p:spPr bwMode="auto">
              <a:xfrm>
                <a:off x="4312" y="1044"/>
                <a:ext cx="382" cy="432"/>
              </a:xfrm>
              <a:custGeom>
                <a:avLst/>
                <a:gdLst>
                  <a:gd name="T0" fmla="*/ 198 w 382"/>
                  <a:gd name="T1" fmla="*/ 99 h 432"/>
                  <a:gd name="T2" fmla="*/ 217 w 382"/>
                  <a:gd name="T3" fmla="*/ 142 h 432"/>
                  <a:gd name="T4" fmla="*/ 228 w 382"/>
                  <a:gd name="T5" fmla="*/ 144 h 432"/>
                  <a:gd name="T6" fmla="*/ 243 w 382"/>
                  <a:gd name="T7" fmla="*/ 170 h 432"/>
                  <a:gd name="T8" fmla="*/ 238 w 382"/>
                  <a:gd name="T9" fmla="*/ 177 h 432"/>
                  <a:gd name="T10" fmla="*/ 247 w 382"/>
                  <a:gd name="T11" fmla="*/ 196 h 432"/>
                  <a:gd name="T12" fmla="*/ 257 w 382"/>
                  <a:gd name="T13" fmla="*/ 200 h 432"/>
                  <a:gd name="T14" fmla="*/ 271 w 382"/>
                  <a:gd name="T15" fmla="*/ 222 h 432"/>
                  <a:gd name="T16" fmla="*/ 266 w 382"/>
                  <a:gd name="T17" fmla="*/ 231 h 432"/>
                  <a:gd name="T18" fmla="*/ 283 w 382"/>
                  <a:gd name="T19" fmla="*/ 262 h 432"/>
                  <a:gd name="T20" fmla="*/ 304 w 382"/>
                  <a:gd name="T21" fmla="*/ 281 h 432"/>
                  <a:gd name="T22" fmla="*/ 304 w 382"/>
                  <a:gd name="T23" fmla="*/ 285 h 432"/>
                  <a:gd name="T24" fmla="*/ 318 w 382"/>
                  <a:gd name="T25" fmla="*/ 304 h 432"/>
                  <a:gd name="T26" fmla="*/ 382 w 382"/>
                  <a:gd name="T27" fmla="*/ 417 h 432"/>
                  <a:gd name="T28" fmla="*/ 358 w 382"/>
                  <a:gd name="T29" fmla="*/ 432 h 432"/>
                  <a:gd name="T30" fmla="*/ 264 w 382"/>
                  <a:gd name="T31" fmla="*/ 356 h 432"/>
                  <a:gd name="T32" fmla="*/ 212 w 382"/>
                  <a:gd name="T33" fmla="*/ 295 h 432"/>
                  <a:gd name="T34" fmla="*/ 198 w 382"/>
                  <a:gd name="T35" fmla="*/ 288 h 432"/>
                  <a:gd name="T36" fmla="*/ 0 w 382"/>
                  <a:gd name="T37" fmla="*/ 113 h 432"/>
                  <a:gd name="T38" fmla="*/ 5 w 382"/>
                  <a:gd name="T39" fmla="*/ 80 h 432"/>
                  <a:gd name="T40" fmla="*/ 5 w 382"/>
                  <a:gd name="T41" fmla="*/ 80 h 432"/>
                  <a:gd name="T42" fmla="*/ 9 w 382"/>
                  <a:gd name="T43" fmla="*/ 76 h 432"/>
                  <a:gd name="T44" fmla="*/ 12 w 382"/>
                  <a:gd name="T45" fmla="*/ 71 h 432"/>
                  <a:gd name="T46" fmla="*/ 12 w 382"/>
                  <a:gd name="T47" fmla="*/ 59 h 432"/>
                  <a:gd name="T48" fmla="*/ 12 w 382"/>
                  <a:gd name="T49" fmla="*/ 47 h 432"/>
                  <a:gd name="T50" fmla="*/ 14 w 382"/>
                  <a:gd name="T51" fmla="*/ 42 h 432"/>
                  <a:gd name="T52" fmla="*/ 16 w 382"/>
                  <a:gd name="T53" fmla="*/ 38 h 432"/>
                  <a:gd name="T54" fmla="*/ 16 w 382"/>
                  <a:gd name="T55" fmla="*/ 38 h 432"/>
                  <a:gd name="T56" fmla="*/ 33 w 382"/>
                  <a:gd name="T57" fmla="*/ 19 h 432"/>
                  <a:gd name="T58" fmla="*/ 40 w 382"/>
                  <a:gd name="T59" fmla="*/ 12 h 432"/>
                  <a:gd name="T60" fmla="*/ 49 w 382"/>
                  <a:gd name="T61" fmla="*/ 7 h 432"/>
                  <a:gd name="T62" fmla="*/ 59 w 382"/>
                  <a:gd name="T63" fmla="*/ 2 h 432"/>
                  <a:gd name="T64" fmla="*/ 68 w 382"/>
                  <a:gd name="T65" fmla="*/ 0 h 432"/>
                  <a:gd name="T66" fmla="*/ 92 w 382"/>
                  <a:gd name="T67" fmla="*/ 0 h 432"/>
                  <a:gd name="T68" fmla="*/ 92 w 382"/>
                  <a:gd name="T69" fmla="*/ 0 h 432"/>
                  <a:gd name="T70" fmla="*/ 106 w 382"/>
                  <a:gd name="T71" fmla="*/ 2 h 432"/>
                  <a:gd name="T72" fmla="*/ 115 w 382"/>
                  <a:gd name="T73" fmla="*/ 7 h 432"/>
                  <a:gd name="T74" fmla="*/ 139 w 382"/>
                  <a:gd name="T75" fmla="*/ 14 h 432"/>
                  <a:gd name="T76" fmla="*/ 186 w 382"/>
                  <a:gd name="T77" fmla="*/ 99 h 432"/>
                  <a:gd name="T78" fmla="*/ 198 w 382"/>
                  <a:gd name="T79" fmla="*/ 99 h 43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82" h="432">
                    <a:moveTo>
                      <a:pt x="198" y="99"/>
                    </a:moveTo>
                    <a:lnTo>
                      <a:pt x="217" y="142"/>
                    </a:lnTo>
                    <a:lnTo>
                      <a:pt x="228" y="144"/>
                    </a:lnTo>
                    <a:lnTo>
                      <a:pt x="243" y="170"/>
                    </a:lnTo>
                    <a:lnTo>
                      <a:pt x="238" y="177"/>
                    </a:lnTo>
                    <a:lnTo>
                      <a:pt x="247" y="196"/>
                    </a:lnTo>
                    <a:lnTo>
                      <a:pt x="257" y="200"/>
                    </a:lnTo>
                    <a:lnTo>
                      <a:pt x="271" y="222"/>
                    </a:lnTo>
                    <a:lnTo>
                      <a:pt x="266" y="231"/>
                    </a:lnTo>
                    <a:lnTo>
                      <a:pt x="283" y="262"/>
                    </a:lnTo>
                    <a:lnTo>
                      <a:pt x="304" y="281"/>
                    </a:lnTo>
                    <a:lnTo>
                      <a:pt x="304" y="285"/>
                    </a:lnTo>
                    <a:lnTo>
                      <a:pt x="318" y="304"/>
                    </a:lnTo>
                    <a:lnTo>
                      <a:pt x="382" y="417"/>
                    </a:lnTo>
                    <a:lnTo>
                      <a:pt x="358" y="432"/>
                    </a:lnTo>
                    <a:lnTo>
                      <a:pt x="264" y="356"/>
                    </a:lnTo>
                    <a:lnTo>
                      <a:pt x="212" y="295"/>
                    </a:lnTo>
                    <a:lnTo>
                      <a:pt x="198" y="288"/>
                    </a:lnTo>
                    <a:lnTo>
                      <a:pt x="0" y="113"/>
                    </a:lnTo>
                    <a:lnTo>
                      <a:pt x="5" y="80"/>
                    </a:lnTo>
                    <a:lnTo>
                      <a:pt x="9" y="76"/>
                    </a:lnTo>
                    <a:lnTo>
                      <a:pt x="12" y="71"/>
                    </a:lnTo>
                    <a:lnTo>
                      <a:pt x="12" y="59"/>
                    </a:lnTo>
                    <a:lnTo>
                      <a:pt x="12" y="47"/>
                    </a:lnTo>
                    <a:lnTo>
                      <a:pt x="14" y="42"/>
                    </a:lnTo>
                    <a:lnTo>
                      <a:pt x="16" y="38"/>
                    </a:lnTo>
                    <a:lnTo>
                      <a:pt x="33" y="19"/>
                    </a:lnTo>
                    <a:lnTo>
                      <a:pt x="40" y="12"/>
                    </a:lnTo>
                    <a:lnTo>
                      <a:pt x="49" y="7"/>
                    </a:lnTo>
                    <a:lnTo>
                      <a:pt x="59" y="2"/>
                    </a:lnTo>
                    <a:lnTo>
                      <a:pt x="68" y="0"/>
                    </a:lnTo>
                    <a:lnTo>
                      <a:pt x="92" y="0"/>
                    </a:lnTo>
                    <a:lnTo>
                      <a:pt x="106" y="2"/>
                    </a:lnTo>
                    <a:lnTo>
                      <a:pt x="115" y="7"/>
                    </a:lnTo>
                    <a:lnTo>
                      <a:pt x="139" y="14"/>
                    </a:lnTo>
                    <a:lnTo>
                      <a:pt x="186" y="99"/>
                    </a:lnTo>
                    <a:lnTo>
                      <a:pt x="198" y="99"/>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9" name="Freeform 134"/>
              <p:cNvSpPr>
                <a:spLocks/>
              </p:cNvSpPr>
              <p:nvPr/>
            </p:nvSpPr>
            <p:spPr bwMode="auto">
              <a:xfrm>
                <a:off x="4324" y="1056"/>
                <a:ext cx="356" cy="408"/>
              </a:xfrm>
              <a:custGeom>
                <a:avLst/>
                <a:gdLst>
                  <a:gd name="T0" fmla="*/ 120 w 356"/>
                  <a:gd name="T1" fmla="*/ 12 h 408"/>
                  <a:gd name="T2" fmla="*/ 169 w 356"/>
                  <a:gd name="T3" fmla="*/ 99 h 408"/>
                  <a:gd name="T4" fmla="*/ 181 w 356"/>
                  <a:gd name="T5" fmla="*/ 99 h 408"/>
                  <a:gd name="T6" fmla="*/ 198 w 356"/>
                  <a:gd name="T7" fmla="*/ 137 h 408"/>
                  <a:gd name="T8" fmla="*/ 209 w 356"/>
                  <a:gd name="T9" fmla="*/ 141 h 408"/>
                  <a:gd name="T10" fmla="*/ 216 w 356"/>
                  <a:gd name="T11" fmla="*/ 158 h 408"/>
                  <a:gd name="T12" fmla="*/ 212 w 356"/>
                  <a:gd name="T13" fmla="*/ 163 h 408"/>
                  <a:gd name="T14" fmla="*/ 228 w 356"/>
                  <a:gd name="T15" fmla="*/ 193 h 408"/>
                  <a:gd name="T16" fmla="*/ 238 w 356"/>
                  <a:gd name="T17" fmla="*/ 196 h 408"/>
                  <a:gd name="T18" fmla="*/ 247 w 356"/>
                  <a:gd name="T19" fmla="*/ 210 h 408"/>
                  <a:gd name="T20" fmla="*/ 245 w 356"/>
                  <a:gd name="T21" fmla="*/ 219 h 408"/>
                  <a:gd name="T22" fmla="*/ 261 w 356"/>
                  <a:gd name="T23" fmla="*/ 255 h 408"/>
                  <a:gd name="T24" fmla="*/ 282 w 356"/>
                  <a:gd name="T25" fmla="*/ 273 h 408"/>
                  <a:gd name="T26" fmla="*/ 282 w 356"/>
                  <a:gd name="T27" fmla="*/ 278 h 408"/>
                  <a:gd name="T28" fmla="*/ 297 w 356"/>
                  <a:gd name="T29" fmla="*/ 297 h 408"/>
                  <a:gd name="T30" fmla="*/ 356 w 356"/>
                  <a:gd name="T31" fmla="*/ 403 h 408"/>
                  <a:gd name="T32" fmla="*/ 348 w 356"/>
                  <a:gd name="T33" fmla="*/ 408 h 408"/>
                  <a:gd name="T34" fmla="*/ 259 w 356"/>
                  <a:gd name="T35" fmla="*/ 335 h 408"/>
                  <a:gd name="T36" fmla="*/ 238 w 356"/>
                  <a:gd name="T37" fmla="*/ 311 h 408"/>
                  <a:gd name="T38" fmla="*/ 207 w 356"/>
                  <a:gd name="T39" fmla="*/ 273 h 408"/>
                  <a:gd name="T40" fmla="*/ 193 w 356"/>
                  <a:gd name="T41" fmla="*/ 269 h 408"/>
                  <a:gd name="T42" fmla="*/ 160 w 356"/>
                  <a:gd name="T43" fmla="*/ 236 h 408"/>
                  <a:gd name="T44" fmla="*/ 0 w 356"/>
                  <a:gd name="T45" fmla="*/ 97 h 408"/>
                  <a:gd name="T46" fmla="*/ 2 w 356"/>
                  <a:gd name="T47" fmla="*/ 73 h 408"/>
                  <a:gd name="T48" fmla="*/ 9 w 356"/>
                  <a:gd name="T49" fmla="*/ 66 h 408"/>
                  <a:gd name="T50" fmla="*/ 11 w 356"/>
                  <a:gd name="T51" fmla="*/ 35 h 408"/>
                  <a:gd name="T52" fmla="*/ 11 w 356"/>
                  <a:gd name="T53" fmla="*/ 35 h 408"/>
                  <a:gd name="T54" fmla="*/ 23 w 356"/>
                  <a:gd name="T55" fmla="*/ 19 h 408"/>
                  <a:gd name="T56" fmla="*/ 35 w 356"/>
                  <a:gd name="T57" fmla="*/ 7 h 408"/>
                  <a:gd name="T58" fmla="*/ 42 w 356"/>
                  <a:gd name="T59" fmla="*/ 5 h 408"/>
                  <a:gd name="T60" fmla="*/ 49 w 356"/>
                  <a:gd name="T61" fmla="*/ 0 h 408"/>
                  <a:gd name="T62" fmla="*/ 49 w 356"/>
                  <a:gd name="T63" fmla="*/ 0 h 408"/>
                  <a:gd name="T64" fmla="*/ 63 w 356"/>
                  <a:gd name="T65" fmla="*/ 0 h 408"/>
                  <a:gd name="T66" fmla="*/ 75 w 356"/>
                  <a:gd name="T67" fmla="*/ 0 h 408"/>
                  <a:gd name="T68" fmla="*/ 87 w 356"/>
                  <a:gd name="T69" fmla="*/ 0 h 408"/>
                  <a:gd name="T70" fmla="*/ 110 w 356"/>
                  <a:gd name="T71" fmla="*/ 9 h 408"/>
                  <a:gd name="T72" fmla="*/ 120 w 356"/>
                  <a:gd name="T73" fmla="*/ 12 h 40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56" h="408">
                    <a:moveTo>
                      <a:pt x="120" y="12"/>
                    </a:moveTo>
                    <a:lnTo>
                      <a:pt x="169" y="99"/>
                    </a:lnTo>
                    <a:lnTo>
                      <a:pt x="181" y="99"/>
                    </a:lnTo>
                    <a:lnTo>
                      <a:pt x="198" y="137"/>
                    </a:lnTo>
                    <a:lnTo>
                      <a:pt x="209" y="141"/>
                    </a:lnTo>
                    <a:lnTo>
                      <a:pt x="216" y="158"/>
                    </a:lnTo>
                    <a:lnTo>
                      <a:pt x="212" y="163"/>
                    </a:lnTo>
                    <a:lnTo>
                      <a:pt x="228" y="193"/>
                    </a:lnTo>
                    <a:lnTo>
                      <a:pt x="238" y="196"/>
                    </a:lnTo>
                    <a:lnTo>
                      <a:pt x="247" y="210"/>
                    </a:lnTo>
                    <a:lnTo>
                      <a:pt x="245" y="219"/>
                    </a:lnTo>
                    <a:lnTo>
                      <a:pt x="261" y="255"/>
                    </a:lnTo>
                    <a:lnTo>
                      <a:pt x="282" y="273"/>
                    </a:lnTo>
                    <a:lnTo>
                      <a:pt x="282" y="278"/>
                    </a:lnTo>
                    <a:lnTo>
                      <a:pt x="297" y="297"/>
                    </a:lnTo>
                    <a:lnTo>
                      <a:pt x="356" y="403"/>
                    </a:lnTo>
                    <a:lnTo>
                      <a:pt x="348" y="408"/>
                    </a:lnTo>
                    <a:lnTo>
                      <a:pt x="259" y="335"/>
                    </a:lnTo>
                    <a:lnTo>
                      <a:pt x="238" y="311"/>
                    </a:lnTo>
                    <a:lnTo>
                      <a:pt x="207" y="273"/>
                    </a:lnTo>
                    <a:lnTo>
                      <a:pt x="193" y="269"/>
                    </a:lnTo>
                    <a:lnTo>
                      <a:pt x="160" y="236"/>
                    </a:lnTo>
                    <a:lnTo>
                      <a:pt x="0" y="97"/>
                    </a:lnTo>
                    <a:lnTo>
                      <a:pt x="2" y="73"/>
                    </a:lnTo>
                    <a:lnTo>
                      <a:pt x="9" y="66"/>
                    </a:lnTo>
                    <a:lnTo>
                      <a:pt x="11" y="35"/>
                    </a:lnTo>
                    <a:lnTo>
                      <a:pt x="23" y="19"/>
                    </a:lnTo>
                    <a:lnTo>
                      <a:pt x="35" y="7"/>
                    </a:lnTo>
                    <a:lnTo>
                      <a:pt x="42" y="5"/>
                    </a:lnTo>
                    <a:lnTo>
                      <a:pt x="49" y="0"/>
                    </a:lnTo>
                    <a:lnTo>
                      <a:pt x="63" y="0"/>
                    </a:lnTo>
                    <a:lnTo>
                      <a:pt x="75" y="0"/>
                    </a:lnTo>
                    <a:lnTo>
                      <a:pt x="87" y="0"/>
                    </a:lnTo>
                    <a:lnTo>
                      <a:pt x="110" y="9"/>
                    </a:lnTo>
                    <a:lnTo>
                      <a:pt x="120" y="12"/>
                    </a:lnTo>
                    <a:close/>
                  </a:path>
                </a:pathLst>
              </a:custGeom>
              <a:solidFill>
                <a:srgbClr val="BFBFB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10" name="Freeform 135"/>
              <p:cNvSpPr>
                <a:spLocks/>
              </p:cNvSpPr>
              <p:nvPr/>
            </p:nvSpPr>
            <p:spPr bwMode="auto">
              <a:xfrm>
                <a:off x="4463" y="1181"/>
                <a:ext cx="80" cy="92"/>
              </a:xfrm>
              <a:custGeom>
                <a:avLst/>
                <a:gdLst>
                  <a:gd name="T0" fmla="*/ 30 w 80"/>
                  <a:gd name="T1" fmla="*/ 0 h 92"/>
                  <a:gd name="T2" fmla="*/ 30 w 80"/>
                  <a:gd name="T3" fmla="*/ 0 h 92"/>
                  <a:gd name="T4" fmla="*/ 23 w 80"/>
                  <a:gd name="T5" fmla="*/ 0 h 92"/>
                  <a:gd name="T6" fmla="*/ 23 w 80"/>
                  <a:gd name="T7" fmla="*/ 0 h 92"/>
                  <a:gd name="T8" fmla="*/ 14 w 80"/>
                  <a:gd name="T9" fmla="*/ 2 h 92"/>
                  <a:gd name="T10" fmla="*/ 7 w 80"/>
                  <a:gd name="T11" fmla="*/ 7 h 92"/>
                  <a:gd name="T12" fmla="*/ 2 w 80"/>
                  <a:gd name="T13" fmla="*/ 12 h 92"/>
                  <a:gd name="T14" fmla="*/ 0 w 80"/>
                  <a:gd name="T15" fmla="*/ 21 h 92"/>
                  <a:gd name="T16" fmla="*/ 0 w 80"/>
                  <a:gd name="T17" fmla="*/ 38 h 92"/>
                  <a:gd name="T18" fmla="*/ 0 w 80"/>
                  <a:gd name="T19" fmla="*/ 56 h 92"/>
                  <a:gd name="T20" fmla="*/ 28 w 80"/>
                  <a:gd name="T21" fmla="*/ 85 h 92"/>
                  <a:gd name="T22" fmla="*/ 28 w 80"/>
                  <a:gd name="T23" fmla="*/ 85 h 92"/>
                  <a:gd name="T24" fmla="*/ 42 w 80"/>
                  <a:gd name="T25" fmla="*/ 89 h 92"/>
                  <a:gd name="T26" fmla="*/ 61 w 80"/>
                  <a:gd name="T27" fmla="*/ 92 h 92"/>
                  <a:gd name="T28" fmla="*/ 68 w 80"/>
                  <a:gd name="T29" fmla="*/ 92 h 92"/>
                  <a:gd name="T30" fmla="*/ 75 w 80"/>
                  <a:gd name="T31" fmla="*/ 89 h 92"/>
                  <a:gd name="T32" fmla="*/ 80 w 80"/>
                  <a:gd name="T33" fmla="*/ 82 h 92"/>
                  <a:gd name="T34" fmla="*/ 80 w 80"/>
                  <a:gd name="T35" fmla="*/ 75 h 92"/>
                  <a:gd name="T36" fmla="*/ 80 w 80"/>
                  <a:gd name="T37" fmla="*/ 75 h 92"/>
                  <a:gd name="T38" fmla="*/ 80 w 80"/>
                  <a:gd name="T39" fmla="*/ 66 h 92"/>
                  <a:gd name="T40" fmla="*/ 75 w 80"/>
                  <a:gd name="T41" fmla="*/ 56 h 92"/>
                  <a:gd name="T42" fmla="*/ 66 w 80"/>
                  <a:gd name="T43" fmla="*/ 40 h 92"/>
                  <a:gd name="T44" fmla="*/ 56 w 80"/>
                  <a:gd name="T45" fmla="*/ 26 h 92"/>
                  <a:gd name="T46" fmla="*/ 47 w 80"/>
                  <a:gd name="T47" fmla="*/ 9 h 92"/>
                  <a:gd name="T48" fmla="*/ 47 w 80"/>
                  <a:gd name="T49" fmla="*/ 9 h 92"/>
                  <a:gd name="T50" fmla="*/ 44 w 80"/>
                  <a:gd name="T51" fmla="*/ 5 h 92"/>
                  <a:gd name="T52" fmla="*/ 40 w 80"/>
                  <a:gd name="T53" fmla="*/ 0 h 92"/>
                  <a:gd name="T54" fmla="*/ 37 w 80"/>
                  <a:gd name="T55" fmla="*/ 0 h 92"/>
                  <a:gd name="T56" fmla="*/ 30 w 80"/>
                  <a:gd name="T57" fmla="*/ 0 h 92"/>
                  <a:gd name="T58" fmla="*/ 30 w 80"/>
                  <a:gd name="T59" fmla="*/ 0 h 9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0" h="92">
                    <a:moveTo>
                      <a:pt x="30" y="0"/>
                    </a:moveTo>
                    <a:lnTo>
                      <a:pt x="30" y="0"/>
                    </a:lnTo>
                    <a:lnTo>
                      <a:pt x="23" y="0"/>
                    </a:lnTo>
                    <a:lnTo>
                      <a:pt x="14" y="2"/>
                    </a:lnTo>
                    <a:lnTo>
                      <a:pt x="7" y="7"/>
                    </a:lnTo>
                    <a:lnTo>
                      <a:pt x="2" y="12"/>
                    </a:lnTo>
                    <a:lnTo>
                      <a:pt x="0" y="21"/>
                    </a:lnTo>
                    <a:lnTo>
                      <a:pt x="0" y="38"/>
                    </a:lnTo>
                    <a:lnTo>
                      <a:pt x="0" y="56"/>
                    </a:lnTo>
                    <a:lnTo>
                      <a:pt x="28" y="85"/>
                    </a:lnTo>
                    <a:lnTo>
                      <a:pt x="42" y="89"/>
                    </a:lnTo>
                    <a:lnTo>
                      <a:pt x="61" y="92"/>
                    </a:lnTo>
                    <a:lnTo>
                      <a:pt x="68" y="92"/>
                    </a:lnTo>
                    <a:lnTo>
                      <a:pt x="75" y="89"/>
                    </a:lnTo>
                    <a:lnTo>
                      <a:pt x="80" y="82"/>
                    </a:lnTo>
                    <a:lnTo>
                      <a:pt x="80" y="75"/>
                    </a:lnTo>
                    <a:lnTo>
                      <a:pt x="80" y="66"/>
                    </a:lnTo>
                    <a:lnTo>
                      <a:pt x="75" y="56"/>
                    </a:lnTo>
                    <a:lnTo>
                      <a:pt x="66" y="40"/>
                    </a:lnTo>
                    <a:lnTo>
                      <a:pt x="56" y="26"/>
                    </a:lnTo>
                    <a:lnTo>
                      <a:pt x="47" y="9"/>
                    </a:lnTo>
                    <a:lnTo>
                      <a:pt x="44" y="5"/>
                    </a:lnTo>
                    <a:lnTo>
                      <a:pt x="40" y="0"/>
                    </a:lnTo>
                    <a:lnTo>
                      <a:pt x="37" y="0"/>
                    </a:lnTo>
                    <a:lnTo>
                      <a:pt x="3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11" name="Freeform 136"/>
              <p:cNvSpPr>
                <a:spLocks/>
              </p:cNvSpPr>
              <p:nvPr/>
            </p:nvSpPr>
            <p:spPr bwMode="auto">
              <a:xfrm>
                <a:off x="4470" y="1188"/>
                <a:ext cx="66" cy="78"/>
              </a:xfrm>
              <a:custGeom>
                <a:avLst/>
                <a:gdLst>
                  <a:gd name="T0" fmla="*/ 26 w 66"/>
                  <a:gd name="T1" fmla="*/ 0 h 78"/>
                  <a:gd name="T2" fmla="*/ 26 w 66"/>
                  <a:gd name="T3" fmla="*/ 0 h 78"/>
                  <a:gd name="T4" fmla="*/ 14 w 66"/>
                  <a:gd name="T5" fmla="*/ 0 h 78"/>
                  <a:gd name="T6" fmla="*/ 9 w 66"/>
                  <a:gd name="T7" fmla="*/ 0 h 78"/>
                  <a:gd name="T8" fmla="*/ 4 w 66"/>
                  <a:gd name="T9" fmla="*/ 7 h 78"/>
                  <a:gd name="T10" fmla="*/ 4 w 66"/>
                  <a:gd name="T11" fmla="*/ 7 h 78"/>
                  <a:gd name="T12" fmla="*/ 0 w 66"/>
                  <a:gd name="T13" fmla="*/ 16 h 78"/>
                  <a:gd name="T14" fmla="*/ 0 w 66"/>
                  <a:gd name="T15" fmla="*/ 31 h 78"/>
                  <a:gd name="T16" fmla="*/ 0 w 66"/>
                  <a:gd name="T17" fmla="*/ 45 h 78"/>
                  <a:gd name="T18" fmla="*/ 23 w 66"/>
                  <a:gd name="T19" fmla="*/ 73 h 78"/>
                  <a:gd name="T20" fmla="*/ 23 w 66"/>
                  <a:gd name="T21" fmla="*/ 73 h 78"/>
                  <a:gd name="T22" fmla="*/ 37 w 66"/>
                  <a:gd name="T23" fmla="*/ 78 h 78"/>
                  <a:gd name="T24" fmla="*/ 49 w 66"/>
                  <a:gd name="T25" fmla="*/ 78 h 78"/>
                  <a:gd name="T26" fmla="*/ 59 w 66"/>
                  <a:gd name="T27" fmla="*/ 78 h 78"/>
                  <a:gd name="T28" fmla="*/ 59 w 66"/>
                  <a:gd name="T29" fmla="*/ 78 h 78"/>
                  <a:gd name="T30" fmla="*/ 66 w 66"/>
                  <a:gd name="T31" fmla="*/ 73 h 78"/>
                  <a:gd name="T32" fmla="*/ 66 w 66"/>
                  <a:gd name="T33" fmla="*/ 68 h 78"/>
                  <a:gd name="T34" fmla="*/ 66 w 66"/>
                  <a:gd name="T35" fmla="*/ 64 h 78"/>
                  <a:gd name="T36" fmla="*/ 35 w 66"/>
                  <a:gd name="T37" fmla="*/ 7 h 78"/>
                  <a:gd name="T38" fmla="*/ 35 w 66"/>
                  <a:gd name="T39" fmla="*/ 7 h 78"/>
                  <a:gd name="T40" fmla="*/ 33 w 66"/>
                  <a:gd name="T41" fmla="*/ 2 h 78"/>
                  <a:gd name="T42" fmla="*/ 30 w 66"/>
                  <a:gd name="T43" fmla="*/ 0 h 78"/>
                  <a:gd name="T44" fmla="*/ 26 w 66"/>
                  <a:gd name="T45" fmla="*/ 0 h 78"/>
                  <a:gd name="T46" fmla="*/ 26 w 66"/>
                  <a:gd name="T47" fmla="*/ 0 h 7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66" h="78">
                    <a:moveTo>
                      <a:pt x="26" y="0"/>
                    </a:moveTo>
                    <a:lnTo>
                      <a:pt x="26" y="0"/>
                    </a:lnTo>
                    <a:lnTo>
                      <a:pt x="14" y="0"/>
                    </a:lnTo>
                    <a:lnTo>
                      <a:pt x="9" y="0"/>
                    </a:lnTo>
                    <a:lnTo>
                      <a:pt x="4" y="7"/>
                    </a:lnTo>
                    <a:lnTo>
                      <a:pt x="0" y="16"/>
                    </a:lnTo>
                    <a:lnTo>
                      <a:pt x="0" y="31"/>
                    </a:lnTo>
                    <a:lnTo>
                      <a:pt x="0" y="45"/>
                    </a:lnTo>
                    <a:lnTo>
                      <a:pt x="23" y="73"/>
                    </a:lnTo>
                    <a:lnTo>
                      <a:pt x="37" y="78"/>
                    </a:lnTo>
                    <a:lnTo>
                      <a:pt x="49" y="78"/>
                    </a:lnTo>
                    <a:lnTo>
                      <a:pt x="59" y="78"/>
                    </a:lnTo>
                    <a:lnTo>
                      <a:pt x="66" y="73"/>
                    </a:lnTo>
                    <a:lnTo>
                      <a:pt x="66" y="68"/>
                    </a:lnTo>
                    <a:lnTo>
                      <a:pt x="66" y="64"/>
                    </a:lnTo>
                    <a:lnTo>
                      <a:pt x="35" y="7"/>
                    </a:lnTo>
                    <a:lnTo>
                      <a:pt x="33" y="2"/>
                    </a:lnTo>
                    <a:lnTo>
                      <a:pt x="30" y="0"/>
                    </a:lnTo>
                    <a:lnTo>
                      <a:pt x="26" y="0"/>
                    </a:lnTo>
                    <a:close/>
                  </a:path>
                </a:pathLst>
              </a:custGeom>
              <a:solidFill>
                <a:srgbClr val="30303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12" name="Freeform 137"/>
              <p:cNvSpPr>
                <a:spLocks/>
              </p:cNvSpPr>
              <p:nvPr/>
            </p:nvSpPr>
            <p:spPr bwMode="auto">
              <a:xfrm>
                <a:off x="4470" y="1202"/>
                <a:ext cx="59" cy="64"/>
              </a:xfrm>
              <a:custGeom>
                <a:avLst/>
                <a:gdLst>
                  <a:gd name="T0" fmla="*/ 21 w 59"/>
                  <a:gd name="T1" fmla="*/ 0 h 64"/>
                  <a:gd name="T2" fmla="*/ 21 w 59"/>
                  <a:gd name="T3" fmla="*/ 0 h 64"/>
                  <a:gd name="T4" fmla="*/ 12 w 59"/>
                  <a:gd name="T5" fmla="*/ 0 h 64"/>
                  <a:gd name="T6" fmla="*/ 4 w 59"/>
                  <a:gd name="T7" fmla="*/ 2 h 64"/>
                  <a:gd name="T8" fmla="*/ 0 w 59"/>
                  <a:gd name="T9" fmla="*/ 5 h 64"/>
                  <a:gd name="T10" fmla="*/ 0 w 59"/>
                  <a:gd name="T11" fmla="*/ 5 h 64"/>
                  <a:gd name="T12" fmla="*/ 0 w 59"/>
                  <a:gd name="T13" fmla="*/ 24 h 64"/>
                  <a:gd name="T14" fmla="*/ 0 w 59"/>
                  <a:gd name="T15" fmla="*/ 31 h 64"/>
                  <a:gd name="T16" fmla="*/ 23 w 59"/>
                  <a:gd name="T17" fmla="*/ 59 h 64"/>
                  <a:gd name="T18" fmla="*/ 23 w 59"/>
                  <a:gd name="T19" fmla="*/ 59 h 64"/>
                  <a:gd name="T20" fmla="*/ 37 w 59"/>
                  <a:gd name="T21" fmla="*/ 64 h 64"/>
                  <a:gd name="T22" fmla="*/ 49 w 59"/>
                  <a:gd name="T23" fmla="*/ 64 h 64"/>
                  <a:gd name="T24" fmla="*/ 59 w 59"/>
                  <a:gd name="T25" fmla="*/ 64 h 64"/>
                  <a:gd name="T26" fmla="*/ 59 w 59"/>
                  <a:gd name="T27" fmla="*/ 64 h 64"/>
                  <a:gd name="T28" fmla="*/ 30 w 59"/>
                  <a:gd name="T29" fmla="*/ 7 h 64"/>
                  <a:gd name="T30" fmla="*/ 30 w 59"/>
                  <a:gd name="T31" fmla="*/ 7 h 64"/>
                  <a:gd name="T32" fmla="*/ 28 w 59"/>
                  <a:gd name="T33" fmla="*/ 2 h 64"/>
                  <a:gd name="T34" fmla="*/ 26 w 59"/>
                  <a:gd name="T35" fmla="*/ 0 h 64"/>
                  <a:gd name="T36" fmla="*/ 21 w 59"/>
                  <a:gd name="T37" fmla="*/ 0 h 64"/>
                  <a:gd name="T38" fmla="*/ 21 w 59"/>
                  <a:gd name="T39" fmla="*/ 0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59" h="64">
                    <a:moveTo>
                      <a:pt x="21" y="0"/>
                    </a:moveTo>
                    <a:lnTo>
                      <a:pt x="21" y="0"/>
                    </a:lnTo>
                    <a:lnTo>
                      <a:pt x="12" y="0"/>
                    </a:lnTo>
                    <a:lnTo>
                      <a:pt x="4" y="2"/>
                    </a:lnTo>
                    <a:lnTo>
                      <a:pt x="0" y="5"/>
                    </a:lnTo>
                    <a:lnTo>
                      <a:pt x="0" y="24"/>
                    </a:lnTo>
                    <a:lnTo>
                      <a:pt x="0" y="31"/>
                    </a:lnTo>
                    <a:lnTo>
                      <a:pt x="23" y="59"/>
                    </a:lnTo>
                    <a:lnTo>
                      <a:pt x="37" y="64"/>
                    </a:lnTo>
                    <a:lnTo>
                      <a:pt x="49" y="64"/>
                    </a:lnTo>
                    <a:lnTo>
                      <a:pt x="59" y="64"/>
                    </a:lnTo>
                    <a:lnTo>
                      <a:pt x="30" y="7"/>
                    </a:lnTo>
                    <a:lnTo>
                      <a:pt x="28" y="2"/>
                    </a:lnTo>
                    <a:lnTo>
                      <a:pt x="26" y="0"/>
                    </a:lnTo>
                    <a:lnTo>
                      <a:pt x="21" y="0"/>
                    </a:lnTo>
                    <a:close/>
                  </a:path>
                </a:pathLst>
              </a:custGeom>
              <a:solidFill>
                <a:srgbClr val="FF9E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13" name="Freeform 138"/>
              <p:cNvSpPr>
                <a:spLocks/>
              </p:cNvSpPr>
              <p:nvPr/>
            </p:nvSpPr>
            <p:spPr bwMode="auto">
              <a:xfrm>
                <a:off x="4463" y="1148"/>
                <a:ext cx="21" cy="21"/>
              </a:xfrm>
              <a:custGeom>
                <a:avLst/>
                <a:gdLst>
                  <a:gd name="T0" fmla="*/ 9 w 21"/>
                  <a:gd name="T1" fmla="*/ 0 h 21"/>
                  <a:gd name="T2" fmla="*/ 9 w 21"/>
                  <a:gd name="T3" fmla="*/ 0 h 21"/>
                  <a:gd name="T4" fmla="*/ 4 w 21"/>
                  <a:gd name="T5" fmla="*/ 0 h 21"/>
                  <a:gd name="T6" fmla="*/ 2 w 21"/>
                  <a:gd name="T7" fmla="*/ 2 h 21"/>
                  <a:gd name="T8" fmla="*/ 0 w 21"/>
                  <a:gd name="T9" fmla="*/ 7 h 21"/>
                  <a:gd name="T10" fmla="*/ 0 w 21"/>
                  <a:gd name="T11" fmla="*/ 9 h 21"/>
                  <a:gd name="T12" fmla="*/ 0 w 21"/>
                  <a:gd name="T13" fmla="*/ 9 h 21"/>
                  <a:gd name="T14" fmla="*/ 4 w 21"/>
                  <a:gd name="T15" fmla="*/ 16 h 21"/>
                  <a:gd name="T16" fmla="*/ 7 w 21"/>
                  <a:gd name="T17" fmla="*/ 19 h 21"/>
                  <a:gd name="T18" fmla="*/ 11 w 21"/>
                  <a:gd name="T19" fmla="*/ 21 h 21"/>
                  <a:gd name="T20" fmla="*/ 11 w 21"/>
                  <a:gd name="T21" fmla="*/ 21 h 21"/>
                  <a:gd name="T22" fmla="*/ 14 w 21"/>
                  <a:gd name="T23" fmla="*/ 19 h 21"/>
                  <a:gd name="T24" fmla="*/ 19 w 21"/>
                  <a:gd name="T25" fmla="*/ 16 h 21"/>
                  <a:gd name="T26" fmla="*/ 19 w 21"/>
                  <a:gd name="T27" fmla="*/ 14 h 21"/>
                  <a:gd name="T28" fmla="*/ 21 w 21"/>
                  <a:gd name="T29" fmla="*/ 9 h 21"/>
                  <a:gd name="T30" fmla="*/ 21 w 21"/>
                  <a:gd name="T31" fmla="*/ 9 h 21"/>
                  <a:gd name="T32" fmla="*/ 19 w 21"/>
                  <a:gd name="T33" fmla="*/ 7 h 21"/>
                  <a:gd name="T34" fmla="*/ 16 w 21"/>
                  <a:gd name="T35" fmla="*/ 2 h 21"/>
                  <a:gd name="T36" fmla="*/ 11 w 21"/>
                  <a:gd name="T37" fmla="*/ 0 h 21"/>
                  <a:gd name="T38" fmla="*/ 9 w 21"/>
                  <a:gd name="T39" fmla="*/ 0 h 21"/>
                  <a:gd name="T40" fmla="*/ 9 w 21"/>
                  <a:gd name="T41" fmla="*/ 0 h 2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 h="21">
                    <a:moveTo>
                      <a:pt x="9" y="0"/>
                    </a:moveTo>
                    <a:lnTo>
                      <a:pt x="9" y="0"/>
                    </a:lnTo>
                    <a:lnTo>
                      <a:pt x="4" y="0"/>
                    </a:lnTo>
                    <a:lnTo>
                      <a:pt x="2" y="2"/>
                    </a:lnTo>
                    <a:lnTo>
                      <a:pt x="0" y="7"/>
                    </a:lnTo>
                    <a:lnTo>
                      <a:pt x="0" y="9"/>
                    </a:lnTo>
                    <a:lnTo>
                      <a:pt x="4" y="16"/>
                    </a:lnTo>
                    <a:lnTo>
                      <a:pt x="7" y="19"/>
                    </a:lnTo>
                    <a:lnTo>
                      <a:pt x="11" y="21"/>
                    </a:lnTo>
                    <a:lnTo>
                      <a:pt x="14" y="19"/>
                    </a:lnTo>
                    <a:lnTo>
                      <a:pt x="19" y="16"/>
                    </a:lnTo>
                    <a:lnTo>
                      <a:pt x="19" y="14"/>
                    </a:lnTo>
                    <a:lnTo>
                      <a:pt x="21" y="9"/>
                    </a:lnTo>
                    <a:lnTo>
                      <a:pt x="19" y="7"/>
                    </a:lnTo>
                    <a:lnTo>
                      <a:pt x="16" y="2"/>
                    </a:lnTo>
                    <a:lnTo>
                      <a:pt x="11" y="0"/>
                    </a:lnTo>
                    <a:lnTo>
                      <a:pt x="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14" name="Freeform 139"/>
              <p:cNvSpPr>
                <a:spLocks/>
              </p:cNvSpPr>
              <p:nvPr/>
            </p:nvSpPr>
            <p:spPr bwMode="auto">
              <a:xfrm>
                <a:off x="4484" y="1025"/>
                <a:ext cx="21" cy="19"/>
              </a:xfrm>
              <a:custGeom>
                <a:avLst/>
                <a:gdLst>
                  <a:gd name="T0" fmla="*/ 9 w 21"/>
                  <a:gd name="T1" fmla="*/ 0 h 19"/>
                  <a:gd name="T2" fmla="*/ 9 w 21"/>
                  <a:gd name="T3" fmla="*/ 0 h 19"/>
                  <a:gd name="T4" fmla="*/ 5 w 21"/>
                  <a:gd name="T5" fmla="*/ 3 h 19"/>
                  <a:gd name="T6" fmla="*/ 2 w 21"/>
                  <a:gd name="T7" fmla="*/ 5 h 19"/>
                  <a:gd name="T8" fmla="*/ 0 w 21"/>
                  <a:gd name="T9" fmla="*/ 7 h 19"/>
                  <a:gd name="T10" fmla="*/ 0 w 21"/>
                  <a:gd name="T11" fmla="*/ 12 h 19"/>
                  <a:gd name="T12" fmla="*/ 0 w 21"/>
                  <a:gd name="T13" fmla="*/ 12 h 19"/>
                  <a:gd name="T14" fmla="*/ 2 w 21"/>
                  <a:gd name="T15" fmla="*/ 17 h 19"/>
                  <a:gd name="T16" fmla="*/ 5 w 21"/>
                  <a:gd name="T17" fmla="*/ 19 h 19"/>
                  <a:gd name="T18" fmla="*/ 7 w 21"/>
                  <a:gd name="T19" fmla="*/ 19 h 19"/>
                  <a:gd name="T20" fmla="*/ 12 w 21"/>
                  <a:gd name="T21" fmla="*/ 19 h 19"/>
                  <a:gd name="T22" fmla="*/ 12 w 21"/>
                  <a:gd name="T23" fmla="*/ 19 h 19"/>
                  <a:gd name="T24" fmla="*/ 16 w 21"/>
                  <a:gd name="T25" fmla="*/ 19 h 19"/>
                  <a:gd name="T26" fmla="*/ 19 w 21"/>
                  <a:gd name="T27" fmla="*/ 14 h 19"/>
                  <a:gd name="T28" fmla="*/ 21 w 21"/>
                  <a:gd name="T29" fmla="*/ 12 h 19"/>
                  <a:gd name="T30" fmla="*/ 21 w 21"/>
                  <a:gd name="T31" fmla="*/ 7 h 19"/>
                  <a:gd name="T32" fmla="*/ 21 w 21"/>
                  <a:gd name="T33" fmla="*/ 7 h 19"/>
                  <a:gd name="T34" fmla="*/ 16 w 21"/>
                  <a:gd name="T35" fmla="*/ 3 h 19"/>
                  <a:gd name="T36" fmla="*/ 14 w 21"/>
                  <a:gd name="T37" fmla="*/ 0 h 19"/>
                  <a:gd name="T38" fmla="*/ 9 w 21"/>
                  <a:gd name="T39" fmla="*/ 0 h 19"/>
                  <a:gd name="T40" fmla="*/ 9 w 21"/>
                  <a:gd name="T41" fmla="*/ 0 h 1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 h="19">
                    <a:moveTo>
                      <a:pt x="9" y="0"/>
                    </a:moveTo>
                    <a:lnTo>
                      <a:pt x="9" y="0"/>
                    </a:lnTo>
                    <a:lnTo>
                      <a:pt x="5" y="3"/>
                    </a:lnTo>
                    <a:lnTo>
                      <a:pt x="2" y="5"/>
                    </a:lnTo>
                    <a:lnTo>
                      <a:pt x="0" y="7"/>
                    </a:lnTo>
                    <a:lnTo>
                      <a:pt x="0" y="12"/>
                    </a:lnTo>
                    <a:lnTo>
                      <a:pt x="2" y="17"/>
                    </a:lnTo>
                    <a:lnTo>
                      <a:pt x="5" y="19"/>
                    </a:lnTo>
                    <a:lnTo>
                      <a:pt x="7" y="19"/>
                    </a:lnTo>
                    <a:lnTo>
                      <a:pt x="12" y="19"/>
                    </a:lnTo>
                    <a:lnTo>
                      <a:pt x="16" y="19"/>
                    </a:lnTo>
                    <a:lnTo>
                      <a:pt x="19" y="14"/>
                    </a:lnTo>
                    <a:lnTo>
                      <a:pt x="21" y="12"/>
                    </a:lnTo>
                    <a:lnTo>
                      <a:pt x="21" y="7"/>
                    </a:lnTo>
                    <a:lnTo>
                      <a:pt x="16" y="3"/>
                    </a:lnTo>
                    <a:lnTo>
                      <a:pt x="14" y="0"/>
                    </a:lnTo>
                    <a:lnTo>
                      <a:pt x="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15" name="Freeform 140"/>
              <p:cNvSpPr>
                <a:spLocks/>
              </p:cNvSpPr>
              <p:nvPr/>
            </p:nvSpPr>
            <p:spPr bwMode="auto">
              <a:xfrm>
                <a:off x="4185" y="1124"/>
                <a:ext cx="28" cy="21"/>
              </a:xfrm>
              <a:custGeom>
                <a:avLst/>
                <a:gdLst>
                  <a:gd name="T0" fmla="*/ 11 w 28"/>
                  <a:gd name="T1" fmla="*/ 0 h 21"/>
                  <a:gd name="T2" fmla="*/ 11 w 28"/>
                  <a:gd name="T3" fmla="*/ 0 h 21"/>
                  <a:gd name="T4" fmla="*/ 7 w 28"/>
                  <a:gd name="T5" fmla="*/ 0 h 21"/>
                  <a:gd name="T6" fmla="*/ 4 w 28"/>
                  <a:gd name="T7" fmla="*/ 3 h 21"/>
                  <a:gd name="T8" fmla="*/ 2 w 28"/>
                  <a:gd name="T9" fmla="*/ 7 h 21"/>
                  <a:gd name="T10" fmla="*/ 0 w 28"/>
                  <a:gd name="T11" fmla="*/ 12 h 21"/>
                  <a:gd name="T12" fmla="*/ 0 w 28"/>
                  <a:gd name="T13" fmla="*/ 12 h 21"/>
                  <a:gd name="T14" fmla="*/ 2 w 28"/>
                  <a:gd name="T15" fmla="*/ 14 h 21"/>
                  <a:gd name="T16" fmla="*/ 7 w 28"/>
                  <a:gd name="T17" fmla="*/ 19 h 21"/>
                  <a:gd name="T18" fmla="*/ 11 w 28"/>
                  <a:gd name="T19" fmla="*/ 21 h 21"/>
                  <a:gd name="T20" fmla="*/ 16 w 28"/>
                  <a:gd name="T21" fmla="*/ 21 h 21"/>
                  <a:gd name="T22" fmla="*/ 16 w 28"/>
                  <a:gd name="T23" fmla="*/ 21 h 21"/>
                  <a:gd name="T24" fmla="*/ 21 w 28"/>
                  <a:gd name="T25" fmla="*/ 21 h 21"/>
                  <a:gd name="T26" fmla="*/ 25 w 28"/>
                  <a:gd name="T27" fmla="*/ 19 h 21"/>
                  <a:gd name="T28" fmla="*/ 28 w 28"/>
                  <a:gd name="T29" fmla="*/ 14 h 21"/>
                  <a:gd name="T30" fmla="*/ 28 w 28"/>
                  <a:gd name="T31" fmla="*/ 12 h 21"/>
                  <a:gd name="T32" fmla="*/ 28 w 28"/>
                  <a:gd name="T33" fmla="*/ 12 h 21"/>
                  <a:gd name="T34" fmla="*/ 25 w 28"/>
                  <a:gd name="T35" fmla="*/ 7 h 21"/>
                  <a:gd name="T36" fmla="*/ 23 w 28"/>
                  <a:gd name="T37" fmla="*/ 3 h 21"/>
                  <a:gd name="T38" fmla="*/ 18 w 28"/>
                  <a:gd name="T39" fmla="*/ 0 h 21"/>
                  <a:gd name="T40" fmla="*/ 11 w 28"/>
                  <a:gd name="T41" fmla="*/ 0 h 21"/>
                  <a:gd name="T42" fmla="*/ 11 w 28"/>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8" h="21">
                    <a:moveTo>
                      <a:pt x="11" y="0"/>
                    </a:moveTo>
                    <a:lnTo>
                      <a:pt x="11" y="0"/>
                    </a:lnTo>
                    <a:lnTo>
                      <a:pt x="7" y="0"/>
                    </a:lnTo>
                    <a:lnTo>
                      <a:pt x="4" y="3"/>
                    </a:lnTo>
                    <a:lnTo>
                      <a:pt x="2" y="7"/>
                    </a:lnTo>
                    <a:lnTo>
                      <a:pt x="0" y="12"/>
                    </a:lnTo>
                    <a:lnTo>
                      <a:pt x="2" y="14"/>
                    </a:lnTo>
                    <a:lnTo>
                      <a:pt x="7" y="19"/>
                    </a:lnTo>
                    <a:lnTo>
                      <a:pt x="11" y="21"/>
                    </a:lnTo>
                    <a:lnTo>
                      <a:pt x="16" y="21"/>
                    </a:lnTo>
                    <a:lnTo>
                      <a:pt x="21" y="21"/>
                    </a:lnTo>
                    <a:lnTo>
                      <a:pt x="25" y="19"/>
                    </a:lnTo>
                    <a:lnTo>
                      <a:pt x="28" y="14"/>
                    </a:lnTo>
                    <a:lnTo>
                      <a:pt x="28" y="12"/>
                    </a:lnTo>
                    <a:lnTo>
                      <a:pt x="25" y="7"/>
                    </a:lnTo>
                    <a:lnTo>
                      <a:pt x="23" y="3"/>
                    </a:lnTo>
                    <a:lnTo>
                      <a:pt x="18" y="0"/>
                    </a:lnTo>
                    <a:lnTo>
                      <a:pt x="11" y="0"/>
                    </a:lnTo>
                    <a:close/>
                  </a:path>
                </a:pathLst>
              </a:custGeom>
              <a:noFill/>
              <a:ln w="3175">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b="0">
                  <a:latin typeface="Gill Sans" charset="0"/>
                  <a:ea typeface="Gill Sans" charset="0"/>
                  <a:cs typeface="Gill Sans" charset="0"/>
                </a:endParaRPr>
              </a:p>
            </p:txBody>
          </p:sp>
          <p:sp>
            <p:nvSpPr>
              <p:cNvPr id="23716" name="Freeform 141"/>
              <p:cNvSpPr>
                <a:spLocks/>
              </p:cNvSpPr>
              <p:nvPr/>
            </p:nvSpPr>
            <p:spPr bwMode="auto">
              <a:xfrm>
                <a:off x="4175" y="1223"/>
                <a:ext cx="24" cy="29"/>
              </a:xfrm>
              <a:custGeom>
                <a:avLst/>
                <a:gdLst>
                  <a:gd name="T0" fmla="*/ 7 w 24"/>
                  <a:gd name="T1" fmla="*/ 0 h 29"/>
                  <a:gd name="T2" fmla="*/ 7 w 24"/>
                  <a:gd name="T3" fmla="*/ 0 h 29"/>
                  <a:gd name="T4" fmla="*/ 0 w 24"/>
                  <a:gd name="T5" fmla="*/ 3 h 29"/>
                  <a:gd name="T6" fmla="*/ 0 w 24"/>
                  <a:gd name="T7" fmla="*/ 24 h 29"/>
                  <a:gd name="T8" fmla="*/ 0 w 24"/>
                  <a:gd name="T9" fmla="*/ 24 h 29"/>
                  <a:gd name="T10" fmla="*/ 5 w 24"/>
                  <a:gd name="T11" fmla="*/ 26 h 29"/>
                  <a:gd name="T12" fmla="*/ 12 w 24"/>
                  <a:gd name="T13" fmla="*/ 29 h 29"/>
                  <a:gd name="T14" fmla="*/ 12 w 24"/>
                  <a:gd name="T15" fmla="*/ 29 h 29"/>
                  <a:gd name="T16" fmla="*/ 17 w 24"/>
                  <a:gd name="T17" fmla="*/ 26 h 29"/>
                  <a:gd name="T18" fmla="*/ 21 w 24"/>
                  <a:gd name="T19" fmla="*/ 24 h 29"/>
                  <a:gd name="T20" fmla="*/ 24 w 24"/>
                  <a:gd name="T21" fmla="*/ 19 h 29"/>
                  <a:gd name="T22" fmla="*/ 24 w 24"/>
                  <a:gd name="T23" fmla="*/ 14 h 29"/>
                  <a:gd name="T24" fmla="*/ 24 w 24"/>
                  <a:gd name="T25" fmla="*/ 14 h 29"/>
                  <a:gd name="T26" fmla="*/ 21 w 24"/>
                  <a:gd name="T27" fmla="*/ 10 h 29"/>
                  <a:gd name="T28" fmla="*/ 17 w 24"/>
                  <a:gd name="T29" fmla="*/ 5 h 29"/>
                  <a:gd name="T30" fmla="*/ 12 w 24"/>
                  <a:gd name="T31" fmla="*/ 3 h 29"/>
                  <a:gd name="T32" fmla="*/ 7 w 24"/>
                  <a:gd name="T33" fmla="*/ 0 h 29"/>
                  <a:gd name="T34" fmla="*/ 7 w 24"/>
                  <a:gd name="T35" fmla="*/ 0 h 2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4" h="29">
                    <a:moveTo>
                      <a:pt x="7" y="0"/>
                    </a:moveTo>
                    <a:lnTo>
                      <a:pt x="7" y="0"/>
                    </a:lnTo>
                    <a:lnTo>
                      <a:pt x="0" y="3"/>
                    </a:lnTo>
                    <a:lnTo>
                      <a:pt x="0" y="24"/>
                    </a:lnTo>
                    <a:lnTo>
                      <a:pt x="5" y="26"/>
                    </a:lnTo>
                    <a:lnTo>
                      <a:pt x="12" y="29"/>
                    </a:lnTo>
                    <a:lnTo>
                      <a:pt x="17" y="26"/>
                    </a:lnTo>
                    <a:lnTo>
                      <a:pt x="21" y="24"/>
                    </a:lnTo>
                    <a:lnTo>
                      <a:pt x="24" y="19"/>
                    </a:lnTo>
                    <a:lnTo>
                      <a:pt x="24" y="14"/>
                    </a:lnTo>
                    <a:lnTo>
                      <a:pt x="21" y="10"/>
                    </a:lnTo>
                    <a:lnTo>
                      <a:pt x="17" y="5"/>
                    </a:lnTo>
                    <a:lnTo>
                      <a:pt x="12" y="3"/>
                    </a:lnTo>
                    <a:lnTo>
                      <a:pt x="7" y="0"/>
                    </a:lnTo>
                    <a:close/>
                  </a:path>
                </a:pathLst>
              </a:custGeom>
              <a:noFill/>
              <a:ln w="3175">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b="0">
                  <a:latin typeface="Gill Sans" charset="0"/>
                  <a:ea typeface="Gill Sans" charset="0"/>
                  <a:cs typeface="Gill Sans" charset="0"/>
                </a:endParaRPr>
              </a:p>
            </p:txBody>
          </p:sp>
          <p:sp>
            <p:nvSpPr>
              <p:cNvPr id="23717" name="Freeform 142"/>
              <p:cNvSpPr>
                <a:spLocks/>
              </p:cNvSpPr>
              <p:nvPr/>
            </p:nvSpPr>
            <p:spPr bwMode="auto">
              <a:xfrm>
                <a:off x="4189" y="1127"/>
                <a:ext cx="24" cy="18"/>
              </a:xfrm>
              <a:custGeom>
                <a:avLst/>
                <a:gdLst>
                  <a:gd name="T0" fmla="*/ 10 w 24"/>
                  <a:gd name="T1" fmla="*/ 0 h 18"/>
                  <a:gd name="T2" fmla="*/ 10 w 24"/>
                  <a:gd name="T3" fmla="*/ 0 h 18"/>
                  <a:gd name="T4" fmla="*/ 5 w 24"/>
                  <a:gd name="T5" fmla="*/ 0 h 18"/>
                  <a:gd name="T6" fmla="*/ 3 w 24"/>
                  <a:gd name="T7" fmla="*/ 2 h 18"/>
                  <a:gd name="T8" fmla="*/ 0 w 24"/>
                  <a:gd name="T9" fmla="*/ 7 h 18"/>
                  <a:gd name="T10" fmla="*/ 0 w 24"/>
                  <a:gd name="T11" fmla="*/ 9 h 18"/>
                  <a:gd name="T12" fmla="*/ 0 w 24"/>
                  <a:gd name="T13" fmla="*/ 9 h 18"/>
                  <a:gd name="T14" fmla="*/ 3 w 24"/>
                  <a:gd name="T15" fmla="*/ 14 h 18"/>
                  <a:gd name="T16" fmla="*/ 5 w 24"/>
                  <a:gd name="T17" fmla="*/ 16 h 18"/>
                  <a:gd name="T18" fmla="*/ 10 w 24"/>
                  <a:gd name="T19" fmla="*/ 18 h 18"/>
                  <a:gd name="T20" fmla="*/ 14 w 24"/>
                  <a:gd name="T21" fmla="*/ 18 h 18"/>
                  <a:gd name="T22" fmla="*/ 14 w 24"/>
                  <a:gd name="T23" fmla="*/ 18 h 18"/>
                  <a:gd name="T24" fmla="*/ 19 w 24"/>
                  <a:gd name="T25" fmla="*/ 18 h 18"/>
                  <a:gd name="T26" fmla="*/ 21 w 24"/>
                  <a:gd name="T27" fmla="*/ 16 h 18"/>
                  <a:gd name="T28" fmla="*/ 24 w 24"/>
                  <a:gd name="T29" fmla="*/ 14 h 18"/>
                  <a:gd name="T30" fmla="*/ 24 w 24"/>
                  <a:gd name="T31" fmla="*/ 9 h 18"/>
                  <a:gd name="T32" fmla="*/ 24 w 24"/>
                  <a:gd name="T33" fmla="*/ 9 h 18"/>
                  <a:gd name="T34" fmla="*/ 21 w 24"/>
                  <a:gd name="T35" fmla="*/ 7 h 18"/>
                  <a:gd name="T36" fmla="*/ 19 w 24"/>
                  <a:gd name="T37" fmla="*/ 2 h 18"/>
                  <a:gd name="T38" fmla="*/ 14 w 24"/>
                  <a:gd name="T39" fmla="*/ 0 h 18"/>
                  <a:gd name="T40" fmla="*/ 10 w 24"/>
                  <a:gd name="T41" fmla="*/ 0 h 18"/>
                  <a:gd name="T42" fmla="*/ 10 w 24"/>
                  <a:gd name="T43" fmla="*/ 0 h 1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4" h="18">
                    <a:moveTo>
                      <a:pt x="10" y="0"/>
                    </a:moveTo>
                    <a:lnTo>
                      <a:pt x="10" y="0"/>
                    </a:lnTo>
                    <a:lnTo>
                      <a:pt x="5" y="0"/>
                    </a:lnTo>
                    <a:lnTo>
                      <a:pt x="3" y="2"/>
                    </a:lnTo>
                    <a:lnTo>
                      <a:pt x="0" y="7"/>
                    </a:lnTo>
                    <a:lnTo>
                      <a:pt x="0" y="9"/>
                    </a:lnTo>
                    <a:lnTo>
                      <a:pt x="3" y="14"/>
                    </a:lnTo>
                    <a:lnTo>
                      <a:pt x="5" y="16"/>
                    </a:lnTo>
                    <a:lnTo>
                      <a:pt x="10" y="18"/>
                    </a:lnTo>
                    <a:lnTo>
                      <a:pt x="14" y="18"/>
                    </a:lnTo>
                    <a:lnTo>
                      <a:pt x="19" y="18"/>
                    </a:lnTo>
                    <a:lnTo>
                      <a:pt x="21" y="16"/>
                    </a:lnTo>
                    <a:lnTo>
                      <a:pt x="24" y="14"/>
                    </a:lnTo>
                    <a:lnTo>
                      <a:pt x="24" y="9"/>
                    </a:lnTo>
                    <a:lnTo>
                      <a:pt x="21" y="7"/>
                    </a:lnTo>
                    <a:lnTo>
                      <a:pt x="19" y="2"/>
                    </a:lnTo>
                    <a:lnTo>
                      <a:pt x="14" y="0"/>
                    </a:lnTo>
                    <a:lnTo>
                      <a:pt x="10" y="0"/>
                    </a:lnTo>
                    <a:close/>
                  </a:path>
                </a:pathLst>
              </a:custGeom>
              <a:noFill/>
              <a:ln w="3175">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b="0">
                  <a:latin typeface="Gill Sans" charset="0"/>
                  <a:ea typeface="Gill Sans" charset="0"/>
                  <a:cs typeface="Gill Sans" charset="0"/>
                </a:endParaRPr>
              </a:p>
            </p:txBody>
          </p:sp>
          <p:sp>
            <p:nvSpPr>
              <p:cNvPr id="23718" name="Freeform 143"/>
              <p:cNvSpPr>
                <a:spLocks/>
              </p:cNvSpPr>
              <p:nvPr/>
            </p:nvSpPr>
            <p:spPr bwMode="auto">
              <a:xfrm>
                <a:off x="4175" y="1228"/>
                <a:ext cx="24" cy="24"/>
              </a:xfrm>
              <a:custGeom>
                <a:avLst/>
                <a:gdLst>
                  <a:gd name="T0" fmla="*/ 10 w 24"/>
                  <a:gd name="T1" fmla="*/ 0 h 24"/>
                  <a:gd name="T2" fmla="*/ 10 w 24"/>
                  <a:gd name="T3" fmla="*/ 0 h 24"/>
                  <a:gd name="T4" fmla="*/ 5 w 24"/>
                  <a:gd name="T5" fmla="*/ 0 h 24"/>
                  <a:gd name="T6" fmla="*/ 0 w 24"/>
                  <a:gd name="T7" fmla="*/ 5 h 24"/>
                  <a:gd name="T8" fmla="*/ 0 w 24"/>
                  <a:gd name="T9" fmla="*/ 16 h 24"/>
                  <a:gd name="T10" fmla="*/ 0 w 24"/>
                  <a:gd name="T11" fmla="*/ 16 h 24"/>
                  <a:gd name="T12" fmla="*/ 7 w 24"/>
                  <a:gd name="T13" fmla="*/ 21 h 24"/>
                  <a:gd name="T14" fmla="*/ 12 w 24"/>
                  <a:gd name="T15" fmla="*/ 24 h 24"/>
                  <a:gd name="T16" fmla="*/ 12 w 24"/>
                  <a:gd name="T17" fmla="*/ 24 h 24"/>
                  <a:gd name="T18" fmla="*/ 17 w 24"/>
                  <a:gd name="T19" fmla="*/ 21 h 24"/>
                  <a:gd name="T20" fmla="*/ 21 w 24"/>
                  <a:gd name="T21" fmla="*/ 19 h 24"/>
                  <a:gd name="T22" fmla="*/ 24 w 24"/>
                  <a:gd name="T23" fmla="*/ 16 h 24"/>
                  <a:gd name="T24" fmla="*/ 24 w 24"/>
                  <a:gd name="T25" fmla="*/ 12 h 24"/>
                  <a:gd name="T26" fmla="*/ 24 w 24"/>
                  <a:gd name="T27" fmla="*/ 12 h 24"/>
                  <a:gd name="T28" fmla="*/ 21 w 24"/>
                  <a:gd name="T29" fmla="*/ 7 h 24"/>
                  <a:gd name="T30" fmla="*/ 19 w 24"/>
                  <a:gd name="T31" fmla="*/ 5 h 24"/>
                  <a:gd name="T32" fmla="*/ 14 w 24"/>
                  <a:gd name="T33" fmla="*/ 0 h 24"/>
                  <a:gd name="T34" fmla="*/ 10 w 24"/>
                  <a:gd name="T35" fmla="*/ 0 h 24"/>
                  <a:gd name="T36" fmla="*/ 10 w 24"/>
                  <a:gd name="T37" fmla="*/ 0 h 2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4" h="24">
                    <a:moveTo>
                      <a:pt x="10" y="0"/>
                    </a:moveTo>
                    <a:lnTo>
                      <a:pt x="10" y="0"/>
                    </a:lnTo>
                    <a:lnTo>
                      <a:pt x="5" y="0"/>
                    </a:lnTo>
                    <a:lnTo>
                      <a:pt x="0" y="5"/>
                    </a:lnTo>
                    <a:lnTo>
                      <a:pt x="0" y="16"/>
                    </a:lnTo>
                    <a:lnTo>
                      <a:pt x="7" y="21"/>
                    </a:lnTo>
                    <a:lnTo>
                      <a:pt x="12" y="24"/>
                    </a:lnTo>
                    <a:lnTo>
                      <a:pt x="17" y="21"/>
                    </a:lnTo>
                    <a:lnTo>
                      <a:pt x="21" y="19"/>
                    </a:lnTo>
                    <a:lnTo>
                      <a:pt x="24" y="16"/>
                    </a:lnTo>
                    <a:lnTo>
                      <a:pt x="24" y="12"/>
                    </a:lnTo>
                    <a:lnTo>
                      <a:pt x="21" y="7"/>
                    </a:lnTo>
                    <a:lnTo>
                      <a:pt x="19" y="5"/>
                    </a:lnTo>
                    <a:lnTo>
                      <a:pt x="14" y="0"/>
                    </a:lnTo>
                    <a:lnTo>
                      <a:pt x="10" y="0"/>
                    </a:lnTo>
                    <a:close/>
                  </a:path>
                </a:pathLst>
              </a:custGeom>
              <a:noFill/>
              <a:ln w="3175">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b="0">
                  <a:latin typeface="Gill Sans" charset="0"/>
                  <a:ea typeface="Gill Sans" charset="0"/>
                  <a:cs typeface="Gill Sans" charset="0"/>
                </a:endParaRPr>
              </a:p>
            </p:txBody>
          </p:sp>
          <p:sp>
            <p:nvSpPr>
              <p:cNvPr id="23719" name="Freeform 144"/>
              <p:cNvSpPr>
                <a:spLocks/>
              </p:cNvSpPr>
              <p:nvPr/>
            </p:nvSpPr>
            <p:spPr bwMode="auto">
              <a:xfrm>
                <a:off x="4531" y="1275"/>
                <a:ext cx="21" cy="19"/>
              </a:xfrm>
              <a:custGeom>
                <a:avLst/>
                <a:gdLst>
                  <a:gd name="T0" fmla="*/ 9 w 21"/>
                  <a:gd name="T1" fmla="*/ 0 h 19"/>
                  <a:gd name="T2" fmla="*/ 9 w 21"/>
                  <a:gd name="T3" fmla="*/ 0 h 19"/>
                  <a:gd name="T4" fmla="*/ 5 w 21"/>
                  <a:gd name="T5" fmla="*/ 0 h 19"/>
                  <a:gd name="T6" fmla="*/ 2 w 21"/>
                  <a:gd name="T7" fmla="*/ 2 h 19"/>
                  <a:gd name="T8" fmla="*/ 0 w 21"/>
                  <a:gd name="T9" fmla="*/ 5 h 19"/>
                  <a:gd name="T10" fmla="*/ 0 w 21"/>
                  <a:gd name="T11" fmla="*/ 10 h 19"/>
                  <a:gd name="T12" fmla="*/ 0 w 21"/>
                  <a:gd name="T13" fmla="*/ 10 h 19"/>
                  <a:gd name="T14" fmla="*/ 2 w 21"/>
                  <a:gd name="T15" fmla="*/ 14 h 19"/>
                  <a:gd name="T16" fmla="*/ 5 w 21"/>
                  <a:gd name="T17" fmla="*/ 17 h 19"/>
                  <a:gd name="T18" fmla="*/ 9 w 21"/>
                  <a:gd name="T19" fmla="*/ 19 h 19"/>
                  <a:gd name="T20" fmla="*/ 12 w 21"/>
                  <a:gd name="T21" fmla="*/ 19 h 19"/>
                  <a:gd name="T22" fmla="*/ 12 w 21"/>
                  <a:gd name="T23" fmla="*/ 19 h 19"/>
                  <a:gd name="T24" fmla="*/ 17 w 21"/>
                  <a:gd name="T25" fmla="*/ 19 h 19"/>
                  <a:gd name="T26" fmla="*/ 19 w 21"/>
                  <a:gd name="T27" fmla="*/ 17 h 19"/>
                  <a:gd name="T28" fmla="*/ 21 w 21"/>
                  <a:gd name="T29" fmla="*/ 14 h 19"/>
                  <a:gd name="T30" fmla="*/ 21 w 21"/>
                  <a:gd name="T31" fmla="*/ 10 h 19"/>
                  <a:gd name="T32" fmla="*/ 21 w 21"/>
                  <a:gd name="T33" fmla="*/ 10 h 19"/>
                  <a:gd name="T34" fmla="*/ 19 w 21"/>
                  <a:gd name="T35" fmla="*/ 5 h 19"/>
                  <a:gd name="T36" fmla="*/ 17 w 21"/>
                  <a:gd name="T37" fmla="*/ 2 h 19"/>
                  <a:gd name="T38" fmla="*/ 14 w 21"/>
                  <a:gd name="T39" fmla="*/ 0 h 19"/>
                  <a:gd name="T40" fmla="*/ 9 w 21"/>
                  <a:gd name="T41" fmla="*/ 0 h 19"/>
                  <a:gd name="T42" fmla="*/ 9 w 21"/>
                  <a:gd name="T43" fmla="*/ 0 h 1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1" h="19">
                    <a:moveTo>
                      <a:pt x="9" y="0"/>
                    </a:moveTo>
                    <a:lnTo>
                      <a:pt x="9" y="0"/>
                    </a:lnTo>
                    <a:lnTo>
                      <a:pt x="5" y="0"/>
                    </a:lnTo>
                    <a:lnTo>
                      <a:pt x="2" y="2"/>
                    </a:lnTo>
                    <a:lnTo>
                      <a:pt x="0" y="5"/>
                    </a:lnTo>
                    <a:lnTo>
                      <a:pt x="0" y="10"/>
                    </a:lnTo>
                    <a:lnTo>
                      <a:pt x="2" y="14"/>
                    </a:lnTo>
                    <a:lnTo>
                      <a:pt x="5" y="17"/>
                    </a:lnTo>
                    <a:lnTo>
                      <a:pt x="9" y="19"/>
                    </a:lnTo>
                    <a:lnTo>
                      <a:pt x="12" y="19"/>
                    </a:lnTo>
                    <a:lnTo>
                      <a:pt x="17" y="19"/>
                    </a:lnTo>
                    <a:lnTo>
                      <a:pt x="19" y="17"/>
                    </a:lnTo>
                    <a:lnTo>
                      <a:pt x="21" y="14"/>
                    </a:lnTo>
                    <a:lnTo>
                      <a:pt x="21" y="10"/>
                    </a:lnTo>
                    <a:lnTo>
                      <a:pt x="19" y="5"/>
                    </a:lnTo>
                    <a:lnTo>
                      <a:pt x="17" y="2"/>
                    </a:lnTo>
                    <a:lnTo>
                      <a:pt x="14" y="0"/>
                    </a:lnTo>
                    <a:lnTo>
                      <a:pt x="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0" name="Freeform 145"/>
              <p:cNvSpPr>
                <a:spLocks/>
              </p:cNvSpPr>
              <p:nvPr/>
            </p:nvSpPr>
            <p:spPr bwMode="auto">
              <a:xfrm>
                <a:off x="4564" y="1318"/>
                <a:ext cx="21" cy="18"/>
              </a:xfrm>
              <a:custGeom>
                <a:avLst/>
                <a:gdLst>
                  <a:gd name="T0" fmla="*/ 9 w 21"/>
                  <a:gd name="T1" fmla="*/ 0 h 18"/>
                  <a:gd name="T2" fmla="*/ 9 w 21"/>
                  <a:gd name="T3" fmla="*/ 0 h 18"/>
                  <a:gd name="T4" fmla="*/ 5 w 21"/>
                  <a:gd name="T5" fmla="*/ 0 h 18"/>
                  <a:gd name="T6" fmla="*/ 2 w 21"/>
                  <a:gd name="T7" fmla="*/ 2 h 18"/>
                  <a:gd name="T8" fmla="*/ 0 w 21"/>
                  <a:gd name="T9" fmla="*/ 4 h 18"/>
                  <a:gd name="T10" fmla="*/ 0 w 21"/>
                  <a:gd name="T11" fmla="*/ 9 h 18"/>
                  <a:gd name="T12" fmla="*/ 0 w 21"/>
                  <a:gd name="T13" fmla="*/ 9 h 18"/>
                  <a:gd name="T14" fmla="*/ 2 w 21"/>
                  <a:gd name="T15" fmla="*/ 14 h 18"/>
                  <a:gd name="T16" fmla="*/ 5 w 21"/>
                  <a:gd name="T17" fmla="*/ 16 h 18"/>
                  <a:gd name="T18" fmla="*/ 7 w 21"/>
                  <a:gd name="T19" fmla="*/ 18 h 18"/>
                  <a:gd name="T20" fmla="*/ 12 w 21"/>
                  <a:gd name="T21" fmla="*/ 18 h 18"/>
                  <a:gd name="T22" fmla="*/ 12 w 21"/>
                  <a:gd name="T23" fmla="*/ 18 h 18"/>
                  <a:gd name="T24" fmla="*/ 17 w 21"/>
                  <a:gd name="T25" fmla="*/ 18 h 18"/>
                  <a:gd name="T26" fmla="*/ 19 w 21"/>
                  <a:gd name="T27" fmla="*/ 16 h 18"/>
                  <a:gd name="T28" fmla="*/ 19 w 21"/>
                  <a:gd name="T29" fmla="*/ 14 h 18"/>
                  <a:gd name="T30" fmla="*/ 21 w 21"/>
                  <a:gd name="T31" fmla="*/ 9 h 18"/>
                  <a:gd name="T32" fmla="*/ 21 w 21"/>
                  <a:gd name="T33" fmla="*/ 9 h 18"/>
                  <a:gd name="T34" fmla="*/ 19 w 21"/>
                  <a:gd name="T35" fmla="*/ 4 h 18"/>
                  <a:gd name="T36" fmla="*/ 17 w 21"/>
                  <a:gd name="T37" fmla="*/ 2 h 18"/>
                  <a:gd name="T38" fmla="*/ 9 w 21"/>
                  <a:gd name="T39" fmla="*/ 0 h 18"/>
                  <a:gd name="T40" fmla="*/ 9 w 21"/>
                  <a:gd name="T41" fmla="*/ 0 h 1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 h="18">
                    <a:moveTo>
                      <a:pt x="9" y="0"/>
                    </a:moveTo>
                    <a:lnTo>
                      <a:pt x="9" y="0"/>
                    </a:lnTo>
                    <a:lnTo>
                      <a:pt x="5" y="0"/>
                    </a:lnTo>
                    <a:lnTo>
                      <a:pt x="2" y="2"/>
                    </a:lnTo>
                    <a:lnTo>
                      <a:pt x="0" y="4"/>
                    </a:lnTo>
                    <a:lnTo>
                      <a:pt x="0" y="9"/>
                    </a:lnTo>
                    <a:lnTo>
                      <a:pt x="2" y="14"/>
                    </a:lnTo>
                    <a:lnTo>
                      <a:pt x="5" y="16"/>
                    </a:lnTo>
                    <a:lnTo>
                      <a:pt x="7" y="18"/>
                    </a:lnTo>
                    <a:lnTo>
                      <a:pt x="12" y="18"/>
                    </a:lnTo>
                    <a:lnTo>
                      <a:pt x="17" y="18"/>
                    </a:lnTo>
                    <a:lnTo>
                      <a:pt x="19" y="16"/>
                    </a:lnTo>
                    <a:lnTo>
                      <a:pt x="19" y="14"/>
                    </a:lnTo>
                    <a:lnTo>
                      <a:pt x="21" y="9"/>
                    </a:lnTo>
                    <a:lnTo>
                      <a:pt x="19" y="4"/>
                    </a:lnTo>
                    <a:lnTo>
                      <a:pt x="17" y="2"/>
                    </a:lnTo>
                    <a:lnTo>
                      <a:pt x="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1" name="Freeform 146"/>
              <p:cNvSpPr>
                <a:spLocks/>
              </p:cNvSpPr>
              <p:nvPr/>
            </p:nvSpPr>
            <p:spPr bwMode="auto">
              <a:xfrm>
                <a:off x="4340" y="1061"/>
                <a:ext cx="125" cy="106"/>
              </a:xfrm>
              <a:custGeom>
                <a:avLst/>
                <a:gdLst>
                  <a:gd name="T0" fmla="*/ 54 w 125"/>
                  <a:gd name="T1" fmla="*/ 0 h 106"/>
                  <a:gd name="T2" fmla="*/ 54 w 125"/>
                  <a:gd name="T3" fmla="*/ 0 h 106"/>
                  <a:gd name="T4" fmla="*/ 38 w 125"/>
                  <a:gd name="T5" fmla="*/ 2 h 106"/>
                  <a:gd name="T6" fmla="*/ 24 w 125"/>
                  <a:gd name="T7" fmla="*/ 9 h 106"/>
                  <a:gd name="T8" fmla="*/ 14 w 125"/>
                  <a:gd name="T9" fmla="*/ 16 h 106"/>
                  <a:gd name="T10" fmla="*/ 5 w 125"/>
                  <a:gd name="T11" fmla="*/ 25 h 106"/>
                  <a:gd name="T12" fmla="*/ 0 w 125"/>
                  <a:gd name="T13" fmla="*/ 37 h 106"/>
                  <a:gd name="T14" fmla="*/ 0 w 125"/>
                  <a:gd name="T15" fmla="*/ 51 h 106"/>
                  <a:gd name="T16" fmla="*/ 5 w 125"/>
                  <a:gd name="T17" fmla="*/ 66 h 106"/>
                  <a:gd name="T18" fmla="*/ 12 w 125"/>
                  <a:gd name="T19" fmla="*/ 80 h 106"/>
                  <a:gd name="T20" fmla="*/ 12 w 125"/>
                  <a:gd name="T21" fmla="*/ 80 h 106"/>
                  <a:gd name="T22" fmla="*/ 24 w 125"/>
                  <a:gd name="T23" fmla="*/ 89 h 106"/>
                  <a:gd name="T24" fmla="*/ 38 w 125"/>
                  <a:gd name="T25" fmla="*/ 96 h 106"/>
                  <a:gd name="T26" fmla="*/ 52 w 125"/>
                  <a:gd name="T27" fmla="*/ 103 h 106"/>
                  <a:gd name="T28" fmla="*/ 68 w 125"/>
                  <a:gd name="T29" fmla="*/ 106 h 106"/>
                  <a:gd name="T30" fmla="*/ 83 w 125"/>
                  <a:gd name="T31" fmla="*/ 103 h 106"/>
                  <a:gd name="T32" fmla="*/ 97 w 125"/>
                  <a:gd name="T33" fmla="*/ 101 h 106"/>
                  <a:gd name="T34" fmla="*/ 109 w 125"/>
                  <a:gd name="T35" fmla="*/ 92 h 106"/>
                  <a:gd name="T36" fmla="*/ 120 w 125"/>
                  <a:gd name="T37" fmla="*/ 80 h 106"/>
                  <a:gd name="T38" fmla="*/ 120 w 125"/>
                  <a:gd name="T39" fmla="*/ 80 h 106"/>
                  <a:gd name="T40" fmla="*/ 125 w 125"/>
                  <a:gd name="T41" fmla="*/ 66 h 106"/>
                  <a:gd name="T42" fmla="*/ 125 w 125"/>
                  <a:gd name="T43" fmla="*/ 51 h 106"/>
                  <a:gd name="T44" fmla="*/ 120 w 125"/>
                  <a:gd name="T45" fmla="*/ 37 h 106"/>
                  <a:gd name="T46" fmla="*/ 111 w 125"/>
                  <a:gd name="T47" fmla="*/ 28 h 106"/>
                  <a:gd name="T48" fmla="*/ 101 w 125"/>
                  <a:gd name="T49" fmla="*/ 16 h 106"/>
                  <a:gd name="T50" fmla="*/ 87 w 125"/>
                  <a:gd name="T51" fmla="*/ 9 h 106"/>
                  <a:gd name="T52" fmla="*/ 73 w 125"/>
                  <a:gd name="T53" fmla="*/ 4 h 106"/>
                  <a:gd name="T54" fmla="*/ 59 w 125"/>
                  <a:gd name="T55" fmla="*/ 2 h 106"/>
                  <a:gd name="T56" fmla="*/ 54 w 125"/>
                  <a:gd name="T57" fmla="*/ 0 h 10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25" h="106">
                    <a:moveTo>
                      <a:pt x="54" y="0"/>
                    </a:moveTo>
                    <a:lnTo>
                      <a:pt x="54" y="0"/>
                    </a:lnTo>
                    <a:lnTo>
                      <a:pt x="38" y="2"/>
                    </a:lnTo>
                    <a:lnTo>
                      <a:pt x="24" y="9"/>
                    </a:lnTo>
                    <a:lnTo>
                      <a:pt x="14" y="16"/>
                    </a:lnTo>
                    <a:lnTo>
                      <a:pt x="5" y="25"/>
                    </a:lnTo>
                    <a:lnTo>
                      <a:pt x="0" y="37"/>
                    </a:lnTo>
                    <a:lnTo>
                      <a:pt x="0" y="51"/>
                    </a:lnTo>
                    <a:lnTo>
                      <a:pt x="5" y="66"/>
                    </a:lnTo>
                    <a:lnTo>
                      <a:pt x="12" y="80"/>
                    </a:lnTo>
                    <a:lnTo>
                      <a:pt x="24" y="89"/>
                    </a:lnTo>
                    <a:lnTo>
                      <a:pt x="38" y="96"/>
                    </a:lnTo>
                    <a:lnTo>
                      <a:pt x="52" y="103"/>
                    </a:lnTo>
                    <a:lnTo>
                      <a:pt x="68" y="106"/>
                    </a:lnTo>
                    <a:lnTo>
                      <a:pt x="83" y="103"/>
                    </a:lnTo>
                    <a:lnTo>
                      <a:pt x="97" y="101"/>
                    </a:lnTo>
                    <a:lnTo>
                      <a:pt x="109" y="92"/>
                    </a:lnTo>
                    <a:lnTo>
                      <a:pt x="120" y="80"/>
                    </a:lnTo>
                    <a:lnTo>
                      <a:pt x="125" y="66"/>
                    </a:lnTo>
                    <a:lnTo>
                      <a:pt x="125" y="51"/>
                    </a:lnTo>
                    <a:lnTo>
                      <a:pt x="120" y="37"/>
                    </a:lnTo>
                    <a:lnTo>
                      <a:pt x="111" y="28"/>
                    </a:lnTo>
                    <a:lnTo>
                      <a:pt x="101" y="16"/>
                    </a:lnTo>
                    <a:lnTo>
                      <a:pt x="87" y="9"/>
                    </a:lnTo>
                    <a:lnTo>
                      <a:pt x="73" y="4"/>
                    </a:lnTo>
                    <a:lnTo>
                      <a:pt x="59" y="2"/>
                    </a:lnTo>
                    <a:lnTo>
                      <a:pt x="54"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2" name="Freeform 147"/>
              <p:cNvSpPr>
                <a:spLocks/>
              </p:cNvSpPr>
              <p:nvPr/>
            </p:nvSpPr>
            <p:spPr bwMode="auto">
              <a:xfrm>
                <a:off x="4347" y="1070"/>
                <a:ext cx="111" cy="90"/>
              </a:xfrm>
              <a:custGeom>
                <a:avLst/>
                <a:gdLst>
                  <a:gd name="T0" fmla="*/ 47 w 111"/>
                  <a:gd name="T1" fmla="*/ 0 h 90"/>
                  <a:gd name="T2" fmla="*/ 47 w 111"/>
                  <a:gd name="T3" fmla="*/ 0 h 90"/>
                  <a:gd name="T4" fmla="*/ 36 w 111"/>
                  <a:gd name="T5" fmla="*/ 0 h 90"/>
                  <a:gd name="T6" fmla="*/ 26 w 111"/>
                  <a:gd name="T7" fmla="*/ 2 h 90"/>
                  <a:gd name="T8" fmla="*/ 19 w 111"/>
                  <a:gd name="T9" fmla="*/ 7 h 90"/>
                  <a:gd name="T10" fmla="*/ 12 w 111"/>
                  <a:gd name="T11" fmla="*/ 12 h 90"/>
                  <a:gd name="T12" fmla="*/ 5 w 111"/>
                  <a:gd name="T13" fmla="*/ 19 h 90"/>
                  <a:gd name="T14" fmla="*/ 3 w 111"/>
                  <a:gd name="T15" fmla="*/ 26 h 90"/>
                  <a:gd name="T16" fmla="*/ 0 w 111"/>
                  <a:gd name="T17" fmla="*/ 35 h 90"/>
                  <a:gd name="T18" fmla="*/ 0 w 111"/>
                  <a:gd name="T19" fmla="*/ 45 h 90"/>
                  <a:gd name="T20" fmla="*/ 0 w 111"/>
                  <a:gd name="T21" fmla="*/ 45 h 90"/>
                  <a:gd name="T22" fmla="*/ 3 w 111"/>
                  <a:gd name="T23" fmla="*/ 54 h 90"/>
                  <a:gd name="T24" fmla="*/ 7 w 111"/>
                  <a:gd name="T25" fmla="*/ 61 h 90"/>
                  <a:gd name="T26" fmla="*/ 14 w 111"/>
                  <a:gd name="T27" fmla="*/ 68 h 90"/>
                  <a:gd name="T28" fmla="*/ 21 w 111"/>
                  <a:gd name="T29" fmla="*/ 75 h 90"/>
                  <a:gd name="T30" fmla="*/ 31 w 111"/>
                  <a:gd name="T31" fmla="*/ 80 h 90"/>
                  <a:gd name="T32" fmla="*/ 43 w 111"/>
                  <a:gd name="T33" fmla="*/ 85 h 90"/>
                  <a:gd name="T34" fmla="*/ 52 w 111"/>
                  <a:gd name="T35" fmla="*/ 87 h 90"/>
                  <a:gd name="T36" fmla="*/ 64 w 111"/>
                  <a:gd name="T37" fmla="*/ 90 h 90"/>
                  <a:gd name="T38" fmla="*/ 64 w 111"/>
                  <a:gd name="T39" fmla="*/ 90 h 90"/>
                  <a:gd name="T40" fmla="*/ 73 w 111"/>
                  <a:gd name="T41" fmla="*/ 87 h 90"/>
                  <a:gd name="T42" fmla="*/ 85 w 111"/>
                  <a:gd name="T43" fmla="*/ 85 h 90"/>
                  <a:gd name="T44" fmla="*/ 92 w 111"/>
                  <a:gd name="T45" fmla="*/ 80 h 90"/>
                  <a:gd name="T46" fmla="*/ 99 w 111"/>
                  <a:gd name="T47" fmla="*/ 75 h 90"/>
                  <a:gd name="T48" fmla="*/ 106 w 111"/>
                  <a:gd name="T49" fmla="*/ 68 h 90"/>
                  <a:gd name="T50" fmla="*/ 109 w 111"/>
                  <a:gd name="T51" fmla="*/ 61 h 90"/>
                  <a:gd name="T52" fmla="*/ 111 w 111"/>
                  <a:gd name="T53" fmla="*/ 54 h 90"/>
                  <a:gd name="T54" fmla="*/ 111 w 111"/>
                  <a:gd name="T55" fmla="*/ 45 h 90"/>
                  <a:gd name="T56" fmla="*/ 111 w 111"/>
                  <a:gd name="T57" fmla="*/ 45 h 90"/>
                  <a:gd name="T58" fmla="*/ 106 w 111"/>
                  <a:gd name="T59" fmla="*/ 35 h 90"/>
                  <a:gd name="T60" fmla="*/ 102 w 111"/>
                  <a:gd name="T61" fmla="*/ 26 h 90"/>
                  <a:gd name="T62" fmla="*/ 97 w 111"/>
                  <a:gd name="T63" fmla="*/ 19 h 90"/>
                  <a:gd name="T64" fmla="*/ 87 w 111"/>
                  <a:gd name="T65" fmla="*/ 12 h 90"/>
                  <a:gd name="T66" fmla="*/ 80 w 111"/>
                  <a:gd name="T67" fmla="*/ 7 h 90"/>
                  <a:gd name="T68" fmla="*/ 69 w 111"/>
                  <a:gd name="T69" fmla="*/ 2 h 90"/>
                  <a:gd name="T70" fmla="*/ 59 w 111"/>
                  <a:gd name="T71" fmla="*/ 0 h 90"/>
                  <a:gd name="T72" fmla="*/ 47 w 111"/>
                  <a:gd name="T73" fmla="*/ 0 h 90"/>
                  <a:gd name="T74" fmla="*/ 47 w 111"/>
                  <a:gd name="T75" fmla="*/ 0 h 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11" h="90">
                    <a:moveTo>
                      <a:pt x="47" y="0"/>
                    </a:moveTo>
                    <a:lnTo>
                      <a:pt x="47" y="0"/>
                    </a:lnTo>
                    <a:lnTo>
                      <a:pt x="36" y="0"/>
                    </a:lnTo>
                    <a:lnTo>
                      <a:pt x="26" y="2"/>
                    </a:lnTo>
                    <a:lnTo>
                      <a:pt x="19" y="7"/>
                    </a:lnTo>
                    <a:lnTo>
                      <a:pt x="12" y="12"/>
                    </a:lnTo>
                    <a:lnTo>
                      <a:pt x="5" y="19"/>
                    </a:lnTo>
                    <a:lnTo>
                      <a:pt x="3" y="26"/>
                    </a:lnTo>
                    <a:lnTo>
                      <a:pt x="0" y="35"/>
                    </a:lnTo>
                    <a:lnTo>
                      <a:pt x="0" y="45"/>
                    </a:lnTo>
                    <a:lnTo>
                      <a:pt x="3" y="54"/>
                    </a:lnTo>
                    <a:lnTo>
                      <a:pt x="7" y="61"/>
                    </a:lnTo>
                    <a:lnTo>
                      <a:pt x="14" y="68"/>
                    </a:lnTo>
                    <a:lnTo>
                      <a:pt x="21" y="75"/>
                    </a:lnTo>
                    <a:lnTo>
                      <a:pt x="31" y="80"/>
                    </a:lnTo>
                    <a:lnTo>
                      <a:pt x="43" y="85"/>
                    </a:lnTo>
                    <a:lnTo>
                      <a:pt x="52" y="87"/>
                    </a:lnTo>
                    <a:lnTo>
                      <a:pt x="64" y="90"/>
                    </a:lnTo>
                    <a:lnTo>
                      <a:pt x="73" y="87"/>
                    </a:lnTo>
                    <a:lnTo>
                      <a:pt x="85" y="85"/>
                    </a:lnTo>
                    <a:lnTo>
                      <a:pt x="92" y="80"/>
                    </a:lnTo>
                    <a:lnTo>
                      <a:pt x="99" y="75"/>
                    </a:lnTo>
                    <a:lnTo>
                      <a:pt x="106" y="68"/>
                    </a:lnTo>
                    <a:lnTo>
                      <a:pt x="109" y="61"/>
                    </a:lnTo>
                    <a:lnTo>
                      <a:pt x="111" y="54"/>
                    </a:lnTo>
                    <a:lnTo>
                      <a:pt x="111" y="45"/>
                    </a:lnTo>
                    <a:lnTo>
                      <a:pt x="106" y="35"/>
                    </a:lnTo>
                    <a:lnTo>
                      <a:pt x="102" y="26"/>
                    </a:lnTo>
                    <a:lnTo>
                      <a:pt x="97" y="19"/>
                    </a:lnTo>
                    <a:lnTo>
                      <a:pt x="87" y="12"/>
                    </a:lnTo>
                    <a:lnTo>
                      <a:pt x="80" y="7"/>
                    </a:lnTo>
                    <a:lnTo>
                      <a:pt x="69" y="2"/>
                    </a:lnTo>
                    <a:lnTo>
                      <a:pt x="59" y="0"/>
                    </a:lnTo>
                    <a:lnTo>
                      <a:pt x="47" y="0"/>
                    </a:lnTo>
                    <a:close/>
                  </a:path>
                </a:pathLst>
              </a:custGeom>
              <a:solidFill>
                <a:srgbClr val="86736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3" name="Freeform 148"/>
              <p:cNvSpPr>
                <a:spLocks/>
              </p:cNvSpPr>
              <p:nvPr/>
            </p:nvSpPr>
            <p:spPr bwMode="auto">
              <a:xfrm>
                <a:off x="4359" y="1079"/>
                <a:ext cx="85" cy="71"/>
              </a:xfrm>
              <a:custGeom>
                <a:avLst/>
                <a:gdLst>
                  <a:gd name="T0" fmla="*/ 38 w 85"/>
                  <a:gd name="T1" fmla="*/ 0 h 71"/>
                  <a:gd name="T2" fmla="*/ 38 w 85"/>
                  <a:gd name="T3" fmla="*/ 0 h 71"/>
                  <a:gd name="T4" fmla="*/ 26 w 85"/>
                  <a:gd name="T5" fmla="*/ 0 h 71"/>
                  <a:gd name="T6" fmla="*/ 16 w 85"/>
                  <a:gd name="T7" fmla="*/ 5 h 71"/>
                  <a:gd name="T8" fmla="*/ 9 w 85"/>
                  <a:gd name="T9" fmla="*/ 10 h 71"/>
                  <a:gd name="T10" fmla="*/ 5 w 85"/>
                  <a:gd name="T11" fmla="*/ 17 h 71"/>
                  <a:gd name="T12" fmla="*/ 2 w 85"/>
                  <a:gd name="T13" fmla="*/ 24 h 71"/>
                  <a:gd name="T14" fmla="*/ 0 w 85"/>
                  <a:gd name="T15" fmla="*/ 33 h 71"/>
                  <a:gd name="T16" fmla="*/ 2 w 85"/>
                  <a:gd name="T17" fmla="*/ 43 h 71"/>
                  <a:gd name="T18" fmla="*/ 9 w 85"/>
                  <a:gd name="T19" fmla="*/ 52 h 71"/>
                  <a:gd name="T20" fmla="*/ 9 w 85"/>
                  <a:gd name="T21" fmla="*/ 52 h 71"/>
                  <a:gd name="T22" fmla="*/ 16 w 85"/>
                  <a:gd name="T23" fmla="*/ 59 h 71"/>
                  <a:gd name="T24" fmla="*/ 26 w 85"/>
                  <a:gd name="T25" fmla="*/ 64 h 71"/>
                  <a:gd name="T26" fmla="*/ 35 w 85"/>
                  <a:gd name="T27" fmla="*/ 69 h 71"/>
                  <a:gd name="T28" fmla="*/ 47 w 85"/>
                  <a:gd name="T29" fmla="*/ 71 h 71"/>
                  <a:gd name="T30" fmla="*/ 57 w 85"/>
                  <a:gd name="T31" fmla="*/ 71 h 71"/>
                  <a:gd name="T32" fmla="*/ 66 w 85"/>
                  <a:gd name="T33" fmla="*/ 66 h 71"/>
                  <a:gd name="T34" fmla="*/ 75 w 85"/>
                  <a:gd name="T35" fmla="*/ 62 h 71"/>
                  <a:gd name="T36" fmla="*/ 82 w 85"/>
                  <a:gd name="T37" fmla="*/ 52 h 71"/>
                  <a:gd name="T38" fmla="*/ 82 w 85"/>
                  <a:gd name="T39" fmla="*/ 52 h 71"/>
                  <a:gd name="T40" fmla="*/ 85 w 85"/>
                  <a:gd name="T41" fmla="*/ 43 h 71"/>
                  <a:gd name="T42" fmla="*/ 85 w 85"/>
                  <a:gd name="T43" fmla="*/ 33 h 71"/>
                  <a:gd name="T44" fmla="*/ 82 w 85"/>
                  <a:gd name="T45" fmla="*/ 24 h 71"/>
                  <a:gd name="T46" fmla="*/ 78 w 85"/>
                  <a:gd name="T47" fmla="*/ 17 h 71"/>
                  <a:gd name="T48" fmla="*/ 71 w 85"/>
                  <a:gd name="T49" fmla="*/ 10 h 71"/>
                  <a:gd name="T50" fmla="*/ 61 w 85"/>
                  <a:gd name="T51" fmla="*/ 5 h 71"/>
                  <a:gd name="T52" fmla="*/ 52 w 85"/>
                  <a:gd name="T53" fmla="*/ 3 h 71"/>
                  <a:gd name="T54" fmla="*/ 42 w 85"/>
                  <a:gd name="T55" fmla="*/ 0 h 71"/>
                  <a:gd name="T56" fmla="*/ 38 w 85"/>
                  <a:gd name="T57" fmla="*/ 0 h 7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85" h="71">
                    <a:moveTo>
                      <a:pt x="38" y="0"/>
                    </a:moveTo>
                    <a:lnTo>
                      <a:pt x="38" y="0"/>
                    </a:lnTo>
                    <a:lnTo>
                      <a:pt x="26" y="0"/>
                    </a:lnTo>
                    <a:lnTo>
                      <a:pt x="16" y="5"/>
                    </a:lnTo>
                    <a:lnTo>
                      <a:pt x="9" y="10"/>
                    </a:lnTo>
                    <a:lnTo>
                      <a:pt x="5" y="17"/>
                    </a:lnTo>
                    <a:lnTo>
                      <a:pt x="2" y="24"/>
                    </a:lnTo>
                    <a:lnTo>
                      <a:pt x="0" y="33"/>
                    </a:lnTo>
                    <a:lnTo>
                      <a:pt x="2" y="43"/>
                    </a:lnTo>
                    <a:lnTo>
                      <a:pt x="9" y="52"/>
                    </a:lnTo>
                    <a:lnTo>
                      <a:pt x="16" y="59"/>
                    </a:lnTo>
                    <a:lnTo>
                      <a:pt x="26" y="64"/>
                    </a:lnTo>
                    <a:lnTo>
                      <a:pt x="35" y="69"/>
                    </a:lnTo>
                    <a:lnTo>
                      <a:pt x="47" y="71"/>
                    </a:lnTo>
                    <a:lnTo>
                      <a:pt x="57" y="71"/>
                    </a:lnTo>
                    <a:lnTo>
                      <a:pt x="66" y="66"/>
                    </a:lnTo>
                    <a:lnTo>
                      <a:pt x="75" y="62"/>
                    </a:lnTo>
                    <a:lnTo>
                      <a:pt x="82" y="52"/>
                    </a:lnTo>
                    <a:lnTo>
                      <a:pt x="85" y="43"/>
                    </a:lnTo>
                    <a:lnTo>
                      <a:pt x="85" y="33"/>
                    </a:lnTo>
                    <a:lnTo>
                      <a:pt x="82" y="24"/>
                    </a:lnTo>
                    <a:lnTo>
                      <a:pt x="78" y="17"/>
                    </a:lnTo>
                    <a:lnTo>
                      <a:pt x="71" y="10"/>
                    </a:lnTo>
                    <a:lnTo>
                      <a:pt x="61" y="5"/>
                    </a:lnTo>
                    <a:lnTo>
                      <a:pt x="52" y="3"/>
                    </a:lnTo>
                    <a:lnTo>
                      <a:pt x="42" y="0"/>
                    </a:lnTo>
                    <a:lnTo>
                      <a:pt x="38"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4" name="Freeform 149"/>
              <p:cNvSpPr>
                <a:spLocks/>
              </p:cNvSpPr>
              <p:nvPr/>
            </p:nvSpPr>
            <p:spPr bwMode="auto">
              <a:xfrm>
                <a:off x="4364" y="1084"/>
                <a:ext cx="75" cy="61"/>
              </a:xfrm>
              <a:custGeom>
                <a:avLst/>
                <a:gdLst>
                  <a:gd name="T0" fmla="*/ 33 w 75"/>
                  <a:gd name="T1" fmla="*/ 0 h 61"/>
                  <a:gd name="T2" fmla="*/ 33 w 75"/>
                  <a:gd name="T3" fmla="*/ 0 h 61"/>
                  <a:gd name="T4" fmla="*/ 19 w 75"/>
                  <a:gd name="T5" fmla="*/ 2 h 61"/>
                  <a:gd name="T6" fmla="*/ 9 w 75"/>
                  <a:gd name="T7" fmla="*/ 7 h 61"/>
                  <a:gd name="T8" fmla="*/ 2 w 75"/>
                  <a:gd name="T9" fmla="*/ 19 h 61"/>
                  <a:gd name="T10" fmla="*/ 0 w 75"/>
                  <a:gd name="T11" fmla="*/ 24 h 61"/>
                  <a:gd name="T12" fmla="*/ 0 w 75"/>
                  <a:gd name="T13" fmla="*/ 31 h 61"/>
                  <a:gd name="T14" fmla="*/ 0 w 75"/>
                  <a:gd name="T15" fmla="*/ 31 h 61"/>
                  <a:gd name="T16" fmla="*/ 7 w 75"/>
                  <a:gd name="T17" fmla="*/ 43 h 61"/>
                  <a:gd name="T18" fmla="*/ 16 w 75"/>
                  <a:gd name="T19" fmla="*/ 52 h 61"/>
                  <a:gd name="T20" fmla="*/ 28 w 75"/>
                  <a:gd name="T21" fmla="*/ 59 h 61"/>
                  <a:gd name="T22" fmla="*/ 44 w 75"/>
                  <a:gd name="T23" fmla="*/ 61 h 61"/>
                  <a:gd name="T24" fmla="*/ 44 w 75"/>
                  <a:gd name="T25" fmla="*/ 61 h 61"/>
                  <a:gd name="T26" fmla="*/ 59 w 75"/>
                  <a:gd name="T27" fmla="*/ 59 h 61"/>
                  <a:gd name="T28" fmla="*/ 68 w 75"/>
                  <a:gd name="T29" fmla="*/ 52 h 61"/>
                  <a:gd name="T30" fmla="*/ 73 w 75"/>
                  <a:gd name="T31" fmla="*/ 47 h 61"/>
                  <a:gd name="T32" fmla="*/ 75 w 75"/>
                  <a:gd name="T33" fmla="*/ 43 h 61"/>
                  <a:gd name="T34" fmla="*/ 75 w 75"/>
                  <a:gd name="T35" fmla="*/ 36 h 61"/>
                  <a:gd name="T36" fmla="*/ 75 w 75"/>
                  <a:gd name="T37" fmla="*/ 31 h 61"/>
                  <a:gd name="T38" fmla="*/ 75 w 75"/>
                  <a:gd name="T39" fmla="*/ 31 h 61"/>
                  <a:gd name="T40" fmla="*/ 73 w 75"/>
                  <a:gd name="T41" fmla="*/ 24 h 61"/>
                  <a:gd name="T42" fmla="*/ 70 w 75"/>
                  <a:gd name="T43" fmla="*/ 19 h 61"/>
                  <a:gd name="T44" fmla="*/ 61 w 75"/>
                  <a:gd name="T45" fmla="*/ 7 h 61"/>
                  <a:gd name="T46" fmla="*/ 47 w 75"/>
                  <a:gd name="T47" fmla="*/ 2 h 61"/>
                  <a:gd name="T48" fmla="*/ 33 w 75"/>
                  <a:gd name="T49" fmla="*/ 0 h 61"/>
                  <a:gd name="T50" fmla="*/ 33 w 75"/>
                  <a:gd name="T51" fmla="*/ 0 h 6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75" h="61">
                    <a:moveTo>
                      <a:pt x="33" y="0"/>
                    </a:moveTo>
                    <a:lnTo>
                      <a:pt x="33" y="0"/>
                    </a:lnTo>
                    <a:lnTo>
                      <a:pt x="19" y="2"/>
                    </a:lnTo>
                    <a:lnTo>
                      <a:pt x="9" y="7"/>
                    </a:lnTo>
                    <a:lnTo>
                      <a:pt x="2" y="19"/>
                    </a:lnTo>
                    <a:lnTo>
                      <a:pt x="0" y="24"/>
                    </a:lnTo>
                    <a:lnTo>
                      <a:pt x="0" y="31"/>
                    </a:lnTo>
                    <a:lnTo>
                      <a:pt x="7" y="43"/>
                    </a:lnTo>
                    <a:lnTo>
                      <a:pt x="16" y="52"/>
                    </a:lnTo>
                    <a:lnTo>
                      <a:pt x="28" y="59"/>
                    </a:lnTo>
                    <a:lnTo>
                      <a:pt x="44" y="61"/>
                    </a:lnTo>
                    <a:lnTo>
                      <a:pt x="59" y="59"/>
                    </a:lnTo>
                    <a:lnTo>
                      <a:pt x="68" y="52"/>
                    </a:lnTo>
                    <a:lnTo>
                      <a:pt x="73" y="47"/>
                    </a:lnTo>
                    <a:lnTo>
                      <a:pt x="75" y="43"/>
                    </a:lnTo>
                    <a:lnTo>
                      <a:pt x="75" y="36"/>
                    </a:lnTo>
                    <a:lnTo>
                      <a:pt x="75" y="31"/>
                    </a:lnTo>
                    <a:lnTo>
                      <a:pt x="73" y="24"/>
                    </a:lnTo>
                    <a:lnTo>
                      <a:pt x="70" y="19"/>
                    </a:lnTo>
                    <a:lnTo>
                      <a:pt x="61" y="7"/>
                    </a:lnTo>
                    <a:lnTo>
                      <a:pt x="47" y="2"/>
                    </a:lnTo>
                    <a:lnTo>
                      <a:pt x="33" y="0"/>
                    </a:lnTo>
                    <a:close/>
                  </a:path>
                </a:pathLst>
              </a:custGeom>
              <a:solidFill>
                <a:srgbClr val="86736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5" name="Freeform 150"/>
              <p:cNvSpPr>
                <a:spLocks/>
              </p:cNvSpPr>
              <p:nvPr/>
            </p:nvSpPr>
            <p:spPr bwMode="auto">
              <a:xfrm>
                <a:off x="4378" y="1094"/>
                <a:ext cx="49" cy="42"/>
              </a:xfrm>
              <a:custGeom>
                <a:avLst/>
                <a:gdLst>
                  <a:gd name="T0" fmla="*/ 21 w 49"/>
                  <a:gd name="T1" fmla="*/ 0 h 42"/>
                  <a:gd name="T2" fmla="*/ 21 w 49"/>
                  <a:gd name="T3" fmla="*/ 0 h 42"/>
                  <a:gd name="T4" fmla="*/ 14 w 49"/>
                  <a:gd name="T5" fmla="*/ 0 h 42"/>
                  <a:gd name="T6" fmla="*/ 9 w 49"/>
                  <a:gd name="T7" fmla="*/ 2 h 42"/>
                  <a:gd name="T8" fmla="*/ 5 w 49"/>
                  <a:gd name="T9" fmla="*/ 4 h 42"/>
                  <a:gd name="T10" fmla="*/ 2 w 49"/>
                  <a:gd name="T11" fmla="*/ 9 h 42"/>
                  <a:gd name="T12" fmla="*/ 0 w 49"/>
                  <a:gd name="T13" fmla="*/ 14 h 42"/>
                  <a:gd name="T14" fmla="*/ 0 w 49"/>
                  <a:gd name="T15" fmla="*/ 18 h 42"/>
                  <a:gd name="T16" fmla="*/ 0 w 49"/>
                  <a:gd name="T17" fmla="*/ 26 h 42"/>
                  <a:gd name="T18" fmla="*/ 5 w 49"/>
                  <a:gd name="T19" fmla="*/ 30 h 42"/>
                  <a:gd name="T20" fmla="*/ 5 w 49"/>
                  <a:gd name="T21" fmla="*/ 30 h 42"/>
                  <a:gd name="T22" fmla="*/ 14 w 49"/>
                  <a:gd name="T23" fmla="*/ 37 h 42"/>
                  <a:gd name="T24" fmla="*/ 26 w 49"/>
                  <a:gd name="T25" fmla="*/ 42 h 42"/>
                  <a:gd name="T26" fmla="*/ 33 w 49"/>
                  <a:gd name="T27" fmla="*/ 40 h 42"/>
                  <a:gd name="T28" fmla="*/ 38 w 49"/>
                  <a:gd name="T29" fmla="*/ 40 h 42"/>
                  <a:gd name="T30" fmla="*/ 42 w 49"/>
                  <a:gd name="T31" fmla="*/ 35 h 42"/>
                  <a:gd name="T32" fmla="*/ 47 w 49"/>
                  <a:gd name="T33" fmla="*/ 30 h 42"/>
                  <a:gd name="T34" fmla="*/ 47 w 49"/>
                  <a:gd name="T35" fmla="*/ 30 h 42"/>
                  <a:gd name="T36" fmla="*/ 49 w 49"/>
                  <a:gd name="T37" fmla="*/ 26 h 42"/>
                  <a:gd name="T38" fmla="*/ 49 w 49"/>
                  <a:gd name="T39" fmla="*/ 18 h 42"/>
                  <a:gd name="T40" fmla="*/ 47 w 49"/>
                  <a:gd name="T41" fmla="*/ 14 h 42"/>
                  <a:gd name="T42" fmla="*/ 45 w 49"/>
                  <a:gd name="T43" fmla="*/ 9 h 42"/>
                  <a:gd name="T44" fmla="*/ 35 w 49"/>
                  <a:gd name="T45" fmla="*/ 2 h 42"/>
                  <a:gd name="T46" fmla="*/ 23 w 49"/>
                  <a:gd name="T47" fmla="*/ 0 h 42"/>
                  <a:gd name="T48" fmla="*/ 21 w 49"/>
                  <a:gd name="T49" fmla="*/ 0 h 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9" h="42">
                    <a:moveTo>
                      <a:pt x="21" y="0"/>
                    </a:moveTo>
                    <a:lnTo>
                      <a:pt x="21" y="0"/>
                    </a:lnTo>
                    <a:lnTo>
                      <a:pt x="14" y="0"/>
                    </a:lnTo>
                    <a:lnTo>
                      <a:pt x="9" y="2"/>
                    </a:lnTo>
                    <a:lnTo>
                      <a:pt x="5" y="4"/>
                    </a:lnTo>
                    <a:lnTo>
                      <a:pt x="2" y="9"/>
                    </a:lnTo>
                    <a:lnTo>
                      <a:pt x="0" y="14"/>
                    </a:lnTo>
                    <a:lnTo>
                      <a:pt x="0" y="18"/>
                    </a:lnTo>
                    <a:lnTo>
                      <a:pt x="0" y="26"/>
                    </a:lnTo>
                    <a:lnTo>
                      <a:pt x="5" y="30"/>
                    </a:lnTo>
                    <a:lnTo>
                      <a:pt x="14" y="37"/>
                    </a:lnTo>
                    <a:lnTo>
                      <a:pt x="26" y="42"/>
                    </a:lnTo>
                    <a:lnTo>
                      <a:pt x="33" y="40"/>
                    </a:lnTo>
                    <a:lnTo>
                      <a:pt x="38" y="40"/>
                    </a:lnTo>
                    <a:lnTo>
                      <a:pt x="42" y="35"/>
                    </a:lnTo>
                    <a:lnTo>
                      <a:pt x="47" y="30"/>
                    </a:lnTo>
                    <a:lnTo>
                      <a:pt x="49" y="26"/>
                    </a:lnTo>
                    <a:lnTo>
                      <a:pt x="49" y="18"/>
                    </a:lnTo>
                    <a:lnTo>
                      <a:pt x="47" y="14"/>
                    </a:lnTo>
                    <a:lnTo>
                      <a:pt x="45" y="9"/>
                    </a:lnTo>
                    <a:lnTo>
                      <a:pt x="35" y="2"/>
                    </a:lnTo>
                    <a:lnTo>
                      <a:pt x="23" y="0"/>
                    </a:lnTo>
                    <a:lnTo>
                      <a:pt x="21"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6" name="Freeform 151"/>
              <p:cNvSpPr>
                <a:spLocks/>
              </p:cNvSpPr>
              <p:nvPr/>
            </p:nvSpPr>
            <p:spPr bwMode="auto">
              <a:xfrm>
                <a:off x="4383" y="1098"/>
                <a:ext cx="40" cy="33"/>
              </a:xfrm>
              <a:custGeom>
                <a:avLst/>
                <a:gdLst>
                  <a:gd name="T0" fmla="*/ 16 w 40"/>
                  <a:gd name="T1" fmla="*/ 0 h 33"/>
                  <a:gd name="T2" fmla="*/ 16 w 40"/>
                  <a:gd name="T3" fmla="*/ 0 h 33"/>
                  <a:gd name="T4" fmla="*/ 9 w 40"/>
                  <a:gd name="T5" fmla="*/ 0 h 33"/>
                  <a:gd name="T6" fmla="*/ 4 w 40"/>
                  <a:gd name="T7" fmla="*/ 5 h 33"/>
                  <a:gd name="T8" fmla="*/ 0 w 40"/>
                  <a:gd name="T9" fmla="*/ 10 h 33"/>
                  <a:gd name="T10" fmla="*/ 0 w 40"/>
                  <a:gd name="T11" fmla="*/ 17 h 33"/>
                  <a:gd name="T12" fmla="*/ 0 w 40"/>
                  <a:gd name="T13" fmla="*/ 17 h 33"/>
                  <a:gd name="T14" fmla="*/ 2 w 40"/>
                  <a:gd name="T15" fmla="*/ 22 h 33"/>
                  <a:gd name="T16" fmla="*/ 7 w 40"/>
                  <a:gd name="T17" fmla="*/ 29 h 33"/>
                  <a:gd name="T18" fmla="*/ 14 w 40"/>
                  <a:gd name="T19" fmla="*/ 31 h 33"/>
                  <a:gd name="T20" fmla="*/ 23 w 40"/>
                  <a:gd name="T21" fmla="*/ 33 h 33"/>
                  <a:gd name="T22" fmla="*/ 23 w 40"/>
                  <a:gd name="T23" fmla="*/ 33 h 33"/>
                  <a:gd name="T24" fmla="*/ 30 w 40"/>
                  <a:gd name="T25" fmla="*/ 31 h 33"/>
                  <a:gd name="T26" fmla="*/ 35 w 40"/>
                  <a:gd name="T27" fmla="*/ 29 h 33"/>
                  <a:gd name="T28" fmla="*/ 40 w 40"/>
                  <a:gd name="T29" fmla="*/ 22 h 33"/>
                  <a:gd name="T30" fmla="*/ 40 w 40"/>
                  <a:gd name="T31" fmla="*/ 17 h 33"/>
                  <a:gd name="T32" fmla="*/ 40 w 40"/>
                  <a:gd name="T33" fmla="*/ 17 h 33"/>
                  <a:gd name="T34" fmla="*/ 37 w 40"/>
                  <a:gd name="T35" fmla="*/ 10 h 33"/>
                  <a:gd name="T36" fmla="*/ 30 w 40"/>
                  <a:gd name="T37" fmla="*/ 5 h 33"/>
                  <a:gd name="T38" fmla="*/ 25 w 40"/>
                  <a:gd name="T39" fmla="*/ 0 h 33"/>
                  <a:gd name="T40" fmla="*/ 16 w 40"/>
                  <a:gd name="T41" fmla="*/ 0 h 33"/>
                  <a:gd name="T42" fmla="*/ 16 w 40"/>
                  <a:gd name="T43" fmla="*/ 0 h 3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0" h="33">
                    <a:moveTo>
                      <a:pt x="16" y="0"/>
                    </a:moveTo>
                    <a:lnTo>
                      <a:pt x="16" y="0"/>
                    </a:lnTo>
                    <a:lnTo>
                      <a:pt x="9" y="0"/>
                    </a:lnTo>
                    <a:lnTo>
                      <a:pt x="4" y="5"/>
                    </a:lnTo>
                    <a:lnTo>
                      <a:pt x="0" y="10"/>
                    </a:lnTo>
                    <a:lnTo>
                      <a:pt x="0" y="17"/>
                    </a:lnTo>
                    <a:lnTo>
                      <a:pt x="2" y="22"/>
                    </a:lnTo>
                    <a:lnTo>
                      <a:pt x="7" y="29"/>
                    </a:lnTo>
                    <a:lnTo>
                      <a:pt x="14" y="31"/>
                    </a:lnTo>
                    <a:lnTo>
                      <a:pt x="23" y="33"/>
                    </a:lnTo>
                    <a:lnTo>
                      <a:pt x="30" y="31"/>
                    </a:lnTo>
                    <a:lnTo>
                      <a:pt x="35" y="29"/>
                    </a:lnTo>
                    <a:lnTo>
                      <a:pt x="40" y="22"/>
                    </a:lnTo>
                    <a:lnTo>
                      <a:pt x="40" y="17"/>
                    </a:lnTo>
                    <a:lnTo>
                      <a:pt x="37" y="10"/>
                    </a:lnTo>
                    <a:lnTo>
                      <a:pt x="30" y="5"/>
                    </a:lnTo>
                    <a:lnTo>
                      <a:pt x="25" y="0"/>
                    </a:lnTo>
                    <a:lnTo>
                      <a:pt x="16" y="0"/>
                    </a:lnTo>
                    <a:close/>
                  </a:path>
                </a:pathLst>
              </a:custGeom>
              <a:solidFill>
                <a:srgbClr val="86736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7" name="Freeform 152"/>
              <p:cNvSpPr>
                <a:spLocks/>
              </p:cNvSpPr>
              <p:nvPr/>
            </p:nvSpPr>
            <p:spPr bwMode="auto">
              <a:xfrm>
                <a:off x="4392" y="1105"/>
                <a:ext cx="21" cy="19"/>
              </a:xfrm>
              <a:custGeom>
                <a:avLst/>
                <a:gdLst>
                  <a:gd name="T0" fmla="*/ 9 w 21"/>
                  <a:gd name="T1" fmla="*/ 0 h 19"/>
                  <a:gd name="T2" fmla="*/ 9 w 21"/>
                  <a:gd name="T3" fmla="*/ 0 h 19"/>
                  <a:gd name="T4" fmla="*/ 5 w 21"/>
                  <a:gd name="T5" fmla="*/ 0 h 19"/>
                  <a:gd name="T6" fmla="*/ 2 w 21"/>
                  <a:gd name="T7" fmla="*/ 3 h 19"/>
                  <a:gd name="T8" fmla="*/ 0 w 21"/>
                  <a:gd name="T9" fmla="*/ 5 h 19"/>
                  <a:gd name="T10" fmla="*/ 0 w 21"/>
                  <a:gd name="T11" fmla="*/ 10 h 19"/>
                  <a:gd name="T12" fmla="*/ 0 w 21"/>
                  <a:gd name="T13" fmla="*/ 10 h 19"/>
                  <a:gd name="T14" fmla="*/ 0 w 21"/>
                  <a:gd name="T15" fmla="*/ 12 h 19"/>
                  <a:gd name="T16" fmla="*/ 5 w 21"/>
                  <a:gd name="T17" fmla="*/ 15 h 19"/>
                  <a:gd name="T18" fmla="*/ 7 w 21"/>
                  <a:gd name="T19" fmla="*/ 17 h 19"/>
                  <a:gd name="T20" fmla="*/ 12 w 21"/>
                  <a:gd name="T21" fmla="*/ 19 h 19"/>
                  <a:gd name="T22" fmla="*/ 12 w 21"/>
                  <a:gd name="T23" fmla="*/ 19 h 19"/>
                  <a:gd name="T24" fmla="*/ 16 w 21"/>
                  <a:gd name="T25" fmla="*/ 17 h 19"/>
                  <a:gd name="T26" fmla="*/ 19 w 21"/>
                  <a:gd name="T27" fmla="*/ 15 h 19"/>
                  <a:gd name="T28" fmla="*/ 21 w 21"/>
                  <a:gd name="T29" fmla="*/ 12 h 19"/>
                  <a:gd name="T30" fmla="*/ 21 w 21"/>
                  <a:gd name="T31" fmla="*/ 10 h 19"/>
                  <a:gd name="T32" fmla="*/ 21 w 21"/>
                  <a:gd name="T33" fmla="*/ 10 h 19"/>
                  <a:gd name="T34" fmla="*/ 19 w 21"/>
                  <a:gd name="T35" fmla="*/ 5 h 19"/>
                  <a:gd name="T36" fmla="*/ 16 w 21"/>
                  <a:gd name="T37" fmla="*/ 3 h 19"/>
                  <a:gd name="T38" fmla="*/ 14 w 21"/>
                  <a:gd name="T39" fmla="*/ 0 h 19"/>
                  <a:gd name="T40" fmla="*/ 9 w 21"/>
                  <a:gd name="T41" fmla="*/ 0 h 19"/>
                  <a:gd name="T42" fmla="*/ 9 w 21"/>
                  <a:gd name="T43" fmla="*/ 0 h 1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1" h="19">
                    <a:moveTo>
                      <a:pt x="9" y="0"/>
                    </a:moveTo>
                    <a:lnTo>
                      <a:pt x="9" y="0"/>
                    </a:lnTo>
                    <a:lnTo>
                      <a:pt x="5" y="0"/>
                    </a:lnTo>
                    <a:lnTo>
                      <a:pt x="2" y="3"/>
                    </a:lnTo>
                    <a:lnTo>
                      <a:pt x="0" y="5"/>
                    </a:lnTo>
                    <a:lnTo>
                      <a:pt x="0" y="10"/>
                    </a:lnTo>
                    <a:lnTo>
                      <a:pt x="0" y="12"/>
                    </a:lnTo>
                    <a:lnTo>
                      <a:pt x="5" y="15"/>
                    </a:lnTo>
                    <a:lnTo>
                      <a:pt x="7" y="17"/>
                    </a:lnTo>
                    <a:lnTo>
                      <a:pt x="12" y="19"/>
                    </a:lnTo>
                    <a:lnTo>
                      <a:pt x="16" y="17"/>
                    </a:lnTo>
                    <a:lnTo>
                      <a:pt x="19" y="15"/>
                    </a:lnTo>
                    <a:lnTo>
                      <a:pt x="21" y="12"/>
                    </a:lnTo>
                    <a:lnTo>
                      <a:pt x="21" y="10"/>
                    </a:lnTo>
                    <a:lnTo>
                      <a:pt x="19" y="5"/>
                    </a:lnTo>
                    <a:lnTo>
                      <a:pt x="16" y="3"/>
                    </a:lnTo>
                    <a:lnTo>
                      <a:pt x="14" y="0"/>
                    </a:lnTo>
                    <a:lnTo>
                      <a:pt x="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8" name="Freeform 153"/>
              <p:cNvSpPr>
                <a:spLocks/>
              </p:cNvSpPr>
              <p:nvPr/>
            </p:nvSpPr>
            <p:spPr bwMode="auto">
              <a:xfrm>
                <a:off x="4210" y="971"/>
                <a:ext cx="243" cy="200"/>
              </a:xfrm>
              <a:custGeom>
                <a:avLst/>
                <a:gdLst>
                  <a:gd name="T0" fmla="*/ 229 w 243"/>
                  <a:gd name="T1" fmla="*/ 75 h 200"/>
                  <a:gd name="T2" fmla="*/ 229 w 243"/>
                  <a:gd name="T3" fmla="*/ 75 h 200"/>
                  <a:gd name="T4" fmla="*/ 220 w 243"/>
                  <a:gd name="T5" fmla="*/ 80 h 200"/>
                  <a:gd name="T6" fmla="*/ 208 w 243"/>
                  <a:gd name="T7" fmla="*/ 80 h 200"/>
                  <a:gd name="T8" fmla="*/ 184 w 243"/>
                  <a:gd name="T9" fmla="*/ 78 h 200"/>
                  <a:gd name="T10" fmla="*/ 184 w 243"/>
                  <a:gd name="T11" fmla="*/ 78 h 200"/>
                  <a:gd name="T12" fmla="*/ 170 w 243"/>
                  <a:gd name="T13" fmla="*/ 78 h 200"/>
                  <a:gd name="T14" fmla="*/ 154 w 243"/>
                  <a:gd name="T15" fmla="*/ 80 h 200"/>
                  <a:gd name="T16" fmla="*/ 140 w 243"/>
                  <a:gd name="T17" fmla="*/ 85 h 200"/>
                  <a:gd name="T18" fmla="*/ 125 w 243"/>
                  <a:gd name="T19" fmla="*/ 90 h 200"/>
                  <a:gd name="T20" fmla="*/ 111 w 243"/>
                  <a:gd name="T21" fmla="*/ 99 h 200"/>
                  <a:gd name="T22" fmla="*/ 102 w 243"/>
                  <a:gd name="T23" fmla="*/ 108 h 200"/>
                  <a:gd name="T24" fmla="*/ 95 w 243"/>
                  <a:gd name="T25" fmla="*/ 123 h 200"/>
                  <a:gd name="T26" fmla="*/ 90 w 243"/>
                  <a:gd name="T27" fmla="*/ 139 h 200"/>
                  <a:gd name="T28" fmla="*/ 90 w 243"/>
                  <a:gd name="T29" fmla="*/ 139 h 200"/>
                  <a:gd name="T30" fmla="*/ 88 w 243"/>
                  <a:gd name="T31" fmla="*/ 149 h 200"/>
                  <a:gd name="T32" fmla="*/ 90 w 243"/>
                  <a:gd name="T33" fmla="*/ 160 h 200"/>
                  <a:gd name="T34" fmla="*/ 90 w 243"/>
                  <a:gd name="T35" fmla="*/ 160 h 200"/>
                  <a:gd name="T36" fmla="*/ 90 w 243"/>
                  <a:gd name="T37" fmla="*/ 172 h 200"/>
                  <a:gd name="T38" fmla="*/ 90 w 243"/>
                  <a:gd name="T39" fmla="*/ 182 h 200"/>
                  <a:gd name="T40" fmla="*/ 88 w 243"/>
                  <a:gd name="T41" fmla="*/ 191 h 200"/>
                  <a:gd name="T42" fmla="*/ 81 w 243"/>
                  <a:gd name="T43" fmla="*/ 200 h 200"/>
                  <a:gd name="T44" fmla="*/ 81 w 243"/>
                  <a:gd name="T45" fmla="*/ 200 h 200"/>
                  <a:gd name="T46" fmla="*/ 69 w 243"/>
                  <a:gd name="T47" fmla="*/ 193 h 200"/>
                  <a:gd name="T48" fmla="*/ 62 w 243"/>
                  <a:gd name="T49" fmla="*/ 182 h 200"/>
                  <a:gd name="T50" fmla="*/ 62 w 243"/>
                  <a:gd name="T51" fmla="*/ 182 h 200"/>
                  <a:gd name="T52" fmla="*/ 31 w 243"/>
                  <a:gd name="T53" fmla="*/ 130 h 200"/>
                  <a:gd name="T54" fmla="*/ 0 w 243"/>
                  <a:gd name="T55" fmla="*/ 78 h 200"/>
                  <a:gd name="T56" fmla="*/ 0 w 243"/>
                  <a:gd name="T57" fmla="*/ 78 h 200"/>
                  <a:gd name="T58" fmla="*/ 22 w 243"/>
                  <a:gd name="T59" fmla="*/ 52 h 200"/>
                  <a:gd name="T60" fmla="*/ 45 w 243"/>
                  <a:gd name="T61" fmla="*/ 31 h 200"/>
                  <a:gd name="T62" fmla="*/ 74 w 243"/>
                  <a:gd name="T63" fmla="*/ 12 h 200"/>
                  <a:gd name="T64" fmla="*/ 104 w 243"/>
                  <a:gd name="T65" fmla="*/ 0 h 200"/>
                  <a:gd name="T66" fmla="*/ 243 w 243"/>
                  <a:gd name="T67" fmla="*/ 31 h 200"/>
                  <a:gd name="T68" fmla="*/ 243 w 243"/>
                  <a:gd name="T69" fmla="*/ 31 h 200"/>
                  <a:gd name="T70" fmla="*/ 239 w 243"/>
                  <a:gd name="T71" fmla="*/ 54 h 200"/>
                  <a:gd name="T72" fmla="*/ 236 w 243"/>
                  <a:gd name="T73" fmla="*/ 66 h 200"/>
                  <a:gd name="T74" fmla="*/ 229 w 243"/>
                  <a:gd name="T75" fmla="*/ 75 h 200"/>
                  <a:gd name="T76" fmla="*/ 229 w 243"/>
                  <a:gd name="T77" fmla="*/ 75 h 20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43" h="200">
                    <a:moveTo>
                      <a:pt x="229" y="75"/>
                    </a:moveTo>
                    <a:lnTo>
                      <a:pt x="229" y="75"/>
                    </a:lnTo>
                    <a:lnTo>
                      <a:pt x="220" y="80"/>
                    </a:lnTo>
                    <a:lnTo>
                      <a:pt x="208" y="80"/>
                    </a:lnTo>
                    <a:lnTo>
                      <a:pt x="184" y="78"/>
                    </a:lnTo>
                    <a:lnTo>
                      <a:pt x="170" y="78"/>
                    </a:lnTo>
                    <a:lnTo>
                      <a:pt x="154" y="80"/>
                    </a:lnTo>
                    <a:lnTo>
                      <a:pt x="140" y="85"/>
                    </a:lnTo>
                    <a:lnTo>
                      <a:pt x="125" y="90"/>
                    </a:lnTo>
                    <a:lnTo>
                      <a:pt x="111" y="99"/>
                    </a:lnTo>
                    <a:lnTo>
                      <a:pt x="102" y="108"/>
                    </a:lnTo>
                    <a:lnTo>
                      <a:pt x="95" y="123"/>
                    </a:lnTo>
                    <a:lnTo>
                      <a:pt x="90" y="139"/>
                    </a:lnTo>
                    <a:lnTo>
                      <a:pt x="88" y="149"/>
                    </a:lnTo>
                    <a:lnTo>
                      <a:pt x="90" y="160"/>
                    </a:lnTo>
                    <a:lnTo>
                      <a:pt x="90" y="172"/>
                    </a:lnTo>
                    <a:lnTo>
                      <a:pt x="90" y="182"/>
                    </a:lnTo>
                    <a:lnTo>
                      <a:pt x="88" y="191"/>
                    </a:lnTo>
                    <a:lnTo>
                      <a:pt x="81" y="200"/>
                    </a:lnTo>
                    <a:lnTo>
                      <a:pt x="69" y="193"/>
                    </a:lnTo>
                    <a:lnTo>
                      <a:pt x="62" y="182"/>
                    </a:lnTo>
                    <a:lnTo>
                      <a:pt x="31" y="130"/>
                    </a:lnTo>
                    <a:lnTo>
                      <a:pt x="0" y="78"/>
                    </a:lnTo>
                    <a:lnTo>
                      <a:pt x="22" y="52"/>
                    </a:lnTo>
                    <a:lnTo>
                      <a:pt x="45" y="31"/>
                    </a:lnTo>
                    <a:lnTo>
                      <a:pt x="74" y="12"/>
                    </a:lnTo>
                    <a:lnTo>
                      <a:pt x="104" y="0"/>
                    </a:lnTo>
                    <a:lnTo>
                      <a:pt x="243" y="31"/>
                    </a:lnTo>
                    <a:lnTo>
                      <a:pt x="239" y="54"/>
                    </a:lnTo>
                    <a:lnTo>
                      <a:pt x="236" y="66"/>
                    </a:lnTo>
                    <a:lnTo>
                      <a:pt x="229" y="75"/>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9" name="Freeform 154"/>
              <p:cNvSpPr>
                <a:spLocks/>
              </p:cNvSpPr>
              <p:nvPr/>
            </p:nvSpPr>
            <p:spPr bwMode="auto">
              <a:xfrm>
                <a:off x="4220" y="978"/>
                <a:ext cx="219" cy="182"/>
              </a:xfrm>
              <a:custGeom>
                <a:avLst/>
                <a:gdLst>
                  <a:gd name="T0" fmla="*/ 75 w 219"/>
                  <a:gd name="T1" fmla="*/ 0 h 182"/>
                  <a:gd name="T2" fmla="*/ 219 w 219"/>
                  <a:gd name="T3" fmla="*/ 31 h 182"/>
                  <a:gd name="T4" fmla="*/ 214 w 219"/>
                  <a:gd name="T5" fmla="*/ 57 h 182"/>
                  <a:gd name="T6" fmla="*/ 214 w 219"/>
                  <a:gd name="T7" fmla="*/ 57 h 182"/>
                  <a:gd name="T8" fmla="*/ 212 w 219"/>
                  <a:gd name="T9" fmla="*/ 59 h 182"/>
                  <a:gd name="T10" fmla="*/ 207 w 219"/>
                  <a:gd name="T11" fmla="*/ 61 h 182"/>
                  <a:gd name="T12" fmla="*/ 200 w 219"/>
                  <a:gd name="T13" fmla="*/ 64 h 182"/>
                  <a:gd name="T14" fmla="*/ 200 w 219"/>
                  <a:gd name="T15" fmla="*/ 64 h 182"/>
                  <a:gd name="T16" fmla="*/ 186 w 219"/>
                  <a:gd name="T17" fmla="*/ 61 h 182"/>
                  <a:gd name="T18" fmla="*/ 163 w 219"/>
                  <a:gd name="T19" fmla="*/ 59 h 182"/>
                  <a:gd name="T20" fmla="*/ 151 w 219"/>
                  <a:gd name="T21" fmla="*/ 61 h 182"/>
                  <a:gd name="T22" fmla="*/ 137 w 219"/>
                  <a:gd name="T23" fmla="*/ 64 h 182"/>
                  <a:gd name="T24" fmla="*/ 120 w 219"/>
                  <a:gd name="T25" fmla="*/ 68 h 182"/>
                  <a:gd name="T26" fmla="*/ 106 w 219"/>
                  <a:gd name="T27" fmla="*/ 75 h 182"/>
                  <a:gd name="T28" fmla="*/ 106 w 219"/>
                  <a:gd name="T29" fmla="*/ 75 h 182"/>
                  <a:gd name="T30" fmla="*/ 94 w 219"/>
                  <a:gd name="T31" fmla="*/ 85 h 182"/>
                  <a:gd name="T32" fmla="*/ 85 w 219"/>
                  <a:gd name="T33" fmla="*/ 94 h 182"/>
                  <a:gd name="T34" fmla="*/ 78 w 219"/>
                  <a:gd name="T35" fmla="*/ 106 h 182"/>
                  <a:gd name="T36" fmla="*/ 73 w 219"/>
                  <a:gd name="T37" fmla="*/ 116 h 182"/>
                  <a:gd name="T38" fmla="*/ 68 w 219"/>
                  <a:gd name="T39" fmla="*/ 130 h 182"/>
                  <a:gd name="T40" fmla="*/ 68 w 219"/>
                  <a:gd name="T41" fmla="*/ 134 h 182"/>
                  <a:gd name="T42" fmla="*/ 68 w 219"/>
                  <a:gd name="T43" fmla="*/ 134 h 182"/>
                  <a:gd name="T44" fmla="*/ 68 w 219"/>
                  <a:gd name="T45" fmla="*/ 156 h 182"/>
                  <a:gd name="T46" fmla="*/ 71 w 219"/>
                  <a:gd name="T47" fmla="*/ 170 h 182"/>
                  <a:gd name="T48" fmla="*/ 71 w 219"/>
                  <a:gd name="T49" fmla="*/ 182 h 182"/>
                  <a:gd name="T50" fmla="*/ 71 w 219"/>
                  <a:gd name="T51" fmla="*/ 182 h 182"/>
                  <a:gd name="T52" fmla="*/ 66 w 219"/>
                  <a:gd name="T53" fmla="*/ 177 h 182"/>
                  <a:gd name="T54" fmla="*/ 59 w 219"/>
                  <a:gd name="T55" fmla="*/ 165 h 182"/>
                  <a:gd name="T56" fmla="*/ 33 w 219"/>
                  <a:gd name="T57" fmla="*/ 125 h 182"/>
                  <a:gd name="T58" fmla="*/ 0 w 219"/>
                  <a:gd name="T59" fmla="*/ 64 h 182"/>
                  <a:gd name="T60" fmla="*/ 66 w 219"/>
                  <a:gd name="T61" fmla="*/ 5 h 182"/>
                  <a:gd name="T62" fmla="*/ 66 w 219"/>
                  <a:gd name="T63" fmla="*/ 5 h 182"/>
                  <a:gd name="T64" fmla="*/ 75 w 219"/>
                  <a:gd name="T65" fmla="*/ 0 h 182"/>
                  <a:gd name="T66" fmla="*/ 75 w 219"/>
                  <a:gd name="T67" fmla="*/ 0 h 18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19" h="182">
                    <a:moveTo>
                      <a:pt x="75" y="0"/>
                    </a:moveTo>
                    <a:lnTo>
                      <a:pt x="219" y="31"/>
                    </a:lnTo>
                    <a:lnTo>
                      <a:pt x="214" y="57"/>
                    </a:lnTo>
                    <a:lnTo>
                      <a:pt x="212" y="59"/>
                    </a:lnTo>
                    <a:lnTo>
                      <a:pt x="207" y="61"/>
                    </a:lnTo>
                    <a:lnTo>
                      <a:pt x="200" y="64"/>
                    </a:lnTo>
                    <a:lnTo>
                      <a:pt x="186" y="61"/>
                    </a:lnTo>
                    <a:lnTo>
                      <a:pt x="163" y="59"/>
                    </a:lnTo>
                    <a:lnTo>
                      <a:pt x="151" y="61"/>
                    </a:lnTo>
                    <a:lnTo>
                      <a:pt x="137" y="64"/>
                    </a:lnTo>
                    <a:lnTo>
                      <a:pt x="120" y="68"/>
                    </a:lnTo>
                    <a:lnTo>
                      <a:pt x="106" y="75"/>
                    </a:lnTo>
                    <a:lnTo>
                      <a:pt x="94" y="85"/>
                    </a:lnTo>
                    <a:lnTo>
                      <a:pt x="85" y="94"/>
                    </a:lnTo>
                    <a:lnTo>
                      <a:pt x="78" y="106"/>
                    </a:lnTo>
                    <a:lnTo>
                      <a:pt x="73" y="116"/>
                    </a:lnTo>
                    <a:lnTo>
                      <a:pt x="68" y="130"/>
                    </a:lnTo>
                    <a:lnTo>
                      <a:pt x="68" y="134"/>
                    </a:lnTo>
                    <a:lnTo>
                      <a:pt x="68" y="156"/>
                    </a:lnTo>
                    <a:lnTo>
                      <a:pt x="71" y="170"/>
                    </a:lnTo>
                    <a:lnTo>
                      <a:pt x="71" y="182"/>
                    </a:lnTo>
                    <a:lnTo>
                      <a:pt x="66" y="177"/>
                    </a:lnTo>
                    <a:lnTo>
                      <a:pt x="59" y="165"/>
                    </a:lnTo>
                    <a:lnTo>
                      <a:pt x="33" y="125"/>
                    </a:lnTo>
                    <a:lnTo>
                      <a:pt x="0" y="64"/>
                    </a:lnTo>
                    <a:lnTo>
                      <a:pt x="66" y="5"/>
                    </a:lnTo>
                    <a:lnTo>
                      <a:pt x="75" y="0"/>
                    </a:lnTo>
                    <a:close/>
                  </a:path>
                </a:pathLst>
              </a:custGeom>
              <a:solidFill>
                <a:srgbClr val="30303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0" name="Freeform 155"/>
              <p:cNvSpPr>
                <a:spLocks/>
              </p:cNvSpPr>
              <p:nvPr/>
            </p:nvSpPr>
            <p:spPr bwMode="auto">
              <a:xfrm>
                <a:off x="4175" y="962"/>
                <a:ext cx="276" cy="325"/>
              </a:xfrm>
              <a:custGeom>
                <a:avLst/>
                <a:gdLst>
                  <a:gd name="T0" fmla="*/ 259 w 276"/>
                  <a:gd name="T1" fmla="*/ 0 h 325"/>
                  <a:gd name="T2" fmla="*/ 259 w 276"/>
                  <a:gd name="T3" fmla="*/ 0 h 325"/>
                  <a:gd name="T4" fmla="*/ 274 w 276"/>
                  <a:gd name="T5" fmla="*/ 21 h 325"/>
                  <a:gd name="T6" fmla="*/ 276 w 276"/>
                  <a:gd name="T7" fmla="*/ 33 h 325"/>
                  <a:gd name="T8" fmla="*/ 276 w 276"/>
                  <a:gd name="T9" fmla="*/ 47 h 325"/>
                  <a:gd name="T10" fmla="*/ 276 w 276"/>
                  <a:gd name="T11" fmla="*/ 47 h 325"/>
                  <a:gd name="T12" fmla="*/ 274 w 276"/>
                  <a:gd name="T13" fmla="*/ 56 h 325"/>
                  <a:gd name="T14" fmla="*/ 269 w 276"/>
                  <a:gd name="T15" fmla="*/ 61 h 325"/>
                  <a:gd name="T16" fmla="*/ 264 w 276"/>
                  <a:gd name="T17" fmla="*/ 63 h 325"/>
                  <a:gd name="T18" fmla="*/ 257 w 276"/>
                  <a:gd name="T19" fmla="*/ 63 h 325"/>
                  <a:gd name="T20" fmla="*/ 243 w 276"/>
                  <a:gd name="T21" fmla="*/ 61 h 325"/>
                  <a:gd name="T22" fmla="*/ 229 w 276"/>
                  <a:gd name="T23" fmla="*/ 58 h 325"/>
                  <a:gd name="T24" fmla="*/ 229 w 276"/>
                  <a:gd name="T25" fmla="*/ 58 h 325"/>
                  <a:gd name="T26" fmla="*/ 208 w 276"/>
                  <a:gd name="T27" fmla="*/ 56 h 325"/>
                  <a:gd name="T28" fmla="*/ 184 w 276"/>
                  <a:gd name="T29" fmla="*/ 56 h 325"/>
                  <a:gd name="T30" fmla="*/ 184 w 276"/>
                  <a:gd name="T31" fmla="*/ 56 h 325"/>
                  <a:gd name="T32" fmla="*/ 170 w 276"/>
                  <a:gd name="T33" fmla="*/ 61 h 325"/>
                  <a:gd name="T34" fmla="*/ 153 w 276"/>
                  <a:gd name="T35" fmla="*/ 68 h 325"/>
                  <a:gd name="T36" fmla="*/ 142 w 276"/>
                  <a:gd name="T37" fmla="*/ 77 h 325"/>
                  <a:gd name="T38" fmla="*/ 130 w 276"/>
                  <a:gd name="T39" fmla="*/ 87 h 325"/>
                  <a:gd name="T40" fmla="*/ 120 w 276"/>
                  <a:gd name="T41" fmla="*/ 101 h 325"/>
                  <a:gd name="T42" fmla="*/ 116 w 276"/>
                  <a:gd name="T43" fmla="*/ 115 h 325"/>
                  <a:gd name="T44" fmla="*/ 111 w 276"/>
                  <a:gd name="T45" fmla="*/ 129 h 325"/>
                  <a:gd name="T46" fmla="*/ 113 w 276"/>
                  <a:gd name="T47" fmla="*/ 146 h 325"/>
                  <a:gd name="T48" fmla="*/ 113 w 276"/>
                  <a:gd name="T49" fmla="*/ 146 h 325"/>
                  <a:gd name="T50" fmla="*/ 118 w 276"/>
                  <a:gd name="T51" fmla="*/ 165 h 325"/>
                  <a:gd name="T52" fmla="*/ 118 w 276"/>
                  <a:gd name="T53" fmla="*/ 165 h 325"/>
                  <a:gd name="T54" fmla="*/ 123 w 276"/>
                  <a:gd name="T55" fmla="*/ 179 h 325"/>
                  <a:gd name="T56" fmla="*/ 123 w 276"/>
                  <a:gd name="T57" fmla="*/ 195 h 325"/>
                  <a:gd name="T58" fmla="*/ 123 w 276"/>
                  <a:gd name="T59" fmla="*/ 209 h 325"/>
                  <a:gd name="T60" fmla="*/ 118 w 276"/>
                  <a:gd name="T61" fmla="*/ 224 h 325"/>
                  <a:gd name="T62" fmla="*/ 118 w 276"/>
                  <a:gd name="T63" fmla="*/ 224 h 325"/>
                  <a:gd name="T64" fmla="*/ 111 w 276"/>
                  <a:gd name="T65" fmla="*/ 247 h 325"/>
                  <a:gd name="T66" fmla="*/ 104 w 276"/>
                  <a:gd name="T67" fmla="*/ 259 h 325"/>
                  <a:gd name="T68" fmla="*/ 97 w 276"/>
                  <a:gd name="T69" fmla="*/ 266 h 325"/>
                  <a:gd name="T70" fmla="*/ 97 w 276"/>
                  <a:gd name="T71" fmla="*/ 266 h 325"/>
                  <a:gd name="T72" fmla="*/ 66 w 276"/>
                  <a:gd name="T73" fmla="*/ 292 h 325"/>
                  <a:gd name="T74" fmla="*/ 35 w 276"/>
                  <a:gd name="T75" fmla="*/ 315 h 325"/>
                  <a:gd name="T76" fmla="*/ 35 w 276"/>
                  <a:gd name="T77" fmla="*/ 315 h 325"/>
                  <a:gd name="T78" fmla="*/ 19 w 276"/>
                  <a:gd name="T79" fmla="*/ 323 h 325"/>
                  <a:gd name="T80" fmla="*/ 0 w 276"/>
                  <a:gd name="T81" fmla="*/ 325 h 325"/>
                  <a:gd name="T82" fmla="*/ 0 w 276"/>
                  <a:gd name="T83" fmla="*/ 198 h 325"/>
                  <a:gd name="T84" fmla="*/ 0 w 276"/>
                  <a:gd name="T85" fmla="*/ 198 h 325"/>
                  <a:gd name="T86" fmla="*/ 2 w 276"/>
                  <a:gd name="T87" fmla="*/ 179 h 325"/>
                  <a:gd name="T88" fmla="*/ 5 w 276"/>
                  <a:gd name="T89" fmla="*/ 158 h 325"/>
                  <a:gd name="T90" fmla="*/ 10 w 276"/>
                  <a:gd name="T91" fmla="*/ 139 h 325"/>
                  <a:gd name="T92" fmla="*/ 17 w 276"/>
                  <a:gd name="T93" fmla="*/ 120 h 325"/>
                  <a:gd name="T94" fmla="*/ 26 w 276"/>
                  <a:gd name="T95" fmla="*/ 103 h 325"/>
                  <a:gd name="T96" fmla="*/ 35 w 276"/>
                  <a:gd name="T97" fmla="*/ 87 h 325"/>
                  <a:gd name="T98" fmla="*/ 47 w 276"/>
                  <a:gd name="T99" fmla="*/ 70 h 325"/>
                  <a:gd name="T100" fmla="*/ 59 w 276"/>
                  <a:gd name="T101" fmla="*/ 56 h 325"/>
                  <a:gd name="T102" fmla="*/ 73 w 276"/>
                  <a:gd name="T103" fmla="*/ 44 h 325"/>
                  <a:gd name="T104" fmla="*/ 90 w 276"/>
                  <a:gd name="T105" fmla="*/ 33 h 325"/>
                  <a:gd name="T106" fmla="*/ 106 w 276"/>
                  <a:gd name="T107" fmla="*/ 23 h 325"/>
                  <a:gd name="T108" fmla="*/ 123 w 276"/>
                  <a:gd name="T109" fmla="*/ 14 h 325"/>
                  <a:gd name="T110" fmla="*/ 142 w 276"/>
                  <a:gd name="T111" fmla="*/ 7 h 325"/>
                  <a:gd name="T112" fmla="*/ 160 w 276"/>
                  <a:gd name="T113" fmla="*/ 2 h 325"/>
                  <a:gd name="T114" fmla="*/ 179 w 276"/>
                  <a:gd name="T115" fmla="*/ 0 h 325"/>
                  <a:gd name="T116" fmla="*/ 200 w 276"/>
                  <a:gd name="T117" fmla="*/ 0 h 325"/>
                  <a:gd name="T118" fmla="*/ 259 w 276"/>
                  <a:gd name="T119" fmla="*/ 0 h 32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76" h="325">
                    <a:moveTo>
                      <a:pt x="259" y="0"/>
                    </a:moveTo>
                    <a:lnTo>
                      <a:pt x="259" y="0"/>
                    </a:lnTo>
                    <a:lnTo>
                      <a:pt x="274" y="21"/>
                    </a:lnTo>
                    <a:lnTo>
                      <a:pt x="276" y="33"/>
                    </a:lnTo>
                    <a:lnTo>
                      <a:pt x="276" y="47"/>
                    </a:lnTo>
                    <a:lnTo>
                      <a:pt x="274" y="56"/>
                    </a:lnTo>
                    <a:lnTo>
                      <a:pt x="269" y="61"/>
                    </a:lnTo>
                    <a:lnTo>
                      <a:pt x="264" y="63"/>
                    </a:lnTo>
                    <a:lnTo>
                      <a:pt x="257" y="63"/>
                    </a:lnTo>
                    <a:lnTo>
                      <a:pt x="243" y="61"/>
                    </a:lnTo>
                    <a:lnTo>
                      <a:pt x="229" y="58"/>
                    </a:lnTo>
                    <a:lnTo>
                      <a:pt x="208" y="56"/>
                    </a:lnTo>
                    <a:lnTo>
                      <a:pt x="184" y="56"/>
                    </a:lnTo>
                    <a:lnTo>
                      <a:pt x="170" y="61"/>
                    </a:lnTo>
                    <a:lnTo>
                      <a:pt x="153" y="68"/>
                    </a:lnTo>
                    <a:lnTo>
                      <a:pt x="142" y="77"/>
                    </a:lnTo>
                    <a:lnTo>
                      <a:pt x="130" y="87"/>
                    </a:lnTo>
                    <a:lnTo>
                      <a:pt x="120" y="101"/>
                    </a:lnTo>
                    <a:lnTo>
                      <a:pt x="116" y="115"/>
                    </a:lnTo>
                    <a:lnTo>
                      <a:pt x="111" y="129"/>
                    </a:lnTo>
                    <a:lnTo>
                      <a:pt x="113" y="146"/>
                    </a:lnTo>
                    <a:lnTo>
                      <a:pt x="118" y="165"/>
                    </a:lnTo>
                    <a:lnTo>
                      <a:pt x="123" y="179"/>
                    </a:lnTo>
                    <a:lnTo>
                      <a:pt x="123" y="195"/>
                    </a:lnTo>
                    <a:lnTo>
                      <a:pt x="123" y="209"/>
                    </a:lnTo>
                    <a:lnTo>
                      <a:pt x="118" y="224"/>
                    </a:lnTo>
                    <a:lnTo>
                      <a:pt x="111" y="247"/>
                    </a:lnTo>
                    <a:lnTo>
                      <a:pt x="104" y="259"/>
                    </a:lnTo>
                    <a:lnTo>
                      <a:pt x="97" y="266"/>
                    </a:lnTo>
                    <a:lnTo>
                      <a:pt x="66" y="292"/>
                    </a:lnTo>
                    <a:lnTo>
                      <a:pt x="35" y="315"/>
                    </a:lnTo>
                    <a:lnTo>
                      <a:pt x="19" y="323"/>
                    </a:lnTo>
                    <a:lnTo>
                      <a:pt x="0" y="325"/>
                    </a:lnTo>
                    <a:lnTo>
                      <a:pt x="0" y="198"/>
                    </a:lnTo>
                    <a:lnTo>
                      <a:pt x="2" y="179"/>
                    </a:lnTo>
                    <a:lnTo>
                      <a:pt x="5" y="158"/>
                    </a:lnTo>
                    <a:lnTo>
                      <a:pt x="10" y="139"/>
                    </a:lnTo>
                    <a:lnTo>
                      <a:pt x="17" y="120"/>
                    </a:lnTo>
                    <a:lnTo>
                      <a:pt x="26" y="103"/>
                    </a:lnTo>
                    <a:lnTo>
                      <a:pt x="35" y="87"/>
                    </a:lnTo>
                    <a:lnTo>
                      <a:pt x="47" y="70"/>
                    </a:lnTo>
                    <a:lnTo>
                      <a:pt x="59" y="56"/>
                    </a:lnTo>
                    <a:lnTo>
                      <a:pt x="73" y="44"/>
                    </a:lnTo>
                    <a:lnTo>
                      <a:pt x="90" y="33"/>
                    </a:lnTo>
                    <a:lnTo>
                      <a:pt x="106" y="23"/>
                    </a:lnTo>
                    <a:lnTo>
                      <a:pt x="123" y="14"/>
                    </a:lnTo>
                    <a:lnTo>
                      <a:pt x="142" y="7"/>
                    </a:lnTo>
                    <a:lnTo>
                      <a:pt x="160" y="2"/>
                    </a:lnTo>
                    <a:lnTo>
                      <a:pt x="179" y="0"/>
                    </a:lnTo>
                    <a:lnTo>
                      <a:pt x="200" y="0"/>
                    </a:lnTo>
                    <a:lnTo>
                      <a:pt x="25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1" name="Freeform 156"/>
              <p:cNvSpPr>
                <a:spLocks/>
              </p:cNvSpPr>
              <p:nvPr/>
            </p:nvSpPr>
            <p:spPr bwMode="auto">
              <a:xfrm>
                <a:off x="4175" y="962"/>
                <a:ext cx="266" cy="313"/>
              </a:xfrm>
              <a:custGeom>
                <a:avLst/>
                <a:gdLst>
                  <a:gd name="T0" fmla="*/ 248 w 266"/>
                  <a:gd name="T1" fmla="*/ 0 h 313"/>
                  <a:gd name="T2" fmla="*/ 248 w 266"/>
                  <a:gd name="T3" fmla="*/ 0 h 313"/>
                  <a:gd name="T4" fmla="*/ 264 w 266"/>
                  <a:gd name="T5" fmla="*/ 23 h 313"/>
                  <a:gd name="T6" fmla="*/ 264 w 266"/>
                  <a:gd name="T7" fmla="*/ 23 h 313"/>
                  <a:gd name="T8" fmla="*/ 266 w 266"/>
                  <a:gd name="T9" fmla="*/ 35 h 313"/>
                  <a:gd name="T10" fmla="*/ 266 w 266"/>
                  <a:gd name="T11" fmla="*/ 44 h 313"/>
                  <a:gd name="T12" fmla="*/ 264 w 266"/>
                  <a:gd name="T13" fmla="*/ 49 h 313"/>
                  <a:gd name="T14" fmla="*/ 262 w 266"/>
                  <a:gd name="T15" fmla="*/ 51 h 313"/>
                  <a:gd name="T16" fmla="*/ 262 w 266"/>
                  <a:gd name="T17" fmla="*/ 51 h 313"/>
                  <a:gd name="T18" fmla="*/ 259 w 266"/>
                  <a:gd name="T19" fmla="*/ 54 h 313"/>
                  <a:gd name="T20" fmla="*/ 255 w 266"/>
                  <a:gd name="T21" fmla="*/ 54 h 313"/>
                  <a:gd name="T22" fmla="*/ 245 w 266"/>
                  <a:gd name="T23" fmla="*/ 51 h 313"/>
                  <a:gd name="T24" fmla="*/ 224 w 266"/>
                  <a:gd name="T25" fmla="*/ 47 h 313"/>
                  <a:gd name="T26" fmla="*/ 210 w 266"/>
                  <a:gd name="T27" fmla="*/ 44 h 313"/>
                  <a:gd name="T28" fmla="*/ 189 w 266"/>
                  <a:gd name="T29" fmla="*/ 44 h 313"/>
                  <a:gd name="T30" fmla="*/ 189 w 266"/>
                  <a:gd name="T31" fmla="*/ 44 h 313"/>
                  <a:gd name="T32" fmla="*/ 167 w 266"/>
                  <a:gd name="T33" fmla="*/ 49 h 313"/>
                  <a:gd name="T34" fmla="*/ 151 w 266"/>
                  <a:gd name="T35" fmla="*/ 56 h 313"/>
                  <a:gd name="T36" fmla="*/ 137 w 266"/>
                  <a:gd name="T37" fmla="*/ 66 h 313"/>
                  <a:gd name="T38" fmla="*/ 125 w 266"/>
                  <a:gd name="T39" fmla="*/ 77 h 313"/>
                  <a:gd name="T40" fmla="*/ 116 w 266"/>
                  <a:gd name="T41" fmla="*/ 89 h 313"/>
                  <a:gd name="T42" fmla="*/ 111 w 266"/>
                  <a:gd name="T43" fmla="*/ 99 h 313"/>
                  <a:gd name="T44" fmla="*/ 106 w 266"/>
                  <a:gd name="T45" fmla="*/ 108 h 313"/>
                  <a:gd name="T46" fmla="*/ 106 w 266"/>
                  <a:gd name="T47" fmla="*/ 108 h 313"/>
                  <a:gd name="T48" fmla="*/ 101 w 266"/>
                  <a:gd name="T49" fmla="*/ 127 h 313"/>
                  <a:gd name="T50" fmla="*/ 101 w 266"/>
                  <a:gd name="T51" fmla="*/ 143 h 313"/>
                  <a:gd name="T52" fmla="*/ 104 w 266"/>
                  <a:gd name="T53" fmla="*/ 150 h 313"/>
                  <a:gd name="T54" fmla="*/ 104 w 266"/>
                  <a:gd name="T55" fmla="*/ 158 h 313"/>
                  <a:gd name="T56" fmla="*/ 104 w 266"/>
                  <a:gd name="T57" fmla="*/ 158 h 313"/>
                  <a:gd name="T58" fmla="*/ 109 w 266"/>
                  <a:gd name="T59" fmla="*/ 172 h 313"/>
                  <a:gd name="T60" fmla="*/ 111 w 266"/>
                  <a:gd name="T61" fmla="*/ 183 h 313"/>
                  <a:gd name="T62" fmla="*/ 113 w 266"/>
                  <a:gd name="T63" fmla="*/ 202 h 313"/>
                  <a:gd name="T64" fmla="*/ 113 w 266"/>
                  <a:gd name="T65" fmla="*/ 202 h 313"/>
                  <a:gd name="T66" fmla="*/ 111 w 266"/>
                  <a:gd name="T67" fmla="*/ 216 h 313"/>
                  <a:gd name="T68" fmla="*/ 109 w 266"/>
                  <a:gd name="T69" fmla="*/ 219 h 313"/>
                  <a:gd name="T70" fmla="*/ 109 w 266"/>
                  <a:gd name="T71" fmla="*/ 219 h 313"/>
                  <a:gd name="T72" fmla="*/ 104 w 266"/>
                  <a:gd name="T73" fmla="*/ 235 h 313"/>
                  <a:gd name="T74" fmla="*/ 97 w 266"/>
                  <a:gd name="T75" fmla="*/ 249 h 313"/>
                  <a:gd name="T76" fmla="*/ 90 w 266"/>
                  <a:gd name="T77" fmla="*/ 259 h 313"/>
                  <a:gd name="T78" fmla="*/ 90 w 266"/>
                  <a:gd name="T79" fmla="*/ 259 h 313"/>
                  <a:gd name="T80" fmla="*/ 31 w 266"/>
                  <a:gd name="T81" fmla="*/ 308 h 313"/>
                  <a:gd name="T82" fmla="*/ 31 w 266"/>
                  <a:gd name="T83" fmla="*/ 308 h 313"/>
                  <a:gd name="T84" fmla="*/ 19 w 266"/>
                  <a:gd name="T85" fmla="*/ 311 h 313"/>
                  <a:gd name="T86" fmla="*/ 0 w 266"/>
                  <a:gd name="T87" fmla="*/ 313 h 313"/>
                  <a:gd name="T88" fmla="*/ 0 w 266"/>
                  <a:gd name="T89" fmla="*/ 198 h 313"/>
                  <a:gd name="T90" fmla="*/ 0 w 266"/>
                  <a:gd name="T91" fmla="*/ 198 h 313"/>
                  <a:gd name="T92" fmla="*/ 2 w 266"/>
                  <a:gd name="T93" fmla="*/ 179 h 313"/>
                  <a:gd name="T94" fmla="*/ 5 w 266"/>
                  <a:gd name="T95" fmla="*/ 158 h 313"/>
                  <a:gd name="T96" fmla="*/ 10 w 266"/>
                  <a:gd name="T97" fmla="*/ 139 h 313"/>
                  <a:gd name="T98" fmla="*/ 17 w 266"/>
                  <a:gd name="T99" fmla="*/ 120 h 313"/>
                  <a:gd name="T100" fmla="*/ 26 w 266"/>
                  <a:gd name="T101" fmla="*/ 103 h 313"/>
                  <a:gd name="T102" fmla="*/ 35 w 266"/>
                  <a:gd name="T103" fmla="*/ 87 h 313"/>
                  <a:gd name="T104" fmla="*/ 47 w 266"/>
                  <a:gd name="T105" fmla="*/ 70 h 313"/>
                  <a:gd name="T106" fmla="*/ 59 w 266"/>
                  <a:gd name="T107" fmla="*/ 56 h 313"/>
                  <a:gd name="T108" fmla="*/ 73 w 266"/>
                  <a:gd name="T109" fmla="*/ 44 h 313"/>
                  <a:gd name="T110" fmla="*/ 90 w 266"/>
                  <a:gd name="T111" fmla="*/ 33 h 313"/>
                  <a:gd name="T112" fmla="*/ 106 w 266"/>
                  <a:gd name="T113" fmla="*/ 23 h 313"/>
                  <a:gd name="T114" fmla="*/ 123 w 266"/>
                  <a:gd name="T115" fmla="*/ 14 h 313"/>
                  <a:gd name="T116" fmla="*/ 142 w 266"/>
                  <a:gd name="T117" fmla="*/ 7 h 313"/>
                  <a:gd name="T118" fmla="*/ 160 w 266"/>
                  <a:gd name="T119" fmla="*/ 2 h 313"/>
                  <a:gd name="T120" fmla="*/ 179 w 266"/>
                  <a:gd name="T121" fmla="*/ 0 h 313"/>
                  <a:gd name="T122" fmla="*/ 200 w 266"/>
                  <a:gd name="T123" fmla="*/ 0 h 313"/>
                  <a:gd name="T124" fmla="*/ 248 w 266"/>
                  <a:gd name="T125" fmla="*/ 0 h 31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66" h="313">
                    <a:moveTo>
                      <a:pt x="248" y="0"/>
                    </a:moveTo>
                    <a:lnTo>
                      <a:pt x="248" y="0"/>
                    </a:lnTo>
                    <a:lnTo>
                      <a:pt x="264" y="23"/>
                    </a:lnTo>
                    <a:lnTo>
                      <a:pt x="266" y="35"/>
                    </a:lnTo>
                    <a:lnTo>
                      <a:pt x="266" y="44"/>
                    </a:lnTo>
                    <a:lnTo>
                      <a:pt x="264" y="49"/>
                    </a:lnTo>
                    <a:lnTo>
                      <a:pt x="262" y="51"/>
                    </a:lnTo>
                    <a:lnTo>
                      <a:pt x="259" y="54"/>
                    </a:lnTo>
                    <a:lnTo>
                      <a:pt x="255" y="54"/>
                    </a:lnTo>
                    <a:lnTo>
                      <a:pt x="245" y="51"/>
                    </a:lnTo>
                    <a:lnTo>
                      <a:pt x="224" y="47"/>
                    </a:lnTo>
                    <a:lnTo>
                      <a:pt x="210" y="44"/>
                    </a:lnTo>
                    <a:lnTo>
                      <a:pt x="189" y="44"/>
                    </a:lnTo>
                    <a:lnTo>
                      <a:pt x="167" y="49"/>
                    </a:lnTo>
                    <a:lnTo>
                      <a:pt x="151" y="56"/>
                    </a:lnTo>
                    <a:lnTo>
                      <a:pt x="137" y="66"/>
                    </a:lnTo>
                    <a:lnTo>
                      <a:pt x="125" y="77"/>
                    </a:lnTo>
                    <a:lnTo>
                      <a:pt x="116" y="89"/>
                    </a:lnTo>
                    <a:lnTo>
                      <a:pt x="111" y="99"/>
                    </a:lnTo>
                    <a:lnTo>
                      <a:pt x="106" y="108"/>
                    </a:lnTo>
                    <a:lnTo>
                      <a:pt x="101" y="127"/>
                    </a:lnTo>
                    <a:lnTo>
                      <a:pt x="101" y="143"/>
                    </a:lnTo>
                    <a:lnTo>
                      <a:pt x="104" y="150"/>
                    </a:lnTo>
                    <a:lnTo>
                      <a:pt x="104" y="158"/>
                    </a:lnTo>
                    <a:lnTo>
                      <a:pt x="109" y="172"/>
                    </a:lnTo>
                    <a:lnTo>
                      <a:pt x="111" y="183"/>
                    </a:lnTo>
                    <a:lnTo>
                      <a:pt x="113" y="202"/>
                    </a:lnTo>
                    <a:lnTo>
                      <a:pt x="111" y="216"/>
                    </a:lnTo>
                    <a:lnTo>
                      <a:pt x="109" y="219"/>
                    </a:lnTo>
                    <a:lnTo>
                      <a:pt x="104" y="235"/>
                    </a:lnTo>
                    <a:lnTo>
                      <a:pt x="97" y="249"/>
                    </a:lnTo>
                    <a:lnTo>
                      <a:pt x="90" y="259"/>
                    </a:lnTo>
                    <a:lnTo>
                      <a:pt x="31" y="308"/>
                    </a:lnTo>
                    <a:lnTo>
                      <a:pt x="19" y="311"/>
                    </a:lnTo>
                    <a:lnTo>
                      <a:pt x="0" y="313"/>
                    </a:lnTo>
                    <a:lnTo>
                      <a:pt x="0" y="198"/>
                    </a:lnTo>
                    <a:lnTo>
                      <a:pt x="2" y="179"/>
                    </a:lnTo>
                    <a:lnTo>
                      <a:pt x="5" y="158"/>
                    </a:lnTo>
                    <a:lnTo>
                      <a:pt x="10" y="139"/>
                    </a:lnTo>
                    <a:lnTo>
                      <a:pt x="17" y="120"/>
                    </a:lnTo>
                    <a:lnTo>
                      <a:pt x="26" y="103"/>
                    </a:lnTo>
                    <a:lnTo>
                      <a:pt x="35" y="87"/>
                    </a:lnTo>
                    <a:lnTo>
                      <a:pt x="47" y="70"/>
                    </a:lnTo>
                    <a:lnTo>
                      <a:pt x="59" y="56"/>
                    </a:lnTo>
                    <a:lnTo>
                      <a:pt x="73" y="44"/>
                    </a:lnTo>
                    <a:lnTo>
                      <a:pt x="90" y="33"/>
                    </a:lnTo>
                    <a:lnTo>
                      <a:pt x="106" y="23"/>
                    </a:lnTo>
                    <a:lnTo>
                      <a:pt x="123" y="14"/>
                    </a:lnTo>
                    <a:lnTo>
                      <a:pt x="142" y="7"/>
                    </a:lnTo>
                    <a:lnTo>
                      <a:pt x="160" y="2"/>
                    </a:lnTo>
                    <a:lnTo>
                      <a:pt x="179" y="0"/>
                    </a:lnTo>
                    <a:lnTo>
                      <a:pt x="200" y="0"/>
                    </a:lnTo>
                    <a:lnTo>
                      <a:pt x="248" y="0"/>
                    </a:lnTo>
                    <a:close/>
                  </a:path>
                </a:pathLst>
              </a:custGeom>
              <a:solidFill>
                <a:srgbClr val="BFBFB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2" name="Freeform 157"/>
              <p:cNvSpPr>
                <a:spLocks/>
              </p:cNvSpPr>
              <p:nvPr/>
            </p:nvSpPr>
            <p:spPr bwMode="auto">
              <a:xfrm>
                <a:off x="4312" y="962"/>
                <a:ext cx="120" cy="14"/>
              </a:xfrm>
              <a:custGeom>
                <a:avLst/>
                <a:gdLst>
                  <a:gd name="T0" fmla="*/ 120 w 120"/>
                  <a:gd name="T1" fmla="*/ 14 h 14"/>
                  <a:gd name="T2" fmla="*/ 120 w 120"/>
                  <a:gd name="T3" fmla="*/ 14 h 14"/>
                  <a:gd name="T4" fmla="*/ 0 w 120"/>
                  <a:gd name="T5" fmla="*/ 9 h 14"/>
                  <a:gd name="T6" fmla="*/ 0 w 120"/>
                  <a:gd name="T7" fmla="*/ 9 h 14"/>
                  <a:gd name="T8" fmla="*/ 21 w 120"/>
                  <a:gd name="T9" fmla="*/ 4 h 14"/>
                  <a:gd name="T10" fmla="*/ 42 w 120"/>
                  <a:gd name="T11" fmla="*/ 0 h 14"/>
                  <a:gd name="T12" fmla="*/ 42 w 120"/>
                  <a:gd name="T13" fmla="*/ 0 h 14"/>
                  <a:gd name="T14" fmla="*/ 92 w 120"/>
                  <a:gd name="T15" fmla="*/ 0 h 14"/>
                  <a:gd name="T16" fmla="*/ 111 w 120"/>
                  <a:gd name="T17" fmla="*/ 0 h 14"/>
                  <a:gd name="T18" fmla="*/ 111 w 120"/>
                  <a:gd name="T19" fmla="*/ 0 h 14"/>
                  <a:gd name="T20" fmla="*/ 120 w 120"/>
                  <a:gd name="T21" fmla="*/ 14 h 14"/>
                  <a:gd name="T22" fmla="*/ 120 w 120"/>
                  <a:gd name="T23" fmla="*/ 14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0" h="14">
                    <a:moveTo>
                      <a:pt x="120" y="14"/>
                    </a:moveTo>
                    <a:lnTo>
                      <a:pt x="120" y="14"/>
                    </a:lnTo>
                    <a:lnTo>
                      <a:pt x="0" y="9"/>
                    </a:lnTo>
                    <a:lnTo>
                      <a:pt x="21" y="4"/>
                    </a:lnTo>
                    <a:lnTo>
                      <a:pt x="42" y="0"/>
                    </a:lnTo>
                    <a:lnTo>
                      <a:pt x="92" y="0"/>
                    </a:lnTo>
                    <a:lnTo>
                      <a:pt x="111" y="0"/>
                    </a:lnTo>
                    <a:lnTo>
                      <a:pt x="120" y="14"/>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3" name="Freeform 158"/>
              <p:cNvSpPr>
                <a:spLocks/>
              </p:cNvSpPr>
              <p:nvPr/>
            </p:nvSpPr>
            <p:spPr bwMode="auto">
              <a:xfrm>
                <a:off x="4279" y="976"/>
                <a:ext cx="160" cy="16"/>
              </a:xfrm>
              <a:custGeom>
                <a:avLst/>
                <a:gdLst>
                  <a:gd name="T0" fmla="*/ 160 w 160"/>
                  <a:gd name="T1" fmla="*/ 16 h 16"/>
                  <a:gd name="T2" fmla="*/ 160 w 160"/>
                  <a:gd name="T3" fmla="*/ 16 h 16"/>
                  <a:gd name="T4" fmla="*/ 0 w 160"/>
                  <a:gd name="T5" fmla="*/ 9 h 16"/>
                  <a:gd name="T6" fmla="*/ 0 w 160"/>
                  <a:gd name="T7" fmla="*/ 9 h 16"/>
                  <a:gd name="T8" fmla="*/ 12 w 160"/>
                  <a:gd name="T9" fmla="*/ 4 h 16"/>
                  <a:gd name="T10" fmla="*/ 12 w 160"/>
                  <a:gd name="T11" fmla="*/ 4 h 16"/>
                  <a:gd name="T12" fmla="*/ 153 w 160"/>
                  <a:gd name="T13" fmla="*/ 0 h 16"/>
                  <a:gd name="T14" fmla="*/ 153 w 160"/>
                  <a:gd name="T15" fmla="*/ 0 h 16"/>
                  <a:gd name="T16" fmla="*/ 160 w 160"/>
                  <a:gd name="T17" fmla="*/ 9 h 16"/>
                  <a:gd name="T18" fmla="*/ 160 w 160"/>
                  <a:gd name="T19" fmla="*/ 9 h 16"/>
                  <a:gd name="T20" fmla="*/ 160 w 160"/>
                  <a:gd name="T21" fmla="*/ 16 h 16"/>
                  <a:gd name="T22" fmla="*/ 160 w 160"/>
                  <a:gd name="T23" fmla="*/ 16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0" h="16">
                    <a:moveTo>
                      <a:pt x="160" y="16"/>
                    </a:moveTo>
                    <a:lnTo>
                      <a:pt x="160" y="16"/>
                    </a:lnTo>
                    <a:lnTo>
                      <a:pt x="0" y="9"/>
                    </a:lnTo>
                    <a:lnTo>
                      <a:pt x="12" y="4"/>
                    </a:lnTo>
                    <a:lnTo>
                      <a:pt x="153" y="0"/>
                    </a:lnTo>
                    <a:lnTo>
                      <a:pt x="160" y="9"/>
                    </a:lnTo>
                    <a:lnTo>
                      <a:pt x="160" y="16"/>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4" name="Freeform 159"/>
              <p:cNvSpPr>
                <a:spLocks/>
              </p:cNvSpPr>
              <p:nvPr/>
            </p:nvSpPr>
            <p:spPr bwMode="auto">
              <a:xfrm>
                <a:off x="4255" y="992"/>
                <a:ext cx="186" cy="17"/>
              </a:xfrm>
              <a:custGeom>
                <a:avLst/>
                <a:gdLst>
                  <a:gd name="T0" fmla="*/ 186 w 186"/>
                  <a:gd name="T1" fmla="*/ 17 h 17"/>
                  <a:gd name="T2" fmla="*/ 186 w 186"/>
                  <a:gd name="T3" fmla="*/ 17 h 17"/>
                  <a:gd name="T4" fmla="*/ 0 w 186"/>
                  <a:gd name="T5" fmla="*/ 10 h 17"/>
                  <a:gd name="T6" fmla="*/ 0 w 186"/>
                  <a:gd name="T7" fmla="*/ 10 h 17"/>
                  <a:gd name="T8" fmla="*/ 7 w 186"/>
                  <a:gd name="T9" fmla="*/ 5 h 17"/>
                  <a:gd name="T10" fmla="*/ 7 w 186"/>
                  <a:gd name="T11" fmla="*/ 5 h 17"/>
                  <a:gd name="T12" fmla="*/ 184 w 186"/>
                  <a:gd name="T13" fmla="*/ 0 h 17"/>
                  <a:gd name="T14" fmla="*/ 184 w 186"/>
                  <a:gd name="T15" fmla="*/ 0 h 17"/>
                  <a:gd name="T16" fmla="*/ 186 w 186"/>
                  <a:gd name="T17" fmla="*/ 7 h 17"/>
                  <a:gd name="T18" fmla="*/ 186 w 186"/>
                  <a:gd name="T19" fmla="*/ 17 h 17"/>
                  <a:gd name="T20" fmla="*/ 186 w 186"/>
                  <a:gd name="T21" fmla="*/ 17 h 1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6" h="17">
                    <a:moveTo>
                      <a:pt x="186" y="17"/>
                    </a:moveTo>
                    <a:lnTo>
                      <a:pt x="186" y="17"/>
                    </a:lnTo>
                    <a:lnTo>
                      <a:pt x="0" y="10"/>
                    </a:lnTo>
                    <a:lnTo>
                      <a:pt x="7" y="5"/>
                    </a:lnTo>
                    <a:lnTo>
                      <a:pt x="184" y="0"/>
                    </a:lnTo>
                    <a:lnTo>
                      <a:pt x="186" y="7"/>
                    </a:lnTo>
                    <a:lnTo>
                      <a:pt x="186" y="17"/>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5" name="Freeform 160"/>
              <p:cNvSpPr>
                <a:spLocks noEditPoints="1"/>
              </p:cNvSpPr>
              <p:nvPr/>
            </p:nvSpPr>
            <p:spPr bwMode="auto">
              <a:xfrm>
                <a:off x="4236" y="1009"/>
                <a:ext cx="205" cy="11"/>
              </a:xfrm>
              <a:custGeom>
                <a:avLst/>
                <a:gdLst>
                  <a:gd name="T0" fmla="*/ 88 w 205"/>
                  <a:gd name="T1" fmla="*/ 11 h 11"/>
                  <a:gd name="T2" fmla="*/ 88 w 205"/>
                  <a:gd name="T3" fmla="*/ 11 h 11"/>
                  <a:gd name="T4" fmla="*/ 0 w 205"/>
                  <a:gd name="T5" fmla="*/ 7 h 11"/>
                  <a:gd name="T6" fmla="*/ 0 w 205"/>
                  <a:gd name="T7" fmla="*/ 7 h 11"/>
                  <a:gd name="T8" fmla="*/ 5 w 205"/>
                  <a:gd name="T9" fmla="*/ 4 h 11"/>
                  <a:gd name="T10" fmla="*/ 5 w 205"/>
                  <a:gd name="T11" fmla="*/ 4 h 11"/>
                  <a:gd name="T12" fmla="*/ 111 w 205"/>
                  <a:gd name="T13" fmla="*/ 2 h 11"/>
                  <a:gd name="T14" fmla="*/ 111 w 205"/>
                  <a:gd name="T15" fmla="*/ 2 h 11"/>
                  <a:gd name="T16" fmla="*/ 99 w 205"/>
                  <a:gd name="T17" fmla="*/ 4 h 11"/>
                  <a:gd name="T18" fmla="*/ 88 w 205"/>
                  <a:gd name="T19" fmla="*/ 11 h 11"/>
                  <a:gd name="T20" fmla="*/ 88 w 205"/>
                  <a:gd name="T21" fmla="*/ 11 h 11"/>
                  <a:gd name="T22" fmla="*/ 168 w 205"/>
                  <a:gd name="T23" fmla="*/ 0 h 11"/>
                  <a:gd name="T24" fmla="*/ 168 w 205"/>
                  <a:gd name="T25" fmla="*/ 0 h 11"/>
                  <a:gd name="T26" fmla="*/ 205 w 205"/>
                  <a:gd name="T27" fmla="*/ 0 h 11"/>
                  <a:gd name="T28" fmla="*/ 205 w 205"/>
                  <a:gd name="T29" fmla="*/ 0 h 11"/>
                  <a:gd name="T30" fmla="*/ 201 w 205"/>
                  <a:gd name="T31" fmla="*/ 4 h 11"/>
                  <a:gd name="T32" fmla="*/ 201 w 205"/>
                  <a:gd name="T33" fmla="*/ 4 h 11"/>
                  <a:gd name="T34" fmla="*/ 196 w 205"/>
                  <a:gd name="T35" fmla="*/ 7 h 11"/>
                  <a:gd name="T36" fmla="*/ 191 w 205"/>
                  <a:gd name="T37" fmla="*/ 7 h 11"/>
                  <a:gd name="T38" fmla="*/ 182 w 205"/>
                  <a:gd name="T39" fmla="*/ 2 h 11"/>
                  <a:gd name="T40" fmla="*/ 168 w 205"/>
                  <a:gd name="T41" fmla="*/ 0 h 11"/>
                  <a:gd name="T42" fmla="*/ 168 w 205"/>
                  <a:gd name="T43" fmla="*/ 0 h 1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5" h="11">
                    <a:moveTo>
                      <a:pt x="88" y="11"/>
                    </a:moveTo>
                    <a:lnTo>
                      <a:pt x="88" y="11"/>
                    </a:lnTo>
                    <a:lnTo>
                      <a:pt x="0" y="7"/>
                    </a:lnTo>
                    <a:lnTo>
                      <a:pt x="5" y="4"/>
                    </a:lnTo>
                    <a:lnTo>
                      <a:pt x="111" y="2"/>
                    </a:lnTo>
                    <a:lnTo>
                      <a:pt x="99" y="4"/>
                    </a:lnTo>
                    <a:lnTo>
                      <a:pt x="88" y="11"/>
                    </a:lnTo>
                    <a:close/>
                    <a:moveTo>
                      <a:pt x="168" y="0"/>
                    </a:moveTo>
                    <a:lnTo>
                      <a:pt x="168" y="0"/>
                    </a:lnTo>
                    <a:lnTo>
                      <a:pt x="205" y="0"/>
                    </a:lnTo>
                    <a:lnTo>
                      <a:pt x="201" y="4"/>
                    </a:lnTo>
                    <a:lnTo>
                      <a:pt x="196" y="7"/>
                    </a:lnTo>
                    <a:lnTo>
                      <a:pt x="191" y="7"/>
                    </a:lnTo>
                    <a:lnTo>
                      <a:pt x="182" y="2"/>
                    </a:lnTo>
                    <a:lnTo>
                      <a:pt x="168" y="0"/>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6" name="Freeform 161"/>
              <p:cNvSpPr>
                <a:spLocks/>
              </p:cNvSpPr>
              <p:nvPr/>
            </p:nvSpPr>
            <p:spPr bwMode="auto">
              <a:xfrm>
                <a:off x="4222" y="1028"/>
                <a:ext cx="92" cy="7"/>
              </a:xfrm>
              <a:custGeom>
                <a:avLst/>
                <a:gdLst>
                  <a:gd name="T0" fmla="*/ 83 w 92"/>
                  <a:gd name="T1" fmla="*/ 7 h 7"/>
                  <a:gd name="T2" fmla="*/ 83 w 92"/>
                  <a:gd name="T3" fmla="*/ 7 h 7"/>
                  <a:gd name="T4" fmla="*/ 0 w 92"/>
                  <a:gd name="T5" fmla="*/ 4 h 7"/>
                  <a:gd name="T6" fmla="*/ 0 w 92"/>
                  <a:gd name="T7" fmla="*/ 4 h 7"/>
                  <a:gd name="T8" fmla="*/ 3 w 92"/>
                  <a:gd name="T9" fmla="*/ 2 h 7"/>
                  <a:gd name="T10" fmla="*/ 3 w 92"/>
                  <a:gd name="T11" fmla="*/ 2 h 7"/>
                  <a:gd name="T12" fmla="*/ 92 w 92"/>
                  <a:gd name="T13" fmla="*/ 0 h 7"/>
                  <a:gd name="T14" fmla="*/ 92 w 92"/>
                  <a:gd name="T15" fmla="*/ 0 h 7"/>
                  <a:gd name="T16" fmla="*/ 83 w 92"/>
                  <a:gd name="T17" fmla="*/ 7 h 7"/>
                  <a:gd name="T18" fmla="*/ 83 w 92"/>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2" h="7">
                    <a:moveTo>
                      <a:pt x="83" y="7"/>
                    </a:moveTo>
                    <a:lnTo>
                      <a:pt x="83" y="7"/>
                    </a:lnTo>
                    <a:lnTo>
                      <a:pt x="0" y="4"/>
                    </a:lnTo>
                    <a:lnTo>
                      <a:pt x="3" y="2"/>
                    </a:lnTo>
                    <a:lnTo>
                      <a:pt x="92" y="0"/>
                    </a:lnTo>
                    <a:lnTo>
                      <a:pt x="83" y="7"/>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7" name="Freeform 162"/>
              <p:cNvSpPr>
                <a:spLocks/>
              </p:cNvSpPr>
              <p:nvPr/>
            </p:nvSpPr>
            <p:spPr bwMode="auto">
              <a:xfrm>
                <a:off x="4210" y="1044"/>
                <a:ext cx="88" cy="7"/>
              </a:xfrm>
              <a:custGeom>
                <a:avLst/>
                <a:gdLst>
                  <a:gd name="T0" fmla="*/ 81 w 88"/>
                  <a:gd name="T1" fmla="*/ 7 h 7"/>
                  <a:gd name="T2" fmla="*/ 81 w 88"/>
                  <a:gd name="T3" fmla="*/ 7 h 7"/>
                  <a:gd name="T4" fmla="*/ 0 w 88"/>
                  <a:gd name="T5" fmla="*/ 5 h 7"/>
                  <a:gd name="T6" fmla="*/ 0 w 88"/>
                  <a:gd name="T7" fmla="*/ 5 h 7"/>
                  <a:gd name="T8" fmla="*/ 3 w 88"/>
                  <a:gd name="T9" fmla="*/ 2 h 7"/>
                  <a:gd name="T10" fmla="*/ 3 w 88"/>
                  <a:gd name="T11" fmla="*/ 2 h 7"/>
                  <a:gd name="T12" fmla="*/ 88 w 88"/>
                  <a:gd name="T13" fmla="*/ 0 h 7"/>
                  <a:gd name="T14" fmla="*/ 88 w 88"/>
                  <a:gd name="T15" fmla="*/ 0 h 7"/>
                  <a:gd name="T16" fmla="*/ 81 w 88"/>
                  <a:gd name="T17" fmla="*/ 7 h 7"/>
                  <a:gd name="T18" fmla="*/ 81 w 88"/>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8" h="7">
                    <a:moveTo>
                      <a:pt x="81" y="7"/>
                    </a:moveTo>
                    <a:lnTo>
                      <a:pt x="81" y="7"/>
                    </a:lnTo>
                    <a:lnTo>
                      <a:pt x="0" y="5"/>
                    </a:lnTo>
                    <a:lnTo>
                      <a:pt x="3" y="2"/>
                    </a:lnTo>
                    <a:lnTo>
                      <a:pt x="88" y="0"/>
                    </a:lnTo>
                    <a:lnTo>
                      <a:pt x="81" y="7"/>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8" name="Freeform 163"/>
              <p:cNvSpPr>
                <a:spLocks/>
              </p:cNvSpPr>
              <p:nvPr/>
            </p:nvSpPr>
            <p:spPr bwMode="auto">
              <a:xfrm>
                <a:off x="4201" y="1061"/>
                <a:ext cx="85" cy="7"/>
              </a:xfrm>
              <a:custGeom>
                <a:avLst/>
                <a:gdLst>
                  <a:gd name="T0" fmla="*/ 80 w 85"/>
                  <a:gd name="T1" fmla="*/ 7 h 7"/>
                  <a:gd name="T2" fmla="*/ 80 w 85"/>
                  <a:gd name="T3" fmla="*/ 7 h 7"/>
                  <a:gd name="T4" fmla="*/ 0 w 85"/>
                  <a:gd name="T5" fmla="*/ 2 h 7"/>
                  <a:gd name="T6" fmla="*/ 0 w 85"/>
                  <a:gd name="T7" fmla="*/ 2 h 7"/>
                  <a:gd name="T8" fmla="*/ 0 w 85"/>
                  <a:gd name="T9" fmla="*/ 2 h 7"/>
                  <a:gd name="T10" fmla="*/ 0 w 85"/>
                  <a:gd name="T11" fmla="*/ 2 h 7"/>
                  <a:gd name="T12" fmla="*/ 85 w 85"/>
                  <a:gd name="T13" fmla="*/ 0 h 7"/>
                  <a:gd name="T14" fmla="*/ 85 w 85"/>
                  <a:gd name="T15" fmla="*/ 0 h 7"/>
                  <a:gd name="T16" fmla="*/ 80 w 85"/>
                  <a:gd name="T17" fmla="*/ 7 h 7"/>
                  <a:gd name="T18" fmla="*/ 80 w 85"/>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5" h="7">
                    <a:moveTo>
                      <a:pt x="80" y="7"/>
                    </a:moveTo>
                    <a:lnTo>
                      <a:pt x="80" y="7"/>
                    </a:lnTo>
                    <a:lnTo>
                      <a:pt x="0" y="2"/>
                    </a:lnTo>
                    <a:lnTo>
                      <a:pt x="85" y="0"/>
                    </a:lnTo>
                    <a:lnTo>
                      <a:pt x="80" y="7"/>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9" name="Freeform 164"/>
              <p:cNvSpPr>
                <a:spLocks/>
              </p:cNvSpPr>
              <p:nvPr/>
            </p:nvSpPr>
            <p:spPr bwMode="auto">
              <a:xfrm>
                <a:off x="4194" y="1077"/>
                <a:ext cx="85" cy="5"/>
              </a:xfrm>
              <a:custGeom>
                <a:avLst/>
                <a:gdLst>
                  <a:gd name="T0" fmla="*/ 85 w 85"/>
                  <a:gd name="T1" fmla="*/ 5 h 5"/>
                  <a:gd name="T2" fmla="*/ 85 w 85"/>
                  <a:gd name="T3" fmla="*/ 5 h 5"/>
                  <a:gd name="T4" fmla="*/ 0 w 85"/>
                  <a:gd name="T5" fmla="*/ 2 h 5"/>
                  <a:gd name="T6" fmla="*/ 0 w 85"/>
                  <a:gd name="T7" fmla="*/ 2 h 5"/>
                  <a:gd name="T8" fmla="*/ 0 w 85"/>
                  <a:gd name="T9" fmla="*/ 2 h 5"/>
                  <a:gd name="T10" fmla="*/ 0 w 85"/>
                  <a:gd name="T11" fmla="*/ 2 h 5"/>
                  <a:gd name="T12" fmla="*/ 85 w 85"/>
                  <a:gd name="T13" fmla="*/ 0 h 5"/>
                  <a:gd name="T14" fmla="*/ 85 w 85"/>
                  <a:gd name="T15" fmla="*/ 0 h 5"/>
                  <a:gd name="T16" fmla="*/ 85 w 85"/>
                  <a:gd name="T17" fmla="*/ 5 h 5"/>
                  <a:gd name="T18" fmla="*/ 85 w 85"/>
                  <a:gd name="T19" fmla="*/ 5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5" h="5">
                    <a:moveTo>
                      <a:pt x="85" y="5"/>
                    </a:moveTo>
                    <a:lnTo>
                      <a:pt x="85" y="5"/>
                    </a:lnTo>
                    <a:lnTo>
                      <a:pt x="0" y="2"/>
                    </a:lnTo>
                    <a:lnTo>
                      <a:pt x="85" y="0"/>
                    </a:lnTo>
                    <a:lnTo>
                      <a:pt x="85" y="5"/>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40" name="Freeform 165"/>
              <p:cNvSpPr>
                <a:spLocks/>
              </p:cNvSpPr>
              <p:nvPr/>
            </p:nvSpPr>
            <p:spPr bwMode="auto">
              <a:xfrm>
                <a:off x="4187" y="1091"/>
                <a:ext cx="89" cy="7"/>
              </a:xfrm>
              <a:custGeom>
                <a:avLst/>
                <a:gdLst>
                  <a:gd name="T0" fmla="*/ 89 w 89"/>
                  <a:gd name="T1" fmla="*/ 7 h 7"/>
                  <a:gd name="T2" fmla="*/ 89 w 89"/>
                  <a:gd name="T3" fmla="*/ 7 h 7"/>
                  <a:gd name="T4" fmla="*/ 0 w 89"/>
                  <a:gd name="T5" fmla="*/ 5 h 7"/>
                  <a:gd name="T6" fmla="*/ 0 w 89"/>
                  <a:gd name="T7" fmla="*/ 5 h 7"/>
                  <a:gd name="T8" fmla="*/ 0 w 89"/>
                  <a:gd name="T9" fmla="*/ 5 h 7"/>
                  <a:gd name="T10" fmla="*/ 0 w 89"/>
                  <a:gd name="T11" fmla="*/ 5 h 7"/>
                  <a:gd name="T12" fmla="*/ 89 w 89"/>
                  <a:gd name="T13" fmla="*/ 0 h 7"/>
                  <a:gd name="T14" fmla="*/ 89 w 89"/>
                  <a:gd name="T15" fmla="*/ 0 h 7"/>
                  <a:gd name="T16" fmla="*/ 89 w 89"/>
                  <a:gd name="T17" fmla="*/ 7 h 7"/>
                  <a:gd name="T18" fmla="*/ 89 w 89"/>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9" h="7">
                    <a:moveTo>
                      <a:pt x="89" y="7"/>
                    </a:moveTo>
                    <a:lnTo>
                      <a:pt x="89" y="7"/>
                    </a:lnTo>
                    <a:lnTo>
                      <a:pt x="0" y="5"/>
                    </a:lnTo>
                    <a:lnTo>
                      <a:pt x="89" y="0"/>
                    </a:lnTo>
                    <a:lnTo>
                      <a:pt x="89" y="7"/>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41" name="Freeform 166"/>
              <p:cNvSpPr>
                <a:spLocks/>
              </p:cNvSpPr>
              <p:nvPr/>
            </p:nvSpPr>
            <p:spPr bwMode="auto">
              <a:xfrm>
                <a:off x="4182" y="1108"/>
                <a:ext cx="97" cy="7"/>
              </a:xfrm>
              <a:custGeom>
                <a:avLst/>
                <a:gdLst>
                  <a:gd name="T0" fmla="*/ 97 w 97"/>
                  <a:gd name="T1" fmla="*/ 7 h 7"/>
                  <a:gd name="T2" fmla="*/ 97 w 97"/>
                  <a:gd name="T3" fmla="*/ 7 h 7"/>
                  <a:gd name="T4" fmla="*/ 0 w 97"/>
                  <a:gd name="T5" fmla="*/ 4 h 7"/>
                  <a:gd name="T6" fmla="*/ 0 w 97"/>
                  <a:gd name="T7" fmla="*/ 4 h 7"/>
                  <a:gd name="T8" fmla="*/ 0 w 97"/>
                  <a:gd name="T9" fmla="*/ 2 h 7"/>
                  <a:gd name="T10" fmla="*/ 0 w 97"/>
                  <a:gd name="T11" fmla="*/ 2 h 7"/>
                  <a:gd name="T12" fmla="*/ 94 w 97"/>
                  <a:gd name="T13" fmla="*/ 0 h 7"/>
                  <a:gd name="T14" fmla="*/ 94 w 97"/>
                  <a:gd name="T15" fmla="*/ 0 h 7"/>
                  <a:gd name="T16" fmla="*/ 97 w 97"/>
                  <a:gd name="T17" fmla="*/ 7 h 7"/>
                  <a:gd name="T18" fmla="*/ 97 w 97"/>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7" h="7">
                    <a:moveTo>
                      <a:pt x="97" y="7"/>
                    </a:moveTo>
                    <a:lnTo>
                      <a:pt x="97" y="7"/>
                    </a:lnTo>
                    <a:lnTo>
                      <a:pt x="0" y="4"/>
                    </a:lnTo>
                    <a:lnTo>
                      <a:pt x="0" y="2"/>
                    </a:lnTo>
                    <a:lnTo>
                      <a:pt x="94" y="0"/>
                    </a:lnTo>
                    <a:lnTo>
                      <a:pt x="97" y="7"/>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42" name="Freeform 167"/>
              <p:cNvSpPr>
                <a:spLocks/>
              </p:cNvSpPr>
              <p:nvPr/>
            </p:nvSpPr>
            <p:spPr bwMode="auto">
              <a:xfrm>
                <a:off x="4180" y="1124"/>
                <a:ext cx="104" cy="7"/>
              </a:xfrm>
              <a:custGeom>
                <a:avLst/>
                <a:gdLst>
                  <a:gd name="T0" fmla="*/ 104 w 104"/>
                  <a:gd name="T1" fmla="*/ 7 h 7"/>
                  <a:gd name="T2" fmla="*/ 0 w 104"/>
                  <a:gd name="T3" fmla="*/ 3 h 7"/>
                  <a:gd name="T4" fmla="*/ 0 w 104"/>
                  <a:gd name="T5" fmla="*/ 3 h 7"/>
                  <a:gd name="T6" fmla="*/ 0 w 104"/>
                  <a:gd name="T7" fmla="*/ 3 h 7"/>
                  <a:gd name="T8" fmla="*/ 101 w 104"/>
                  <a:gd name="T9" fmla="*/ 0 h 7"/>
                  <a:gd name="T10" fmla="*/ 101 w 104"/>
                  <a:gd name="T11" fmla="*/ 0 h 7"/>
                  <a:gd name="T12" fmla="*/ 104 w 104"/>
                  <a:gd name="T13" fmla="*/ 7 h 7"/>
                  <a:gd name="T14" fmla="*/ 104 w 104"/>
                  <a:gd name="T15" fmla="*/ 7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 h="7">
                    <a:moveTo>
                      <a:pt x="104" y="7"/>
                    </a:moveTo>
                    <a:lnTo>
                      <a:pt x="0" y="3"/>
                    </a:lnTo>
                    <a:lnTo>
                      <a:pt x="101" y="0"/>
                    </a:lnTo>
                    <a:lnTo>
                      <a:pt x="104" y="7"/>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43" name="Freeform 168"/>
              <p:cNvSpPr>
                <a:spLocks/>
              </p:cNvSpPr>
              <p:nvPr/>
            </p:nvSpPr>
            <p:spPr bwMode="auto">
              <a:xfrm>
                <a:off x="4175" y="1148"/>
                <a:ext cx="111" cy="75"/>
              </a:xfrm>
              <a:custGeom>
                <a:avLst/>
                <a:gdLst>
                  <a:gd name="T0" fmla="*/ 111 w 111"/>
                  <a:gd name="T1" fmla="*/ 16 h 75"/>
                  <a:gd name="T2" fmla="*/ 2 w 111"/>
                  <a:gd name="T3" fmla="*/ 0 h 75"/>
                  <a:gd name="T4" fmla="*/ 2 w 111"/>
                  <a:gd name="T5" fmla="*/ 0 h 75"/>
                  <a:gd name="T6" fmla="*/ 0 w 111"/>
                  <a:gd name="T7" fmla="*/ 12 h 75"/>
                  <a:gd name="T8" fmla="*/ 0 w 111"/>
                  <a:gd name="T9" fmla="*/ 56 h 75"/>
                  <a:gd name="T10" fmla="*/ 85 w 111"/>
                  <a:gd name="T11" fmla="*/ 75 h 75"/>
                  <a:gd name="T12" fmla="*/ 85 w 111"/>
                  <a:gd name="T13" fmla="*/ 75 h 75"/>
                  <a:gd name="T14" fmla="*/ 87 w 111"/>
                  <a:gd name="T15" fmla="*/ 71 h 75"/>
                  <a:gd name="T16" fmla="*/ 97 w 111"/>
                  <a:gd name="T17" fmla="*/ 59 h 75"/>
                  <a:gd name="T18" fmla="*/ 106 w 111"/>
                  <a:gd name="T19" fmla="*/ 40 h 75"/>
                  <a:gd name="T20" fmla="*/ 109 w 111"/>
                  <a:gd name="T21" fmla="*/ 28 h 75"/>
                  <a:gd name="T22" fmla="*/ 111 w 111"/>
                  <a:gd name="T23" fmla="*/ 16 h 75"/>
                  <a:gd name="T24" fmla="*/ 111 w 111"/>
                  <a:gd name="T25" fmla="*/ 16 h 7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1" h="75">
                    <a:moveTo>
                      <a:pt x="111" y="16"/>
                    </a:moveTo>
                    <a:lnTo>
                      <a:pt x="2" y="0"/>
                    </a:lnTo>
                    <a:lnTo>
                      <a:pt x="0" y="12"/>
                    </a:lnTo>
                    <a:lnTo>
                      <a:pt x="0" y="56"/>
                    </a:lnTo>
                    <a:lnTo>
                      <a:pt x="85" y="75"/>
                    </a:lnTo>
                    <a:lnTo>
                      <a:pt x="87" y="71"/>
                    </a:lnTo>
                    <a:lnTo>
                      <a:pt x="97" y="59"/>
                    </a:lnTo>
                    <a:lnTo>
                      <a:pt x="106" y="40"/>
                    </a:lnTo>
                    <a:lnTo>
                      <a:pt x="109" y="28"/>
                    </a:lnTo>
                    <a:lnTo>
                      <a:pt x="111" y="16"/>
                    </a:lnTo>
                    <a:close/>
                  </a:path>
                </a:pathLst>
              </a:custGeom>
              <a:solidFill>
                <a:srgbClr val="86736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44" name="Freeform 169"/>
              <p:cNvSpPr>
                <a:spLocks/>
              </p:cNvSpPr>
              <p:nvPr/>
            </p:nvSpPr>
            <p:spPr bwMode="auto">
              <a:xfrm>
                <a:off x="4522" y="962"/>
                <a:ext cx="37" cy="54"/>
              </a:xfrm>
              <a:custGeom>
                <a:avLst/>
                <a:gdLst>
                  <a:gd name="T0" fmla="*/ 37 w 37"/>
                  <a:gd name="T1" fmla="*/ 0 h 54"/>
                  <a:gd name="T2" fmla="*/ 37 w 37"/>
                  <a:gd name="T3" fmla="*/ 0 h 54"/>
                  <a:gd name="T4" fmla="*/ 26 w 37"/>
                  <a:gd name="T5" fmla="*/ 21 h 54"/>
                  <a:gd name="T6" fmla="*/ 26 w 37"/>
                  <a:gd name="T7" fmla="*/ 21 h 54"/>
                  <a:gd name="T8" fmla="*/ 4 w 37"/>
                  <a:gd name="T9" fmla="*/ 49 h 54"/>
                  <a:gd name="T10" fmla="*/ 0 w 37"/>
                  <a:gd name="T11" fmla="*/ 54 h 54"/>
                  <a:gd name="T12" fmla="*/ 0 w 37"/>
                  <a:gd name="T13" fmla="*/ 54 h 54"/>
                  <a:gd name="T14" fmla="*/ 11 w 37"/>
                  <a:gd name="T15" fmla="*/ 37 h 54"/>
                  <a:gd name="T16" fmla="*/ 21 w 37"/>
                  <a:gd name="T17" fmla="*/ 21 h 54"/>
                  <a:gd name="T18" fmla="*/ 30 w 37"/>
                  <a:gd name="T19" fmla="*/ 0 h 54"/>
                  <a:gd name="T20" fmla="*/ 37 w 37"/>
                  <a:gd name="T21" fmla="*/ 0 h 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 h="54">
                    <a:moveTo>
                      <a:pt x="37" y="0"/>
                    </a:moveTo>
                    <a:lnTo>
                      <a:pt x="37" y="0"/>
                    </a:lnTo>
                    <a:lnTo>
                      <a:pt x="26" y="21"/>
                    </a:lnTo>
                    <a:lnTo>
                      <a:pt x="4" y="49"/>
                    </a:lnTo>
                    <a:lnTo>
                      <a:pt x="0" y="54"/>
                    </a:lnTo>
                    <a:lnTo>
                      <a:pt x="11" y="37"/>
                    </a:lnTo>
                    <a:lnTo>
                      <a:pt x="21" y="21"/>
                    </a:lnTo>
                    <a:lnTo>
                      <a:pt x="30" y="0"/>
                    </a:lnTo>
                    <a:lnTo>
                      <a:pt x="37" y="0"/>
                    </a:lnTo>
                    <a:close/>
                  </a:path>
                </a:pathLst>
              </a:custGeom>
              <a:solidFill>
                <a:srgbClr val="BFBFB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45" name="Freeform 170"/>
              <p:cNvSpPr>
                <a:spLocks/>
              </p:cNvSpPr>
              <p:nvPr/>
            </p:nvSpPr>
            <p:spPr bwMode="auto">
              <a:xfrm>
                <a:off x="4331" y="1153"/>
                <a:ext cx="341" cy="301"/>
              </a:xfrm>
              <a:custGeom>
                <a:avLst/>
                <a:gdLst>
                  <a:gd name="T0" fmla="*/ 186 w 341"/>
                  <a:gd name="T1" fmla="*/ 153 h 301"/>
                  <a:gd name="T2" fmla="*/ 0 w 341"/>
                  <a:gd name="T3" fmla="*/ 0 h 301"/>
                  <a:gd name="T4" fmla="*/ 184 w 341"/>
                  <a:gd name="T5" fmla="*/ 160 h 301"/>
                  <a:gd name="T6" fmla="*/ 202 w 341"/>
                  <a:gd name="T7" fmla="*/ 165 h 301"/>
                  <a:gd name="T8" fmla="*/ 257 w 341"/>
                  <a:gd name="T9" fmla="*/ 233 h 301"/>
                  <a:gd name="T10" fmla="*/ 341 w 341"/>
                  <a:gd name="T11" fmla="*/ 301 h 301"/>
                  <a:gd name="T12" fmla="*/ 332 w 341"/>
                  <a:gd name="T13" fmla="*/ 282 h 301"/>
                  <a:gd name="T14" fmla="*/ 261 w 341"/>
                  <a:gd name="T15" fmla="*/ 228 h 301"/>
                  <a:gd name="T16" fmla="*/ 207 w 341"/>
                  <a:gd name="T17" fmla="*/ 160 h 301"/>
                  <a:gd name="T18" fmla="*/ 186 w 341"/>
                  <a:gd name="T19" fmla="*/ 153 h 30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41" h="301">
                    <a:moveTo>
                      <a:pt x="186" y="153"/>
                    </a:moveTo>
                    <a:lnTo>
                      <a:pt x="0" y="0"/>
                    </a:lnTo>
                    <a:lnTo>
                      <a:pt x="184" y="160"/>
                    </a:lnTo>
                    <a:lnTo>
                      <a:pt x="202" y="165"/>
                    </a:lnTo>
                    <a:lnTo>
                      <a:pt x="257" y="233"/>
                    </a:lnTo>
                    <a:lnTo>
                      <a:pt x="341" y="301"/>
                    </a:lnTo>
                    <a:lnTo>
                      <a:pt x="332" y="282"/>
                    </a:lnTo>
                    <a:lnTo>
                      <a:pt x="261" y="228"/>
                    </a:lnTo>
                    <a:lnTo>
                      <a:pt x="207" y="160"/>
                    </a:lnTo>
                    <a:lnTo>
                      <a:pt x="186" y="153"/>
                    </a:lnTo>
                    <a:close/>
                  </a:path>
                </a:pathLst>
              </a:custGeom>
              <a:solidFill>
                <a:srgbClr val="D2D8D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grpSp>
        <p:sp>
          <p:nvSpPr>
            <p:cNvPr id="23582" name="Line 189"/>
            <p:cNvSpPr>
              <a:spLocks noChangeShapeType="1"/>
            </p:cNvSpPr>
            <p:nvPr/>
          </p:nvSpPr>
          <p:spPr bwMode="auto">
            <a:xfrm>
              <a:off x="3333750" y="1631950"/>
              <a:ext cx="2781300" cy="1397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3584" name="Line 191"/>
            <p:cNvSpPr>
              <a:spLocks noChangeShapeType="1"/>
            </p:cNvSpPr>
            <p:nvPr/>
          </p:nvSpPr>
          <p:spPr bwMode="auto">
            <a:xfrm flipV="1">
              <a:off x="3333750" y="1492250"/>
              <a:ext cx="2781300" cy="557213"/>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3579" name="Text Box 206"/>
            <p:cNvSpPr txBox="1">
              <a:spLocks noChangeArrowheads="1"/>
            </p:cNvSpPr>
            <p:nvPr/>
          </p:nvSpPr>
          <p:spPr bwMode="auto">
            <a:xfrm>
              <a:off x="6223000" y="2605088"/>
              <a:ext cx="900113" cy="7048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a:latin typeface="Gill Sans" charset="0"/>
                  <a:ea typeface="Gill Sans" charset="0"/>
                  <a:cs typeface="Gill Sans" charset="0"/>
                </a:rPr>
                <a:t>Disk</a:t>
              </a:r>
            </a:p>
            <a:p>
              <a:pPr>
                <a:spcBef>
                  <a:spcPct val="0"/>
                </a:spcBef>
              </a:pPr>
              <a:r>
                <a:rPr lang="en-US" altLang="ko-KR" b="0">
                  <a:latin typeface="Gill Sans" charset="0"/>
                  <a:ea typeface="Gill Sans" charset="0"/>
                  <a:cs typeface="Gill Sans" charset="0"/>
                </a:rPr>
                <a:t>500GB</a:t>
              </a:r>
            </a:p>
          </p:txBody>
        </p:sp>
      </p:grpSp>
      <p:grpSp>
        <p:nvGrpSpPr>
          <p:cNvPr id="765177" name="Group 249"/>
          <p:cNvGrpSpPr>
            <a:grpSpLocks/>
          </p:cNvGrpSpPr>
          <p:nvPr/>
        </p:nvGrpSpPr>
        <p:grpSpPr bwMode="auto">
          <a:xfrm>
            <a:off x="990600" y="381000"/>
            <a:ext cx="1092200" cy="3514725"/>
            <a:chOff x="576" y="48"/>
            <a:chExt cx="688" cy="2214"/>
          </a:xfrm>
        </p:grpSpPr>
        <p:sp>
          <p:nvSpPr>
            <p:cNvPr id="23560" name="Rectangle 4"/>
            <p:cNvSpPr>
              <a:spLocks noChangeArrowheads="1"/>
            </p:cNvSpPr>
            <p:nvPr/>
          </p:nvSpPr>
          <p:spPr bwMode="auto">
            <a:xfrm>
              <a:off x="607" y="48"/>
              <a:ext cx="657" cy="1576"/>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6000" b="0" smtClean="0">
                  <a:latin typeface="Gill Sans" charset="0"/>
                  <a:ea typeface="Gill Sans" charset="0"/>
                  <a:cs typeface="Gill Sans" charset="0"/>
                  <a:sym typeface="Symbol" panose="05050102010706020507" pitchFamily="18" charset="2"/>
                </a:rPr>
                <a:t>∞</a:t>
              </a:r>
              <a:endParaRPr lang="en-US" altLang="ko-KR" sz="6000" b="0" dirty="0">
                <a:latin typeface="Gill Sans" charset="0"/>
                <a:ea typeface="Gill Sans" charset="0"/>
                <a:cs typeface="Gill Sans" charset="0"/>
                <a:sym typeface="Symbol" panose="05050102010706020507" pitchFamily="18" charset="2"/>
              </a:endParaRPr>
            </a:p>
          </p:txBody>
        </p:sp>
        <p:sp>
          <p:nvSpPr>
            <p:cNvPr id="23561" name="Text Box 205"/>
            <p:cNvSpPr txBox="1">
              <a:spLocks noChangeArrowheads="1"/>
            </p:cNvSpPr>
            <p:nvPr/>
          </p:nvSpPr>
          <p:spPr bwMode="auto">
            <a:xfrm>
              <a:off x="576" y="1624"/>
              <a:ext cx="681" cy="638"/>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dirty="0">
                  <a:latin typeface="Gill Sans" charset="0"/>
                  <a:ea typeface="Gill Sans" charset="0"/>
                  <a:cs typeface="Gill Sans" charset="0"/>
                </a:rPr>
                <a:t>Virtual</a:t>
              </a:r>
            </a:p>
            <a:p>
              <a:pPr>
                <a:spcBef>
                  <a:spcPct val="0"/>
                </a:spcBef>
              </a:pPr>
              <a:r>
                <a:rPr lang="en-US" altLang="ko-KR" b="0" dirty="0">
                  <a:latin typeface="Gill Sans" charset="0"/>
                  <a:ea typeface="Gill Sans" charset="0"/>
                  <a:cs typeface="Gill Sans" charset="0"/>
                </a:rPr>
                <a:t>Memory</a:t>
              </a:r>
            </a:p>
            <a:p>
              <a:pPr>
                <a:spcBef>
                  <a:spcPct val="0"/>
                </a:spcBef>
              </a:pPr>
              <a:r>
                <a:rPr lang="en-US" altLang="ko-KR" b="0" dirty="0">
                  <a:latin typeface="Gill Sans" charset="0"/>
                  <a:ea typeface="Gill Sans" charset="0"/>
                  <a:cs typeface="Gill Sans" charset="0"/>
                </a:rPr>
                <a:t>4 GB</a:t>
              </a:r>
            </a:p>
          </p:txBody>
        </p:sp>
        <p:sp>
          <p:nvSpPr>
            <p:cNvPr id="23562" name="Rectangle 224"/>
            <p:cNvSpPr>
              <a:spLocks noChangeArrowheads="1"/>
            </p:cNvSpPr>
            <p:nvPr/>
          </p:nvSpPr>
          <p:spPr bwMode="auto">
            <a:xfrm>
              <a:off x="607" y="1274"/>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63" name="Rectangle 225"/>
            <p:cNvSpPr>
              <a:spLocks noChangeArrowheads="1"/>
            </p:cNvSpPr>
            <p:nvPr/>
          </p:nvSpPr>
          <p:spPr bwMode="auto">
            <a:xfrm>
              <a:off x="607" y="1186"/>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64" name="Rectangle 226"/>
            <p:cNvSpPr>
              <a:spLocks noChangeArrowheads="1"/>
            </p:cNvSpPr>
            <p:nvPr/>
          </p:nvSpPr>
          <p:spPr bwMode="auto">
            <a:xfrm>
              <a:off x="607" y="1099"/>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65" name="Rectangle 227"/>
            <p:cNvSpPr>
              <a:spLocks noChangeArrowheads="1"/>
            </p:cNvSpPr>
            <p:nvPr/>
          </p:nvSpPr>
          <p:spPr bwMode="auto">
            <a:xfrm>
              <a:off x="607" y="1011"/>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66" name="Rectangle 228"/>
            <p:cNvSpPr>
              <a:spLocks noChangeArrowheads="1"/>
            </p:cNvSpPr>
            <p:nvPr/>
          </p:nvSpPr>
          <p:spPr bwMode="auto">
            <a:xfrm>
              <a:off x="607" y="924"/>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67" name="Rectangle 229"/>
            <p:cNvSpPr>
              <a:spLocks noChangeArrowheads="1"/>
            </p:cNvSpPr>
            <p:nvPr/>
          </p:nvSpPr>
          <p:spPr bwMode="auto">
            <a:xfrm>
              <a:off x="607" y="836"/>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68" name="Rectangle 230"/>
            <p:cNvSpPr>
              <a:spLocks noChangeArrowheads="1"/>
            </p:cNvSpPr>
            <p:nvPr/>
          </p:nvSpPr>
          <p:spPr bwMode="auto">
            <a:xfrm>
              <a:off x="607" y="748"/>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69" name="Rectangle 231"/>
            <p:cNvSpPr>
              <a:spLocks noChangeArrowheads="1"/>
            </p:cNvSpPr>
            <p:nvPr/>
          </p:nvSpPr>
          <p:spPr bwMode="auto">
            <a:xfrm>
              <a:off x="607" y="661"/>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0" name="Rectangle 232"/>
            <p:cNvSpPr>
              <a:spLocks noChangeArrowheads="1"/>
            </p:cNvSpPr>
            <p:nvPr/>
          </p:nvSpPr>
          <p:spPr bwMode="auto">
            <a:xfrm>
              <a:off x="607" y="573"/>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1" name="Rectangle 233"/>
            <p:cNvSpPr>
              <a:spLocks noChangeArrowheads="1"/>
            </p:cNvSpPr>
            <p:nvPr/>
          </p:nvSpPr>
          <p:spPr bwMode="auto">
            <a:xfrm>
              <a:off x="607" y="486"/>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2" name="Rectangle 234"/>
            <p:cNvSpPr>
              <a:spLocks noChangeArrowheads="1"/>
            </p:cNvSpPr>
            <p:nvPr/>
          </p:nvSpPr>
          <p:spPr bwMode="auto">
            <a:xfrm>
              <a:off x="607" y="398"/>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3" name="Rectangle 235"/>
            <p:cNvSpPr>
              <a:spLocks noChangeArrowheads="1"/>
            </p:cNvSpPr>
            <p:nvPr/>
          </p:nvSpPr>
          <p:spPr bwMode="auto">
            <a:xfrm>
              <a:off x="607" y="311"/>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4" name="Rectangle 236"/>
            <p:cNvSpPr>
              <a:spLocks noChangeArrowheads="1"/>
            </p:cNvSpPr>
            <p:nvPr/>
          </p:nvSpPr>
          <p:spPr bwMode="auto">
            <a:xfrm>
              <a:off x="607" y="223"/>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5" name="Rectangle 237"/>
            <p:cNvSpPr>
              <a:spLocks noChangeArrowheads="1"/>
            </p:cNvSpPr>
            <p:nvPr/>
          </p:nvSpPr>
          <p:spPr bwMode="auto">
            <a:xfrm>
              <a:off x="607" y="136"/>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6" name="Rectangle 243"/>
            <p:cNvSpPr>
              <a:spLocks noChangeArrowheads="1"/>
            </p:cNvSpPr>
            <p:nvPr/>
          </p:nvSpPr>
          <p:spPr bwMode="auto">
            <a:xfrm>
              <a:off x="607" y="1361"/>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7" name="Rectangle 244"/>
            <p:cNvSpPr>
              <a:spLocks noChangeArrowheads="1"/>
            </p:cNvSpPr>
            <p:nvPr/>
          </p:nvSpPr>
          <p:spPr bwMode="auto">
            <a:xfrm>
              <a:off x="607" y="1449"/>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grpSp>
    </p:spTree>
    <p:extLst>
      <p:ext uri="{BB962C8B-B14F-4D97-AF65-F5344CB8AC3E}">
        <p14:creationId xmlns:p14="http://schemas.microsoft.com/office/powerpoint/2010/main" val="1812476743"/>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52400" y="152400"/>
            <a:ext cx="8839200" cy="533400"/>
          </a:xfrm>
        </p:spPr>
        <p:txBody>
          <a:bodyPr/>
          <a:lstStyle/>
          <a:p>
            <a:r>
              <a:rPr lang="en-US" altLang="ko-KR" smtClean="0">
                <a:ea typeface="굴림" panose="020B0600000101010101" pitchFamily="34" charset="-127"/>
              </a:rPr>
              <a:t>Graph of Page Faults Versus The Number of Frames</a:t>
            </a:r>
          </a:p>
        </p:txBody>
      </p:sp>
      <p:sp>
        <p:nvSpPr>
          <p:cNvPr id="19459" name="Rectangle 4"/>
          <p:cNvSpPr>
            <a:spLocks noGrp="1" noChangeArrowheads="1"/>
          </p:cNvSpPr>
          <p:nvPr>
            <p:ph type="body" idx="1"/>
          </p:nvPr>
        </p:nvSpPr>
        <p:spPr>
          <a:xfrm>
            <a:off x="158750" y="4167188"/>
            <a:ext cx="8785225" cy="2538412"/>
          </a:xfrm>
        </p:spPr>
        <p:txBody>
          <a:bodyPr>
            <a:noAutofit/>
          </a:bodyPr>
          <a:lstStyle/>
          <a:p>
            <a:pPr>
              <a:lnSpc>
                <a:spcPct val="80000"/>
              </a:lnSpc>
              <a:spcBef>
                <a:spcPct val="20000"/>
              </a:spcBef>
            </a:pPr>
            <a:r>
              <a:rPr lang="en-US" altLang="ko-KR" sz="2800" dirty="0" smtClean="0">
                <a:ea typeface="굴림" panose="020B0600000101010101" pitchFamily="34" charset="-127"/>
              </a:rPr>
              <a:t>One desirable property: When you add memory the miss rate drops</a:t>
            </a:r>
          </a:p>
          <a:p>
            <a:pPr lvl="1">
              <a:lnSpc>
                <a:spcPct val="80000"/>
              </a:lnSpc>
              <a:spcBef>
                <a:spcPct val="20000"/>
              </a:spcBef>
            </a:pPr>
            <a:r>
              <a:rPr lang="en-US" altLang="ko-KR" sz="2400" dirty="0" smtClean="0">
                <a:ea typeface="굴림" panose="020B0600000101010101" pitchFamily="34" charset="-127"/>
              </a:rPr>
              <a:t>Does this always happen?</a:t>
            </a:r>
          </a:p>
          <a:p>
            <a:pPr lvl="1">
              <a:lnSpc>
                <a:spcPct val="80000"/>
              </a:lnSpc>
              <a:spcBef>
                <a:spcPct val="20000"/>
              </a:spcBef>
            </a:pPr>
            <a:r>
              <a:rPr lang="en-US" altLang="ko-KR" sz="2400" dirty="0" smtClean="0">
                <a:ea typeface="굴림" panose="020B0600000101010101" pitchFamily="34" charset="-127"/>
              </a:rPr>
              <a:t>Seems like it should, right?</a:t>
            </a:r>
          </a:p>
          <a:p>
            <a:pPr>
              <a:lnSpc>
                <a:spcPct val="80000"/>
              </a:lnSpc>
              <a:spcBef>
                <a:spcPct val="20000"/>
              </a:spcBef>
            </a:pPr>
            <a:r>
              <a:rPr lang="en-US" altLang="ko-KR" sz="2800" dirty="0" smtClean="0">
                <a:ea typeface="굴림" panose="020B0600000101010101" pitchFamily="34" charset="-127"/>
              </a:rPr>
              <a:t>No: </a:t>
            </a:r>
            <a:r>
              <a:rPr lang="en-US" altLang="ko-KR" sz="2800" dirty="0" err="1">
                <a:ea typeface="굴림" panose="020B0600000101010101" pitchFamily="34" charset="-127"/>
              </a:rPr>
              <a:t>Bélády’s</a:t>
            </a:r>
            <a:r>
              <a:rPr lang="en-US" altLang="ko-KR" sz="2800" dirty="0">
                <a:ea typeface="굴림" panose="020B0600000101010101" pitchFamily="34" charset="-127"/>
              </a:rPr>
              <a:t> </a:t>
            </a:r>
            <a:r>
              <a:rPr lang="en-US" altLang="ko-KR" sz="2800" dirty="0" smtClean="0">
                <a:ea typeface="굴림" panose="020B0600000101010101" pitchFamily="34" charset="-127"/>
              </a:rPr>
              <a:t>anomaly </a:t>
            </a:r>
          </a:p>
          <a:p>
            <a:pPr lvl="1">
              <a:lnSpc>
                <a:spcPct val="80000"/>
              </a:lnSpc>
              <a:spcBef>
                <a:spcPct val="20000"/>
              </a:spcBef>
            </a:pPr>
            <a:r>
              <a:rPr lang="en-US" altLang="ko-KR" sz="2400" dirty="0" smtClean="0">
                <a:ea typeface="굴림" panose="020B0600000101010101" pitchFamily="34" charset="-127"/>
              </a:rPr>
              <a:t>Certain replacement algorithms (FIFO) don’t have this obvious property!</a:t>
            </a:r>
          </a:p>
        </p:txBody>
      </p:sp>
      <p:pic>
        <p:nvPicPr>
          <p:cNvPr id="19460" name="Picture 3"/>
          <p:cNvPicPr>
            <a:picLocks noChangeAspect="1" noChangeArrowheads="1"/>
          </p:cNvPicPr>
          <p:nvPr/>
        </p:nvPicPr>
        <p:blipFill>
          <a:blip r:embed="rId3">
            <a:extLst>
              <a:ext uri="{28A0092B-C50C-407E-A947-70E740481C1C}">
                <a14:useLocalDpi xmlns:a14="http://schemas.microsoft.com/office/drawing/2010/main" val="0"/>
              </a:ext>
            </a:extLst>
          </a:blip>
          <a:srcRect l="493" t="11264" r="1244" b="11610"/>
          <a:stretch>
            <a:fillRect/>
          </a:stretch>
        </p:blipFill>
        <p:spPr bwMode="auto">
          <a:xfrm>
            <a:off x="1624013" y="711200"/>
            <a:ext cx="5646737" cy="3322638"/>
          </a:xfrm>
          <a:prstGeom prst="rect">
            <a:avLst/>
          </a:prstGeom>
          <a:noFill/>
          <a:ln w="38100" cmpd="dbl">
            <a:solidFill>
              <a:srgbClr val="CC66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5919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6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9">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59">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Administrivia</a:t>
            </a:r>
            <a:endParaRPr lang="en-US" dirty="0"/>
          </a:p>
        </p:txBody>
      </p:sp>
      <p:sp>
        <p:nvSpPr>
          <p:cNvPr id="3" name="Content Placeholder 2"/>
          <p:cNvSpPr>
            <a:spLocks noGrp="1"/>
          </p:cNvSpPr>
          <p:nvPr>
            <p:ph idx="1"/>
          </p:nvPr>
        </p:nvSpPr>
        <p:spPr>
          <a:xfrm>
            <a:off x="152400" y="838200"/>
            <a:ext cx="8686800" cy="6019800"/>
          </a:xfrm>
        </p:spPr>
        <p:txBody>
          <a:bodyPr>
            <a:noAutofit/>
          </a:bodyPr>
          <a:lstStyle/>
          <a:p>
            <a:r>
              <a:rPr lang="en-US" dirty="0"/>
              <a:t>Project 2 design doc due </a:t>
            </a:r>
            <a:r>
              <a:rPr lang="en-US" dirty="0" smtClean="0"/>
              <a:t>today Wed </a:t>
            </a:r>
            <a:r>
              <a:rPr lang="en-US" dirty="0" smtClean="0"/>
              <a:t>03</a:t>
            </a:r>
            <a:r>
              <a:rPr lang="en-US" dirty="0" smtClean="0"/>
              <a:t>/15</a:t>
            </a:r>
            <a:endParaRPr lang="en-US" dirty="0"/>
          </a:p>
          <a:p>
            <a:pPr lvl="2"/>
            <a:endParaRPr lang="en-US" sz="1600" dirty="0" smtClean="0"/>
          </a:p>
          <a:p>
            <a:r>
              <a:rPr lang="en-US" dirty="0" smtClean="0"/>
              <a:t>Peer </a:t>
            </a:r>
            <a:r>
              <a:rPr lang="en-US" dirty="0"/>
              <a:t>review is *NOT* optional</a:t>
            </a:r>
          </a:p>
          <a:p>
            <a:pPr lvl="1"/>
            <a:r>
              <a:rPr lang="en-US" sz="2000" dirty="0"/>
              <a:t>Every person must fill out the project 1 peer review</a:t>
            </a:r>
          </a:p>
          <a:p>
            <a:pPr lvl="1"/>
            <a:r>
              <a:rPr lang="en-US" sz="2000" dirty="0"/>
              <a:t>Due </a:t>
            </a:r>
            <a:r>
              <a:rPr lang="en-US" sz="2000" dirty="0" smtClean="0"/>
              <a:t>Sun</a:t>
            </a:r>
            <a:r>
              <a:rPr lang="en-US" sz="2000" dirty="0" smtClean="0"/>
              <a:t> </a:t>
            </a:r>
            <a:r>
              <a:rPr lang="en-US" sz="2000" dirty="0" smtClean="0"/>
              <a:t>03</a:t>
            </a:r>
            <a:r>
              <a:rPr lang="en-US" sz="2000" dirty="0" smtClean="0"/>
              <a:t>/19</a:t>
            </a:r>
            <a:endParaRPr lang="en-US" sz="2000" dirty="0"/>
          </a:p>
          <a:p>
            <a:pPr lvl="2"/>
            <a:r>
              <a:rPr lang="en-US" dirty="0" smtClean="0"/>
              <a:t>Failure to submit will hurt your participation score</a:t>
            </a:r>
            <a:endParaRPr lang="en-US" dirty="0"/>
          </a:p>
          <a:p>
            <a:pPr lvl="1"/>
            <a:r>
              <a:rPr lang="en-US" sz="2000" dirty="0"/>
              <a:t>The peer review is an important part of our evaluation of partner dynamics – </a:t>
            </a:r>
            <a:r>
              <a:rPr lang="en-US" sz="2000" i="1" dirty="0"/>
              <a:t>please take is very </a:t>
            </a:r>
            <a:r>
              <a:rPr lang="en-US" sz="2000" i="1" dirty="0" smtClean="0"/>
              <a:t>seriously</a:t>
            </a:r>
            <a:endParaRPr lang="en-US" sz="2000" i="1" dirty="0"/>
          </a:p>
        </p:txBody>
      </p:sp>
    </p:spTree>
    <p:extLst>
      <p:ext uri="{BB962C8B-B14F-4D97-AF65-F5344CB8AC3E}">
        <p14:creationId xmlns:p14="http://schemas.microsoft.com/office/powerpoint/2010/main" val="909143575"/>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Administrivia</a:t>
            </a:r>
            <a:endParaRPr lang="en-US" dirty="0"/>
          </a:p>
        </p:txBody>
      </p:sp>
      <p:sp>
        <p:nvSpPr>
          <p:cNvPr id="3" name="Content Placeholder 2"/>
          <p:cNvSpPr>
            <a:spLocks noGrp="1"/>
          </p:cNvSpPr>
          <p:nvPr>
            <p:ph idx="1"/>
          </p:nvPr>
        </p:nvSpPr>
        <p:spPr>
          <a:xfrm>
            <a:off x="152400" y="838200"/>
            <a:ext cx="8686800" cy="6019800"/>
          </a:xfrm>
        </p:spPr>
        <p:txBody>
          <a:bodyPr>
            <a:noAutofit/>
          </a:bodyPr>
          <a:lstStyle/>
          <a:p>
            <a:r>
              <a:rPr lang="en-US" dirty="0" smtClean="0"/>
              <a:t>Midterm </a:t>
            </a:r>
            <a:r>
              <a:rPr lang="en-US" dirty="0"/>
              <a:t>2 next week on </a:t>
            </a:r>
            <a:r>
              <a:rPr lang="en-US" dirty="0">
                <a:solidFill>
                  <a:srgbClr val="FF0000"/>
                </a:solidFill>
                <a:latin typeface="Gill Sans" charset="0"/>
                <a:ea typeface="Gill Sans" charset="0"/>
                <a:cs typeface="Gill Sans" charset="0"/>
              </a:rPr>
              <a:t>Tue </a:t>
            </a:r>
            <a:r>
              <a:rPr lang="en-US" dirty="0" smtClean="0">
                <a:solidFill>
                  <a:srgbClr val="FF0000"/>
                </a:solidFill>
                <a:latin typeface="Gill Sans" charset="0"/>
                <a:ea typeface="Gill Sans" charset="0"/>
                <a:cs typeface="Gill Sans" charset="0"/>
              </a:rPr>
              <a:t>03</a:t>
            </a:r>
            <a:r>
              <a:rPr lang="en-US" dirty="0" smtClean="0">
                <a:solidFill>
                  <a:srgbClr val="FF0000"/>
                </a:solidFill>
                <a:latin typeface="Gill Sans" charset="0"/>
                <a:ea typeface="Gill Sans" charset="0"/>
                <a:cs typeface="Gill Sans" charset="0"/>
              </a:rPr>
              <a:t>/21 7-8:30PM</a:t>
            </a:r>
            <a:endParaRPr lang="en-US" dirty="0">
              <a:solidFill>
                <a:srgbClr val="FF0000"/>
              </a:solidFill>
              <a:latin typeface="Gill Sans" charset="0"/>
              <a:ea typeface="Gill Sans" charset="0"/>
              <a:cs typeface="Gill Sans" charset="0"/>
            </a:endParaRPr>
          </a:p>
          <a:p>
            <a:pPr lvl="1"/>
            <a:r>
              <a:rPr lang="en-US" sz="2000" dirty="0"/>
              <a:t>All topics up to and including Lecture 15</a:t>
            </a:r>
          </a:p>
          <a:p>
            <a:pPr lvl="2"/>
            <a:r>
              <a:rPr lang="en-US" dirty="0"/>
              <a:t>Focus will be on Lectures 9 – 15 and associated readings</a:t>
            </a:r>
          </a:p>
          <a:p>
            <a:pPr lvl="2"/>
            <a:r>
              <a:rPr lang="en-US" dirty="0"/>
              <a:t>Projects 1 &amp; 2, Homework 0 – 2  </a:t>
            </a:r>
            <a:endParaRPr lang="en-US" dirty="0" smtClean="0"/>
          </a:p>
          <a:p>
            <a:pPr lvl="2"/>
            <a:r>
              <a:rPr lang="en-US" dirty="0" smtClean="0"/>
              <a:t>Discussions</a:t>
            </a:r>
            <a:endParaRPr lang="en-US" dirty="0"/>
          </a:p>
          <a:p>
            <a:pPr lvl="1"/>
            <a:r>
              <a:rPr lang="en-US" sz="2000" dirty="0"/>
              <a:t>Closed book with 2 pages of hand-written notes both </a:t>
            </a:r>
            <a:r>
              <a:rPr lang="en-US" sz="2000" dirty="0" smtClean="0"/>
              <a:t>sides</a:t>
            </a:r>
          </a:p>
          <a:p>
            <a:pPr lvl="1"/>
            <a:endParaRPr lang="en-US" sz="2000" dirty="0"/>
          </a:p>
          <a:p>
            <a:pPr lvl="1"/>
            <a:r>
              <a:rPr lang="en-US" sz="2000" dirty="0"/>
              <a:t>Room assignments by </a:t>
            </a:r>
            <a:r>
              <a:rPr lang="en-US" sz="2000" dirty="0">
                <a:latin typeface="Gill Sans" charset="0"/>
                <a:ea typeface="Gill Sans" charset="0"/>
                <a:cs typeface="Gill Sans" charset="0"/>
              </a:rPr>
              <a:t>last name</a:t>
            </a:r>
            <a:r>
              <a:rPr lang="en-US" sz="2000" dirty="0"/>
              <a:t>:</a:t>
            </a:r>
          </a:p>
          <a:p>
            <a:pPr lvl="2"/>
            <a:r>
              <a:rPr lang="en-US" sz="1800" b="1" dirty="0"/>
              <a:t>A-H</a:t>
            </a:r>
            <a:r>
              <a:rPr lang="en-US" sz="1800" dirty="0"/>
              <a:t> </a:t>
            </a:r>
            <a:r>
              <a:rPr lang="en-US" sz="1800" dirty="0" smtClean="0"/>
              <a:t>100 </a:t>
            </a:r>
            <a:r>
              <a:rPr lang="en-US" sz="1800" dirty="0"/>
              <a:t>Genetics and Plant Biology </a:t>
            </a:r>
            <a:r>
              <a:rPr lang="en-US" sz="1800" dirty="0" smtClean="0"/>
              <a:t>Building</a:t>
            </a:r>
          </a:p>
          <a:p>
            <a:pPr lvl="2"/>
            <a:r>
              <a:rPr lang="en-US" sz="1800" b="1" dirty="0"/>
              <a:t>I-Z</a:t>
            </a:r>
            <a:r>
              <a:rPr lang="en-US" sz="1800" dirty="0"/>
              <a:t> </a:t>
            </a:r>
            <a:r>
              <a:rPr lang="en-US" sz="1800" dirty="0" smtClean="0"/>
              <a:t>  1 Pimentel</a:t>
            </a:r>
          </a:p>
          <a:p>
            <a:pPr lvl="2"/>
            <a:endParaRPr lang="en-US" sz="1800" dirty="0"/>
          </a:p>
          <a:p>
            <a:pPr lvl="1"/>
            <a:r>
              <a:rPr lang="en-US" dirty="0" smtClean="0"/>
              <a:t>Review Session on Saturday</a:t>
            </a:r>
          </a:p>
          <a:p>
            <a:pPr lvl="2"/>
            <a:r>
              <a:rPr lang="is-IS" dirty="0"/>
              <a:t>3-6pm 2050 VLSB</a:t>
            </a:r>
            <a:endParaRPr lang="en-US" dirty="0"/>
          </a:p>
        </p:txBody>
      </p:sp>
    </p:spTree>
    <p:extLst>
      <p:ext uri="{BB962C8B-B14F-4D97-AF65-F5344CB8AC3E}">
        <p14:creationId xmlns:p14="http://schemas.microsoft.com/office/powerpoint/2010/main" val="1336063250"/>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92647986"/>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ko-KR" smtClean="0">
                <a:ea typeface="굴림" panose="020B0600000101010101" pitchFamily="34" charset="-127"/>
              </a:rPr>
              <a:t>Implementing LRU</a:t>
            </a:r>
          </a:p>
        </p:txBody>
      </p:sp>
      <p:sp>
        <p:nvSpPr>
          <p:cNvPr id="781315" name="Rectangle 3"/>
          <p:cNvSpPr>
            <a:spLocks noGrp="1" noChangeArrowheads="1"/>
          </p:cNvSpPr>
          <p:nvPr>
            <p:ph type="body" idx="1"/>
          </p:nvPr>
        </p:nvSpPr>
        <p:spPr>
          <a:xfrm>
            <a:off x="228600" y="685800"/>
            <a:ext cx="8839200" cy="6096000"/>
          </a:xfrm>
        </p:spPr>
        <p:txBody>
          <a:bodyPr>
            <a:normAutofit/>
          </a:bodyPr>
          <a:lstStyle/>
          <a:p>
            <a:pPr>
              <a:lnSpc>
                <a:spcPct val="80000"/>
              </a:lnSpc>
              <a:spcBef>
                <a:spcPct val="10000"/>
              </a:spcBef>
              <a:tabLst>
                <a:tab pos="3030538" algn="l"/>
              </a:tabLst>
            </a:pPr>
            <a:r>
              <a:rPr lang="en-US" altLang="ko-KR" dirty="0" smtClean="0">
                <a:ea typeface="굴림" panose="020B0600000101010101" pitchFamily="34" charset="-127"/>
              </a:rPr>
              <a:t>Perfect:</a:t>
            </a:r>
          </a:p>
          <a:p>
            <a:pPr lvl="1">
              <a:lnSpc>
                <a:spcPct val="80000"/>
              </a:lnSpc>
              <a:spcBef>
                <a:spcPct val="10000"/>
              </a:spcBef>
              <a:tabLst>
                <a:tab pos="3030538" algn="l"/>
              </a:tabLst>
            </a:pPr>
            <a:r>
              <a:rPr lang="en-US" altLang="ko-KR" dirty="0" smtClean="0">
                <a:ea typeface="굴림" panose="020B0600000101010101" pitchFamily="34" charset="-127"/>
              </a:rPr>
              <a:t>Timestamp page on each reference</a:t>
            </a:r>
          </a:p>
          <a:p>
            <a:pPr lvl="1">
              <a:lnSpc>
                <a:spcPct val="80000"/>
              </a:lnSpc>
              <a:spcBef>
                <a:spcPct val="10000"/>
              </a:spcBef>
              <a:tabLst>
                <a:tab pos="3030538" algn="l"/>
              </a:tabLst>
            </a:pPr>
            <a:r>
              <a:rPr lang="en-US" altLang="ko-KR" dirty="0" smtClean="0">
                <a:ea typeface="굴림" panose="020B0600000101010101" pitchFamily="34" charset="-127"/>
              </a:rPr>
              <a:t>Keep list of pages ordered by time of reference</a:t>
            </a:r>
          </a:p>
          <a:p>
            <a:pPr lvl="1">
              <a:lnSpc>
                <a:spcPct val="80000"/>
              </a:lnSpc>
              <a:spcBef>
                <a:spcPct val="10000"/>
              </a:spcBef>
              <a:tabLst>
                <a:tab pos="3030538" algn="l"/>
              </a:tabLst>
            </a:pPr>
            <a:r>
              <a:rPr lang="en-US" altLang="ko-KR" dirty="0" smtClean="0">
                <a:ea typeface="굴림" panose="020B0600000101010101" pitchFamily="34" charset="-127"/>
              </a:rPr>
              <a:t>Too expensive to implement in reality for many reasons</a:t>
            </a:r>
          </a:p>
          <a:p>
            <a:pPr>
              <a:lnSpc>
                <a:spcPct val="80000"/>
              </a:lnSpc>
              <a:spcBef>
                <a:spcPct val="10000"/>
              </a:spcBef>
              <a:tabLst>
                <a:tab pos="3030538" algn="l"/>
              </a:tabLst>
            </a:pPr>
            <a:r>
              <a:rPr lang="en-US" altLang="ko-KR" dirty="0" smtClean="0">
                <a:solidFill>
                  <a:schemeClr val="hlink"/>
                </a:solidFill>
                <a:ea typeface="굴림" panose="020B0600000101010101" pitchFamily="34" charset="-127"/>
              </a:rPr>
              <a:t>Clock Algorithm:</a:t>
            </a:r>
            <a:r>
              <a:rPr lang="en-US" altLang="ko-KR" dirty="0" smtClean="0">
                <a:ea typeface="굴림" panose="020B0600000101010101" pitchFamily="34" charset="-127"/>
              </a:rPr>
              <a:t> Arrange physical pages in circle with single clock hand</a:t>
            </a:r>
          </a:p>
          <a:p>
            <a:pPr lvl="1">
              <a:lnSpc>
                <a:spcPct val="80000"/>
              </a:lnSpc>
              <a:spcBef>
                <a:spcPct val="10000"/>
              </a:spcBef>
              <a:tabLst>
                <a:tab pos="3030538" algn="l"/>
              </a:tabLst>
            </a:pPr>
            <a:r>
              <a:rPr lang="en-US" altLang="ko-KR" dirty="0" smtClean="0">
                <a:ea typeface="굴림" panose="020B0600000101010101" pitchFamily="34" charset="-127"/>
              </a:rPr>
              <a:t>Approximate LRU (</a:t>
            </a:r>
            <a:r>
              <a:rPr lang="en-US" altLang="ko-KR" i="1" dirty="0" smtClean="0">
                <a:ea typeface="굴림" panose="020B0600000101010101" pitchFamily="34" charset="-127"/>
              </a:rPr>
              <a:t>approximation to approximation to MIN</a:t>
            </a:r>
            <a:r>
              <a:rPr lang="en-US" altLang="ko-KR" dirty="0" smtClean="0">
                <a:ea typeface="굴림" panose="020B0600000101010101" pitchFamily="34" charset="-127"/>
              </a:rPr>
              <a:t>)</a:t>
            </a:r>
          </a:p>
          <a:p>
            <a:pPr lvl="1">
              <a:lnSpc>
                <a:spcPct val="80000"/>
              </a:lnSpc>
              <a:spcBef>
                <a:spcPct val="10000"/>
              </a:spcBef>
              <a:tabLst>
                <a:tab pos="3030538" algn="l"/>
              </a:tabLst>
            </a:pPr>
            <a:r>
              <a:rPr lang="en-US" altLang="ko-KR" dirty="0" smtClean="0">
                <a:ea typeface="굴림" panose="020B0600000101010101" pitchFamily="34" charset="-127"/>
              </a:rPr>
              <a:t>Replace </a:t>
            </a:r>
            <a:r>
              <a:rPr lang="en-US" altLang="ko-KR" dirty="0" smtClean="0">
                <a:solidFill>
                  <a:schemeClr val="hlink"/>
                </a:solidFill>
                <a:ea typeface="굴림" panose="020B0600000101010101" pitchFamily="34" charset="-127"/>
              </a:rPr>
              <a:t>an</a:t>
            </a:r>
            <a:r>
              <a:rPr lang="en-US" altLang="ko-KR" dirty="0" smtClean="0">
                <a:ea typeface="굴림" panose="020B0600000101010101" pitchFamily="34" charset="-127"/>
              </a:rPr>
              <a:t> old page, not </a:t>
            </a:r>
            <a:r>
              <a:rPr lang="en-US" altLang="ko-KR" dirty="0" smtClean="0">
                <a:solidFill>
                  <a:schemeClr val="hlink"/>
                </a:solidFill>
                <a:ea typeface="굴림" panose="020B0600000101010101" pitchFamily="34" charset="-127"/>
              </a:rPr>
              <a:t>the oldest</a:t>
            </a:r>
            <a:r>
              <a:rPr lang="en-US" altLang="ko-KR" dirty="0" smtClean="0">
                <a:ea typeface="굴림" panose="020B0600000101010101" pitchFamily="34" charset="-127"/>
              </a:rPr>
              <a:t> page</a:t>
            </a:r>
          </a:p>
          <a:p>
            <a:pPr>
              <a:lnSpc>
                <a:spcPct val="80000"/>
              </a:lnSpc>
              <a:spcBef>
                <a:spcPct val="10000"/>
              </a:spcBef>
              <a:tabLst>
                <a:tab pos="3030538" algn="l"/>
              </a:tabLst>
            </a:pPr>
            <a:endParaRPr lang="ko-KR" altLang="en-US" dirty="0" smtClean="0">
              <a:ea typeface="굴림" panose="020B0600000101010101" pitchFamily="34" charset="-127"/>
            </a:endParaRPr>
          </a:p>
        </p:txBody>
      </p:sp>
      <p:sp>
        <p:nvSpPr>
          <p:cNvPr id="4" name="Oval 4"/>
          <p:cNvSpPr>
            <a:spLocks noChangeArrowheads="1"/>
          </p:cNvSpPr>
          <p:nvPr/>
        </p:nvSpPr>
        <p:spPr bwMode="auto">
          <a:xfrm>
            <a:off x="1295400" y="3505200"/>
            <a:ext cx="2430462" cy="2368142"/>
          </a:xfrm>
          <a:prstGeom prst="ellipse">
            <a:avLst/>
          </a:prstGeom>
          <a:noFill/>
          <a:ln w="76200">
            <a:solidFill>
              <a:schemeClr val="tx1"/>
            </a:solidFill>
            <a:prstDash val="dash"/>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lnSpc>
                <a:spcPct val="100000"/>
              </a:lnSpc>
              <a:spcBef>
                <a:spcPct val="0"/>
              </a:spcBef>
              <a:buSzTx/>
            </a:pPr>
            <a:r>
              <a:rPr lang="en-US" altLang="ko-KR" sz="2400" b="0" dirty="0">
                <a:latin typeface="Arial" panose="020B0604020202020204" pitchFamily="34" charset="0"/>
                <a:ea typeface="굴림" panose="020B0600000101010101" pitchFamily="34" charset="-127"/>
              </a:rPr>
              <a:t>Set of all pages</a:t>
            </a:r>
          </a:p>
          <a:p>
            <a:pPr algn="ctr">
              <a:lnSpc>
                <a:spcPct val="100000"/>
              </a:lnSpc>
              <a:spcBef>
                <a:spcPct val="0"/>
              </a:spcBef>
              <a:buSzTx/>
            </a:pPr>
            <a:r>
              <a:rPr lang="en-US" altLang="ko-KR" sz="2400" b="0" dirty="0">
                <a:latin typeface="Arial" panose="020B0604020202020204" pitchFamily="34" charset="0"/>
                <a:ea typeface="굴림" panose="020B0600000101010101" pitchFamily="34" charset="-127"/>
              </a:rPr>
              <a:t>in Memory</a:t>
            </a:r>
          </a:p>
        </p:txBody>
      </p:sp>
      <p:sp>
        <p:nvSpPr>
          <p:cNvPr id="5" name="Text Box 7"/>
          <p:cNvSpPr txBox="1">
            <a:spLocks noChangeArrowheads="1"/>
          </p:cNvSpPr>
          <p:nvPr/>
        </p:nvSpPr>
        <p:spPr bwMode="auto">
          <a:xfrm>
            <a:off x="3900467" y="4768096"/>
            <a:ext cx="5179366" cy="178510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a:defRPr sz="2200" b="1">
                <a:solidFill>
                  <a:schemeClr val="tx1"/>
                </a:solidFill>
                <a:latin typeface="Comic Sans MS" panose="030F0702030302020204" pitchFamily="66" charset="0"/>
              </a:defRPr>
            </a:lvl1pPr>
            <a:lvl2pPr>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l">
              <a:lnSpc>
                <a:spcPct val="100000"/>
              </a:lnSpc>
              <a:spcBef>
                <a:spcPct val="0"/>
              </a:spcBef>
              <a:buSzTx/>
            </a:pPr>
            <a:r>
              <a:rPr lang="en-US" altLang="ko-KR" b="0" dirty="0" smtClean="0">
                <a:solidFill>
                  <a:schemeClr val="accent1"/>
                </a:solidFill>
                <a:latin typeface="Gill Sans" charset="0"/>
                <a:ea typeface="Gill Sans" charset="0"/>
                <a:cs typeface="Gill Sans" charset="0"/>
              </a:rPr>
              <a:t>OS Does:</a:t>
            </a:r>
            <a:endParaRPr lang="en-US" altLang="ko-KR" b="0" dirty="0">
              <a:solidFill>
                <a:schemeClr val="accent1"/>
              </a:solidFill>
              <a:latin typeface="Gill Sans" charset="0"/>
              <a:ea typeface="Gill Sans" charset="0"/>
              <a:cs typeface="Gill Sans" charset="0"/>
            </a:endParaRPr>
          </a:p>
          <a:p>
            <a:pPr marL="800100" lvl="1" indent="-342900" algn="l">
              <a:lnSpc>
                <a:spcPct val="100000"/>
              </a:lnSpc>
              <a:spcBef>
                <a:spcPct val="0"/>
              </a:spcBef>
              <a:buSzTx/>
              <a:buFont typeface="Arial" charset="0"/>
              <a:buChar char="•"/>
            </a:pPr>
            <a:r>
              <a:rPr lang="en-US" altLang="ko-KR" b="0" dirty="0" smtClean="0">
                <a:latin typeface="Gill Sans" charset="0"/>
                <a:ea typeface="Gill Sans" charset="0"/>
                <a:cs typeface="Gill Sans" charset="0"/>
              </a:rPr>
              <a:t>Advance clock hand once per page fault</a:t>
            </a:r>
          </a:p>
          <a:p>
            <a:pPr marL="800100" lvl="1" indent="-342900" algn="l">
              <a:lnSpc>
                <a:spcPct val="100000"/>
              </a:lnSpc>
              <a:spcBef>
                <a:spcPct val="0"/>
              </a:spcBef>
              <a:buSzTx/>
              <a:buFont typeface="Arial" charset="0"/>
              <a:buChar char="•"/>
            </a:pPr>
            <a:r>
              <a:rPr lang="en-US" altLang="ko-KR" b="0" dirty="0" smtClean="0">
                <a:latin typeface="Gill Sans" charset="0"/>
                <a:ea typeface="Gill Sans" charset="0"/>
                <a:cs typeface="Gill Sans" charset="0"/>
              </a:rPr>
              <a:t>Clear ”use” bit in PTE (mark page as not used recently)</a:t>
            </a:r>
            <a:endParaRPr lang="en-US" altLang="ko-KR" b="0" dirty="0">
              <a:latin typeface="Gill Sans" charset="0"/>
              <a:ea typeface="Gill Sans" charset="0"/>
              <a:cs typeface="Gill Sans" charset="0"/>
            </a:endParaRPr>
          </a:p>
        </p:txBody>
      </p:sp>
      <p:sp>
        <p:nvSpPr>
          <p:cNvPr id="6" name="Arc 9"/>
          <p:cNvSpPr>
            <a:spLocks/>
          </p:cNvSpPr>
          <p:nvPr/>
        </p:nvSpPr>
        <p:spPr bwMode="auto">
          <a:xfrm rot="10800000">
            <a:off x="1120796" y="4003471"/>
            <a:ext cx="533400" cy="1371600"/>
          </a:xfrm>
          <a:custGeom>
            <a:avLst/>
            <a:gdLst>
              <a:gd name="T0" fmla="*/ 335647 w 21600"/>
              <a:gd name="T1" fmla="*/ 0 h 29328"/>
              <a:gd name="T2" fmla="*/ 434301 w 21600"/>
              <a:gd name="T3" fmla="*/ 1371600 h 29328"/>
              <a:gd name="T4" fmla="*/ 0 w 21600"/>
              <a:gd name="T5" fmla="*/ 785088 h 29328"/>
              <a:gd name="T6" fmla="*/ 0 60000 65536"/>
              <a:gd name="T7" fmla="*/ 0 60000 65536"/>
              <a:gd name="T8" fmla="*/ 0 60000 65536"/>
            </a:gdLst>
            <a:ahLst/>
            <a:cxnLst>
              <a:cxn ang="T6">
                <a:pos x="T0" y="T1"/>
              </a:cxn>
              <a:cxn ang="T7">
                <a:pos x="T2" y="T3"/>
              </a:cxn>
              <a:cxn ang="T8">
                <a:pos x="T4" y="T5"/>
              </a:cxn>
            </a:cxnLst>
            <a:rect l="0" t="0" r="r" b="b"/>
            <a:pathLst>
              <a:path w="21600" h="29328" fill="none" extrusionOk="0">
                <a:moveTo>
                  <a:pt x="13592" y="-1"/>
                </a:moveTo>
                <a:cubicBezTo>
                  <a:pt x="18657" y="4100"/>
                  <a:pt x="21600" y="10269"/>
                  <a:pt x="21600" y="16787"/>
                </a:cubicBezTo>
                <a:cubicBezTo>
                  <a:pt x="21600" y="21283"/>
                  <a:pt x="20197" y="25667"/>
                  <a:pt x="17586" y="29327"/>
                </a:cubicBezTo>
              </a:path>
              <a:path w="21600" h="29328" stroke="0" extrusionOk="0">
                <a:moveTo>
                  <a:pt x="13592" y="-1"/>
                </a:moveTo>
                <a:cubicBezTo>
                  <a:pt x="18657" y="4100"/>
                  <a:pt x="21600" y="10269"/>
                  <a:pt x="21600" y="16787"/>
                </a:cubicBezTo>
                <a:cubicBezTo>
                  <a:pt x="21600" y="21283"/>
                  <a:pt x="20197" y="25667"/>
                  <a:pt x="17586" y="29327"/>
                </a:cubicBezTo>
                <a:lnTo>
                  <a:pt x="0" y="16787"/>
                </a:lnTo>
                <a:lnTo>
                  <a:pt x="13592" y="-1"/>
                </a:lnTo>
                <a:close/>
              </a:path>
            </a:pathLst>
          </a:custGeom>
          <a:noFill/>
          <a:ln w="57150">
            <a:solidFill>
              <a:schemeClr val="accent1"/>
            </a:solidFill>
            <a:round/>
            <a:headEn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2200">
              <a:latin typeface="Gill Sans Light"/>
              <a:cs typeface="Gill Sans Light"/>
            </a:endParaRPr>
          </a:p>
        </p:txBody>
      </p:sp>
      <p:sp>
        <p:nvSpPr>
          <p:cNvPr id="7" name="Text Box 7"/>
          <p:cNvSpPr txBox="1">
            <a:spLocks noChangeArrowheads="1"/>
          </p:cNvSpPr>
          <p:nvPr/>
        </p:nvSpPr>
        <p:spPr bwMode="auto">
          <a:xfrm>
            <a:off x="3904949" y="3280196"/>
            <a:ext cx="4572000" cy="144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a:defRPr sz="2200" b="1">
                <a:solidFill>
                  <a:schemeClr val="tx1"/>
                </a:solidFill>
                <a:latin typeface="Comic Sans MS" panose="030F0702030302020204" pitchFamily="66" charset="0"/>
              </a:defRPr>
            </a:lvl1pPr>
            <a:lvl2pPr>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l">
              <a:lnSpc>
                <a:spcPct val="100000"/>
              </a:lnSpc>
              <a:spcBef>
                <a:spcPct val="0"/>
              </a:spcBef>
              <a:buSzTx/>
            </a:pPr>
            <a:r>
              <a:rPr lang="en-US" altLang="ko-KR" b="0" dirty="0" smtClean="0">
                <a:solidFill>
                  <a:srgbClr val="C00000"/>
                </a:solidFill>
                <a:latin typeface="Gill Sans" charset="0"/>
                <a:ea typeface="Gill Sans" charset="0"/>
                <a:cs typeface="Gill Sans" charset="0"/>
              </a:rPr>
              <a:t>Hardware Does:</a:t>
            </a:r>
            <a:endParaRPr lang="en-US" altLang="ko-KR" b="0" dirty="0">
              <a:solidFill>
                <a:srgbClr val="C00000"/>
              </a:solidFill>
              <a:latin typeface="Gill Sans" charset="0"/>
              <a:ea typeface="Gill Sans" charset="0"/>
              <a:cs typeface="Gill Sans" charset="0"/>
            </a:endParaRPr>
          </a:p>
          <a:p>
            <a:pPr marL="800100" lvl="1" indent="-342900" algn="l">
              <a:lnSpc>
                <a:spcPct val="100000"/>
              </a:lnSpc>
              <a:spcBef>
                <a:spcPct val="0"/>
              </a:spcBef>
              <a:buSzTx/>
              <a:buFont typeface="Arial" charset="0"/>
              <a:buChar char="•"/>
            </a:pPr>
            <a:r>
              <a:rPr lang="en-US" altLang="ko-KR" b="0" dirty="0" smtClean="0">
                <a:latin typeface="Gill Sans" charset="0"/>
                <a:ea typeface="Gill Sans" charset="0"/>
                <a:cs typeface="Gill Sans" charset="0"/>
              </a:rPr>
              <a:t>On each reference:</a:t>
            </a:r>
          </a:p>
          <a:p>
            <a:pPr marL="800100" lvl="1" indent="-342900" algn="l">
              <a:lnSpc>
                <a:spcPct val="100000"/>
              </a:lnSpc>
              <a:spcBef>
                <a:spcPct val="0"/>
              </a:spcBef>
              <a:buSzTx/>
              <a:buFont typeface="Arial" charset="0"/>
              <a:buChar char="•"/>
            </a:pPr>
            <a:r>
              <a:rPr lang="en-US" altLang="ko-KR" b="0" dirty="0" smtClean="0">
                <a:latin typeface="Gill Sans" charset="0"/>
                <a:ea typeface="Gill Sans" charset="0"/>
                <a:cs typeface="Gill Sans" charset="0"/>
              </a:rPr>
              <a:t>Set </a:t>
            </a:r>
            <a:r>
              <a:rPr lang="en-US" altLang="ko-KR" b="0" dirty="0" smtClean="0">
                <a:latin typeface="Gill Sans" charset="0"/>
                <a:ea typeface="Gill Sans" charset="0"/>
                <a:cs typeface="Gill Sans" charset="0"/>
              </a:rPr>
              <a:t>”use” bit (Mark </a:t>
            </a:r>
            <a:r>
              <a:rPr lang="en-US" altLang="ko-KR" b="0" dirty="0">
                <a:latin typeface="Gill Sans" charset="0"/>
                <a:ea typeface="Gill Sans" charset="0"/>
                <a:cs typeface="Gill Sans" charset="0"/>
              </a:rPr>
              <a:t>pages as </a:t>
            </a:r>
            <a:r>
              <a:rPr lang="en-US" altLang="ko-KR" b="0" dirty="0" smtClean="0">
                <a:latin typeface="Gill Sans" charset="0"/>
                <a:ea typeface="Gill Sans" charset="0"/>
                <a:cs typeface="Gill Sans" charset="0"/>
              </a:rPr>
              <a:t>used recently)</a:t>
            </a:r>
            <a:endParaRPr lang="en-US" altLang="ko-KR" b="0" dirty="0">
              <a:latin typeface="Gill Sans" charset="0"/>
              <a:ea typeface="Gill Sans" charset="0"/>
              <a:cs typeface="Gill Sans" charset="0"/>
            </a:endParaRPr>
          </a:p>
        </p:txBody>
      </p:sp>
    </p:spTree>
    <p:extLst>
      <p:ext uri="{BB962C8B-B14F-4D97-AF65-F5344CB8AC3E}">
        <p14:creationId xmlns:p14="http://schemas.microsoft.com/office/powerpoint/2010/main" val="404027304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13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8131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8131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81315">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8131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8131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81315">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1315" grpId="0" build="p"/>
      <p:bldP spid="4" grpId="0" animBg="1"/>
      <p:bldP spid="5" grpId="0"/>
      <p:bldP spid="6" grpId="0" animBg="1"/>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12938" y="228600"/>
            <a:ext cx="5476875" cy="379413"/>
          </a:xfrm>
          <a:noFill/>
        </p:spPr>
        <p:txBody>
          <a:bodyPr wrap="none" lIns="63500" tIns="25400" rIns="63500" bIns="25400" anchor="t">
            <a:spAutoFit/>
          </a:bodyPr>
          <a:lstStyle/>
          <a:p>
            <a:r>
              <a:rPr lang="en-US" altLang="ko-KR" smtClean="0">
                <a:ea typeface="굴림" panose="020B0600000101010101" pitchFamily="34" charset="-127"/>
              </a:rPr>
              <a:t>Clock Algorithm: Not Recently Used</a:t>
            </a:r>
          </a:p>
        </p:txBody>
      </p:sp>
      <p:sp>
        <p:nvSpPr>
          <p:cNvPr id="782351" name="Rectangle 15"/>
          <p:cNvSpPr>
            <a:spLocks noGrp="1" noChangeArrowheads="1"/>
          </p:cNvSpPr>
          <p:nvPr>
            <p:ph type="body" idx="1"/>
          </p:nvPr>
        </p:nvSpPr>
        <p:spPr>
          <a:xfrm>
            <a:off x="192505" y="4271007"/>
            <a:ext cx="8915400" cy="3421471"/>
          </a:xfrm>
        </p:spPr>
        <p:txBody>
          <a:bodyPr>
            <a:normAutofit/>
          </a:bodyPr>
          <a:lstStyle/>
          <a:p>
            <a:pPr>
              <a:lnSpc>
                <a:spcPct val="80000"/>
              </a:lnSpc>
              <a:spcBef>
                <a:spcPct val="10000"/>
              </a:spcBef>
              <a:tabLst>
                <a:tab pos="3030538" algn="l"/>
              </a:tabLst>
            </a:pPr>
            <a:r>
              <a:rPr lang="en-US" altLang="ko-KR" dirty="0" smtClean="0">
                <a:ea typeface="굴림" panose="020B0600000101010101" pitchFamily="34" charset="-127"/>
                <a:sym typeface="Symbol" panose="05050102010706020507" pitchFamily="18" charset="2"/>
              </a:rPr>
              <a:t>Will </a:t>
            </a:r>
            <a:r>
              <a:rPr lang="en-US" altLang="ko-KR" dirty="0">
                <a:ea typeface="굴림" panose="020B0600000101010101" pitchFamily="34" charset="-127"/>
                <a:sym typeface="Symbol" panose="05050102010706020507" pitchFamily="18" charset="2"/>
              </a:rPr>
              <a:t>always find a page or loop forever?</a:t>
            </a:r>
          </a:p>
          <a:p>
            <a:pPr lvl="1">
              <a:lnSpc>
                <a:spcPct val="80000"/>
              </a:lnSpc>
              <a:spcBef>
                <a:spcPct val="10000"/>
              </a:spcBef>
              <a:tabLst>
                <a:tab pos="3030538" algn="l"/>
              </a:tabLst>
            </a:pPr>
            <a:r>
              <a:rPr lang="en-US" altLang="ko-KR" dirty="0">
                <a:ea typeface="굴림" panose="020B0600000101010101" pitchFamily="34" charset="-127"/>
              </a:rPr>
              <a:t>Even if all use bits set, will eventually loop around </a:t>
            </a:r>
            <a:r>
              <a:rPr lang="en-US" altLang="ko-KR" dirty="0">
                <a:ea typeface="굴림" panose="020B0600000101010101" pitchFamily="34" charset="-127"/>
                <a:sym typeface="Symbol" panose="05050102010706020507" pitchFamily="18" charset="2"/>
              </a:rPr>
              <a:t> FIFO</a:t>
            </a:r>
          </a:p>
          <a:p>
            <a:pPr>
              <a:lnSpc>
                <a:spcPct val="80000"/>
              </a:lnSpc>
              <a:spcBef>
                <a:spcPct val="20000"/>
              </a:spcBef>
            </a:pPr>
            <a:r>
              <a:rPr lang="en-US" altLang="ko-KR" dirty="0" smtClean="0">
                <a:ea typeface="굴림" panose="020B0600000101010101" pitchFamily="34" charset="-127"/>
              </a:rPr>
              <a:t>One </a:t>
            </a:r>
            <a:r>
              <a:rPr lang="en-US" altLang="ko-KR" dirty="0" smtClean="0">
                <a:ea typeface="굴림" panose="020B0600000101010101" pitchFamily="34" charset="-127"/>
              </a:rPr>
              <a:t>way to view clock algorithm: </a:t>
            </a:r>
          </a:p>
          <a:p>
            <a:pPr lvl="1">
              <a:lnSpc>
                <a:spcPct val="80000"/>
              </a:lnSpc>
              <a:spcBef>
                <a:spcPct val="20000"/>
              </a:spcBef>
            </a:pPr>
            <a:r>
              <a:rPr lang="en-US" altLang="ko-KR" dirty="0" smtClean="0">
                <a:ea typeface="굴림" panose="020B0600000101010101" pitchFamily="34" charset="-127"/>
              </a:rPr>
              <a:t>Crude partitioning of pages into two groups: young and old</a:t>
            </a:r>
          </a:p>
          <a:p>
            <a:pPr lvl="1">
              <a:lnSpc>
                <a:spcPct val="80000"/>
              </a:lnSpc>
              <a:spcBef>
                <a:spcPct val="20000"/>
              </a:spcBef>
            </a:pPr>
            <a:r>
              <a:rPr lang="en-US" altLang="ko-KR" dirty="0" smtClean="0">
                <a:ea typeface="굴림" panose="020B0600000101010101" pitchFamily="34" charset="-127"/>
              </a:rPr>
              <a:t>Why not partition into more than 2 groups?</a:t>
            </a:r>
          </a:p>
        </p:txBody>
      </p:sp>
      <p:sp>
        <p:nvSpPr>
          <p:cNvPr id="9" name="Oval 4"/>
          <p:cNvSpPr>
            <a:spLocks noChangeArrowheads="1"/>
          </p:cNvSpPr>
          <p:nvPr/>
        </p:nvSpPr>
        <p:spPr bwMode="auto">
          <a:xfrm>
            <a:off x="697707" y="990600"/>
            <a:ext cx="2430462" cy="2368142"/>
          </a:xfrm>
          <a:prstGeom prst="ellipse">
            <a:avLst/>
          </a:prstGeom>
          <a:noFill/>
          <a:ln w="76200">
            <a:solidFill>
              <a:schemeClr val="tx1"/>
            </a:solidFill>
            <a:prstDash val="dash"/>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lnSpc>
                <a:spcPct val="100000"/>
              </a:lnSpc>
              <a:spcBef>
                <a:spcPct val="0"/>
              </a:spcBef>
              <a:buSzTx/>
            </a:pPr>
            <a:r>
              <a:rPr lang="en-US" altLang="ko-KR" sz="2400" b="0" dirty="0">
                <a:latin typeface="Arial" panose="020B0604020202020204" pitchFamily="34" charset="0"/>
                <a:ea typeface="굴림" panose="020B0600000101010101" pitchFamily="34" charset="-127"/>
              </a:rPr>
              <a:t>Set of all pages</a:t>
            </a:r>
          </a:p>
          <a:p>
            <a:pPr algn="ctr">
              <a:lnSpc>
                <a:spcPct val="100000"/>
              </a:lnSpc>
              <a:spcBef>
                <a:spcPct val="0"/>
              </a:spcBef>
              <a:buSzTx/>
            </a:pPr>
            <a:r>
              <a:rPr lang="en-US" altLang="ko-KR" sz="2400" b="0" dirty="0">
                <a:latin typeface="Arial" panose="020B0604020202020204" pitchFamily="34" charset="0"/>
                <a:ea typeface="굴림" panose="020B0600000101010101" pitchFamily="34" charset="-127"/>
              </a:rPr>
              <a:t>in Memory</a:t>
            </a:r>
          </a:p>
        </p:txBody>
      </p:sp>
      <p:sp>
        <p:nvSpPr>
          <p:cNvPr id="10" name="Text Box 7"/>
          <p:cNvSpPr txBox="1">
            <a:spLocks noChangeArrowheads="1"/>
          </p:cNvSpPr>
          <p:nvPr/>
        </p:nvSpPr>
        <p:spPr bwMode="auto">
          <a:xfrm>
            <a:off x="3290741" y="742018"/>
            <a:ext cx="5179366" cy="178510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a:defRPr sz="2200" b="1">
                <a:solidFill>
                  <a:schemeClr val="tx1"/>
                </a:solidFill>
                <a:latin typeface="Comic Sans MS" panose="030F0702030302020204" pitchFamily="66" charset="0"/>
              </a:defRPr>
            </a:lvl1pPr>
            <a:lvl2pPr>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l">
              <a:lnSpc>
                <a:spcPct val="100000"/>
              </a:lnSpc>
              <a:spcBef>
                <a:spcPct val="0"/>
              </a:spcBef>
              <a:buSzTx/>
            </a:pPr>
            <a:r>
              <a:rPr lang="en-US" altLang="ko-KR" b="0" dirty="0" smtClean="0">
                <a:solidFill>
                  <a:schemeClr val="accent1"/>
                </a:solidFill>
                <a:latin typeface="Gill Sans" charset="0"/>
                <a:ea typeface="Gill Sans" charset="0"/>
                <a:cs typeface="Gill Sans" charset="0"/>
              </a:rPr>
              <a:t>OS Does:</a:t>
            </a:r>
            <a:endParaRPr lang="en-US" altLang="ko-KR" b="0" dirty="0">
              <a:solidFill>
                <a:schemeClr val="accent1"/>
              </a:solidFill>
              <a:latin typeface="Gill Sans" charset="0"/>
              <a:ea typeface="Gill Sans" charset="0"/>
              <a:cs typeface="Gill Sans" charset="0"/>
            </a:endParaRPr>
          </a:p>
          <a:p>
            <a:pPr marL="800100" lvl="1" indent="-342900" algn="l">
              <a:lnSpc>
                <a:spcPct val="100000"/>
              </a:lnSpc>
              <a:spcBef>
                <a:spcPct val="0"/>
              </a:spcBef>
              <a:buSzTx/>
              <a:buFont typeface="Arial" charset="0"/>
              <a:buChar char="•"/>
            </a:pPr>
            <a:r>
              <a:rPr lang="en-US" altLang="ko-KR" b="0" dirty="0" smtClean="0">
                <a:latin typeface="Gill Sans" charset="0"/>
                <a:ea typeface="Gill Sans" charset="0"/>
                <a:cs typeface="Gill Sans" charset="0"/>
              </a:rPr>
              <a:t>Advance clock hand once per page fault</a:t>
            </a:r>
          </a:p>
          <a:p>
            <a:pPr marL="800100" lvl="1" indent="-342900" algn="l">
              <a:lnSpc>
                <a:spcPct val="100000"/>
              </a:lnSpc>
              <a:spcBef>
                <a:spcPct val="0"/>
              </a:spcBef>
              <a:buSzTx/>
              <a:buFont typeface="Arial" charset="0"/>
              <a:buChar char="•"/>
            </a:pPr>
            <a:r>
              <a:rPr lang="en-US" altLang="ko-KR" b="0" dirty="0" smtClean="0">
                <a:latin typeface="Gill Sans" charset="0"/>
                <a:ea typeface="Gill Sans" charset="0"/>
                <a:cs typeface="Gill Sans" charset="0"/>
              </a:rPr>
              <a:t>Clear ”use” bit in PTE (mark page as not used recently)</a:t>
            </a:r>
            <a:endParaRPr lang="en-US" altLang="ko-KR" b="0" dirty="0">
              <a:latin typeface="Gill Sans" charset="0"/>
              <a:ea typeface="Gill Sans" charset="0"/>
              <a:cs typeface="Gill Sans" charset="0"/>
            </a:endParaRPr>
          </a:p>
        </p:txBody>
      </p:sp>
      <p:sp>
        <p:nvSpPr>
          <p:cNvPr id="11" name="Arc 9"/>
          <p:cNvSpPr>
            <a:spLocks/>
          </p:cNvSpPr>
          <p:nvPr/>
        </p:nvSpPr>
        <p:spPr bwMode="auto">
          <a:xfrm rot="10800000">
            <a:off x="523103" y="1488871"/>
            <a:ext cx="533400" cy="1371600"/>
          </a:xfrm>
          <a:custGeom>
            <a:avLst/>
            <a:gdLst>
              <a:gd name="T0" fmla="*/ 335647 w 21600"/>
              <a:gd name="T1" fmla="*/ 0 h 29328"/>
              <a:gd name="T2" fmla="*/ 434301 w 21600"/>
              <a:gd name="T3" fmla="*/ 1371600 h 29328"/>
              <a:gd name="T4" fmla="*/ 0 w 21600"/>
              <a:gd name="T5" fmla="*/ 785088 h 29328"/>
              <a:gd name="T6" fmla="*/ 0 60000 65536"/>
              <a:gd name="T7" fmla="*/ 0 60000 65536"/>
              <a:gd name="T8" fmla="*/ 0 60000 65536"/>
            </a:gdLst>
            <a:ahLst/>
            <a:cxnLst>
              <a:cxn ang="T6">
                <a:pos x="T0" y="T1"/>
              </a:cxn>
              <a:cxn ang="T7">
                <a:pos x="T2" y="T3"/>
              </a:cxn>
              <a:cxn ang="T8">
                <a:pos x="T4" y="T5"/>
              </a:cxn>
            </a:cxnLst>
            <a:rect l="0" t="0" r="r" b="b"/>
            <a:pathLst>
              <a:path w="21600" h="29328" fill="none" extrusionOk="0">
                <a:moveTo>
                  <a:pt x="13592" y="-1"/>
                </a:moveTo>
                <a:cubicBezTo>
                  <a:pt x="18657" y="4100"/>
                  <a:pt x="21600" y="10269"/>
                  <a:pt x="21600" y="16787"/>
                </a:cubicBezTo>
                <a:cubicBezTo>
                  <a:pt x="21600" y="21283"/>
                  <a:pt x="20197" y="25667"/>
                  <a:pt x="17586" y="29327"/>
                </a:cubicBezTo>
              </a:path>
              <a:path w="21600" h="29328" stroke="0" extrusionOk="0">
                <a:moveTo>
                  <a:pt x="13592" y="-1"/>
                </a:moveTo>
                <a:cubicBezTo>
                  <a:pt x="18657" y="4100"/>
                  <a:pt x="21600" y="10269"/>
                  <a:pt x="21600" y="16787"/>
                </a:cubicBezTo>
                <a:cubicBezTo>
                  <a:pt x="21600" y="21283"/>
                  <a:pt x="20197" y="25667"/>
                  <a:pt x="17586" y="29327"/>
                </a:cubicBezTo>
                <a:lnTo>
                  <a:pt x="0" y="16787"/>
                </a:lnTo>
                <a:lnTo>
                  <a:pt x="13592" y="-1"/>
                </a:lnTo>
                <a:close/>
              </a:path>
            </a:pathLst>
          </a:custGeom>
          <a:noFill/>
          <a:ln w="57150">
            <a:solidFill>
              <a:schemeClr val="accent1"/>
            </a:solidFill>
            <a:round/>
            <a:headEn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2200">
              <a:latin typeface="Gill Sans Light"/>
              <a:cs typeface="Gill Sans Light"/>
            </a:endParaRPr>
          </a:p>
        </p:txBody>
      </p:sp>
      <p:sp>
        <p:nvSpPr>
          <p:cNvPr id="12" name="Text Box 7"/>
          <p:cNvSpPr txBox="1">
            <a:spLocks noChangeArrowheads="1"/>
          </p:cNvSpPr>
          <p:nvPr/>
        </p:nvSpPr>
        <p:spPr bwMode="auto">
          <a:xfrm>
            <a:off x="3290741" y="2527122"/>
            <a:ext cx="4572000" cy="144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a:defRPr sz="2200" b="1">
                <a:solidFill>
                  <a:schemeClr val="tx1"/>
                </a:solidFill>
                <a:latin typeface="Comic Sans MS" panose="030F0702030302020204" pitchFamily="66" charset="0"/>
              </a:defRPr>
            </a:lvl1pPr>
            <a:lvl2pPr>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l">
              <a:lnSpc>
                <a:spcPct val="100000"/>
              </a:lnSpc>
              <a:spcBef>
                <a:spcPct val="0"/>
              </a:spcBef>
              <a:buSzTx/>
            </a:pPr>
            <a:r>
              <a:rPr lang="en-US" altLang="ko-KR" b="0" dirty="0" smtClean="0">
                <a:solidFill>
                  <a:srgbClr val="C00000"/>
                </a:solidFill>
                <a:latin typeface="Gill Sans" charset="0"/>
                <a:ea typeface="Gill Sans" charset="0"/>
                <a:cs typeface="Gill Sans" charset="0"/>
              </a:rPr>
              <a:t>Hardware Does:</a:t>
            </a:r>
            <a:endParaRPr lang="en-US" altLang="ko-KR" b="0" dirty="0">
              <a:solidFill>
                <a:srgbClr val="C00000"/>
              </a:solidFill>
              <a:latin typeface="Gill Sans" charset="0"/>
              <a:ea typeface="Gill Sans" charset="0"/>
              <a:cs typeface="Gill Sans" charset="0"/>
            </a:endParaRPr>
          </a:p>
          <a:p>
            <a:pPr marL="800100" lvl="1" indent="-342900" algn="l">
              <a:lnSpc>
                <a:spcPct val="100000"/>
              </a:lnSpc>
              <a:spcBef>
                <a:spcPct val="0"/>
              </a:spcBef>
              <a:buSzTx/>
              <a:buFont typeface="Arial" charset="0"/>
              <a:buChar char="•"/>
            </a:pPr>
            <a:r>
              <a:rPr lang="en-US" altLang="ko-KR" b="0" dirty="0" smtClean="0">
                <a:latin typeface="Gill Sans" charset="0"/>
                <a:ea typeface="Gill Sans" charset="0"/>
                <a:cs typeface="Gill Sans" charset="0"/>
              </a:rPr>
              <a:t>On each reference:</a:t>
            </a:r>
          </a:p>
          <a:p>
            <a:pPr marL="800100" lvl="1" indent="-342900" algn="l">
              <a:lnSpc>
                <a:spcPct val="100000"/>
              </a:lnSpc>
              <a:spcBef>
                <a:spcPct val="0"/>
              </a:spcBef>
              <a:buSzTx/>
              <a:buFont typeface="Arial" charset="0"/>
              <a:buChar char="•"/>
            </a:pPr>
            <a:r>
              <a:rPr lang="en-US" altLang="ko-KR" b="0" dirty="0" smtClean="0">
                <a:latin typeface="Gill Sans" charset="0"/>
                <a:ea typeface="Gill Sans" charset="0"/>
                <a:cs typeface="Gill Sans" charset="0"/>
              </a:rPr>
              <a:t>Set </a:t>
            </a:r>
            <a:r>
              <a:rPr lang="en-US" altLang="ko-KR" b="0" dirty="0" smtClean="0">
                <a:latin typeface="Gill Sans" charset="0"/>
                <a:ea typeface="Gill Sans" charset="0"/>
                <a:cs typeface="Gill Sans" charset="0"/>
              </a:rPr>
              <a:t>”use” bit (Mark </a:t>
            </a:r>
            <a:r>
              <a:rPr lang="en-US" altLang="ko-KR" b="0" dirty="0">
                <a:latin typeface="Gill Sans" charset="0"/>
                <a:ea typeface="Gill Sans" charset="0"/>
                <a:cs typeface="Gill Sans" charset="0"/>
              </a:rPr>
              <a:t>pages as </a:t>
            </a:r>
            <a:r>
              <a:rPr lang="en-US" altLang="ko-KR" b="0" dirty="0" smtClean="0">
                <a:latin typeface="Gill Sans" charset="0"/>
                <a:ea typeface="Gill Sans" charset="0"/>
                <a:cs typeface="Gill Sans" charset="0"/>
              </a:rPr>
              <a:t>used recently)</a:t>
            </a:r>
            <a:endParaRPr lang="en-US" altLang="ko-KR" b="0" dirty="0">
              <a:latin typeface="Gill Sans" charset="0"/>
              <a:ea typeface="Gill Sans" charset="0"/>
              <a:cs typeface="Gill Sans" charset="0"/>
            </a:endParaRPr>
          </a:p>
        </p:txBody>
      </p:sp>
    </p:spTree>
    <p:extLst>
      <p:ext uri="{BB962C8B-B14F-4D97-AF65-F5344CB8AC3E}">
        <p14:creationId xmlns:p14="http://schemas.microsoft.com/office/powerpoint/2010/main" val="24935236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23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23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23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823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823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2351" grpId="0" build="p" bldLvl="2"/>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ko-KR" smtClean="0">
                <a:ea typeface="굴림" panose="020B0600000101010101" pitchFamily="34" charset="-127"/>
              </a:rPr>
              <a:t>N</a:t>
            </a:r>
            <a:r>
              <a:rPr lang="en-US" altLang="ko-KR" baseline="30000" smtClean="0">
                <a:ea typeface="굴림" panose="020B0600000101010101" pitchFamily="34" charset="-127"/>
              </a:rPr>
              <a:t>th</a:t>
            </a:r>
            <a:r>
              <a:rPr lang="en-US" altLang="ko-KR" smtClean="0">
                <a:ea typeface="굴림" panose="020B0600000101010101" pitchFamily="34" charset="-127"/>
              </a:rPr>
              <a:t> Chance version of Clock Algorithm</a:t>
            </a:r>
          </a:p>
        </p:txBody>
      </p:sp>
      <p:sp>
        <p:nvSpPr>
          <p:cNvPr id="784387" name="Rectangle 3"/>
          <p:cNvSpPr>
            <a:spLocks noGrp="1" noChangeArrowheads="1"/>
          </p:cNvSpPr>
          <p:nvPr>
            <p:ph type="body" idx="1"/>
          </p:nvPr>
        </p:nvSpPr>
        <p:spPr>
          <a:xfrm>
            <a:off x="304800" y="685800"/>
            <a:ext cx="8686800" cy="6019800"/>
          </a:xfrm>
        </p:spPr>
        <p:txBody>
          <a:bodyPr>
            <a:normAutofit/>
          </a:bodyPr>
          <a:lstStyle/>
          <a:p>
            <a:pPr>
              <a:lnSpc>
                <a:spcPct val="80000"/>
              </a:lnSpc>
              <a:spcBef>
                <a:spcPct val="20000"/>
              </a:spcBef>
            </a:pPr>
            <a:r>
              <a:rPr lang="en-US" altLang="ko-KR" dirty="0" smtClean="0">
                <a:solidFill>
                  <a:schemeClr val="hlink"/>
                </a:solidFill>
                <a:ea typeface="굴림" panose="020B0600000101010101" pitchFamily="34" charset="-127"/>
              </a:rPr>
              <a:t>N</a:t>
            </a:r>
            <a:r>
              <a:rPr lang="en-US" altLang="ko-KR" baseline="30000" dirty="0" smtClean="0">
                <a:solidFill>
                  <a:schemeClr val="hlink"/>
                </a:solidFill>
                <a:ea typeface="굴림" panose="020B0600000101010101" pitchFamily="34" charset="-127"/>
              </a:rPr>
              <a:t>th</a:t>
            </a:r>
            <a:r>
              <a:rPr lang="en-US" altLang="ko-KR" dirty="0" smtClean="0">
                <a:solidFill>
                  <a:schemeClr val="hlink"/>
                </a:solidFill>
                <a:ea typeface="굴림" panose="020B0600000101010101" pitchFamily="34" charset="-127"/>
              </a:rPr>
              <a:t> chance algorithm:</a:t>
            </a:r>
            <a:r>
              <a:rPr lang="en-US" altLang="ko-KR" dirty="0" smtClean="0">
                <a:ea typeface="굴림" panose="020B0600000101010101" pitchFamily="34" charset="-127"/>
              </a:rPr>
              <a:t> Give page N chances</a:t>
            </a:r>
          </a:p>
          <a:p>
            <a:pPr lvl="1">
              <a:lnSpc>
                <a:spcPct val="80000"/>
              </a:lnSpc>
              <a:spcBef>
                <a:spcPct val="20000"/>
              </a:spcBef>
            </a:pPr>
            <a:r>
              <a:rPr lang="en-US" altLang="ko-KR" dirty="0" smtClean="0">
                <a:ea typeface="굴림" panose="020B0600000101010101" pitchFamily="34" charset="-127"/>
              </a:rPr>
              <a:t>OS keeps counter per page: # sweeps</a:t>
            </a:r>
          </a:p>
          <a:p>
            <a:pPr lvl="1">
              <a:lnSpc>
                <a:spcPct val="80000"/>
              </a:lnSpc>
              <a:spcBef>
                <a:spcPct val="20000"/>
              </a:spcBef>
            </a:pPr>
            <a:r>
              <a:rPr lang="en-US" altLang="ko-KR" dirty="0" smtClean="0">
                <a:ea typeface="굴림" panose="020B0600000101010101" pitchFamily="34" charset="-127"/>
              </a:rPr>
              <a:t>On page fault, OS checks use bit:</a:t>
            </a:r>
          </a:p>
          <a:p>
            <a:pPr lvl="2">
              <a:lnSpc>
                <a:spcPct val="80000"/>
              </a:lnSpc>
              <a:spcBef>
                <a:spcPct val="20000"/>
              </a:spcBef>
            </a:pPr>
            <a:r>
              <a:rPr lang="en-US" altLang="ko-KR" dirty="0" smtClean="0">
                <a:ea typeface="굴림" panose="020B0600000101010101" pitchFamily="34" charset="-127"/>
              </a:rPr>
              <a:t>1</a:t>
            </a:r>
            <a:r>
              <a:rPr lang="en-US" altLang="ko-KR" dirty="0">
                <a:ea typeface="굴림" panose="020B0600000101010101" pitchFamily="34" charset="-127"/>
                <a:sym typeface="Symbol" panose="05050102010706020507" pitchFamily="18" charset="2"/>
              </a:rPr>
              <a:t>  </a:t>
            </a:r>
            <a:r>
              <a:rPr lang="en-US" altLang="ko-KR" dirty="0" smtClean="0">
                <a:ea typeface="굴림" panose="020B0600000101010101" pitchFamily="34" charset="-127"/>
                <a:sym typeface="Symbol" panose="05050102010706020507" pitchFamily="18" charset="2"/>
              </a:rPr>
              <a:t>clear use and also clear counter (used in last sweep)</a:t>
            </a:r>
          </a:p>
          <a:p>
            <a:pPr lvl="2">
              <a:lnSpc>
                <a:spcPct val="80000"/>
              </a:lnSpc>
              <a:spcBef>
                <a:spcPct val="20000"/>
              </a:spcBef>
            </a:pPr>
            <a:r>
              <a:rPr lang="en-US" altLang="ko-KR" dirty="0">
                <a:ea typeface="굴림" panose="020B0600000101010101" pitchFamily="34" charset="-127"/>
                <a:sym typeface="Symbol" panose="05050102010706020507" pitchFamily="18" charset="2"/>
              </a:rPr>
              <a:t>0  </a:t>
            </a:r>
            <a:r>
              <a:rPr lang="en-US" altLang="ko-KR" dirty="0" smtClean="0">
                <a:ea typeface="굴림" panose="020B0600000101010101" pitchFamily="34" charset="-127"/>
                <a:sym typeface="Symbol" panose="05050102010706020507" pitchFamily="18" charset="2"/>
              </a:rPr>
              <a:t>increment counter; if count=N, replace page</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Means that clock hand has to sweep by N times without page being used before page is replaced</a:t>
            </a:r>
          </a:p>
          <a:p>
            <a:pPr>
              <a:lnSpc>
                <a:spcPct val="80000"/>
              </a:lnSpc>
              <a:spcBef>
                <a:spcPct val="20000"/>
              </a:spcBef>
            </a:pPr>
            <a:r>
              <a:rPr lang="en-US" altLang="ko-KR" dirty="0" smtClean="0">
                <a:ea typeface="굴림" panose="020B0600000101010101" pitchFamily="34" charset="-127"/>
                <a:sym typeface="Symbol" panose="05050102010706020507" pitchFamily="18" charset="2"/>
              </a:rPr>
              <a:t>How do we pick N?</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Why pick large N? Better approximation to LRU</a:t>
            </a: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If N ~ 1K, really good approximation</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Why pick small N? More efficient</a:t>
            </a: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Otherwise might have to look a long way to find free page</a:t>
            </a:r>
          </a:p>
          <a:p>
            <a:pPr>
              <a:lnSpc>
                <a:spcPct val="80000"/>
              </a:lnSpc>
              <a:spcBef>
                <a:spcPct val="20000"/>
              </a:spcBef>
            </a:pPr>
            <a:r>
              <a:rPr lang="en-US" altLang="ko-KR" dirty="0" smtClean="0">
                <a:ea typeface="굴림" panose="020B0600000101010101" pitchFamily="34" charset="-127"/>
                <a:sym typeface="Symbol" panose="05050102010706020507" pitchFamily="18" charset="2"/>
              </a:rPr>
              <a:t>What about dirty pages?</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Takes extra overhead to replace a dirty page, so give dirty pages an extra chance before replacing?</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Common approach:</a:t>
            </a: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Clean pages, use N=1</a:t>
            </a: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Dirty pages, use N=2 (and write back to disk when N=1)</a:t>
            </a:r>
          </a:p>
        </p:txBody>
      </p:sp>
    </p:spTree>
    <p:extLst>
      <p:ext uri="{BB962C8B-B14F-4D97-AF65-F5344CB8AC3E}">
        <p14:creationId xmlns:p14="http://schemas.microsoft.com/office/powerpoint/2010/main" val="269923183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4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43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43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8438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8438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8438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84387">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84387">
                                            <p:txEl>
                                              <p:pRg st="7" end="7"/>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84387">
                                            <p:txEl>
                                              <p:pRg st="8" end="8"/>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84387">
                                            <p:txEl>
                                              <p:pRg st="9" end="9"/>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84387">
                                            <p:txEl>
                                              <p:pRg st="10" end="10"/>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84387">
                                            <p:txEl>
                                              <p:pRg st="11" end="11"/>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84387">
                                            <p:txEl>
                                              <p:pRg st="12" end="12"/>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84387">
                                            <p:txEl>
                                              <p:pRg st="13" end="13"/>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784387">
                                            <p:txEl>
                                              <p:pRg st="14" end="14"/>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784387">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4387"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81000" y="152400"/>
            <a:ext cx="8382000" cy="533400"/>
          </a:xfrm>
        </p:spPr>
        <p:txBody>
          <a:bodyPr/>
          <a:lstStyle/>
          <a:p>
            <a:r>
              <a:rPr lang="en-US" altLang="ko-KR" smtClean="0">
                <a:ea typeface="굴림" panose="020B0600000101010101" pitchFamily="34" charset="-127"/>
              </a:rPr>
              <a:t>Second-Chance List Algorithm (VAX/VMS)</a:t>
            </a:r>
          </a:p>
        </p:txBody>
      </p:sp>
      <p:sp>
        <p:nvSpPr>
          <p:cNvPr id="789507" name="Rectangle 3"/>
          <p:cNvSpPr>
            <a:spLocks noGrp="1" noChangeArrowheads="1"/>
          </p:cNvSpPr>
          <p:nvPr>
            <p:ph type="body" idx="1"/>
          </p:nvPr>
        </p:nvSpPr>
        <p:spPr>
          <a:xfrm>
            <a:off x="228600" y="3810000"/>
            <a:ext cx="8915400" cy="3048000"/>
          </a:xfrm>
        </p:spPr>
        <p:txBody>
          <a:bodyPr>
            <a:normAutofit/>
          </a:bodyPr>
          <a:lstStyle/>
          <a:p>
            <a:pPr>
              <a:lnSpc>
                <a:spcPct val="80000"/>
              </a:lnSpc>
              <a:spcBef>
                <a:spcPct val="15000"/>
              </a:spcBef>
            </a:pPr>
            <a:r>
              <a:rPr lang="en-US" altLang="ko-KR" sz="2800" dirty="0" smtClean="0">
                <a:ea typeface="굴림" panose="020B0600000101010101" pitchFamily="34" charset="-127"/>
              </a:rPr>
              <a:t>Split memory in two: Active list (RW), SC list (Invalid)</a:t>
            </a:r>
          </a:p>
          <a:p>
            <a:pPr>
              <a:lnSpc>
                <a:spcPct val="80000"/>
              </a:lnSpc>
              <a:spcBef>
                <a:spcPct val="15000"/>
              </a:spcBef>
            </a:pPr>
            <a:r>
              <a:rPr lang="en-US" altLang="ko-KR" sz="2800" dirty="0" smtClean="0">
                <a:ea typeface="굴림" panose="020B0600000101010101" pitchFamily="34" charset="-127"/>
              </a:rPr>
              <a:t>Access pages in Active list at full speed</a:t>
            </a:r>
          </a:p>
          <a:p>
            <a:pPr>
              <a:lnSpc>
                <a:spcPct val="80000"/>
              </a:lnSpc>
              <a:spcBef>
                <a:spcPct val="15000"/>
              </a:spcBef>
            </a:pPr>
            <a:r>
              <a:rPr lang="en-US" altLang="ko-KR" sz="2800" dirty="0" smtClean="0">
                <a:ea typeface="굴림" panose="020B0600000101010101" pitchFamily="34" charset="-127"/>
              </a:rPr>
              <a:t>Otherwise, Page Fault</a:t>
            </a:r>
          </a:p>
          <a:p>
            <a:pPr lvl="1">
              <a:lnSpc>
                <a:spcPct val="80000"/>
              </a:lnSpc>
              <a:spcBef>
                <a:spcPct val="15000"/>
              </a:spcBef>
            </a:pPr>
            <a:r>
              <a:rPr lang="en-US" altLang="ko-KR" sz="2400" dirty="0" smtClean="0">
                <a:ea typeface="굴림" panose="020B0600000101010101" pitchFamily="34" charset="-127"/>
              </a:rPr>
              <a:t>Always move overflow page from end of Active list to front of Second-chance list (SC) and mark invalid</a:t>
            </a:r>
          </a:p>
          <a:p>
            <a:pPr lvl="1">
              <a:lnSpc>
                <a:spcPct val="80000"/>
              </a:lnSpc>
              <a:spcBef>
                <a:spcPct val="15000"/>
              </a:spcBef>
            </a:pPr>
            <a:r>
              <a:rPr lang="en-US" altLang="ko-KR" sz="2400" dirty="0" smtClean="0">
                <a:ea typeface="굴림" panose="020B0600000101010101" pitchFamily="34" charset="-127"/>
              </a:rPr>
              <a:t>Desired Page On SC List: move to front of Active list, mark RW</a:t>
            </a:r>
          </a:p>
          <a:p>
            <a:pPr lvl="1">
              <a:lnSpc>
                <a:spcPct val="80000"/>
              </a:lnSpc>
              <a:spcBef>
                <a:spcPct val="15000"/>
              </a:spcBef>
            </a:pPr>
            <a:r>
              <a:rPr lang="en-US" altLang="ko-KR" sz="2400" dirty="0" smtClean="0">
                <a:ea typeface="굴림" panose="020B0600000101010101" pitchFamily="34" charset="-127"/>
              </a:rPr>
              <a:t>Not on SC list: page in to front of Active list, mark RW; page out LRU victim at end of SC list</a:t>
            </a:r>
          </a:p>
        </p:txBody>
      </p:sp>
      <p:grpSp>
        <p:nvGrpSpPr>
          <p:cNvPr id="789537" name="Group 33"/>
          <p:cNvGrpSpPr>
            <a:grpSpLocks/>
          </p:cNvGrpSpPr>
          <p:nvPr/>
        </p:nvGrpSpPr>
        <p:grpSpPr bwMode="auto">
          <a:xfrm>
            <a:off x="685800" y="730250"/>
            <a:ext cx="7664451" cy="2225675"/>
            <a:chOff x="432" y="384"/>
            <a:chExt cx="4828" cy="1402"/>
          </a:xfrm>
        </p:grpSpPr>
        <p:sp>
          <p:nvSpPr>
            <p:cNvPr id="26643" name="Rectangle 5"/>
            <p:cNvSpPr>
              <a:spLocks noChangeArrowheads="1"/>
            </p:cNvSpPr>
            <p:nvPr/>
          </p:nvSpPr>
          <p:spPr bwMode="auto">
            <a:xfrm>
              <a:off x="1772" y="384"/>
              <a:ext cx="528" cy="240"/>
            </a:xfrm>
            <a:prstGeom prst="rect">
              <a:avLst/>
            </a:prstGeom>
            <a:solidFill>
              <a:srgbClr val="53FB25"/>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6644" name="Rectangle 6"/>
            <p:cNvSpPr>
              <a:spLocks noChangeArrowheads="1"/>
            </p:cNvSpPr>
            <p:nvPr/>
          </p:nvSpPr>
          <p:spPr bwMode="auto">
            <a:xfrm>
              <a:off x="1772" y="720"/>
              <a:ext cx="528" cy="240"/>
            </a:xfrm>
            <a:prstGeom prst="rect">
              <a:avLst/>
            </a:prstGeom>
            <a:solidFill>
              <a:srgbClr val="53FB25"/>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6645" name="Rectangle 7"/>
            <p:cNvSpPr>
              <a:spLocks noChangeArrowheads="1"/>
            </p:cNvSpPr>
            <p:nvPr/>
          </p:nvSpPr>
          <p:spPr bwMode="auto">
            <a:xfrm>
              <a:off x="1772" y="1056"/>
              <a:ext cx="528" cy="240"/>
            </a:xfrm>
            <a:prstGeom prst="rect">
              <a:avLst/>
            </a:prstGeom>
            <a:solidFill>
              <a:srgbClr val="53FB25"/>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6646" name="Rectangle 8"/>
            <p:cNvSpPr>
              <a:spLocks noChangeArrowheads="1"/>
            </p:cNvSpPr>
            <p:nvPr/>
          </p:nvSpPr>
          <p:spPr bwMode="auto">
            <a:xfrm>
              <a:off x="1772" y="1392"/>
              <a:ext cx="528" cy="240"/>
            </a:xfrm>
            <a:prstGeom prst="rect">
              <a:avLst/>
            </a:prstGeom>
            <a:solidFill>
              <a:srgbClr val="53FB25"/>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6647" name="Rectangle 10"/>
            <p:cNvSpPr>
              <a:spLocks noChangeArrowheads="1"/>
            </p:cNvSpPr>
            <p:nvPr/>
          </p:nvSpPr>
          <p:spPr bwMode="auto">
            <a:xfrm>
              <a:off x="3164" y="384"/>
              <a:ext cx="528" cy="240"/>
            </a:xfrm>
            <a:prstGeom prst="rect">
              <a:avLst/>
            </a:prstGeom>
            <a:solidFill>
              <a:srgbClr val="FFFF00"/>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6648" name="Rectangle 11"/>
            <p:cNvSpPr>
              <a:spLocks noChangeArrowheads="1"/>
            </p:cNvSpPr>
            <p:nvPr/>
          </p:nvSpPr>
          <p:spPr bwMode="auto">
            <a:xfrm>
              <a:off x="3164" y="720"/>
              <a:ext cx="528" cy="240"/>
            </a:xfrm>
            <a:prstGeom prst="rect">
              <a:avLst/>
            </a:prstGeom>
            <a:solidFill>
              <a:srgbClr val="FFFF00"/>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6649" name="Rectangle 12"/>
            <p:cNvSpPr>
              <a:spLocks noChangeArrowheads="1"/>
            </p:cNvSpPr>
            <p:nvPr/>
          </p:nvSpPr>
          <p:spPr bwMode="auto">
            <a:xfrm>
              <a:off x="3164" y="1056"/>
              <a:ext cx="528" cy="240"/>
            </a:xfrm>
            <a:prstGeom prst="rect">
              <a:avLst/>
            </a:prstGeom>
            <a:solidFill>
              <a:srgbClr val="FFFF00"/>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6650" name="Rectangle 13"/>
            <p:cNvSpPr>
              <a:spLocks noChangeArrowheads="1"/>
            </p:cNvSpPr>
            <p:nvPr/>
          </p:nvSpPr>
          <p:spPr bwMode="auto">
            <a:xfrm>
              <a:off x="3164" y="1392"/>
              <a:ext cx="528" cy="240"/>
            </a:xfrm>
            <a:prstGeom prst="rect">
              <a:avLst/>
            </a:prstGeom>
            <a:solidFill>
              <a:srgbClr val="FFFF00"/>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6651" name="Text Box 14"/>
            <p:cNvSpPr txBox="1">
              <a:spLocks noChangeArrowheads="1"/>
            </p:cNvSpPr>
            <p:nvPr/>
          </p:nvSpPr>
          <p:spPr bwMode="auto">
            <a:xfrm>
              <a:off x="432" y="624"/>
              <a:ext cx="1222" cy="1162"/>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b="0" dirty="0">
                  <a:solidFill>
                    <a:schemeClr val="hlink"/>
                  </a:solidFill>
                  <a:latin typeface="Gill Sans" charset="0"/>
                  <a:ea typeface="Gill Sans" charset="0"/>
                  <a:cs typeface="Gill Sans" charset="0"/>
                </a:rPr>
                <a:t>Directly</a:t>
              </a:r>
            </a:p>
            <a:p>
              <a:r>
                <a:rPr lang="en-US" altLang="ko-KR" sz="2400" b="0" dirty="0">
                  <a:solidFill>
                    <a:schemeClr val="hlink"/>
                  </a:solidFill>
                  <a:latin typeface="Gill Sans" charset="0"/>
                  <a:ea typeface="Gill Sans" charset="0"/>
                  <a:cs typeface="Gill Sans" charset="0"/>
                </a:rPr>
                <a:t>Mapped Pages</a:t>
              </a:r>
            </a:p>
            <a:p>
              <a:endParaRPr lang="en-US" altLang="ko-KR" sz="1800" b="0" dirty="0">
                <a:solidFill>
                  <a:schemeClr val="hlink"/>
                </a:solidFill>
                <a:latin typeface="Gill Sans" charset="0"/>
                <a:ea typeface="Gill Sans" charset="0"/>
                <a:cs typeface="Gill Sans" charset="0"/>
              </a:endParaRPr>
            </a:p>
            <a:p>
              <a:r>
                <a:rPr lang="en-US" altLang="ko-KR" sz="2400" b="0" dirty="0">
                  <a:solidFill>
                    <a:schemeClr val="hlink"/>
                  </a:solidFill>
                  <a:latin typeface="Gill Sans" charset="0"/>
                  <a:ea typeface="Gill Sans" charset="0"/>
                  <a:cs typeface="Gill Sans" charset="0"/>
                </a:rPr>
                <a:t>Marked: RW</a:t>
              </a:r>
            </a:p>
            <a:p>
              <a:r>
                <a:rPr lang="en-US" altLang="ko-KR" sz="2400" b="0" dirty="0">
                  <a:solidFill>
                    <a:schemeClr val="hlink"/>
                  </a:solidFill>
                  <a:latin typeface="Gill Sans" charset="0"/>
                  <a:ea typeface="Gill Sans" charset="0"/>
                  <a:cs typeface="Gill Sans" charset="0"/>
                </a:rPr>
                <a:t>List: FIFO</a:t>
              </a:r>
            </a:p>
          </p:txBody>
        </p:sp>
        <p:sp>
          <p:nvSpPr>
            <p:cNvPr id="26652" name="Text Box 15"/>
            <p:cNvSpPr txBox="1">
              <a:spLocks noChangeArrowheads="1"/>
            </p:cNvSpPr>
            <p:nvPr/>
          </p:nvSpPr>
          <p:spPr bwMode="auto">
            <a:xfrm>
              <a:off x="3984" y="624"/>
              <a:ext cx="1276" cy="1142"/>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b="0" dirty="0">
                  <a:solidFill>
                    <a:schemeClr val="hlink"/>
                  </a:solidFill>
                  <a:latin typeface="Gill Sans" charset="0"/>
                  <a:ea typeface="Gill Sans" charset="0"/>
                  <a:cs typeface="Gill Sans" charset="0"/>
                </a:rPr>
                <a:t>Second </a:t>
              </a:r>
            </a:p>
            <a:p>
              <a:r>
                <a:rPr lang="en-US" altLang="ko-KR" sz="2400" b="0" dirty="0">
                  <a:solidFill>
                    <a:schemeClr val="hlink"/>
                  </a:solidFill>
                  <a:latin typeface="Gill Sans" charset="0"/>
                  <a:ea typeface="Gill Sans" charset="0"/>
                  <a:cs typeface="Gill Sans" charset="0"/>
                </a:rPr>
                <a:t>Chance List</a:t>
              </a:r>
            </a:p>
            <a:p>
              <a:endParaRPr lang="en-US" altLang="ko-KR" sz="1600" b="0" dirty="0">
                <a:solidFill>
                  <a:schemeClr val="hlink"/>
                </a:solidFill>
                <a:latin typeface="Gill Sans" charset="0"/>
                <a:ea typeface="Gill Sans" charset="0"/>
                <a:cs typeface="Gill Sans" charset="0"/>
              </a:endParaRPr>
            </a:p>
            <a:p>
              <a:r>
                <a:rPr lang="en-US" altLang="ko-KR" sz="2400" b="0" dirty="0">
                  <a:solidFill>
                    <a:schemeClr val="hlink"/>
                  </a:solidFill>
                  <a:latin typeface="Gill Sans" charset="0"/>
                  <a:ea typeface="Gill Sans" charset="0"/>
                  <a:cs typeface="Gill Sans" charset="0"/>
                </a:rPr>
                <a:t>Marked: Invalid</a:t>
              </a:r>
            </a:p>
            <a:p>
              <a:r>
                <a:rPr lang="en-US" altLang="ko-KR" sz="2400" b="0" dirty="0">
                  <a:solidFill>
                    <a:schemeClr val="hlink"/>
                  </a:solidFill>
                  <a:latin typeface="Gill Sans" charset="0"/>
                  <a:ea typeface="Gill Sans" charset="0"/>
                  <a:cs typeface="Gill Sans" charset="0"/>
                </a:rPr>
                <a:t>List: LRU</a:t>
              </a:r>
            </a:p>
          </p:txBody>
        </p:sp>
      </p:grpSp>
      <p:grpSp>
        <p:nvGrpSpPr>
          <p:cNvPr id="789535" name="Group 31"/>
          <p:cNvGrpSpPr>
            <a:grpSpLocks/>
          </p:cNvGrpSpPr>
          <p:nvPr/>
        </p:nvGrpSpPr>
        <p:grpSpPr bwMode="auto">
          <a:xfrm>
            <a:off x="5822951" y="730251"/>
            <a:ext cx="2744788" cy="458788"/>
            <a:chOff x="3668" y="384"/>
            <a:chExt cx="1729" cy="289"/>
          </a:xfrm>
        </p:grpSpPr>
        <p:sp>
          <p:nvSpPr>
            <p:cNvPr id="26641" name="Line 18"/>
            <p:cNvSpPr>
              <a:spLocks noChangeShapeType="1"/>
            </p:cNvSpPr>
            <p:nvPr/>
          </p:nvSpPr>
          <p:spPr bwMode="auto">
            <a:xfrm>
              <a:off x="3668" y="480"/>
              <a:ext cx="700" cy="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26642" name="Text Box 19"/>
            <p:cNvSpPr txBox="1">
              <a:spLocks noChangeArrowheads="1"/>
            </p:cNvSpPr>
            <p:nvPr/>
          </p:nvSpPr>
          <p:spPr bwMode="auto">
            <a:xfrm>
              <a:off x="4416" y="384"/>
              <a:ext cx="981" cy="289"/>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b="0">
                  <a:latin typeface="Gill Sans" charset="0"/>
                  <a:ea typeface="Gill Sans" charset="0"/>
                  <a:cs typeface="Gill Sans" charset="0"/>
                </a:rPr>
                <a:t>LRU victim</a:t>
              </a:r>
            </a:p>
          </p:txBody>
        </p:sp>
      </p:grpSp>
      <p:grpSp>
        <p:nvGrpSpPr>
          <p:cNvPr id="789534" name="Group 30"/>
          <p:cNvGrpSpPr>
            <a:grpSpLocks/>
          </p:cNvGrpSpPr>
          <p:nvPr/>
        </p:nvGrpSpPr>
        <p:grpSpPr bwMode="auto">
          <a:xfrm>
            <a:off x="603250" y="2905125"/>
            <a:ext cx="2139950" cy="828675"/>
            <a:chOff x="380" y="1754"/>
            <a:chExt cx="1348" cy="522"/>
          </a:xfrm>
        </p:grpSpPr>
        <p:sp>
          <p:nvSpPr>
            <p:cNvPr id="26639" name="Line 22"/>
            <p:cNvSpPr>
              <a:spLocks noChangeShapeType="1"/>
            </p:cNvSpPr>
            <p:nvPr/>
          </p:nvSpPr>
          <p:spPr bwMode="auto">
            <a:xfrm>
              <a:off x="1104" y="1968"/>
              <a:ext cx="624" cy="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26640" name="Text Box 23"/>
            <p:cNvSpPr txBox="1">
              <a:spLocks noChangeArrowheads="1"/>
            </p:cNvSpPr>
            <p:nvPr/>
          </p:nvSpPr>
          <p:spPr bwMode="auto">
            <a:xfrm>
              <a:off x="380" y="1754"/>
              <a:ext cx="897" cy="522"/>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spcBef>
                  <a:spcPct val="0"/>
                </a:spcBef>
              </a:pPr>
              <a:r>
                <a:rPr lang="en-US" altLang="ko-KR" sz="2400" b="0" dirty="0">
                  <a:latin typeface="Gill Sans" charset="0"/>
                  <a:ea typeface="Gill Sans" charset="0"/>
                  <a:cs typeface="Gill Sans" charset="0"/>
                </a:rPr>
                <a:t>Page-in</a:t>
              </a:r>
            </a:p>
            <a:p>
              <a:pPr>
                <a:spcBef>
                  <a:spcPct val="0"/>
                </a:spcBef>
              </a:pPr>
              <a:r>
                <a:rPr lang="en-US" altLang="ko-KR" sz="2400" b="0" dirty="0">
                  <a:latin typeface="Gill Sans" charset="0"/>
                  <a:ea typeface="Gill Sans" charset="0"/>
                  <a:cs typeface="Gill Sans" charset="0"/>
                </a:rPr>
                <a:t>From disk</a:t>
              </a:r>
            </a:p>
          </p:txBody>
        </p:sp>
      </p:grpSp>
      <p:grpSp>
        <p:nvGrpSpPr>
          <p:cNvPr id="789533" name="Group 29"/>
          <p:cNvGrpSpPr>
            <a:grpSpLocks/>
          </p:cNvGrpSpPr>
          <p:nvPr/>
        </p:nvGrpSpPr>
        <p:grpSpPr bwMode="auto">
          <a:xfrm>
            <a:off x="2743200" y="1492250"/>
            <a:ext cx="2279650" cy="2124075"/>
            <a:chOff x="1728" y="864"/>
            <a:chExt cx="1436" cy="1338"/>
          </a:xfrm>
        </p:grpSpPr>
        <p:sp>
          <p:nvSpPr>
            <p:cNvPr id="26636" name="Line 16"/>
            <p:cNvSpPr>
              <a:spLocks noChangeShapeType="1"/>
            </p:cNvSpPr>
            <p:nvPr/>
          </p:nvSpPr>
          <p:spPr bwMode="auto">
            <a:xfrm flipH="1">
              <a:off x="2204" y="864"/>
              <a:ext cx="960" cy="912"/>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26637" name="Text Box 20"/>
            <p:cNvSpPr txBox="1">
              <a:spLocks noChangeArrowheads="1"/>
            </p:cNvSpPr>
            <p:nvPr/>
          </p:nvSpPr>
          <p:spPr bwMode="auto">
            <a:xfrm>
              <a:off x="1728" y="1680"/>
              <a:ext cx="1152" cy="522"/>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spcBef>
                  <a:spcPct val="0"/>
                </a:spcBef>
              </a:pPr>
              <a:r>
                <a:rPr lang="en-US" altLang="ko-KR" sz="2400" b="0" dirty="0">
                  <a:latin typeface="Gill Sans" charset="0"/>
                  <a:ea typeface="Gill Sans" charset="0"/>
                  <a:cs typeface="Gill Sans" charset="0"/>
                </a:rPr>
                <a:t>New</a:t>
              </a:r>
            </a:p>
            <a:p>
              <a:pPr>
                <a:spcBef>
                  <a:spcPct val="0"/>
                </a:spcBef>
              </a:pPr>
              <a:r>
                <a:rPr lang="en-US" altLang="ko-KR" sz="2400" b="0" dirty="0" smtClean="0">
                  <a:latin typeface="Gill Sans" charset="0"/>
                  <a:ea typeface="Gill Sans" charset="0"/>
                  <a:cs typeface="Gill Sans" charset="0"/>
                </a:rPr>
                <a:t>Active Pages</a:t>
              </a:r>
              <a:endParaRPr lang="en-US" altLang="ko-KR" sz="2400" b="0" dirty="0">
                <a:latin typeface="Gill Sans" charset="0"/>
                <a:ea typeface="Gill Sans" charset="0"/>
                <a:cs typeface="Gill Sans" charset="0"/>
              </a:endParaRPr>
            </a:p>
          </p:txBody>
        </p:sp>
        <p:sp>
          <p:nvSpPr>
            <p:cNvPr id="26638" name="Text Box 24"/>
            <p:cNvSpPr txBox="1">
              <a:spLocks noChangeArrowheads="1"/>
            </p:cNvSpPr>
            <p:nvPr/>
          </p:nvSpPr>
          <p:spPr bwMode="auto">
            <a:xfrm rot="19063843">
              <a:off x="2247" y="1160"/>
              <a:ext cx="656" cy="289"/>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b="0">
                  <a:latin typeface="Gill Sans" charset="0"/>
                  <a:ea typeface="Gill Sans" charset="0"/>
                  <a:cs typeface="Gill Sans" charset="0"/>
                </a:rPr>
                <a:t>Access</a:t>
              </a:r>
            </a:p>
          </p:txBody>
        </p:sp>
      </p:grpSp>
      <p:grpSp>
        <p:nvGrpSpPr>
          <p:cNvPr id="789532" name="Group 28"/>
          <p:cNvGrpSpPr>
            <a:grpSpLocks/>
          </p:cNvGrpSpPr>
          <p:nvPr/>
        </p:nvGrpSpPr>
        <p:grpSpPr bwMode="auto">
          <a:xfrm>
            <a:off x="3651251" y="608013"/>
            <a:ext cx="2978151" cy="3055938"/>
            <a:chOff x="2300" y="307"/>
            <a:chExt cx="1876" cy="1925"/>
          </a:xfrm>
        </p:grpSpPr>
        <p:sp>
          <p:nvSpPr>
            <p:cNvPr id="26633" name="Line 17"/>
            <p:cNvSpPr>
              <a:spLocks noChangeShapeType="1"/>
            </p:cNvSpPr>
            <p:nvPr/>
          </p:nvSpPr>
          <p:spPr bwMode="auto">
            <a:xfrm>
              <a:off x="2300" y="480"/>
              <a:ext cx="1060" cy="1248"/>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26634" name="Text Box 21"/>
            <p:cNvSpPr txBox="1">
              <a:spLocks noChangeArrowheads="1"/>
            </p:cNvSpPr>
            <p:nvPr/>
          </p:nvSpPr>
          <p:spPr bwMode="auto">
            <a:xfrm>
              <a:off x="3107" y="1710"/>
              <a:ext cx="1069" cy="522"/>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spcBef>
                  <a:spcPct val="0"/>
                </a:spcBef>
              </a:pPr>
              <a:r>
                <a:rPr lang="en-US" altLang="ko-KR" sz="2400" b="0" dirty="0">
                  <a:latin typeface="Gill Sans" charset="0"/>
                  <a:ea typeface="Gill Sans" charset="0"/>
                  <a:cs typeface="Gill Sans" charset="0"/>
                </a:rPr>
                <a:t>New</a:t>
              </a:r>
            </a:p>
            <a:p>
              <a:pPr>
                <a:spcBef>
                  <a:spcPct val="0"/>
                </a:spcBef>
              </a:pPr>
              <a:r>
                <a:rPr lang="en-US" altLang="ko-KR" sz="2400" b="0" dirty="0" smtClean="0">
                  <a:latin typeface="Gill Sans" charset="0"/>
                  <a:ea typeface="Gill Sans" charset="0"/>
                  <a:cs typeface="Gill Sans" charset="0"/>
                </a:rPr>
                <a:t>SC Victims</a:t>
              </a:r>
              <a:endParaRPr lang="en-US" altLang="ko-KR" sz="2400" b="0" dirty="0">
                <a:latin typeface="Gill Sans" charset="0"/>
                <a:ea typeface="Gill Sans" charset="0"/>
                <a:cs typeface="Gill Sans" charset="0"/>
              </a:endParaRPr>
            </a:p>
          </p:txBody>
        </p:sp>
        <p:sp>
          <p:nvSpPr>
            <p:cNvPr id="26635" name="Text Box 25"/>
            <p:cNvSpPr txBox="1">
              <a:spLocks noChangeArrowheads="1"/>
            </p:cNvSpPr>
            <p:nvPr/>
          </p:nvSpPr>
          <p:spPr bwMode="auto">
            <a:xfrm rot="2931928">
              <a:off x="2218" y="593"/>
              <a:ext cx="861" cy="289"/>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b="0">
                  <a:latin typeface="Gill Sans" charset="0"/>
                  <a:ea typeface="Gill Sans" charset="0"/>
                  <a:cs typeface="Gill Sans" charset="0"/>
                </a:rPr>
                <a:t>Overflow</a:t>
              </a:r>
            </a:p>
          </p:txBody>
        </p:sp>
      </p:grpSp>
    </p:spTree>
    <p:extLst>
      <p:ext uri="{BB962C8B-B14F-4D97-AF65-F5344CB8AC3E}">
        <p14:creationId xmlns:p14="http://schemas.microsoft.com/office/powerpoint/2010/main" val="210967301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9507">
                                            <p:txEl>
                                              <p:pRg st="0" end="0"/>
                                            </p:txEl>
                                          </p:spTgt>
                                        </p:tgtEl>
                                        <p:attrNameLst>
                                          <p:attrName>style.visibility</p:attrName>
                                        </p:attrNameLst>
                                      </p:cBhvr>
                                      <p:to>
                                        <p:strVal val="visible"/>
                                      </p:to>
                                    </p:set>
                                  </p:childTnLst>
                                </p:cTn>
                              </p:par>
                              <p:par>
                                <p:cTn id="7" presetID="2" presetClass="entr" presetSubtype="2" fill="hold" nodeType="withEffect">
                                  <p:stCondLst>
                                    <p:cond delay="0"/>
                                  </p:stCondLst>
                                  <p:childTnLst>
                                    <p:set>
                                      <p:cBhvr>
                                        <p:cTn id="8" dur="1" fill="hold">
                                          <p:stCondLst>
                                            <p:cond delay="0"/>
                                          </p:stCondLst>
                                        </p:cTn>
                                        <p:tgtEl>
                                          <p:spTgt spid="789537"/>
                                        </p:tgtEl>
                                        <p:attrNameLst>
                                          <p:attrName>style.visibility</p:attrName>
                                        </p:attrNameLst>
                                      </p:cBhvr>
                                      <p:to>
                                        <p:strVal val="visible"/>
                                      </p:to>
                                    </p:set>
                                    <p:anim calcmode="lin" valueType="num">
                                      <p:cBhvr additive="base">
                                        <p:cTn id="9" dur="500" fill="hold"/>
                                        <p:tgtEl>
                                          <p:spTgt spid="789537"/>
                                        </p:tgtEl>
                                        <p:attrNameLst>
                                          <p:attrName>ppt_x</p:attrName>
                                        </p:attrNameLst>
                                      </p:cBhvr>
                                      <p:tavLst>
                                        <p:tav tm="0">
                                          <p:val>
                                            <p:strVal val="1+#ppt_w/2"/>
                                          </p:val>
                                        </p:tav>
                                        <p:tav tm="100000">
                                          <p:val>
                                            <p:strVal val="#ppt_x"/>
                                          </p:val>
                                        </p:tav>
                                      </p:tavLst>
                                    </p:anim>
                                    <p:anim calcmode="lin" valueType="num">
                                      <p:cBhvr additive="base">
                                        <p:cTn id="10" dur="500" fill="hold"/>
                                        <p:tgtEl>
                                          <p:spTgt spid="789537"/>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9507">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89507">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89507">
                                            <p:txEl>
                                              <p:pRg st="3" end="3"/>
                                            </p:txEl>
                                          </p:spTgt>
                                        </p:tgtEl>
                                        <p:attrNameLst>
                                          <p:attrName>style.visibility</p:attrName>
                                        </p:attrNameLst>
                                      </p:cBhvr>
                                      <p:to>
                                        <p:strVal val="visible"/>
                                      </p:to>
                                    </p:set>
                                  </p:childTnLst>
                                </p:cTn>
                              </p:par>
                              <p:par>
                                <p:cTn id="23" presetID="22" presetClass="entr" presetSubtype="1" fill="hold" nodeType="withEffect">
                                  <p:stCondLst>
                                    <p:cond delay="0"/>
                                  </p:stCondLst>
                                  <p:childTnLst>
                                    <p:set>
                                      <p:cBhvr>
                                        <p:cTn id="24" dur="1" fill="hold">
                                          <p:stCondLst>
                                            <p:cond delay="0"/>
                                          </p:stCondLst>
                                        </p:cTn>
                                        <p:tgtEl>
                                          <p:spTgt spid="789532"/>
                                        </p:tgtEl>
                                        <p:attrNameLst>
                                          <p:attrName>style.visibility</p:attrName>
                                        </p:attrNameLst>
                                      </p:cBhvr>
                                      <p:to>
                                        <p:strVal val="visible"/>
                                      </p:to>
                                    </p:set>
                                    <p:animEffect transition="in" filter="wipe(up)">
                                      <p:cBhvr>
                                        <p:cTn id="25" dur="500"/>
                                        <p:tgtEl>
                                          <p:spTgt spid="78953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789507">
                                            <p:txEl>
                                              <p:pRg st="4" end="4"/>
                                            </p:txEl>
                                          </p:spTgt>
                                        </p:tgtEl>
                                        <p:attrNameLst>
                                          <p:attrName>style.visibility</p:attrName>
                                        </p:attrNameLst>
                                      </p:cBhvr>
                                      <p:to>
                                        <p:strVal val="visible"/>
                                      </p:to>
                                    </p:set>
                                  </p:childTnLst>
                                </p:cTn>
                              </p:par>
                              <p:par>
                                <p:cTn id="30" presetID="22" presetClass="entr" presetSubtype="1" fill="hold" nodeType="withEffect">
                                  <p:stCondLst>
                                    <p:cond delay="0"/>
                                  </p:stCondLst>
                                  <p:childTnLst>
                                    <p:set>
                                      <p:cBhvr>
                                        <p:cTn id="31" dur="1" fill="hold">
                                          <p:stCondLst>
                                            <p:cond delay="0"/>
                                          </p:stCondLst>
                                        </p:cTn>
                                        <p:tgtEl>
                                          <p:spTgt spid="789533"/>
                                        </p:tgtEl>
                                        <p:attrNameLst>
                                          <p:attrName>style.visibility</p:attrName>
                                        </p:attrNameLst>
                                      </p:cBhvr>
                                      <p:to>
                                        <p:strVal val="visible"/>
                                      </p:to>
                                    </p:set>
                                    <p:animEffect transition="in" filter="wipe(up)">
                                      <p:cBhvr>
                                        <p:cTn id="32" dur="500"/>
                                        <p:tgtEl>
                                          <p:spTgt spid="78953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89507">
                                            <p:txEl>
                                              <p:pRg st="5" end="5"/>
                                            </p:txEl>
                                          </p:spTgt>
                                        </p:tgtEl>
                                        <p:attrNameLst>
                                          <p:attrName>style.visibility</p:attrName>
                                        </p:attrNameLst>
                                      </p:cBhvr>
                                      <p:to>
                                        <p:strVal val="visible"/>
                                      </p:to>
                                    </p:set>
                                  </p:childTnLst>
                                </p:cTn>
                              </p:par>
                            </p:childTnLst>
                          </p:cTn>
                        </p:par>
                        <p:par>
                          <p:cTn id="37" fill="hold" nodeType="afterGroup">
                            <p:stCondLst>
                              <p:cond delay="0"/>
                            </p:stCondLst>
                            <p:childTnLst>
                              <p:par>
                                <p:cTn id="38" presetID="22" presetClass="entr" presetSubtype="8" fill="hold" nodeType="afterEffect">
                                  <p:stCondLst>
                                    <p:cond delay="0"/>
                                  </p:stCondLst>
                                  <p:childTnLst>
                                    <p:set>
                                      <p:cBhvr>
                                        <p:cTn id="39" dur="1" fill="hold">
                                          <p:stCondLst>
                                            <p:cond delay="0"/>
                                          </p:stCondLst>
                                        </p:cTn>
                                        <p:tgtEl>
                                          <p:spTgt spid="789534"/>
                                        </p:tgtEl>
                                        <p:attrNameLst>
                                          <p:attrName>style.visibility</p:attrName>
                                        </p:attrNameLst>
                                      </p:cBhvr>
                                      <p:to>
                                        <p:strVal val="visible"/>
                                      </p:to>
                                    </p:set>
                                    <p:animEffect transition="in" filter="wipe(left)">
                                      <p:cBhvr>
                                        <p:cTn id="40" dur="500"/>
                                        <p:tgtEl>
                                          <p:spTgt spid="789534"/>
                                        </p:tgtEl>
                                      </p:cBhvr>
                                    </p:animEffect>
                                  </p:childTnLst>
                                </p:cTn>
                              </p:par>
                            </p:childTnLst>
                          </p:cTn>
                        </p:par>
                        <p:par>
                          <p:cTn id="41" fill="hold" nodeType="afterGroup">
                            <p:stCondLst>
                              <p:cond delay="500"/>
                            </p:stCondLst>
                            <p:childTnLst>
                              <p:par>
                                <p:cTn id="42" presetID="22" presetClass="entr" presetSubtype="8" fill="hold" nodeType="afterEffect">
                                  <p:stCondLst>
                                    <p:cond delay="0"/>
                                  </p:stCondLst>
                                  <p:childTnLst>
                                    <p:set>
                                      <p:cBhvr>
                                        <p:cTn id="43" dur="1" fill="hold">
                                          <p:stCondLst>
                                            <p:cond delay="0"/>
                                          </p:stCondLst>
                                        </p:cTn>
                                        <p:tgtEl>
                                          <p:spTgt spid="789535"/>
                                        </p:tgtEl>
                                        <p:attrNameLst>
                                          <p:attrName>style.visibility</p:attrName>
                                        </p:attrNameLst>
                                      </p:cBhvr>
                                      <p:to>
                                        <p:strVal val="visible"/>
                                      </p:to>
                                    </p:set>
                                    <p:animEffect transition="in" filter="wipe(left)">
                                      <p:cBhvr>
                                        <p:cTn id="44" dur="500"/>
                                        <p:tgtEl>
                                          <p:spTgt spid="7895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9507"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ko-KR" smtClean="0">
                <a:ea typeface="굴림" panose="020B0600000101010101" pitchFamily="34" charset="-127"/>
              </a:rPr>
              <a:t>Second-Chance List Algorithm (con’t)</a:t>
            </a:r>
          </a:p>
        </p:txBody>
      </p:sp>
      <p:sp>
        <p:nvSpPr>
          <p:cNvPr id="27651" name="Rectangle 3"/>
          <p:cNvSpPr>
            <a:spLocks noGrp="1" noChangeArrowheads="1"/>
          </p:cNvSpPr>
          <p:nvPr>
            <p:ph type="body" idx="1"/>
          </p:nvPr>
        </p:nvSpPr>
        <p:spPr>
          <a:xfrm>
            <a:off x="304800" y="685800"/>
            <a:ext cx="8610600" cy="5867400"/>
          </a:xfrm>
        </p:spPr>
        <p:txBody>
          <a:bodyPr/>
          <a:lstStyle/>
          <a:p>
            <a:pPr>
              <a:lnSpc>
                <a:spcPct val="80000"/>
              </a:lnSpc>
            </a:pPr>
            <a:r>
              <a:rPr lang="en-US" altLang="ko-KR" dirty="0" smtClean="0">
                <a:ea typeface="굴림" panose="020B0600000101010101" pitchFamily="34" charset="-127"/>
              </a:rPr>
              <a:t>How many pages for second chance list?</a:t>
            </a:r>
          </a:p>
          <a:p>
            <a:pPr lvl="1">
              <a:lnSpc>
                <a:spcPct val="80000"/>
              </a:lnSpc>
            </a:pPr>
            <a:r>
              <a:rPr lang="en-US" altLang="ko-KR" dirty="0" smtClean="0">
                <a:ea typeface="굴림" panose="020B0600000101010101" pitchFamily="34" charset="-127"/>
              </a:rPr>
              <a:t>If 0 </a:t>
            </a:r>
            <a:r>
              <a:rPr lang="en-US" altLang="ko-KR" dirty="0" smtClean="0">
                <a:ea typeface="굴림" panose="020B0600000101010101" pitchFamily="34" charset="-127"/>
                <a:sym typeface="Symbol" panose="05050102010706020507" pitchFamily="18" charset="2"/>
              </a:rPr>
              <a:t> FIFO</a:t>
            </a:r>
          </a:p>
          <a:p>
            <a:pPr lvl="1">
              <a:lnSpc>
                <a:spcPct val="80000"/>
              </a:lnSpc>
            </a:pPr>
            <a:r>
              <a:rPr lang="en-US" altLang="ko-KR" dirty="0" smtClean="0">
                <a:ea typeface="굴림" panose="020B0600000101010101" pitchFamily="34" charset="-127"/>
                <a:sym typeface="Symbol" panose="05050102010706020507" pitchFamily="18" charset="2"/>
              </a:rPr>
              <a:t>If all  LRU, but page fault on every page reference</a:t>
            </a:r>
          </a:p>
          <a:p>
            <a:pPr>
              <a:lnSpc>
                <a:spcPct val="80000"/>
              </a:lnSpc>
            </a:pPr>
            <a:r>
              <a:rPr lang="en-US" altLang="ko-KR" dirty="0" smtClean="0">
                <a:ea typeface="굴림" panose="020B0600000101010101" pitchFamily="34" charset="-127"/>
                <a:sym typeface="Symbol" panose="05050102010706020507" pitchFamily="18" charset="2"/>
              </a:rPr>
              <a:t>Pick intermediate value.  Result is:</a:t>
            </a:r>
          </a:p>
          <a:p>
            <a:pPr lvl="1">
              <a:lnSpc>
                <a:spcPct val="80000"/>
              </a:lnSpc>
            </a:pPr>
            <a:r>
              <a:rPr lang="en-US" altLang="ko-KR" dirty="0" smtClean="0">
                <a:ea typeface="굴림" panose="020B0600000101010101" pitchFamily="34" charset="-127"/>
                <a:sym typeface="Symbol" panose="05050102010706020507" pitchFamily="18" charset="2"/>
              </a:rPr>
              <a:t>Pro: Few disk accesses (page only goes to disk if unused for a long time) </a:t>
            </a:r>
          </a:p>
          <a:p>
            <a:pPr lvl="1">
              <a:lnSpc>
                <a:spcPct val="80000"/>
              </a:lnSpc>
            </a:pPr>
            <a:r>
              <a:rPr lang="en-US" altLang="ko-KR" dirty="0" smtClean="0">
                <a:ea typeface="굴림" panose="020B0600000101010101" pitchFamily="34" charset="-127"/>
                <a:sym typeface="Symbol" panose="05050102010706020507" pitchFamily="18" charset="2"/>
              </a:rPr>
              <a:t>Con: Increased overhead trapping to OS (software / hardware tradeoff)</a:t>
            </a:r>
          </a:p>
          <a:p>
            <a:pPr>
              <a:lnSpc>
                <a:spcPct val="80000"/>
              </a:lnSpc>
            </a:pPr>
            <a:endParaRPr lang="en-US" altLang="ko-KR" dirty="0" smtClean="0">
              <a:ea typeface="굴림" panose="020B0600000101010101" pitchFamily="34" charset="-127"/>
              <a:sym typeface="Symbol" panose="05050102010706020507" pitchFamily="18" charset="2"/>
            </a:endParaRPr>
          </a:p>
          <a:p>
            <a:pPr>
              <a:lnSpc>
                <a:spcPct val="80000"/>
              </a:lnSpc>
            </a:pPr>
            <a:r>
              <a:rPr lang="en-US" altLang="ko-KR" dirty="0" smtClean="0">
                <a:ea typeface="굴림" panose="020B0600000101010101" pitchFamily="34" charset="-127"/>
                <a:sym typeface="Symbol" panose="05050102010706020507" pitchFamily="18" charset="2"/>
              </a:rPr>
              <a:t>One Motivation: No HW-supported ”use” bit</a:t>
            </a:r>
          </a:p>
          <a:p>
            <a:pPr lvl="1">
              <a:lnSpc>
                <a:spcPct val="80000"/>
              </a:lnSpc>
            </a:pPr>
            <a:r>
              <a:rPr lang="en-US" altLang="ko-KR" dirty="0" err="1" smtClean="0">
                <a:ea typeface="굴림" panose="020B0600000101010101" pitchFamily="34" charset="-127"/>
                <a:sym typeface="Symbol" panose="05050102010706020507" pitchFamily="18" charset="2"/>
              </a:rPr>
              <a:t>Strecker</a:t>
            </a:r>
            <a:r>
              <a:rPr lang="en-US" altLang="ko-KR" dirty="0" smtClean="0">
                <a:ea typeface="굴림" panose="020B0600000101010101" pitchFamily="34" charset="-127"/>
                <a:sym typeface="Symbol" panose="05050102010706020507" pitchFamily="18" charset="2"/>
              </a:rPr>
              <a:t> </a:t>
            </a:r>
            <a:r>
              <a:rPr lang="en-US" altLang="ko-KR" dirty="0" smtClean="0">
                <a:ea typeface="굴림" panose="020B0600000101010101" pitchFamily="34" charset="-127"/>
                <a:sym typeface="Symbol" panose="05050102010706020507" pitchFamily="18" charset="2"/>
              </a:rPr>
              <a:t>(architect) asked OS people, they said they didn’t need it, so didn’t implement it</a:t>
            </a:r>
          </a:p>
          <a:p>
            <a:pPr lvl="1">
              <a:lnSpc>
                <a:spcPct val="80000"/>
              </a:lnSpc>
            </a:pPr>
            <a:r>
              <a:rPr lang="en-US" altLang="ko-KR" dirty="0" smtClean="0">
                <a:ea typeface="굴림" panose="020B0600000101010101" pitchFamily="34" charset="-127"/>
                <a:sym typeface="Symbol" panose="05050102010706020507" pitchFamily="18" charset="2"/>
              </a:rPr>
              <a:t>He later got blamed, but VAX did OK anyway</a:t>
            </a:r>
          </a:p>
        </p:txBody>
      </p:sp>
    </p:spTree>
    <p:extLst>
      <p:ext uri="{BB962C8B-B14F-4D97-AF65-F5344CB8AC3E}">
        <p14:creationId xmlns:p14="http://schemas.microsoft.com/office/powerpoint/2010/main" val="5830553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6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65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65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651">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651">
                                            <p:txEl>
                                              <p:pRg st="8" end="8"/>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765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uiExpand="1" build="p" bldLvl="2"/>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152400"/>
            <a:ext cx="8229600" cy="533400"/>
          </a:xfrm>
        </p:spPr>
        <p:txBody>
          <a:bodyPr/>
          <a:lstStyle/>
          <a:p>
            <a:r>
              <a:rPr lang="en-US" altLang="ko-KR" smtClean="0">
                <a:ea typeface="굴림" panose="020B0600000101010101" pitchFamily="34" charset="-127"/>
              </a:rPr>
              <a:t>Allocation of Page Frames (Memory Pages)</a:t>
            </a:r>
          </a:p>
        </p:txBody>
      </p:sp>
      <p:sp>
        <p:nvSpPr>
          <p:cNvPr id="817155" name="Rectangle 3"/>
          <p:cNvSpPr>
            <a:spLocks noGrp="1" noChangeArrowheads="1"/>
          </p:cNvSpPr>
          <p:nvPr>
            <p:ph type="body" idx="1"/>
          </p:nvPr>
        </p:nvSpPr>
        <p:spPr>
          <a:xfrm>
            <a:off x="52388" y="660400"/>
            <a:ext cx="8967787" cy="5943600"/>
          </a:xfrm>
        </p:spPr>
        <p:txBody>
          <a:bodyPr>
            <a:normAutofit/>
          </a:bodyPr>
          <a:lstStyle/>
          <a:p>
            <a:pPr>
              <a:lnSpc>
                <a:spcPct val="80000"/>
              </a:lnSpc>
              <a:spcBef>
                <a:spcPct val="15000"/>
              </a:spcBef>
            </a:pPr>
            <a:r>
              <a:rPr lang="en-US" altLang="ko-KR" sz="2800" dirty="0" smtClean="0">
                <a:ea typeface="굴림" panose="020B0600000101010101" pitchFamily="34" charset="-127"/>
              </a:rPr>
              <a:t>How do we allocate memory among different processes?</a:t>
            </a:r>
          </a:p>
          <a:p>
            <a:pPr lvl="1">
              <a:lnSpc>
                <a:spcPct val="80000"/>
              </a:lnSpc>
              <a:spcBef>
                <a:spcPct val="15000"/>
              </a:spcBef>
            </a:pPr>
            <a:r>
              <a:rPr lang="en-US" altLang="ko-KR" sz="2400" dirty="0" smtClean="0">
                <a:ea typeface="굴림" panose="020B0600000101010101" pitchFamily="34" charset="-127"/>
              </a:rPr>
              <a:t>Does every process get the same fraction of memory?  Different fractions?</a:t>
            </a:r>
          </a:p>
          <a:p>
            <a:pPr lvl="1">
              <a:lnSpc>
                <a:spcPct val="80000"/>
              </a:lnSpc>
              <a:spcBef>
                <a:spcPct val="15000"/>
              </a:spcBef>
            </a:pPr>
            <a:r>
              <a:rPr lang="en-US" altLang="ko-KR" sz="2400" dirty="0" smtClean="0">
                <a:ea typeface="굴림" panose="020B0600000101010101" pitchFamily="34" charset="-127"/>
              </a:rPr>
              <a:t>Should we completely swap some processes out of memory?</a:t>
            </a:r>
          </a:p>
          <a:p>
            <a:pPr>
              <a:lnSpc>
                <a:spcPct val="80000"/>
              </a:lnSpc>
              <a:spcBef>
                <a:spcPct val="15000"/>
              </a:spcBef>
            </a:pPr>
            <a:r>
              <a:rPr lang="en-US" altLang="ko-KR" sz="2800" dirty="0" smtClean="0">
                <a:ea typeface="굴림" panose="020B0600000101010101" pitchFamily="34" charset="-127"/>
              </a:rPr>
              <a:t>Each process needs </a:t>
            </a:r>
            <a:r>
              <a:rPr lang="en-US" altLang="ko-KR" sz="2800" i="1" dirty="0" smtClean="0">
                <a:ea typeface="굴림" panose="020B0600000101010101" pitchFamily="34" charset="-127"/>
              </a:rPr>
              <a:t>minimum</a:t>
            </a:r>
            <a:r>
              <a:rPr lang="en-US" altLang="ko-KR" sz="2800" dirty="0" smtClean="0">
                <a:ea typeface="굴림" panose="020B0600000101010101" pitchFamily="34" charset="-127"/>
              </a:rPr>
              <a:t> number of pages</a:t>
            </a:r>
          </a:p>
          <a:p>
            <a:pPr lvl="1">
              <a:lnSpc>
                <a:spcPct val="80000"/>
              </a:lnSpc>
              <a:spcBef>
                <a:spcPct val="15000"/>
              </a:spcBef>
            </a:pPr>
            <a:r>
              <a:rPr lang="en-US" altLang="ko-KR" sz="2400" dirty="0" smtClean="0">
                <a:ea typeface="굴림" panose="020B0600000101010101" pitchFamily="34" charset="-127"/>
              </a:rPr>
              <a:t>Want to make sure that all processes </a:t>
            </a:r>
            <a:r>
              <a:rPr lang="en-US" altLang="ko-KR" sz="2400" dirty="0" smtClean="0">
                <a:solidFill>
                  <a:schemeClr val="hlink"/>
                </a:solidFill>
                <a:ea typeface="굴림" panose="020B0600000101010101" pitchFamily="34" charset="-127"/>
              </a:rPr>
              <a:t>that are loaded into memory</a:t>
            </a:r>
            <a:r>
              <a:rPr lang="en-US" altLang="ko-KR" sz="2400" dirty="0" smtClean="0">
                <a:ea typeface="굴림" panose="020B0600000101010101" pitchFamily="34" charset="-127"/>
              </a:rPr>
              <a:t> can make forward progress</a:t>
            </a:r>
          </a:p>
          <a:p>
            <a:pPr lvl="1">
              <a:lnSpc>
                <a:spcPct val="80000"/>
              </a:lnSpc>
              <a:spcBef>
                <a:spcPct val="15000"/>
              </a:spcBef>
            </a:pPr>
            <a:r>
              <a:rPr lang="en-US" altLang="ko-KR" sz="2400" dirty="0" smtClean="0">
                <a:ea typeface="굴림" panose="020B0600000101010101" pitchFamily="34" charset="-127"/>
              </a:rPr>
              <a:t>Example:  IBM 370 – 6 pages to handle SS MOVE instruction:</a:t>
            </a:r>
          </a:p>
          <a:p>
            <a:pPr lvl="2">
              <a:lnSpc>
                <a:spcPct val="80000"/>
              </a:lnSpc>
              <a:spcBef>
                <a:spcPct val="15000"/>
              </a:spcBef>
            </a:pPr>
            <a:r>
              <a:rPr lang="en-US" altLang="ko-KR" sz="2400" dirty="0" smtClean="0">
                <a:ea typeface="굴림" panose="020B0600000101010101" pitchFamily="34" charset="-127"/>
              </a:rPr>
              <a:t>instruction is 6 bytes, might span 2 pages</a:t>
            </a:r>
          </a:p>
          <a:p>
            <a:pPr lvl="2">
              <a:lnSpc>
                <a:spcPct val="80000"/>
              </a:lnSpc>
              <a:spcBef>
                <a:spcPct val="15000"/>
              </a:spcBef>
            </a:pPr>
            <a:r>
              <a:rPr lang="en-US" altLang="ko-KR" sz="2400" dirty="0" smtClean="0">
                <a:ea typeface="굴림" panose="020B0600000101010101" pitchFamily="34" charset="-127"/>
              </a:rPr>
              <a:t>2 pages to handle </a:t>
            </a:r>
            <a:r>
              <a:rPr lang="en-US" altLang="ko-KR" sz="2400" i="1" dirty="0" smtClean="0">
                <a:ea typeface="굴림" panose="020B0600000101010101" pitchFamily="34" charset="-127"/>
              </a:rPr>
              <a:t>from</a:t>
            </a:r>
          </a:p>
          <a:p>
            <a:pPr lvl="2">
              <a:lnSpc>
                <a:spcPct val="80000"/>
              </a:lnSpc>
              <a:spcBef>
                <a:spcPct val="15000"/>
              </a:spcBef>
            </a:pPr>
            <a:r>
              <a:rPr lang="en-US" altLang="ko-KR" sz="2400" dirty="0" smtClean="0">
                <a:ea typeface="굴림" panose="020B0600000101010101" pitchFamily="34" charset="-127"/>
              </a:rPr>
              <a:t>2 pages to handle </a:t>
            </a:r>
            <a:r>
              <a:rPr lang="en-US" altLang="ko-KR" sz="2400" i="1" dirty="0" smtClean="0">
                <a:ea typeface="굴림" panose="020B0600000101010101" pitchFamily="34" charset="-127"/>
              </a:rPr>
              <a:t>to</a:t>
            </a:r>
          </a:p>
          <a:p>
            <a:r>
              <a:rPr lang="en-US" altLang="ko-KR" sz="2800" dirty="0" smtClean="0">
                <a:ea typeface="굴림" panose="020B0600000101010101" pitchFamily="34" charset="-127"/>
              </a:rPr>
              <a:t>Possible Replacement Scopes:</a:t>
            </a:r>
          </a:p>
          <a:p>
            <a:pPr lvl="1"/>
            <a:r>
              <a:rPr lang="en-US" altLang="ko-KR" sz="2400" dirty="0" smtClean="0">
                <a:solidFill>
                  <a:schemeClr val="hlink"/>
                </a:solidFill>
                <a:ea typeface="굴림" panose="020B0600000101010101" pitchFamily="34" charset="-127"/>
              </a:rPr>
              <a:t>Global replacement</a:t>
            </a:r>
            <a:r>
              <a:rPr lang="en-US" altLang="ko-KR" sz="2400" dirty="0" smtClean="0">
                <a:ea typeface="굴림" panose="020B0600000101010101" pitchFamily="34" charset="-127"/>
              </a:rPr>
              <a:t> – process selects replacement frame from set of all frames; one process can take a frame from another</a:t>
            </a:r>
          </a:p>
          <a:p>
            <a:pPr lvl="1"/>
            <a:r>
              <a:rPr lang="en-US" altLang="ko-KR" sz="2400" dirty="0" smtClean="0">
                <a:solidFill>
                  <a:schemeClr val="hlink"/>
                </a:solidFill>
                <a:ea typeface="굴림" panose="020B0600000101010101" pitchFamily="34" charset="-127"/>
              </a:rPr>
              <a:t>Local replacement</a:t>
            </a:r>
            <a:r>
              <a:rPr lang="en-US" altLang="ko-KR" sz="2400" dirty="0" smtClean="0">
                <a:ea typeface="굴림" panose="020B0600000101010101" pitchFamily="34" charset="-127"/>
              </a:rPr>
              <a:t> – each process selects from only its own set of allocated frames</a:t>
            </a:r>
          </a:p>
        </p:txBody>
      </p:sp>
    </p:spTree>
    <p:extLst>
      <p:ext uri="{BB962C8B-B14F-4D97-AF65-F5344CB8AC3E}">
        <p14:creationId xmlns:p14="http://schemas.microsoft.com/office/powerpoint/2010/main" val="4889548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71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71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71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715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715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17155">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17155">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17155">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17155">
                                            <p:txEl>
                                              <p:pRg st="8" end="8"/>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17155">
                                            <p:txEl>
                                              <p:pRg st="9" end="9"/>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17155">
                                            <p:txEl>
                                              <p:pRg st="10" end="10"/>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81715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715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0"/>
            <a:ext cx="8369300" cy="875619"/>
          </a:xfrm>
        </p:spPr>
        <p:txBody>
          <a:bodyPr>
            <a:normAutofit/>
          </a:bodyPr>
          <a:lstStyle/>
          <a:p>
            <a:r>
              <a:rPr lang="en-US" dirty="0" smtClean="0"/>
              <a:t>Create Virtual Address Space of the Process</a:t>
            </a:r>
            <a:endParaRPr lang="en-US" dirty="0"/>
          </a:p>
        </p:txBody>
      </p:sp>
      <p:sp>
        <p:nvSpPr>
          <p:cNvPr id="3" name="Content Placeholder 2"/>
          <p:cNvSpPr>
            <a:spLocks noGrp="1"/>
          </p:cNvSpPr>
          <p:nvPr>
            <p:ph idx="1"/>
          </p:nvPr>
        </p:nvSpPr>
        <p:spPr>
          <a:xfrm>
            <a:off x="457200" y="4730750"/>
            <a:ext cx="8229600" cy="1462419"/>
          </a:xfrm>
        </p:spPr>
        <p:txBody>
          <a:bodyPr>
            <a:normAutofit/>
          </a:bodyPr>
          <a:lstStyle/>
          <a:p>
            <a:r>
              <a:rPr lang="en-US" dirty="0"/>
              <a:t>U</a:t>
            </a:r>
            <a:r>
              <a:rPr lang="en-US" dirty="0" smtClean="0"/>
              <a:t>tilized pages in the VAS are backed by a page block on disk</a:t>
            </a:r>
            <a:endParaRPr lang="en-US" dirty="0"/>
          </a:p>
          <a:p>
            <a:pPr lvl="1"/>
            <a:r>
              <a:rPr lang="en-US" dirty="0"/>
              <a:t>C</a:t>
            </a:r>
            <a:r>
              <a:rPr lang="en-US" dirty="0" smtClean="0"/>
              <a:t>alled the backing store or swap file</a:t>
            </a:r>
          </a:p>
          <a:p>
            <a:pPr lvl="1"/>
            <a:r>
              <a:rPr lang="en-US" dirty="0"/>
              <a:t>T</a:t>
            </a:r>
            <a:r>
              <a:rPr lang="en-US" dirty="0" smtClean="0"/>
              <a:t>ypically in an optimized block store, but can think of it like a file</a:t>
            </a:r>
          </a:p>
        </p:txBody>
      </p:sp>
      <p:sp>
        <p:nvSpPr>
          <p:cNvPr id="7" name="Can 6"/>
          <p:cNvSpPr/>
          <p:nvPr/>
        </p:nvSpPr>
        <p:spPr>
          <a:xfrm>
            <a:off x="457200" y="1368502"/>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8" name="Rectangle 7"/>
          <p:cNvSpPr/>
          <p:nvPr/>
        </p:nvSpPr>
        <p:spPr>
          <a:xfrm>
            <a:off x="6616468" y="1500226"/>
            <a:ext cx="1073441" cy="294270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9" name="TextBox 8"/>
          <p:cNvSpPr txBox="1"/>
          <p:nvPr/>
        </p:nvSpPr>
        <p:spPr>
          <a:xfrm>
            <a:off x="959091" y="999170"/>
            <a:ext cx="1321196" cy="400110"/>
          </a:xfrm>
          <a:prstGeom prst="rect">
            <a:avLst/>
          </a:prstGeom>
          <a:noFill/>
        </p:spPr>
        <p:txBody>
          <a:bodyPr wrap="none" rtlCol="0">
            <a:spAutoFit/>
          </a:bodyPr>
          <a:lstStyle/>
          <a:p>
            <a:r>
              <a:rPr lang="en-US" sz="2000" b="0" dirty="0" smtClean="0">
                <a:latin typeface="Gill Sans" charset="0"/>
                <a:ea typeface="Gill Sans" charset="0"/>
                <a:cs typeface="Gill Sans" charset="0"/>
              </a:rPr>
              <a:t>disk (huge)</a:t>
            </a:r>
            <a:endParaRPr lang="en-US" sz="2000" b="0" dirty="0">
              <a:latin typeface="Gill Sans" charset="0"/>
              <a:ea typeface="Gill Sans" charset="0"/>
              <a:cs typeface="Gill Sans" charset="0"/>
            </a:endParaRPr>
          </a:p>
        </p:txBody>
      </p:sp>
      <p:sp>
        <p:nvSpPr>
          <p:cNvPr id="10" name="TextBox 9"/>
          <p:cNvSpPr txBox="1"/>
          <p:nvPr/>
        </p:nvSpPr>
        <p:spPr>
          <a:xfrm>
            <a:off x="6714913" y="1075293"/>
            <a:ext cx="1069524" cy="400110"/>
          </a:xfrm>
          <a:prstGeom prst="rect">
            <a:avLst/>
          </a:prstGeom>
          <a:noFill/>
        </p:spPr>
        <p:txBody>
          <a:bodyPr wrap="none" rtlCol="0">
            <a:spAutoFit/>
          </a:bodyPr>
          <a:lstStyle/>
          <a:p>
            <a:r>
              <a:rPr lang="en-US" sz="2000" b="0" dirty="0" smtClean="0">
                <a:latin typeface="Gill Sans" charset="0"/>
                <a:ea typeface="Gill Sans" charset="0"/>
                <a:cs typeface="Gill Sans" charset="0"/>
              </a:rPr>
              <a:t>memory</a:t>
            </a:r>
            <a:endParaRPr lang="en-US" sz="2000" b="0" dirty="0">
              <a:latin typeface="Gill Sans" charset="0"/>
              <a:ea typeface="Gill Sans" charset="0"/>
              <a:cs typeface="Gill Sans" charset="0"/>
            </a:endParaRPr>
          </a:p>
        </p:txBody>
      </p:sp>
      <p:sp>
        <p:nvSpPr>
          <p:cNvPr id="21" name="Rectangle 20"/>
          <p:cNvSpPr/>
          <p:nvPr/>
        </p:nvSpPr>
        <p:spPr>
          <a:xfrm>
            <a:off x="3663019" y="1487603"/>
            <a:ext cx="1233890" cy="3103523"/>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22" name="Rectangle 21"/>
          <p:cNvSpPr/>
          <p:nvPr/>
        </p:nvSpPr>
        <p:spPr>
          <a:xfrm>
            <a:off x="3749674"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23" name="TextBox 22"/>
          <p:cNvSpPr txBox="1"/>
          <p:nvPr/>
        </p:nvSpPr>
        <p:spPr>
          <a:xfrm>
            <a:off x="3957659" y="4060979"/>
            <a:ext cx="692818" cy="400110"/>
          </a:xfrm>
          <a:prstGeom prst="rect">
            <a:avLst/>
          </a:prstGeom>
          <a:noFill/>
        </p:spPr>
        <p:txBody>
          <a:bodyPr wrap="none" rtlCol="0">
            <a:spAutoFit/>
          </a:bodyPr>
          <a:lstStyle/>
          <a:p>
            <a:r>
              <a:rPr lang="en-US" sz="2000" b="0" dirty="0" smtClean="0">
                <a:latin typeface="Gill Sans" charset="0"/>
                <a:ea typeface="Gill Sans" charset="0"/>
                <a:cs typeface="Gill Sans" charset="0"/>
              </a:rPr>
              <a:t>code</a:t>
            </a:r>
            <a:endParaRPr lang="en-US" sz="2000" b="0" dirty="0">
              <a:latin typeface="Gill Sans" charset="0"/>
              <a:ea typeface="Gill Sans" charset="0"/>
              <a:cs typeface="Gill Sans" charset="0"/>
            </a:endParaRPr>
          </a:p>
        </p:txBody>
      </p:sp>
      <p:grpSp>
        <p:nvGrpSpPr>
          <p:cNvPr id="31" name="Group 30"/>
          <p:cNvGrpSpPr/>
          <p:nvPr/>
        </p:nvGrpSpPr>
        <p:grpSpPr>
          <a:xfrm>
            <a:off x="3749674" y="3471461"/>
            <a:ext cx="1056103" cy="507028"/>
            <a:chOff x="4133850" y="3404709"/>
            <a:chExt cx="1056103" cy="507028"/>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25" name="TextBox 24"/>
            <p:cNvSpPr txBox="1"/>
            <p:nvPr/>
          </p:nvSpPr>
          <p:spPr>
            <a:xfrm>
              <a:off x="4359700" y="3511627"/>
              <a:ext cx="633507" cy="400110"/>
            </a:xfrm>
            <a:prstGeom prst="rect">
              <a:avLst/>
            </a:prstGeom>
            <a:noFill/>
          </p:spPr>
          <p:txBody>
            <a:bodyPr wrap="none" rtlCol="0">
              <a:spAutoFit/>
            </a:bodyPr>
            <a:lstStyle/>
            <a:p>
              <a:r>
                <a:rPr lang="en-US" sz="2000" b="0" dirty="0" smtClean="0">
                  <a:latin typeface="Gill Sans" charset="0"/>
                  <a:ea typeface="Gill Sans" charset="0"/>
                  <a:cs typeface="Gill Sans" charset="0"/>
                </a:rPr>
                <a:t>data</a:t>
              </a:r>
              <a:endParaRPr lang="en-US" sz="2000" b="0" dirty="0">
                <a:latin typeface="Gill Sans" charset="0"/>
                <a:ea typeface="Gill Sans" charset="0"/>
                <a:cs typeface="Gill Sans" charset="0"/>
              </a:endParaRPr>
            </a:p>
          </p:txBody>
        </p:sp>
      </p:grpSp>
      <p:grpSp>
        <p:nvGrpSpPr>
          <p:cNvPr id="32" name="Group 31"/>
          <p:cNvGrpSpPr/>
          <p:nvPr/>
        </p:nvGrpSpPr>
        <p:grpSpPr>
          <a:xfrm>
            <a:off x="3749674" y="3102129"/>
            <a:ext cx="1056103" cy="400110"/>
            <a:chOff x="4133850" y="3511627"/>
            <a:chExt cx="1056103" cy="400110"/>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34" name="TextBox 33"/>
            <p:cNvSpPr txBox="1"/>
            <p:nvPr/>
          </p:nvSpPr>
          <p:spPr>
            <a:xfrm>
              <a:off x="4359700" y="3511627"/>
              <a:ext cx="673457" cy="400110"/>
            </a:xfrm>
            <a:prstGeom prst="rect">
              <a:avLst/>
            </a:prstGeom>
            <a:noFill/>
          </p:spPr>
          <p:txBody>
            <a:bodyPr wrap="none" rtlCol="0">
              <a:spAutoFit/>
            </a:bodyPr>
            <a:lstStyle/>
            <a:p>
              <a:r>
                <a:rPr lang="en-US" sz="2000" b="0" dirty="0" smtClean="0">
                  <a:latin typeface="Gill Sans" charset="0"/>
                  <a:ea typeface="Gill Sans" charset="0"/>
                  <a:cs typeface="Gill Sans" charset="0"/>
                </a:rPr>
                <a:t>heap</a:t>
              </a:r>
              <a:endParaRPr lang="en-US" sz="2000" b="0" dirty="0">
                <a:latin typeface="Gill Sans" charset="0"/>
                <a:ea typeface="Gill Sans" charset="0"/>
                <a:cs typeface="Gill Sans" charset="0"/>
              </a:endParaRPr>
            </a:p>
          </p:txBody>
        </p:sp>
      </p:grpSp>
      <p:grpSp>
        <p:nvGrpSpPr>
          <p:cNvPr id="35" name="Group 34"/>
          <p:cNvGrpSpPr/>
          <p:nvPr/>
        </p:nvGrpSpPr>
        <p:grpSpPr>
          <a:xfrm>
            <a:off x="3749674" y="2102817"/>
            <a:ext cx="1056103" cy="400110"/>
            <a:chOff x="4133850" y="3404709"/>
            <a:chExt cx="1056103" cy="400110"/>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37" name="TextBox 36"/>
            <p:cNvSpPr txBox="1"/>
            <p:nvPr/>
          </p:nvSpPr>
          <p:spPr>
            <a:xfrm>
              <a:off x="4334539" y="3404709"/>
              <a:ext cx="710451" cy="400110"/>
            </a:xfrm>
            <a:prstGeom prst="rect">
              <a:avLst/>
            </a:prstGeom>
            <a:noFill/>
          </p:spPr>
          <p:txBody>
            <a:bodyPr wrap="none" rtlCol="0">
              <a:spAutoFit/>
            </a:bodyPr>
            <a:lstStyle/>
            <a:p>
              <a:r>
                <a:rPr lang="en-US" sz="2000" b="0" dirty="0" smtClean="0">
                  <a:latin typeface="Gill Sans" charset="0"/>
                  <a:ea typeface="Gill Sans" charset="0"/>
                  <a:cs typeface="Gill Sans" charset="0"/>
                </a:rPr>
                <a:t>stack</a:t>
              </a:r>
              <a:endParaRPr lang="en-US" sz="2000" b="0" dirty="0">
                <a:latin typeface="Gill Sans" charset="0"/>
                <a:ea typeface="Gill Sans" charset="0"/>
                <a:cs typeface="Gill Sans" charset="0"/>
              </a:endParaRPr>
            </a:p>
          </p:txBody>
        </p:sp>
      </p:grpSp>
      <p:grpSp>
        <p:nvGrpSpPr>
          <p:cNvPr id="38" name="Group 37"/>
          <p:cNvGrpSpPr/>
          <p:nvPr/>
        </p:nvGrpSpPr>
        <p:grpSpPr>
          <a:xfrm>
            <a:off x="3749674" y="1548818"/>
            <a:ext cx="1058707" cy="507028"/>
            <a:chOff x="4133850" y="3404709"/>
            <a:chExt cx="1058707" cy="507028"/>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0" name="TextBox 39"/>
            <p:cNvSpPr txBox="1"/>
            <p:nvPr/>
          </p:nvSpPr>
          <p:spPr>
            <a:xfrm>
              <a:off x="4359700" y="3511627"/>
              <a:ext cx="832857" cy="400110"/>
            </a:xfrm>
            <a:prstGeom prst="rect">
              <a:avLst/>
            </a:prstGeom>
            <a:noFill/>
          </p:spPr>
          <p:txBody>
            <a:bodyPr wrap="none" rtlCol="0">
              <a:spAutoFit/>
            </a:bodyPr>
            <a:lstStyle/>
            <a:p>
              <a:r>
                <a:rPr lang="en-US" sz="2000" b="0" dirty="0" smtClean="0">
                  <a:latin typeface="Gill Sans" charset="0"/>
                  <a:ea typeface="Gill Sans" charset="0"/>
                  <a:cs typeface="Gill Sans" charset="0"/>
                </a:rPr>
                <a:t>kernel</a:t>
              </a:r>
              <a:endParaRPr lang="en-US" sz="2000" b="0" dirty="0">
                <a:latin typeface="Gill Sans" charset="0"/>
                <a:ea typeface="Gill Sans" charset="0"/>
                <a:cs typeface="Gill Sans" charset="0"/>
              </a:endParaRPr>
            </a:p>
          </p:txBody>
        </p:sp>
      </p:grpSp>
      <p:cxnSp>
        <p:nvCxnSpPr>
          <p:cNvPr id="42" name="Straight Connector 41"/>
          <p:cNvCxnSpPr/>
          <p:nvPr/>
        </p:nvCxnSpPr>
        <p:spPr>
          <a:xfrm>
            <a:off x="3663019" y="2025068"/>
            <a:ext cx="123389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3670299" y="3102129"/>
            <a:ext cx="122661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3686174" y="2540154"/>
            <a:ext cx="1210735"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3634444" y="999170"/>
            <a:ext cx="1439048" cy="400110"/>
          </a:xfrm>
          <a:prstGeom prst="rect">
            <a:avLst/>
          </a:prstGeom>
          <a:noFill/>
        </p:spPr>
        <p:txBody>
          <a:bodyPr wrap="none" rtlCol="0">
            <a:spAutoFit/>
          </a:bodyPr>
          <a:lstStyle/>
          <a:p>
            <a:r>
              <a:rPr lang="en-US" sz="2000" b="0" dirty="0" smtClean="0">
                <a:latin typeface="Gill Sans" charset="0"/>
                <a:ea typeface="Gill Sans" charset="0"/>
                <a:cs typeface="Gill Sans" charset="0"/>
              </a:rPr>
              <a:t>process VAS</a:t>
            </a:r>
            <a:endParaRPr lang="en-US" sz="2000" b="0" dirty="0">
              <a:latin typeface="Gill Sans" charset="0"/>
              <a:ea typeface="Gill Sans" charset="0"/>
              <a:cs typeface="Gill Sans" charset="0"/>
            </a:endParaRPr>
          </a:p>
        </p:txBody>
      </p:sp>
      <p:sp>
        <p:nvSpPr>
          <p:cNvPr id="46" name="Rectangle 45"/>
          <p:cNvSpPr/>
          <p:nvPr/>
        </p:nvSpPr>
        <p:spPr>
          <a:xfrm>
            <a:off x="6616508" y="3021645"/>
            <a:ext cx="1073441" cy="211691"/>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7" name="Rectangle 46"/>
          <p:cNvSpPr/>
          <p:nvPr/>
        </p:nvSpPr>
        <p:spPr>
          <a:xfrm>
            <a:off x="6616468" y="3819602"/>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8" name="Rectangle 47"/>
          <p:cNvSpPr/>
          <p:nvPr/>
        </p:nvSpPr>
        <p:spPr>
          <a:xfrm>
            <a:off x="6616468" y="2552777"/>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cxnSp>
        <p:nvCxnSpPr>
          <p:cNvPr id="49" name="Straight Connector 48"/>
          <p:cNvCxnSpPr/>
          <p:nvPr/>
        </p:nvCxnSpPr>
        <p:spPr>
          <a:xfrm>
            <a:off x="3654424" y="4461402"/>
            <a:ext cx="1242485"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4963643" y="2901588"/>
            <a:ext cx="646331" cy="400110"/>
          </a:xfrm>
          <a:prstGeom prst="rect">
            <a:avLst/>
          </a:prstGeom>
          <a:noFill/>
        </p:spPr>
        <p:txBody>
          <a:bodyPr wrap="none" rtlCol="0">
            <a:spAutoFit/>
          </a:bodyPr>
          <a:lstStyle/>
          <a:p>
            <a:r>
              <a:rPr lang="en-US" sz="2000" b="0" dirty="0" err="1" smtClean="0">
                <a:latin typeface="Gill Sans" charset="0"/>
                <a:ea typeface="Gill Sans" charset="0"/>
                <a:cs typeface="Gill Sans" charset="0"/>
              </a:rPr>
              <a:t>sbrk</a:t>
            </a:r>
            <a:endParaRPr lang="en-US" sz="2000" b="0" dirty="0">
              <a:latin typeface="Gill Sans" charset="0"/>
              <a:ea typeface="Gill Sans" charset="0"/>
              <a:cs typeface="Gill Sans" charset="0"/>
            </a:endParaRPr>
          </a:p>
        </p:txBody>
      </p:sp>
      <p:sp>
        <p:nvSpPr>
          <p:cNvPr id="51" name="Rectangle 50"/>
          <p:cNvSpPr/>
          <p:nvPr/>
        </p:nvSpPr>
        <p:spPr>
          <a:xfrm>
            <a:off x="6616468" y="4047131"/>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2" name="Rectangle 51"/>
          <p:cNvSpPr/>
          <p:nvPr/>
        </p:nvSpPr>
        <p:spPr>
          <a:xfrm>
            <a:off x="6616468" y="1804961"/>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3" name="TextBox 52"/>
          <p:cNvSpPr txBox="1"/>
          <p:nvPr/>
        </p:nvSpPr>
        <p:spPr>
          <a:xfrm>
            <a:off x="7816734" y="3750435"/>
            <a:ext cx="1365250" cy="1015663"/>
          </a:xfrm>
          <a:prstGeom prst="rect">
            <a:avLst/>
          </a:prstGeom>
          <a:noFill/>
        </p:spPr>
        <p:txBody>
          <a:bodyPr wrap="square" rtlCol="0">
            <a:spAutoFit/>
          </a:bodyPr>
          <a:lstStyle/>
          <a:p>
            <a:r>
              <a:rPr lang="en-US" sz="2000" b="0" dirty="0" smtClean="0">
                <a:latin typeface="Gill Sans" charset="0"/>
                <a:ea typeface="Gill Sans" charset="0"/>
                <a:cs typeface="Gill Sans" charset="0"/>
              </a:rPr>
              <a:t>kernel code &amp; data</a:t>
            </a:r>
            <a:endParaRPr lang="en-US" sz="2000" b="0" dirty="0">
              <a:latin typeface="Gill Sans" charset="0"/>
              <a:ea typeface="Gill Sans" charset="0"/>
              <a:cs typeface="Gill Sans" charset="0"/>
            </a:endParaRPr>
          </a:p>
        </p:txBody>
      </p:sp>
      <p:sp>
        <p:nvSpPr>
          <p:cNvPr id="54" name="TextBox 53"/>
          <p:cNvSpPr txBox="1"/>
          <p:nvPr/>
        </p:nvSpPr>
        <p:spPr>
          <a:xfrm>
            <a:off x="7816734" y="1668359"/>
            <a:ext cx="1365250" cy="707886"/>
          </a:xfrm>
          <a:prstGeom prst="rect">
            <a:avLst/>
          </a:prstGeom>
          <a:noFill/>
        </p:spPr>
        <p:txBody>
          <a:bodyPr wrap="square" rtlCol="0">
            <a:spAutoFit/>
          </a:bodyPr>
          <a:lstStyle/>
          <a:p>
            <a:r>
              <a:rPr lang="en-US" sz="2000" b="0" dirty="0" smtClean="0">
                <a:latin typeface="Gill Sans" charset="0"/>
                <a:ea typeface="Gill Sans" charset="0"/>
                <a:cs typeface="Gill Sans" charset="0"/>
              </a:rPr>
              <a:t>user page</a:t>
            </a:r>
          </a:p>
          <a:p>
            <a:r>
              <a:rPr lang="en-US" sz="2000" b="0" dirty="0" smtClean="0">
                <a:latin typeface="Gill Sans" charset="0"/>
                <a:ea typeface="Gill Sans" charset="0"/>
                <a:cs typeface="Gill Sans" charset="0"/>
              </a:rPr>
              <a:t>frames</a:t>
            </a:r>
            <a:endParaRPr lang="en-US" sz="2000" b="0" dirty="0">
              <a:latin typeface="Gill Sans" charset="0"/>
              <a:ea typeface="Gill Sans" charset="0"/>
              <a:cs typeface="Gill Sans" charset="0"/>
            </a:endParaRPr>
          </a:p>
        </p:txBody>
      </p:sp>
      <p:sp>
        <p:nvSpPr>
          <p:cNvPr id="55" name="TextBox 54"/>
          <p:cNvSpPr txBox="1"/>
          <p:nvPr/>
        </p:nvSpPr>
        <p:spPr>
          <a:xfrm>
            <a:off x="7756644" y="2910170"/>
            <a:ext cx="1365250" cy="707886"/>
          </a:xfrm>
          <a:prstGeom prst="rect">
            <a:avLst/>
          </a:prstGeom>
          <a:noFill/>
        </p:spPr>
        <p:txBody>
          <a:bodyPr wrap="square" rtlCol="0">
            <a:spAutoFit/>
          </a:bodyPr>
          <a:lstStyle/>
          <a:p>
            <a:r>
              <a:rPr lang="en-US" sz="2000" b="0" dirty="0" smtClean="0">
                <a:latin typeface="Gill Sans" charset="0"/>
                <a:ea typeface="Gill Sans" charset="0"/>
                <a:cs typeface="Gill Sans" charset="0"/>
              </a:rPr>
              <a:t>user </a:t>
            </a:r>
            <a:r>
              <a:rPr lang="en-US" sz="2000" b="0" dirty="0" err="1" smtClean="0">
                <a:latin typeface="Gill Sans" charset="0"/>
                <a:ea typeface="Gill Sans" charset="0"/>
                <a:cs typeface="Gill Sans" charset="0"/>
              </a:rPr>
              <a:t>pagetable</a:t>
            </a:r>
            <a:endParaRPr lang="en-US" sz="2000" b="0" dirty="0" smtClean="0">
              <a:latin typeface="Gill Sans" charset="0"/>
              <a:ea typeface="Gill Sans" charset="0"/>
              <a:cs typeface="Gill Sans" charset="0"/>
            </a:endParaRPr>
          </a:p>
        </p:txBody>
      </p:sp>
      <p:sp>
        <p:nvSpPr>
          <p:cNvPr id="56" name="Rectangle 55"/>
          <p:cNvSpPr/>
          <p:nvPr/>
        </p:nvSpPr>
        <p:spPr>
          <a:xfrm>
            <a:off x="6616468" y="2109838"/>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7" name="Rectangle 56"/>
          <p:cNvSpPr/>
          <p:nvPr/>
        </p:nvSpPr>
        <p:spPr>
          <a:xfrm>
            <a:off x="6616508" y="3223965"/>
            <a:ext cx="1073441" cy="211691"/>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Tree>
    <p:extLst>
      <p:ext uri="{BB962C8B-B14F-4D97-AF65-F5344CB8AC3E}">
        <p14:creationId xmlns:p14="http://schemas.microsoft.com/office/powerpoint/2010/main" val="759903927"/>
      </p:ext>
    </p:extLst>
  </p:cSld>
  <p:clrMapOvr>
    <a:masterClrMapping/>
  </p:clrMapOvr>
  <p:transition/>
  <p:timing>
    <p:tnLst>
      <p:par>
        <p:cTn id="1" dur="indefinite" restart="never" nodeType="tmRoot"/>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16"/>
          <p:cNvSpPr>
            <a:spLocks noGrp="1" noChangeArrowheads="1"/>
          </p:cNvSpPr>
          <p:nvPr>
            <p:ph type="title"/>
          </p:nvPr>
        </p:nvSpPr>
        <p:spPr/>
        <p:txBody>
          <a:bodyPr/>
          <a:lstStyle/>
          <a:p>
            <a:r>
              <a:rPr lang="en-US" altLang="ko-KR" smtClean="0">
                <a:ea typeface="굴림" panose="020B0600000101010101" pitchFamily="34" charset="-127"/>
              </a:rPr>
              <a:t>Fixed/Priority Allocation</a:t>
            </a:r>
          </a:p>
        </p:txBody>
      </p:sp>
      <p:sp>
        <p:nvSpPr>
          <p:cNvPr id="818193" name="Rectangle 17"/>
          <p:cNvSpPr>
            <a:spLocks noGrp="1" noChangeArrowheads="1"/>
          </p:cNvSpPr>
          <p:nvPr>
            <p:ph type="body" idx="1"/>
          </p:nvPr>
        </p:nvSpPr>
        <p:spPr>
          <a:xfrm>
            <a:off x="0" y="685800"/>
            <a:ext cx="9144000" cy="6172200"/>
          </a:xfrm>
        </p:spPr>
        <p:txBody>
          <a:bodyPr>
            <a:normAutofit/>
          </a:bodyPr>
          <a:lstStyle/>
          <a:p>
            <a:pPr>
              <a:lnSpc>
                <a:spcPct val="80000"/>
              </a:lnSpc>
              <a:spcBef>
                <a:spcPct val="10000"/>
              </a:spcBef>
            </a:pPr>
            <a:r>
              <a:rPr lang="en-US" altLang="ko-KR" sz="2800" dirty="0" smtClean="0">
                <a:solidFill>
                  <a:schemeClr val="hlink"/>
                </a:solidFill>
                <a:ea typeface="굴림" panose="020B0600000101010101" pitchFamily="34" charset="-127"/>
              </a:rPr>
              <a:t>Equal allocation</a:t>
            </a:r>
            <a:r>
              <a:rPr lang="en-US" altLang="ko-KR" sz="2800" dirty="0" smtClean="0">
                <a:ea typeface="굴림" panose="020B0600000101010101" pitchFamily="34" charset="-127"/>
              </a:rPr>
              <a:t> (Fixed Scheme): </a:t>
            </a:r>
          </a:p>
          <a:p>
            <a:pPr lvl="1">
              <a:lnSpc>
                <a:spcPct val="80000"/>
              </a:lnSpc>
              <a:spcBef>
                <a:spcPct val="10000"/>
              </a:spcBef>
            </a:pPr>
            <a:r>
              <a:rPr lang="en-US" altLang="ko-KR" sz="2400" dirty="0" smtClean="0">
                <a:ea typeface="굴림" panose="020B0600000101010101" pitchFamily="34" charset="-127"/>
              </a:rPr>
              <a:t>Every process gets same amount of memory</a:t>
            </a:r>
          </a:p>
          <a:p>
            <a:pPr lvl="1">
              <a:lnSpc>
                <a:spcPct val="80000"/>
              </a:lnSpc>
              <a:spcBef>
                <a:spcPct val="10000"/>
              </a:spcBef>
            </a:pPr>
            <a:r>
              <a:rPr lang="en-US" altLang="ko-KR" sz="2400" dirty="0" smtClean="0">
                <a:ea typeface="굴림" panose="020B0600000101010101" pitchFamily="34" charset="-127"/>
              </a:rPr>
              <a:t>Example: 100 frames, 5 processes</a:t>
            </a:r>
            <a:r>
              <a:rPr lang="en-US" altLang="ko-KR" sz="2400" dirty="0">
                <a:ea typeface="굴림" panose="020B0600000101010101" pitchFamily="34" charset="-127"/>
                <a:sym typeface="Symbol" panose="05050102010706020507" pitchFamily="18" charset="2"/>
              </a:rPr>
              <a:t>  </a:t>
            </a:r>
            <a:r>
              <a:rPr lang="en-US" altLang="ko-KR" sz="2400" dirty="0" smtClean="0">
                <a:ea typeface="굴림" panose="020B0600000101010101" pitchFamily="34" charset="-127"/>
              </a:rPr>
              <a:t>process gets 20 frames</a:t>
            </a:r>
          </a:p>
          <a:p>
            <a:pPr>
              <a:lnSpc>
                <a:spcPct val="80000"/>
              </a:lnSpc>
              <a:spcBef>
                <a:spcPct val="10000"/>
              </a:spcBef>
            </a:pPr>
            <a:r>
              <a:rPr lang="en-US" altLang="ko-KR" sz="2800" dirty="0" smtClean="0">
                <a:solidFill>
                  <a:schemeClr val="hlink"/>
                </a:solidFill>
                <a:ea typeface="굴림" panose="020B0600000101010101" pitchFamily="34" charset="-127"/>
              </a:rPr>
              <a:t>Proportional allocation</a:t>
            </a:r>
            <a:r>
              <a:rPr lang="en-US" altLang="ko-KR" sz="2800" dirty="0" smtClean="0">
                <a:ea typeface="굴림" panose="020B0600000101010101" pitchFamily="34" charset="-127"/>
              </a:rPr>
              <a:t> (Fixed Scheme)</a:t>
            </a:r>
          </a:p>
          <a:p>
            <a:pPr lvl="1">
              <a:lnSpc>
                <a:spcPct val="80000"/>
              </a:lnSpc>
              <a:spcBef>
                <a:spcPct val="10000"/>
              </a:spcBef>
            </a:pPr>
            <a:r>
              <a:rPr lang="en-US" altLang="ko-KR" sz="2400" dirty="0" smtClean="0">
                <a:ea typeface="굴림" panose="020B0600000101010101" pitchFamily="34" charset="-127"/>
              </a:rPr>
              <a:t>Allocate according to the size of process</a:t>
            </a:r>
          </a:p>
          <a:p>
            <a:pPr lvl="1">
              <a:lnSpc>
                <a:spcPct val="80000"/>
              </a:lnSpc>
              <a:spcBef>
                <a:spcPct val="10000"/>
              </a:spcBef>
            </a:pPr>
            <a:r>
              <a:rPr lang="en-US" altLang="ko-KR" sz="2400" dirty="0" smtClean="0">
                <a:ea typeface="굴림" panose="020B0600000101010101" pitchFamily="34" charset="-127"/>
              </a:rPr>
              <a:t>Computation proceeds as follows:</a:t>
            </a:r>
          </a:p>
          <a:p>
            <a:pPr lvl="1">
              <a:lnSpc>
                <a:spcPct val="80000"/>
              </a:lnSpc>
              <a:spcBef>
                <a:spcPct val="10000"/>
              </a:spcBef>
              <a:buFontTx/>
              <a:buNone/>
            </a:pPr>
            <a:r>
              <a:rPr lang="en-US" altLang="ko-KR" sz="2400" i="1" dirty="0" smtClean="0">
                <a:ea typeface="굴림" panose="020B0600000101010101" pitchFamily="34" charset="-127"/>
              </a:rPr>
              <a:t>		</a:t>
            </a:r>
            <a:r>
              <a:rPr lang="en-US" altLang="ko-KR" sz="2400" i="1" dirty="0" err="1" smtClean="0">
                <a:ea typeface="굴림" panose="020B0600000101010101" pitchFamily="34" charset="-127"/>
              </a:rPr>
              <a:t>s</a:t>
            </a:r>
            <a:r>
              <a:rPr lang="en-US" altLang="ko-KR" sz="2400" i="1" baseline="-25000" dirty="0" err="1" smtClean="0">
                <a:ea typeface="굴림" panose="020B0600000101010101" pitchFamily="34" charset="-127"/>
              </a:rPr>
              <a:t>i</a:t>
            </a:r>
            <a:r>
              <a:rPr lang="en-US" altLang="ko-KR" sz="2400" dirty="0" smtClean="0">
                <a:ea typeface="굴림" panose="020B0600000101010101" pitchFamily="34" charset="-127"/>
              </a:rPr>
              <a:t> = size of process </a:t>
            </a:r>
            <a:r>
              <a:rPr lang="en-US" altLang="ko-KR" sz="2400" i="1" dirty="0" smtClean="0">
                <a:ea typeface="굴림" panose="020B0600000101010101" pitchFamily="34" charset="-127"/>
              </a:rPr>
              <a:t>p</a:t>
            </a:r>
            <a:r>
              <a:rPr lang="en-US" altLang="ko-KR" sz="2400" i="1" baseline="-25000" dirty="0" smtClean="0">
                <a:ea typeface="굴림" panose="020B0600000101010101" pitchFamily="34" charset="-127"/>
              </a:rPr>
              <a:t>i</a:t>
            </a:r>
            <a:r>
              <a:rPr lang="en-US" altLang="ko-KR" sz="2400" dirty="0" smtClean="0">
                <a:ea typeface="굴림" panose="020B0600000101010101" pitchFamily="34" charset="-127"/>
              </a:rPr>
              <a:t> and </a:t>
            </a:r>
            <a:r>
              <a:rPr lang="en-US" altLang="ko-KR" sz="2400" i="1" dirty="0" smtClean="0">
                <a:ea typeface="굴림" panose="020B0600000101010101" pitchFamily="34" charset="-127"/>
              </a:rPr>
              <a:t>S</a:t>
            </a:r>
            <a:r>
              <a:rPr lang="en-US" altLang="ko-KR" sz="2400" dirty="0" smtClean="0">
                <a:ea typeface="굴림" panose="020B0600000101010101" pitchFamily="34" charset="-127"/>
              </a:rPr>
              <a:t> = </a:t>
            </a:r>
            <a:r>
              <a:rPr lang="en-US" altLang="ko-KR" sz="2400" dirty="0" smtClean="0">
                <a:ea typeface="굴림" panose="020B0600000101010101" pitchFamily="34" charset="-127"/>
                <a:sym typeface="Symbol" panose="05050102010706020507" pitchFamily="18" charset="2"/>
              </a:rPr>
              <a:t></a:t>
            </a:r>
            <a:r>
              <a:rPr lang="en-US" altLang="ko-KR" sz="2400" i="1" dirty="0" err="1" smtClean="0">
                <a:ea typeface="굴림" panose="020B0600000101010101" pitchFamily="34" charset="-127"/>
              </a:rPr>
              <a:t>s</a:t>
            </a:r>
            <a:r>
              <a:rPr lang="en-US" altLang="ko-KR" sz="2400" i="1" baseline="-25000" dirty="0" err="1" smtClean="0">
                <a:ea typeface="굴림" panose="020B0600000101010101" pitchFamily="34" charset="-127"/>
              </a:rPr>
              <a:t>i</a:t>
            </a:r>
            <a:r>
              <a:rPr lang="en-US" altLang="ko-KR" sz="2400" dirty="0" smtClean="0">
                <a:ea typeface="굴림" panose="020B0600000101010101" pitchFamily="34" charset="-127"/>
              </a:rPr>
              <a:t> </a:t>
            </a:r>
          </a:p>
          <a:p>
            <a:pPr lvl="1">
              <a:lnSpc>
                <a:spcPct val="80000"/>
              </a:lnSpc>
              <a:spcBef>
                <a:spcPct val="10000"/>
              </a:spcBef>
              <a:buFontTx/>
              <a:buNone/>
            </a:pPr>
            <a:r>
              <a:rPr lang="en-US" altLang="ko-KR" sz="2400" dirty="0" smtClean="0">
                <a:ea typeface="굴림" panose="020B0600000101010101" pitchFamily="34" charset="-127"/>
              </a:rPr>
              <a:t>		</a:t>
            </a:r>
            <a:r>
              <a:rPr lang="en-US" altLang="ko-KR" sz="2400" i="1" dirty="0" smtClean="0">
                <a:ea typeface="굴림" panose="020B0600000101010101" pitchFamily="34" charset="-127"/>
              </a:rPr>
              <a:t>m</a:t>
            </a:r>
            <a:r>
              <a:rPr lang="en-US" altLang="ko-KR" sz="2400" dirty="0" smtClean="0">
                <a:ea typeface="굴림" panose="020B0600000101010101" pitchFamily="34" charset="-127"/>
              </a:rPr>
              <a:t> = total number of frames</a:t>
            </a:r>
            <a:br>
              <a:rPr lang="en-US" altLang="ko-KR" sz="2400" dirty="0" smtClean="0">
                <a:ea typeface="굴림" panose="020B0600000101010101" pitchFamily="34" charset="-127"/>
              </a:rPr>
            </a:br>
            <a:endParaRPr lang="en-US" altLang="ko-KR" sz="2400" dirty="0" smtClean="0">
              <a:ea typeface="굴림" panose="020B0600000101010101" pitchFamily="34" charset="-127"/>
            </a:endParaRPr>
          </a:p>
          <a:p>
            <a:pPr lvl="1">
              <a:lnSpc>
                <a:spcPct val="80000"/>
              </a:lnSpc>
              <a:spcBef>
                <a:spcPct val="10000"/>
              </a:spcBef>
              <a:buFontTx/>
              <a:buNone/>
            </a:pPr>
            <a:r>
              <a:rPr lang="en-US" altLang="ko-KR" sz="2400" dirty="0" smtClean="0">
                <a:ea typeface="굴림" panose="020B0600000101010101" pitchFamily="34" charset="-127"/>
              </a:rPr>
              <a:t>		</a:t>
            </a:r>
            <a:r>
              <a:rPr lang="en-US" altLang="ko-KR" sz="2400" i="1" dirty="0" err="1" smtClean="0">
                <a:ea typeface="굴림" panose="020B0600000101010101" pitchFamily="34" charset="-127"/>
              </a:rPr>
              <a:t>a</a:t>
            </a:r>
            <a:r>
              <a:rPr lang="en-US" altLang="ko-KR" sz="2400" i="1" baseline="-25000" dirty="0" err="1" smtClean="0">
                <a:ea typeface="굴림" panose="020B0600000101010101" pitchFamily="34" charset="-127"/>
              </a:rPr>
              <a:t>i</a:t>
            </a:r>
            <a:r>
              <a:rPr lang="en-US" altLang="ko-KR" sz="2400" dirty="0" smtClean="0">
                <a:ea typeface="굴림" panose="020B0600000101010101" pitchFamily="34" charset="-127"/>
              </a:rPr>
              <a:t> = allocation for </a:t>
            </a:r>
            <a:r>
              <a:rPr lang="en-US" altLang="ko-KR" sz="2400" i="1" dirty="0" smtClean="0">
                <a:ea typeface="굴림" panose="020B0600000101010101" pitchFamily="34" charset="-127"/>
              </a:rPr>
              <a:t>p</a:t>
            </a:r>
            <a:r>
              <a:rPr lang="en-US" altLang="ko-KR" sz="2400" i="1" baseline="-25000" dirty="0" smtClean="0">
                <a:ea typeface="굴림" panose="020B0600000101010101" pitchFamily="34" charset="-127"/>
              </a:rPr>
              <a:t>i</a:t>
            </a:r>
            <a:r>
              <a:rPr lang="en-US" altLang="ko-KR" sz="2400" dirty="0" smtClean="0">
                <a:ea typeface="굴림" panose="020B0600000101010101" pitchFamily="34" charset="-127"/>
              </a:rPr>
              <a:t> = </a:t>
            </a:r>
          </a:p>
          <a:p>
            <a:pPr lvl="1">
              <a:lnSpc>
                <a:spcPct val="80000"/>
              </a:lnSpc>
              <a:spcBef>
                <a:spcPct val="10000"/>
              </a:spcBef>
            </a:pPr>
            <a:endParaRPr lang="en-US" altLang="ko-KR" sz="1400" dirty="0" smtClean="0">
              <a:ea typeface="굴림" panose="020B0600000101010101" pitchFamily="34" charset="-127"/>
            </a:endParaRPr>
          </a:p>
          <a:p>
            <a:pPr>
              <a:lnSpc>
                <a:spcPct val="80000"/>
              </a:lnSpc>
              <a:spcBef>
                <a:spcPct val="10000"/>
              </a:spcBef>
            </a:pPr>
            <a:r>
              <a:rPr lang="en-US" altLang="ko-KR" sz="2800" dirty="0" smtClean="0">
                <a:solidFill>
                  <a:schemeClr val="hlink"/>
                </a:solidFill>
                <a:ea typeface="굴림" panose="020B0600000101010101" pitchFamily="34" charset="-127"/>
              </a:rPr>
              <a:t>Priority Allocation:</a:t>
            </a:r>
          </a:p>
          <a:p>
            <a:pPr lvl="1">
              <a:lnSpc>
                <a:spcPct val="80000"/>
              </a:lnSpc>
              <a:spcBef>
                <a:spcPct val="10000"/>
              </a:spcBef>
            </a:pPr>
            <a:r>
              <a:rPr lang="en-US" altLang="ko-KR" sz="2400" dirty="0" smtClean="0">
                <a:ea typeface="굴림" panose="020B0600000101010101" pitchFamily="34" charset="-127"/>
              </a:rPr>
              <a:t>Proportional scheme using priorities rather than size</a:t>
            </a:r>
          </a:p>
          <a:p>
            <a:pPr lvl="2">
              <a:lnSpc>
                <a:spcPct val="80000"/>
              </a:lnSpc>
              <a:spcBef>
                <a:spcPct val="10000"/>
              </a:spcBef>
            </a:pPr>
            <a:r>
              <a:rPr lang="en-US" altLang="ko-KR" sz="2400" dirty="0" smtClean="0">
                <a:ea typeface="굴림" panose="020B0600000101010101" pitchFamily="34" charset="-127"/>
              </a:rPr>
              <a:t>Same type of computation as previous scheme</a:t>
            </a:r>
          </a:p>
          <a:p>
            <a:pPr lvl="1">
              <a:lnSpc>
                <a:spcPct val="80000"/>
              </a:lnSpc>
              <a:spcBef>
                <a:spcPct val="10000"/>
              </a:spcBef>
            </a:pPr>
            <a:r>
              <a:rPr lang="en-US" altLang="ko-KR" sz="2400" dirty="0" smtClean="0">
                <a:ea typeface="굴림" panose="020B0600000101010101" pitchFamily="34" charset="-127"/>
              </a:rPr>
              <a:t>Possible behavior: If process </a:t>
            </a:r>
            <a:r>
              <a:rPr lang="en-US" altLang="ko-KR" sz="2400" i="1" dirty="0" smtClean="0">
                <a:ea typeface="굴림" panose="020B0600000101010101" pitchFamily="34" charset="-127"/>
              </a:rPr>
              <a:t>p</a:t>
            </a:r>
            <a:r>
              <a:rPr lang="en-US" altLang="ko-KR" sz="2400" i="1" baseline="-25000" dirty="0" smtClean="0">
                <a:ea typeface="굴림" panose="020B0600000101010101" pitchFamily="34" charset="-127"/>
              </a:rPr>
              <a:t>i</a:t>
            </a:r>
            <a:r>
              <a:rPr lang="en-US" altLang="ko-KR" sz="2400" dirty="0" smtClean="0">
                <a:ea typeface="굴림" panose="020B0600000101010101" pitchFamily="34" charset="-127"/>
              </a:rPr>
              <a:t> generates a page fault, select for replacement a frame from a process with lower priority number</a:t>
            </a:r>
          </a:p>
          <a:p>
            <a:pPr>
              <a:lnSpc>
                <a:spcPct val="80000"/>
              </a:lnSpc>
              <a:spcBef>
                <a:spcPct val="10000"/>
              </a:spcBef>
            </a:pPr>
            <a:r>
              <a:rPr lang="en-US" altLang="ko-KR" sz="2800" dirty="0" smtClean="0">
                <a:ea typeface="굴림" panose="020B0600000101010101" pitchFamily="34" charset="-127"/>
              </a:rPr>
              <a:t>Perhaps we should use an adaptive scheme instead???</a:t>
            </a:r>
          </a:p>
          <a:p>
            <a:pPr lvl="1">
              <a:lnSpc>
                <a:spcPct val="80000"/>
              </a:lnSpc>
              <a:spcBef>
                <a:spcPct val="10000"/>
              </a:spcBef>
            </a:pPr>
            <a:r>
              <a:rPr lang="en-US" altLang="ko-KR" sz="2400" dirty="0" smtClean="0">
                <a:ea typeface="굴림" panose="020B0600000101010101" pitchFamily="34" charset="-127"/>
              </a:rPr>
              <a:t>What if some application just needs more memory?</a:t>
            </a:r>
          </a:p>
        </p:txBody>
      </p:sp>
      <p:graphicFrame>
        <p:nvGraphicFramePr>
          <p:cNvPr id="818180" name="Object 4"/>
          <p:cNvGraphicFramePr>
            <a:graphicFrameLocks noChangeAspect="1"/>
          </p:cNvGraphicFramePr>
          <p:nvPr>
            <p:extLst>
              <p:ext uri="{D42A27DB-BD31-4B8C-83A1-F6EECF244321}">
                <p14:modId xmlns:p14="http://schemas.microsoft.com/office/powerpoint/2010/main" val="1216365912"/>
              </p:ext>
            </p:extLst>
          </p:nvPr>
        </p:nvGraphicFramePr>
        <p:xfrm>
          <a:off x="3686175" y="3429000"/>
          <a:ext cx="885825" cy="858838"/>
        </p:xfrm>
        <a:graphic>
          <a:graphicData uri="http://schemas.openxmlformats.org/presentationml/2006/ole">
            <mc:AlternateContent xmlns:mc="http://schemas.openxmlformats.org/markup-compatibility/2006">
              <mc:Choice xmlns:v="urn:schemas-microsoft-com:vml" Requires="v">
                <p:oleObj spid="_x0000_s1090" name="Equation" r:id="rId4" imgW="406048" imgH="393359" progId="Equation.3">
                  <p:embed/>
                </p:oleObj>
              </mc:Choice>
              <mc:Fallback>
                <p:oleObj name="Equation" r:id="rId4" imgW="406048" imgH="39335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86175" y="3429000"/>
                        <a:ext cx="885825" cy="85883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621212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819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1819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1819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1819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1819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819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1819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1819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1819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18180"/>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18193">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18193">
                                            <p:txEl>
                                              <p:pRg st="11" end="1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18193">
                                            <p:txEl>
                                              <p:pRg st="12" end="1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18193">
                                            <p:txEl>
                                              <p:pRg st="13" end="13"/>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818193">
                                            <p:txEl>
                                              <p:pRg st="14" end="1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81819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8193"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ko-KR" smtClean="0">
                <a:ea typeface="굴림" panose="020B0600000101010101" pitchFamily="34" charset="-127"/>
              </a:rPr>
              <a:t>Page-Fault Frequency Allocation</a:t>
            </a:r>
          </a:p>
        </p:txBody>
      </p:sp>
      <p:sp>
        <p:nvSpPr>
          <p:cNvPr id="815107" name="Rectangle 3"/>
          <p:cNvSpPr>
            <a:spLocks noGrp="1" noChangeArrowheads="1"/>
          </p:cNvSpPr>
          <p:nvPr>
            <p:ph type="body" idx="1"/>
          </p:nvPr>
        </p:nvSpPr>
        <p:spPr>
          <a:xfrm>
            <a:off x="228600" y="762000"/>
            <a:ext cx="8610600" cy="5638800"/>
          </a:xfrm>
        </p:spPr>
        <p:txBody>
          <a:bodyPr>
            <a:noAutofit/>
          </a:bodyPr>
          <a:lstStyle/>
          <a:p>
            <a:pPr>
              <a:lnSpc>
                <a:spcPct val="80000"/>
              </a:lnSpc>
            </a:pPr>
            <a:r>
              <a:rPr lang="en-US" altLang="ko-KR" sz="2800" dirty="0" smtClean="0">
                <a:ea typeface="굴림" panose="020B0600000101010101" pitchFamily="34" charset="-127"/>
              </a:rPr>
              <a:t>Can we reduce Capacity misses by dynamically changing the number of pages/application?</a:t>
            </a:r>
          </a:p>
          <a:p>
            <a:pPr>
              <a:lnSpc>
                <a:spcPct val="80000"/>
              </a:lnSpc>
            </a:pPr>
            <a:endParaRPr lang="en-US" altLang="ko-KR" sz="2800" dirty="0" smtClean="0">
              <a:ea typeface="굴림" panose="020B0600000101010101" pitchFamily="34" charset="-127"/>
            </a:endParaRPr>
          </a:p>
          <a:p>
            <a:pPr>
              <a:lnSpc>
                <a:spcPct val="80000"/>
              </a:lnSpc>
            </a:pPr>
            <a:endParaRPr lang="en-US" altLang="ko-KR" sz="2800" dirty="0" smtClean="0">
              <a:ea typeface="굴림" panose="020B0600000101010101" pitchFamily="34" charset="-127"/>
            </a:endParaRPr>
          </a:p>
          <a:p>
            <a:pPr>
              <a:lnSpc>
                <a:spcPct val="80000"/>
              </a:lnSpc>
            </a:pPr>
            <a:endParaRPr lang="en-US" altLang="ko-KR" sz="2800" dirty="0" smtClean="0">
              <a:ea typeface="굴림" panose="020B0600000101010101" pitchFamily="34" charset="-127"/>
            </a:endParaRPr>
          </a:p>
          <a:p>
            <a:pPr>
              <a:lnSpc>
                <a:spcPct val="80000"/>
              </a:lnSpc>
            </a:pPr>
            <a:endParaRPr lang="en-US" altLang="ko-KR" sz="2800" dirty="0" smtClean="0">
              <a:ea typeface="굴림" panose="020B0600000101010101" pitchFamily="34" charset="-127"/>
            </a:endParaRPr>
          </a:p>
          <a:p>
            <a:pPr>
              <a:lnSpc>
                <a:spcPct val="80000"/>
              </a:lnSpc>
            </a:pPr>
            <a:endParaRPr lang="en-US" altLang="ko-KR" sz="2800" dirty="0" smtClean="0">
              <a:ea typeface="굴림" panose="020B0600000101010101" pitchFamily="34" charset="-127"/>
            </a:endParaRPr>
          </a:p>
          <a:p>
            <a:pPr>
              <a:lnSpc>
                <a:spcPct val="80000"/>
              </a:lnSpc>
            </a:pPr>
            <a:endParaRPr lang="en-US" altLang="ko-KR" sz="2800" dirty="0" smtClean="0">
              <a:ea typeface="굴림" panose="020B0600000101010101" pitchFamily="34" charset="-127"/>
            </a:endParaRPr>
          </a:p>
          <a:p>
            <a:pPr>
              <a:lnSpc>
                <a:spcPct val="80000"/>
              </a:lnSpc>
            </a:pPr>
            <a:endParaRPr lang="en-US" altLang="ko-KR" sz="2800" dirty="0" smtClean="0">
              <a:ea typeface="굴림" panose="020B0600000101010101" pitchFamily="34" charset="-127"/>
            </a:endParaRPr>
          </a:p>
          <a:p>
            <a:pPr>
              <a:lnSpc>
                <a:spcPct val="80000"/>
              </a:lnSpc>
            </a:pPr>
            <a:r>
              <a:rPr lang="en-US" altLang="ko-KR" sz="2800" dirty="0" smtClean="0">
                <a:ea typeface="굴림" panose="020B0600000101010101" pitchFamily="34" charset="-127"/>
              </a:rPr>
              <a:t>Establish “acceptable” page-fault rate</a:t>
            </a:r>
          </a:p>
          <a:p>
            <a:pPr lvl="1">
              <a:lnSpc>
                <a:spcPct val="80000"/>
              </a:lnSpc>
            </a:pPr>
            <a:r>
              <a:rPr lang="en-US" altLang="ko-KR" sz="2400" dirty="0" smtClean="0">
                <a:ea typeface="굴림" panose="020B0600000101010101" pitchFamily="34" charset="-127"/>
              </a:rPr>
              <a:t>If actual rate too low, process loses frame</a:t>
            </a:r>
          </a:p>
          <a:p>
            <a:pPr lvl="1">
              <a:lnSpc>
                <a:spcPct val="80000"/>
              </a:lnSpc>
            </a:pPr>
            <a:r>
              <a:rPr lang="en-US" altLang="ko-KR" sz="2400" dirty="0" smtClean="0">
                <a:ea typeface="굴림" panose="020B0600000101010101" pitchFamily="34" charset="-127"/>
              </a:rPr>
              <a:t>If actual rate too high, process gains frame</a:t>
            </a:r>
          </a:p>
          <a:p>
            <a:pPr>
              <a:lnSpc>
                <a:spcPct val="80000"/>
              </a:lnSpc>
            </a:pPr>
            <a:r>
              <a:rPr lang="en-US" altLang="ko-KR" sz="2800" dirty="0" smtClean="0">
                <a:ea typeface="굴림" panose="020B0600000101010101" pitchFamily="34" charset="-127"/>
              </a:rPr>
              <a:t>Question: What if we just don’t have enough memory?</a:t>
            </a:r>
          </a:p>
        </p:txBody>
      </p:sp>
      <p:pic>
        <p:nvPicPr>
          <p:cNvPr id="815108" name="Picture 4"/>
          <p:cNvPicPr>
            <a:picLocks noChangeAspect="1" noChangeArrowheads="1"/>
          </p:cNvPicPr>
          <p:nvPr/>
        </p:nvPicPr>
        <p:blipFill>
          <a:blip r:embed="rId3">
            <a:extLst>
              <a:ext uri="{28A0092B-C50C-407E-A947-70E740481C1C}">
                <a14:useLocalDpi xmlns:a14="http://schemas.microsoft.com/office/drawing/2010/main" val="0"/>
              </a:ext>
            </a:extLst>
          </a:blip>
          <a:srcRect l="900" t="16351" r="1137" b="16667"/>
          <a:stretch>
            <a:fillRect/>
          </a:stretch>
        </p:blipFill>
        <p:spPr bwMode="auto">
          <a:xfrm>
            <a:off x="1371600" y="1630362"/>
            <a:ext cx="5886450" cy="3017838"/>
          </a:xfrm>
          <a:prstGeom prst="rect">
            <a:avLst/>
          </a:prstGeom>
          <a:noFill/>
          <a:ln w="38100" cmpd="dbl">
            <a:solidFill>
              <a:srgbClr val="CC66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438400" y="1981200"/>
            <a:ext cx="3252237" cy="369332"/>
          </a:xfrm>
          <a:prstGeom prst="rect">
            <a:avLst/>
          </a:prstGeom>
          <a:noFill/>
        </p:spPr>
        <p:txBody>
          <a:bodyPr wrap="none" rtlCol="0">
            <a:spAutoFit/>
          </a:bodyPr>
          <a:lstStyle/>
          <a:p>
            <a:r>
              <a:rPr lang="en-US" dirty="0" smtClean="0">
                <a:latin typeface="Gill Sans" charset="0"/>
                <a:ea typeface="Gill Sans" charset="0"/>
                <a:cs typeface="Gill Sans" charset="0"/>
              </a:rPr>
              <a:t>More frames: Very Useful!</a:t>
            </a:r>
            <a:endParaRPr lang="en-US" dirty="0">
              <a:latin typeface="Gill Sans" charset="0"/>
              <a:ea typeface="Gill Sans" charset="0"/>
              <a:cs typeface="Gill Sans" charset="0"/>
            </a:endParaRPr>
          </a:p>
        </p:txBody>
      </p:sp>
      <p:cxnSp>
        <p:nvCxnSpPr>
          <p:cNvPr id="4" name="Straight Arrow Connector 3"/>
          <p:cNvCxnSpPr>
            <a:stCxn id="2" idx="2"/>
          </p:cNvCxnSpPr>
          <p:nvPr/>
        </p:nvCxnSpPr>
        <p:spPr bwMode="auto">
          <a:xfrm flipH="1">
            <a:off x="2438400" y="2350532"/>
            <a:ext cx="1626119" cy="697468"/>
          </a:xfrm>
          <a:prstGeom prst="straightConnector1">
            <a:avLst/>
          </a:prstGeom>
          <a:solidFill>
            <a:schemeClr val="bg1"/>
          </a:solidFill>
          <a:ln w="57150" cap="flat" cmpd="sng" algn="ctr">
            <a:solidFill>
              <a:schemeClr val="tx1"/>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8" name="TextBox 7"/>
          <p:cNvSpPr txBox="1"/>
          <p:nvPr/>
        </p:nvSpPr>
        <p:spPr>
          <a:xfrm>
            <a:off x="3733800" y="3236823"/>
            <a:ext cx="3212482" cy="369332"/>
          </a:xfrm>
          <a:prstGeom prst="rect">
            <a:avLst/>
          </a:prstGeom>
          <a:noFill/>
        </p:spPr>
        <p:txBody>
          <a:bodyPr wrap="none" rtlCol="0">
            <a:spAutoFit/>
          </a:bodyPr>
          <a:lstStyle/>
          <a:p>
            <a:r>
              <a:rPr lang="en-US" dirty="0" smtClean="0">
                <a:latin typeface="Gill Sans" charset="0"/>
                <a:ea typeface="Gill Sans" charset="0"/>
                <a:cs typeface="Gill Sans" charset="0"/>
              </a:rPr>
              <a:t>More frames: Less Useful!</a:t>
            </a:r>
            <a:endParaRPr lang="en-US" dirty="0">
              <a:latin typeface="Gill Sans" charset="0"/>
              <a:ea typeface="Gill Sans" charset="0"/>
              <a:cs typeface="Gill Sans" charset="0"/>
            </a:endParaRPr>
          </a:p>
        </p:txBody>
      </p:sp>
      <p:cxnSp>
        <p:nvCxnSpPr>
          <p:cNvPr id="9" name="Straight Arrow Connector 8"/>
          <p:cNvCxnSpPr>
            <a:stCxn id="8" idx="2"/>
          </p:cNvCxnSpPr>
          <p:nvPr/>
        </p:nvCxnSpPr>
        <p:spPr bwMode="auto">
          <a:xfrm flipH="1">
            <a:off x="4064519" y="3606155"/>
            <a:ext cx="1275522" cy="350838"/>
          </a:xfrm>
          <a:prstGeom prst="straightConnector1">
            <a:avLst/>
          </a:prstGeom>
          <a:solidFill>
            <a:schemeClr val="bg1"/>
          </a:solidFill>
          <a:ln w="57150" cap="flat" cmpd="sng" algn="ctr">
            <a:solidFill>
              <a:schemeClr val="tx1"/>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5998760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51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5107">
                                            <p:txEl>
                                              <p:pRg st="8" end="8"/>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15107">
                                            <p:txEl>
                                              <p:pRg st="9" end="9"/>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15107">
                                            <p:txEl>
                                              <p:pRg st="10" end="10"/>
                                            </p:txEl>
                                          </p:spTgt>
                                        </p:tgtEl>
                                        <p:attrNameLst>
                                          <p:attrName>style.visibility</p:attrName>
                                        </p:attrNameLst>
                                      </p:cBhvr>
                                      <p:to>
                                        <p:strVal val="visible"/>
                                      </p:to>
                                    </p:set>
                                  </p:childTnLst>
                                </p:cTn>
                              </p:par>
                              <p:par>
                                <p:cTn id="15" presetID="2" presetClass="entr" presetSubtype="2" fill="hold" nodeType="withEffect">
                                  <p:stCondLst>
                                    <p:cond delay="0"/>
                                  </p:stCondLst>
                                  <p:childTnLst>
                                    <p:set>
                                      <p:cBhvr>
                                        <p:cTn id="16" dur="1" fill="hold">
                                          <p:stCondLst>
                                            <p:cond delay="0"/>
                                          </p:stCondLst>
                                        </p:cTn>
                                        <p:tgtEl>
                                          <p:spTgt spid="815108"/>
                                        </p:tgtEl>
                                        <p:attrNameLst>
                                          <p:attrName>style.visibility</p:attrName>
                                        </p:attrNameLst>
                                      </p:cBhvr>
                                      <p:to>
                                        <p:strVal val="visible"/>
                                      </p:to>
                                    </p:set>
                                    <p:anim calcmode="lin" valueType="num">
                                      <p:cBhvr additive="base">
                                        <p:cTn id="17" dur="500" fill="hold"/>
                                        <p:tgtEl>
                                          <p:spTgt spid="815108"/>
                                        </p:tgtEl>
                                        <p:attrNameLst>
                                          <p:attrName>ppt_x</p:attrName>
                                        </p:attrNameLst>
                                      </p:cBhvr>
                                      <p:tavLst>
                                        <p:tav tm="0">
                                          <p:val>
                                            <p:strVal val="1+#ppt_w/2"/>
                                          </p:val>
                                        </p:tav>
                                        <p:tav tm="100000">
                                          <p:val>
                                            <p:strVal val="#ppt_x"/>
                                          </p:val>
                                        </p:tav>
                                      </p:tavLst>
                                    </p:anim>
                                    <p:anim calcmode="lin" valueType="num">
                                      <p:cBhvr additive="base">
                                        <p:cTn id="18" dur="500" fill="hold"/>
                                        <p:tgtEl>
                                          <p:spTgt spid="815108"/>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1510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5107" grpId="0" build="p"/>
      <p:bldP spid="2" grpId="0"/>
      <p:bldP spid="8" grpId="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ko-KR" smtClean="0">
                <a:ea typeface="굴림" panose="020B0600000101010101" pitchFamily="34" charset="-127"/>
              </a:rPr>
              <a:t>Thrashing</a:t>
            </a:r>
          </a:p>
        </p:txBody>
      </p:sp>
      <p:sp>
        <p:nvSpPr>
          <p:cNvPr id="816131" name="Rectangle 3"/>
          <p:cNvSpPr>
            <a:spLocks noGrp="1" noChangeArrowheads="1"/>
          </p:cNvSpPr>
          <p:nvPr>
            <p:ph type="body" idx="1"/>
          </p:nvPr>
        </p:nvSpPr>
        <p:spPr>
          <a:xfrm>
            <a:off x="152400" y="3581400"/>
            <a:ext cx="8839200" cy="3124200"/>
          </a:xfrm>
        </p:spPr>
        <p:txBody>
          <a:bodyPr>
            <a:normAutofit/>
          </a:bodyPr>
          <a:lstStyle/>
          <a:p>
            <a:pPr>
              <a:lnSpc>
                <a:spcPct val="80000"/>
              </a:lnSpc>
              <a:spcBef>
                <a:spcPct val="20000"/>
              </a:spcBef>
            </a:pPr>
            <a:r>
              <a:rPr lang="en-US" altLang="ko-KR" sz="2800" smtClean="0">
                <a:ea typeface="굴림" panose="020B0600000101010101" pitchFamily="34" charset="-127"/>
              </a:rPr>
              <a:t>If a process does not have “enough” pages, the page-fault rate is very high.  </a:t>
            </a:r>
            <a:r>
              <a:rPr lang="en-US" altLang="ko-KR" sz="2800" dirty="0" smtClean="0">
                <a:ea typeface="굴림" panose="020B0600000101010101" pitchFamily="34" charset="-127"/>
              </a:rPr>
              <a:t>This leads to:</a:t>
            </a:r>
          </a:p>
          <a:p>
            <a:pPr lvl="1">
              <a:lnSpc>
                <a:spcPct val="80000"/>
              </a:lnSpc>
              <a:spcBef>
                <a:spcPct val="20000"/>
              </a:spcBef>
            </a:pPr>
            <a:r>
              <a:rPr lang="en-US" altLang="ko-KR" sz="2400" dirty="0" smtClean="0">
                <a:ea typeface="굴림" panose="020B0600000101010101" pitchFamily="34" charset="-127"/>
              </a:rPr>
              <a:t>low CPU utilization</a:t>
            </a:r>
          </a:p>
          <a:p>
            <a:pPr lvl="1">
              <a:lnSpc>
                <a:spcPct val="80000"/>
              </a:lnSpc>
              <a:spcBef>
                <a:spcPct val="20000"/>
              </a:spcBef>
            </a:pPr>
            <a:r>
              <a:rPr lang="en-US" altLang="ko-KR" sz="2400" dirty="0" smtClean="0">
                <a:ea typeface="굴림" panose="020B0600000101010101" pitchFamily="34" charset="-127"/>
              </a:rPr>
              <a:t>operating system spends most of its time swapping to disk</a:t>
            </a:r>
          </a:p>
          <a:p>
            <a:pPr>
              <a:lnSpc>
                <a:spcPct val="80000"/>
              </a:lnSpc>
              <a:spcBef>
                <a:spcPct val="20000"/>
              </a:spcBef>
            </a:pPr>
            <a:r>
              <a:rPr lang="en-US" altLang="ko-KR" sz="2800" dirty="0" smtClean="0">
                <a:solidFill>
                  <a:schemeClr val="hlink"/>
                </a:solidFill>
                <a:ea typeface="굴림" panose="020B0600000101010101" pitchFamily="34" charset="-127"/>
              </a:rPr>
              <a:t>Thrashing </a:t>
            </a:r>
            <a:r>
              <a:rPr lang="en-US" altLang="ko-KR" sz="2800" dirty="0" smtClean="0">
                <a:ea typeface="굴림" panose="020B0600000101010101" pitchFamily="34" charset="-127"/>
                <a:sym typeface="Symbol" panose="05050102010706020507" pitchFamily="18" charset="2"/>
              </a:rPr>
              <a:t> a process is busy swapping pages in and out</a:t>
            </a:r>
          </a:p>
          <a:p>
            <a:pPr>
              <a:lnSpc>
                <a:spcPct val="80000"/>
              </a:lnSpc>
              <a:spcBef>
                <a:spcPct val="20000"/>
              </a:spcBef>
            </a:pPr>
            <a:r>
              <a:rPr lang="en-US" altLang="ko-KR" sz="2800" dirty="0" smtClean="0">
                <a:ea typeface="굴림" panose="020B0600000101010101" pitchFamily="34" charset="-127"/>
                <a:sym typeface="Symbol" panose="05050102010706020507" pitchFamily="18" charset="2"/>
              </a:rPr>
              <a:t>Questions:</a:t>
            </a:r>
          </a:p>
          <a:p>
            <a:pPr lvl="1">
              <a:lnSpc>
                <a:spcPct val="80000"/>
              </a:lnSpc>
              <a:spcBef>
                <a:spcPct val="20000"/>
              </a:spcBef>
            </a:pPr>
            <a:r>
              <a:rPr lang="en-US" altLang="ko-KR" sz="2400" dirty="0" smtClean="0">
                <a:ea typeface="굴림" panose="020B0600000101010101" pitchFamily="34" charset="-127"/>
              </a:rPr>
              <a:t>How do we detect Thrashing?</a:t>
            </a:r>
          </a:p>
          <a:p>
            <a:pPr lvl="1">
              <a:lnSpc>
                <a:spcPct val="80000"/>
              </a:lnSpc>
              <a:spcBef>
                <a:spcPct val="20000"/>
              </a:spcBef>
            </a:pPr>
            <a:r>
              <a:rPr lang="en-US" altLang="ko-KR" sz="2400" dirty="0" smtClean="0">
                <a:ea typeface="굴림" panose="020B0600000101010101" pitchFamily="34" charset="-127"/>
              </a:rPr>
              <a:t>What is best response to Thrashing?</a:t>
            </a:r>
          </a:p>
        </p:txBody>
      </p:sp>
      <p:pic>
        <p:nvPicPr>
          <p:cNvPr id="816132" name="Picture 4"/>
          <p:cNvPicPr>
            <a:picLocks noChangeAspect="1" noChangeArrowheads="1"/>
          </p:cNvPicPr>
          <p:nvPr/>
        </p:nvPicPr>
        <p:blipFill>
          <a:blip r:embed="rId3">
            <a:extLst>
              <a:ext uri="{28A0092B-C50C-407E-A947-70E740481C1C}">
                <a14:useLocalDpi xmlns:a14="http://schemas.microsoft.com/office/drawing/2010/main" val="0"/>
              </a:ext>
            </a:extLst>
          </a:blip>
          <a:srcRect l="417" t="12083" r="856" b="12083"/>
          <a:stretch>
            <a:fillRect/>
          </a:stretch>
        </p:blipFill>
        <p:spPr bwMode="auto">
          <a:xfrm>
            <a:off x="2514600" y="762000"/>
            <a:ext cx="4667250" cy="2689225"/>
          </a:xfrm>
          <a:prstGeom prst="rect">
            <a:avLst/>
          </a:prstGeom>
          <a:noFill/>
          <a:ln w="38100" cmpd="dbl">
            <a:solidFill>
              <a:srgbClr val="CC66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48681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6131">
                                            <p:txEl>
                                              <p:pRg st="0" end="0"/>
                                            </p:txEl>
                                          </p:spTgt>
                                        </p:tgtEl>
                                        <p:attrNameLst>
                                          <p:attrName>style.visibility</p:attrName>
                                        </p:attrNameLst>
                                      </p:cBhvr>
                                      <p:to>
                                        <p:strVal val="visible"/>
                                      </p:to>
                                    </p:set>
                                  </p:childTnLst>
                                </p:cTn>
                              </p:par>
                              <p:par>
                                <p:cTn id="7" presetID="2" presetClass="entr" presetSubtype="2" fill="hold" nodeType="withEffect">
                                  <p:stCondLst>
                                    <p:cond delay="0"/>
                                  </p:stCondLst>
                                  <p:childTnLst>
                                    <p:set>
                                      <p:cBhvr>
                                        <p:cTn id="8" dur="1" fill="hold">
                                          <p:stCondLst>
                                            <p:cond delay="0"/>
                                          </p:stCondLst>
                                        </p:cTn>
                                        <p:tgtEl>
                                          <p:spTgt spid="816132"/>
                                        </p:tgtEl>
                                        <p:attrNameLst>
                                          <p:attrName>style.visibility</p:attrName>
                                        </p:attrNameLst>
                                      </p:cBhvr>
                                      <p:to>
                                        <p:strVal val="visible"/>
                                      </p:to>
                                    </p:set>
                                    <p:anim calcmode="lin" valueType="num">
                                      <p:cBhvr additive="base">
                                        <p:cTn id="9" dur="500" fill="hold"/>
                                        <p:tgtEl>
                                          <p:spTgt spid="816132"/>
                                        </p:tgtEl>
                                        <p:attrNameLst>
                                          <p:attrName>ppt_x</p:attrName>
                                        </p:attrNameLst>
                                      </p:cBhvr>
                                      <p:tavLst>
                                        <p:tav tm="0">
                                          <p:val>
                                            <p:strVal val="1+#ppt_w/2"/>
                                          </p:val>
                                        </p:tav>
                                        <p:tav tm="100000">
                                          <p:val>
                                            <p:strVal val="#ppt_x"/>
                                          </p:val>
                                        </p:tav>
                                      </p:tavLst>
                                    </p:anim>
                                    <p:anim calcmode="lin" valueType="num">
                                      <p:cBhvr additive="base">
                                        <p:cTn id="10" dur="500" fill="hold"/>
                                        <p:tgtEl>
                                          <p:spTgt spid="816132"/>
                                        </p:tgtEl>
                                        <p:attrNameLst>
                                          <p:attrName>ppt_y</p:attrName>
                                        </p:attrNameLst>
                                      </p:cBhvr>
                                      <p:tavLst>
                                        <p:tav tm="0">
                                          <p:val>
                                            <p:strVal val="#ppt_y"/>
                                          </p:val>
                                        </p:tav>
                                        <p:tav tm="100000">
                                          <p:val>
                                            <p:strVal val="#ppt_y"/>
                                          </p:val>
                                        </p:tav>
                                      </p:tavLst>
                                    </p:anim>
                                  </p:childTnLst>
                                </p:cTn>
                              </p:par>
                              <p:par>
                                <p:cTn id="11" presetID="1" presetClass="entr" presetSubtype="0" fill="hold" grpId="0" nodeType="withEffect">
                                  <p:stCondLst>
                                    <p:cond delay="0"/>
                                  </p:stCondLst>
                                  <p:childTnLst>
                                    <p:set>
                                      <p:cBhvr>
                                        <p:cTn id="12" dur="1" fill="hold">
                                          <p:stCondLst>
                                            <p:cond delay="0"/>
                                          </p:stCondLst>
                                        </p:cTn>
                                        <p:tgtEl>
                                          <p:spTgt spid="816131">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1613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613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6131">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16131">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161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6131"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1015" name="Rectangle 7"/>
          <p:cNvSpPr>
            <a:spLocks noGrp="1" noChangeArrowheads="1"/>
          </p:cNvSpPr>
          <p:nvPr>
            <p:ph type="body" idx="1"/>
          </p:nvPr>
        </p:nvSpPr>
        <p:spPr>
          <a:xfrm>
            <a:off x="76200" y="914400"/>
            <a:ext cx="4419600" cy="5562600"/>
          </a:xfrm>
        </p:spPr>
        <p:txBody>
          <a:bodyPr>
            <a:normAutofit/>
          </a:bodyPr>
          <a:lstStyle/>
          <a:p>
            <a:r>
              <a:rPr lang="en-US" altLang="ko-KR" sz="2800" dirty="0" smtClean="0">
                <a:ea typeface="굴림" panose="020B0600000101010101" pitchFamily="34" charset="-127"/>
              </a:rPr>
              <a:t>Program Memory Access Patterns have temporal and spatial locality</a:t>
            </a:r>
          </a:p>
          <a:p>
            <a:pPr lvl="1"/>
            <a:r>
              <a:rPr lang="en-US" altLang="ko-KR" sz="2400" dirty="0" smtClean="0">
                <a:ea typeface="굴림" panose="020B0600000101010101" pitchFamily="34" charset="-127"/>
              </a:rPr>
              <a:t>Group of Pages accessed along a given time slice called the “Working Set”</a:t>
            </a:r>
          </a:p>
          <a:p>
            <a:pPr lvl="1"/>
            <a:r>
              <a:rPr lang="en-US" altLang="ko-KR" sz="2400" dirty="0" smtClean="0">
                <a:ea typeface="굴림" panose="020B0600000101010101" pitchFamily="34" charset="-127"/>
              </a:rPr>
              <a:t>Working Set defines minimum number of pages needed for process to behave well</a:t>
            </a:r>
          </a:p>
          <a:p>
            <a:r>
              <a:rPr lang="en-US" altLang="ko-KR" sz="2800" dirty="0" smtClean="0">
                <a:ea typeface="굴림" panose="020B0600000101010101" pitchFamily="34" charset="-127"/>
              </a:rPr>
              <a:t>Not enough memory for Working Set </a:t>
            </a:r>
            <a:r>
              <a:rPr lang="en-US" altLang="ko-KR" sz="2800" dirty="0" smtClean="0">
                <a:ea typeface="굴림" panose="020B0600000101010101" pitchFamily="34" charset="-127"/>
                <a:sym typeface="Symbol" panose="05050102010706020507" pitchFamily="18" charset="2"/>
              </a:rPr>
              <a:t> Thrashing</a:t>
            </a:r>
          </a:p>
          <a:p>
            <a:pPr lvl="1"/>
            <a:r>
              <a:rPr lang="en-US" altLang="ko-KR" sz="2400" dirty="0" smtClean="0">
                <a:ea typeface="굴림" panose="020B0600000101010101" pitchFamily="34" charset="-127"/>
                <a:sym typeface="Symbol" panose="05050102010706020507" pitchFamily="18" charset="2"/>
              </a:rPr>
              <a:t>Better to swap out process?</a:t>
            </a:r>
          </a:p>
          <a:p>
            <a:pPr lvl="1"/>
            <a:endParaRPr lang="ko-KR" altLang="en-US" sz="2400" dirty="0" smtClean="0">
              <a:ea typeface="굴림" panose="020B0600000101010101" pitchFamily="34" charset="-127"/>
            </a:endParaRPr>
          </a:p>
        </p:txBody>
      </p:sp>
      <p:sp>
        <p:nvSpPr>
          <p:cNvPr id="811013" name="AutoShape 5"/>
          <p:cNvSpPr>
            <a:spLocks noChangeArrowheads="1"/>
          </p:cNvSpPr>
          <p:nvPr/>
        </p:nvSpPr>
        <p:spPr bwMode="auto">
          <a:xfrm>
            <a:off x="-304800" y="838200"/>
            <a:ext cx="228600" cy="5029200"/>
          </a:xfrm>
          <a:prstGeom prst="roundRect">
            <a:avLst>
              <a:gd name="adj" fmla="val 16667"/>
            </a:avLst>
          </a:prstGeom>
          <a:solidFill>
            <a:schemeClr val="accent1">
              <a:lumMod val="60000"/>
              <a:lumOff val="40000"/>
            </a:schemeClr>
          </a:solidFill>
          <a:ln w="38100" algn="ctr">
            <a:solidFill>
              <a:schemeClr val="tx1"/>
            </a:solidFill>
            <a:round/>
            <a:headEnd/>
            <a:tailEnd/>
          </a:ln>
          <a:effectLs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19460" name="Rectangle 2"/>
          <p:cNvSpPr>
            <a:spLocks noGrp="1" noChangeArrowheads="1"/>
          </p:cNvSpPr>
          <p:nvPr>
            <p:ph type="title"/>
          </p:nvPr>
        </p:nvSpPr>
        <p:spPr/>
        <p:txBody>
          <a:bodyPr/>
          <a:lstStyle/>
          <a:p>
            <a:r>
              <a:rPr lang="en-US" altLang="ko-KR" smtClean="0">
                <a:ea typeface="굴림" panose="020B0600000101010101" pitchFamily="34" charset="-127"/>
              </a:rPr>
              <a:t>Locality In A Memory-Reference Pattern</a:t>
            </a:r>
          </a:p>
        </p:txBody>
      </p:sp>
      <p:pic>
        <p:nvPicPr>
          <p:cNvPr id="811011" name="Picture 3"/>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21249" t="659" r="21251" b="1007"/>
          <a:stretch>
            <a:fillRect/>
          </a:stretch>
        </p:blipFill>
        <p:spPr bwMode="auto">
          <a:xfrm>
            <a:off x="4572000" y="762000"/>
            <a:ext cx="4406900" cy="5329238"/>
          </a:xfrm>
          <a:prstGeom prst="rect">
            <a:avLst/>
          </a:prstGeom>
          <a:noFill/>
          <a:ln w="38100" cmpd="dbl">
            <a:solidFill>
              <a:srgbClr val="CC66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7617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1015">
                                            <p:txEl>
                                              <p:pRg st="0" end="0"/>
                                            </p:txEl>
                                          </p:spTgt>
                                        </p:tgtEl>
                                        <p:attrNameLst>
                                          <p:attrName>style.visibility</p:attrName>
                                        </p:attrNameLst>
                                      </p:cBhvr>
                                      <p:to>
                                        <p:strVal val="visible"/>
                                      </p:to>
                                    </p:set>
                                  </p:childTnLst>
                                </p:cTn>
                              </p:par>
                              <p:par>
                                <p:cTn id="7" presetID="2" presetClass="entr" presetSubtype="2" fill="hold" nodeType="withEffect">
                                  <p:stCondLst>
                                    <p:cond delay="0"/>
                                  </p:stCondLst>
                                  <p:childTnLst>
                                    <p:set>
                                      <p:cBhvr>
                                        <p:cTn id="8" dur="1" fill="hold">
                                          <p:stCondLst>
                                            <p:cond delay="0"/>
                                          </p:stCondLst>
                                        </p:cTn>
                                        <p:tgtEl>
                                          <p:spTgt spid="811011"/>
                                        </p:tgtEl>
                                        <p:attrNameLst>
                                          <p:attrName>style.visibility</p:attrName>
                                        </p:attrNameLst>
                                      </p:cBhvr>
                                      <p:to>
                                        <p:strVal val="visible"/>
                                      </p:to>
                                    </p:set>
                                    <p:anim calcmode="lin" valueType="num">
                                      <p:cBhvr additive="base">
                                        <p:cTn id="9" dur="500" fill="hold"/>
                                        <p:tgtEl>
                                          <p:spTgt spid="811011"/>
                                        </p:tgtEl>
                                        <p:attrNameLst>
                                          <p:attrName>ppt_x</p:attrName>
                                        </p:attrNameLst>
                                      </p:cBhvr>
                                      <p:tavLst>
                                        <p:tav tm="0">
                                          <p:val>
                                            <p:strVal val="1+#ppt_w/2"/>
                                          </p:val>
                                        </p:tav>
                                        <p:tav tm="100000">
                                          <p:val>
                                            <p:strVal val="#ppt_x"/>
                                          </p:val>
                                        </p:tav>
                                      </p:tavLst>
                                    </p:anim>
                                    <p:anim calcmode="lin" valueType="num">
                                      <p:cBhvr additive="base">
                                        <p:cTn id="10" dur="500" fill="hold"/>
                                        <p:tgtEl>
                                          <p:spTgt spid="811011"/>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1015">
                                            <p:txEl>
                                              <p:pRg st="1" end="1"/>
                                            </p:txEl>
                                          </p:spTgt>
                                        </p:tgtEl>
                                        <p:attrNameLst>
                                          <p:attrName>style.visibility</p:attrName>
                                        </p:attrNameLst>
                                      </p:cBhvr>
                                      <p:to>
                                        <p:strVal val="visible"/>
                                      </p:to>
                                    </p:set>
                                  </p:childTnLst>
                                </p:cTn>
                              </p:par>
                              <p:par>
                                <p:cTn id="15" presetID="63" presetClass="path" presetSubtype="0" accel="50000" decel="50000" fill="hold" grpId="0" nodeType="withEffect">
                                  <p:stCondLst>
                                    <p:cond delay="0"/>
                                  </p:stCondLst>
                                  <p:childTnLst>
                                    <p:animMotion origin="layout" path="M 0.61225 3.36725E-6 L 0.92093 -0.00139 " pathEditMode="fixed" rAng="0" ptsTypes="AA">
                                      <p:cBhvr>
                                        <p:cTn id="16" dur="3000" fill="hold"/>
                                        <p:tgtEl>
                                          <p:spTgt spid="811013"/>
                                        </p:tgtEl>
                                        <p:attrNameLst>
                                          <p:attrName>ppt_x</p:attrName>
                                          <p:attrName>ppt_y</p:attrName>
                                        </p:attrNameLst>
                                      </p:cBhvr>
                                      <p:rCtr x="15434" y="-69"/>
                                    </p:animMotion>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11015">
                                            <p:txEl>
                                              <p:pRg st="2" end="2"/>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11015">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110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1015" grpId="0" build="p"/>
      <p:bldP spid="81101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ko-KR" smtClean="0">
                <a:ea typeface="굴림" panose="020B0600000101010101" pitchFamily="34" charset="-127"/>
              </a:rPr>
              <a:t>Working-Set Model</a:t>
            </a:r>
          </a:p>
        </p:txBody>
      </p:sp>
      <p:sp>
        <p:nvSpPr>
          <p:cNvPr id="20483" name="Rectangle 3"/>
          <p:cNvSpPr>
            <a:spLocks noGrp="1" noChangeArrowheads="1"/>
          </p:cNvSpPr>
          <p:nvPr>
            <p:ph type="body" idx="1"/>
          </p:nvPr>
        </p:nvSpPr>
        <p:spPr>
          <a:xfrm>
            <a:off x="152400" y="2438400"/>
            <a:ext cx="8866188" cy="4191000"/>
          </a:xfrm>
        </p:spPr>
        <p:txBody>
          <a:bodyPr>
            <a:noAutofit/>
          </a:bodyPr>
          <a:lstStyle/>
          <a:p>
            <a:pPr>
              <a:lnSpc>
                <a:spcPct val="80000"/>
              </a:lnSpc>
              <a:spcBef>
                <a:spcPct val="20000"/>
              </a:spcBef>
            </a:pPr>
            <a:r>
              <a:rPr lang="ko-KR" altLang="en-US" sz="2800" dirty="0" smtClean="0">
                <a:ea typeface="굴림" panose="020B0600000101010101" pitchFamily="34" charset="-127"/>
                <a:sym typeface="Symbol" panose="05050102010706020507" pitchFamily="18" charset="2"/>
              </a:rPr>
              <a:t>  </a:t>
            </a:r>
            <a:r>
              <a:rPr lang="en-US" altLang="ko-KR" sz="2800" dirty="0" smtClean="0">
                <a:ea typeface="굴림" panose="020B0600000101010101" pitchFamily="34" charset="-127"/>
                <a:sym typeface="Symbol" panose="05050102010706020507" pitchFamily="18" charset="2"/>
              </a:rPr>
              <a:t>working-set window  fixed number of page references </a:t>
            </a:r>
          </a:p>
          <a:p>
            <a:pPr lvl="1">
              <a:lnSpc>
                <a:spcPct val="80000"/>
              </a:lnSpc>
              <a:spcBef>
                <a:spcPct val="20000"/>
              </a:spcBef>
            </a:pPr>
            <a:r>
              <a:rPr lang="en-US" altLang="ko-KR" sz="2400" dirty="0" smtClean="0">
                <a:ea typeface="굴림" panose="020B0600000101010101" pitchFamily="34" charset="-127"/>
                <a:sym typeface="Symbol" panose="05050102010706020507" pitchFamily="18" charset="2"/>
              </a:rPr>
              <a:t>Example:  10,000 instructions</a:t>
            </a:r>
          </a:p>
          <a:p>
            <a:pPr>
              <a:lnSpc>
                <a:spcPct val="80000"/>
              </a:lnSpc>
              <a:spcBef>
                <a:spcPct val="20000"/>
              </a:spcBef>
            </a:pPr>
            <a:r>
              <a:rPr lang="en-US" altLang="ko-KR" sz="2800" i="1" dirty="0" err="1" smtClean="0">
                <a:ea typeface="굴림" panose="020B0600000101010101" pitchFamily="34" charset="-127"/>
                <a:sym typeface="Symbol" panose="05050102010706020507" pitchFamily="18" charset="2"/>
              </a:rPr>
              <a:t>WS</a:t>
            </a:r>
            <a:r>
              <a:rPr lang="en-US" altLang="ko-KR" sz="2800" i="1" baseline="-25000" dirty="0" err="1" smtClean="0">
                <a:ea typeface="굴림" panose="020B0600000101010101" pitchFamily="34" charset="-127"/>
                <a:sym typeface="Symbol" panose="05050102010706020507" pitchFamily="18" charset="2"/>
              </a:rPr>
              <a:t>i</a:t>
            </a:r>
            <a:r>
              <a:rPr lang="en-US" altLang="ko-KR" sz="2800" dirty="0" smtClean="0">
                <a:ea typeface="굴림" panose="020B0600000101010101" pitchFamily="34" charset="-127"/>
                <a:sym typeface="Symbol" panose="05050102010706020507" pitchFamily="18" charset="2"/>
              </a:rPr>
              <a:t> (working set of Process </a:t>
            </a:r>
            <a:r>
              <a:rPr lang="en-US" altLang="ko-KR" sz="2800" i="1" dirty="0" smtClean="0">
                <a:ea typeface="굴림" panose="020B0600000101010101" pitchFamily="34" charset="-127"/>
                <a:sym typeface="Symbol" panose="05050102010706020507" pitchFamily="18" charset="2"/>
              </a:rPr>
              <a:t>P</a:t>
            </a:r>
            <a:r>
              <a:rPr lang="en-US" altLang="ko-KR" sz="2800" i="1" baseline="-25000" dirty="0" smtClean="0">
                <a:ea typeface="굴림" panose="020B0600000101010101" pitchFamily="34" charset="-127"/>
                <a:sym typeface="Symbol" panose="05050102010706020507" pitchFamily="18" charset="2"/>
              </a:rPr>
              <a:t>i</a:t>
            </a:r>
            <a:r>
              <a:rPr lang="en-US" altLang="ko-KR" sz="2800" dirty="0" smtClean="0">
                <a:ea typeface="굴림" panose="020B0600000101010101" pitchFamily="34" charset="-127"/>
                <a:sym typeface="Symbol" panose="05050102010706020507" pitchFamily="18" charset="2"/>
              </a:rPr>
              <a:t>) = total set of pages referenced in the most recent  (varies in time)</a:t>
            </a:r>
          </a:p>
          <a:p>
            <a:pPr lvl="1">
              <a:lnSpc>
                <a:spcPct val="80000"/>
              </a:lnSpc>
              <a:spcBef>
                <a:spcPct val="20000"/>
              </a:spcBef>
            </a:pPr>
            <a:r>
              <a:rPr lang="en-US" altLang="ko-KR" sz="2400" dirty="0" smtClean="0">
                <a:ea typeface="굴림" panose="020B0600000101010101" pitchFamily="34" charset="-127"/>
                <a:sym typeface="Symbol" panose="05050102010706020507" pitchFamily="18" charset="2"/>
              </a:rPr>
              <a:t>if  too small will not encompass entire locality</a:t>
            </a:r>
          </a:p>
          <a:p>
            <a:pPr lvl="1">
              <a:lnSpc>
                <a:spcPct val="80000"/>
              </a:lnSpc>
              <a:spcBef>
                <a:spcPct val="20000"/>
              </a:spcBef>
            </a:pPr>
            <a:r>
              <a:rPr lang="en-US" altLang="ko-KR" sz="2400" dirty="0" smtClean="0">
                <a:ea typeface="굴림" panose="020B0600000101010101" pitchFamily="34" charset="-127"/>
                <a:sym typeface="Symbol" panose="05050102010706020507" pitchFamily="18" charset="2"/>
              </a:rPr>
              <a:t>if  too large will encompass several localities</a:t>
            </a:r>
          </a:p>
          <a:p>
            <a:pPr lvl="1">
              <a:lnSpc>
                <a:spcPct val="80000"/>
              </a:lnSpc>
              <a:spcBef>
                <a:spcPct val="20000"/>
              </a:spcBef>
            </a:pPr>
            <a:r>
              <a:rPr lang="en-US" altLang="ko-KR" sz="2400" dirty="0" smtClean="0">
                <a:ea typeface="굴림" panose="020B0600000101010101" pitchFamily="34" charset="-127"/>
                <a:sym typeface="Symbol" panose="05050102010706020507" pitchFamily="18" charset="2"/>
              </a:rPr>
              <a:t>if  =   will encompass entire program</a:t>
            </a:r>
          </a:p>
          <a:p>
            <a:pPr>
              <a:lnSpc>
                <a:spcPct val="80000"/>
              </a:lnSpc>
              <a:spcBef>
                <a:spcPct val="20000"/>
              </a:spcBef>
            </a:pPr>
            <a:r>
              <a:rPr lang="en-US" altLang="ko-KR" sz="2800" i="1" dirty="0" smtClean="0">
                <a:ea typeface="굴림" panose="020B0600000101010101" pitchFamily="34" charset="-127"/>
                <a:sym typeface="Symbol" panose="05050102010706020507" pitchFamily="18" charset="2"/>
              </a:rPr>
              <a:t>D</a:t>
            </a:r>
            <a:r>
              <a:rPr lang="en-US" altLang="ko-KR" sz="2800" dirty="0" smtClean="0">
                <a:ea typeface="굴림" panose="020B0600000101010101" pitchFamily="34" charset="-127"/>
                <a:sym typeface="Symbol" panose="05050102010706020507" pitchFamily="18" charset="2"/>
              </a:rPr>
              <a:t> = |</a:t>
            </a:r>
            <a:r>
              <a:rPr lang="en-US" altLang="ko-KR" sz="2800" i="1" dirty="0" err="1" smtClean="0">
                <a:ea typeface="굴림" panose="020B0600000101010101" pitchFamily="34" charset="-127"/>
                <a:sym typeface="Symbol" panose="05050102010706020507" pitchFamily="18" charset="2"/>
              </a:rPr>
              <a:t>WS</a:t>
            </a:r>
            <a:r>
              <a:rPr lang="en-US" altLang="ko-KR" sz="2800" i="1" baseline="-25000" dirty="0" err="1" smtClean="0">
                <a:ea typeface="굴림" panose="020B0600000101010101" pitchFamily="34" charset="-127"/>
                <a:sym typeface="Symbol" panose="05050102010706020507" pitchFamily="18" charset="2"/>
              </a:rPr>
              <a:t>i</a:t>
            </a:r>
            <a:r>
              <a:rPr lang="en-US" altLang="ko-KR" sz="2800" dirty="0" smtClean="0">
                <a:ea typeface="굴림" panose="020B0600000101010101" pitchFamily="34" charset="-127"/>
                <a:sym typeface="Symbol" panose="05050102010706020507" pitchFamily="18" charset="2"/>
              </a:rPr>
              <a:t>|  total demand frames </a:t>
            </a:r>
          </a:p>
          <a:p>
            <a:pPr>
              <a:lnSpc>
                <a:spcPct val="80000"/>
              </a:lnSpc>
              <a:spcBef>
                <a:spcPct val="20000"/>
              </a:spcBef>
            </a:pPr>
            <a:r>
              <a:rPr lang="en-US" altLang="ko-KR" sz="2800" dirty="0" smtClean="0">
                <a:ea typeface="굴림" panose="020B0600000101010101" pitchFamily="34" charset="-127"/>
                <a:sym typeface="Symbol" panose="05050102010706020507" pitchFamily="18" charset="2"/>
              </a:rPr>
              <a:t>if </a:t>
            </a:r>
            <a:r>
              <a:rPr lang="en-US" altLang="ko-KR" sz="2800" i="1" dirty="0" smtClean="0">
                <a:ea typeface="굴림" panose="020B0600000101010101" pitchFamily="34" charset="-127"/>
                <a:sym typeface="Symbol" panose="05050102010706020507" pitchFamily="18" charset="2"/>
              </a:rPr>
              <a:t>D</a:t>
            </a:r>
            <a:r>
              <a:rPr lang="en-US" altLang="ko-KR" sz="2800" dirty="0" smtClean="0">
                <a:ea typeface="굴림" panose="020B0600000101010101" pitchFamily="34" charset="-127"/>
                <a:sym typeface="Symbol" panose="05050102010706020507" pitchFamily="18" charset="2"/>
              </a:rPr>
              <a:t> &gt; </a:t>
            </a:r>
            <a:r>
              <a:rPr lang="en-US" altLang="ko-KR" sz="2800" i="1" dirty="0" smtClean="0">
                <a:ea typeface="굴림" panose="020B0600000101010101" pitchFamily="34" charset="-127"/>
                <a:sym typeface="Symbol" panose="05050102010706020507" pitchFamily="18" charset="2"/>
              </a:rPr>
              <a:t>m</a:t>
            </a:r>
            <a:r>
              <a:rPr lang="en-US" altLang="ko-KR" sz="2800" dirty="0" smtClean="0">
                <a:ea typeface="굴림" panose="020B0600000101010101" pitchFamily="34" charset="-127"/>
                <a:sym typeface="Symbol" panose="05050102010706020507" pitchFamily="18" charset="2"/>
              </a:rPr>
              <a:t>  Thrashing</a:t>
            </a:r>
          </a:p>
          <a:p>
            <a:pPr lvl="1">
              <a:lnSpc>
                <a:spcPct val="80000"/>
              </a:lnSpc>
              <a:spcBef>
                <a:spcPct val="20000"/>
              </a:spcBef>
            </a:pPr>
            <a:r>
              <a:rPr lang="en-US" altLang="ko-KR" sz="2400" dirty="0" smtClean="0">
                <a:ea typeface="굴림" panose="020B0600000101010101" pitchFamily="34" charset="-127"/>
                <a:sym typeface="Symbol" panose="05050102010706020507" pitchFamily="18" charset="2"/>
              </a:rPr>
              <a:t>Policy: if </a:t>
            </a:r>
            <a:r>
              <a:rPr lang="en-US" altLang="ko-KR" sz="2400" i="1" dirty="0" smtClean="0">
                <a:ea typeface="굴림" panose="020B0600000101010101" pitchFamily="34" charset="-127"/>
                <a:sym typeface="Symbol" panose="05050102010706020507" pitchFamily="18" charset="2"/>
              </a:rPr>
              <a:t>D</a:t>
            </a:r>
            <a:r>
              <a:rPr lang="en-US" altLang="ko-KR" sz="2400" dirty="0" smtClean="0">
                <a:ea typeface="굴림" panose="020B0600000101010101" pitchFamily="34" charset="-127"/>
                <a:sym typeface="Symbol" panose="05050102010706020507" pitchFamily="18" charset="2"/>
              </a:rPr>
              <a:t> &gt; m, then suspend/swap out processes</a:t>
            </a:r>
          </a:p>
          <a:p>
            <a:pPr lvl="1">
              <a:lnSpc>
                <a:spcPct val="80000"/>
              </a:lnSpc>
              <a:spcBef>
                <a:spcPct val="20000"/>
              </a:spcBef>
            </a:pPr>
            <a:r>
              <a:rPr lang="en-US" altLang="ko-KR" sz="2400" dirty="0" smtClean="0">
                <a:ea typeface="굴림" panose="020B0600000101010101" pitchFamily="34" charset="-127"/>
                <a:sym typeface="Symbol" panose="05050102010706020507" pitchFamily="18" charset="2"/>
              </a:rPr>
              <a:t>This can improve overall system behavior by a lot!</a:t>
            </a:r>
          </a:p>
        </p:txBody>
      </p:sp>
      <p:pic>
        <p:nvPicPr>
          <p:cNvPr id="20484" name="Picture 4"/>
          <p:cNvPicPr>
            <a:picLocks noChangeAspect="1" noChangeArrowheads="1"/>
          </p:cNvPicPr>
          <p:nvPr/>
        </p:nvPicPr>
        <p:blipFill>
          <a:blip r:embed="rId3">
            <a:extLst>
              <a:ext uri="{28A0092B-C50C-407E-A947-70E740481C1C}">
                <a14:useLocalDpi xmlns:a14="http://schemas.microsoft.com/office/drawing/2010/main" val="0"/>
              </a:ext>
            </a:extLst>
          </a:blip>
          <a:srcRect l="452" t="34947" r="688" b="35550"/>
          <a:stretch>
            <a:fillRect/>
          </a:stretch>
        </p:blipFill>
        <p:spPr bwMode="auto">
          <a:xfrm>
            <a:off x="914400" y="685800"/>
            <a:ext cx="7426325" cy="1662113"/>
          </a:xfrm>
          <a:prstGeom prst="rect">
            <a:avLst/>
          </a:prstGeom>
          <a:noFill/>
          <a:ln w="38100" cmpd="dbl">
            <a:solidFill>
              <a:srgbClr val="CC66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7981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48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48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48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48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48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48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48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48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ko-KR" smtClean="0">
                <a:ea typeface="굴림" panose="020B0600000101010101" pitchFamily="34" charset="-127"/>
              </a:rPr>
              <a:t>What about Compulsory Misses?</a:t>
            </a:r>
          </a:p>
        </p:txBody>
      </p:sp>
      <p:sp>
        <p:nvSpPr>
          <p:cNvPr id="21507" name="Rectangle 3"/>
          <p:cNvSpPr>
            <a:spLocks noGrp="1" noChangeArrowheads="1"/>
          </p:cNvSpPr>
          <p:nvPr>
            <p:ph type="body" idx="1"/>
          </p:nvPr>
        </p:nvSpPr>
        <p:spPr>
          <a:xfrm>
            <a:off x="304800" y="914400"/>
            <a:ext cx="8610600" cy="5715000"/>
          </a:xfrm>
        </p:spPr>
        <p:txBody>
          <a:bodyPr>
            <a:noAutofit/>
          </a:bodyPr>
          <a:lstStyle/>
          <a:p>
            <a:r>
              <a:rPr lang="en-US" altLang="ko-KR" sz="2800" dirty="0" smtClean="0">
                <a:ea typeface="굴림" panose="020B0600000101010101" pitchFamily="34" charset="-127"/>
              </a:rPr>
              <a:t>Recall that compulsory misses are misses that occur the first time that a page is seen	</a:t>
            </a:r>
          </a:p>
          <a:p>
            <a:pPr lvl="1"/>
            <a:r>
              <a:rPr lang="en-US" altLang="ko-KR" sz="2400" dirty="0" smtClean="0">
                <a:ea typeface="굴림" panose="020B0600000101010101" pitchFamily="34" charset="-127"/>
              </a:rPr>
              <a:t>Pages that are touched for the first time</a:t>
            </a:r>
          </a:p>
          <a:p>
            <a:pPr lvl="1"/>
            <a:r>
              <a:rPr lang="en-US" altLang="ko-KR" sz="2400" dirty="0" smtClean="0">
                <a:ea typeface="굴림" panose="020B0600000101010101" pitchFamily="34" charset="-127"/>
              </a:rPr>
              <a:t>Pages that are touched after process is swapped out/swapped back in</a:t>
            </a:r>
          </a:p>
          <a:p>
            <a:r>
              <a:rPr lang="en-US" altLang="ko-KR" sz="2800" dirty="0" smtClean="0">
                <a:solidFill>
                  <a:schemeClr val="hlink"/>
                </a:solidFill>
                <a:ea typeface="굴림" panose="020B0600000101010101" pitchFamily="34" charset="-127"/>
              </a:rPr>
              <a:t>Clustering:</a:t>
            </a:r>
          </a:p>
          <a:p>
            <a:pPr lvl="1"/>
            <a:r>
              <a:rPr lang="en-US" altLang="ko-KR" sz="2400" dirty="0" smtClean="0">
                <a:ea typeface="굴림" panose="020B0600000101010101" pitchFamily="34" charset="-127"/>
              </a:rPr>
              <a:t>On a page-fault, bring in multiple pages “around” the faulting page</a:t>
            </a:r>
          </a:p>
          <a:p>
            <a:pPr lvl="1"/>
            <a:r>
              <a:rPr lang="en-US" altLang="ko-KR" sz="2400" dirty="0" smtClean="0">
                <a:ea typeface="굴림" panose="020B0600000101010101" pitchFamily="34" charset="-127"/>
              </a:rPr>
              <a:t>Since efficiency of disk reads increases with sequential reads, makes sense to read several sequential pages</a:t>
            </a:r>
          </a:p>
          <a:p>
            <a:r>
              <a:rPr lang="en-US" altLang="ko-KR" sz="2800" dirty="0" smtClean="0">
                <a:solidFill>
                  <a:schemeClr val="hlink"/>
                </a:solidFill>
                <a:ea typeface="굴림" panose="020B0600000101010101" pitchFamily="34" charset="-127"/>
              </a:rPr>
              <a:t>Working Set Tracking:</a:t>
            </a:r>
          </a:p>
          <a:p>
            <a:pPr lvl="1"/>
            <a:r>
              <a:rPr lang="en-US" altLang="ko-KR" sz="2400" dirty="0" smtClean="0">
                <a:ea typeface="굴림" panose="020B0600000101010101" pitchFamily="34" charset="-127"/>
              </a:rPr>
              <a:t>Use algorithm to try to track working set of application</a:t>
            </a:r>
          </a:p>
          <a:p>
            <a:pPr lvl="1"/>
            <a:r>
              <a:rPr lang="en-US" altLang="ko-KR" sz="2400" dirty="0" smtClean="0">
                <a:ea typeface="굴림" panose="020B0600000101010101" pitchFamily="34" charset="-127"/>
              </a:rPr>
              <a:t>When swapping process back in, swap in working set</a:t>
            </a:r>
          </a:p>
        </p:txBody>
      </p:sp>
    </p:spTree>
    <p:extLst>
      <p:ext uri="{BB962C8B-B14F-4D97-AF65-F5344CB8AC3E}">
        <p14:creationId xmlns:p14="http://schemas.microsoft.com/office/powerpoint/2010/main" val="13556325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50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50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50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507">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507">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150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533400"/>
          </a:xfrm>
        </p:spPr>
        <p:txBody>
          <a:bodyPr/>
          <a:lstStyle/>
          <a:p>
            <a:r>
              <a:rPr lang="en-US" dirty="0" smtClean="0"/>
              <a:t>Reverse Page Mapping (Sometimes called “</a:t>
            </a:r>
            <a:r>
              <a:rPr lang="en-US" dirty="0" err="1" smtClean="0"/>
              <a:t>Coremap</a:t>
            </a:r>
            <a:r>
              <a:rPr lang="en-US" dirty="0" smtClean="0"/>
              <a:t>”)</a:t>
            </a:r>
            <a:endParaRPr lang="en-US" dirty="0"/>
          </a:p>
        </p:txBody>
      </p:sp>
      <p:sp>
        <p:nvSpPr>
          <p:cNvPr id="3" name="Content Placeholder 2"/>
          <p:cNvSpPr>
            <a:spLocks noGrp="1"/>
          </p:cNvSpPr>
          <p:nvPr>
            <p:ph idx="1"/>
          </p:nvPr>
        </p:nvSpPr>
        <p:spPr>
          <a:xfrm>
            <a:off x="304800" y="838200"/>
            <a:ext cx="8458200" cy="5486400"/>
          </a:xfrm>
        </p:spPr>
        <p:txBody>
          <a:bodyPr>
            <a:normAutofit lnSpcReduction="10000"/>
          </a:bodyPr>
          <a:lstStyle/>
          <a:p>
            <a:r>
              <a:rPr lang="en-US" dirty="0" smtClean="0"/>
              <a:t>Physical page frames often shared by many different address spaces/page tables</a:t>
            </a:r>
          </a:p>
          <a:p>
            <a:pPr lvl="1"/>
            <a:r>
              <a:rPr lang="en-US" dirty="0" smtClean="0"/>
              <a:t>All children forked from given process</a:t>
            </a:r>
          </a:p>
          <a:p>
            <a:pPr lvl="1"/>
            <a:r>
              <a:rPr lang="en-US" dirty="0" smtClean="0"/>
              <a:t>Shared memory pages between processes</a:t>
            </a:r>
          </a:p>
          <a:p>
            <a:r>
              <a:rPr lang="en-US" dirty="0" smtClean="0"/>
              <a:t>Whatever reverse mapping mechanism that is in place must be very fast</a:t>
            </a:r>
          </a:p>
          <a:p>
            <a:pPr lvl="1"/>
            <a:r>
              <a:rPr lang="en-US" dirty="0" smtClean="0"/>
              <a:t>Must hunt down all page tables pointing at given page frame when freeing a page</a:t>
            </a:r>
          </a:p>
          <a:p>
            <a:pPr lvl="1"/>
            <a:r>
              <a:rPr lang="en-US" dirty="0" smtClean="0"/>
              <a:t>Must hunt down all PTEs when seeing if pages “active”</a:t>
            </a:r>
          </a:p>
          <a:p>
            <a:r>
              <a:rPr lang="en-US" dirty="0" smtClean="0"/>
              <a:t>Implementation options:</a:t>
            </a:r>
          </a:p>
          <a:p>
            <a:pPr lvl="1"/>
            <a:r>
              <a:rPr lang="en-US" dirty="0" smtClean="0"/>
              <a:t>For every page descriptor, keep linked list of page table entries that point to it</a:t>
            </a:r>
          </a:p>
          <a:p>
            <a:pPr lvl="2"/>
            <a:r>
              <a:rPr lang="en-US" dirty="0" smtClean="0"/>
              <a:t>Management nightmare – expensive</a:t>
            </a:r>
          </a:p>
          <a:p>
            <a:pPr lvl="1"/>
            <a:r>
              <a:rPr lang="en-US" dirty="0" smtClean="0"/>
              <a:t>Linux 2.6: Object-based reverse mapping</a:t>
            </a:r>
          </a:p>
          <a:p>
            <a:pPr lvl="2"/>
            <a:r>
              <a:rPr lang="en-US" dirty="0" smtClean="0"/>
              <a:t>Link together memory region descriptors instead (much coarser granularity)</a:t>
            </a:r>
          </a:p>
          <a:p>
            <a:pPr lvl="1"/>
            <a:endParaRPr lang="en-US" dirty="0"/>
          </a:p>
        </p:txBody>
      </p:sp>
    </p:spTree>
    <p:extLst>
      <p:ext uri="{BB962C8B-B14F-4D97-AF65-F5344CB8AC3E}">
        <p14:creationId xmlns:p14="http://schemas.microsoft.com/office/powerpoint/2010/main" val="26756120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Linux Memory Details?</a:t>
            </a:r>
            <a:endParaRPr lang="en-US" dirty="0"/>
          </a:p>
        </p:txBody>
      </p:sp>
      <p:sp>
        <p:nvSpPr>
          <p:cNvPr id="3" name="Content Placeholder 2"/>
          <p:cNvSpPr>
            <a:spLocks noGrp="1"/>
          </p:cNvSpPr>
          <p:nvPr>
            <p:ph idx="1"/>
          </p:nvPr>
        </p:nvSpPr>
        <p:spPr>
          <a:xfrm>
            <a:off x="0" y="838200"/>
            <a:ext cx="9144000" cy="5715000"/>
          </a:xfrm>
        </p:spPr>
        <p:txBody>
          <a:bodyPr>
            <a:normAutofit lnSpcReduction="10000"/>
          </a:bodyPr>
          <a:lstStyle/>
          <a:p>
            <a:r>
              <a:rPr lang="en-US" dirty="0" smtClean="0"/>
              <a:t>Memory management in Linux considerably more complex that the previous indications</a:t>
            </a:r>
          </a:p>
          <a:p>
            <a:r>
              <a:rPr lang="en-US" dirty="0" smtClean="0"/>
              <a:t>Memory Zones: physical memory categories</a:t>
            </a:r>
          </a:p>
          <a:p>
            <a:pPr lvl="1"/>
            <a:r>
              <a:rPr lang="en-US" dirty="0" smtClean="0"/>
              <a:t>ZONE_DMA: &lt; 16MB memory, </a:t>
            </a:r>
            <a:r>
              <a:rPr lang="en-US" dirty="0" err="1" smtClean="0"/>
              <a:t>DMAable</a:t>
            </a:r>
            <a:r>
              <a:rPr lang="en-US" dirty="0" smtClean="0"/>
              <a:t> on ISA bus</a:t>
            </a:r>
          </a:p>
          <a:p>
            <a:pPr lvl="1"/>
            <a:r>
              <a:rPr lang="en-US" dirty="0" smtClean="0"/>
              <a:t>ZONE_NORMAL: 16MB </a:t>
            </a:r>
            <a:r>
              <a:rPr lang="en-US" altLang="ko-KR" sz="2000" dirty="0">
                <a:ea typeface="굴림" panose="020B0600000101010101" pitchFamily="34" charset="-127"/>
                <a:sym typeface="Symbol" panose="05050102010706020507" pitchFamily="18" charset="2"/>
              </a:rPr>
              <a:t> </a:t>
            </a:r>
            <a:r>
              <a:rPr lang="en-US" dirty="0" smtClean="0"/>
              <a:t>896MB (mapped at 0xC0000000)</a:t>
            </a:r>
          </a:p>
          <a:p>
            <a:pPr lvl="1"/>
            <a:r>
              <a:rPr lang="en-US" dirty="0" smtClean="0"/>
              <a:t>ZONE_HIGHMEM: Everything else (&gt; 896MB)</a:t>
            </a:r>
          </a:p>
          <a:p>
            <a:r>
              <a:rPr lang="en-US" dirty="0" smtClean="0"/>
              <a:t>Each zone has 1 </a:t>
            </a:r>
            <a:r>
              <a:rPr lang="en-US" dirty="0" err="1" smtClean="0"/>
              <a:t>freelist</a:t>
            </a:r>
            <a:r>
              <a:rPr lang="en-US" dirty="0" smtClean="0"/>
              <a:t>, 2 LRU lists (Active/Inactive)</a:t>
            </a:r>
          </a:p>
          <a:p>
            <a:r>
              <a:rPr lang="en-US" dirty="0"/>
              <a:t>Many different types of allocation</a:t>
            </a:r>
          </a:p>
          <a:p>
            <a:pPr lvl="1"/>
            <a:r>
              <a:rPr lang="en-US" dirty="0"/>
              <a:t>SLAB allocators, per-page allocators, mapped/unmapped</a:t>
            </a:r>
          </a:p>
          <a:p>
            <a:r>
              <a:rPr lang="en-US" dirty="0" smtClean="0"/>
              <a:t>Many different types of allocated memory:</a:t>
            </a:r>
          </a:p>
          <a:p>
            <a:pPr lvl="1"/>
            <a:r>
              <a:rPr lang="en-US" dirty="0" smtClean="0"/>
              <a:t>Anonymous memory (not backed by a file, heap/stack)</a:t>
            </a:r>
          </a:p>
          <a:p>
            <a:pPr lvl="1"/>
            <a:r>
              <a:rPr lang="en-US" dirty="0" smtClean="0"/>
              <a:t>Mapped memory (backed by a file)</a:t>
            </a:r>
          </a:p>
          <a:p>
            <a:r>
              <a:rPr lang="en-US" dirty="0" smtClean="0"/>
              <a:t>Allocation priorities</a:t>
            </a:r>
          </a:p>
          <a:p>
            <a:pPr lvl="1"/>
            <a:r>
              <a:rPr lang="en-US" dirty="0" smtClean="0"/>
              <a:t>Is blocking allowed/</a:t>
            </a:r>
            <a:r>
              <a:rPr lang="en-US" dirty="0" err="1" smtClean="0"/>
              <a:t>etc</a:t>
            </a:r>
            <a:endParaRPr lang="en-US" dirty="0"/>
          </a:p>
        </p:txBody>
      </p:sp>
    </p:spTree>
    <p:extLst>
      <p:ext uri="{BB962C8B-B14F-4D97-AF65-F5344CB8AC3E}">
        <p14:creationId xmlns:p14="http://schemas.microsoft.com/office/powerpoint/2010/main" val="404913670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Recall: Linux Virtual memory map</a:t>
            </a:r>
            <a:endParaRPr lang="en-US" dirty="0"/>
          </a:p>
        </p:txBody>
      </p:sp>
      <p:sp>
        <p:nvSpPr>
          <p:cNvPr id="4" name="Rectangle 3"/>
          <p:cNvSpPr/>
          <p:nvPr/>
        </p:nvSpPr>
        <p:spPr bwMode="auto">
          <a:xfrm>
            <a:off x="2376774" y="1251466"/>
            <a:ext cx="1447800" cy="1143000"/>
          </a:xfrm>
          <a:prstGeom prst="rect">
            <a:avLst/>
          </a:prstGeom>
          <a:solidFill>
            <a:srgbClr val="FF6699"/>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u="none" strike="noStrike" cap="none" normalizeH="0" baseline="0" dirty="0" smtClean="0">
                <a:ln>
                  <a:noFill/>
                </a:ln>
                <a:solidFill>
                  <a:schemeClr val="tx1"/>
                </a:solidFill>
                <a:effectLst/>
                <a:latin typeface="Gill Sans" charset="0"/>
                <a:ea typeface="Gill Sans" charset="0"/>
                <a:cs typeface="Gill Sans" charset="0"/>
              </a:rPr>
              <a:t>Kernel</a:t>
            </a:r>
            <a:br>
              <a:rPr kumimoji="0" lang="en-US" sz="2000" b="0" u="none" strike="noStrike" cap="none" normalizeH="0" baseline="0" dirty="0" smtClean="0">
                <a:ln>
                  <a:noFill/>
                </a:ln>
                <a:solidFill>
                  <a:schemeClr val="tx1"/>
                </a:solidFill>
                <a:effectLst/>
                <a:latin typeface="Gill Sans" charset="0"/>
                <a:ea typeface="Gill Sans" charset="0"/>
                <a:cs typeface="Gill Sans" charset="0"/>
              </a:rPr>
            </a:br>
            <a:r>
              <a:rPr kumimoji="0" lang="en-US" sz="2000" b="0" u="none" strike="noStrike" cap="none" normalizeH="0" baseline="0" dirty="0" smtClean="0">
                <a:ln>
                  <a:noFill/>
                </a:ln>
                <a:solidFill>
                  <a:schemeClr val="tx1"/>
                </a:solidFill>
                <a:effectLst/>
                <a:latin typeface="Gill Sans" charset="0"/>
                <a:ea typeface="Gill Sans" charset="0"/>
                <a:cs typeface="Gill Sans" charset="0"/>
              </a:rPr>
              <a:t>Addresses</a:t>
            </a:r>
          </a:p>
        </p:txBody>
      </p:sp>
      <p:sp>
        <p:nvSpPr>
          <p:cNvPr id="5" name="Rectangle 4"/>
          <p:cNvSpPr/>
          <p:nvPr/>
        </p:nvSpPr>
        <p:spPr bwMode="auto">
          <a:xfrm>
            <a:off x="7391400" y="2546866"/>
            <a:ext cx="1447800" cy="1600200"/>
          </a:xfrm>
          <a:prstGeom prst="rect">
            <a:avLst/>
          </a:prstGeom>
          <a:solidFill>
            <a:schemeClr val="bg2">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u="none" strike="noStrike" cap="none" normalizeH="0" baseline="0" dirty="0" smtClean="0">
                <a:ln>
                  <a:noFill/>
                </a:ln>
                <a:solidFill>
                  <a:schemeClr val="tx1"/>
                </a:solidFill>
                <a:effectLst/>
                <a:latin typeface="Gill Sans" charset="0"/>
                <a:ea typeface="Gill Sans" charset="0"/>
                <a:cs typeface="Gill Sans" charset="0"/>
              </a:rPr>
              <a:t>Empty</a:t>
            </a:r>
          </a:p>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latin typeface="Gill Sans" charset="0"/>
                <a:ea typeface="Gill Sans" charset="0"/>
                <a:cs typeface="Gill Sans" charset="0"/>
              </a:rPr>
              <a:t>Space</a:t>
            </a:r>
            <a:endParaRPr kumimoji="0" lang="en-US" sz="2000" b="0" u="none" strike="noStrike" cap="none" normalizeH="0" baseline="0" dirty="0" smtClean="0">
              <a:ln>
                <a:noFill/>
              </a:ln>
              <a:solidFill>
                <a:schemeClr val="tx1"/>
              </a:solidFill>
              <a:effectLst/>
              <a:latin typeface="Gill Sans" charset="0"/>
              <a:ea typeface="Gill Sans" charset="0"/>
              <a:cs typeface="Gill Sans" charset="0"/>
            </a:endParaRPr>
          </a:p>
        </p:txBody>
      </p:sp>
      <p:sp>
        <p:nvSpPr>
          <p:cNvPr id="6" name="Rectangle 5"/>
          <p:cNvSpPr/>
          <p:nvPr/>
        </p:nvSpPr>
        <p:spPr bwMode="auto">
          <a:xfrm>
            <a:off x="2376774" y="2394466"/>
            <a:ext cx="1447800" cy="3124200"/>
          </a:xfrm>
          <a:prstGeom prst="rect">
            <a:avLst/>
          </a:prstGeom>
          <a:solidFill>
            <a:schemeClr val="accent2">
              <a:lumMod val="20000"/>
              <a:lumOff val="80000"/>
            </a:schemeClr>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u="none" strike="noStrike" cap="none" normalizeH="0" baseline="0" dirty="0" smtClean="0">
                <a:ln>
                  <a:noFill/>
                </a:ln>
                <a:solidFill>
                  <a:schemeClr val="tx1"/>
                </a:solidFill>
                <a:effectLst/>
                <a:latin typeface="Gill Sans" charset="0"/>
                <a:ea typeface="Gill Sans" charset="0"/>
                <a:cs typeface="Gill Sans" charset="0"/>
              </a:rPr>
              <a:t>User</a:t>
            </a:r>
            <a:br>
              <a:rPr kumimoji="0" lang="en-US" sz="2000" b="0" u="none" strike="noStrike" cap="none" normalizeH="0" baseline="0" dirty="0" smtClean="0">
                <a:ln>
                  <a:noFill/>
                </a:ln>
                <a:solidFill>
                  <a:schemeClr val="tx1"/>
                </a:solidFill>
                <a:effectLst/>
                <a:latin typeface="Gill Sans" charset="0"/>
                <a:ea typeface="Gill Sans" charset="0"/>
                <a:cs typeface="Gill Sans" charset="0"/>
              </a:rPr>
            </a:br>
            <a:r>
              <a:rPr kumimoji="0" lang="en-US" sz="2000" b="0" u="none" strike="noStrike" cap="none" normalizeH="0" baseline="0" dirty="0" smtClean="0">
                <a:ln>
                  <a:noFill/>
                </a:ln>
                <a:solidFill>
                  <a:schemeClr val="tx1"/>
                </a:solidFill>
                <a:effectLst/>
                <a:latin typeface="Gill Sans" charset="0"/>
                <a:ea typeface="Gill Sans" charset="0"/>
                <a:cs typeface="Gill Sans" charset="0"/>
              </a:rPr>
              <a:t>Addresses</a:t>
            </a:r>
          </a:p>
        </p:txBody>
      </p:sp>
      <p:sp>
        <p:nvSpPr>
          <p:cNvPr id="8" name="Rectangle 7"/>
          <p:cNvSpPr/>
          <p:nvPr/>
        </p:nvSpPr>
        <p:spPr bwMode="auto">
          <a:xfrm>
            <a:off x="7391400" y="4147066"/>
            <a:ext cx="1447800" cy="1371600"/>
          </a:xfrm>
          <a:prstGeom prst="rect">
            <a:avLst/>
          </a:prstGeom>
          <a:solidFill>
            <a:schemeClr val="bg1"/>
          </a:solidFill>
          <a:ln w="2857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u="none" strike="noStrike" cap="none" normalizeH="0" baseline="0" smtClean="0">
              <a:ln>
                <a:noFill/>
              </a:ln>
              <a:solidFill>
                <a:schemeClr val="tx1"/>
              </a:solidFill>
              <a:effectLst/>
              <a:latin typeface="Gill Sans" charset="0"/>
              <a:ea typeface="Gill Sans" charset="0"/>
              <a:cs typeface="Gill Sans" charset="0"/>
            </a:endParaRPr>
          </a:p>
        </p:txBody>
      </p:sp>
      <p:sp>
        <p:nvSpPr>
          <p:cNvPr id="9" name="Rectangle 8"/>
          <p:cNvSpPr/>
          <p:nvPr/>
        </p:nvSpPr>
        <p:spPr bwMode="auto">
          <a:xfrm>
            <a:off x="7391400" y="4147066"/>
            <a:ext cx="1447800" cy="1371600"/>
          </a:xfrm>
          <a:prstGeom prst="rect">
            <a:avLst/>
          </a:prstGeom>
          <a:solidFill>
            <a:schemeClr val="accent2">
              <a:lumMod val="20000"/>
              <a:lumOff val="80000"/>
            </a:schemeClr>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u="none" strike="noStrike" cap="none" normalizeH="0" baseline="0" dirty="0" smtClean="0">
                <a:ln>
                  <a:noFill/>
                </a:ln>
                <a:solidFill>
                  <a:schemeClr val="tx1"/>
                </a:solidFill>
                <a:effectLst/>
                <a:latin typeface="Gill Sans" charset="0"/>
                <a:ea typeface="Gill Sans" charset="0"/>
                <a:cs typeface="Gill Sans" charset="0"/>
              </a:rPr>
              <a:t>User</a:t>
            </a:r>
          </a:p>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latin typeface="Gill Sans" charset="0"/>
                <a:ea typeface="Gill Sans" charset="0"/>
                <a:cs typeface="Gill Sans" charset="0"/>
              </a:rPr>
              <a:t>Addresses</a:t>
            </a:r>
            <a:endParaRPr kumimoji="0" lang="en-US" sz="2000" b="0" u="none" strike="noStrike" cap="none" normalizeH="0" baseline="0" dirty="0" smtClean="0">
              <a:ln>
                <a:noFill/>
              </a:ln>
              <a:solidFill>
                <a:schemeClr val="tx1"/>
              </a:solidFill>
              <a:effectLst/>
              <a:latin typeface="Gill Sans" charset="0"/>
              <a:ea typeface="Gill Sans" charset="0"/>
              <a:cs typeface="Gill Sans" charset="0"/>
            </a:endParaRPr>
          </a:p>
        </p:txBody>
      </p:sp>
      <p:sp>
        <p:nvSpPr>
          <p:cNvPr id="10" name="Rectangle 9"/>
          <p:cNvSpPr/>
          <p:nvPr/>
        </p:nvSpPr>
        <p:spPr bwMode="auto">
          <a:xfrm>
            <a:off x="7391400" y="1175266"/>
            <a:ext cx="1447800" cy="1371600"/>
          </a:xfrm>
          <a:prstGeom prst="rect">
            <a:avLst/>
          </a:prstGeom>
          <a:solidFill>
            <a:srgbClr val="FF6699"/>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u="none" strike="noStrike" cap="none" normalizeH="0" baseline="0" dirty="0" smtClean="0">
                <a:ln>
                  <a:noFill/>
                </a:ln>
                <a:solidFill>
                  <a:schemeClr val="tx1"/>
                </a:solidFill>
                <a:effectLst/>
                <a:latin typeface="Gill Sans" charset="0"/>
                <a:ea typeface="Gill Sans" charset="0"/>
                <a:cs typeface="Gill Sans" charset="0"/>
              </a:rPr>
              <a:t>Kernel</a:t>
            </a:r>
            <a:br>
              <a:rPr kumimoji="0" lang="en-US" sz="2000" b="0" u="none" strike="noStrike" cap="none" normalizeH="0" baseline="0" dirty="0" smtClean="0">
                <a:ln>
                  <a:noFill/>
                </a:ln>
                <a:solidFill>
                  <a:schemeClr val="tx1"/>
                </a:solidFill>
                <a:effectLst/>
                <a:latin typeface="Gill Sans" charset="0"/>
                <a:ea typeface="Gill Sans" charset="0"/>
                <a:cs typeface="Gill Sans" charset="0"/>
              </a:rPr>
            </a:br>
            <a:r>
              <a:rPr kumimoji="0" lang="en-US" sz="2000" b="0" u="none" strike="noStrike" cap="none" normalizeH="0" baseline="0" dirty="0" smtClean="0">
                <a:ln>
                  <a:noFill/>
                </a:ln>
                <a:solidFill>
                  <a:schemeClr val="tx1"/>
                </a:solidFill>
                <a:effectLst/>
                <a:latin typeface="Gill Sans" charset="0"/>
                <a:ea typeface="Gill Sans" charset="0"/>
                <a:cs typeface="Gill Sans" charset="0"/>
              </a:rPr>
              <a:t>Addresses</a:t>
            </a:r>
          </a:p>
        </p:txBody>
      </p:sp>
      <p:sp>
        <p:nvSpPr>
          <p:cNvPr id="11" name="TextBox 10"/>
          <p:cNvSpPr txBox="1"/>
          <p:nvPr/>
        </p:nvSpPr>
        <p:spPr>
          <a:xfrm>
            <a:off x="700374" y="5346700"/>
            <a:ext cx="1467068" cy="400110"/>
          </a:xfrm>
          <a:prstGeom prst="rect">
            <a:avLst/>
          </a:prstGeom>
          <a:noFill/>
        </p:spPr>
        <p:txBody>
          <a:bodyPr wrap="none" rtlCol="0">
            <a:spAutoFit/>
          </a:bodyPr>
          <a:lstStyle/>
          <a:p>
            <a:r>
              <a:rPr lang="en-US" sz="2000" b="0" dirty="0" smtClean="0">
                <a:latin typeface="Gill Sans" charset="0"/>
                <a:ea typeface="Gill Sans" charset="0"/>
                <a:cs typeface="Gill Sans" charset="0"/>
              </a:rPr>
              <a:t>0x00000000</a:t>
            </a:r>
            <a:endParaRPr lang="en-US" sz="2000" b="0" dirty="0">
              <a:latin typeface="Gill Sans" charset="0"/>
              <a:ea typeface="Gill Sans" charset="0"/>
              <a:cs typeface="Gill Sans" charset="0"/>
            </a:endParaRPr>
          </a:p>
        </p:txBody>
      </p:sp>
      <p:sp>
        <p:nvSpPr>
          <p:cNvPr id="12" name="TextBox 11"/>
          <p:cNvSpPr txBox="1"/>
          <p:nvPr/>
        </p:nvSpPr>
        <p:spPr>
          <a:xfrm>
            <a:off x="738474" y="2221468"/>
            <a:ext cx="1507018" cy="400110"/>
          </a:xfrm>
          <a:prstGeom prst="rect">
            <a:avLst/>
          </a:prstGeom>
          <a:noFill/>
        </p:spPr>
        <p:txBody>
          <a:bodyPr wrap="none" rtlCol="0">
            <a:spAutoFit/>
          </a:bodyPr>
          <a:lstStyle/>
          <a:p>
            <a:r>
              <a:rPr lang="en-US" sz="2000" b="0" dirty="0" smtClean="0">
                <a:latin typeface="Gill Sans" charset="0"/>
                <a:ea typeface="Gill Sans" charset="0"/>
                <a:cs typeface="Gill Sans" charset="0"/>
              </a:rPr>
              <a:t>0xC0000000</a:t>
            </a:r>
            <a:endParaRPr lang="en-US" sz="2000" b="0" dirty="0">
              <a:latin typeface="Gill Sans" charset="0"/>
              <a:ea typeface="Gill Sans" charset="0"/>
              <a:cs typeface="Gill Sans" charset="0"/>
            </a:endParaRPr>
          </a:p>
        </p:txBody>
      </p:sp>
      <p:sp>
        <p:nvSpPr>
          <p:cNvPr id="13" name="TextBox 12"/>
          <p:cNvSpPr txBox="1"/>
          <p:nvPr/>
        </p:nvSpPr>
        <p:spPr>
          <a:xfrm>
            <a:off x="763874" y="1175266"/>
            <a:ext cx="1402948" cy="400110"/>
          </a:xfrm>
          <a:prstGeom prst="rect">
            <a:avLst/>
          </a:prstGeom>
          <a:noFill/>
        </p:spPr>
        <p:txBody>
          <a:bodyPr wrap="none" rtlCol="0">
            <a:spAutoFit/>
          </a:bodyPr>
          <a:lstStyle/>
          <a:p>
            <a:r>
              <a:rPr lang="en-US" sz="2000" b="0" dirty="0" smtClean="0">
                <a:latin typeface="Gill Sans" charset="0"/>
                <a:ea typeface="Gill Sans" charset="0"/>
                <a:cs typeface="Gill Sans" charset="0"/>
              </a:rPr>
              <a:t>0xFFFFFFFF</a:t>
            </a:r>
            <a:endParaRPr lang="en-US" sz="2000" b="0" dirty="0">
              <a:latin typeface="Gill Sans" charset="0"/>
              <a:ea typeface="Gill Sans" charset="0"/>
              <a:cs typeface="Gill Sans" charset="0"/>
            </a:endParaRPr>
          </a:p>
        </p:txBody>
      </p:sp>
      <p:sp>
        <p:nvSpPr>
          <p:cNvPr id="14" name="TextBox 13"/>
          <p:cNvSpPr txBox="1"/>
          <p:nvPr/>
        </p:nvSpPr>
        <p:spPr>
          <a:xfrm>
            <a:off x="4724400" y="5334000"/>
            <a:ext cx="2492990" cy="400110"/>
          </a:xfrm>
          <a:prstGeom prst="rect">
            <a:avLst/>
          </a:prstGeom>
          <a:noFill/>
        </p:spPr>
        <p:txBody>
          <a:bodyPr wrap="none" rtlCol="0">
            <a:spAutoFit/>
          </a:bodyPr>
          <a:lstStyle/>
          <a:p>
            <a:r>
              <a:rPr lang="en-US" sz="2000" b="0" dirty="0" smtClean="0">
                <a:latin typeface="Gill Sans" charset="0"/>
                <a:ea typeface="Gill Sans" charset="0"/>
                <a:cs typeface="Gill Sans" charset="0"/>
              </a:rPr>
              <a:t>0x0000000000000000</a:t>
            </a:r>
            <a:endParaRPr lang="en-US" sz="2000" b="0" dirty="0">
              <a:latin typeface="Gill Sans" charset="0"/>
              <a:ea typeface="Gill Sans" charset="0"/>
              <a:cs typeface="Gill Sans" charset="0"/>
            </a:endParaRPr>
          </a:p>
        </p:txBody>
      </p:sp>
      <p:sp>
        <p:nvSpPr>
          <p:cNvPr id="15" name="TextBox 14"/>
          <p:cNvSpPr txBox="1"/>
          <p:nvPr/>
        </p:nvSpPr>
        <p:spPr>
          <a:xfrm>
            <a:off x="4724400" y="3956566"/>
            <a:ext cx="2404826" cy="400110"/>
          </a:xfrm>
          <a:prstGeom prst="rect">
            <a:avLst/>
          </a:prstGeom>
          <a:noFill/>
        </p:spPr>
        <p:txBody>
          <a:bodyPr wrap="none" rtlCol="0">
            <a:spAutoFit/>
          </a:bodyPr>
          <a:lstStyle/>
          <a:p>
            <a:r>
              <a:rPr lang="en-US" sz="2000" b="0" dirty="0" smtClean="0">
                <a:latin typeface="Gill Sans" charset="0"/>
                <a:ea typeface="Gill Sans" charset="0"/>
                <a:cs typeface="Gill Sans" charset="0"/>
              </a:rPr>
              <a:t>0x00007FFFFFFFFFFF</a:t>
            </a:r>
            <a:endParaRPr lang="en-US" sz="2000" b="0" dirty="0">
              <a:latin typeface="Gill Sans" charset="0"/>
              <a:ea typeface="Gill Sans" charset="0"/>
              <a:cs typeface="Gill Sans" charset="0"/>
            </a:endParaRPr>
          </a:p>
        </p:txBody>
      </p:sp>
      <p:sp>
        <p:nvSpPr>
          <p:cNvPr id="16" name="TextBox 15"/>
          <p:cNvSpPr txBox="1"/>
          <p:nvPr/>
        </p:nvSpPr>
        <p:spPr>
          <a:xfrm>
            <a:off x="4677319" y="2407166"/>
            <a:ext cx="2460930" cy="400110"/>
          </a:xfrm>
          <a:prstGeom prst="rect">
            <a:avLst/>
          </a:prstGeom>
          <a:noFill/>
        </p:spPr>
        <p:txBody>
          <a:bodyPr wrap="none" rtlCol="0">
            <a:spAutoFit/>
          </a:bodyPr>
          <a:lstStyle/>
          <a:p>
            <a:r>
              <a:rPr lang="en-US" sz="2000" b="0" dirty="0" smtClean="0">
                <a:latin typeface="Gill Sans" charset="0"/>
                <a:ea typeface="Gill Sans" charset="0"/>
                <a:cs typeface="Gill Sans" charset="0"/>
              </a:rPr>
              <a:t>0xFFFF800000000000</a:t>
            </a:r>
            <a:endParaRPr lang="en-US" sz="2000" b="0" dirty="0">
              <a:latin typeface="Gill Sans" charset="0"/>
              <a:ea typeface="Gill Sans" charset="0"/>
              <a:cs typeface="Gill Sans" charset="0"/>
            </a:endParaRPr>
          </a:p>
        </p:txBody>
      </p:sp>
      <p:sp>
        <p:nvSpPr>
          <p:cNvPr id="17" name="TextBox 16"/>
          <p:cNvSpPr txBox="1"/>
          <p:nvPr/>
        </p:nvSpPr>
        <p:spPr>
          <a:xfrm>
            <a:off x="4651919" y="1066800"/>
            <a:ext cx="2364750" cy="400110"/>
          </a:xfrm>
          <a:prstGeom prst="rect">
            <a:avLst/>
          </a:prstGeom>
          <a:noFill/>
        </p:spPr>
        <p:txBody>
          <a:bodyPr wrap="none" rtlCol="0">
            <a:spAutoFit/>
          </a:bodyPr>
          <a:lstStyle/>
          <a:p>
            <a:r>
              <a:rPr lang="en-US" sz="2000" b="0" dirty="0" smtClean="0">
                <a:latin typeface="Gill Sans" charset="0"/>
                <a:ea typeface="Gill Sans" charset="0"/>
                <a:cs typeface="Gill Sans" charset="0"/>
              </a:rPr>
              <a:t>0xFFFFFFFFFFFFFFFF</a:t>
            </a:r>
            <a:endParaRPr lang="en-US" sz="2000" b="0" dirty="0">
              <a:latin typeface="Gill Sans" charset="0"/>
              <a:ea typeface="Gill Sans" charset="0"/>
              <a:cs typeface="Gill Sans" charset="0"/>
            </a:endParaRPr>
          </a:p>
        </p:txBody>
      </p:sp>
      <p:sp>
        <p:nvSpPr>
          <p:cNvPr id="23" name="Up-Down Arrow 22"/>
          <p:cNvSpPr/>
          <p:nvPr/>
        </p:nvSpPr>
        <p:spPr bwMode="auto">
          <a:xfrm>
            <a:off x="319374" y="2546866"/>
            <a:ext cx="609600" cy="3048000"/>
          </a:xfrm>
          <a:prstGeom prst="upDownArrow">
            <a:avLst/>
          </a:prstGeom>
          <a:solidFill>
            <a:schemeClr val="bg1"/>
          </a:solidFill>
          <a:ln w="2857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u="none" strike="noStrike" cap="none" normalizeH="0" baseline="0" dirty="0" smtClean="0">
                <a:ln>
                  <a:noFill/>
                </a:ln>
                <a:solidFill>
                  <a:schemeClr val="tx1"/>
                </a:solidFill>
                <a:effectLst/>
                <a:latin typeface="Gill Sans" charset="0"/>
                <a:ea typeface="Gill Sans" charset="0"/>
                <a:cs typeface="Gill Sans" charset="0"/>
              </a:rPr>
              <a:t>3GB Total</a:t>
            </a:r>
          </a:p>
        </p:txBody>
      </p:sp>
      <p:sp>
        <p:nvSpPr>
          <p:cNvPr id="25" name="Up-Down Arrow 24"/>
          <p:cNvSpPr/>
          <p:nvPr/>
        </p:nvSpPr>
        <p:spPr bwMode="auto">
          <a:xfrm>
            <a:off x="4218245" y="4141231"/>
            <a:ext cx="609600" cy="1329551"/>
          </a:xfrm>
          <a:prstGeom prst="upDownArrow">
            <a:avLst/>
          </a:prstGeom>
          <a:solidFill>
            <a:schemeClr val="bg1"/>
          </a:solidFill>
          <a:ln w="2857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u="none" strike="noStrike" cap="none" normalizeH="0" baseline="0" dirty="0" smtClean="0">
                <a:ln>
                  <a:noFill/>
                </a:ln>
                <a:solidFill>
                  <a:schemeClr val="tx1"/>
                </a:solidFill>
                <a:effectLst/>
                <a:latin typeface="Gill Sans" charset="0"/>
                <a:ea typeface="Gill Sans" charset="0"/>
                <a:cs typeface="Gill Sans" charset="0"/>
              </a:rPr>
              <a:t>128TiB</a:t>
            </a:r>
          </a:p>
        </p:txBody>
      </p:sp>
      <p:sp>
        <p:nvSpPr>
          <p:cNvPr id="26" name="Up-Down Arrow 25"/>
          <p:cNvSpPr/>
          <p:nvPr/>
        </p:nvSpPr>
        <p:spPr bwMode="auto">
          <a:xfrm>
            <a:off x="304800" y="1251466"/>
            <a:ext cx="609600" cy="1195684"/>
          </a:xfrm>
          <a:prstGeom prst="upDownArrow">
            <a:avLst/>
          </a:prstGeom>
          <a:solidFill>
            <a:schemeClr val="bg1"/>
          </a:solidFill>
          <a:ln w="2857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a:latin typeface="Gill Sans" charset="0"/>
                <a:ea typeface="Gill Sans" charset="0"/>
                <a:cs typeface="Gill Sans" charset="0"/>
              </a:rPr>
              <a:t>1</a:t>
            </a:r>
            <a:r>
              <a:rPr kumimoji="0" lang="en-US" sz="2000" b="0" u="none" strike="noStrike" cap="none" normalizeH="0" baseline="0" dirty="0" smtClean="0">
                <a:ln>
                  <a:noFill/>
                </a:ln>
                <a:solidFill>
                  <a:schemeClr val="tx1"/>
                </a:solidFill>
                <a:effectLst/>
                <a:latin typeface="Gill Sans" charset="0"/>
                <a:ea typeface="Gill Sans" charset="0"/>
                <a:cs typeface="Gill Sans" charset="0"/>
              </a:rPr>
              <a:t>GB</a:t>
            </a:r>
          </a:p>
        </p:txBody>
      </p:sp>
      <p:sp>
        <p:nvSpPr>
          <p:cNvPr id="27" name="Up-Down Arrow 26"/>
          <p:cNvSpPr/>
          <p:nvPr/>
        </p:nvSpPr>
        <p:spPr bwMode="auto">
          <a:xfrm>
            <a:off x="4218245" y="1217315"/>
            <a:ext cx="609600" cy="1329551"/>
          </a:xfrm>
          <a:prstGeom prst="upDownArrow">
            <a:avLst/>
          </a:prstGeom>
          <a:solidFill>
            <a:schemeClr val="bg1"/>
          </a:solidFill>
          <a:ln w="2857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u="none" strike="noStrike" cap="none" normalizeH="0" baseline="0" dirty="0" smtClean="0">
                <a:ln>
                  <a:noFill/>
                </a:ln>
                <a:solidFill>
                  <a:schemeClr val="tx1"/>
                </a:solidFill>
                <a:effectLst/>
                <a:latin typeface="Gill Sans" charset="0"/>
                <a:ea typeface="Gill Sans" charset="0"/>
                <a:cs typeface="Gill Sans" charset="0"/>
              </a:rPr>
              <a:t>128TiB</a:t>
            </a:r>
          </a:p>
        </p:txBody>
      </p:sp>
      <p:sp>
        <p:nvSpPr>
          <p:cNvPr id="28" name="TextBox 27"/>
          <p:cNvSpPr txBox="1"/>
          <p:nvPr/>
        </p:nvSpPr>
        <p:spPr>
          <a:xfrm>
            <a:off x="1143000" y="1600200"/>
            <a:ext cx="980397" cy="707886"/>
          </a:xfrm>
          <a:prstGeom prst="rect">
            <a:avLst/>
          </a:prstGeom>
          <a:noFill/>
        </p:spPr>
        <p:txBody>
          <a:bodyPr wrap="none" rtlCol="0">
            <a:spAutoFit/>
          </a:bodyPr>
          <a:lstStyle/>
          <a:p>
            <a:r>
              <a:rPr lang="en-US" sz="2000" b="0" dirty="0" smtClean="0">
                <a:latin typeface="Gill Sans" charset="0"/>
                <a:ea typeface="Gill Sans" charset="0"/>
                <a:cs typeface="Gill Sans" charset="0"/>
              </a:rPr>
              <a:t>896MB</a:t>
            </a:r>
            <a:br>
              <a:rPr lang="en-US" sz="2000" b="0" dirty="0" smtClean="0">
                <a:latin typeface="Gill Sans" charset="0"/>
                <a:ea typeface="Gill Sans" charset="0"/>
                <a:cs typeface="Gill Sans" charset="0"/>
              </a:rPr>
            </a:br>
            <a:r>
              <a:rPr lang="en-US" sz="2000" b="0" dirty="0" smtClean="0">
                <a:latin typeface="Gill Sans" charset="0"/>
                <a:ea typeface="Gill Sans" charset="0"/>
                <a:cs typeface="Gill Sans" charset="0"/>
              </a:rPr>
              <a:t>Physical</a:t>
            </a:r>
            <a:endParaRPr lang="en-US" sz="2000" b="0" dirty="0">
              <a:latin typeface="Gill Sans" charset="0"/>
              <a:ea typeface="Gill Sans" charset="0"/>
              <a:cs typeface="Gill Sans" charset="0"/>
            </a:endParaRPr>
          </a:p>
        </p:txBody>
      </p:sp>
      <p:sp>
        <p:nvSpPr>
          <p:cNvPr id="29" name="TextBox 28"/>
          <p:cNvSpPr txBox="1"/>
          <p:nvPr/>
        </p:nvSpPr>
        <p:spPr>
          <a:xfrm>
            <a:off x="5998602" y="1766489"/>
            <a:ext cx="980397" cy="707886"/>
          </a:xfrm>
          <a:prstGeom prst="rect">
            <a:avLst/>
          </a:prstGeom>
          <a:noFill/>
        </p:spPr>
        <p:txBody>
          <a:bodyPr wrap="none" rtlCol="0">
            <a:spAutoFit/>
          </a:bodyPr>
          <a:lstStyle/>
          <a:p>
            <a:r>
              <a:rPr lang="en-US" sz="2000" b="0" dirty="0" smtClean="0">
                <a:latin typeface="Gill Sans" charset="0"/>
                <a:ea typeface="Gill Sans" charset="0"/>
                <a:cs typeface="Gill Sans" charset="0"/>
              </a:rPr>
              <a:t>64 </a:t>
            </a:r>
            <a:r>
              <a:rPr lang="en-US" sz="2000" b="0" dirty="0" err="1" smtClean="0">
                <a:latin typeface="Gill Sans" charset="0"/>
                <a:ea typeface="Gill Sans" charset="0"/>
                <a:cs typeface="Gill Sans" charset="0"/>
              </a:rPr>
              <a:t>TiB</a:t>
            </a:r>
            <a:r>
              <a:rPr lang="en-US" sz="2000" b="0" dirty="0" smtClean="0">
                <a:latin typeface="Gill Sans" charset="0"/>
                <a:ea typeface="Gill Sans" charset="0"/>
                <a:cs typeface="Gill Sans" charset="0"/>
              </a:rPr>
              <a:t/>
            </a:r>
            <a:br>
              <a:rPr lang="en-US" sz="2000" b="0" dirty="0" smtClean="0">
                <a:latin typeface="Gill Sans" charset="0"/>
                <a:ea typeface="Gill Sans" charset="0"/>
                <a:cs typeface="Gill Sans" charset="0"/>
              </a:rPr>
            </a:br>
            <a:r>
              <a:rPr lang="en-US" sz="2000" b="0" dirty="0" smtClean="0">
                <a:latin typeface="Gill Sans" charset="0"/>
                <a:ea typeface="Gill Sans" charset="0"/>
                <a:cs typeface="Gill Sans" charset="0"/>
              </a:rPr>
              <a:t>Physical</a:t>
            </a:r>
            <a:endParaRPr lang="en-US" sz="2000" b="0" dirty="0">
              <a:latin typeface="Gill Sans" charset="0"/>
              <a:ea typeface="Gill Sans" charset="0"/>
              <a:cs typeface="Gill Sans" charset="0"/>
            </a:endParaRPr>
          </a:p>
        </p:txBody>
      </p:sp>
      <p:sp>
        <p:nvSpPr>
          <p:cNvPr id="30" name="TextBox 29"/>
          <p:cNvSpPr txBox="1"/>
          <p:nvPr/>
        </p:nvSpPr>
        <p:spPr>
          <a:xfrm>
            <a:off x="331077" y="5943600"/>
            <a:ext cx="3093667" cy="400110"/>
          </a:xfrm>
          <a:prstGeom prst="rect">
            <a:avLst/>
          </a:prstGeom>
          <a:noFill/>
        </p:spPr>
        <p:txBody>
          <a:bodyPr wrap="none" rtlCol="0">
            <a:spAutoFit/>
          </a:bodyPr>
          <a:lstStyle/>
          <a:p>
            <a:r>
              <a:rPr lang="en-US" sz="2000" b="0" dirty="0" smtClean="0">
                <a:latin typeface="Gill Sans" charset="0"/>
                <a:ea typeface="Gill Sans" charset="0"/>
                <a:cs typeface="Gill Sans" charset="0"/>
              </a:rPr>
              <a:t>32-Bit Virtual Address Space</a:t>
            </a:r>
            <a:endParaRPr lang="en-US" sz="2000" b="0" dirty="0">
              <a:latin typeface="Gill Sans" charset="0"/>
              <a:ea typeface="Gill Sans" charset="0"/>
              <a:cs typeface="Gill Sans" charset="0"/>
            </a:endParaRPr>
          </a:p>
        </p:txBody>
      </p:sp>
      <p:sp>
        <p:nvSpPr>
          <p:cNvPr id="33" name="TextBox 32"/>
          <p:cNvSpPr txBox="1"/>
          <p:nvPr/>
        </p:nvSpPr>
        <p:spPr>
          <a:xfrm>
            <a:off x="4827845" y="5943600"/>
            <a:ext cx="3093667" cy="400110"/>
          </a:xfrm>
          <a:prstGeom prst="rect">
            <a:avLst/>
          </a:prstGeom>
          <a:noFill/>
        </p:spPr>
        <p:txBody>
          <a:bodyPr wrap="none" rtlCol="0">
            <a:spAutoFit/>
          </a:bodyPr>
          <a:lstStyle/>
          <a:p>
            <a:r>
              <a:rPr lang="en-US" sz="2000" b="0" dirty="0" smtClean="0">
                <a:latin typeface="Gill Sans" charset="0"/>
                <a:ea typeface="Gill Sans" charset="0"/>
                <a:cs typeface="Gill Sans" charset="0"/>
              </a:rPr>
              <a:t>64-Bit Virtual Address Space</a:t>
            </a:r>
            <a:endParaRPr lang="en-US" sz="2000" b="0" dirty="0">
              <a:latin typeface="Gill Sans" charset="0"/>
              <a:ea typeface="Gill Sans" charset="0"/>
              <a:cs typeface="Gill Sans" charset="0"/>
            </a:endParaRPr>
          </a:p>
        </p:txBody>
      </p:sp>
      <p:sp>
        <p:nvSpPr>
          <p:cNvPr id="34" name="TextBox 33"/>
          <p:cNvSpPr txBox="1"/>
          <p:nvPr/>
        </p:nvSpPr>
        <p:spPr>
          <a:xfrm>
            <a:off x="5027165" y="3124200"/>
            <a:ext cx="2002471" cy="400110"/>
          </a:xfrm>
          <a:prstGeom prst="rect">
            <a:avLst/>
          </a:prstGeom>
          <a:noFill/>
        </p:spPr>
        <p:txBody>
          <a:bodyPr wrap="none" rtlCol="0">
            <a:spAutoFit/>
          </a:bodyPr>
          <a:lstStyle/>
          <a:p>
            <a:r>
              <a:rPr lang="en-US" sz="2000" b="0" dirty="0" smtClean="0">
                <a:latin typeface="Gill Sans" charset="0"/>
                <a:ea typeface="Gill Sans" charset="0"/>
                <a:cs typeface="Gill Sans" charset="0"/>
              </a:rPr>
              <a:t>“Canonical Hole”</a:t>
            </a:r>
            <a:endParaRPr lang="en-US" sz="2000" b="0" dirty="0">
              <a:latin typeface="Gill Sans" charset="0"/>
              <a:ea typeface="Gill Sans" charset="0"/>
              <a:cs typeface="Gill Sans" charset="0"/>
            </a:endParaRPr>
          </a:p>
        </p:txBody>
      </p:sp>
    </p:spTree>
    <p:extLst>
      <p:ext uri="{BB962C8B-B14F-4D97-AF65-F5344CB8AC3E}">
        <p14:creationId xmlns:p14="http://schemas.microsoft.com/office/powerpoint/2010/main" val="3892981556"/>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Map (Details)</a:t>
            </a:r>
            <a:endParaRPr lang="en-US" dirty="0"/>
          </a:p>
        </p:txBody>
      </p:sp>
      <p:sp>
        <p:nvSpPr>
          <p:cNvPr id="3" name="Content Placeholder 2"/>
          <p:cNvSpPr>
            <a:spLocks noGrp="1"/>
          </p:cNvSpPr>
          <p:nvPr>
            <p:ph idx="1"/>
          </p:nvPr>
        </p:nvSpPr>
        <p:spPr>
          <a:xfrm>
            <a:off x="0" y="838200"/>
            <a:ext cx="9144000" cy="5867400"/>
          </a:xfrm>
        </p:spPr>
        <p:txBody>
          <a:bodyPr>
            <a:normAutofit lnSpcReduction="10000"/>
          </a:bodyPr>
          <a:lstStyle/>
          <a:p>
            <a:r>
              <a:rPr lang="en-US" dirty="0" smtClean="0"/>
              <a:t>Kernel memory not generally visible to user</a:t>
            </a:r>
          </a:p>
          <a:p>
            <a:pPr lvl="1"/>
            <a:r>
              <a:rPr lang="en-US" dirty="0" smtClean="0"/>
              <a:t>Exception: special VDSO </a:t>
            </a:r>
            <a:r>
              <a:rPr lang="en-US" dirty="0"/>
              <a:t>(virtual dynamically linked shared objects</a:t>
            </a:r>
            <a:r>
              <a:rPr lang="en-US" dirty="0" smtClean="0"/>
              <a:t>) facility that maps kernel code into user space to aid in system calls (and to provide certain actual system calls such as </a:t>
            </a:r>
            <a:r>
              <a:rPr lang="en-US" dirty="0" err="1" smtClean="0">
                <a:latin typeface="Consolas"/>
                <a:cs typeface="Consolas"/>
              </a:rPr>
              <a:t>gettimeofday</a:t>
            </a:r>
            <a:r>
              <a:rPr lang="en-US" dirty="0" smtClean="0">
                <a:latin typeface="Consolas"/>
                <a:cs typeface="Consolas"/>
              </a:rPr>
              <a:t>()</a:t>
            </a:r>
            <a:r>
              <a:rPr lang="en-US" dirty="0" smtClean="0"/>
              <a:t>)</a:t>
            </a:r>
            <a:endParaRPr lang="en-US" dirty="0" smtClean="0">
              <a:latin typeface="Consolas"/>
              <a:cs typeface="Consolas"/>
            </a:endParaRPr>
          </a:p>
          <a:p>
            <a:r>
              <a:rPr lang="en-US" dirty="0" smtClean="0"/>
              <a:t>Every physical page described by a “page” structure</a:t>
            </a:r>
          </a:p>
          <a:p>
            <a:pPr lvl="1"/>
            <a:r>
              <a:rPr lang="en-US" dirty="0" smtClean="0"/>
              <a:t>Collected together in lower physical memory</a:t>
            </a:r>
          </a:p>
          <a:p>
            <a:pPr lvl="1"/>
            <a:r>
              <a:rPr lang="en-US" dirty="0" smtClean="0"/>
              <a:t>Can be accessed in kernel virtual space</a:t>
            </a:r>
          </a:p>
          <a:p>
            <a:pPr lvl="1"/>
            <a:r>
              <a:rPr lang="en-US" dirty="0" smtClean="0"/>
              <a:t>Linked together in various “LRU” lists</a:t>
            </a:r>
          </a:p>
          <a:p>
            <a:r>
              <a:rPr lang="en-US" dirty="0" smtClean="0"/>
              <a:t>For 32-bit virtual memory architectures:</a:t>
            </a:r>
          </a:p>
          <a:p>
            <a:pPr lvl="1"/>
            <a:r>
              <a:rPr lang="en-US" dirty="0" smtClean="0"/>
              <a:t>When physical memory &lt; 896MB</a:t>
            </a:r>
          </a:p>
          <a:p>
            <a:pPr lvl="2"/>
            <a:r>
              <a:rPr lang="en-US" dirty="0" smtClean="0"/>
              <a:t>All physical memory mapped at 0xC0000000</a:t>
            </a:r>
          </a:p>
          <a:p>
            <a:pPr lvl="1"/>
            <a:r>
              <a:rPr lang="en-US" dirty="0" smtClean="0"/>
              <a:t>When physical memory &gt;= 896MB</a:t>
            </a:r>
          </a:p>
          <a:p>
            <a:pPr lvl="2"/>
            <a:r>
              <a:rPr lang="en-US" dirty="0" smtClean="0"/>
              <a:t>Not all physical memory mapped in kernel space all the time</a:t>
            </a:r>
          </a:p>
          <a:p>
            <a:pPr lvl="2"/>
            <a:r>
              <a:rPr lang="en-US" dirty="0" smtClean="0"/>
              <a:t>Can be temporarily mapped with addresses &gt; 0xCC000000</a:t>
            </a:r>
          </a:p>
          <a:p>
            <a:r>
              <a:rPr lang="en-US" dirty="0" smtClean="0"/>
              <a:t>For 64-bit virtual memory architectures:</a:t>
            </a:r>
          </a:p>
          <a:p>
            <a:pPr lvl="1"/>
            <a:r>
              <a:rPr lang="en-US" dirty="0" smtClean="0"/>
              <a:t>All physical memory mapped above 0xFFFF800000000000</a:t>
            </a:r>
            <a:endParaRPr lang="en-US" dirty="0"/>
          </a:p>
        </p:txBody>
      </p:sp>
    </p:spTree>
    <p:extLst>
      <p:ext uri="{BB962C8B-B14F-4D97-AF65-F5344CB8AC3E}">
        <p14:creationId xmlns:p14="http://schemas.microsoft.com/office/powerpoint/2010/main" val="31799481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57"/>
          <p:cNvSpPr/>
          <p:nvPr/>
        </p:nvSpPr>
        <p:spPr>
          <a:xfrm>
            <a:off x="3663019" y="1487603"/>
            <a:ext cx="1233890" cy="3103523"/>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2" name="Title 1"/>
          <p:cNvSpPr>
            <a:spLocks noGrp="1"/>
          </p:cNvSpPr>
          <p:nvPr>
            <p:ph type="title"/>
          </p:nvPr>
        </p:nvSpPr>
        <p:spPr>
          <a:xfrm>
            <a:off x="317500" y="0"/>
            <a:ext cx="8369300" cy="875619"/>
          </a:xfrm>
        </p:spPr>
        <p:txBody>
          <a:bodyPr>
            <a:normAutofit/>
          </a:bodyPr>
          <a:lstStyle/>
          <a:p>
            <a:r>
              <a:rPr lang="en-US" dirty="0" smtClean="0"/>
              <a:t>Create Virtual Address Space of the Process</a:t>
            </a:r>
            <a:endParaRPr lang="en-US" dirty="0"/>
          </a:p>
        </p:txBody>
      </p:sp>
      <p:sp>
        <p:nvSpPr>
          <p:cNvPr id="3" name="Content Placeholder 2"/>
          <p:cNvSpPr>
            <a:spLocks noGrp="1"/>
          </p:cNvSpPr>
          <p:nvPr>
            <p:ph idx="1"/>
          </p:nvPr>
        </p:nvSpPr>
        <p:spPr>
          <a:xfrm>
            <a:off x="317500" y="4591126"/>
            <a:ext cx="8369300" cy="1840814"/>
          </a:xfrm>
        </p:spPr>
        <p:txBody>
          <a:bodyPr>
            <a:normAutofit/>
          </a:bodyPr>
          <a:lstStyle/>
          <a:p>
            <a:r>
              <a:rPr lang="en-US" dirty="0" smtClean="0"/>
              <a:t>User Page table maps entire VAS</a:t>
            </a:r>
          </a:p>
          <a:p>
            <a:r>
              <a:rPr lang="en-US" dirty="0" smtClean="0"/>
              <a:t>All the utilized regions are backed on disk</a:t>
            </a:r>
          </a:p>
          <a:p>
            <a:pPr lvl="1"/>
            <a:r>
              <a:rPr lang="en-US" dirty="0" smtClean="0"/>
              <a:t>swapped into and out of memory as needed</a:t>
            </a:r>
          </a:p>
          <a:p>
            <a:r>
              <a:rPr lang="en-US" dirty="0" smtClean="0"/>
              <a:t>For </a:t>
            </a:r>
            <a:r>
              <a:rPr lang="en-US" i="1" dirty="0" smtClean="0"/>
              <a:t>every</a:t>
            </a:r>
            <a:r>
              <a:rPr lang="en-US" dirty="0" smtClean="0"/>
              <a:t> process</a:t>
            </a:r>
          </a:p>
        </p:txBody>
      </p:sp>
      <p:sp>
        <p:nvSpPr>
          <p:cNvPr id="7" name="Can 6"/>
          <p:cNvSpPr/>
          <p:nvPr/>
        </p:nvSpPr>
        <p:spPr>
          <a:xfrm>
            <a:off x="457200" y="1368502"/>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9" name="TextBox 8"/>
          <p:cNvSpPr txBox="1"/>
          <p:nvPr/>
        </p:nvSpPr>
        <p:spPr>
          <a:xfrm>
            <a:off x="959091" y="999170"/>
            <a:ext cx="1695016" cy="400110"/>
          </a:xfrm>
          <a:prstGeom prst="rect">
            <a:avLst/>
          </a:prstGeom>
          <a:noFill/>
        </p:spPr>
        <p:txBody>
          <a:bodyPr wrap="none" rtlCol="0">
            <a:spAutoFit/>
          </a:bodyPr>
          <a:lstStyle/>
          <a:p>
            <a:r>
              <a:rPr lang="en-US" sz="2000" b="0" dirty="0" smtClean="0">
                <a:latin typeface="Gill Sans" charset="0"/>
                <a:ea typeface="Gill Sans" charset="0"/>
                <a:cs typeface="Gill Sans" charset="0"/>
              </a:rPr>
              <a:t>disk (huge, TB)</a:t>
            </a:r>
            <a:endParaRPr lang="en-US" sz="2000" b="0" dirty="0">
              <a:latin typeface="Gill Sans" charset="0"/>
              <a:ea typeface="Gill Sans" charset="0"/>
              <a:cs typeface="Gill Sans" charset="0"/>
            </a:endParaRPr>
          </a:p>
        </p:txBody>
      </p:sp>
      <p:sp>
        <p:nvSpPr>
          <p:cNvPr id="10" name="TextBox 9"/>
          <p:cNvSpPr txBox="1"/>
          <p:nvPr/>
        </p:nvSpPr>
        <p:spPr>
          <a:xfrm>
            <a:off x="6714913" y="1075293"/>
            <a:ext cx="1069524" cy="400110"/>
          </a:xfrm>
          <a:prstGeom prst="rect">
            <a:avLst/>
          </a:prstGeom>
          <a:noFill/>
        </p:spPr>
        <p:txBody>
          <a:bodyPr wrap="none" rtlCol="0">
            <a:spAutoFit/>
          </a:bodyPr>
          <a:lstStyle/>
          <a:p>
            <a:r>
              <a:rPr lang="en-US" sz="2000" b="0" dirty="0" smtClean="0">
                <a:latin typeface="Gill Sans" charset="0"/>
                <a:ea typeface="Gill Sans" charset="0"/>
                <a:cs typeface="Gill Sans" charset="0"/>
              </a:rPr>
              <a:t>memory</a:t>
            </a:r>
            <a:endParaRPr lang="en-US" sz="2000" b="0" dirty="0">
              <a:latin typeface="Gill Sans" charset="0"/>
              <a:ea typeface="Gill Sans" charset="0"/>
              <a:cs typeface="Gill Sans" charset="0"/>
            </a:endParaRPr>
          </a:p>
        </p:txBody>
      </p:sp>
      <p:sp>
        <p:nvSpPr>
          <p:cNvPr id="22" name="Rectangle 21"/>
          <p:cNvSpPr/>
          <p:nvPr/>
        </p:nvSpPr>
        <p:spPr>
          <a:xfrm>
            <a:off x="3749674"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23" name="TextBox 22"/>
          <p:cNvSpPr txBox="1"/>
          <p:nvPr/>
        </p:nvSpPr>
        <p:spPr>
          <a:xfrm>
            <a:off x="3957659" y="4060979"/>
            <a:ext cx="692818" cy="400110"/>
          </a:xfrm>
          <a:prstGeom prst="rect">
            <a:avLst/>
          </a:prstGeom>
          <a:noFill/>
        </p:spPr>
        <p:txBody>
          <a:bodyPr wrap="none" rtlCol="0">
            <a:spAutoFit/>
          </a:bodyPr>
          <a:lstStyle/>
          <a:p>
            <a:r>
              <a:rPr lang="en-US" sz="2000" b="0" dirty="0" smtClean="0">
                <a:latin typeface="Gill Sans" charset="0"/>
                <a:ea typeface="Gill Sans" charset="0"/>
                <a:cs typeface="Gill Sans" charset="0"/>
              </a:rPr>
              <a:t>code</a:t>
            </a:r>
            <a:endParaRPr lang="en-US" sz="2000" b="0" dirty="0">
              <a:latin typeface="Gill Sans" charset="0"/>
              <a:ea typeface="Gill Sans" charset="0"/>
              <a:cs typeface="Gill Sans" charset="0"/>
            </a:endParaRPr>
          </a:p>
        </p:txBody>
      </p:sp>
      <p:grpSp>
        <p:nvGrpSpPr>
          <p:cNvPr id="31" name="Group 30"/>
          <p:cNvGrpSpPr/>
          <p:nvPr/>
        </p:nvGrpSpPr>
        <p:grpSpPr>
          <a:xfrm>
            <a:off x="3749674" y="3471461"/>
            <a:ext cx="1056103" cy="507028"/>
            <a:chOff x="4133850" y="3404709"/>
            <a:chExt cx="1056103" cy="507028"/>
          </a:xfrm>
        </p:grpSpPr>
        <p:sp>
          <p:nvSpPr>
            <p:cNvPr id="24" name="Rectangle 2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25" name="TextBox 24"/>
            <p:cNvSpPr txBox="1"/>
            <p:nvPr/>
          </p:nvSpPr>
          <p:spPr>
            <a:xfrm>
              <a:off x="4359700" y="3511627"/>
              <a:ext cx="633507" cy="400110"/>
            </a:xfrm>
            <a:prstGeom prst="rect">
              <a:avLst/>
            </a:prstGeom>
            <a:noFill/>
          </p:spPr>
          <p:txBody>
            <a:bodyPr wrap="none" rtlCol="0">
              <a:spAutoFit/>
            </a:bodyPr>
            <a:lstStyle/>
            <a:p>
              <a:r>
                <a:rPr lang="en-US" sz="2000" b="0" dirty="0" smtClean="0">
                  <a:latin typeface="Gill Sans" charset="0"/>
                  <a:ea typeface="Gill Sans" charset="0"/>
                  <a:cs typeface="Gill Sans" charset="0"/>
                </a:rPr>
                <a:t>data</a:t>
              </a:r>
              <a:endParaRPr lang="en-US" sz="2000" b="0" dirty="0">
                <a:latin typeface="Gill Sans" charset="0"/>
                <a:ea typeface="Gill Sans" charset="0"/>
                <a:cs typeface="Gill Sans" charset="0"/>
              </a:endParaRPr>
            </a:p>
          </p:txBody>
        </p:sp>
      </p:grpSp>
      <p:grpSp>
        <p:nvGrpSpPr>
          <p:cNvPr id="32" name="Group 31"/>
          <p:cNvGrpSpPr/>
          <p:nvPr/>
        </p:nvGrpSpPr>
        <p:grpSpPr>
          <a:xfrm>
            <a:off x="3749674" y="3102129"/>
            <a:ext cx="1056103" cy="400110"/>
            <a:chOff x="4133850" y="3511627"/>
            <a:chExt cx="1056103" cy="400110"/>
          </a:xfrm>
        </p:grpSpPr>
        <p:sp>
          <p:nvSpPr>
            <p:cNvPr id="33" name="Rectangle 32"/>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34" name="TextBox 33"/>
            <p:cNvSpPr txBox="1"/>
            <p:nvPr/>
          </p:nvSpPr>
          <p:spPr>
            <a:xfrm>
              <a:off x="4359700" y="3511627"/>
              <a:ext cx="673457" cy="400110"/>
            </a:xfrm>
            <a:prstGeom prst="rect">
              <a:avLst/>
            </a:prstGeom>
            <a:noFill/>
          </p:spPr>
          <p:txBody>
            <a:bodyPr wrap="none" rtlCol="0">
              <a:spAutoFit/>
            </a:bodyPr>
            <a:lstStyle/>
            <a:p>
              <a:r>
                <a:rPr lang="en-US" sz="2000" b="0" dirty="0" smtClean="0">
                  <a:latin typeface="Gill Sans" charset="0"/>
                  <a:ea typeface="Gill Sans" charset="0"/>
                  <a:cs typeface="Gill Sans" charset="0"/>
                </a:rPr>
                <a:t>heap</a:t>
              </a:r>
              <a:endParaRPr lang="en-US" sz="2000" b="0" dirty="0">
                <a:latin typeface="Gill Sans" charset="0"/>
                <a:ea typeface="Gill Sans" charset="0"/>
                <a:cs typeface="Gill Sans" charset="0"/>
              </a:endParaRPr>
            </a:p>
          </p:txBody>
        </p:sp>
      </p:grpSp>
      <p:grpSp>
        <p:nvGrpSpPr>
          <p:cNvPr id="35" name="Group 34"/>
          <p:cNvGrpSpPr/>
          <p:nvPr/>
        </p:nvGrpSpPr>
        <p:grpSpPr>
          <a:xfrm>
            <a:off x="3749674" y="2102817"/>
            <a:ext cx="1056103" cy="400110"/>
            <a:chOff x="4133850" y="3404709"/>
            <a:chExt cx="1056103" cy="400110"/>
          </a:xfrm>
        </p:grpSpPr>
        <p:sp>
          <p:nvSpPr>
            <p:cNvPr id="36" name="Rectangle 35"/>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37" name="TextBox 36"/>
            <p:cNvSpPr txBox="1"/>
            <p:nvPr/>
          </p:nvSpPr>
          <p:spPr>
            <a:xfrm>
              <a:off x="4334539" y="3404709"/>
              <a:ext cx="710451" cy="400110"/>
            </a:xfrm>
            <a:prstGeom prst="rect">
              <a:avLst/>
            </a:prstGeom>
            <a:noFill/>
          </p:spPr>
          <p:txBody>
            <a:bodyPr wrap="none" rtlCol="0">
              <a:spAutoFit/>
            </a:bodyPr>
            <a:lstStyle/>
            <a:p>
              <a:r>
                <a:rPr lang="en-US" sz="2000" b="0" dirty="0" smtClean="0">
                  <a:latin typeface="Gill Sans" charset="0"/>
                  <a:ea typeface="Gill Sans" charset="0"/>
                  <a:cs typeface="Gill Sans" charset="0"/>
                </a:rPr>
                <a:t>stack</a:t>
              </a:r>
              <a:endParaRPr lang="en-US" sz="2000" b="0" dirty="0">
                <a:latin typeface="Gill Sans" charset="0"/>
                <a:ea typeface="Gill Sans" charset="0"/>
                <a:cs typeface="Gill Sans" charset="0"/>
              </a:endParaRPr>
            </a:p>
          </p:txBody>
        </p:sp>
      </p:grpSp>
      <p:grpSp>
        <p:nvGrpSpPr>
          <p:cNvPr id="38" name="Group 37"/>
          <p:cNvGrpSpPr/>
          <p:nvPr/>
        </p:nvGrpSpPr>
        <p:grpSpPr>
          <a:xfrm>
            <a:off x="3749674" y="1548818"/>
            <a:ext cx="1058707" cy="507028"/>
            <a:chOff x="4133850" y="3404709"/>
            <a:chExt cx="1058707" cy="507028"/>
          </a:xfrm>
        </p:grpSpPr>
        <p:sp>
          <p:nvSpPr>
            <p:cNvPr id="39" name="Rectangle 38"/>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0" name="TextBox 39"/>
            <p:cNvSpPr txBox="1"/>
            <p:nvPr/>
          </p:nvSpPr>
          <p:spPr>
            <a:xfrm>
              <a:off x="4359700" y="3511627"/>
              <a:ext cx="832857" cy="400110"/>
            </a:xfrm>
            <a:prstGeom prst="rect">
              <a:avLst/>
            </a:prstGeom>
            <a:noFill/>
          </p:spPr>
          <p:txBody>
            <a:bodyPr wrap="none" rtlCol="0">
              <a:spAutoFit/>
            </a:bodyPr>
            <a:lstStyle/>
            <a:p>
              <a:r>
                <a:rPr lang="en-US" sz="2000" b="0" dirty="0" smtClean="0">
                  <a:latin typeface="Gill Sans" charset="0"/>
                  <a:ea typeface="Gill Sans" charset="0"/>
                  <a:cs typeface="Gill Sans" charset="0"/>
                </a:rPr>
                <a:t>kernel</a:t>
              </a:r>
              <a:endParaRPr lang="en-US" sz="2000" b="0" dirty="0">
                <a:latin typeface="Gill Sans" charset="0"/>
                <a:ea typeface="Gill Sans" charset="0"/>
                <a:cs typeface="Gill Sans" charset="0"/>
              </a:endParaRPr>
            </a:p>
          </p:txBody>
        </p:sp>
      </p:grpSp>
      <p:cxnSp>
        <p:nvCxnSpPr>
          <p:cNvPr id="42" name="Straight Connector 41"/>
          <p:cNvCxnSpPr/>
          <p:nvPr/>
        </p:nvCxnSpPr>
        <p:spPr>
          <a:xfrm>
            <a:off x="3663019" y="2025068"/>
            <a:ext cx="123389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3670299" y="3102129"/>
            <a:ext cx="122661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3686174" y="2540154"/>
            <a:ext cx="1210735"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3617872" y="1050047"/>
            <a:ext cx="2109104" cy="400110"/>
          </a:xfrm>
          <a:prstGeom prst="rect">
            <a:avLst/>
          </a:prstGeom>
          <a:noFill/>
        </p:spPr>
        <p:txBody>
          <a:bodyPr wrap="none" rtlCol="0">
            <a:spAutoFit/>
          </a:bodyPr>
          <a:lstStyle/>
          <a:p>
            <a:r>
              <a:rPr lang="en-US" sz="2000" b="0" dirty="0" smtClean="0">
                <a:latin typeface="Gill Sans" charset="0"/>
                <a:ea typeface="Gill Sans" charset="0"/>
                <a:cs typeface="Gill Sans" charset="0"/>
              </a:rPr>
              <a:t>process VAS (GBs)</a:t>
            </a:r>
            <a:endParaRPr lang="en-US" sz="2000" b="0" dirty="0">
              <a:latin typeface="Gill Sans" charset="0"/>
              <a:ea typeface="Gill Sans" charset="0"/>
              <a:cs typeface="Gill Sans" charset="0"/>
            </a:endParaRPr>
          </a:p>
        </p:txBody>
      </p:sp>
      <p:cxnSp>
        <p:nvCxnSpPr>
          <p:cNvPr id="49" name="Straight Connector 48"/>
          <p:cNvCxnSpPr/>
          <p:nvPr/>
        </p:nvCxnSpPr>
        <p:spPr>
          <a:xfrm>
            <a:off x="3654424" y="4461402"/>
            <a:ext cx="1242485"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nvGrpSpPr>
          <p:cNvPr id="11" name="Group 10"/>
          <p:cNvGrpSpPr/>
          <p:nvPr/>
        </p:nvGrpSpPr>
        <p:grpSpPr>
          <a:xfrm>
            <a:off x="6616508" y="1869558"/>
            <a:ext cx="2565516" cy="2973801"/>
            <a:chOff x="6616468" y="1500226"/>
            <a:chExt cx="2565516" cy="3417366"/>
          </a:xfrm>
        </p:grpSpPr>
        <p:sp>
          <p:nvSpPr>
            <p:cNvPr id="8" name="Rectangle 7"/>
            <p:cNvSpPr/>
            <p:nvPr/>
          </p:nvSpPr>
          <p:spPr>
            <a:xfrm>
              <a:off x="6616468" y="1500226"/>
              <a:ext cx="1073441" cy="294270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6" name="Rectangle 45"/>
            <p:cNvSpPr/>
            <p:nvPr/>
          </p:nvSpPr>
          <p:spPr>
            <a:xfrm>
              <a:off x="6616508" y="3021645"/>
              <a:ext cx="1073441" cy="211691"/>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7" name="Rectangle 46"/>
            <p:cNvSpPr/>
            <p:nvPr/>
          </p:nvSpPr>
          <p:spPr>
            <a:xfrm>
              <a:off x="6616468" y="3819602"/>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8" name="Rectangle 47"/>
            <p:cNvSpPr/>
            <p:nvPr/>
          </p:nvSpPr>
          <p:spPr>
            <a:xfrm>
              <a:off x="6616468" y="2552777"/>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1" name="Rectangle 50"/>
            <p:cNvSpPr/>
            <p:nvPr/>
          </p:nvSpPr>
          <p:spPr>
            <a:xfrm>
              <a:off x="6616468" y="4047131"/>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2" name="Rectangle 51"/>
            <p:cNvSpPr/>
            <p:nvPr/>
          </p:nvSpPr>
          <p:spPr>
            <a:xfrm>
              <a:off x="6616468" y="1804961"/>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3" name="TextBox 52"/>
            <p:cNvSpPr txBox="1"/>
            <p:nvPr/>
          </p:nvSpPr>
          <p:spPr>
            <a:xfrm>
              <a:off x="7816734" y="3750435"/>
              <a:ext cx="1365250" cy="1167157"/>
            </a:xfrm>
            <a:prstGeom prst="rect">
              <a:avLst/>
            </a:prstGeom>
            <a:noFill/>
          </p:spPr>
          <p:txBody>
            <a:bodyPr wrap="square" rtlCol="0">
              <a:spAutoFit/>
            </a:bodyPr>
            <a:lstStyle/>
            <a:p>
              <a:r>
                <a:rPr lang="en-US" sz="2000" b="0" dirty="0" smtClean="0">
                  <a:latin typeface="Gill Sans" charset="0"/>
                  <a:ea typeface="Gill Sans" charset="0"/>
                  <a:cs typeface="Gill Sans" charset="0"/>
                </a:rPr>
                <a:t>kernel code &amp; data</a:t>
              </a:r>
              <a:endParaRPr lang="en-US" sz="2000" b="0" dirty="0">
                <a:latin typeface="Gill Sans" charset="0"/>
                <a:ea typeface="Gill Sans" charset="0"/>
                <a:cs typeface="Gill Sans" charset="0"/>
              </a:endParaRPr>
            </a:p>
          </p:txBody>
        </p:sp>
        <p:sp>
          <p:nvSpPr>
            <p:cNvPr id="54" name="TextBox 53"/>
            <p:cNvSpPr txBox="1"/>
            <p:nvPr/>
          </p:nvSpPr>
          <p:spPr>
            <a:xfrm>
              <a:off x="7816734" y="1668359"/>
              <a:ext cx="1365250" cy="813473"/>
            </a:xfrm>
            <a:prstGeom prst="rect">
              <a:avLst/>
            </a:prstGeom>
            <a:noFill/>
          </p:spPr>
          <p:txBody>
            <a:bodyPr wrap="square" rtlCol="0">
              <a:spAutoFit/>
            </a:bodyPr>
            <a:lstStyle/>
            <a:p>
              <a:r>
                <a:rPr lang="en-US" sz="2000" b="0" dirty="0" smtClean="0">
                  <a:latin typeface="Gill Sans" charset="0"/>
                  <a:ea typeface="Gill Sans" charset="0"/>
                  <a:cs typeface="Gill Sans" charset="0"/>
                </a:rPr>
                <a:t>user page</a:t>
              </a:r>
            </a:p>
            <a:p>
              <a:r>
                <a:rPr lang="en-US" sz="2000" b="0" dirty="0" smtClean="0">
                  <a:latin typeface="Gill Sans" charset="0"/>
                  <a:ea typeface="Gill Sans" charset="0"/>
                  <a:cs typeface="Gill Sans" charset="0"/>
                </a:rPr>
                <a:t>frames</a:t>
              </a:r>
              <a:endParaRPr lang="en-US" sz="2000" b="0" dirty="0">
                <a:latin typeface="Gill Sans" charset="0"/>
                <a:ea typeface="Gill Sans" charset="0"/>
                <a:cs typeface="Gill Sans" charset="0"/>
              </a:endParaRPr>
            </a:p>
          </p:txBody>
        </p:sp>
        <p:sp>
          <p:nvSpPr>
            <p:cNvPr id="55" name="TextBox 54"/>
            <p:cNvSpPr txBox="1"/>
            <p:nvPr/>
          </p:nvSpPr>
          <p:spPr>
            <a:xfrm>
              <a:off x="7756644" y="2910170"/>
              <a:ext cx="1365250" cy="813473"/>
            </a:xfrm>
            <a:prstGeom prst="rect">
              <a:avLst/>
            </a:prstGeom>
            <a:noFill/>
          </p:spPr>
          <p:txBody>
            <a:bodyPr wrap="square" rtlCol="0">
              <a:spAutoFit/>
            </a:bodyPr>
            <a:lstStyle/>
            <a:p>
              <a:r>
                <a:rPr lang="en-US" sz="2000" b="0" dirty="0" smtClean="0">
                  <a:latin typeface="Gill Sans" charset="0"/>
                  <a:ea typeface="Gill Sans" charset="0"/>
                  <a:cs typeface="Gill Sans" charset="0"/>
                </a:rPr>
                <a:t>user </a:t>
              </a:r>
              <a:r>
                <a:rPr lang="en-US" sz="2000" b="0" dirty="0" err="1" smtClean="0">
                  <a:latin typeface="Gill Sans" charset="0"/>
                  <a:ea typeface="Gill Sans" charset="0"/>
                  <a:cs typeface="Gill Sans" charset="0"/>
                </a:rPr>
                <a:t>pagetable</a:t>
              </a:r>
              <a:endParaRPr lang="en-US" sz="2000" b="0" dirty="0" smtClean="0">
                <a:latin typeface="Gill Sans" charset="0"/>
                <a:ea typeface="Gill Sans" charset="0"/>
                <a:cs typeface="Gill Sans" charset="0"/>
              </a:endParaRPr>
            </a:p>
          </p:txBody>
        </p:sp>
        <p:sp>
          <p:nvSpPr>
            <p:cNvPr id="56" name="Rectangle 55"/>
            <p:cNvSpPr/>
            <p:nvPr/>
          </p:nvSpPr>
          <p:spPr>
            <a:xfrm>
              <a:off x="6616468" y="2109838"/>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7" name="Rectangle 56"/>
            <p:cNvSpPr/>
            <p:nvPr/>
          </p:nvSpPr>
          <p:spPr>
            <a:xfrm>
              <a:off x="6616508" y="3223965"/>
              <a:ext cx="1073441" cy="211691"/>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grpSp>
      <p:sp>
        <p:nvSpPr>
          <p:cNvPr id="50" name="Rectangle 49"/>
          <p:cNvSpPr/>
          <p:nvPr/>
        </p:nvSpPr>
        <p:spPr>
          <a:xfrm>
            <a:off x="1826868" y="36571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61" name="TextBox 60"/>
          <p:cNvSpPr txBox="1"/>
          <p:nvPr/>
        </p:nvSpPr>
        <p:spPr>
          <a:xfrm>
            <a:off x="2034853" y="3764079"/>
            <a:ext cx="692818" cy="400110"/>
          </a:xfrm>
          <a:prstGeom prst="rect">
            <a:avLst/>
          </a:prstGeom>
          <a:noFill/>
        </p:spPr>
        <p:txBody>
          <a:bodyPr wrap="none" rtlCol="0">
            <a:spAutoFit/>
          </a:bodyPr>
          <a:lstStyle/>
          <a:p>
            <a:r>
              <a:rPr lang="en-US" sz="2000" b="0" dirty="0" smtClean="0">
                <a:latin typeface="Gill Sans" charset="0"/>
                <a:ea typeface="Gill Sans" charset="0"/>
                <a:cs typeface="Gill Sans" charset="0"/>
              </a:rPr>
              <a:t>code</a:t>
            </a:r>
            <a:endParaRPr lang="en-US" sz="2000" b="0" dirty="0">
              <a:latin typeface="Gill Sans" charset="0"/>
              <a:ea typeface="Gill Sans" charset="0"/>
              <a:cs typeface="Gill Sans" charset="0"/>
            </a:endParaRPr>
          </a:p>
        </p:txBody>
      </p:sp>
      <p:grpSp>
        <p:nvGrpSpPr>
          <p:cNvPr id="62" name="Group 61"/>
          <p:cNvGrpSpPr/>
          <p:nvPr/>
        </p:nvGrpSpPr>
        <p:grpSpPr>
          <a:xfrm>
            <a:off x="1826868" y="3174561"/>
            <a:ext cx="1056103" cy="507028"/>
            <a:chOff x="4133850" y="3404709"/>
            <a:chExt cx="1056103" cy="507028"/>
          </a:xfrm>
        </p:grpSpPr>
        <p:sp>
          <p:nvSpPr>
            <p:cNvPr id="63" name="Rectangle 62"/>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64" name="TextBox 63"/>
            <p:cNvSpPr txBox="1"/>
            <p:nvPr/>
          </p:nvSpPr>
          <p:spPr>
            <a:xfrm>
              <a:off x="4359700" y="3511627"/>
              <a:ext cx="633507" cy="400110"/>
            </a:xfrm>
            <a:prstGeom prst="rect">
              <a:avLst/>
            </a:prstGeom>
            <a:noFill/>
          </p:spPr>
          <p:txBody>
            <a:bodyPr wrap="none" rtlCol="0">
              <a:spAutoFit/>
            </a:bodyPr>
            <a:lstStyle/>
            <a:p>
              <a:r>
                <a:rPr lang="en-US" sz="2000" b="0" dirty="0" smtClean="0">
                  <a:latin typeface="Gill Sans" charset="0"/>
                  <a:ea typeface="Gill Sans" charset="0"/>
                  <a:cs typeface="Gill Sans" charset="0"/>
                </a:rPr>
                <a:t>data</a:t>
              </a:r>
              <a:endParaRPr lang="en-US" sz="2000" b="0" dirty="0">
                <a:latin typeface="Gill Sans" charset="0"/>
                <a:ea typeface="Gill Sans" charset="0"/>
                <a:cs typeface="Gill Sans" charset="0"/>
              </a:endParaRPr>
            </a:p>
          </p:txBody>
        </p:sp>
      </p:grpSp>
      <p:grpSp>
        <p:nvGrpSpPr>
          <p:cNvPr id="65" name="Group 64"/>
          <p:cNvGrpSpPr/>
          <p:nvPr/>
        </p:nvGrpSpPr>
        <p:grpSpPr>
          <a:xfrm>
            <a:off x="1826868" y="2694104"/>
            <a:ext cx="1056103" cy="400110"/>
            <a:chOff x="4133850" y="3511627"/>
            <a:chExt cx="1056103" cy="400110"/>
          </a:xfrm>
        </p:grpSpPr>
        <p:sp>
          <p:nvSpPr>
            <p:cNvPr id="66" name="Rectangle 65"/>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67" name="TextBox 66"/>
            <p:cNvSpPr txBox="1"/>
            <p:nvPr/>
          </p:nvSpPr>
          <p:spPr>
            <a:xfrm>
              <a:off x="4359700" y="3511627"/>
              <a:ext cx="673457" cy="400110"/>
            </a:xfrm>
            <a:prstGeom prst="rect">
              <a:avLst/>
            </a:prstGeom>
            <a:noFill/>
          </p:spPr>
          <p:txBody>
            <a:bodyPr wrap="none" rtlCol="0">
              <a:spAutoFit/>
            </a:bodyPr>
            <a:lstStyle/>
            <a:p>
              <a:r>
                <a:rPr lang="en-US" sz="2000" b="0" dirty="0" smtClean="0">
                  <a:latin typeface="Gill Sans" charset="0"/>
                  <a:ea typeface="Gill Sans" charset="0"/>
                  <a:cs typeface="Gill Sans" charset="0"/>
                </a:rPr>
                <a:t>heap</a:t>
              </a:r>
              <a:endParaRPr lang="en-US" sz="2000" b="0" dirty="0">
                <a:latin typeface="Gill Sans" charset="0"/>
                <a:ea typeface="Gill Sans" charset="0"/>
                <a:cs typeface="Gill Sans" charset="0"/>
              </a:endParaRPr>
            </a:p>
          </p:txBody>
        </p:sp>
      </p:grpSp>
      <p:grpSp>
        <p:nvGrpSpPr>
          <p:cNvPr id="68" name="Group 67"/>
          <p:cNvGrpSpPr/>
          <p:nvPr/>
        </p:nvGrpSpPr>
        <p:grpSpPr>
          <a:xfrm>
            <a:off x="1826868" y="2196738"/>
            <a:ext cx="1056103" cy="400110"/>
            <a:chOff x="4133850" y="3404709"/>
            <a:chExt cx="1056103" cy="400110"/>
          </a:xfrm>
        </p:grpSpPr>
        <p:sp>
          <p:nvSpPr>
            <p:cNvPr id="69" name="Rectangle 68"/>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70" name="TextBox 69"/>
            <p:cNvSpPr txBox="1"/>
            <p:nvPr/>
          </p:nvSpPr>
          <p:spPr>
            <a:xfrm>
              <a:off x="4334539" y="3404709"/>
              <a:ext cx="710451" cy="400110"/>
            </a:xfrm>
            <a:prstGeom prst="rect">
              <a:avLst/>
            </a:prstGeom>
            <a:noFill/>
          </p:spPr>
          <p:txBody>
            <a:bodyPr wrap="none" rtlCol="0">
              <a:spAutoFit/>
            </a:bodyPr>
            <a:lstStyle/>
            <a:p>
              <a:r>
                <a:rPr lang="en-US" sz="2000" b="0" dirty="0" smtClean="0">
                  <a:latin typeface="Gill Sans" charset="0"/>
                  <a:ea typeface="Gill Sans" charset="0"/>
                  <a:cs typeface="Gill Sans" charset="0"/>
                </a:rPr>
                <a:t>stack</a:t>
              </a:r>
              <a:endParaRPr lang="en-US" sz="2000" b="0" dirty="0">
                <a:latin typeface="Gill Sans" charset="0"/>
                <a:ea typeface="Gill Sans" charset="0"/>
                <a:cs typeface="Gill Sans" charset="0"/>
              </a:endParaRPr>
            </a:p>
          </p:txBody>
        </p:sp>
      </p:grpSp>
    </p:spTree>
    <p:extLst>
      <p:ext uri="{BB962C8B-B14F-4D97-AF65-F5344CB8AC3E}">
        <p14:creationId xmlns:p14="http://schemas.microsoft.com/office/powerpoint/2010/main" val="620052380"/>
      </p:ext>
    </p:extLst>
  </p:cSld>
  <p:clrMapOvr>
    <a:masterClrMapping/>
  </p:clrMapOvr>
  <p:transition/>
  <p:timing>
    <p:tnLst>
      <p:par>
        <p:cTn id="1" dur="indefinite" restart="never" nodeType="tmRoot"/>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ko-KR" dirty="0" smtClean="0">
                <a:ea typeface="굴림" panose="020B0600000101010101" pitchFamily="34" charset="-127"/>
              </a:rPr>
              <a:t>Summary</a:t>
            </a:r>
          </a:p>
        </p:txBody>
      </p:sp>
      <p:sp>
        <p:nvSpPr>
          <p:cNvPr id="30723" name="Rectangle 3"/>
          <p:cNvSpPr>
            <a:spLocks noGrp="1" noChangeArrowheads="1"/>
          </p:cNvSpPr>
          <p:nvPr>
            <p:ph type="body" idx="1"/>
          </p:nvPr>
        </p:nvSpPr>
        <p:spPr>
          <a:xfrm>
            <a:off x="152400" y="685800"/>
            <a:ext cx="8915400" cy="6172200"/>
          </a:xfrm>
        </p:spPr>
        <p:txBody>
          <a:bodyPr>
            <a:normAutofit/>
          </a:bodyPr>
          <a:lstStyle/>
          <a:p>
            <a:pPr>
              <a:lnSpc>
                <a:spcPct val="80000"/>
              </a:lnSpc>
              <a:spcBef>
                <a:spcPct val="5000"/>
              </a:spcBef>
            </a:pPr>
            <a:r>
              <a:rPr lang="en-US" altLang="ko-KR" dirty="0" smtClean="0">
                <a:ea typeface="굴림" panose="020B0600000101010101" pitchFamily="34" charset="-127"/>
                <a:sym typeface="Symbol" panose="05050102010706020507" pitchFamily="18" charset="2"/>
              </a:rPr>
              <a:t>Replacement policies</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FIFO: Place pages on queue, replace page at end</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MIN: Replace page that will be used farthest in future</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LRU: Replace page used farthest in past </a:t>
            </a:r>
          </a:p>
          <a:p>
            <a:pPr>
              <a:lnSpc>
                <a:spcPct val="80000"/>
              </a:lnSpc>
              <a:spcBef>
                <a:spcPct val="20000"/>
              </a:spcBef>
            </a:pPr>
            <a:r>
              <a:rPr lang="en-US" altLang="ko-KR" dirty="0" smtClean="0">
                <a:ea typeface="굴림" panose="020B0600000101010101" pitchFamily="34" charset="-127"/>
                <a:sym typeface="Symbol" panose="05050102010706020507" pitchFamily="18" charset="2"/>
              </a:rPr>
              <a:t>Clock Algorithm: Approximation to LRU</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Arrange all pages in circular list</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Sweep through them, marking as not “in use”</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If page not “in use” for one pass, than can replace</a:t>
            </a:r>
          </a:p>
          <a:p>
            <a:pPr>
              <a:lnSpc>
                <a:spcPct val="80000"/>
              </a:lnSpc>
              <a:spcBef>
                <a:spcPct val="20000"/>
              </a:spcBef>
            </a:pPr>
            <a:r>
              <a:rPr lang="en-US" altLang="ko-KR" dirty="0" smtClean="0">
                <a:ea typeface="굴림" panose="020B0600000101010101" pitchFamily="34" charset="-127"/>
                <a:sym typeface="Symbol" panose="05050102010706020507" pitchFamily="18" charset="2"/>
              </a:rPr>
              <a:t>N</a:t>
            </a:r>
            <a:r>
              <a:rPr lang="en-US" altLang="ko-KR" baseline="30000" dirty="0" smtClean="0">
                <a:ea typeface="굴림" panose="020B0600000101010101" pitchFamily="34" charset="-127"/>
                <a:sym typeface="Symbol" panose="05050102010706020507" pitchFamily="18" charset="2"/>
              </a:rPr>
              <a:t>th</a:t>
            </a:r>
            <a:r>
              <a:rPr lang="en-US" altLang="ko-KR" dirty="0" smtClean="0">
                <a:ea typeface="굴림" panose="020B0600000101010101" pitchFamily="34" charset="-127"/>
                <a:sym typeface="Symbol" panose="05050102010706020507" pitchFamily="18" charset="2"/>
              </a:rPr>
              <a:t>-chance clock algorithm: Another approximate LRU</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Give pages multiple passes of clock hand before replacing</a:t>
            </a:r>
          </a:p>
          <a:p>
            <a:pPr>
              <a:lnSpc>
                <a:spcPct val="80000"/>
              </a:lnSpc>
              <a:spcBef>
                <a:spcPct val="20000"/>
              </a:spcBef>
            </a:pPr>
            <a:r>
              <a:rPr lang="en-US" altLang="ko-KR" dirty="0" smtClean="0">
                <a:ea typeface="굴림" panose="020B0600000101010101" pitchFamily="34" charset="-127"/>
                <a:sym typeface="Symbol" panose="05050102010706020507" pitchFamily="18" charset="2"/>
              </a:rPr>
              <a:t>Second-Chance List algorithm: Yet another approximate  LRU</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Divide pages into two groups, one of which is truly LRU and managed on page faults.</a:t>
            </a:r>
          </a:p>
          <a:p>
            <a:pPr>
              <a:lnSpc>
                <a:spcPct val="80000"/>
              </a:lnSpc>
              <a:spcBef>
                <a:spcPct val="10000"/>
              </a:spcBef>
            </a:pPr>
            <a:r>
              <a:rPr lang="en-US" altLang="ko-KR" dirty="0">
                <a:ea typeface="굴림" panose="020B0600000101010101" pitchFamily="34" charset="-127"/>
                <a:sym typeface="Symbol" panose="05050102010706020507" pitchFamily="18" charset="2"/>
              </a:rPr>
              <a:t>Working Set:</a:t>
            </a:r>
          </a:p>
          <a:p>
            <a:pPr lvl="1">
              <a:lnSpc>
                <a:spcPct val="80000"/>
              </a:lnSpc>
              <a:spcBef>
                <a:spcPct val="10000"/>
              </a:spcBef>
            </a:pPr>
            <a:r>
              <a:rPr lang="en-US" altLang="ko-KR" dirty="0">
                <a:ea typeface="굴림" panose="020B0600000101010101" pitchFamily="34" charset="-127"/>
                <a:sym typeface="Symbol" panose="05050102010706020507" pitchFamily="18" charset="2"/>
              </a:rPr>
              <a:t>Set of pages touched by a process recently</a:t>
            </a:r>
          </a:p>
          <a:p>
            <a:pPr>
              <a:lnSpc>
                <a:spcPct val="80000"/>
              </a:lnSpc>
              <a:spcBef>
                <a:spcPct val="10000"/>
              </a:spcBef>
            </a:pPr>
            <a:r>
              <a:rPr lang="en-US" altLang="ko-KR" dirty="0">
                <a:ea typeface="굴림" panose="020B0600000101010101" pitchFamily="34" charset="-127"/>
              </a:rPr>
              <a:t>Thrashing:</a:t>
            </a:r>
            <a:r>
              <a:rPr lang="en-US" altLang="ko-KR" dirty="0">
                <a:ea typeface="굴림" panose="020B0600000101010101" pitchFamily="34" charset="-127"/>
                <a:sym typeface="Symbol" panose="05050102010706020507" pitchFamily="18" charset="2"/>
              </a:rPr>
              <a:t> a process is busy swapping pages in and out</a:t>
            </a:r>
          </a:p>
          <a:p>
            <a:pPr lvl="1">
              <a:lnSpc>
                <a:spcPct val="80000"/>
              </a:lnSpc>
              <a:spcBef>
                <a:spcPct val="10000"/>
              </a:spcBef>
            </a:pPr>
            <a:r>
              <a:rPr lang="en-US" altLang="ko-KR" dirty="0">
                <a:ea typeface="굴림" panose="020B0600000101010101" pitchFamily="34" charset="-127"/>
                <a:sym typeface="Symbol" panose="05050102010706020507" pitchFamily="18" charset="2"/>
              </a:rPr>
              <a:t>Process will thrash if working set doesn’t fit in memory</a:t>
            </a:r>
          </a:p>
          <a:p>
            <a:pPr lvl="1">
              <a:lnSpc>
                <a:spcPct val="80000"/>
              </a:lnSpc>
              <a:spcBef>
                <a:spcPct val="10000"/>
              </a:spcBef>
            </a:pPr>
            <a:r>
              <a:rPr lang="en-US" altLang="ko-KR" dirty="0">
                <a:ea typeface="굴림" panose="020B0600000101010101" pitchFamily="34" charset="-127"/>
                <a:sym typeface="Symbol" panose="05050102010706020507" pitchFamily="18" charset="2"/>
              </a:rPr>
              <a:t>Need to swap out a process</a:t>
            </a:r>
          </a:p>
          <a:p>
            <a:pPr marL="0" indent="0">
              <a:lnSpc>
                <a:spcPct val="80000"/>
              </a:lnSpc>
              <a:spcBef>
                <a:spcPct val="20000"/>
              </a:spcBef>
              <a:buNone/>
            </a:pPr>
            <a:endParaRPr lang="en-US" altLang="ko-KR" dirty="0" smtClean="0">
              <a:ea typeface="굴림" panose="020B0600000101010101" pitchFamily="34" charset="-127"/>
              <a:sym typeface="Symbol" panose="05050102010706020507" pitchFamily="18" charset="2"/>
            </a:endParaRPr>
          </a:p>
        </p:txBody>
      </p:sp>
    </p:spTree>
    <p:extLst>
      <p:ext uri="{BB962C8B-B14F-4D97-AF65-F5344CB8AC3E}">
        <p14:creationId xmlns:p14="http://schemas.microsoft.com/office/powerpoint/2010/main" val="27129656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2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72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072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72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072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072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72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072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0723">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072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0723">
                                            <p:txEl>
                                              <p:pRg st="12" end="1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0723">
                                            <p:txEl>
                                              <p:pRg st="13" end="1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0723">
                                            <p:txEl>
                                              <p:pRg st="14" end="1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0723">
                                            <p:txEl>
                                              <p:pRg st="15" end="15"/>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072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0"/>
            <a:ext cx="8369300" cy="875619"/>
          </a:xfrm>
        </p:spPr>
        <p:txBody>
          <a:bodyPr>
            <a:normAutofit/>
          </a:bodyPr>
          <a:lstStyle/>
          <a:p>
            <a:r>
              <a:rPr lang="en-US" dirty="0" smtClean="0"/>
              <a:t>Create Virtual Address Space of the Process</a:t>
            </a:r>
            <a:endParaRPr lang="en-US" dirty="0"/>
          </a:p>
        </p:txBody>
      </p:sp>
      <p:sp>
        <p:nvSpPr>
          <p:cNvPr id="3" name="Content Placeholder 2"/>
          <p:cNvSpPr>
            <a:spLocks noGrp="1"/>
          </p:cNvSpPr>
          <p:nvPr>
            <p:ph idx="1"/>
          </p:nvPr>
        </p:nvSpPr>
        <p:spPr>
          <a:xfrm>
            <a:off x="457200" y="4730750"/>
            <a:ext cx="8229600" cy="1701190"/>
          </a:xfrm>
        </p:spPr>
        <p:txBody>
          <a:bodyPr>
            <a:normAutofit/>
          </a:bodyPr>
          <a:lstStyle/>
          <a:p>
            <a:r>
              <a:rPr lang="en-US" dirty="0" smtClean="0"/>
              <a:t>User Page table maps entire VAS</a:t>
            </a:r>
          </a:p>
          <a:p>
            <a:pPr lvl="1"/>
            <a:r>
              <a:rPr lang="en-US" dirty="0"/>
              <a:t>R</a:t>
            </a:r>
            <a:r>
              <a:rPr lang="en-US" dirty="0" smtClean="0"/>
              <a:t>esident pages to the frame in memory they occupy</a:t>
            </a:r>
          </a:p>
          <a:p>
            <a:pPr lvl="1"/>
            <a:r>
              <a:rPr lang="en-US" dirty="0"/>
              <a:t>T</a:t>
            </a:r>
            <a:r>
              <a:rPr lang="en-US" dirty="0" smtClean="0"/>
              <a:t>he portion of it that the HW needs to access must be resident in memory</a:t>
            </a:r>
          </a:p>
        </p:txBody>
      </p:sp>
      <p:sp>
        <p:nvSpPr>
          <p:cNvPr id="7" name="Can 6"/>
          <p:cNvSpPr/>
          <p:nvPr/>
        </p:nvSpPr>
        <p:spPr>
          <a:xfrm>
            <a:off x="457200" y="1368502"/>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9" name="TextBox 8"/>
          <p:cNvSpPr txBox="1"/>
          <p:nvPr/>
        </p:nvSpPr>
        <p:spPr>
          <a:xfrm>
            <a:off x="959091" y="999170"/>
            <a:ext cx="1695016" cy="400110"/>
          </a:xfrm>
          <a:prstGeom prst="rect">
            <a:avLst/>
          </a:prstGeom>
          <a:noFill/>
        </p:spPr>
        <p:txBody>
          <a:bodyPr wrap="none" rtlCol="0">
            <a:spAutoFit/>
          </a:bodyPr>
          <a:lstStyle/>
          <a:p>
            <a:r>
              <a:rPr lang="en-US" sz="2000" b="0" dirty="0" smtClean="0">
                <a:latin typeface="Gill Sans" charset="0"/>
                <a:ea typeface="Gill Sans" charset="0"/>
                <a:cs typeface="Gill Sans" charset="0"/>
              </a:rPr>
              <a:t>disk (huge, TB)</a:t>
            </a:r>
            <a:endParaRPr lang="en-US" sz="2000" b="0" dirty="0">
              <a:latin typeface="Gill Sans" charset="0"/>
              <a:ea typeface="Gill Sans" charset="0"/>
              <a:cs typeface="Gill Sans" charset="0"/>
            </a:endParaRPr>
          </a:p>
        </p:txBody>
      </p:sp>
      <p:sp>
        <p:nvSpPr>
          <p:cNvPr id="10" name="TextBox 9"/>
          <p:cNvSpPr txBox="1"/>
          <p:nvPr/>
        </p:nvSpPr>
        <p:spPr>
          <a:xfrm>
            <a:off x="6714913" y="1075293"/>
            <a:ext cx="1069524" cy="400110"/>
          </a:xfrm>
          <a:prstGeom prst="rect">
            <a:avLst/>
          </a:prstGeom>
          <a:noFill/>
        </p:spPr>
        <p:txBody>
          <a:bodyPr wrap="none" rtlCol="0">
            <a:spAutoFit/>
          </a:bodyPr>
          <a:lstStyle/>
          <a:p>
            <a:r>
              <a:rPr lang="en-US" sz="2000" b="0" dirty="0" smtClean="0">
                <a:latin typeface="Gill Sans" charset="0"/>
                <a:ea typeface="Gill Sans" charset="0"/>
                <a:cs typeface="Gill Sans" charset="0"/>
              </a:rPr>
              <a:t>memory</a:t>
            </a:r>
            <a:endParaRPr lang="en-US" sz="2000" b="0" dirty="0">
              <a:latin typeface="Gill Sans" charset="0"/>
              <a:ea typeface="Gill Sans" charset="0"/>
              <a:cs typeface="Gill Sans" charset="0"/>
            </a:endParaRPr>
          </a:p>
        </p:txBody>
      </p:sp>
      <p:sp>
        <p:nvSpPr>
          <p:cNvPr id="45" name="TextBox 44"/>
          <p:cNvSpPr txBox="1"/>
          <p:nvPr/>
        </p:nvSpPr>
        <p:spPr>
          <a:xfrm>
            <a:off x="3363872" y="1075293"/>
            <a:ext cx="2099229" cy="400110"/>
          </a:xfrm>
          <a:prstGeom prst="rect">
            <a:avLst/>
          </a:prstGeom>
          <a:noFill/>
        </p:spPr>
        <p:txBody>
          <a:bodyPr wrap="none" rtlCol="0">
            <a:spAutoFit/>
          </a:bodyPr>
          <a:lstStyle/>
          <a:p>
            <a:r>
              <a:rPr lang="en-US" sz="2000" b="0" dirty="0" smtClean="0">
                <a:latin typeface="Gill Sans" charset="0"/>
                <a:ea typeface="Gill Sans" charset="0"/>
                <a:cs typeface="Gill Sans" charset="0"/>
              </a:rPr>
              <a:t>VAS – per process</a:t>
            </a:r>
            <a:endParaRPr lang="en-US" sz="2000" b="0" dirty="0">
              <a:latin typeface="Gill Sans" charset="0"/>
              <a:ea typeface="Gill Sans" charset="0"/>
              <a:cs typeface="Gill Sans" charset="0"/>
            </a:endParaRPr>
          </a:p>
        </p:txBody>
      </p:sp>
      <p:grpSp>
        <p:nvGrpSpPr>
          <p:cNvPr id="11" name="Group 10"/>
          <p:cNvGrpSpPr/>
          <p:nvPr/>
        </p:nvGrpSpPr>
        <p:grpSpPr>
          <a:xfrm>
            <a:off x="6616508" y="1869558"/>
            <a:ext cx="2565516" cy="2973801"/>
            <a:chOff x="6616468" y="1500226"/>
            <a:chExt cx="2565516" cy="3417366"/>
          </a:xfrm>
        </p:grpSpPr>
        <p:sp>
          <p:nvSpPr>
            <p:cNvPr id="8" name="Rectangle 7"/>
            <p:cNvSpPr/>
            <p:nvPr/>
          </p:nvSpPr>
          <p:spPr>
            <a:xfrm>
              <a:off x="6616468" y="1500226"/>
              <a:ext cx="1073441" cy="294270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6" name="Rectangle 45"/>
            <p:cNvSpPr/>
            <p:nvPr/>
          </p:nvSpPr>
          <p:spPr>
            <a:xfrm>
              <a:off x="6616508" y="3021645"/>
              <a:ext cx="1073441" cy="211691"/>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7" name="Rectangle 46"/>
            <p:cNvSpPr/>
            <p:nvPr/>
          </p:nvSpPr>
          <p:spPr>
            <a:xfrm>
              <a:off x="6616468" y="3819602"/>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8" name="Rectangle 47"/>
            <p:cNvSpPr/>
            <p:nvPr/>
          </p:nvSpPr>
          <p:spPr>
            <a:xfrm>
              <a:off x="6616468" y="2552777"/>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1" name="Rectangle 50"/>
            <p:cNvSpPr/>
            <p:nvPr/>
          </p:nvSpPr>
          <p:spPr>
            <a:xfrm>
              <a:off x="6616468" y="4047131"/>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2" name="Rectangle 51"/>
            <p:cNvSpPr/>
            <p:nvPr/>
          </p:nvSpPr>
          <p:spPr>
            <a:xfrm>
              <a:off x="6616468" y="1804961"/>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3" name="TextBox 52"/>
            <p:cNvSpPr txBox="1"/>
            <p:nvPr/>
          </p:nvSpPr>
          <p:spPr>
            <a:xfrm>
              <a:off x="7816734" y="3750435"/>
              <a:ext cx="1365250" cy="1167157"/>
            </a:xfrm>
            <a:prstGeom prst="rect">
              <a:avLst/>
            </a:prstGeom>
            <a:noFill/>
          </p:spPr>
          <p:txBody>
            <a:bodyPr wrap="square" rtlCol="0">
              <a:spAutoFit/>
            </a:bodyPr>
            <a:lstStyle/>
            <a:p>
              <a:r>
                <a:rPr lang="en-US" sz="2000" b="0" dirty="0" smtClean="0">
                  <a:latin typeface="Gill Sans" charset="0"/>
                  <a:ea typeface="Gill Sans" charset="0"/>
                  <a:cs typeface="Gill Sans" charset="0"/>
                </a:rPr>
                <a:t>kernel code &amp; data</a:t>
              </a:r>
              <a:endParaRPr lang="en-US" sz="2000" b="0" dirty="0">
                <a:latin typeface="Gill Sans" charset="0"/>
                <a:ea typeface="Gill Sans" charset="0"/>
                <a:cs typeface="Gill Sans" charset="0"/>
              </a:endParaRPr>
            </a:p>
          </p:txBody>
        </p:sp>
        <p:sp>
          <p:nvSpPr>
            <p:cNvPr id="54" name="TextBox 53"/>
            <p:cNvSpPr txBox="1"/>
            <p:nvPr/>
          </p:nvSpPr>
          <p:spPr>
            <a:xfrm>
              <a:off x="7816734" y="1668359"/>
              <a:ext cx="1365250" cy="813473"/>
            </a:xfrm>
            <a:prstGeom prst="rect">
              <a:avLst/>
            </a:prstGeom>
            <a:noFill/>
          </p:spPr>
          <p:txBody>
            <a:bodyPr wrap="square" rtlCol="0">
              <a:spAutoFit/>
            </a:bodyPr>
            <a:lstStyle/>
            <a:p>
              <a:r>
                <a:rPr lang="en-US" sz="2000" b="0" dirty="0" smtClean="0">
                  <a:latin typeface="Gill Sans" charset="0"/>
                  <a:ea typeface="Gill Sans" charset="0"/>
                  <a:cs typeface="Gill Sans" charset="0"/>
                </a:rPr>
                <a:t>user page</a:t>
              </a:r>
            </a:p>
            <a:p>
              <a:r>
                <a:rPr lang="en-US" sz="2000" b="0" dirty="0" smtClean="0">
                  <a:latin typeface="Gill Sans" charset="0"/>
                  <a:ea typeface="Gill Sans" charset="0"/>
                  <a:cs typeface="Gill Sans" charset="0"/>
                </a:rPr>
                <a:t>frames</a:t>
              </a:r>
              <a:endParaRPr lang="en-US" sz="2000" b="0" dirty="0">
                <a:latin typeface="Gill Sans" charset="0"/>
                <a:ea typeface="Gill Sans" charset="0"/>
                <a:cs typeface="Gill Sans" charset="0"/>
              </a:endParaRPr>
            </a:p>
          </p:txBody>
        </p:sp>
        <p:sp>
          <p:nvSpPr>
            <p:cNvPr id="55" name="TextBox 54"/>
            <p:cNvSpPr txBox="1"/>
            <p:nvPr/>
          </p:nvSpPr>
          <p:spPr>
            <a:xfrm>
              <a:off x="7756644" y="2910170"/>
              <a:ext cx="1365250" cy="813473"/>
            </a:xfrm>
            <a:prstGeom prst="rect">
              <a:avLst/>
            </a:prstGeom>
            <a:noFill/>
          </p:spPr>
          <p:txBody>
            <a:bodyPr wrap="square" rtlCol="0">
              <a:spAutoFit/>
            </a:bodyPr>
            <a:lstStyle/>
            <a:p>
              <a:r>
                <a:rPr lang="en-US" sz="2000" b="0" dirty="0" smtClean="0">
                  <a:latin typeface="Gill Sans" charset="0"/>
                  <a:ea typeface="Gill Sans" charset="0"/>
                  <a:cs typeface="Gill Sans" charset="0"/>
                </a:rPr>
                <a:t>user </a:t>
              </a:r>
              <a:r>
                <a:rPr lang="en-US" sz="2000" b="0" dirty="0" err="1" smtClean="0">
                  <a:latin typeface="Gill Sans" charset="0"/>
                  <a:ea typeface="Gill Sans" charset="0"/>
                  <a:cs typeface="Gill Sans" charset="0"/>
                </a:rPr>
                <a:t>pagetable</a:t>
              </a:r>
              <a:endParaRPr lang="en-US" sz="2000" b="0" dirty="0" smtClean="0">
                <a:latin typeface="Gill Sans" charset="0"/>
                <a:ea typeface="Gill Sans" charset="0"/>
                <a:cs typeface="Gill Sans" charset="0"/>
              </a:endParaRPr>
            </a:p>
          </p:txBody>
        </p:sp>
        <p:sp>
          <p:nvSpPr>
            <p:cNvPr id="56" name="Rectangle 55"/>
            <p:cNvSpPr/>
            <p:nvPr/>
          </p:nvSpPr>
          <p:spPr>
            <a:xfrm>
              <a:off x="6616468" y="2109838"/>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7" name="Rectangle 56"/>
            <p:cNvSpPr/>
            <p:nvPr/>
          </p:nvSpPr>
          <p:spPr>
            <a:xfrm>
              <a:off x="6616508" y="3223965"/>
              <a:ext cx="1073441" cy="211691"/>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grpSp>
      <p:sp>
        <p:nvSpPr>
          <p:cNvPr id="58" name="Rectangle 57"/>
          <p:cNvSpPr/>
          <p:nvPr/>
        </p:nvSpPr>
        <p:spPr>
          <a:xfrm>
            <a:off x="5495459" y="1444625"/>
            <a:ext cx="439081" cy="3103523"/>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cxnSp>
        <p:nvCxnSpPr>
          <p:cNvPr id="13" name="Straight Arrow Connector 12"/>
          <p:cNvCxnSpPr/>
          <p:nvPr/>
        </p:nvCxnSpPr>
        <p:spPr>
          <a:xfrm>
            <a:off x="5699125" y="2134739"/>
            <a:ext cx="917383" cy="65075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a:endCxn id="56" idx="1"/>
          </p:cNvCxnSpPr>
          <p:nvPr/>
        </p:nvCxnSpPr>
        <p:spPr>
          <a:xfrm flipV="1">
            <a:off x="5699125" y="2492151"/>
            <a:ext cx="917383" cy="177794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p:nvPr/>
        </p:nvCxnSpPr>
        <p:spPr>
          <a:xfrm flipV="1">
            <a:off x="5699165" y="2134739"/>
            <a:ext cx="917343" cy="153972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61" name="Rectangle 60"/>
          <p:cNvSpPr/>
          <p:nvPr/>
        </p:nvSpPr>
        <p:spPr>
          <a:xfrm>
            <a:off x="1826868" y="36571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62" name="TextBox 61"/>
          <p:cNvSpPr txBox="1"/>
          <p:nvPr/>
        </p:nvSpPr>
        <p:spPr>
          <a:xfrm>
            <a:off x="2034853" y="3764079"/>
            <a:ext cx="692818" cy="400110"/>
          </a:xfrm>
          <a:prstGeom prst="rect">
            <a:avLst/>
          </a:prstGeom>
          <a:noFill/>
        </p:spPr>
        <p:txBody>
          <a:bodyPr wrap="none" rtlCol="0">
            <a:spAutoFit/>
          </a:bodyPr>
          <a:lstStyle/>
          <a:p>
            <a:r>
              <a:rPr lang="en-US" sz="2000" b="0" dirty="0" smtClean="0">
                <a:latin typeface="Gill Sans" charset="0"/>
                <a:ea typeface="Gill Sans" charset="0"/>
                <a:cs typeface="Gill Sans" charset="0"/>
              </a:rPr>
              <a:t>code</a:t>
            </a:r>
            <a:endParaRPr lang="en-US" sz="2000" b="0" dirty="0">
              <a:latin typeface="Gill Sans" charset="0"/>
              <a:ea typeface="Gill Sans" charset="0"/>
              <a:cs typeface="Gill Sans" charset="0"/>
            </a:endParaRPr>
          </a:p>
        </p:txBody>
      </p:sp>
      <p:grpSp>
        <p:nvGrpSpPr>
          <p:cNvPr id="63" name="Group 62"/>
          <p:cNvGrpSpPr/>
          <p:nvPr/>
        </p:nvGrpSpPr>
        <p:grpSpPr>
          <a:xfrm>
            <a:off x="1826868" y="3174561"/>
            <a:ext cx="1056103" cy="507028"/>
            <a:chOff x="4133850" y="3404709"/>
            <a:chExt cx="1056103" cy="507028"/>
          </a:xfrm>
        </p:grpSpPr>
        <p:sp>
          <p:nvSpPr>
            <p:cNvPr id="64" name="Rectangle 6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65" name="TextBox 64"/>
            <p:cNvSpPr txBox="1"/>
            <p:nvPr/>
          </p:nvSpPr>
          <p:spPr>
            <a:xfrm>
              <a:off x="4359700" y="3511627"/>
              <a:ext cx="633507" cy="400110"/>
            </a:xfrm>
            <a:prstGeom prst="rect">
              <a:avLst/>
            </a:prstGeom>
            <a:noFill/>
          </p:spPr>
          <p:txBody>
            <a:bodyPr wrap="none" rtlCol="0">
              <a:spAutoFit/>
            </a:bodyPr>
            <a:lstStyle/>
            <a:p>
              <a:r>
                <a:rPr lang="en-US" sz="2000" b="0" dirty="0" smtClean="0">
                  <a:latin typeface="Gill Sans" charset="0"/>
                  <a:ea typeface="Gill Sans" charset="0"/>
                  <a:cs typeface="Gill Sans" charset="0"/>
                </a:rPr>
                <a:t>data</a:t>
              </a:r>
              <a:endParaRPr lang="en-US" sz="2000" b="0" dirty="0">
                <a:latin typeface="Gill Sans" charset="0"/>
                <a:ea typeface="Gill Sans" charset="0"/>
                <a:cs typeface="Gill Sans" charset="0"/>
              </a:endParaRPr>
            </a:p>
          </p:txBody>
        </p:sp>
      </p:grpSp>
      <p:grpSp>
        <p:nvGrpSpPr>
          <p:cNvPr id="66" name="Group 65"/>
          <p:cNvGrpSpPr/>
          <p:nvPr/>
        </p:nvGrpSpPr>
        <p:grpSpPr>
          <a:xfrm>
            <a:off x="1826868" y="2694104"/>
            <a:ext cx="1056103" cy="400110"/>
            <a:chOff x="4133850" y="3511627"/>
            <a:chExt cx="1056103" cy="400110"/>
          </a:xfrm>
        </p:grpSpPr>
        <p:sp>
          <p:nvSpPr>
            <p:cNvPr id="67" name="Rectangle 66"/>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68" name="TextBox 67"/>
            <p:cNvSpPr txBox="1"/>
            <p:nvPr/>
          </p:nvSpPr>
          <p:spPr>
            <a:xfrm>
              <a:off x="4359700" y="3511627"/>
              <a:ext cx="673457" cy="400110"/>
            </a:xfrm>
            <a:prstGeom prst="rect">
              <a:avLst/>
            </a:prstGeom>
            <a:noFill/>
          </p:spPr>
          <p:txBody>
            <a:bodyPr wrap="none" rtlCol="0">
              <a:spAutoFit/>
            </a:bodyPr>
            <a:lstStyle/>
            <a:p>
              <a:r>
                <a:rPr lang="en-US" sz="2000" b="0" dirty="0" smtClean="0">
                  <a:latin typeface="Gill Sans" charset="0"/>
                  <a:ea typeface="Gill Sans" charset="0"/>
                  <a:cs typeface="Gill Sans" charset="0"/>
                </a:rPr>
                <a:t>heap</a:t>
              </a:r>
              <a:endParaRPr lang="en-US" sz="2000" b="0" dirty="0">
                <a:latin typeface="Gill Sans" charset="0"/>
                <a:ea typeface="Gill Sans" charset="0"/>
                <a:cs typeface="Gill Sans" charset="0"/>
              </a:endParaRPr>
            </a:p>
          </p:txBody>
        </p:sp>
      </p:grpSp>
      <p:grpSp>
        <p:nvGrpSpPr>
          <p:cNvPr id="69" name="Group 68"/>
          <p:cNvGrpSpPr/>
          <p:nvPr/>
        </p:nvGrpSpPr>
        <p:grpSpPr>
          <a:xfrm>
            <a:off x="1826868" y="2196738"/>
            <a:ext cx="1056103" cy="400110"/>
            <a:chOff x="4133850" y="3404709"/>
            <a:chExt cx="1056103" cy="400110"/>
          </a:xfrm>
        </p:grpSpPr>
        <p:sp>
          <p:nvSpPr>
            <p:cNvPr id="70" name="Rectangle 69"/>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71" name="TextBox 70"/>
            <p:cNvSpPr txBox="1"/>
            <p:nvPr/>
          </p:nvSpPr>
          <p:spPr>
            <a:xfrm>
              <a:off x="4334539" y="3404709"/>
              <a:ext cx="710451" cy="400110"/>
            </a:xfrm>
            <a:prstGeom prst="rect">
              <a:avLst/>
            </a:prstGeom>
            <a:noFill/>
          </p:spPr>
          <p:txBody>
            <a:bodyPr wrap="none" rtlCol="0">
              <a:spAutoFit/>
            </a:bodyPr>
            <a:lstStyle/>
            <a:p>
              <a:r>
                <a:rPr lang="en-US" sz="2000" b="0" dirty="0" smtClean="0">
                  <a:latin typeface="Gill Sans" charset="0"/>
                  <a:ea typeface="Gill Sans" charset="0"/>
                  <a:cs typeface="Gill Sans" charset="0"/>
                </a:rPr>
                <a:t>stack</a:t>
              </a:r>
              <a:endParaRPr lang="en-US" sz="2000" b="0" dirty="0">
                <a:latin typeface="Gill Sans" charset="0"/>
                <a:ea typeface="Gill Sans" charset="0"/>
                <a:cs typeface="Gill Sans" charset="0"/>
              </a:endParaRPr>
            </a:p>
          </p:txBody>
        </p:sp>
      </p:grpSp>
      <p:sp>
        <p:nvSpPr>
          <p:cNvPr id="18" name="TextBox 17"/>
          <p:cNvSpPr txBox="1"/>
          <p:nvPr/>
        </p:nvSpPr>
        <p:spPr>
          <a:xfrm>
            <a:off x="5495459" y="1043543"/>
            <a:ext cx="471604" cy="400110"/>
          </a:xfrm>
          <a:prstGeom prst="rect">
            <a:avLst/>
          </a:prstGeom>
          <a:noFill/>
        </p:spPr>
        <p:txBody>
          <a:bodyPr wrap="none" rtlCol="0">
            <a:spAutoFit/>
          </a:bodyPr>
          <a:lstStyle/>
          <a:p>
            <a:r>
              <a:rPr lang="en-US" sz="2000" b="0" dirty="0" smtClean="0">
                <a:latin typeface="Gill Sans" charset="0"/>
                <a:ea typeface="Gill Sans" charset="0"/>
                <a:cs typeface="Gill Sans" charset="0"/>
              </a:rPr>
              <a:t>PT</a:t>
            </a:r>
            <a:endParaRPr lang="en-US" sz="2000" b="0" dirty="0">
              <a:latin typeface="Gill Sans" charset="0"/>
              <a:ea typeface="Gill Sans" charset="0"/>
              <a:cs typeface="Gill Sans" charset="0"/>
            </a:endParaRPr>
          </a:p>
        </p:txBody>
      </p:sp>
      <p:sp>
        <p:nvSpPr>
          <p:cNvPr id="73" name="Rectangle 72"/>
          <p:cNvSpPr/>
          <p:nvPr/>
        </p:nvSpPr>
        <p:spPr>
          <a:xfrm>
            <a:off x="3663019" y="1487603"/>
            <a:ext cx="1233890" cy="3103523"/>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74" name="Rectangle 73"/>
          <p:cNvSpPr/>
          <p:nvPr/>
        </p:nvSpPr>
        <p:spPr>
          <a:xfrm>
            <a:off x="3749674"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75" name="TextBox 74"/>
          <p:cNvSpPr txBox="1"/>
          <p:nvPr/>
        </p:nvSpPr>
        <p:spPr>
          <a:xfrm>
            <a:off x="3957659" y="4060979"/>
            <a:ext cx="692818" cy="400110"/>
          </a:xfrm>
          <a:prstGeom prst="rect">
            <a:avLst/>
          </a:prstGeom>
          <a:noFill/>
        </p:spPr>
        <p:txBody>
          <a:bodyPr wrap="none" rtlCol="0">
            <a:spAutoFit/>
          </a:bodyPr>
          <a:lstStyle/>
          <a:p>
            <a:r>
              <a:rPr lang="en-US" sz="2000" b="0" dirty="0" smtClean="0">
                <a:latin typeface="Gill Sans" charset="0"/>
                <a:ea typeface="Gill Sans" charset="0"/>
                <a:cs typeface="Gill Sans" charset="0"/>
              </a:rPr>
              <a:t>code</a:t>
            </a:r>
            <a:endParaRPr lang="en-US" sz="2000" b="0" dirty="0">
              <a:latin typeface="Gill Sans" charset="0"/>
              <a:ea typeface="Gill Sans" charset="0"/>
              <a:cs typeface="Gill Sans" charset="0"/>
            </a:endParaRPr>
          </a:p>
        </p:txBody>
      </p:sp>
      <p:grpSp>
        <p:nvGrpSpPr>
          <p:cNvPr id="76" name="Group 75"/>
          <p:cNvGrpSpPr/>
          <p:nvPr/>
        </p:nvGrpSpPr>
        <p:grpSpPr>
          <a:xfrm>
            <a:off x="3749674" y="3471461"/>
            <a:ext cx="1056103" cy="507028"/>
            <a:chOff x="4133850" y="3404709"/>
            <a:chExt cx="1056103" cy="507028"/>
          </a:xfrm>
        </p:grpSpPr>
        <p:sp>
          <p:nvSpPr>
            <p:cNvPr id="77" name="Rectangle 76"/>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78" name="TextBox 77"/>
            <p:cNvSpPr txBox="1"/>
            <p:nvPr/>
          </p:nvSpPr>
          <p:spPr>
            <a:xfrm>
              <a:off x="4359700" y="3511627"/>
              <a:ext cx="633507" cy="400110"/>
            </a:xfrm>
            <a:prstGeom prst="rect">
              <a:avLst/>
            </a:prstGeom>
            <a:noFill/>
          </p:spPr>
          <p:txBody>
            <a:bodyPr wrap="none" rtlCol="0">
              <a:spAutoFit/>
            </a:bodyPr>
            <a:lstStyle/>
            <a:p>
              <a:r>
                <a:rPr lang="en-US" sz="2000" b="0" dirty="0" smtClean="0">
                  <a:latin typeface="Gill Sans" charset="0"/>
                  <a:ea typeface="Gill Sans" charset="0"/>
                  <a:cs typeface="Gill Sans" charset="0"/>
                </a:rPr>
                <a:t>data</a:t>
              </a:r>
              <a:endParaRPr lang="en-US" sz="2000" b="0" dirty="0">
                <a:latin typeface="Gill Sans" charset="0"/>
                <a:ea typeface="Gill Sans" charset="0"/>
                <a:cs typeface="Gill Sans" charset="0"/>
              </a:endParaRPr>
            </a:p>
          </p:txBody>
        </p:sp>
      </p:grpSp>
      <p:grpSp>
        <p:nvGrpSpPr>
          <p:cNvPr id="79" name="Group 78"/>
          <p:cNvGrpSpPr/>
          <p:nvPr/>
        </p:nvGrpSpPr>
        <p:grpSpPr>
          <a:xfrm>
            <a:off x="3749674" y="3102129"/>
            <a:ext cx="1056103" cy="400110"/>
            <a:chOff x="4133850" y="3511627"/>
            <a:chExt cx="1056103" cy="400110"/>
          </a:xfrm>
        </p:grpSpPr>
        <p:sp>
          <p:nvSpPr>
            <p:cNvPr id="80" name="Rectangle 79"/>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81" name="TextBox 80"/>
            <p:cNvSpPr txBox="1"/>
            <p:nvPr/>
          </p:nvSpPr>
          <p:spPr>
            <a:xfrm>
              <a:off x="4359700" y="3511627"/>
              <a:ext cx="673457" cy="400110"/>
            </a:xfrm>
            <a:prstGeom prst="rect">
              <a:avLst/>
            </a:prstGeom>
            <a:noFill/>
          </p:spPr>
          <p:txBody>
            <a:bodyPr wrap="none" rtlCol="0">
              <a:spAutoFit/>
            </a:bodyPr>
            <a:lstStyle/>
            <a:p>
              <a:r>
                <a:rPr lang="en-US" sz="2000" b="0" dirty="0" smtClean="0">
                  <a:latin typeface="Gill Sans" charset="0"/>
                  <a:ea typeface="Gill Sans" charset="0"/>
                  <a:cs typeface="Gill Sans" charset="0"/>
                </a:rPr>
                <a:t>heap</a:t>
              </a:r>
              <a:endParaRPr lang="en-US" sz="2000" b="0" dirty="0">
                <a:latin typeface="Gill Sans" charset="0"/>
                <a:ea typeface="Gill Sans" charset="0"/>
                <a:cs typeface="Gill Sans" charset="0"/>
              </a:endParaRPr>
            </a:p>
          </p:txBody>
        </p:sp>
      </p:grpSp>
      <p:grpSp>
        <p:nvGrpSpPr>
          <p:cNvPr id="82" name="Group 81"/>
          <p:cNvGrpSpPr/>
          <p:nvPr/>
        </p:nvGrpSpPr>
        <p:grpSpPr>
          <a:xfrm>
            <a:off x="3749674" y="2102817"/>
            <a:ext cx="1056103" cy="400110"/>
            <a:chOff x="4133850" y="3404709"/>
            <a:chExt cx="1056103" cy="400110"/>
          </a:xfrm>
        </p:grpSpPr>
        <p:sp>
          <p:nvSpPr>
            <p:cNvPr id="83" name="Rectangle 82"/>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84" name="TextBox 83"/>
            <p:cNvSpPr txBox="1"/>
            <p:nvPr/>
          </p:nvSpPr>
          <p:spPr>
            <a:xfrm>
              <a:off x="4334539" y="3404709"/>
              <a:ext cx="710451" cy="400110"/>
            </a:xfrm>
            <a:prstGeom prst="rect">
              <a:avLst/>
            </a:prstGeom>
            <a:noFill/>
          </p:spPr>
          <p:txBody>
            <a:bodyPr wrap="none" rtlCol="0">
              <a:spAutoFit/>
            </a:bodyPr>
            <a:lstStyle/>
            <a:p>
              <a:r>
                <a:rPr lang="en-US" sz="2000" b="0" dirty="0" smtClean="0">
                  <a:latin typeface="Gill Sans" charset="0"/>
                  <a:ea typeface="Gill Sans" charset="0"/>
                  <a:cs typeface="Gill Sans" charset="0"/>
                </a:rPr>
                <a:t>stack</a:t>
              </a:r>
              <a:endParaRPr lang="en-US" sz="2000" b="0" dirty="0">
                <a:latin typeface="Gill Sans" charset="0"/>
                <a:ea typeface="Gill Sans" charset="0"/>
                <a:cs typeface="Gill Sans" charset="0"/>
              </a:endParaRPr>
            </a:p>
          </p:txBody>
        </p:sp>
      </p:grpSp>
      <p:grpSp>
        <p:nvGrpSpPr>
          <p:cNvPr id="85" name="Group 84"/>
          <p:cNvGrpSpPr/>
          <p:nvPr/>
        </p:nvGrpSpPr>
        <p:grpSpPr>
          <a:xfrm>
            <a:off x="3749674" y="1548818"/>
            <a:ext cx="1058707" cy="507028"/>
            <a:chOff x="4133850" y="3404709"/>
            <a:chExt cx="1058707" cy="507028"/>
          </a:xfrm>
        </p:grpSpPr>
        <p:sp>
          <p:nvSpPr>
            <p:cNvPr id="86" name="Rectangle 85"/>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87" name="TextBox 86"/>
            <p:cNvSpPr txBox="1"/>
            <p:nvPr/>
          </p:nvSpPr>
          <p:spPr>
            <a:xfrm>
              <a:off x="4359700" y="3511627"/>
              <a:ext cx="832857" cy="400110"/>
            </a:xfrm>
            <a:prstGeom prst="rect">
              <a:avLst/>
            </a:prstGeom>
            <a:noFill/>
          </p:spPr>
          <p:txBody>
            <a:bodyPr wrap="none" rtlCol="0">
              <a:spAutoFit/>
            </a:bodyPr>
            <a:lstStyle/>
            <a:p>
              <a:r>
                <a:rPr lang="en-US" sz="2000" b="0" dirty="0" smtClean="0">
                  <a:latin typeface="Gill Sans" charset="0"/>
                  <a:ea typeface="Gill Sans" charset="0"/>
                  <a:cs typeface="Gill Sans" charset="0"/>
                </a:rPr>
                <a:t>kernel</a:t>
              </a:r>
              <a:endParaRPr lang="en-US" sz="2000" b="0" dirty="0">
                <a:latin typeface="Gill Sans" charset="0"/>
                <a:ea typeface="Gill Sans" charset="0"/>
                <a:cs typeface="Gill Sans" charset="0"/>
              </a:endParaRPr>
            </a:p>
          </p:txBody>
        </p:sp>
      </p:grpSp>
      <p:cxnSp>
        <p:nvCxnSpPr>
          <p:cNvPr id="88" name="Straight Connector 87"/>
          <p:cNvCxnSpPr/>
          <p:nvPr/>
        </p:nvCxnSpPr>
        <p:spPr>
          <a:xfrm>
            <a:off x="3663019" y="2025068"/>
            <a:ext cx="123389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p:nvCxnSpPr>
        <p:spPr>
          <a:xfrm>
            <a:off x="3670299" y="3102129"/>
            <a:ext cx="122661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p:nvCxnSpPr>
        <p:spPr>
          <a:xfrm>
            <a:off x="3686174" y="2540154"/>
            <a:ext cx="1210735"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1" name="Straight Connector 90"/>
          <p:cNvCxnSpPr/>
          <p:nvPr/>
        </p:nvCxnSpPr>
        <p:spPr>
          <a:xfrm>
            <a:off x="3654424" y="4461402"/>
            <a:ext cx="1242485"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29695416"/>
      </p:ext>
    </p:extLst>
  </p:cSld>
  <p:clrMapOvr>
    <a:masterClrMapping/>
  </p:clrMapOvr>
  <p:transition/>
  <p:timing>
    <p:tnLst>
      <p:par>
        <p:cTn id="1" dur="indefinite" restart="never" nodeType="tmRoot"/>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72"/>
          <p:cNvSpPr/>
          <p:nvPr/>
        </p:nvSpPr>
        <p:spPr>
          <a:xfrm>
            <a:off x="3663019" y="1487603"/>
            <a:ext cx="1233890" cy="3103523"/>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74" name="Rectangle 73"/>
          <p:cNvSpPr/>
          <p:nvPr/>
        </p:nvSpPr>
        <p:spPr>
          <a:xfrm>
            <a:off x="3749674"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75" name="TextBox 74"/>
          <p:cNvSpPr txBox="1"/>
          <p:nvPr/>
        </p:nvSpPr>
        <p:spPr>
          <a:xfrm>
            <a:off x="3957659" y="4060979"/>
            <a:ext cx="692818" cy="400110"/>
          </a:xfrm>
          <a:prstGeom prst="rect">
            <a:avLst/>
          </a:prstGeom>
          <a:noFill/>
        </p:spPr>
        <p:txBody>
          <a:bodyPr wrap="none" rtlCol="0">
            <a:spAutoFit/>
          </a:bodyPr>
          <a:lstStyle/>
          <a:p>
            <a:r>
              <a:rPr lang="en-US" sz="2000" b="0" dirty="0" smtClean="0">
                <a:latin typeface="Gill Sans" charset="0"/>
                <a:ea typeface="Gill Sans" charset="0"/>
                <a:cs typeface="Gill Sans" charset="0"/>
              </a:rPr>
              <a:t>code</a:t>
            </a:r>
            <a:endParaRPr lang="en-US" sz="2000" b="0" dirty="0">
              <a:latin typeface="Gill Sans" charset="0"/>
              <a:ea typeface="Gill Sans" charset="0"/>
              <a:cs typeface="Gill Sans" charset="0"/>
            </a:endParaRPr>
          </a:p>
        </p:txBody>
      </p:sp>
      <p:grpSp>
        <p:nvGrpSpPr>
          <p:cNvPr id="76" name="Group 75"/>
          <p:cNvGrpSpPr/>
          <p:nvPr/>
        </p:nvGrpSpPr>
        <p:grpSpPr>
          <a:xfrm>
            <a:off x="3749674" y="3471461"/>
            <a:ext cx="1056103" cy="507028"/>
            <a:chOff x="4133850" y="3404709"/>
            <a:chExt cx="1056103" cy="507028"/>
          </a:xfrm>
        </p:grpSpPr>
        <p:sp>
          <p:nvSpPr>
            <p:cNvPr id="77" name="Rectangle 76"/>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78" name="TextBox 77"/>
            <p:cNvSpPr txBox="1"/>
            <p:nvPr/>
          </p:nvSpPr>
          <p:spPr>
            <a:xfrm>
              <a:off x="4359700" y="3511627"/>
              <a:ext cx="633507" cy="400110"/>
            </a:xfrm>
            <a:prstGeom prst="rect">
              <a:avLst/>
            </a:prstGeom>
            <a:noFill/>
          </p:spPr>
          <p:txBody>
            <a:bodyPr wrap="none" rtlCol="0">
              <a:spAutoFit/>
            </a:bodyPr>
            <a:lstStyle/>
            <a:p>
              <a:r>
                <a:rPr lang="en-US" sz="2000" b="0" dirty="0" smtClean="0">
                  <a:latin typeface="Gill Sans" charset="0"/>
                  <a:ea typeface="Gill Sans" charset="0"/>
                  <a:cs typeface="Gill Sans" charset="0"/>
                </a:rPr>
                <a:t>data</a:t>
              </a:r>
              <a:endParaRPr lang="en-US" sz="2000" b="0" dirty="0">
                <a:latin typeface="Gill Sans" charset="0"/>
                <a:ea typeface="Gill Sans" charset="0"/>
                <a:cs typeface="Gill Sans" charset="0"/>
              </a:endParaRPr>
            </a:p>
          </p:txBody>
        </p:sp>
      </p:grpSp>
      <p:grpSp>
        <p:nvGrpSpPr>
          <p:cNvPr id="79" name="Group 78"/>
          <p:cNvGrpSpPr/>
          <p:nvPr/>
        </p:nvGrpSpPr>
        <p:grpSpPr>
          <a:xfrm>
            <a:off x="3749674" y="3102129"/>
            <a:ext cx="1056103" cy="400110"/>
            <a:chOff x="4133850" y="3511627"/>
            <a:chExt cx="1056103" cy="400110"/>
          </a:xfrm>
        </p:grpSpPr>
        <p:sp>
          <p:nvSpPr>
            <p:cNvPr id="80" name="Rectangle 79"/>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81" name="TextBox 80"/>
            <p:cNvSpPr txBox="1"/>
            <p:nvPr/>
          </p:nvSpPr>
          <p:spPr>
            <a:xfrm>
              <a:off x="4359700" y="3511627"/>
              <a:ext cx="673457" cy="400110"/>
            </a:xfrm>
            <a:prstGeom prst="rect">
              <a:avLst/>
            </a:prstGeom>
            <a:noFill/>
          </p:spPr>
          <p:txBody>
            <a:bodyPr wrap="none" rtlCol="0">
              <a:spAutoFit/>
            </a:bodyPr>
            <a:lstStyle/>
            <a:p>
              <a:r>
                <a:rPr lang="en-US" sz="2000" b="0" dirty="0" smtClean="0">
                  <a:latin typeface="Gill Sans" charset="0"/>
                  <a:ea typeface="Gill Sans" charset="0"/>
                  <a:cs typeface="Gill Sans" charset="0"/>
                </a:rPr>
                <a:t>heap</a:t>
              </a:r>
              <a:endParaRPr lang="en-US" sz="2000" b="0" dirty="0">
                <a:latin typeface="Gill Sans" charset="0"/>
                <a:ea typeface="Gill Sans" charset="0"/>
                <a:cs typeface="Gill Sans" charset="0"/>
              </a:endParaRPr>
            </a:p>
          </p:txBody>
        </p:sp>
      </p:grpSp>
      <p:grpSp>
        <p:nvGrpSpPr>
          <p:cNvPr id="82" name="Group 81"/>
          <p:cNvGrpSpPr/>
          <p:nvPr/>
        </p:nvGrpSpPr>
        <p:grpSpPr>
          <a:xfrm>
            <a:off x="3749674" y="2102817"/>
            <a:ext cx="1056103" cy="400110"/>
            <a:chOff x="4133850" y="3404709"/>
            <a:chExt cx="1056103" cy="400110"/>
          </a:xfrm>
        </p:grpSpPr>
        <p:sp>
          <p:nvSpPr>
            <p:cNvPr id="83" name="Rectangle 82"/>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84" name="TextBox 83"/>
            <p:cNvSpPr txBox="1"/>
            <p:nvPr/>
          </p:nvSpPr>
          <p:spPr>
            <a:xfrm>
              <a:off x="4334539" y="3404709"/>
              <a:ext cx="710451" cy="400110"/>
            </a:xfrm>
            <a:prstGeom prst="rect">
              <a:avLst/>
            </a:prstGeom>
            <a:noFill/>
          </p:spPr>
          <p:txBody>
            <a:bodyPr wrap="none" rtlCol="0">
              <a:spAutoFit/>
            </a:bodyPr>
            <a:lstStyle/>
            <a:p>
              <a:r>
                <a:rPr lang="en-US" sz="2000" b="0" dirty="0" smtClean="0">
                  <a:latin typeface="Gill Sans" charset="0"/>
                  <a:ea typeface="Gill Sans" charset="0"/>
                  <a:cs typeface="Gill Sans" charset="0"/>
                </a:rPr>
                <a:t>stack</a:t>
              </a:r>
              <a:endParaRPr lang="en-US" sz="2000" b="0" dirty="0">
                <a:latin typeface="Gill Sans" charset="0"/>
                <a:ea typeface="Gill Sans" charset="0"/>
                <a:cs typeface="Gill Sans" charset="0"/>
              </a:endParaRPr>
            </a:p>
          </p:txBody>
        </p:sp>
      </p:grpSp>
      <p:grpSp>
        <p:nvGrpSpPr>
          <p:cNvPr id="85" name="Group 84"/>
          <p:cNvGrpSpPr/>
          <p:nvPr/>
        </p:nvGrpSpPr>
        <p:grpSpPr>
          <a:xfrm>
            <a:off x="3749674" y="1548818"/>
            <a:ext cx="1058707" cy="507028"/>
            <a:chOff x="4133850" y="3404709"/>
            <a:chExt cx="1058707" cy="507028"/>
          </a:xfrm>
        </p:grpSpPr>
        <p:sp>
          <p:nvSpPr>
            <p:cNvPr id="86" name="Rectangle 85"/>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87" name="TextBox 86"/>
            <p:cNvSpPr txBox="1"/>
            <p:nvPr/>
          </p:nvSpPr>
          <p:spPr>
            <a:xfrm>
              <a:off x="4359700" y="3511627"/>
              <a:ext cx="832857" cy="400110"/>
            </a:xfrm>
            <a:prstGeom prst="rect">
              <a:avLst/>
            </a:prstGeom>
            <a:noFill/>
          </p:spPr>
          <p:txBody>
            <a:bodyPr wrap="none" rtlCol="0">
              <a:spAutoFit/>
            </a:bodyPr>
            <a:lstStyle/>
            <a:p>
              <a:r>
                <a:rPr lang="en-US" sz="2000" b="0" dirty="0" smtClean="0">
                  <a:latin typeface="Gill Sans" charset="0"/>
                  <a:ea typeface="Gill Sans" charset="0"/>
                  <a:cs typeface="Gill Sans" charset="0"/>
                </a:rPr>
                <a:t>kernel</a:t>
              </a:r>
              <a:endParaRPr lang="en-US" sz="2000" b="0" dirty="0">
                <a:latin typeface="Gill Sans" charset="0"/>
                <a:ea typeface="Gill Sans" charset="0"/>
                <a:cs typeface="Gill Sans" charset="0"/>
              </a:endParaRPr>
            </a:p>
          </p:txBody>
        </p:sp>
      </p:grpSp>
      <p:cxnSp>
        <p:nvCxnSpPr>
          <p:cNvPr id="100" name="Straight Connector 99"/>
          <p:cNvCxnSpPr/>
          <p:nvPr/>
        </p:nvCxnSpPr>
        <p:spPr>
          <a:xfrm>
            <a:off x="3663019" y="2025068"/>
            <a:ext cx="123389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1" name="Straight Connector 100"/>
          <p:cNvCxnSpPr/>
          <p:nvPr/>
        </p:nvCxnSpPr>
        <p:spPr>
          <a:xfrm>
            <a:off x="3670299" y="3102129"/>
            <a:ext cx="122661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02" name="Straight Connector 101"/>
          <p:cNvCxnSpPr/>
          <p:nvPr/>
        </p:nvCxnSpPr>
        <p:spPr>
          <a:xfrm>
            <a:off x="3686174" y="2540154"/>
            <a:ext cx="1210735"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03" name="Straight Connector 102"/>
          <p:cNvCxnSpPr/>
          <p:nvPr/>
        </p:nvCxnSpPr>
        <p:spPr>
          <a:xfrm>
            <a:off x="3654424" y="4461402"/>
            <a:ext cx="1242485"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17500" y="0"/>
            <a:ext cx="8369300" cy="875619"/>
          </a:xfrm>
        </p:spPr>
        <p:txBody>
          <a:bodyPr>
            <a:normAutofit/>
          </a:bodyPr>
          <a:lstStyle/>
          <a:p>
            <a:r>
              <a:rPr lang="en-US" dirty="0" smtClean="0"/>
              <a:t>Provide Backing Store for VAS</a:t>
            </a:r>
            <a:endParaRPr lang="en-US" dirty="0"/>
          </a:p>
        </p:txBody>
      </p:sp>
      <p:sp>
        <p:nvSpPr>
          <p:cNvPr id="3" name="Content Placeholder 2"/>
          <p:cNvSpPr>
            <a:spLocks noGrp="1"/>
          </p:cNvSpPr>
          <p:nvPr>
            <p:ph idx="1"/>
          </p:nvPr>
        </p:nvSpPr>
        <p:spPr>
          <a:xfrm>
            <a:off x="457200" y="4730750"/>
            <a:ext cx="8229600" cy="1701190"/>
          </a:xfrm>
        </p:spPr>
        <p:txBody>
          <a:bodyPr>
            <a:normAutofit/>
          </a:bodyPr>
          <a:lstStyle/>
          <a:p>
            <a:r>
              <a:rPr lang="en-US" dirty="0" smtClean="0"/>
              <a:t>User Page table maps entire VAS</a:t>
            </a:r>
          </a:p>
          <a:p>
            <a:r>
              <a:rPr lang="en-US" dirty="0" smtClean="0"/>
              <a:t>Resident pages mapped to memory frames</a:t>
            </a:r>
          </a:p>
          <a:p>
            <a:r>
              <a:rPr lang="en-US" dirty="0" smtClean="0">
                <a:solidFill>
                  <a:srgbClr val="FF0000"/>
                </a:solidFill>
              </a:rPr>
              <a:t>For all other pages, OS must record where to find them on disk</a:t>
            </a:r>
          </a:p>
        </p:txBody>
      </p:sp>
      <p:sp>
        <p:nvSpPr>
          <p:cNvPr id="7" name="Can 6"/>
          <p:cNvSpPr/>
          <p:nvPr/>
        </p:nvSpPr>
        <p:spPr>
          <a:xfrm>
            <a:off x="457200" y="1368502"/>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9" name="TextBox 8"/>
          <p:cNvSpPr txBox="1"/>
          <p:nvPr/>
        </p:nvSpPr>
        <p:spPr>
          <a:xfrm>
            <a:off x="959091" y="999170"/>
            <a:ext cx="1695016" cy="400110"/>
          </a:xfrm>
          <a:prstGeom prst="rect">
            <a:avLst/>
          </a:prstGeom>
          <a:noFill/>
        </p:spPr>
        <p:txBody>
          <a:bodyPr wrap="none" rtlCol="0">
            <a:spAutoFit/>
          </a:bodyPr>
          <a:lstStyle/>
          <a:p>
            <a:r>
              <a:rPr lang="en-US" sz="2000" b="0" dirty="0" smtClean="0">
                <a:latin typeface="Gill Sans" charset="0"/>
                <a:ea typeface="Gill Sans" charset="0"/>
                <a:cs typeface="Gill Sans" charset="0"/>
              </a:rPr>
              <a:t>disk (huge, TB)</a:t>
            </a:r>
            <a:endParaRPr lang="en-US" sz="2000" b="0" dirty="0">
              <a:latin typeface="Gill Sans" charset="0"/>
              <a:ea typeface="Gill Sans" charset="0"/>
              <a:cs typeface="Gill Sans" charset="0"/>
            </a:endParaRPr>
          </a:p>
        </p:txBody>
      </p:sp>
      <p:sp>
        <p:nvSpPr>
          <p:cNvPr id="10" name="TextBox 9"/>
          <p:cNvSpPr txBox="1"/>
          <p:nvPr/>
        </p:nvSpPr>
        <p:spPr>
          <a:xfrm>
            <a:off x="6714913" y="1075293"/>
            <a:ext cx="1069524" cy="400110"/>
          </a:xfrm>
          <a:prstGeom prst="rect">
            <a:avLst/>
          </a:prstGeom>
          <a:noFill/>
        </p:spPr>
        <p:txBody>
          <a:bodyPr wrap="none" rtlCol="0">
            <a:spAutoFit/>
          </a:bodyPr>
          <a:lstStyle/>
          <a:p>
            <a:r>
              <a:rPr lang="en-US" sz="2000" b="0" dirty="0" smtClean="0">
                <a:latin typeface="Gill Sans" charset="0"/>
                <a:ea typeface="Gill Sans" charset="0"/>
                <a:cs typeface="Gill Sans" charset="0"/>
              </a:rPr>
              <a:t>memory</a:t>
            </a:r>
            <a:endParaRPr lang="en-US" sz="2000" b="0" dirty="0">
              <a:latin typeface="Gill Sans" charset="0"/>
              <a:ea typeface="Gill Sans" charset="0"/>
              <a:cs typeface="Gill Sans" charset="0"/>
            </a:endParaRPr>
          </a:p>
        </p:txBody>
      </p:sp>
      <p:grpSp>
        <p:nvGrpSpPr>
          <p:cNvPr id="11" name="Group 10"/>
          <p:cNvGrpSpPr/>
          <p:nvPr/>
        </p:nvGrpSpPr>
        <p:grpSpPr>
          <a:xfrm>
            <a:off x="6616508" y="1869558"/>
            <a:ext cx="2565516" cy="2973801"/>
            <a:chOff x="6616468" y="1500226"/>
            <a:chExt cx="2565516" cy="3417366"/>
          </a:xfrm>
        </p:grpSpPr>
        <p:sp>
          <p:nvSpPr>
            <p:cNvPr id="8" name="Rectangle 7"/>
            <p:cNvSpPr/>
            <p:nvPr/>
          </p:nvSpPr>
          <p:spPr>
            <a:xfrm>
              <a:off x="6616468" y="1500226"/>
              <a:ext cx="1073441" cy="294270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6" name="Rectangle 45"/>
            <p:cNvSpPr/>
            <p:nvPr/>
          </p:nvSpPr>
          <p:spPr>
            <a:xfrm>
              <a:off x="6616508" y="3021645"/>
              <a:ext cx="1073441" cy="211691"/>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7" name="Rectangle 46"/>
            <p:cNvSpPr/>
            <p:nvPr/>
          </p:nvSpPr>
          <p:spPr>
            <a:xfrm>
              <a:off x="6616468" y="3819602"/>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8" name="Rectangle 47"/>
            <p:cNvSpPr/>
            <p:nvPr/>
          </p:nvSpPr>
          <p:spPr>
            <a:xfrm>
              <a:off x="6616468" y="2552777"/>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1" name="Rectangle 50"/>
            <p:cNvSpPr/>
            <p:nvPr/>
          </p:nvSpPr>
          <p:spPr>
            <a:xfrm>
              <a:off x="6616468" y="4047131"/>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2" name="Rectangle 51"/>
            <p:cNvSpPr/>
            <p:nvPr/>
          </p:nvSpPr>
          <p:spPr>
            <a:xfrm>
              <a:off x="6616468" y="1804961"/>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3" name="TextBox 52"/>
            <p:cNvSpPr txBox="1"/>
            <p:nvPr/>
          </p:nvSpPr>
          <p:spPr>
            <a:xfrm>
              <a:off x="7816734" y="3750435"/>
              <a:ext cx="1365250" cy="1167157"/>
            </a:xfrm>
            <a:prstGeom prst="rect">
              <a:avLst/>
            </a:prstGeom>
            <a:noFill/>
          </p:spPr>
          <p:txBody>
            <a:bodyPr wrap="square" rtlCol="0">
              <a:spAutoFit/>
            </a:bodyPr>
            <a:lstStyle/>
            <a:p>
              <a:r>
                <a:rPr lang="en-US" sz="2000" b="0" dirty="0" smtClean="0">
                  <a:latin typeface="Gill Sans" charset="0"/>
                  <a:ea typeface="Gill Sans" charset="0"/>
                  <a:cs typeface="Gill Sans" charset="0"/>
                </a:rPr>
                <a:t>kernel code &amp; data</a:t>
              </a:r>
              <a:endParaRPr lang="en-US" sz="2000" b="0" dirty="0">
                <a:latin typeface="Gill Sans" charset="0"/>
                <a:ea typeface="Gill Sans" charset="0"/>
                <a:cs typeface="Gill Sans" charset="0"/>
              </a:endParaRPr>
            </a:p>
          </p:txBody>
        </p:sp>
        <p:sp>
          <p:nvSpPr>
            <p:cNvPr id="54" name="TextBox 53"/>
            <p:cNvSpPr txBox="1"/>
            <p:nvPr/>
          </p:nvSpPr>
          <p:spPr>
            <a:xfrm>
              <a:off x="7816734" y="1668359"/>
              <a:ext cx="1365250" cy="813473"/>
            </a:xfrm>
            <a:prstGeom prst="rect">
              <a:avLst/>
            </a:prstGeom>
            <a:noFill/>
          </p:spPr>
          <p:txBody>
            <a:bodyPr wrap="square" rtlCol="0">
              <a:spAutoFit/>
            </a:bodyPr>
            <a:lstStyle/>
            <a:p>
              <a:r>
                <a:rPr lang="en-US" sz="2000" b="0" dirty="0" smtClean="0">
                  <a:latin typeface="Gill Sans" charset="0"/>
                  <a:ea typeface="Gill Sans" charset="0"/>
                  <a:cs typeface="Gill Sans" charset="0"/>
                </a:rPr>
                <a:t>user page</a:t>
              </a:r>
            </a:p>
            <a:p>
              <a:r>
                <a:rPr lang="en-US" sz="2000" b="0" dirty="0" smtClean="0">
                  <a:latin typeface="Gill Sans" charset="0"/>
                  <a:ea typeface="Gill Sans" charset="0"/>
                  <a:cs typeface="Gill Sans" charset="0"/>
                </a:rPr>
                <a:t>frames</a:t>
              </a:r>
              <a:endParaRPr lang="en-US" sz="2000" b="0" dirty="0">
                <a:latin typeface="Gill Sans" charset="0"/>
                <a:ea typeface="Gill Sans" charset="0"/>
                <a:cs typeface="Gill Sans" charset="0"/>
              </a:endParaRPr>
            </a:p>
          </p:txBody>
        </p:sp>
        <p:sp>
          <p:nvSpPr>
            <p:cNvPr id="55" name="TextBox 54"/>
            <p:cNvSpPr txBox="1"/>
            <p:nvPr/>
          </p:nvSpPr>
          <p:spPr>
            <a:xfrm>
              <a:off x="7756644" y="2910170"/>
              <a:ext cx="1365250" cy="813473"/>
            </a:xfrm>
            <a:prstGeom prst="rect">
              <a:avLst/>
            </a:prstGeom>
            <a:noFill/>
          </p:spPr>
          <p:txBody>
            <a:bodyPr wrap="square" rtlCol="0">
              <a:spAutoFit/>
            </a:bodyPr>
            <a:lstStyle/>
            <a:p>
              <a:r>
                <a:rPr lang="en-US" sz="2000" b="0" dirty="0" smtClean="0">
                  <a:latin typeface="Gill Sans" charset="0"/>
                  <a:ea typeface="Gill Sans" charset="0"/>
                  <a:cs typeface="Gill Sans" charset="0"/>
                </a:rPr>
                <a:t>user </a:t>
              </a:r>
              <a:r>
                <a:rPr lang="en-US" sz="2000" b="0" dirty="0" err="1" smtClean="0">
                  <a:latin typeface="Gill Sans" charset="0"/>
                  <a:ea typeface="Gill Sans" charset="0"/>
                  <a:cs typeface="Gill Sans" charset="0"/>
                </a:rPr>
                <a:t>pagetable</a:t>
              </a:r>
              <a:endParaRPr lang="en-US" sz="2000" b="0" dirty="0" smtClean="0">
                <a:latin typeface="Gill Sans" charset="0"/>
                <a:ea typeface="Gill Sans" charset="0"/>
                <a:cs typeface="Gill Sans" charset="0"/>
              </a:endParaRPr>
            </a:p>
          </p:txBody>
        </p:sp>
        <p:sp>
          <p:nvSpPr>
            <p:cNvPr id="56" name="Rectangle 55"/>
            <p:cNvSpPr/>
            <p:nvPr/>
          </p:nvSpPr>
          <p:spPr>
            <a:xfrm>
              <a:off x="6616468" y="2109838"/>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7" name="Rectangle 56"/>
            <p:cNvSpPr/>
            <p:nvPr/>
          </p:nvSpPr>
          <p:spPr>
            <a:xfrm>
              <a:off x="6616508" y="3223965"/>
              <a:ext cx="1073441" cy="211691"/>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grpSp>
      <p:sp>
        <p:nvSpPr>
          <p:cNvPr id="58" name="Rectangle 57"/>
          <p:cNvSpPr/>
          <p:nvPr/>
        </p:nvSpPr>
        <p:spPr>
          <a:xfrm>
            <a:off x="5495459" y="1444625"/>
            <a:ext cx="439081" cy="3103523"/>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cxnSp>
        <p:nvCxnSpPr>
          <p:cNvPr id="13" name="Straight Arrow Connector 12"/>
          <p:cNvCxnSpPr/>
          <p:nvPr/>
        </p:nvCxnSpPr>
        <p:spPr>
          <a:xfrm>
            <a:off x="5699125" y="2134739"/>
            <a:ext cx="917383" cy="65075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a:endCxn id="56" idx="1"/>
          </p:cNvCxnSpPr>
          <p:nvPr/>
        </p:nvCxnSpPr>
        <p:spPr>
          <a:xfrm flipV="1">
            <a:off x="5699125" y="2492151"/>
            <a:ext cx="917383" cy="177794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p:nvPr/>
        </p:nvCxnSpPr>
        <p:spPr>
          <a:xfrm flipV="1">
            <a:off x="5699165" y="2134739"/>
            <a:ext cx="917343" cy="153972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61" name="Rectangle 60"/>
          <p:cNvSpPr/>
          <p:nvPr/>
        </p:nvSpPr>
        <p:spPr>
          <a:xfrm>
            <a:off x="1826868" y="36571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62" name="TextBox 61"/>
          <p:cNvSpPr txBox="1"/>
          <p:nvPr/>
        </p:nvSpPr>
        <p:spPr>
          <a:xfrm>
            <a:off x="2034853" y="3764079"/>
            <a:ext cx="692818" cy="400110"/>
          </a:xfrm>
          <a:prstGeom prst="rect">
            <a:avLst/>
          </a:prstGeom>
          <a:noFill/>
        </p:spPr>
        <p:txBody>
          <a:bodyPr wrap="none" rtlCol="0">
            <a:spAutoFit/>
          </a:bodyPr>
          <a:lstStyle/>
          <a:p>
            <a:r>
              <a:rPr lang="en-US" sz="2000" b="0" dirty="0" smtClean="0">
                <a:latin typeface="Gill Sans" charset="0"/>
                <a:ea typeface="Gill Sans" charset="0"/>
                <a:cs typeface="Gill Sans" charset="0"/>
              </a:rPr>
              <a:t>code</a:t>
            </a:r>
            <a:endParaRPr lang="en-US" sz="2000" b="0" dirty="0">
              <a:latin typeface="Gill Sans" charset="0"/>
              <a:ea typeface="Gill Sans" charset="0"/>
              <a:cs typeface="Gill Sans" charset="0"/>
            </a:endParaRPr>
          </a:p>
        </p:txBody>
      </p:sp>
      <p:grpSp>
        <p:nvGrpSpPr>
          <p:cNvPr id="63" name="Group 62"/>
          <p:cNvGrpSpPr/>
          <p:nvPr/>
        </p:nvGrpSpPr>
        <p:grpSpPr>
          <a:xfrm>
            <a:off x="1826868" y="3174561"/>
            <a:ext cx="1056103" cy="507028"/>
            <a:chOff x="4133850" y="3404709"/>
            <a:chExt cx="1056103" cy="507028"/>
          </a:xfrm>
        </p:grpSpPr>
        <p:sp>
          <p:nvSpPr>
            <p:cNvPr id="64" name="Rectangle 6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65" name="TextBox 64"/>
            <p:cNvSpPr txBox="1"/>
            <p:nvPr/>
          </p:nvSpPr>
          <p:spPr>
            <a:xfrm>
              <a:off x="4359700" y="3511627"/>
              <a:ext cx="633507" cy="400110"/>
            </a:xfrm>
            <a:prstGeom prst="rect">
              <a:avLst/>
            </a:prstGeom>
            <a:noFill/>
          </p:spPr>
          <p:txBody>
            <a:bodyPr wrap="none" rtlCol="0">
              <a:spAutoFit/>
            </a:bodyPr>
            <a:lstStyle/>
            <a:p>
              <a:r>
                <a:rPr lang="en-US" sz="2000" b="0" dirty="0" smtClean="0">
                  <a:latin typeface="Gill Sans" charset="0"/>
                  <a:ea typeface="Gill Sans" charset="0"/>
                  <a:cs typeface="Gill Sans" charset="0"/>
                </a:rPr>
                <a:t>data</a:t>
              </a:r>
              <a:endParaRPr lang="en-US" sz="2000" b="0" dirty="0">
                <a:latin typeface="Gill Sans" charset="0"/>
                <a:ea typeface="Gill Sans" charset="0"/>
                <a:cs typeface="Gill Sans" charset="0"/>
              </a:endParaRPr>
            </a:p>
          </p:txBody>
        </p:sp>
      </p:grpSp>
      <p:grpSp>
        <p:nvGrpSpPr>
          <p:cNvPr id="66" name="Group 65"/>
          <p:cNvGrpSpPr/>
          <p:nvPr/>
        </p:nvGrpSpPr>
        <p:grpSpPr>
          <a:xfrm>
            <a:off x="1826868" y="2694104"/>
            <a:ext cx="1056103" cy="400110"/>
            <a:chOff x="4133850" y="3511627"/>
            <a:chExt cx="1056103" cy="400110"/>
          </a:xfrm>
        </p:grpSpPr>
        <p:sp>
          <p:nvSpPr>
            <p:cNvPr id="67" name="Rectangle 66"/>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68" name="TextBox 67"/>
            <p:cNvSpPr txBox="1"/>
            <p:nvPr/>
          </p:nvSpPr>
          <p:spPr>
            <a:xfrm>
              <a:off x="4359700" y="3511627"/>
              <a:ext cx="673457" cy="400110"/>
            </a:xfrm>
            <a:prstGeom prst="rect">
              <a:avLst/>
            </a:prstGeom>
            <a:noFill/>
          </p:spPr>
          <p:txBody>
            <a:bodyPr wrap="none" rtlCol="0">
              <a:spAutoFit/>
            </a:bodyPr>
            <a:lstStyle/>
            <a:p>
              <a:r>
                <a:rPr lang="en-US" sz="2000" b="0" dirty="0" smtClean="0">
                  <a:latin typeface="Gill Sans" charset="0"/>
                  <a:ea typeface="Gill Sans" charset="0"/>
                  <a:cs typeface="Gill Sans" charset="0"/>
                </a:rPr>
                <a:t>heap</a:t>
              </a:r>
              <a:endParaRPr lang="en-US" sz="2000" b="0" dirty="0">
                <a:latin typeface="Gill Sans" charset="0"/>
                <a:ea typeface="Gill Sans" charset="0"/>
                <a:cs typeface="Gill Sans" charset="0"/>
              </a:endParaRPr>
            </a:p>
          </p:txBody>
        </p:sp>
      </p:grpSp>
      <p:grpSp>
        <p:nvGrpSpPr>
          <p:cNvPr id="69" name="Group 68"/>
          <p:cNvGrpSpPr/>
          <p:nvPr/>
        </p:nvGrpSpPr>
        <p:grpSpPr>
          <a:xfrm>
            <a:off x="1826868" y="2196738"/>
            <a:ext cx="1056103" cy="400110"/>
            <a:chOff x="4133850" y="3404709"/>
            <a:chExt cx="1056103" cy="400110"/>
          </a:xfrm>
        </p:grpSpPr>
        <p:sp>
          <p:nvSpPr>
            <p:cNvPr id="70" name="Rectangle 69"/>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71" name="TextBox 70"/>
            <p:cNvSpPr txBox="1"/>
            <p:nvPr/>
          </p:nvSpPr>
          <p:spPr>
            <a:xfrm>
              <a:off x="4334539" y="3404709"/>
              <a:ext cx="710451" cy="400110"/>
            </a:xfrm>
            <a:prstGeom prst="rect">
              <a:avLst/>
            </a:prstGeom>
            <a:noFill/>
          </p:spPr>
          <p:txBody>
            <a:bodyPr wrap="none" rtlCol="0">
              <a:spAutoFit/>
            </a:bodyPr>
            <a:lstStyle/>
            <a:p>
              <a:r>
                <a:rPr lang="en-US" sz="2000" b="0" dirty="0" smtClean="0">
                  <a:latin typeface="Gill Sans" charset="0"/>
                  <a:ea typeface="Gill Sans" charset="0"/>
                  <a:cs typeface="Gill Sans" charset="0"/>
                </a:rPr>
                <a:t>stack</a:t>
              </a:r>
              <a:endParaRPr lang="en-US" sz="2000" b="0" dirty="0">
                <a:latin typeface="Gill Sans" charset="0"/>
                <a:ea typeface="Gill Sans" charset="0"/>
                <a:cs typeface="Gill Sans" charset="0"/>
              </a:endParaRPr>
            </a:p>
          </p:txBody>
        </p:sp>
      </p:grpSp>
      <p:sp>
        <p:nvSpPr>
          <p:cNvPr id="88" name="TextBox 87"/>
          <p:cNvSpPr txBox="1"/>
          <p:nvPr/>
        </p:nvSpPr>
        <p:spPr>
          <a:xfrm>
            <a:off x="3363872" y="1075293"/>
            <a:ext cx="2099229" cy="400110"/>
          </a:xfrm>
          <a:prstGeom prst="rect">
            <a:avLst/>
          </a:prstGeom>
          <a:noFill/>
        </p:spPr>
        <p:txBody>
          <a:bodyPr wrap="none" rtlCol="0">
            <a:spAutoFit/>
          </a:bodyPr>
          <a:lstStyle/>
          <a:p>
            <a:r>
              <a:rPr lang="en-US" sz="2000" b="0" dirty="0" smtClean="0">
                <a:latin typeface="Gill Sans" charset="0"/>
                <a:ea typeface="Gill Sans" charset="0"/>
                <a:cs typeface="Gill Sans" charset="0"/>
              </a:rPr>
              <a:t>VAS – per process</a:t>
            </a:r>
            <a:endParaRPr lang="en-US" sz="2000" b="0" dirty="0">
              <a:latin typeface="Gill Sans" charset="0"/>
              <a:ea typeface="Gill Sans" charset="0"/>
              <a:cs typeface="Gill Sans" charset="0"/>
            </a:endParaRPr>
          </a:p>
        </p:txBody>
      </p:sp>
      <p:cxnSp>
        <p:nvCxnSpPr>
          <p:cNvPr id="89" name="Straight Arrow Connector 88"/>
          <p:cNvCxnSpPr/>
          <p:nvPr/>
        </p:nvCxnSpPr>
        <p:spPr>
          <a:xfrm flipH="1">
            <a:off x="2882971" y="1961763"/>
            <a:ext cx="2816154" cy="2349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0" name="Straight Arrow Connector 89"/>
          <p:cNvCxnSpPr/>
          <p:nvPr/>
        </p:nvCxnSpPr>
        <p:spPr>
          <a:xfrm flipH="1">
            <a:off x="2882971" y="2209196"/>
            <a:ext cx="2816154" cy="2349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1" name="Straight Arrow Connector 90"/>
          <p:cNvCxnSpPr/>
          <p:nvPr/>
        </p:nvCxnSpPr>
        <p:spPr>
          <a:xfrm flipH="1">
            <a:off x="2844871" y="2313971"/>
            <a:ext cx="2816154" cy="2349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2" name="Straight Arrow Connector 91"/>
          <p:cNvCxnSpPr/>
          <p:nvPr/>
        </p:nvCxnSpPr>
        <p:spPr>
          <a:xfrm flipH="1" flipV="1">
            <a:off x="2882971" y="2694104"/>
            <a:ext cx="2778054" cy="42515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3" name="Straight Arrow Connector 92"/>
          <p:cNvCxnSpPr/>
          <p:nvPr/>
        </p:nvCxnSpPr>
        <p:spPr>
          <a:xfrm flipH="1" flipV="1">
            <a:off x="2882971" y="2878770"/>
            <a:ext cx="2739954" cy="345258"/>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4" name="Straight Arrow Connector 93"/>
          <p:cNvCxnSpPr/>
          <p:nvPr/>
        </p:nvCxnSpPr>
        <p:spPr>
          <a:xfrm flipH="1" flipV="1">
            <a:off x="2806771" y="2969705"/>
            <a:ext cx="2854254" cy="396981"/>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5" name="Straight Arrow Connector 94"/>
          <p:cNvCxnSpPr/>
          <p:nvPr/>
        </p:nvCxnSpPr>
        <p:spPr>
          <a:xfrm flipH="1" flipV="1">
            <a:off x="2882971" y="3193501"/>
            <a:ext cx="2739954" cy="344414"/>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6" name="Straight Arrow Connector 95"/>
          <p:cNvCxnSpPr/>
          <p:nvPr/>
        </p:nvCxnSpPr>
        <p:spPr>
          <a:xfrm flipH="1" flipV="1">
            <a:off x="2844871" y="3317890"/>
            <a:ext cx="2778054" cy="42515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7" name="Straight Arrow Connector 96"/>
          <p:cNvCxnSpPr/>
          <p:nvPr/>
        </p:nvCxnSpPr>
        <p:spPr>
          <a:xfrm flipH="1" flipV="1">
            <a:off x="2844871" y="3518647"/>
            <a:ext cx="2739954" cy="40802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8" name="Straight Arrow Connector 97"/>
          <p:cNvCxnSpPr/>
          <p:nvPr/>
        </p:nvCxnSpPr>
        <p:spPr>
          <a:xfrm flipH="1" flipV="1">
            <a:off x="2882971" y="3743040"/>
            <a:ext cx="2739954" cy="18944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9" name="Straight Arrow Connector 98"/>
          <p:cNvCxnSpPr/>
          <p:nvPr/>
        </p:nvCxnSpPr>
        <p:spPr>
          <a:xfrm flipH="1" flipV="1">
            <a:off x="2882971" y="3895286"/>
            <a:ext cx="2701854" cy="220832"/>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105" name="Straight Arrow Connector 104"/>
          <p:cNvCxnSpPr/>
          <p:nvPr/>
        </p:nvCxnSpPr>
        <p:spPr>
          <a:xfrm flipH="1" flipV="1">
            <a:off x="2857659" y="2685775"/>
            <a:ext cx="2778054" cy="425150"/>
          </a:xfrm>
          <a:prstGeom prst="straightConnector1">
            <a:avLst/>
          </a:prstGeom>
          <a:ln w="28575" cmpd="sng">
            <a:solidFill>
              <a:srgbClr val="FF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844228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72"/>
          <p:cNvSpPr/>
          <p:nvPr/>
        </p:nvSpPr>
        <p:spPr>
          <a:xfrm>
            <a:off x="3663019" y="1487603"/>
            <a:ext cx="1233890" cy="3103523"/>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74" name="Rectangle 73"/>
          <p:cNvSpPr/>
          <p:nvPr/>
        </p:nvSpPr>
        <p:spPr>
          <a:xfrm>
            <a:off x="3749674" y="39540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75" name="TextBox 74"/>
          <p:cNvSpPr txBox="1"/>
          <p:nvPr/>
        </p:nvSpPr>
        <p:spPr>
          <a:xfrm>
            <a:off x="3957659" y="4060979"/>
            <a:ext cx="692818" cy="400110"/>
          </a:xfrm>
          <a:prstGeom prst="rect">
            <a:avLst/>
          </a:prstGeom>
          <a:noFill/>
        </p:spPr>
        <p:txBody>
          <a:bodyPr wrap="none" rtlCol="0">
            <a:spAutoFit/>
          </a:bodyPr>
          <a:lstStyle/>
          <a:p>
            <a:r>
              <a:rPr lang="en-US" sz="2000" b="0" dirty="0" smtClean="0">
                <a:latin typeface="Gill Sans" charset="0"/>
                <a:ea typeface="Gill Sans" charset="0"/>
                <a:cs typeface="Gill Sans" charset="0"/>
              </a:rPr>
              <a:t>code</a:t>
            </a:r>
            <a:endParaRPr lang="en-US" sz="2000" b="0" dirty="0">
              <a:latin typeface="Gill Sans" charset="0"/>
              <a:ea typeface="Gill Sans" charset="0"/>
              <a:cs typeface="Gill Sans" charset="0"/>
            </a:endParaRPr>
          </a:p>
        </p:txBody>
      </p:sp>
      <p:grpSp>
        <p:nvGrpSpPr>
          <p:cNvPr id="76" name="Group 75"/>
          <p:cNvGrpSpPr/>
          <p:nvPr/>
        </p:nvGrpSpPr>
        <p:grpSpPr>
          <a:xfrm>
            <a:off x="3749674" y="3471461"/>
            <a:ext cx="1056103" cy="507028"/>
            <a:chOff x="4133850" y="3404709"/>
            <a:chExt cx="1056103" cy="507028"/>
          </a:xfrm>
        </p:grpSpPr>
        <p:sp>
          <p:nvSpPr>
            <p:cNvPr id="77" name="Rectangle 76"/>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78" name="TextBox 77"/>
            <p:cNvSpPr txBox="1"/>
            <p:nvPr/>
          </p:nvSpPr>
          <p:spPr>
            <a:xfrm>
              <a:off x="4359700" y="3511627"/>
              <a:ext cx="633507" cy="400110"/>
            </a:xfrm>
            <a:prstGeom prst="rect">
              <a:avLst/>
            </a:prstGeom>
            <a:noFill/>
          </p:spPr>
          <p:txBody>
            <a:bodyPr wrap="none" rtlCol="0">
              <a:spAutoFit/>
            </a:bodyPr>
            <a:lstStyle/>
            <a:p>
              <a:r>
                <a:rPr lang="en-US" sz="2000" b="0" dirty="0" smtClean="0">
                  <a:latin typeface="Gill Sans" charset="0"/>
                  <a:ea typeface="Gill Sans" charset="0"/>
                  <a:cs typeface="Gill Sans" charset="0"/>
                </a:rPr>
                <a:t>data</a:t>
              </a:r>
              <a:endParaRPr lang="en-US" sz="2000" b="0" dirty="0">
                <a:latin typeface="Gill Sans" charset="0"/>
                <a:ea typeface="Gill Sans" charset="0"/>
                <a:cs typeface="Gill Sans" charset="0"/>
              </a:endParaRPr>
            </a:p>
          </p:txBody>
        </p:sp>
      </p:grpSp>
      <p:grpSp>
        <p:nvGrpSpPr>
          <p:cNvPr id="79" name="Group 78"/>
          <p:cNvGrpSpPr/>
          <p:nvPr/>
        </p:nvGrpSpPr>
        <p:grpSpPr>
          <a:xfrm>
            <a:off x="3749674" y="3102129"/>
            <a:ext cx="1056103" cy="400110"/>
            <a:chOff x="4133850" y="3511627"/>
            <a:chExt cx="1056103" cy="400110"/>
          </a:xfrm>
        </p:grpSpPr>
        <p:sp>
          <p:nvSpPr>
            <p:cNvPr id="80" name="Rectangle 79"/>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81" name="TextBox 80"/>
            <p:cNvSpPr txBox="1"/>
            <p:nvPr/>
          </p:nvSpPr>
          <p:spPr>
            <a:xfrm>
              <a:off x="4359700" y="3511627"/>
              <a:ext cx="673457" cy="400110"/>
            </a:xfrm>
            <a:prstGeom prst="rect">
              <a:avLst/>
            </a:prstGeom>
            <a:noFill/>
          </p:spPr>
          <p:txBody>
            <a:bodyPr wrap="none" rtlCol="0">
              <a:spAutoFit/>
            </a:bodyPr>
            <a:lstStyle/>
            <a:p>
              <a:r>
                <a:rPr lang="en-US" sz="2000" b="0" dirty="0" smtClean="0">
                  <a:latin typeface="Gill Sans" charset="0"/>
                  <a:ea typeface="Gill Sans" charset="0"/>
                  <a:cs typeface="Gill Sans" charset="0"/>
                </a:rPr>
                <a:t>heap</a:t>
              </a:r>
              <a:endParaRPr lang="en-US" sz="2000" b="0" dirty="0">
                <a:latin typeface="Gill Sans" charset="0"/>
                <a:ea typeface="Gill Sans" charset="0"/>
                <a:cs typeface="Gill Sans" charset="0"/>
              </a:endParaRPr>
            </a:p>
          </p:txBody>
        </p:sp>
      </p:grpSp>
      <p:grpSp>
        <p:nvGrpSpPr>
          <p:cNvPr id="82" name="Group 81"/>
          <p:cNvGrpSpPr/>
          <p:nvPr/>
        </p:nvGrpSpPr>
        <p:grpSpPr>
          <a:xfrm>
            <a:off x="3749674" y="2102817"/>
            <a:ext cx="1056103" cy="400110"/>
            <a:chOff x="4133850" y="3404709"/>
            <a:chExt cx="1056103" cy="400110"/>
          </a:xfrm>
        </p:grpSpPr>
        <p:sp>
          <p:nvSpPr>
            <p:cNvPr id="83" name="Rectangle 82"/>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84" name="TextBox 83"/>
            <p:cNvSpPr txBox="1"/>
            <p:nvPr/>
          </p:nvSpPr>
          <p:spPr>
            <a:xfrm>
              <a:off x="4334539" y="3404709"/>
              <a:ext cx="710451" cy="400110"/>
            </a:xfrm>
            <a:prstGeom prst="rect">
              <a:avLst/>
            </a:prstGeom>
            <a:noFill/>
          </p:spPr>
          <p:txBody>
            <a:bodyPr wrap="none" rtlCol="0">
              <a:spAutoFit/>
            </a:bodyPr>
            <a:lstStyle/>
            <a:p>
              <a:r>
                <a:rPr lang="en-US" sz="2000" b="0" dirty="0" smtClean="0">
                  <a:latin typeface="Gill Sans" charset="0"/>
                  <a:ea typeface="Gill Sans" charset="0"/>
                  <a:cs typeface="Gill Sans" charset="0"/>
                </a:rPr>
                <a:t>stack</a:t>
              </a:r>
              <a:endParaRPr lang="en-US" sz="2000" b="0" dirty="0">
                <a:latin typeface="Gill Sans" charset="0"/>
                <a:ea typeface="Gill Sans" charset="0"/>
                <a:cs typeface="Gill Sans" charset="0"/>
              </a:endParaRPr>
            </a:p>
          </p:txBody>
        </p:sp>
      </p:grpSp>
      <p:grpSp>
        <p:nvGrpSpPr>
          <p:cNvPr id="85" name="Group 84"/>
          <p:cNvGrpSpPr/>
          <p:nvPr/>
        </p:nvGrpSpPr>
        <p:grpSpPr>
          <a:xfrm>
            <a:off x="3749674" y="1548818"/>
            <a:ext cx="1058707" cy="507028"/>
            <a:chOff x="4133850" y="3404709"/>
            <a:chExt cx="1058707" cy="507028"/>
          </a:xfrm>
        </p:grpSpPr>
        <p:sp>
          <p:nvSpPr>
            <p:cNvPr id="86" name="Rectangle 85"/>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87" name="TextBox 86"/>
            <p:cNvSpPr txBox="1"/>
            <p:nvPr/>
          </p:nvSpPr>
          <p:spPr>
            <a:xfrm>
              <a:off x="4359700" y="3511627"/>
              <a:ext cx="832857" cy="400110"/>
            </a:xfrm>
            <a:prstGeom prst="rect">
              <a:avLst/>
            </a:prstGeom>
            <a:noFill/>
          </p:spPr>
          <p:txBody>
            <a:bodyPr wrap="none" rtlCol="0">
              <a:spAutoFit/>
            </a:bodyPr>
            <a:lstStyle/>
            <a:p>
              <a:r>
                <a:rPr lang="en-US" sz="2000" b="0" dirty="0" smtClean="0">
                  <a:latin typeface="Gill Sans" charset="0"/>
                  <a:ea typeface="Gill Sans" charset="0"/>
                  <a:cs typeface="Gill Sans" charset="0"/>
                </a:rPr>
                <a:t>kernel</a:t>
              </a:r>
              <a:endParaRPr lang="en-US" sz="2000" b="0" dirty="0">
                <a:latin typeface="Gill Sans" charset="0"/>
                <a:ea typeface="Gill Sans" charset="0"/>
                <a:cs typeface="Gill Sans" charset="0"/>
              </a:endParaRPr>
            </a:p>
          </p:txBody>
        </p:sp>
      </p:grpSp>
      <p:cxnSp>
        <p:nvCxnSpPr>
          <p:cNvPr id="100" name="Straight Connector 99"/>
          <p:cNvCxnSpPr/>
          <p:nvPr/>
        </p:nvCxnSpPr>
        <p:spPr>
          <a:xfrm>
            <a:off x="3663019" y="2025068"/>
            <a:ext cx="123389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1" name="Straight Connector 100"/>
          <p:cNvCxnSpPr/>
          <p:nvPr/>
        </p:nvCxnSpPr>
        <p:spPr>
          <a:xfrm>
            <a:off x="3670299" y="3102129"/>
            <a:ext cx="122661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02" name="Straight Connector 101"/>
          <p:cNvCxnSpPr/>
          <p:nvPr/>
        </p:nvCxnSpPr>
        <p:spPr>
          <a:xfrm>
            <a:off x="3686174" y="2540154"/>
            <a:ext cx="1210735"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03" name="Straight Connector 102"/>
          <p:cNvCxnSpPr/>
          <p:nvPr/>
        </p:nvCxnSpPr>
        <p:spPr>
          <a:xfrm>
            <a:off x="3654424" y="4461402"/>
            <a:ext cx="1242485"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17500" y="0"/>
            <a:ext cx="8369300" cy="875619"/>
          </a:xfrm>
        </p:spPr>
        <p:txBody>
          <a:bodyPr>
            <a:normAutofit/>
          </a:bodyPr>
          <a:lstStyle/>
          <a:p>
            <a:r>
              <a:rPr lang="en-US" dirty="0" smtClean="0"/>
              <a:t>Provide Backing Store for VAS</a:t>
            </a:r>
            <a:endParaRPr lang="en-US" dirty="0"/>
          </a:p>
        </p:txBody>
      </p:sp>
      <p:sp>
        <p:nvSpPr>
          <p:cNvPr id="3" name="Content Placeholder 2"/>
          <p:cNvSpPr>
            <a:spLocks noGrp="1"/>
          </p:cNvSpPr>
          <p:nvPr>
            <p:ph idx="1"/>
          </p:nvPr>
        </p:nvSpPr>
        <p:spPr>
          <a:xfrm>
            <a:off x="457200" y="4730750"/>
            <a:ext cx="8229600" cy="1701190"/>
          </a:xfrm>
        </p:spPr>
        <p:txBody>
          <a:bodyPr>
            <a:normAutofit/>
          </a:bodyPr>
          <a:lstStyle/>
          <a:p>
            <a:r>
              <a:rPr lang="en-US" dirty="0" smtClean="0"/>
              <a:t>User Page table maps entire VAS</a:t>
            </a:r>
          </a:p>
          <a:p>
            <a:r>
              <a:rPr lang="en-US" dirty="0" smtClean="0"/>
              <a:t>Resident pages mapped to memory frames</a:t>
            </a:r>
          </a:p>
          <a:p>
            <a:r>
              <a:rPr lang="en-US" dirty="0" smtClean="0">
                <a:solidFill>
                  <a:srgbClr val="FF0000"/>
                </a:solidFill>
              </a:rPr>
              <a:t>For all other pages, OS must record where to find them on disk</a:t>
            </a:r>
          </a:p>
        </p:txBody>
      </p:sp>
      <p:sp>
        <p:nvSpPr>
          <p:cNvPr id="7" name="Can 6"/>
          <p:cNvSpPr/>
          <p:nvPr/>
        </p:nvSpPr>
        <p:spPr>
          <a:xfrm>
            <a:off x="457200" y="1368502"/>
            <a:ext cx="2635250" cy="2942708"/>
          </a:xfrm>
          <a:prstGeom prst="can">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9" name="TextBox 8"/>
          <p:cNvSpPr txBox="1"/>
          <p:nvPr/>
        </p:nvSpPr>
        <p:spPr>
          <a:xfrm>
            <a:off x="959091" y="999170"/>
            <a:ext cx="1695016" cy="400110"/>
          </a:xfrm>
          <a:prstGeom prst="rect">
            <a:avLst/>
          </a:prstGeom>
          <a:noFill/>
        </p:spPr>
        <p:txBody>
          <a:bodyPr wrap="none" rtlCol="0">
            <a:spAutoFit/>
          </a:bodyPr>
          <a:lstStyle/>
          <a:p>
            <a:r>
              <a:rPr lang="en-US" sz="2000" b="0" dirty="0" smtClean="0">
                <a:latin typeface="Gill Sans" charset="0"/>
                <a:ea typeface="Gill Sans" charset="0"/>
                <a:cs typeface="Gill Sans" charset="0"/>
              </a:rPr>
              <a:t>disk (huge, TB)</a:t>
            </a:r>
            <a:endParaRPr lang="en-US" sz="2000" b="0" dirty="0">
              <a:latin typeface="Gill Sans" charset="0"/>
              <a:ea typeface="Gill Sans" charset="0"/>
              <a:cs typeface="Gill Sans" charset="0"/>
            </a:endParaRPr>
          </a:p>
        </p:txBody>
      </p:sp>
      <p:sp>
        <p:nvSpPr>
          <p:cNvPr id="10" name="TextBox 9"/>
          <p:cNvSpPr txBox="1"/>
          <p:nvPr/>
        </p:nvSpPr>
        <p:spPr>
          <a:xfrm>
            <a:off x="6714913" y="1075293"/>
            <a:ext cx="1069524" cy="400110"/>
          </a:xfrm>
          <a:prstGeom prst="rect">
            <a:avLst/>
          </a:prstGeom>
          <a:noFill/>
        </p:spPr>
        <p:txBody>
          <a:bodyPr wrap="none" rtlCol="0">
            <a:spAutoFit/>
          </a:bodyPr>
          <a:lstStyle/>
          <a:p>
            <a:r>
              <a:rPr lang="en-US" sz="2000" b="0" dirty="0" smtClean="0">
                <a:latin typeface="Gill Sans" charset="0"/>
                <a:ea typeface="Gill Sans" charset="0"/>
                <a:cs typeface="Gill Sans" charset="0"/>
              </a:rPr>
              <a:t>memory</a:t>
            </a:r>
            <a:endParaRPr lang="en-US" sz="2000" b="0" dirty="0">
              <a:latin typeface="Gill Sans" charset="0"/>
              <a:ea typeface="Gill Sans" charset="0"/>
              <a:cs typeface="Gill Sans" charset="0"/>
            </a:endParaRPr>
          </a:p>
        </p:txBody>
      </p:sp>
      <p:grpSp>
        <p:nvGrpSpPr>
          <p:cNvPr id="11" name="Group 10"/>
          <p:cNvGrpSpPr/>
          <p:nvPr/>
        </p:nvGrpSpPr>
        <p:grpSpPr>
          <a:xfrm>
            <a:off x="6616508" y="1869558"/>
            <a:ext cx="2565516" cy="2973801"/>
            <a:chOff x="6616468" y="1500226"/>
            <a:chExt cx="2565516" cy="3417366"/>
          </a:xfrm>
        </p:grpSpPr>
        <p:sp>
          <p:nvSpPr>
            <p:cNvPr id="8" name="Rectangle 7"/>
            <p:cNvSpPr/>
            <p:nvPr/>
          </p:nvSpPr>
          <p:spPr>
            <a:xfrm>
              <a:off x="6616468" y="1500226"/>
              <a:ext cx="1073441" cy="294270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6" name="Rectangle 45"/>
            <p:cNvSpPr/>
            <p:nvPr/>
          </p:nvSpPr>
          <p:spPr>
            <a:xfrm>
              <a:off x="6616508" y="3021645"/>
              <a:ext cx="1073441" cy="211691"/>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7" name="Rectangle 46"/>
            <p:cNvSpPr/>
            <p:nvPr/>
          </p:nvSpPr>
          <p:spPr>
            <a:xfrm>
              <a:off x="6616468" y="3819602"/>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48" name="Rectangle 47"/>
            <p:cNvSpPr/>
            <p:nvPr/>
          </p:nvSpPr>
          <p:spPr>
            <a:xfrm>
              <a:off x="6616468" y="2552777"/>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1" name="Rectangle 50"/>
            <p:cNvSpPr/>
            <p:nvPr/>
          </p:nvSpPr>
          <p:spPr>
            <a:xfrm>
              <a:off x="6616468" y="4047131"/>
              <a:ext cx="1073441" cy="21169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2" name="Rectangle 51"/>
            <p:cNvSpPr/>
            <p:nvPr/>
          </p:nvSpPr>
          <p:spPr>
            <a:xfrm>
              <a:off x="6616468" y="1804961"/>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3" name="TextBox 52"/>
            <p:cNvSpPr txBox="1"/>
            <p:nvPr/>
          </p:nvSpPr>
          <p:spPr>
            <a:xfrm>
              <a:off x="7816734" y="3750435"/>
              <a:ext cx="1365250" cy="1167157"/>
            </a:xfrm>
            <a:prstGeom prst="rect">
              <a:avLst/>
            </a:prstGeom>
            <a:noFill/>
          </p:spPr>
          <p:txBody>
            <a:bodyPr wrap="square" rtlCol="0">
              <a:spAutoFit/>
            </a:bodyPr>
            <a:lstStyle/>
            <a:p>
              <a:r>
                <a:rPr lang="en-US" sz="2000" b="0" dirty="0" smtClean="0">
                  <a:latin typeface="Gill Sans" charset="0"/>
                  <a:ea typeface="Gill Sans" charset="0"/>
                  <a:cs typeface="Gill Sans" charset="0"/>
                </a:rPr>
                <a:t>kernel code &amp; data</a:t>
              </a:r>
              <a:endParaRPr lang="en-US" sz="2000" b="0" dirty="0">
                <a:latin typeface="Gill Sans" charset="0"/>
                <a:ea typeface="Gill Sans" charset="0"/>
                <a:cs typeface="Gill Sans" charset="0"/>
              </a:endParaRPr>
            </a:p>
          </p:txBody>
        </p:sp>
        <p:sp>
          <p:nvSpPr>
            <p:cNvPr id="54" name="TextBox 53"/>
            <p:cNvSpPr txBox="1"/>
            <p:nvPr/>
          </p:nvSpPr>
          <p:spPr>
            <a:xfrm>
              <a:off x="7816734" y="1668359"/>
              <a:ext cx="1365250" cy="813473"/>
            </a:xfrm>
            <a:prstGeom prst="rect">
              <a:avLst/>
            </a:prstGeom>
            <a:noFill/>
          </p:spPr>
          <p:txBody>
            <a:bodyPr wrap="square" rtlCol="0">
              <a:spAutoFit/>
            </a:bodyPr>
            <a:lstStyle/>
            <a:p>
              <a:r>
                <a:rPr lang="en-US" sz="2000" b="0" dirty="0" smtClean="0">
                  <a:latin typeface="Gill Sans" charset="0"/>
                  <a:ea typeface="Gill Sans" charset="0"/>
                  <a:cs typeface="Gill Sans" charset="0"/>
                </a:rPr>
                <a:t>user page</a:t>
              </a:r>
            </a:p>
            <a:p>
              <a:r>
                <a:rPr lang="en-US" sz="2000" b="0" dirty="0" smtClean="0">
                  <a:latin typeface="Gill Sans" charset="0"/>
                  <a:ea typeface="Gill Sans" charset="0"/>
                  <a:cs typeface="Gill Sans" charset="0"/>
                </a:rPr>
                <a:t>frames</a:t>
              </a:r>
              <a:endParaRPr lang="en-US" sz="2000" b="0" dirty="0">
                <a:latin typeface="Gill Sans" charset="0"/>
                <a:ea typeface="Gill Sans" charset="0"/>
                <a:cs typeface="Gill Sans" charset="0"/>
              </a:endParaRPr>
            </a:p>
          </p:txBody>
        </p:sp>
        <p:sp>
          <p:nvSpPr>
            <p:cNvPr id="55" name="TextBox 54"/>
            <p:cNvSpPr txBox="1"/>
            <p:nvPr/>
          </p:nvSpPr>
          <p:spPr>
            <a:xfrm>
              <a:off x="7756644" y="2910170"/>
              <a:ext cx="1365250" cy="813473"/>
            </a:xfrm>
            <a:prstGeom prst="rect">
              <a:avLst/>
            </a:prstGeom>
            <a:noFill/>
          </p:spPr>
          <p:txBody>
            <a:bodyPr wrap="square" rtlCol="0">
              <a:spAutoFit/>
            </a:bodyPr>
            <a:lstStyle/>
            <a:p>
              <a:r>
                <a:rPr lang="en-US" sz="2000" b="0" dirty="0" smtClean="0">
                  <a:latin typeface="Gill Sans" charset="0"/>
                  <a:ea typeface="Gill Sans" charset="0"/>
                  <a:cs typeface="Gill Sans" charset="0"/>
                </a:rPr>
                <a:t>user </a:t>
              </a:r>
              <a:r>
                <a:rPr lang="en-US" sz="2000" b="0" dirty="0" err="1" smtClean="0">
                  <a:latin typeface="Gill Sans" charset="0"/>
                  <a:ea typeface="Gill Sans" charset="0"/>
                  <a:cs typeface="Gill Sans" charset="0"/>
                </a:rPr>
                <a:t>pagetable</a:t>
              </a:r>
              <a:endParaRPr lang="en-US" sz="2000" b="0" dirty="0" smtClean="0">
                <a:latin typeface="Gill Sans" charset="0"/>
                <a:ea typeface="Gill Sans" charset="0"/>
                <a:cs typeface="Gill Sans" charset="0"/>
              </a:endParaRPr>
            </a:p>
          </p:txBody>
        </p:sp>
        <p:sp>
          <p:nvSpPr>
            <p:cNvPr id="56" name="Rectangle 55"/>
            <p:cNvSpPr/>
            <p:nvPr/>
          </p:nvSpPr>
          <p:spPr>
            <a:xfrm>
              <a:off x="6616468" y="2109838"/>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57" name="Rectangle 56"/>
            <p:cNvSpPr/>
            <p:nvPr/>
          </p:nvSpPr>
          <p:spPr>
            <a:xfrm>
              <a:off x="6616508" y="3223965"/>
              <a:ext cx="1073441" cy="211691"/>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104" name="Rectangle 103"/>
            <p:cNvSpPr/>
            <p:nvPr/>
          </p:nvSpPr>
          <p:spPr>
            <a:xfrm>
              <a:off x="6634164" y="3485019"/>
              <a:ext cx="1073441" cy="211691"/>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grpSp>
      <p:sp>
        <p:nvSpPr>
          <p:cNvPr id="58" name="Rectangle 57"/>
          <p:cNvSpPr/>
          <p:nvPr/>
        </p:nvSpPr>
        <p:spPr>
          <a:xfrm>
            <a:off x="5495459" y="1444625"/>
            <a:ext cx="439081" cy="3103523"/>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cxnSp>
        <p:nvCxnSpPr>
          <p:cNvPr id="13" name="Straight Arrow Connector 12"/>
          <p:cNvCxnSpPr/>
          <p:nvPr/>
        </p:nvCxnSpPr>
        <p:spPr>
          <a:xfrm>
            <a:off x="5699125" y="2134739"/>
            <a:ext cx="917383" cy="650752"/>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a:endCxn id="56" idx="1"/>
          </p:cNvCxnSpPr>
          <p:nvPr/>
        </p:nvCxnSpPr>
        <p:spPr>
          <a:xfrm flipV="1">
            <a:off x="5699125" y="2492151"/>
            <a:ext cx="917383" cy="177794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p:nvPr/>
        </p:nvCxnSpPr>
        <p:spPr>
          <a:xfrm flipV="1">
            <a:off x="5699165" y="2134739"/>
            <a:ext cx="917343" cy="1539724"/>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
        <p:nvSpPr>
          <p:cNvPr id="61" name="Rectangle 60"/>
          <p:cNvSpPr/>
          <p:nvPr/>
        </p:nvSpPr>
        <p:spPr>
          <a:xfrm>
            <a:off x="1826868" y="3657161"/>
            <a:ext cx="1056103" cy="476250"/>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62" name="TextBox 61"/>
          <p:cNvSpPr txBox="1"/>
          <p:nvPr/>
        </p:nvSpPr>
        <p:spPr>
          <a:xfrm>
            <a:off x="2034853" y="3764079"/>
            <a:ext cx="692818" cy="400110"/>
          </a:xfrm>
          <a:prstGeom prst="rect">
            <a:avLst/>
          </a:prstGeom>
          <a:noFill/>
        </p:spPr>
        <p:txBody>
          <a:bodyPr wrap="none" rtlCol="0">
            <a:spAutoFit/>
          </a:bodyPr>
          <a:lstStyle/>
          <a:p>
            <a:r>
              <a:rPr lang="en-US" sz="2000" b="0" dirty="0" smtClean="0">
                <a:latin typeface="Gill Sans" charset="0"/>
                <a:ea typeface="Gill Sans" charset="0"/>
                <a:cs typeface="Gill Sans" charset="0"/>
              </a:rPr>
              <a:t>code</a:t>
            </a:r>
            <a:endParaRPr lang="en-US" sz="2000" b="0" dirty="0">
              <a:latin typeface="Gill Sans" charset="0"/>
              <a:ea typeface="Gill Sans" charset="0"/>
              <a:cs typeface="Gill Sans" charset="0"/>
            </a:endParaRPr>
          </a:p>
        </p:txBody>
      </p:sp>
      <p:grpSp>
        <p:nvGrpSpPr>
          <p:cNvPr id="63" name="Group 62"/>
          <p:cNvGrpSpPr/>
          <p:nvPr/>
        </p:nvGrpSpPr>
        <p:grpSpPr>
          <a:xfrm>
            <a:off x="1826868" y="3174561"/>
            <a:ext cx="1056103" cy="507028"/>
            <a:chOff x="4133850" y="3404709"/>
            <a:chExt cx="1056103" cy="507028"/>
          </a:xfrm>
        </p:grpSpPr>
        <p:sp>
          <p:nvSpPr>
            <p:cNvPr id="64" name="Rectangle 63"/>
            <p:cNvSpPr/>
            <p:nvPr/>
          </p:nvSpPr>
          <p:spPr>
            <a:xfrm>
              <a:off x="4133850" y="3404709"/>
              <a:ext cx="1056103" cy="476250"/>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65" name="TextBox 64"/>
            <p:cNvSpPr txBox="1"/>
            <p:nvPr/>
          </p:nvSpPr>
          <p:spPr>
            <a:xfrm>
              <a:off x="4359700" y="3511627"/>
              <a:ext cx="633507" cy="400110"/>
            </a:xfrm>
            <a:prstGeom prst="rect">
              <a:avLst/>
            </a:prstGeom>
            <a:noFill/>
          </p:spPr>
          <p:txBody>
            <a:bodyPr wrap="none" rtlCol="0">
              <a:spAutoFit/>
            </a:bodyPr>
            <a:lstStyle/>
            <a:p>
              <a:r>
                <a:rPr lang="en-US" sz="2000" b="0" dirty="0" smtClean="0">
                  <a:latin typeface="Gill Sans" charset="0"/>
                  <a:ea typeface="Gill Sans" charset="0"/>
                  <a:cs typeface="Gill Sans" charset="0"/>
                </a:rPr>
                <a:t>data</a:t>
              </a:r>
              <a:endParaRPr lang="en-US" sz="2000" b="0" dirty="0">
                <a:latin typeface="Gill Sans" charset="0"/>
                <a:ea typeface="Gill Sans" charset="0"/>
                <a:cs typeface="Gill Sans" charset="0"/>
              </a:endParaRPr>
            </a:p>
          </p:txBody>
        </p:sp>
      </p:grpSp>
      <p:grpSp>
        <p:nvGrpSpPr>
          <p:cNvPr id="66" name="Group 65"/>
          <p:cNvGrpSpPr/>
          <p:nvPr/>
        </p:nvGrpSpPr>
        <p:grpSpPr>
          <a:xfrm>
            <a:off x="1826868" y="2694104"/>
            <a:ext cx="1056103" cy="400110"/>
            <a:chOff x="4133850" y="3511627"/>
            <a:chExt cx="1056103" cy="400110"/>
          </a:xfrm>
        </p:grpSpPr>
        <p:sp>
          <p:nvSpPr>
            <p:cNvPr id="67" name="Rectangle 66"/>
            <p:cNvSpPr/>
            <p:nvPr/>
          </p:nvSpPr>
          <p:spPr>
            <a:xfrm>
              <a:off x="4133850" y="3511627"/>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68" name="TextBox 67"/>
            <p:cNvSpPr txBox="1"/>
            <p:nvPr/>
          </p:nvSpPr>
          <p:spPr>
            <a:xfrm>
              <a:off x="4359700" y="3511627"/>
              <a:ext cx="673457" cy="400110"/>
            </a:xfrm>
            <a:prstGeom prst="rect">
              <a:avLst/>
            </a:prstGeom>
            <a:noFill/>
          </p:spPr>
          <p:txBody>
            <a:bodyPr wrap="none" rtlCol="0">
              <a:spAutoFit/>
            </a:bodyPr>
            <a:lstStyle/>
            <a:p>
              <a:r>
                <a:rPr lang="en-US" sz="2000" b="0" dirty="0" smtClean="0">
                  <a:latin typeface="Gill Sans" charset="0"/>
                  <a:ea typeface="Gill Sans" charset="0"/>
                  <a:cs typeface="Gill Sans" charset="0"/>
                </a:rPr>
                <a:t>heap</a:t>
              </a:r>
              <a:endParaRPr lang="en-US" sz="2000" b="0" dirty="0">
                <a:latin typeface="Gill Sans" charset="0"/>
                <a:ea typeface="Gill Sans" charset="0"/>
                <a:cs typeface="Gill Sans" charset="0"/>
              </a:endParaRPr>
            </a:p>
          </p:txBody>
        </p:sp>
      </p:grpSp>
      <p:grpSp>
        <p:nvGrpSpPr>
          <p:cNvPr id="69" name="Group 68"/>
          <p:cNvGrpSpPr/>
          <p:nvPr/>
        </p:nvGrpSpPr>
        <p:grpSpPr>
          <a:xfrm>
            <a:off x="1826868" y="2196738"/>
            <a:ext cx="1056103" cy="400110"/>
            <a:chOff x="4133850" y="3404709"/>
            <a:chExt cx="1056103" cy="400110"/>
          </a:xfrm>
        </p:grpSpPr>
        <p:sp>
          <p:nvSpPr>
            <p:cNvPr id="70" name="Rectangle 69"/>
            <p:cNvSpPr/>
            <p:nvPr/>
          </p:nvSpPr>
          <p:spPr>
            <a:xfrm>
              <a:off x="4133850" y="3404709"/>
              <a:ext cx="1056103" cy="369332"/>
            </a:xfrm>
            <a:prstGeom prst="rect">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0">
                <a:latin typeface="Gill Sans" charset="0"/>
                <a:ea typeface="Gill Sans" charset="0"/>
                <a:cs typeface="Gill Sans" charset="0"/>
              </a:endParaRPr>
            </a:p>
          </p:txBody>
        </p:sp>
        <p:sp>
          <p:nvSpPr>
            <p:cNvPr id="71" name="TextBox 70"/>
            <p:cNvSpPr txBox="1"/>
            <p:nvPr/>
          </p:nvSpPr>
          <p:spPr>
            <a:xfrm>
              <a:off x="4334539" y="3404709"/>
              <a:ext cx="710451" cy="400110"/>
            </a:xfrm>
            <a:prstGeom prst="rect">
              <a:avLst/>
            </a:prstGeom>
            <a:noFill/>
          </p:spPr>
          <p:txBody>
            <a:bodyPr wrap="none" rtlCol="0">
              <a:spAutoFit/>
            </a:bodyPr>
            <a:lstStyle/>
            <a:p>
              <a:r>
                <a:rPr lang="en-US" sz="2000" b="0" dirty="0" smtClean="0">
                  <a:latin typeface="Gill Sans" charset="0"/>
                  <a:ea typeface="Gill Sans" charset="0"/>
                  <a:cs typeface="Gill Sans" charset="0"/>
                </a:rPr>
                <a:t>stack</a:t>
              </a:r>
              <a:endParaRPr lang="en-US" sz="2000" b="0" dirty="0">
                <a:latin typeface="Gill Sans" charset="0"/>
                <a:ea typeface="Gill Sans" charset="0"/>
                <a:cs typeface="Gill Sans" charset="0"/>
              </a:endParaRPr>
            </a:p>
          </p:txBody>
        </p:sp>
      </p:grpSp>
      <p:sp>
        <p:nvSpPr>
          <p:cNvPr id="88" name="TextBox 87"/>
          <p:cNvSpPr txBox="1"/>
          <p:nvPr/>
        </p:nvSpPr>
        <p:spPr>
          <a:xfrm>
            <a:off x="3363872" y="1075293"/>
            <a:ext cx="2099229" cy="400110"/>
          </a:xfrm>
          <a:prstGeom prst="rect">
            <a:avLst/>
          </a:prstGeom>
          <a:noFill/>
        </p:spPr>
        <p:txBody>
          <a:bodyPr wrap="none" rtlCol="0">
            <a:spAutoFit/>
          </a:bodyPr>
          <a:lstStyle/>
          <a:p>
            <a:r>
              <a:rPr lang="en-US" sz="2000" b="0" dirty="0" smtClean="0">
                <a:latin typeface="Gill Sans" charset="0"/>
                <a:ea typeface="Gill Sans" charset="0"/>
                <a:cs typeface="Gill Sans" charset="0"/>
              </a:rPr>
              <a:t>VAS – per process</a:t>
            </a:r>
            <a:endParaRPr lang="en-US" sz="2000" b="0" dirty="0">
              <a:latin typeface="Gill Sans" charset="0"/>
              <a:ea typeface="Gill Sans" charset="0"/>
              <a:cs typeface="Gill Sans" charset="0"/>
            </a:endParaRPr>
          </a:p>
        </p:txBody>
      </p:sp>
      <p:cxnSp>
        <p:nvCxnSpPr>
          <p:cNvPr id="89" name="Straight Arrow Connector 88"/>
          <p:cNvCxnSpPr/>
          <p:nvPr/>
        </p:nvCxnSpPr>
        <p:spPr>
          <a:xfrm flipH="1">
            <a:off x="2882971" y="1961763"/>
            <a:ext cx="2816154" cy="2349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0" name="Straight Arrow Connector 89"/>
          <p:cNvCxnSpPr/>
          <p:nvPr/>
        </p:nvCxnSpPr>
        <p:spPr>
          <a:xfrm flipH="1">
            <a:off x="2882971" y="2209196"/>
            <a:ext cx="2816154" cy="2349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1" name="Straight Arrow Connector 90"/>
          <p:cNvCxnSpPr/>
          <p:nvPr/>
        </p:nvCxnSpPr>
        <p:spPr>
          <a:xfrm flipH="1">
            <a:off x="2844871" y="2313971"/>
            <a:ext cx="2816154" cy="23497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3" name="Straight Arrow Connector 92"/>
          <p:cNvCxnSpPr/>
          <p:nvPr/>
        </p:nvCxnSpPr>
        <p:spPr>
          <a:xfrm flipH="1" flipV="1">
            <a:off x="2882971" y="2878770"/>
            <a:ext cx="2739954" cy="345258"/>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4" name="Straight Arrow Connector 93"/>
          <p:cNvCxnSpPr/>
          <p:nvPr/>
        </p:nvCxnSpPr>
        <p:spPr>
          <a:xfrm flipH="1" flipV="1">
            <a:off x="2806771" y="2969705"/>
            <a:ext cx="2854254" cy="396981"/>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5" name="Straight Arrow Connector 94"/>
          <p:cNvCxnSpPr/>
          <p:nvPr/>
        </p:nvCxnSpPr>
        <p:spPr>
          <a:xfrm flipH="1" flipV="1">
            <a:off x="2882971" y="3193501"/>
            <a:ext cx="2739954" cy="344414"/>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6" name="Straight Arrow Connector 95"/>
          <p:cNvCxnSpPr/>
          <p:nvPr/>
        </p:nvCxnSpPr>
        <p:spPr>
          <a:xfrm flipH="1" flipV="1">
            <a:off x="2844871" y="3317890"/>
            <a:ext cx="2778054" cy="425150"/>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7" name="Straight Arrow Connector 96"/>
          <p:cNvCxnSpPr/>
          <p:nvPr/>
        </p:nvCxnSpPr>
        <p:spPr>
          <a:xfrm flipH="1" flipV="1">
            <a:off x="2844871" y="3518647"/>
            <a:ext cx="2739954" cy="40802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8" name="Straight Arrow Connector 97"/>
          <p:cNvCxnSpPr/>
          <p:nvPr/>
        </p:nvCxnSpPr>
        <p:spPr>
          <a:xfrm flipH="1" flipV="1">
            <a:off x="2882971" y="3743040"/>
            <a:ext cx="2739954" cy="189445"/>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99" name="Straight Arrow Connector 98"/>
          <p:cNvCxnSpPr/>
          <p:nvPr/>
        </p:nvCxnSpPr>
        <p:spPr>
          <a:xfrm flipH="1" flipV="1">
            <a:off x="2882971" y="3895286"/>
            <a:ext cx="2701854" cy="220832"/>
          </a:xfrm>
          <a:prstGeom prst="straightConnector1">
            <a:avLst/>
          </a:prstGeom>
          <a:ln w="9525" cmpd="sng">
            <a:solidFill>
              <a:srgbClr val="000000"/>
            </a:solidFill>
            <a:prstDash val="dash"/>
            <a:headEnd type="oval"/>
            <a:tailEnd type="triangle"/>
          </a:ln>
        </p:spPr>
        <p:style>
          <a:lnRef idx="2">
            <a:schemeClr val="accent1"/>
          </a:lnRef>
          <a:fillRef idx="0">
            <a:schemeClr val="accent1"/>
          </a:fillRef>
          <a:effectRef idx="1">
            <a:schemeClr val="accent1"/>
          </a:effectRef>
          <a:fontRef idx="minor">
            <a:schemeClr val="tx1"/>
          </a:fontRef>
        </p:style>
      </p:cxnSp>
      <p:cxnSp>
        <p:nvCxnSpPr>
          <p:cNvPr id="72" name="Straight Arrow Connector 71"/>
          <p:cNvCxnSpPr/>
          <p:nvPr/>
        </p:nvCxnSpPr>
        <p:spPr>
          <a:xfrm>
            <a:off x="5699125" y="3063436"/>
            <a:ext cx="917383" cy="611027"/>
          </a:xfrm>
          <a:prstGeom prst="straightConnector1">
            <a:avLst/>
          </a:prstGeom>
          <a:ln>
            <a:headEnd type="ova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78023072"/>
      </p:ext>
    </p:extLst>
  </p:cSld>
  <p:clrMapOvr>
    <a:masterClrMapping/>
  </p:clrMapOvr>
  <p:transition/>
  <p:timing>
    <p:tnLst>
      <p:par>
        <p:cTn id="1" dur="indefinite" restart="never" nodeType="tmRoot"/>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ko-KR" dirty="0" smtClean="0">
                <a:ea typeface="굴림" panose="020B0600000101010101" pitchFamily="34" charset="-127"/>
              </a:rPr>
              <a:t>Summary: Steps in Handling a Page Fault</a:t>
            </a:r>
          </a:p>
        </p:txBody>
      </p:sp>
      <p:pic>
        <p:nvPicPr>
          <p:cNvPr id="31747" name="Picture 3"/>
          <p:cNvPicPr>
            <a:picLocks noChangeAspect="1" noChangeArrowheads="1"/>
          </p:cNvPicPr>
          <p:nvPr/>
        </p:nvPicPr>
        <p:blipFill>
          <a:blip r:embed="rId3">
            <a:extLst>
              <a:ext uri="{28A0092B-C50C-407E-A947-70E740481C1C}">
                <a14:useLocalDpi xmlns:a14="http://schemas.microsoft.com/office/drawing/2010/main" val="0"/>
              </a:ext>
            </a:extLst>
          </a:blip>
          <a:srcRect l="5666" t="598" r="6114" b="912"/>
          <a:stretch>
            <a:fillRect/>
          </a:stretch>
        </p:blipFill>
        <p:spPr bwMode="auto">
          <a:xfrm>
            <a:off x="1066800" y="761999"/>
            <a:ext cx="7010400" cy="5868761"/>
          </a:xfrm>
          <a:prstGeom prst="rect">
            <a:avLst/>
          </a:prstGeom>
          <a:noFill/>
          <a:ln w="38100" cmpd="dbl">
            <a:solidFill>
              <a:srgbClr val="CC66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4065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ko-KR" dirty="0" smtClean="0">
                <a:ea typeface="굴림" panose="020B0600000101010101" pitchFamily="34" charset="-127"/>
              </a:rPr>
              <a:t>Recall: What is in a Page Table Entry</a:t>
            </a:r>
          </a:p>
        </p:txBody>
      </p:sp>
      <p:sp>
        <p:nvSpPr>
          <p:cNvPr id="803843" name="Rectangle 3"/>
          <p:cNvSpPr>
            <a:spLocks noGrp="1" noChangeArrowheads="1"/>
          </p:cNvSpPr>
          <p:nvPr>
            <p:ph type="body" idx="1"/>
          </p:nvPr>
        </p:nvSpPr>
        <p:spPr>
          <a:xfrm>
            <a:off x="0" y="685800"/>
            <a:ext cx="9144000" cy="5943600"/>
          </a:xfrm>
        </p:spPr>
        <p:txBody>
          <a:bodyPr/>
          <a:lstStyle/>
          <a:p>
            <a:pPr>
              <a:lnSpc>
                <a:spcPct val="80000"/>
              </a:lnSpc>
              <a:spcBef>
                <a:spcPct val="15000"/>
              </a:spcBef>
              <a:tabLst>
                <a:tab pos="1377950" algn="r"/>
                <a:tab pos="1541463" algn="l"/>
              </a:tabLst>
            </a:pPr>
            <a:r>
              <a:rPr lang="en-US" altLang="ko-KR" dirty="0" smtClean="0">
                <a:ea typeface="굴림" panose="020B0600000101010101" pitchFamily="34" charset="-127"/>
              </a:rPr>
              <a:t>What is in a Page Table Entry (or PTE)?</a:t>
            </a:r>
          </a:p>
          <a:p>
            <a:pPr marL="628650" lvl="1">
              <a:lnSpc>
                <a:spcPct val="80000"/>
              </a:lnSpc>
              <a:spcBef>
                <a:spcPct val="15000"/>
              </a:spcBef>
              <a:tabLst>
                <a:tab pos="1377950" algn="r"/>
                <a:tab pos="1541463" algn="l"/>
              </a:tabLst>
            </a:pPr>
            <a:r>
              <a:rPr lang="en-US" altLang="ko-KR" dirty="0" smtClean="0">
                <a:ea typeface="굴림" panose="020B0600000101010101" pitchFamily="34" charset="-127"/>
              </a:rPr>
              <a:t>Pointer to next-level page table or to actual page</a:t>
            </a:r>
          </a:p>
          <a:p>
            <a:pPr marL="628650" lvl="1">
              <a:lnSpc>
                <a:spcPct val="80000"/>
              </a:lnSpc>
              <a:spcBef>
                <a:spcPct val="15000"/>
              </a:spcBef>
              <a:tabLst>
                <a:tab pos="1377950" algn="r"/>
                <a:tab pos="1541463" algn="l"/>
              </a:tabLst>
            </a:pPr>
            <a:r>
              <a:rPr lang="en-US" altLang="ko-KR" dirty="0" smtClean="0">
                <a:ea typeface="굴림" panose="020B0600000101010101" pitchFamily="34" charset="-127"/>
                <a:sym typeface="Symbol" panose="05050102010706020507" pitchFamily="18" charset="2"/>
              </a:rPr>
              <a:t>Permission bits: valid, read-only, read-write, write-only</a:t>
            </a:r>
          </a:p>
          <a:p>
            <a:pPr>
              <a:lnSpc>
                <a:spcPct val="80000"/>
              </a:lnSpc>
              <a:spcBef>
                <a:spcPct val="15000"/>
              </a:spcBef>
              <a:tabLst>
                <a:tab pos="1377950" algn="r"/>
                <a:tab pos="1541463" algn="l"/>
              </a:tabLst>
            </a:pPr>
            <a:r>
              <a:rPr lang="en-US" altLang="ko-KR" dirty="0" smtClean="0">
                <a:ea typeface="굴림" panose="020B0600000101010101" pitchFamily="34" charset="-127"/>
                <a:sym typeface="Symbol" panose="05050102010706020507" pitchFamily="18" charset="2"/>
              </a:rPr>
              <a:t>Example: Intel x86 architecture PTE:</a:t>
            </a:r>
          </a:p>
          <a:p>
            <a:pPr marL="628650" lvl="1">
              <a:lnSpc>
                <a:spcPct val="80000"/>
              </a:lnSpc>
              <a:spcBef>
                <a:spcPct val="15000"/>
              </a:spcBef>
              <a:tabLst>
                <a:tab pos="1377950" algn="r"/>
                <a:tab pos="1541463" algn="l"/>
              </a:tabLst>
            </a:pPr>
            <a:r>
              <a:rPr lang="en-US" altLang="ko-KR" dirty="0" smtClean="0">
                <a:ea typeface="굴림" panose="020B0600000101010101" pitchFamily="34" charset="-127"/>
                <a:sym typeface="Symbol" panose="05050102010706020507" pitchFamily="18" charset="2"/>
              </a:rPr>
              <a:t>Address same format previous slide (10, 10, 12-bit offset)</a:t>
            </a:r>
          </a:p>
          <a:p>
            <a:pPr marL="628650" lvl="1">
              <a:lnSpc>
                <a:spcPct val="80000"/>
              </a:lnSpc>
              <a:spcBef>
                <a:spcPct val="15000"/>
              </a:spcBef>
              <a:tabLst>
                <a:tab pos="1377950" algn="r"/>
                <a:tab pos="1541463" algn="l"/>
              </a:tabLst>
            </a:pPr>
            <a:r>
              <a:rPr lang="en-US" altLang="ko-KR" dirty="0" smtClean="0">
                <a:ea typeface="굴림" panose="020B0600000101010101" pitchFamily="34" charset="-127"/>
                <a:sym typeface="Symbol" panose="05050102010706020507" pitchFamily="18" charset="2"/>
              </a:rPr>
              <a:t>Intermediate page tables called “Directories”</a:t>
            </a:r>
          </a:p>
          <a:p>
            <a:pPr marL="628650" lvl="1">
              <a:lnSpc>
                <a:spcPct val="80000"/>
              </a:lnSpc>
              <a:spcBef>
                <a:spcPct val="15000"/>
              </a:spcBef>
              <a:tabLst>
                <a:tab pos="1377950" algn="r"/>
                <a:tab pos="1541463" algn="l"/>
              </a:tabLst>
            </a:pPr>
            <a:endParaRPr lang="en-US" altLang="ko-KR" dirty="0" smtClean="0">
              <a:ea typeface="굴림" panose="020B0600000101010101" pitchFamily="34" charset="-127"/>
              <a:sym typeface="Symbol" panose="05050102010706020507" pitchFamily="18" charset="2"/>
            </a:endParaRPr>
          </a:p>
          <a:p>
            <a:pPr>
              <a:lnSpc>
                <a:spcPct val="80000"/>
              </a:lnSpc>
              <a:spcBef>
                <a:spcPct val="15000"/>
              </a:spcBef>
              <a:tabLst>
                <a:tab pos="1377950" algn="r"/>
                <a:tab pos="1541463" algn="l"/>
              </a:tabLst>
            </a:pPr>
            <a:endParaRPr lang="en-US" altLang="ko-KR" dirty="0" smtClean="0">
              <a:ea typeface="굴림" panose="020B0600000101010101" pitchFamily="34" charset="-127"/>
              <a:sym typeface="Symbol" panose="05050102010706020507" pitchFamily="18" charset="2"/>
            </a:endParaRPr>
          </a:p>
          <a:p>
            <a:pPr marL="628650" lvl="1">
              <a:lnSpc>
                <a:spcPct val="80000"/>
              </a:lnSpc>
              <a:spcBef>
                <a:spcPct val="15000"/>
              </a:spcBef>
              <a:tabLst>
                <a:tab pos="1377950" algn="r"/>
                <a:tab pos="1541463" algn="l"/>
              </a:tabLst>
            </a:pPr>
            <a:endParaRPr lang="en-US" altLang="ko-KR" dirty="0" smtClean="0">
              <a:ea typeface="굴림" panose="020B0600000101010101" pitchFamily="34" charset="-127"/>
              <a:sym typeface="Symbol" panose="05050102010706020507" pitchFamily="18" charset="2"/>
            </a:endParaRPr>
          </a:p>
          <a:p>
            <a:pPr marL="628650" lvl="1">
              <a:lnSpc>
                <a:spcPct val="80000"/>
              </a:lnSpc>
              <a:spcBef>
                <a:spcPct val="15000"/>
              </a:spcBef>
              <a:buFontTx/>
              <a:buNone/>
              <a:tabLst>
                <a:tab pos="1377950" algn="r"/>
                <a:tab pos="1541463" algn="l"/>
              </a:tabLst>
            </a:pPr>
            <a:r>
              <a:rPr lang="en-US" altLang="ko-KR" dirty="0" smtClean="0">
                <a:solidFill>
                  <a:srgbClr val="FF0000"/>
                </a:solidFill>
                <a:ea typeface="굴림" panose="020B0600000101010101" pitchFamily="34" charset="-127"/>
                <a:sym typeface="Symbol" panose="05050102010706020507" pitchFamily="18" charset="2"/>
              </a:rPr>
              <a:t>		P: 	Present (same as “valid” bit in other architectures) </a:t>
            </a:r>
          </a:p>
          <a:p>
            <a:pPr marL="628650" lvl="1">
              <a:lnSpc>
                <a:spcPct val="80000"/>
              </a:lnSpc>
              <a:spcBef>
                <a:spcPct val="15000"/>
              </a:spcBef>
              <a:buFontTx/>
              <a:buNone/>
              <a:tabLst>
                <a:tab pos="1377950" algn="r"/>
                <a:tab pos="1541463" algn="l"/>
              </a:tabLst>
            </a:pPr>
            <a:r>
              <a:rPr lang="en-US" altLang="ko-KR" dirty="0" smtClean="0">
                <a:ea typeface="굴림" panose="020B0600000101010101" pitchFamily="34" charset="-127"/>
                <a:sym typeface="Symbol" panose="05050102010706020507" pitchFamily="18" charset="2"/>
              </a:rPr>
              <a:t>		W: 	Writeable</a:t>
            </a:r>
          </a:p>
          <a:p>
            <a:pPr marL="628650" lvl="1">
              <a:lnSpc>
                <a:spcPct val="80000"/>
              </a:lnSpc>
              <a:spcBef>
                <a:spcPct val="15000"/>
              </a:spcBef>
              <a:buFontTx/>
              <a:buNone/>
              <a:tabLst>
                <a:tab pos="1377950" algn="r"/>
                <a:tab pos="1541463" algn="l"/>
              </a:tabLst>
            </a:pPr>
            <a:r>
              <a:rPr lang="en-US" altLang="ko-KR" dirty="0" smtClean="0">
                <a:ea typeface="굴림" panose="020B0600000101010101" pitchFamily="34" charset="-127"/>
                <a:sym typeface="Symbol" panose="05050102010706020507" pitchFamily="18" charset="2"/>
              </a:rPr>
              <a:t>		U: 	User accessible</a:t>
            </a:r>
          </a:p>
          <a:p>
            <a:pPr marL="628650" lvl="1">
              <a:lnSpc>
                <a:spcPct val="80000"/>
              </a:lnSpc>
              <a:spcBef>
                <a:spcPct val="15000"/>
              </a:spcBef>
              <a:buFontTx/>
              <a:buNone/>
              <a:tabLst>
                <a:tab pos="1377950" algn="r"/>
                <a:tab pos="1541463" algn="l"/>
              </a:tabLst>
            </a:pPr>
            <a:r>
              <a:rPr lang="en-US" altLang="ko-KR" dirty="0" smtClean="0">
                <a:ea typeface="굴림" panose="020B0600000101010101" pitchFamily="34" charset="-127"/>
                <a:sym typeface="Symbol" panose="05050102010706020507" pitchFamily="18" charset="2"/>
              </a:rPr>
              <a:t>		PWT:	Page write transparent: external cache write-through</a:t>
            </a:r>
          </a:p>
          <a:p>
            <a:pPr marL="628650" lvl="1">
              <a:lnSpc>
                <a:spcPct val="80000"/>
              </a:lnSpc>
              <a:spcBef>
                <a:spcPct val="15000"/>
              </a:spcBef>
              <a:buFontTx/>
              <a:buNone/>
              <a:tabLst>
                <a:tab pos="1377950" algn="r"/>
                <a:tab pos="1541463" algn="l"/>
              </a:tabLst>
            </a:pPr>
            <a:r>
              <a:rPr lang="en-US" altLang="ko-KR" dirty="0" smtClean="0">
                <a:ea typeface="굴림" panose="020B0600000101010101" pitchFamily="34" charset="-127"/>
                <a:sym typeface="Symbol" panose="05050102010706020507" pitchFamily="18" charset="2"/>
              </a:rPr>
              <a:t>		PCD:	Page cache disabled (page cannot be cached)</a:t>
            </a:r>
          </a:p>
          <a:p>
            <a:pPr marL="628650" lvl="1">
              <a:lnSpc>
                <a:spcPct val="80000"/>
              </a:lnSpc>
              <a:spcBef>
                <a:spcPct val="15000"/>
              </a:spcBef>
              <a:buFontTx/>
              <a:buNone/>
              <a:tabLst>
                <a:tab pos="1377950" algn="r"/>
                <a:tab pos="1541463" algn="l"/>
              </a:tabLst>
            </a:pPr>
            <a:r>
              <a:rPr lang="en-US" altLang="ko-KR" dirty="0" smtClean="0">
                <a:solidFill>
                  <a:srgbClr val="FF0000"/>
                </a:solidFill>
                <a:ea typeface="굴림" panose="020B0600000101010101" pitchFamily="34" charset="-127"/>
                <a:sym typeface="Symbol" panose="05050102010706020507" pitchFamily="18" charset="2"/>
              </a:rPr>
              <a:t>		A: 	Accessed: page has been accessed recently</a:t>
            </a:r>
          </a:p>
          <a:p>
            <a:pPr marL="628650" lvl="1">
              <a:lnSpc>
                <a:spcPct val="80000"/>
              </a:lnSpc>
              <a:spcBef>
                <a:spcPct val="15000"/>
              </a:spcBef>
              <a:buFontTx/>
              <a:buNone/>
              <a:tabLst>
                <a:tab pos="1377950" algn="r"/>
                <a:tab pos="1541463" algn="l"/>
              </a:tabLst>
            </a:pPr>
            <a:r>
              <a:rPr lang="en-US" altLang="ko-KR" dirty="0" smtClean="0">
                <a:solidFill>
                  <a:srgbClr val="FF0000"/>
                </a:solidFill>
                <a:ea typeface="굴림" panose="020B0600000101010101" pitchFamily="34" charset="-127"/>
                <a:sym typeface="Symbol" panose="05050102010706020507" pitchFamily="18" charset="2"/>
              </a:rPr>
              <a:t>		D: 	Dirty (PTE only): page has been modified recently</a:t>
            </a:r>
          </a:p>
          <a:p>
            <a:pPr marL="628650" lvl="1">
              <a:lnSpc>
                <a:spcPct val="80000"/>
              </a:lnSpc>
              <a:spcBef>
                <a:spcPct val="15000"/>
              </a:spcBef>
              <a:buFontTx/>
              <a:buNone/>
              <a:tabLst>
                <a:tab pos="1377950" algn="r"/>
                <a:tab pos="1541463" algn="l"/>
              </a:tabLst>
            </a:pPr>
            <a:r>
              <a:rPr lang="en-US" altLang="ko-KR" dirty="0" smtClean="0">
                <a:ea typeface="굴림" panose="020B0600000101010101" pitchFamily="34" charset="-127"/>
                <a:sym typeface="Symbol" panose="05050102010706020507" pitchFamily="18" charset="2"/>
              </a:rPr>
              <a:t>		L: 	L=14MB page (directory only).</a:t>
            </a:r>
            <a:br>
              <a:rPr lang="en-US" altLang="ko-KR" dirty="0" smtClean="0">
                <a:ea typeface="굴림" panose="020B0600000101010101" pitchFamily="34" charset="-127"/>
                <a:sym typeface="Symbol" panose="05050102010706020507" pitchFamily="18" charset="2"/>
              </a:rPr>
            </a:br>
            <a:r>
              <a:rPr lang="en-US" altLang="ko-KR" dirty="0" smtClean="0">
                <a:ea typeface="굴림" panose="020B0600000101010101" pitchFamily="34" charset="-127"/>
                <a:sym typeface="Symbol" panose="05050102010706020507" pitchFamily="18" charset="2"/>
              </a:rPr>
              <a:t>		Bottom 22 bits of virtual address serve as offset</a:t>
            </a:r>
          </a:p>
        </p:txBody>
      </p:sp>
      <p:grpSp>
        <p:nvGrpSpPr>
          <p:cNvPr id="803844" name="Group 4"/>
          <p:cNvGrpSpPr>
            <a:grpSpLocks/>
          </p:cNvGrpSpPr>
          <p:nvPr/>
        </p:nvGrpSpPr>
        <p:grpSpPr bwMode="auto">
          <a:xfrm>
            <a:off x="663575" y="2717800"/>
            <a:ext cx="7696200" cy="1006475"/>
            <a:chOff x="480" y="2304"/>
            <a:chExt cx="4848" cy="634"/>
          </a:xfrm>
        </p:grpSpPr>
        <p:sp>
          <p:nvSpPr>
            <p:cNvPr id="8197" name="Rectangle 5"/>
            <p:cNvSpPr>
              <a:spLocks noChangeArrowheads="1"/>
            </p:cNvSpPr>
            <p:nvPr/>
          </p:nvSpPr>
          <p:spPr bwMode="auto">
            <a:xfrm>
              <a:off x="480" y="2304"/>
              <a:ext cx="2544"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dirty="0">
                  <a:solidFill>
                    <a:schemeClr val="bg1"/>
                  </a:solidFill>
                  <a:latin typeface="Gill Sans" charset="0"/>
                  <a:ea typeface="Gill Sans" charset="0"/>
                  <a:cs typeface="Gill Sans" charset="0"/>
                </a:rPr>
                <a:t>Page Frame Number</a:t>
              </a:r>
            </a:p>
            <a:p>
              <a:r>
                <a:rPr lang="en-US" altLang="ko-KR" b="0" dirty="0">
                  <a:solidFill>
                    <a:schemeClr val="bg1"/>
                  </a:solidFill>
                  <a:latin typeface="Gill Sans" charset="0"/>
                  <a:ea typeface="Gill Sans" charset="0"/>
                  <a:cs typeface="Gill Sans" charset="0"/>
                </a:rPr>
                <a:t>(Physical Page Number)</a:t>
              </a:r>
            </a:p>
          </p:txBody>
        </p:sp>
        <p:sp>
          <p:nvSpPr>
            <p:cNvPr id="8198" name="Rectangle 6"/>
            <p:cNvSpPr>
              <a:spLocks noChangeArrowheads="1"/>
            </p:cNvSpPr>
            <p:nvPr/>
          </p:nvSpPr>
          <p:spPr bwMode="auto">
            <a:xfrm>
              <a:off x="3024" y="2304"/>
              <a:ext cx="576"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Free</a:t>
              </a:r>
            </a:p>
            <a:p>
              <a:r>
                <a:rPr lang="en-US" altLang="ko-KR" b="0">
                  <a:latin typeface="Gill Sans" charset="0"/>
                  <a:ea typeface="Gill Sans" charset="0"/>
                  <a:cs typeface="Gill Sans" charset="0"/>
                </a:rPr>
                <a:t>(OS)</a:t>
              </a:r>
            </a:p>
          </p:txBody>
        </p:sp>
        <p:sp>
          <p:nvSpPr>
            <p:cNvPr id="8199" name="Rectangle 7"/>
            <p:cNvSpPr>
              <a:spLocks noChangeArrowheads="1"/>
            </p:cNvSpPr>
            <p:nvPr/>
          </p:nvSpPr>
          <p:spPr bwMode="auto">
            <a:xfrm>
              <a:off x="3600"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0</a:t>
              </a:r>
            </a:p>
          </p:txBody>
        </p:sp>
        <p:sp>
          <p:nvSpPr>
            <p:cNvPr id="8200" name="Rectangle 8"/>
            <p:cNvSpPr>
              <a:spLocks noChangeArrowheads="1"/>
            </p:cNvSpPr>
            <p:nvPr/>
          </p:nvSpPr>
          <p:spPr bwMode="auto">
            <a:xfrm>
              <a:off x="3792"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L</a:t>
              </a:r>
            </a:p>
          </p:txBody>
        </p:sp>
        <p:sp>
          <p:nvSpPr>
            <p:cNvPr id="8201" name="Rectangle 9"/>
            <p:cNvSpPr>
              <a:spLocks noChangeArrowheads="1"/>
            </p:cNvSpPr>
            <p:nvPr/>
          </p:nvSpPr>
          <p:spPr bwMode="auto">
            <a:xfrm>
              <a:off x="3984"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D</a:t>
              </a:r>
            </a:p>
          </p:txBody>
        </p:sp>
        <p:sp>
          <p:nvSpPr>
            <p:cNvPr id="8202" name="Rectangle 10"/>
            <p:cNvSpPr>
              <a:spLocks noChangeArrowheads="1"/>
            </p:cNvSpPr>
            <p:nvPr/>
          </p:nvSpPr>
          <p:spPr bwMode="auto">
            <a:xfrm>
              <a:off x="4176"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A</a:t>
              </a:r>
            </a:p>
          </p:txBody>
        </p:sp>
        <p:sp>
          <p:nvSpPr>
            <p:cNvPr id="8203" name="Rectangle 11"/>
            <p:cNvSpPr>
              <a:spLocks noChangeArrowheads="1"/>
            </p:cNvSpPr>
            <p:nvPr/>
          </p:nvSpPr>
          <p:spPr bwMode="auto">
            <a:xfrm>
              <a:off x="4368"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PCD</a:t>
              </a:r>
            </a:p>
          </p:txBody>
        </p:sp>
        <p:sp>
          <p:nvSpPr>
            <p:cNvPr id="8204" name="Rectangle 12"/>
            <p:cNvSpPr>
              <a:spLocks noChangeArrowheads="1"/>
            </p:cNvSpPr>
            <p:nvPr/>
          </p:nvSpPr>
          <p:spPr bwMode="auto">
            <a:xfrm>
              <a:off x="4560"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PWT</a:t>
              </a:r>
            </a:p>
          </p:txBody>
        </p:sp>
        <p:sp>
          <p:nvSpPr>
            <p:cNvPr id="8205" name="Rectangle 13"/>
            <p:cNvSpPr>
              <a:spLocks noChangeArrowheads="1"/>
            </p:cNvSpPr>
            <p:nvPr/>
          </p:nvSpPr>
          <p:spPr bwMode="auto">
            <a:xfrm>
              <a:off x="4752"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U</a:t>
              </a:r>
            </a:p>
          </p:txBody>
        </p:sp>
        <p:sp>
          <p:nvSpPr>
            <p:cNvPr id="8206" name="Rectangle 14"/>
            <p:cNvSpPr>
              <a:spLocks noChangeArrowheads="1"/>
            </p:cNvSpPr>
            <p:nvPr/>
          </p:nvSpPr>
          <p:spPr bwMode="auto">
            <a:xfrm>
              <a:off x="4944"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ctr"/>
              <a:r>
                <a:rPr lang="en-US" altLang="ko-KR" b="0">
                  <a:latin typeface="Gill Sans" charset="0"/>
                  <a:ea typeface="Gill Sans" charset="0"/>
                  <a:cs typeface="Gill Sans" charset="0"/>
                </a:rPr>
                <a:t>W</a:t>
              </a:r>
            </a:p>
          </p:txBody>
        </p:sp>
        <p:sp>
          <p:nvSpPr>
            <p:cNvPr id="8207" name="Rectangle 15"/>
            <p:cNvSpPr>
              <a:spLocks noChangeArrowheads="1"/>
            </p:cNvSpPr>
            <p:nvPr/>
          </p:nvSpPr>
          <p:spPr bwMode="auto">
            <a:xfrm>
              <a:off x="5136"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a:t>
              </a:r>
            </a:p>
          </p:txBody>
        </p:sp>
        <p:sp>
          <p:nvSpPr>
            <p:cNvPr id="8208" name="Text Box 16"/>
            <p:cNvSpPr txBox="1">
              <a:spLocks noChangeArrowheads="1"/>
            </p:cNvSpPr>
            <p:nvPr/>
          </p:nvSpPr>
          <p:spPr bwMode="auto">
            <a:xfrm>
              <a:off x="5126" y="2688"/>
              <a:ext cx="196"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0</a:t>
              </a:r>
            </a:p>
          </p:txBody>
        </p:sp>
        <p:sp>
          <p:nvSpPr>
            <p:cNvPr id="8209" name="Text Box 17"/>
            <p:cNvSpPr txBox="1">
              <a:spLocks noChangeArrowheads="1"/>
            </p:cNvSpPr>
            <p:nvPr/>
          </p:nvSpPr>
          <p:spPr bwMode="auto">
            <a:xfrm>
              <a:off x="4944" y="2688"/>
              <a:ext cx="196"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1</a:t>
              </a:r>
            </a:p>
          </p:txBody>
        </p:sp>
        <p:sp>
          <p:nvSpPr>
            <p:cNvPr id="8210" name="Text Box 18"/>
            <p:cNvSpPr txBox="1">
              <a:spLocks noChangeArrowheads="1"/>
            </p:cNvSpPr>
            <p:nvPr/>
          </p:nvSpPr>
          <p:spPr bwMode="auto">
            <a:xfrm>
              <a:off x="4752" y="2688"/>
              <a:ext cx="196"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2</a:t>
              </a:r>
            </a:p>
          </p:txBody>
        </p:sp>
        <p:sp>
          <p:nvSpPr>
            <p:cNvPr id="8211" name="Text Box 19"/>
            <p:cNvSpPr txBox="1">
              <a:spLocks noChangeArrowheads="1"/>
            </p:cNvSpPr>
            <p:nvPr/>
          </p:nvSpPr>
          <p:spPr bwMode="auto">
            <a:xfrm>
              <a:off x="4560" y="2688"/>
              <a:ext cx="196"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3</a:t>
              </a:r>
            </a:p>
          </p:txBody>
        </p:sp>
        <p:sp>
          <p:nvSpPr>
            <p:cNvPr id="8212" name="Text Box 20"/>
            <p:cNvSpPr txBox="1">
              <a:spLocks noChangeArrowheads="1"/>
            </p:cNvSpPr>
            <p:nvPr/>
          </p:nvSpPr>
          <p:spPr bwMode="auto">
            <a:xfrm>
              <a:off x="4368" y="2688"/>
              <a:ext cx="196"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4</a:t>
              </a:r>
            </a:p>
          </p:txBody>
        </p:sp>
        <p:sp>
          <p:nvSpPr>
            <p:cNvPr id="8213" name="Text Box 21"/>
            <p:cNvSpPr txBox="1">
              <a:spLocks noChangeArrowheads="1"/>
            </p:cNvSpPr>
            <p:nvPr/>
          </p:nvSpPr>
          <p:spPr bwMode="auto">
            <a:xfrm>
              <a:off x="4176" y="2688"/>
              <a:ext cx="196"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5</a:t>
              </a:r>
            </a:p>
          </p:txBody>
        </p:sp>
        <p:sp>
          <p:nvSpPr>
            <p:cNvPr id="8214" name="Text Box 22"/>
            <p:cNvSpPr txBox="1">
              <a:spLocks noChangeArrowheads="1"/>
            </p:cNvSpPr>
            <p:nvPr/>
          </p:nvSpPr>
          <p:spPr bwMode="auto">
            <a:xfrm>
              <a:off x="3984" y="2688"/>
              <a:ext cx="196"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6</a:t>
              </a:r>
            </a:p>
          </p:txBody>
        </p:sp>
        <p:sp>
          <p:nvSpPr>
            <p:cNvPr id="8215" name="Text Box 23"/>
            <p:cNvSpPr txBox="1">
              <a:spLocks noChangeArrowheads="1"/>
            </p:cNvSpPr>
            <p:nvPr/>
          </p:nvSpPr>
          <p:spPr bwMode="auto">
            <a:xfrm>
              <a:off x="3792" y="2688"/>
              <a:ext cx="196"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7</a:t>
              </a:r>
            </a:p>
          </p:txBody>
        </p:sp>
        <p:sp>
          <p:nvSpPr>
            <p:cNvPr id="8216" name="Text Box 24"/>
            <p:cNvSpPr txBox="1">
              <a:spLocks noChangeArrowheads="1"/>
            </p:cNvSpPr>
            <p:nvPr/>
          </p:nvSpPr>
          <p:spPr bwMode="auto">
            <a:xfrm>
              <a:off x="3600" y="2688"/>
              <a:ext cx="196"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8</a:t>
              </a:r>
            </a:p>
          </p:txBody>
        </p:sp>
        <p:sp>
          <p:nvSpPr>
            <p:cNvPr id="8217" name="Text Box 25"/>
            <p:cNvSpPr txBox="1">
              <a:spLocks noChangeArrowheads="1"/>
            </p:cNvSpPr>
            <p:nvPr/>
          </p:nvSpPr>
          <p:spPr bwMode="auto">
            <a:xfrm>
              <a:off x="3072" y="2688"/>
              <a:ext cx="408"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11-9</a:t>
              </a:r>
            </a:p>
          </p:txBody>
        </p:sp>
        <p:sp>
          <p:nvSpPr>
            <p:cNvPr id="8218" name="Text Box 26"/>
            <p:cNvSpPr txBox="1">
              <a:spLocks noChangeArrowheads="1"/>
            </p:cNvSpPr>
            <p:nvPr/>
          </p:nvSpPr>
          <p:spPr bwMode="auto">
            <a:xfrm>
              <a:off x="1440" y="2688"/>
              <a:ext cx="489"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31-12</a:t>
              </a:r>
            </a:p>
          </p:txBody>
        </p:sp>
      </p:grpSp>
    </p:spTree>
    <p:extLst>
      <p:ext uri="{BB962C8B-B14F-4D97-AF65-F5344CB8AC3E}">
        <p14:creationId xmlns:p14="http://schemas.microsoft.com/office/powerpoint/2010/main" val="43728053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72520</TotalTime>
  <Pages>60</Pages>
  <Words>3552</Words>
  <Application>Microsoft Macintosh PowerPoint</Application>
  <PresentationFormat>On-screen Show (4:3)</PresentationFormat>
  <Paragraphs>741</Paragraphs>
  <Slides>40</Slides>
  <Notes>31</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52" baseType="lpstr">
      <vt:lpstr>Comic Sans MS</vt:lpstr>
      <vt:lpstr>Consolas</vt:lpstr>
      <vt:lpstr>Gill Sans</vt:lpstr>
      <vt:lpstr>Gill Sans Light</vt:lpstr>
      <vt:lpstr>Gulim</vt:lpstr>
      <vt:lpstr>Helvetica</vt:lpstr>
      <vt:lpstr>Impact</vt:lpstr>
      <vt:lpstr>Symbol</vt:lpstr>
      <vt:lpstr>굴림</vt:lpstr>
      <vt:lpstr>Arial</vt:lpstr>
      <vt:lpstr>Office</vt:lpstr>
      <vt:lpstr>Equation</vt:lpstr>
      <vt:lpstr>CS162 Operating Systems and Systems Programming Lecture 15   Demand Paging (Finished)</vt:lpstr>
      <vt:lpstr>Illusion of Infinite Memory</vt:lpstr>
      <vt:lpstr>Create Virtual Address Space of the Process</vt:lpstr>
      <vt:lpstr>Create Virtual Address Space of the Process</vt:lpstr>
      <vt:lpstr>Create Virtual Address Space of the Process</vt:lpstr>
      <vt:lpstr>Provide Backing Store for VAS</vt:lpstr>
      <vt:lpstr>Provide Backing Store for VAS</vt:lpstr>
      <vt:lpstr>Summary: Steps in Handling a Page Fault</vt:lpstr>
      <vt:lpstr>Recall: What is in a Page Table Entry</vt:lpstr>
      <vt:lpstr>Demand Paging Mechanisms</vt:lpstr>
      <vt:lpstr>Management &amp; Access to the Memory Hierarchy</vt:lpstr>
      <vt:lpstr>Recall: Some following questions</vt:lpstr>
      <vt:lpstr>Demand Paging Cost Model</vt:lpstr>
      <vt:lpstr>What Factors Lead to Misses?</vt:lpstr>
      <vt:lpstr>Page Replacement Policies</vt:lpstr>
      <vt:lpstr>Replacement Policies (Con’t)</vt:lpstr>
      <vt:lpstr>Example: FIFO</vt:lpstr>
      <vt:lpstr>Example: MIN</vt:lpstr>
      <vt:lpstr>When will LRU perform badly?</vt:lpstr>
      <vt:lpstr>Graph of Page Faults Versus The Number of Frames</vt:lpstr>
      <vt:lpstr>Administrivia</vt:lpstr>
      <vt:lpstr>Administrivia</vt:lpstr>
      <vt:lpstr>break</vt:lpstr>
      <vt:lpstr>Implementing LRU</vt:lpstr>
      <vt:lpstr>Clock Algorithm: Not Recently Used</vt:lpstr>
      <vt:lpstr>Nth Chance version of Clock Algorithm</vt:lpstr>
      <vt:lpstr>Second-Chance List Algorithm (VAX/VMS)</vt:lpstr>
      <vt:lpstr>Second-Chance List Algorithm (con’t)</vt:lpstr>
      <vt:lpstr>Allocation of Page Frames (Memory Pages)</vt:lpstr>
      <vt:lpstr>Fixed/Priority Allocation</vt:lpstr>
      <vt:lpstr>Page-Fault Frequency Allocation</vt:lpstr>
      <vt:lpstr>Thrashing</vt:lpstr>
      <vt:lpstr>Locality In A Memory-Reference Pattern</vt:lpstr>
      <vt:lpstr>Working-Set Model</vt:lpstr>
      <vt:lpstr>What about Compulsory Misses?</vt:lpstr>
      <vt:lpstr>Reverse Page Mapping (Sometimes called “Coremap”)</vt:lpstr>
      <vt:lpstr>Linux Memory Details?</vt:lpstr>
      <vt:lpstr>Recall: Linux Virtual memory map</vt:lpstr>
      <vt:lpstr>Virtual Map (Details)</vt:lpstr>
      <vt:lpstr>Summary</vt:lpstr>
    </vt:vector>
  </TitlesOfParts>
  <Company>UC Berkeley</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Course Introduction and Overview</dc:title>
  <dc:subject/>
  <dc:creator>John D. Kubiatowicz</dc:creator>
  <cp:keywords/>
  <dc:description>Imported some pictures from Silbershatz (c) 2005</dc:description>
  <cp:lastModifiedBy>Nathan Pemberton</cp:lastModifiedBy>
  <cp:revision>761</cp:revision>
  <cp:lastPrinted>2016-10-15T17:26:55Z</cp:lastPrinted>
  <dcterms:created xsi:type="dcterms:W3CDTF">1995-08-12T11:37:26Z</dcterms:created>
  <dcterms:modified xsi:type="dcterms:W3CDTF">2017-03-16T00:32:19Z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Joseph</vt:lpwstr>
  </property>
  <property fmtid="{D5CDD505-2E9C-101B-9397-08002B2CF9AE}" pid="3" name="Semester">
    <vt:lpwstr>Spring 2006</vt:lpwstr>
  </property>
</Properties>
</file>