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1483" r:id="rId3"/>
    <p:sldId id="1484" r:id="rId4"/>
    <p:sldId id="1459" r:id="rId5"/>
    <p:sldId id="1491" r:id="rId6"/>
    <p:sldId id="1456" r:id="rId7"/>
    <p:sldId id="1457" r:id="rId8"/>
    <p:sldId id="1458" r:id="rId9"/>
    <p:sldId id="1435" r:id="rId10"/>
    <p:sldId id="1492" r:id="rId11"/>
    <p:sldId id="1436" r:id="rId12"/>
    <p:sldId id="1494" r:id="rId13"/>
    <p:sldId id="1324" r:id="rId14"/>
    <p:sldId id="1325" r:id="rId15"/>
    <p:sldId id="1326" r:id="rId16"/>
    <p:sldId id="1495" r:id="rId17"/>
    <p:sldId id="1327" r:id="rId18"/>
    <p:sldId id="1328" r:id="rId19"/>
    <p:sldId id="1475" r:id="rId20"/>
    <p:sldId id="1476" r:id="rId21"/>
    <p:sldId id="1433" r:id="rId22"/>
    <p:sldId id="1351" r:id="rId23"/>
    <p:sldId id="1332" r:id="rId24"/>
    <p:sldId id="1333" r:id="rId25"/>
    <p:sldId id="1352" r:id="rId26"/>
    <p:sldId id="1334" r:id="rId27"/>
    <p:sldId id="1335" r:id="rId28"/>
    <p:sldId id="1336" r:id="rId29"/>
    <p:sldId id="1337" r:id="rId30"/>
    <p:sldId id="1338" r:id="rId31"/>
    <p:sldId id="1411" r:id="rId32"/>
    <p:sldId id="1426" r:id="rId33"/>
    <p:sldId id="1413" r:id="rId34"/>
    <p:sldId id="1414" r:id="rId35"/>
    <p:sldId id="1415" r:id="rId36"/>
    <p:sldId id="1376" r:id="rId37"/>
    <p:sldId id="1377" r:id="rId38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BD"/>
    <a:srgbClr val="9933FF"/>
    <a:srgbClr val="FFC5F0"/>
    <a:srgbClr val="FF79DC"/>
    <a:srgbClr val="FF33CC"/>
    <a:srgbClr val="FF99FF"/>
    <a:srgbClr val="29C6D7"/>
    <a:srgbClr val="FC230C"/>
    <a:srgbClr val="ECE21C"/>
    <a:srgbClr val="618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80" autoAdjust="0"/>
    <p:restoredTop sz="94799" autoAdjust="0"/>
  </p:normalViewPr>
  <p:slideViewPr>
    <p:cSldViewPr>
      <p:cViewPr varScale="1">
        <p:scale>
          <a:sx n="90" d="100"/>
          <a:sy n="90" d="100"/>
        </p:scale>
        <p:origin x="-7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044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0445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3599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3599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5862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7420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94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958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1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19.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64630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4/5/17</a:t>
            </a:r>
            <a:endParaRPr lang="en-US" sz="1400" b="0" i="0" dirty="0" smtClean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i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733800" y="6550025"/>
            <a:ext cx="210904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</a:t>
            </a: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©UCB </a:t>
            </a: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Spring 2017</a:t>
            </a:r>
            <a:endParaRPr lang="en-US" sz="1400" b="0" i="0" dirty="0" smtClean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19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File Systems (</a:t>
            </a:r>
            <a:r>
              <a:rPr lang="en-US" altLang="en-US" sz="3000" dirty="0" err="1" smtClean="0"/>
              <a:t>Con’t</a:t>
            </a:r>
            <a:r>
              <a:rPr lang="en-US" altLang="en-US" sz="3000" dirty="0" smtClean="0"/>
              <a:t>),</a:t>
            </a:r>
            <a:br>
              <a:rPr lang="en-US" altLang="en-US" sz="3000" dirty="0" smtClean="0"/>
            </a:br>
            <a:r>
              <a:rPr lang="en-US" altLang="en-US" sz="3000" dirty="0" smtClean="0"/>
              <a:t>MMAP</a:t>
            </a:r>
            <a:endParaRPr lang="en-US" altLang="en-US" sz="3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April 5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2017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Prof. </a:t>
            </a:r>
            <a:r>
              <a:rPr lang="en-US" altLang="en-US" dirty="0" smtClean="0"/>
              <a:t>Ion Stoica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UNIX BSD 4.2 (1984</a:t>
            </a:r>
            <a:r>
              <a:rPr lang="en-US" altLang="ko-KR" dirty="0" smtClean="0">
                <a:ea typeface="굴림" panose="020B0600000101010101" pitchFamily="34" charset="-127"/>
              </a:rPr>
              <a:t>) (2/2)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Problem</a:t>
            </a:r>
            <a:r>
              <a:rPr lang="en-US" altLang="ko-KR" dirty="0" smtClean="0">
                <a:ea typeface="굴림" panose="020B0600000101010101" pitchFamily="34" charset="-127"/>
              </a:rPr>
              <a:t>: When create a file, don’t know how big it will become (in UNIX, most writes are by appending)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How much contiguous space do you allocate for a file?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In BSD 4.2, just find some range of free blocks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Put each new file at the front of different range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To expand a file, you first try successive blocks in bitmap, then choose new range of blocks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Also in BSD 4.2: store files from same directory near each other</a:t>
            </a:r>
            <a:br>
              <a:rPr lang="en-US" altLang="ko-KR" sz="2400" dirty="0" smtClean="0">
                <a:ea typeface="굴림" panose="020B0600000101010101" pitchFamily="34" charset="-127"/>
              </a:rPr>
            </a:b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Fast File System (FFS)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Allocation and placement policies for BSD 4.2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endParaRPr lang="ko-KR" altLang="en-US" sz="2400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21749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Attack of the Rotational Delay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6172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Problem 2: Missing blocks due to rotational delay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Issue: Read one block, do processing, and read next block.  In meantime, disk has continued turning: missed next block! Need 1 revolution/block!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Solution1: Skip sector positioning (“interleaving”)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Place the blocks from one file on every other block of a track: give time for processing to overlap rotation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Can be done by OS or in modern drives by the disk </a:t>
            </a:r>
            <a:r>
              <a:rPr lang="en-US" altLang="ko-KR" sz="2400" dirty="0" smtClean="0">
                <a:ea typeface="굴림" panose="020B0600000101010101" pitchFamily="34" charset="-127"/>
              </a:rPr>
              <a:t>controller</a:t>
            </a:r>
            <a:endParaRPr lang="en-US" altLang="ko-KR" sz="2400" dirty="0" smtClean="0">
              <a:ea typeface="굴림" panose="020B0600000101010101" pitchFamily="34" charset="-127"/>
            </a:endParaRPr>
          </a:p>
        </p:txBody>
      </p:sp>
      <p:grpSp>
        <p:nvGrpSpPr>
          <p:cNvPr id="944132" name="Group 4"/>
          <p:cNvGrpSpPr>
            <a:grpSpLocks/>
          </p:cNvGrpSpPr>
          <p:nvPr/>
        </p:nvGrpSpPr>
        <p:grpSpPr bwMode="auto">
          <a:xfrm>
            <a:off x="533400" y="2209800"/>
            <a:ext cx="3329062" cy="1826450"/>
            <a:chOff x="240" y="480"/>
            <a:chExt cx="1884" cy="976"/>
          </a:xfrm>
        </p:grpSpPr>
        <p:sp>
          <p:nvSpPr>
            <p:cNvPr id="20490" name="Line 5"/>
            <p:cNvSpPr>
              <a:spLocks noChangeShapeType="1"/>
            </p:cNvSpPr>
            <p:nvPr/>
          </p:nvSpPr>
          <p:spPr bwMode="auto">
            <a:xfrm>
              <a:off x="1056" y="624"/>
              <a:ext cx="37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1" name="Rectangle 6"/>
            <p:cNvSpPr>
              <a:spLocks noChangeArrowheads="1"/>
            </p:cNvSpPr>
            <p:nvPr/>
          </p:nvSpPr>
          <p:spPr bwMode="auto">
            <a:xfrm>
              <a:off x="240" y="480"/>
              <a:ext cx="8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Skip Sector</a:t>
              </a:r>
            </a:p>
          </p:txBody>
        </p:sp>
        <p:grpSp>
          <p:nvGrpSpPr>
            <p:cNvPr id="20492" name="Group 7"/>
            <p:cNvGrpSpPr>
              <a:grpSpLocks/>
            </p:cNvGrpSpPr>
            <p:nvPr/>
          </p:nvGrpSpPr>
          <p:grpSpPr bwMode="auto">
            <a:xfrm>
              <a:off x="1392" y="624"/>
              <a:ext cx="732" cy="731"/>
              <a:chOff x="1392" y="624"/>
              <a:chExt cx="732" cy="731"/>
            </a:xfrm>
          </p:grpSpPr>
          <p:sp>
            <p:nvSpPr>
              <p:cNvPr id="20494" name="AutoShape 8"/>
              <p:cNvSpPr>
                <a:spLocks noChangeArrowheads="1"/>
              </p:cNvSpPr>
              <p:nvPr/>
            </p:nvSpPr>
            <p:spPr bwMode="auto">
              <a:xfrm rot="2028194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362 w 21600"/>
                  <a:gd name="T3" fmla="*/ 680 h 21600"/>
                  <a:gd name="T4" fmla="*/ 366 w 21600"/>
                  <a:gd name="T5" fmla="*/ 101 h 21600"/>
                  <a:gd name="T6" fmla="*/ 369 w 21600"/>
                  <a:gd name="T7" fmla="*/ 68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45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13" y="18608"/>
                    </a:moveTo>
                    <a:cubicBezTo>
                      <a:pt x="6434" y="18560"/>
                      <a:pt x="2991" y="15078"/>
                      <a:pt x="2991" y="10800"/>
                    </a:cubicBezTo>
                    <a:cubicBezTo>
                      <a:pt x="2991" y="6487"/>
                      <a:pt x="6487" y="2991"/>
                      <a:pt x="10800" y="2991"/>
                    </a:cubicBezTo>
                    <a:cubicBezTo>
                      <a:pt x="15112" y="2991"/>
                      <a:pt x="18609" y="6487"/>
                      <a:pt x="18609" y="10800"/>
                    </a:cubicBezTo>
                    <a:cubicBezTo>
                      <a:pt x="18609" y="15078"/>
                      <a:pt x="15165" y="18560"/>
                      <a:pt x="10886" y="18608"/>
                    </a:cubicBezTo>
                    <a:lnTo>
                      <a:pt x="10920" y="21599"/>
                    </a:lnTo>
                    <a:cubicBezTo>
                      <a:pt x="16837" y="21533"/>
                      <a:pt x="21600" y="16717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17"/>
                      <a:pt x="4762" y="21533"/>
                      <a:pt x="10679" y="21599"/>
                    </a:cubicBezTo>
                    <a:lnTo>
                      <a:pt x="10713" y="18608"/>
                    </a:lnTo>
                    <a:close/>
                  </a:path>
                </a:pathLst>
              </a:cu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5" name="AutoShape 9"/>
              <p:cNvSpPr>
                <a:spLocks noChangeArrowheads="1"/>
              </p:cNvSpPr>
              <p:nvPr/>
            </p:nvSpPr>
            <p:spPr bwMode="auto">
              <a:xfrm rot="-9015458">
                <a:off x="1393" y="672"/>
                <a:ext cx="731" cy="683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4 h 21600"/>
                  <a:gd name="T4" fmla="*/ 366 w 21600"/>
                  <a:gd name="T5" fmla="*/ 98 h 21600"/>
                  <a:gd name="T6" fmla="*/ 492 w 21600"/>
                  <a:gd name="T7" fmla="*/ 7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6" name="AutoShape 10"/>
              <p:cNvSpPr>
                <a:spLocks noChangeArrowheads="1"/>
              </p:cNvSpPr>
              <p:nvPr/>
            </p:nvSpPr>
            <p:spPr bwMode="auto">
              <a:xfrm rot="7164154">
                <a:off x="1392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7" name="AutoShape 11"/>
              <p:cNvSpPr>
                <a:spLocks noChangeArrowheads="1"/>
              </p:cNvSpPr>
              <p:nvPr/>
            </p:nvSpPr>
            <p:spPr bwMode="auto">
              <a:xfrm rot="2078935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8" name="AutoShape 12"/>
              <p:cNvSpPr>
                <a:spLocks noChangeArrowheads="1"/>
              </p:cNvSpPr>
              <p:nvPr/>
            </p:nvSpPr>
            <p:spPr bwMode="auto">
              <a:xfrm rot="-3261611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0493" name="Freeform 13"/>
            <p:cNvSpPr>
              <a:spLocks/>
            </p:cNvSpPr>
            <p:nvPr/>
          </p:nvSpPr>
          <p:spPr bwMode="auto">
            <a:xfrm>
              <a:off x="1056" y="672"/>
              <a:ext cx="528" cy="784"/>
            </a:xfrm>
            <a:custGeom>
              <a:avLst/>
              <a:gdLst>
                <a:gd name="T0" fmla="*/ 0 w 528"/>
                <a:gd name="T1" fmla="*/ 0 h 784"/>
                <a:gd name="T2" fmla="*/ 144 w 528"/>
                <a:gd name="T3" fmla="*/ 672 h 784"/>
                <a:gd name="T4" fmla="*/ 528 w 528"/>
                <a:gd name="T5" fmla="*/ 672 h 7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8" h="784">
                  <a:moveTo>
                    <a:pt x="0" y="0"/>
                  </a:moveTo>
                  <a:cubicBezTo>
                    <a:pt x="28" y="280"/>
                    <a:pt x="56" y="560"/>
                    <a:pt x="144" y="672"/>
                  </a:cubicBezTo>
                  <a:cubicBezTo>
                    <a:pt x="232" y="784"/>
                    <a:pt x="380" y="728"/>
                    <a:pt x="528" y="67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44142" name="Group 14"/>
          <p:cNvGrpSpPr>
            <a:grpSpLocks/>
          </p:cNvGrpSpPr>
          <p:nvPr/>
        </p:nvGrpSpPr>
        <p:grpSpPr bwMode="auto">
          <a:xfrm>
            <a:off x="4037993" y="2475485"/>
            <a:ext cx="4725007" cy="1639315"/>
            <a:chOff x="3024" y="576"/>
            <a:chExt cx="2674" cy="876"/>
          </a:xfrm>
        </p:grpSpPr>
        <p:sp>
          <p:nvSpPr>
            <p:cNvPr id="20486" name="AutoShape 15"/>
            <p:cNvSpPr>
              <a:spLocks noChangeArrowheads="1"/>
            </p:cNvSpPr>
            <p:nvPr/>
          </p:nvSpPr>
          <p:spPr bwMode="auto">
            <a:xfrm>
              <a:off x="3024" y="576"/>
              <a:ext cx="737" cy="753"/>
            </a:xfrm>
            <a:custGeom>
              <a:avLst/>
              <a:gdLst>
                <a:gd name="T0" fmla="*/ 369 w 21600"/>
                <a:gd name="T1" fmla="*/ 0 h 21600"/>
                <a:gd name="T2" fmla="*/ 108 w 21600"/>
                <a:gd name="T3" fmla="*/ 110 h 21600"/>
                <a:gd name="T4" fmla="*/ 0 w 21600"/>
                <a:gd name="T5" fmla="*/ 377 h 21600"/>
                <a:gd name="T6" fmla="*/ 108 w 21600"/>
                <a:gd name="T7" fmla="*/ 643 h 21600"/>
                <a:gd name="T8" fmla="*/ 369 w 21600"/>
                <a:gd name="T9" fmla="*/ 753 h 21600"/>
                <a:gd name="T10" fmla="*/ 629 w 21600"/>
                <a:gd name="T11" fmla="*/ 643 h 21600"/>
                <a:gd name="T12" fmla="*/ 737 w 21600"/>
                <a:gd name="T13" fmla="*/ 377 h 21600"/>
                <a:gd name="T14" fmla="*/ 629 w 21600"/>
                <a:gd name="T15" fmla="*/ 11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55 h 21600"/>
                <a:gd name="T26" fmla="*/ 1843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97" y="10800"/>
                  </a:moveTo>
                  <a:cubicBezTo>
                    <a:pt x="3097" y="15054"/>
                    <a:pt x="6546" y="18503"/>
                    <a:pt x="10800" y="18503"/>
                  </a:cubicBezTo>
                  <a:cubicBezTo>
                    <a:pt x="15054" y="18503"/>
                    <a:pt x="18503" y="15054"/>
                    <a:pt x="18503" y="10800"/>
                  </a:cubicBezTo>
                  <a:cubicBezTo>
                    <a:pt x="18503" y="6546"/>
                    <a:pt x="15054" y="3097"/>
                    <a:pt x="10800" y="3097"/>
                  </a:cubicBezTo>
                  <a:cubicBezTo>
                    <a:pt x="6546" y="3097"/>
                    <a:pt x="3097" y="6546"/>
                    <a:pt x="3097" y="10800"/>
                  </a:cubicBezTo>
                  <a:close/>
                </a:path>
              </a:pathLst>
            </a:cu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7" name="Rectangle 16"/>
            <p:cNvSpPr>
              <a:spLocks noChangeArrowheads="1"/>
            </p:cNvSpPr>
            <p:nvPr/>
          </p:nvSpPr>
          <p:spPr bwMode="auto">
            <a:xfrm>
              <a:off x="4272" y="816"/>
              <a:ext cx="1104" cy="14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8" name="Text Box 17"/>
            <p:cNvSpPr txBox="1">
              <a:spLocks noChangeArrowheads="1"/>
            </p:cNvSpPr>
            <p:nvPr/>
          </p:nvSpPr>
          <p:spPr bwMode="auto">
            <a:xfrm>
              <a:off x="4058" y="1008"/>
              <a:ext cx="1640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Track Buffer</a:t>
              </a:r>
            </a:p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(Holds complete track)</a:t>
              </a:r>
            </a:p>
          </p:txBody>
        </p:sp>
        <p:sp>
          <p:nvSpPr>
            <p:cNvPr id="20489" name="AutoShape 18"/>
            <p:cNvSpPr>
              <a:spLocks noChangeArrowheads="1"/>
            </p:cNvSpPr>
            <p:nvPr/>
          </p:nvSpPr>
          <p:spPr bwMode="auto">
            <a:xfrm>
              <a:off x="3888" y="816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8545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Attack of the Rotational Delay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6172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Problem 2: Missing blocks due to rotational delay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Issue: Read one block, do processing, and read next block.  In meantime, disk has continued turning: missed next block! Need 1 revolution/block!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Solution 2</a:t>
            </a:r>
            <a:r>
              <a:rPr lang="en-US" altLang="ko-KR" sz="2400" dirty="0">
                <a:ea typeface="굴림" panose="020B0600000101010101" pitchFamily="34" charset="-127"/>
              </a:rPr>
              <a:t>: Read ahead: read next block right after first, even if application hasn’t asked for it </a:t>
            </a:r>
            <a:r>
              <a:rPr lang="en-US" altLang="ko-KR" sz="2400" dirty="0" smtClean="0">
                <a:ea typeface="굴림" panose="020B0600000101010101" pitchFamily="34" charset="-127"/>
              </a:rPr>
              <a:t>yet</a:t>
            </a:r>
            <a:endParaRPr lang="en-US" altLang="ko-KR" sz="2400" dirty="0">
              <a:ea typeface="굴림" panose="020B0600000101010101" pitchFamily="34" charset="-127"/>
            </a:endParaRP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This can be done either by OS (read ahead) 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By disk itself (track buffers) - many disk controllers have internal RAM that allows them to read a complete </a:t>
            </a:r>
            <a:r>
              <a:rPr lang="en-US" altLang="ko-KR" sz="2400" dirty="0" smtClean="0">
                <a:ea typeface="굴림" panose="020B0600000101010101" pitchFamily="34" charset="-127"/>
              </a:rPr>
              <a:t>track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Note: </a:t>
            </a:r>
            <a:r>
              <a:rPr lang="en-US" altLang="ko-KR" dirty="0">
                <a:ea typeface="굴림" panose="020B0600000101010101" pitchFamily="34" charset="-127"/>
              </a:rPr>
              <a:t>Modern disks + controllers do many </a:t>
            </a:r>
            <a:r>
              <a:rPr lang="en-US" altLang="ko-KR" dirty="0" smtClean="0">
                <a:ea typeface="굴림" panose="020B0600000101010101" pitchFamily="34" charset="-127"/>
              </a:rPr>
              <a:t>things </a:t>
            </a:r>
            <a:r>
              <a:rPr lang="en-US" altLang="ko-KR" dirty="0">
                <a:ea typeface="굴림" panose="020B0600000101010101" pitchFamily="34" charset="-127"/>
              </a:rPr>
              <a:t>“under the covers”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Track buffers, elevator algorithms, bad block filtering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533400" y="2209800"/>
            <a:ext cx="3329062" cy="1826450"/>
            <a:chOff x="240" y="480"/>
            <a:chExt cx="1884" cy="976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1056" y="624"/>
              <a:ext cx="37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240" y="480"/>
              <a:ext cx="8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Skip Sector</a:t>
              </a:r>
            </a:p>
          </p:txBody>
        </p:sp>
        <p:grpSp>
          <p:nvGrpSpPr>
            <p:cNvPr id="22" name="Group 7"/>
            <p:cNvGrpSpPr>
              <a:grpSpLocks/>
            </p:cNvGrpSpPr>
            <p:nvPr/>
          </p:nvGrpSpPr>
          <p:grpSpPr bwMode="auto">
            <a:xfrm>
              <a:off x="1392" y="624"/>
              <a:ext cx="732" cy="731"/>
              <a:chOff x="1392" y="624"/>
              <a:chExt cx="732" cy="731"/>
            </a:xfrm>
          </p:grpSpPr>
          <p:sp>
            <p:nvSpPr>
              <p:cNvPr id="24" name="AutoShape 8"/>
              <p:cNvSpPr>
                <a:spLocks noChangeArrowheads="1"/>
              </p:cNvSpPr>
              <p:nvPr/>
            </p:nvSpPr>
            <p:spPr bwMode="auto">
              <a:xfrm rot="2028194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362 w 21600"/>
                  <a:gd name="T3" fmla="*/ 680 h 21600"/>
                  <a:gd name="T4" fmla="*/ 366 w 21600"/>
                  <a:gd name="T5" fmla="*/ 101 h 21600"/>
                  <a:gd name="T6" fmla="*/ 369 w 21600"/>
                  <a:gd name="T7" fmla="*/ 68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45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13" y="18608"/>
                    </a:moveTo>
                    <a:cubicBezTo>
                      <a:pt x="6434" y="18560"/>
                      <a:pt x="2991" y="15078"/>
                      <a:pt x="2991" y="10800"/>
                    </a:cubicBezTo>
                    <a:cubicBezTo>
                      <a:pt x="2991" y="6487"/>
                      <a:pt x="6487" y="2991"/>
                      <a:pt x="10800" y="2991"/>
                    </a:cubicBezTo>
                    <a:cubicBezTo>
                      <a:pt x="15112" y="2991"/>
                      <a:pt x="18609" y="6487"/>
                      <a:pt x="18609" y="10800"/>
                    </a:cubicBezTo>
                    <a:cubicBezTo>
                      <a:pt x="18609" y="15078"/>
                      <a:pt x="15165" y="18560"/>
                      <a:pt x="10886" y="18608"/>
                    </a:cubicBezTo>
                    <a:lnTo>
                      <a:pt x="10920" y="21599"/>
                    </a:lnTo>
                    <a:cubicBezTo>
                      <a:pt x="16837" y="21533"/>
                      <a:pt x="21600" y="16717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17"/>
                      <a:pt x="4762" y="21533"/>
                      <a:pt x="10679" y="21599"/>
                    </a:cubicBezTo>
                    <a:lnTo>
                      <a:pt x="10713" y="18608"/>
                    </a:lnTo>
                    <a:close/>
                  </a:path>
                </a:pathLst>
              </a:cu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" name="AutoShape 9"/>
              <p:cNvSpPr>
                <a:spLocks noChangeArrowheads="1"/>
              </p:cNvSpPr>
              <p:nvPr/>
            </p:nvSpPr>
            <p:spPr bwMode="auto">
              <a:xfrm rot="-9015458">
                <a:off x="1393" y="672"/>
                <a:ext cx="731" cy="683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4 h 21600"/>
                  <a:gd name="T4" fmla="*/ 366 w 21600"/>
                  <a:gd name="T5" fmla="*/ 98 h 21600"/>
                  <a:gd name="T6" fmla="*/ 492 w 21600"/>
                  <a:gd name="T7" fmla="*/ 7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6" name="AutoShape 10"/>
              <p:cNvSpPr>
                <a:spLocks noChangeArrowheads="1"/>
              </p:cNvSpPr>
              <p:nvPr/>
            </p:nvSpPr>
            <p:spPr bwMode="auto">
              <a:xfrm rot="7164154">
                <a:off x="1392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" name="AutoShape 11"/>
              <p:cNvSpPr>
                <a:spLocks noChangeArrowheads="1"/>
              </p:cNvSpPr>
              <p:nvPr/>
            </p:nvSpPr>
            <p:spPr bwMode="auto">
              <a:xfrm rot="2078935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" name="AutoShape 12"/>
              <p:cNvSpPr>
                <a:spLocks noChangeArrowheads="1"/>
              </p:cNvSpPr>
              <p:nvPr/>
            </p:nvSpPr>
            <p:spPr bwMode="auto">
              <a:xfrm rot="-3261611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1056" y="672"/>
              <a:ext cx="528" cy="784"/>
            </a:xfrm>
            <a:custGeom>
              <a:avLst/>
              <a:gdLst>
                <a:gd name="T0" fmla="*/ 0 w 528"/>
                <a:gd name="T1" fmla="*/ 0 h 784"/>
                <a:gd name="T2" fmla="*/ 144 w 528"/>
                <a:gd name="T3" fmla="*/ 672 h 784"/>
                <a:gd name="T4" fmla="*/ 528 w 528"/>
                <a:gd name="T5" fmla="*/ 672 h 7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8" h="784">
                  <a:moveTo>
                    <a:pt x="0" y="0"/>
                  </a:moveTo>
                  <a:cubicBezTo>
                    <a:pt x="28" y="280"/>
                    <a:pt x="56" y="560"/>
                    <a:pt x="144" y="672"/>
                  </a:cubicBezTo>
                  <a:cubicBezTo>
                    <a:pt x="232" y="784"/>
                    <a:pt x="380" y="728"/>
                    <a:pt x="528" y="67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4037993" y="2475485"/>
            <a:ext cx="4725007" cy="1639315"/>
            <a:chOff x="3024" y="576"/>
            <a:chExt cx="2674" cy="876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auto">
            <a:xfrm>
              <a:off x="3024" y="576"/>
              <a:ext cx="737" cy="753"/>
            </a:xfrm>
            <a:custGeom>
              <a:avLst/>
              <a:gdLst>
                <a:gd name="T0" fmla="*/ 369 w 21600"/>
                <a:gd name="T1" fmla="*/ 0 h 21600"/>
                <a:gd name="T2" fmla="*/ 108 w 21600"/>
                <a:gd name="T3" fmla="*/ 110 h 21600"/>
                <a:gd name="T4" fmla="*/ 0 w 21600"/>
                <a:gd name="T5" fmla="*/ 377 h 21600"/>
                <a:gd name="T6" fmla="*/ 108 w 21600"/>
                <a:gd name="T7" fmla="*/ 643 h 21600"/>
                <a:gd name="T8" fmla="*/ 369 w 21600"/>
                <a:gd name="T9" fmla="*/ 753 h 21600"/>
                <a:gd name="T10" fmla="*/ 629 w 21600"/>
                <a:gd name="T11" fmla="*/ 643 h 21600"/>
                <a:gd name="T12" fmla="*/ 737 w 21600"/>
                <a:gd name="T13" fmla="*/ 377 h 21600"/>
                <a:gd name="T14" fmla="*/ 629 w 21600"/>
                <a:gd name="T15" fmla="*/ 11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55 h 21600"/>
                <a:gd name="T26" fmla="*/ 1843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97" y="10800"/>
                  </a:moveTo>
                  <a:cubicBezTo>
                    <a:pt x="3097" y="15054"/>
                    <a:pt x="6546" y="18503"/>
                    <a:pt x="10800" y="18503"/>
                  </a:cubicBezTo>
                  <a:cubicBezTo>
                    <a:pt x="15054" y="18503"/>
                    <a:pt x="18503" y="15054"/>
                    <a:pt x="18503" y="10800"/>
                  </a:cubicBezTo>
                  <a:cubicBezTo>
                    <a:pt x="18503" y="6546"/>
                    <a:pt x="15054" y="3097"/>
                    <a:pt x="10800" y="3097"/>
                  </a:cubicBezTo>
                  <a:cubicBezTo>
                    <a:pt x="6546" y="3097"/>
                    <a:pt x="3097" y="6546"/>
                    <a:pt x="3097" y="10800"/>
                  </a:cubicBezTo>
                  <a:close/>
                </a:path>
              </a:pathLst>
            </a:cu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4272" y="816"/>
              <a:ext cx="1104" cy="14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4058" y="1008"/>
              <a:ext cx="1640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Track Buffer</a:t>
              </a:r>
            </a:p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(Holds complete track)</a:t>
              </a:r>
            </a:p>
          </p:txBody>
        </p:sp>
        <p:sp>
          <p:nvSpPr>
            <p:cNvPr id="33" name="AutoShape 18"/>
            <p:cNvSpPr>
              <a:spLocks noChangeArrowheads="1"/>
            </p:cNvSpPr>
            <p:nvPr/>
          </p:nvSpPr>
          <p:spPr bwMode="auto">
            <a:xfrm>
              <a:off x="3888" y="816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97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are inodes Stored?</a:t>
            </a:r>
            <a:endParaRPr lang="en-US" dirty="0"/>
          </a:p>
        </p:txBody>
      </p:sp>
      <p:sp>
        <p:nvSpPr>
          <p:cNvPr id="898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early UNIX and DOS/Windows’ FAT file system, headers stored in special array in outermost cylinders</a:t>
            </a:r>
          </a:p>
          <a:p>
            <a:endParaRPr lang="en-US" sz="2800" dirty="0" smtClean="0"/>
          </a:p>
          <a:p>
            <a:r>
              <a:rPr lang="en-US" sz="2800" dirty="0" smtClean="0"/>
              <a:t>Header not stored anywhere near the data blocks</a:t>
            </a:r>
          </a:p>
          <a:p>
            <a:pPr lvl="1"/>
            <a:r>
              <a:rPr lang="en-US" sz="2400" dirty="0" smtClean="0"/>
              <a:t>To read a small file, seek to get header, seek back to data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Fixed size, set when disk is formatted</a:t>
            </a:r>
          </a:p>
          <a:p>
            <a:pPr lvl="1"/>
            <a:r>
              <a:rPr lang="en-US" sz="2400" dirty="0" smtClean="0"/>
              <a:t>At formatting time, a fixed number of </a:t>
            </a:r>
            <a:r>
              <a:rPr lang="en-US" sz="2400" dirty="0" err="1" smtClean="0"/>
              <a:t>inodes</a:t>
            </a:r>
            <a:r>
              <a:rPr lang="en-US" sz="2400" dirty="0" smtClean="0"/>
              <a:t> are created</a:t>
            </a:r>
          </a:p>
          <a:p>
            <a:pPr lvl="1"/>
            <a:r>
              <a:rPr lang="en-US" sz="2400" dirty="0" smtClean="0"/>
              <a:t>Each is given a unique number, called an “</a:t>
            </a:r>
            <a:r>
              <a:rPr lang="en-US" altLang="ja-JP" sz="2400" dirty="0" err="1" smtClean="0"/>
              <a:t>inumber</a:t>
            </a:r>
            <a:r>
              <a:rPr lang="en-US" altLang="ja-JP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700236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are inodes Stored?</a:t>
            </a:r>
            <a:endParaRPr lang="en-US" dirty="0"/>
          </a:p>
        </p:txBody>
      </p:sp>
      <p:sp>
        <p:nvSpPr>
          <p:cNvPr id="898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5344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Later versions of UNIX moved the header information to be </a:t>
            </a:r>
            <a:br>
              <a:rPr lang="en-US" dirty="0" smtClean="0"/>
            </a:br>
            <a:r>
              <a:rPr lang="en-US" dirty="0" smtClean="0"/>
              <a:t>closer to the data blocks</a:t>
            </a:r>
          </a:p>
          <a:p>
            <a:pPr lvl="1"/>
            <a:r>
              <a:rPr lang="en-US" sz="2400" dirty="0" smtClean="0"/>
              <a:t>Often, </a:t>
            </a:r>
            <a:r>
              <a:rPr lang="en-US" sz="2400" dirty="0" err="1" smtClean="0"/>
              <a:t>inode</a:t>
            </a:r>
            <a:r>
              <a:rPr lang="en-US" sz="2400" dirty="0" smtClean="0"/>
              <a:t> for file stored in same </a:t>
            </a:r>
            <a:r>
              <a:rPr lang="ja-JP" altLang="en-US" sz="2400" dirty="0" smtClean="0"/>
              <a:t>“</a:t>
            </a:r>
            <a:r>
              <a:rPr lang="en-US" altLang="ja-JP" sz="2400" dirty="0" smtClean="0"/>
              <a:t>cylinder group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 as parent directory of the file (makes an </a:t>
            </a:r>
            <a:r>
              <a:rPr lang="en-US" altLang="ja-JP" sz="2400" dirty="0" err="1" smtClean="0"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altLang="ja-JP" sz="2400" dirty="0" smtClean="0"/>
              <a:t> of that directory run fast)</a:t>
            </a:r>
          </a:p>
          <a:p>
            <a:r>
              <a:rPr lang="en-US" dirty="0" smtClean="0"/>
              <a:t>Pros</a:t>
            </a:r>
            <a:r>
              <a:rPr lang="en-US" dirty="0" smtClean="0"/>
              <a:t>: </a:t>
            </a:r>
          </a:p>
          <a:p>
            <a:pPr lvl="1"/>
            <a:r>
              <a:rPr lang="en-US" sz="2400" dirty="0" smtClean="0"/>
              <a:t>UNIX BSD 4.2 puts bit of file header array on many cylinders</a:t>
            </a:r>
          </a:p>
          <a:p>
            <a:pPr lvl="1"/>
            <a:r>
              <a:rPr lang="en-US" sz="2400" dirty="0" smtClean="0"/>
              <a:t>For small directories, can fit all data, file headers, etc. in same cylinder </a:t>
            </a:r>
            <a:r>
              <a:rPr lang="en-US" sz="2400" dirty="0" smtClean="0">
                <a:sym typeface="Symbol" pitchFamily="-83" charset="2"/>
              </a:rPr>
              <a:t> no seeks!</a:t>
            </a:r>
          </a:p>
          <a:p>
            <a:pPr lvl="1"/>
            <a:r>
              <a:rPr lang="en-US" sz="2400" dirty="0" smtClean="0">
                <a:sym typeface="Symbol" pitchFamily="-83" charset="2"/>
              </a:rPr>
              <a:t>File headers much smaller than whole block (a few hundred bytes), so multiple headers fetched from disk at same time</a:t>
            </a:r>
          </a:p>
          <a:p>
            <a:pPr lvl="1"/>
            <a:r>
              <a:rPr lang="en-US" sz="2400" dirty="0" smtClean="0"/>
              <a:t>Reliability: whatever happens to the disk, you can find many of the files (even if directories disconnected</a:t>
            </a:r>
            <a:r>
              <a:rPr lang="en-US" sz="2400" dirty="0" smtClean="0"/>
              <a:t>)</a:t>
            </a:r>
            <a:endParaRPr lang="en-US" sz="1600" dirty="0" smtClean="0"/>
          </a:p>
          <a:p>
            <a:r>
              <a:rPr lang="en-US" dirty="0" smtClean="0"/>
              <a:t>Part of the Fast File System (FFS)</a:t>
            </a:r>
          </a:p>
          <a:p>
            <a:pPr lvl="1"/>
            <a:r>
              <a:rPr lang="en-US" sz="2400" dirty="0" smtClean="0"/>
              <a:t>General optimization to avoid seeks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516912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4.2 BSD Locality: Block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3058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File system volume is divided into a set of block groups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Close set of tracks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Data blocks, metadata, and free space </a:t>
            </a:r>
            <a:br>
              <a:rPr lang="en-US" dirty="0" smtClean="0"/>
            </a:br>
            <a:r>
              <a:rPr lang="en-US" dirty="0" smtClean="0"/>
              <a:t>interleaved within block group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Avoid huge seeks between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user </a:t>
            </a:r>
            <a:r>
              <a:rPr lang="en-US" sz="2400" dirty="0" smtClean="0"/>
              <a:t>data </a:t>
            </a:r>
            <a:r>
              <a:rPr lang="en-US" sz="2400" dirty="0" smtClean="0"/>
              <a:t>and </a:t>
            </a:r>
            <a:r>
              <a:rPr lang="en-US" sz="2400" dirty="0" smtClean="0"/>
              <a:t>system structure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Put directory and its files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 block group</a:t>
            </a:r>
            <a:endParaRPr lang="en-US" dirty="0" smtClean="0"/>
          </a:p>
        </p:txBody>
      </p:sp>
      <p:pic>
        <p:nvPicPr>
          <p:cNvPr id="8" name="Picture 7" descr="Screen Shot 2014-10-22 at 5.27.38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33" y="1295400"/>
            <a:ext cx="4471567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488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4.2 BSD Locality: Block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3058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First</a:t>
            </a:r>
            <a:r>
              <a:rPr lang="en-US" dirty="0" smtClean="0"/>
              <a:t>-Free allocation of new </a:t>
            </a:r>
            <a:br>
              <a:rPr lang="en-US" dirty="0" smtClean="0"/>
            </a:br>
            <a:r>
              <a:rPr lang="en-US" dirty="0" smtClean="0"/>
              <a:t>file blocks</a:t>
            </a:r>
          </a:p>
          <a:p>
            <a:pPr lvl="1">
              <a:lnSpc>
                <a:spcPct val="100000"/>
              </a:lnSpc>
            </a:pPr>
            <a:r>
              <a:rPr lang="en-US" altLang="ko-KR" sz="2400" dirty="0" smtClean="0"/>
              <a:t>To expand file, first try </a:t>
            </a:r>
            <a:br>
              <a:rPr lang="en-US" altLang="ko-KR" sz="2400" dirty="0" smtClean="0"/>
            </a:br>
            <a:r>
              <a:rPr lang="en-US" altLang="ko-KR" sz="2400" dirty="0" smtClean="0"/>
              <a:t>successive blocks in bitmap, then </a:t>
            </a:r>
            <a:br>
              <a:rPr lang="en-US" altLang="ko-KR" sz="2400" dirty="0" smtClean="0"/>
            </a:br>
            <a:r>
              <a:rPr lang="en-US" altLang="ko-KR" sz="2400" dirty="0" smtClean="0"/>
              <a:t>choose new range of blocks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Few little holes at start, big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sequential runs </a:t>
            </a:r>
            <a:r>
              <a:rPr lang="en-US" sz="2400" dirty="0" smtClean="0"/>
              <a:t>at end of group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Avoids fragmentation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Sequential layout for big files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Important: keep 10% or more free!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Reserve space in the Block Group</a:t>
            </a:r>
          </a:p>
        </p:txBody>
      </p:sp>
      <p:pic>
        <p:nvPicPr>
          <p:cNvPr id="8" name="Picture 7" descr="Screen Shot 2014-10-22 at 5.27.38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33" y="1295400"/>
            <a:ext cx="4471567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43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533400"/>
          </a:xfrm>
        </p:spPr>
        <p:txBody>
          <a:bodyPr/>
          <a:lstStyle/>
          <a:p>
            <a:r>
              <a:rPr lang="en-US" dirty="0" smtClean="0"/>
              <a:t>UNIX 4.2 BSD FFS First Fit Block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7929"/>
            <a:ext cx="8229600" cy="1799136"/>
          </a:xfrm>
        </p:spPr>
        <p:txBody>
          <a:bodyPr>
            <a:normAutofit/>
          </a:bodyPr>
          <a:lstStyle/>
          <a:p>
            <a:r>
              <a:rPr lang="en-US" dirty="0" smtClean="0"/>
              <a:t>Fills in the small holes at the start of block group</a:t>
            </a:r>
          </a:p>
          <a:p>
            <a:r>
              <a:rPr lang="en-US" dirty="0" smtClean="0"/>
              <a:t>Avoids fragmentation, leaves contiguous free space at end</a:t>
            </a:r>
            <a:endParaRPr lang="en-US" dirty="0"/>
          </a:p>
        </p:txBody>
      </p:sp>
      <p:pic>
        <p:nvPicPr>
          <p:cNvPr id="7" name="Picture 6" descr="Screen Shot 2014-10-23 at 8.4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" y="3003486"/>
            <a:ext cx="9144000" cy="1696739"/>
          </a:xfrm>
          <a:prstGeom prst="rect">
            <a:avLst/>
          </a:prstGeom>
        </p:spPr>
      </p:pic>
      <p:pic>
        <p:nvPicPr>
          <p:cNvPr id="8" name="Picture 7" descr="Screen Shot 2014-10-23 at 8.46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2164360"/>
          </a:xfrm>
          <a:prstGeom prst="rect">
            <a:avLst/>
          </a:prstGeom>
        </p:spPr>
      </p:pic>
      <p:pic>
        <p:nvPicPr>
          <p:cNvPr id="9" name="Picture 8" descr="Screen Shot 2014-10-23 at 8.46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" y="4624951"/>
            <a:ext cx="9144000" cy="16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07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4.2 BSD 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Pros</a:t>
            </a:r>
          </a:p>
          <a:p>
            <a:pPr lvl="1"/>
            <a:r>
              <a:rPr lang="en-US" sz="2400" dirty="0" smtClean="0"/>
              <a:t>Efficient storage for both small and large files</a:t>
            </a:r>
          </a:p>
          <a:p>
            <a:pPr lvl="1"/>
            <a:r>
              <a:rPr lang="en-US" sz="2400" dirty="0" smtClean="0"/>
              <a:t>Locality for both small and large files</a:t>
            </a:r>
          </a:p>
          <a:p>
            <a:pPr lvl="1"/>
            <a:r>
              <a:rPr lang="en-US" sz="2400" dirty="0" smtClean="0"/>
              <a:t>Locality for metadata and data</a:t>
            </a:r>
          </a:p>
          <a:p>
            <a:pPr lvl="1"/>
            <a:r>
              <a:rPr lang="en-US" sz="2400" dirty="0" smtClean="0"/>
              <a:t>No defragmentation necessary!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Cons</a:t>
            </a:r>
          </a:p>
          <a:p>
            <a:pPr lvl="1"/>
            <a:r>
              <a:rPr lang="en-US" sz="2400" dirty="0" smtClean="0"/>
              <a:t>Inefficient for tiny files (a 1 byte file requires both an </a:t>
            </a:r>
            <a:r>
              <a:rPr lang="en-US" sz="2400" dirty="0" err="1" smtClean="0"/>
              <a:t>inode</a:t>
            </a:r>
            <a:r>
              <a:rPr lang="en-US" sz="2400" dirty="0" smtClean="0"/>
              <a:t> and a data block)</a:t>
            </a:r>
          </a:p>
          <a:p>
            <a:pPr lvl="1"/>
            <a:r>
              <a:rPr lang="en-US" sz="2400" dirty="0" smtClean="0"/>
              <a:t>Inefficient encoding when file is mostly contiguous on disk</a:t>
            </a:r>
          </a:p>
          <a:p>
            <a:pPr lvl="1"/>
            <a:r>
              <a:rPr lang="en-US" sz="2400" dirty="0" smtClean="0"/>
              <a:t>Need to reserve 10-20% of free space to prevent fragmentation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396149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82000" cy="510540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Project </a:t>
            </a:r>
            <a:r>
              <a:rPr lang="en-US" sz="2800" dirty="0"/>
              <a:t>2 </a:t>
            </a:r>
            <a:r>
              <a:rPr lang="en-US" sz="2800" dirty="0" smtClean="0"/>
              <a:t>– Final </a:t>
            </a:r>
            <a:r>
              <a:rPr lang="en-US" sz="2800" dirty="0"/>
              <a:t>report </a:t>
            </a:r>
            <a:r>
              <a:rPr lang="en-US" sz="2800" dirty="0" smtClean="0"/>
              <a:t>and tests due </a:t>
            </a:r>
            <a:r>
              <a:rPr lang="en-US" sz="2800" dirty="0">
                <a:solidFill>
                  <a:srgbClr val="FF0000"/>
                </a:solidFill>
              </a:rPr>
              <a:t>today</a:t>
            </a:r>
            <a:r>
              <a:rPr lang="en-US" sz="2800" dirty="0"/>
              <a:t> </a:t>
            </a:r>
            <a:r>
              <a:rPr lang="en-US" sz="2800" dirty="0" smtClean="0"/>
              <a:t>Wed </a:t>
            </a:r>
            <a:r>
              <a:rPr lang="en-US" sz="2800" dirty="0"/>
              <a:t>4</a:t>
            </a:r>
            <a:r>
              <a:rPr lang="en-US" sz="2800" dirty="0" smtClean="0"/>
              <a:t>/</a:t>
            </a:r>
            <a:r>
              <a:rPr lang="en-US" sz="2800" dirty="0"/>
              <a:t>5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Project 3 – Releases on Friday </a:t>
            </a:r>
            <a:r>
              <a:rPr lang="en-US" sz="2800" dirty="0"/>
              <a:t>4</a:t>
            </a:r>
            <a:r>
              <a:rPr lang="en-US" sz="2800" dirty="0" smtClean="0"/>
              <a:t>/</a:t>
            </a:r>
            <a:r>
              <a:rPr lang="en-US" sz="2800" dirty="0"/>
              <a:t>7</a:t>
            </a:r>
            <a:r>
              <a:rPr lang="en-US" sz="2800" dirty="0" smtClean="0"/>
              <a:t> </a:t>
            </a:r>
            <a:r>
              <a:rPr lang="en-US" sz="2800" dirty="0" smtClean="0"/>
              <a:t>(Doc </a:t>
            </a:r>
            <a:r>
              <a:rPr lang="en-US" sz="2800" dirty="0"/>
              <a:t>d</a:t>
            </a:r>
            <a:r>
              <a:rPr lang="en-US" sz="2800" dirty="0" smtClean="0"/>
              <a:t>ue </a:t>
            </a:r>
            <a:r>
              <a:rPr lang="en-US" sz="2800" dirty="0"/>
              <a:t>4</a:t>
            </a:r>
            <a:r>
              <a:rPr lang="en-US" sz="2800" dirty="0" smtClean="0"/>
              <a:t>/12)</a:t>
            </a: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2410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About a “Real” File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76553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Meet the </a:t>
            </a:r>
            <a:r>
              <a:rPr lang="en-US" sz="3200" dirty="0" err="1" smtClean="0">
                <a:solidFill>
                  <a:srgbClr val="FF0000"/>
                </a:solidFill>
              </a:rPr>
              <a:t>inode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76015" y="1740385"/>
            <a:ext cx="8291785" cy="456016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1000" y="2728319"/>
            <a:ext cx="1429494" cy="1310281"/>
            <a:chOff x="381000" y="2728318"/>
            <a:chExt cx="1429494" cy="1310282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2728318"/>
              <a:ext cx="1429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err="1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err="1" smtClean="0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ile_number</a:t>
              </a:r>
              <a:endPara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6200000" flipH="1">
              <a:off x="933815" y="3297369"/>
              <a:ext cx="874216" cy="608245"/>
            </a:xfrm>
            <a:prstGeom prst="bentConnector3">
              <a:avLst>
                <a:gd name="adj1" fmla="val 10020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9660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break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76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"/>
            <a:ext cx="5181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Linux Example: Ext2/3 Disk Layout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4191000" cy="6096000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Disk divided into block groups</a:t>
            </a:r>
          </a:p>
          <a:p>
            <a:pPr lvl="1"/>
            <a:r>
              <a:rPr lang="en-US" altLang="zh-TW" sz="2400" dirty="0" smtClean="0">
                <a:ea typeface="新細明體" panose="02020500000000000000" pitchFamily="18" charset="-120"/>
              </a:rPr>
              <a:t>Provides locality</a:t>
            </a:r>
          </a:p>
          <a:p>
            <a:pPr lvl="1"/>
            <a:r>
              <a:rPr lang="en-US" altLang="zh-TW" sz="2400" dirty="0" smtClean="0">
                <a:ea typeface="新細明體" panose="02020500000000000000" pitchFamily="18" charset="-120"/>
              </a:rPr>
              <a:t>Each group has two block-sized bitmaps  (free blocks/</a:t>
            </a:r>
            <a:r>
              <a:rPr lang="en-US" altLang="zh-TW" sz="2400" dirty="0" err="1" smtClean="0">
                <a:ea typeface="新細明體" panose="02020500000000000000" pitchFamily="18" charset="-120"/>
              </a:rPr>
              <a:t>inodes</a:t>
            </a:r>
            <a:r>
              <a:rPr lang="en-US" altLang="zh-TW" sz="2400" dirty="0" smtClean="0">
                <a:ea typeface="新細明體" panose="02020500000000000000" pitchFamily="18" charset="-120"/>
              </a:rPr>
              <a:t>)</a:t>
            </a:r>
          </a:p>
          <a:p>
            <a:pPr lvl="1"/>
            <a:r>
              <a:rPr lang="en-US" altLang="zh-TW" sz="2400" dirty="0" smtClean="0">
                <a:ea typeface="新細明體" panose="02020500000000000000" pitchFamily="18" charset="-120"/>
              </a:rPr>
              <a:t>Block sizes settable </a:t>
            </a:r>
            <a:br>
              <a:rPr lang="en-US" altLang="zh-TW" sz="2400" dirty="0" smtClean="0">
                <a:ea typeface="新細明體" panose="02020500000000000000" pitchFamily="18" charset="-120"/>
              </a:rPr>
            </a:br>
            <a:r>
              <a:rPr lang="en-US" altLang="zh-TW" sz="2400" dirty="0" smtClean="0">
                <a:ea typeface="新細明體" panose="02020500000000000000" pitchFamily="18" charset="-120"/>
              </a:rPr>
              <a:t>at format time: </a:t>
            </a:r>
            <a:br>
              <a:rPr lang="en-US" altLang="zh-TW" sz="2400" dirty="0" smtClean="0">
                <a:ea typeface="新細明體" panose="02020500000000000000" pitchFamily="18" charset="-120"/>
              </a:rPr>
            </a:br>
            <a:r>
              <a:rPr lang="en-US" altLang="zh-TW" sz="2400" dirty="0" smtClean="0">
                <a:ea typeface="新細明體" panose="02020500000000000000" pitchFamily="18" charset="-120"/>
              </a:rPr>
              <a:t>1K, 2K, 4K, 8K</a:t>
            </a:r>
            <a:r>
              <a:rPr lang="en-US" altLang="zh-TW" sz="2400" dirty="0" smtClean="0">
                <a:ea typeface="新細明體" panose="02020500000000000000" pitchFamily="18" charset="-120"/>
              </a:rPr>
              <a:t>…</a:t>
            </a:r>
            <a:endParaRPr lang="en-US" altLang="zh-TW" sz="2400" dirty="0" smtClean="0">
              <a:ea typeface="新細明體" panose="02020500000000000000" pitchFamily="18" charset="-120"/>
            </a:endParaRPr>
          </a:p>
          <a:p>
            <a:r>
              <a:rPr lang="en-US" altLang="zh-TW" dirty="0" smtClean="0">
                <a:ea typeface="新細明體" panose="02020500000000000000" pitchFamily="18" charset="-120"/>
              </a:rPr>
              <a:t>Actual </a:t>
            </a:r>
            <a:r>
              <a:rPr lang="en-US" altLang="zh-TW" dirty="0" err="1">
                <a:ea typeface="新細明體" panose="02020500000000000000" pitchFamily="18" charset="-120"/>
              </a:rPr>
              <a:t>i</a:t>
            </a:r>
            <a:r>
              <a:rPr lang="en-US" altLang="zh-TW" dirty="0" err="1" smtClean="0">
                <a:ea typeface="新細明體" panose="02020500000000000000" pitchFamily="18" charset="-120"/>
              </a:rPr>
              <a:t>node</a:t>
            </a:r>
            <a:r>
              <a:rPr lang="en-US" altLang="zh-TW" dirty="0" smtClean="0">
                <a:ea typeface="新細明體" panose="02020500000000000000" pitchFamily="18" charset="-120"/>
              </a:rPr>
              <a:t> structure similar to 4.2 BSD</a:t>
            </a:r>
          </a:p>
          <a:p>
            <a:pPr lvl="1"/>
            <a:r>
              <a:rPr lang="en-US" altLang="zh-TW" sz="2400" dirty="0" smtClean="0">
                <a:ea typeface="新細明體" panose="02020500000000000000" pitchFamily="18" charset="-120"/>
              </a:rPr>
              <a:t>with 12 direct </a:t>
            </a:r>
            <a:r>
              <a:rPr lang="en-US" altLang="zh-TW" sz="2400" dirty="0" smtClean="0">
                <a:ea typeface="新細明體" panose="02020500000000000000" pitchFamily="18" charset="-120"/>
              </a:rPr>
              <a:t>pointers</a:t>
            </a:r>
            <a:endParaRPr lang="en-US" altLang="zh-TW" sz="2400" dirty="0" smtClean="0">
              <a:ea typeface="新細明體" panose="02020500000000000000" pitchFamily="18" charset="-120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Ext3: Ext2 with Journaling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Several degrees of protection with comparable overhead</a:t>
            </a:r>
          </a:p>
          <a:p>
            <a:pPr lvl="1"/>
            <a:endParaRPr lang="en-US" altLang="ko-KR" sz="2400" dirty="0" smtClean="0">
              <a:ea typeface="굴림" panose="020B0600000101010101" pitchFamily="34" charset="-127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724400" y="5715000"/>
            <a:ext cx="4275126" cy="75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Example: create a 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file1.dat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b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under 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/dir1/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in Ext3</a:t>
            </a:r>
            <a:endParaRPr lang="en-US" altLang="en-US" sz="2400" b="0" dirty="0">
              <a:solidFill>
                <a:schemeClr val="accent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675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more on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1" y="762000"/>
            <a:ext cx="8876324" cy="59100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Stored in files, can be read, but typically don’t</a:t>
            </a:r>
          </a:p>
          <a:p>
            <a:pPr lvl="1"/>
            <a:r>
              <a:rPr lang="en-US" dirty="0" smtClean="0"/>
              <a:t>System calls to access directories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o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pen</a:t>
            </a:r>
            <a:r>
              <a:rPr lang="en-US" dirty="0" smtClean="0"/>
              <a:t> /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reat</a:t>
            </a:r>
            <a:r>
              <a:rPr lang="en-US" dirty="0" smtClean="0"/>
              <a:t> traverse the structure</a:t>
            </a:r>
          </a:p>
          <a:p>
            <a:pPr lvl="1"/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mkdir</a:t>
            </a:r>
            <a:r>
              <a:rPr lang="en-US" dirty="0"/>
              <a:t> </a:t>
            </a:r>
            <a:r>
              <a:rPr lang="en-US" dirty="0" smtClean="0"/>
              <a:t>/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rmdir</a:t>
            </a:r>
            <a:r>
              <a:rPr lang="en-US" dirty="0" smtClean="0"/>
              <a:t> add/remove entries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l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ink</a:t>
            </a:r>
            <a:r>
              <a:rPr lang="en-US" dirty="0" smtClean="0"/>
              <a:t> / </a:t>
            </a:r>
            <a:r>
              <a:rPr lang="en-US" dirty="0"/>
              <a:t>u</a:t>
            </a:r>
            <a:r>
              <a:rPr lang="en-US" dirty="0" smtClean="0"/>
              <a:t>nlink (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rm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Link existing file to a directory</a:t>
            </a:r>
          </a:p>
          <a:p>
            <a:pPr lvl="3"/>
            <a:r>
              <a:rPr lang="en-US" dirty="0" smtClean="0"/>
              <a:t>Not in FAT !</a:t>
            </a:r>
          </a:p>
          <a:p>
            <a:pPr lvl="2"/>
            <a:r>
              <a:rPr lang="en-US" dirty="0" smtClean="0"/>
              <a:t>Forms a DAG</a:t>
            </a:r>
          </a:p>
          <a:p>
            <a:r>
              <a:rPr lang="en-US" dirty="0" smtClean="0"/>
              <a:t>When can file be deleted?</a:t>
            </a:r>
          </a:p>
          <a:p>
            <a:pPr lvl="1"/>
            <a:r>
              <a:rPr lang="en-US" dirty="0"/>
              <a:t>Maintain </a:t>
            </a:r>
            <a:r>
              <a:rPr lang="en-US" dirty="0" smtClean="0"/>
              <a:t>ref-count </a:t>
            </a:r>
            <a:r>
              <a:rPr lang="en-US" dirty="0"/>
              <a:t>of links to the </a:t>
            </a:r>
            <a:r>
              <a:rPr lang="en-US" dirty="0" smtClean="0"/>
              <a:t>file</a:t>
            </a:r>
            <a:endParaRPr lang="en-US" dirty="0"/>
          </a:p>
          <a:p>
            <a:pPr lvl="1"/>
            <a:r>
              <a:rPr lang="en-US" dirty="0"/>
              <a:t>Delete after the last reference is </a:t>
            </a:r>
            <a:r>
              <a:rPr lang="en-US" dirty="0" smtClean="0"/>
              <a:t>gone</a:t>
            </a:r>
            <a:endParaRPr lang="en-US" dirty="0"/>
          </a:p>
          <a:p>
            <a:r>
              <a:rPr lang="en-US" dirty="0" err="1" smtClean="0"/>
              <a:t>libc</a:t>
            </a:r>
            <a:r>
              <a:rPr lang="en-US" dirty="0" smtClean="0"/>
              <a:t> support</a:t>
            </a:r>
            <a:endParaRPr lang="en-US" dirty="0"/>
          </a:p>
          <a:p>
            <a:pPr lvl="1"/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DIR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opendir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char *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dirname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*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readdir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(DIR *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dirstream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readdir_r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(DIR *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dirstream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 smtClean="0">
                <a:latin typeface="Consolas" charset="0"/>
                <a:ea typeface="Consolas" charset="0"/>
                <a:cs typeface="Consolas" charset="0"/>
              </a:rPr>
              <a:t>*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entry, </a:t>
            </a:r>
            <a:r>
              <a:rPr lang="en-US" sz="2200" dirty="0" smtClean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sz="22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sz="2200" dirty="0" smtClean="0">
                <a:latin typeface="Consolas" charset="0"/>
                <a:ea typeface="Consolas" charset="0"/>
                <a:cs typeface="Consolas" charset="0"/>
              </a:rPr>
              <a:t>			 </a:t>
            </a:r>
            <a:r>
              <a:rPr lang="en-US" sz="2200" dirty="0" err="1" smtClean="0"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22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**result)</a:t>
            </a:r>
          </a:p>
        </p:txBody>
      </p:sp>
      <p:sp>
        <p:nvSpPr>
          <p:cNvPr id="7" name="Rectangle 6"/>
          <p:cNvSpPr/>
          <p:nvPr/>
        </p:nvSpPr>
        <p:spPr>
          <a:xfrm>
            <a:off x="7478943" y="3609938"/>
            <a:ext cx="832102" cy="671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6508158" y="1420050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7062890" y="2579798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5597992" y="2579798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0260" y="1015607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 smtClean="0">
                <a:latin typeface="Consolas" charset="0"/>
                <a:ea typeface="Consolas" charset="0"/>
                <a:cs typeface="Consolas" charset="0"/>
              </a:rPr>
              <a:t>usr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9816" y="2199743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 smtClean="0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/lib4.3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4324290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 smtClean="0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/lib4.3/foo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591991" y="1551443"/>
            <a:ext cx="529295" cy="1028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478943" y="2915582"/>
            <a:ext cx="192655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836636" y="1849836"/>
            <a:ext cx="755355" cy="729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40500" y="2099956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 smtClean="0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/lib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890793" y="3067982"/>
            <a:ext cx="1477383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69439" y="3790890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 smtClean="0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/lib/foo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31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Hard link</a:t>
            </a:r>
          </a:p>
          <a:p>
            <a:pPr lvl="1"/>
            <a:r>
              <a:rPr lang="en-US" sz="2400" dirty="0" smtClean="0"/>
              <a:t>Sets another directory entry to contain the file number for the file</a:t>
            </a:r>
          </a:p>
          <a:p>
            <a:pPr lvl="1"/>
            <a:r>
              <a:rPr lang="en-US" sz="2400" dirty="0" smtClean="0"/>
              <a:t>Creates another name (path) for the file</a:t>
            </a:r>
          </a:p>
          <a:p>
            <a:pPr lvl="1"/>
            <a:r>
              <a:rPr lang="en-US" sz="2400" dirty="0" smtClean="0"/>
              <a:t>Each is “first class”</a:t>
            </a:r>
          </a:p>
          <a:p>
            <a:endParaRPr lang="en-US" sz="2800" dirty="0" smtClean="0"/>
          </a:p>
          <a:p>
            <a:r>
              <a:rPr lang="en-US" sz="2800" dirty="0" smtClean="0"/>
              <a:t>Soft link or Symbolic Link or Shortcut</a:t>
            </a:r>
          </a:p>
          <a:p>
            <a:pPr lvl="1"/>
            <a:r>
              <a:rPr lang="en-US" sz="2400" dirty="0" smtClean="0"/>
              <a:t>Directory entry contains the path and name of the file</a:t>
            </a:r>
          </a:p>
          <a:p>
            <a:pPr lvl="1"/>
            <a:r>
              <a:rPr lang="en-US" sz="2400" dirty="0" smtClean="0"/>
              <a:t>Map one name to another name</a:t>
            </a:r>
          </a:p>
        </p:txBody>
      </p:sp>
    </p:spTree>
    <p:extLst>
      <p:ext uri="{BB962C8B-B14F-4D97-AF65-F5344CB8AC3E}">
        <p14:creationId xmlns:p14="http://schemas.microsoft.com/office/powerpoint/2010/main" val="15720538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Directories: B-Trees (</a:t>
            </a:r>
            <a:r>
              <a:rPr lang="en-US" dirty="0" err="1" smtClean="0"/>
              <a:t>dirhash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XFSDir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8913" b="-18913"/>
          <a:stretch>
            <a:fillRect/>
          </a:stretch>
        </p:blipFill>
        <p:spPr>
          <a:xfrm>
            <a:off x="-4896" y="1078082"/>
            <a:ext cx="9178974" cy="5048082"/>
          </a:xfrm>
        </p:spPr>
      </p:pic>
      <p:sp>
        <p:nvSpPr>
          <p:cNvPr id="3" name="TextBox 2"/>
          <p:cNvSpPr txBox="1"/>
          <p:nvPr/>
        </p:nvSpPr>
        <p:spPr>
          <a:xfrm>
            <a:off x="533400" y="914400"/>
            <a:ext cx="407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in FreeBSD, </a:t>
            </a:r>
            <a:r>
              <a:rPr lang="en-US" sz="2400" b="0" dirty="0" err="1" smtClean="0">
                <a:latin typeface="Gill Sans" charset="0"/>
                <a:ea typeface="Gill Sans" charset="0"/>
                <a:cs typeface="Gill Sans" charset="0"/>
              </a:rPr>
              <a:t>NetBSD</a:t>
            </a:r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sz="2400" b="0" dirty="0" err="1" smtClean="0">
                <a:latin typeface="Gill Sans" charset="0"/>
                <a:ea typeface="Gill Sans" charset="0"/>
                <a:cs typeface="Gill Sans" charset="0"/>
              </a:rPr>
              <a:t>OpenBSD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401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638800"/>
          </a:xfrm>
        </p:spPr>
        <p:txBody>
          <a:bodyPr/>
          <a:lstStyle/>
          <a:p>
            <a:r>
              <a:rPr lang="en-US" dirty="0" smtClean="0"/>
              <a:t>New Technology File System (NTFS)</a:t>
            </a:r>
          </a:p>
          <a:p>
            <a:pPr lvl="1"/>
            <a:r>
              <a:rPr lang="en-US" dirty="0" smtClean="0"/>
              <a:t>Default on Microsoft Windows systems</a:t>
            </a:r>
          </a:p>
          <a:p>
            <a:endParaRPr lang="en-US" dirty="0" smtClean="0"/>
          </a:p>
          <a:p>
            <a:r>
              <a:rPr lang="en-US" dirty="0" smtClean="0"/>
              <a:t>Variable length extents</a:t>
            </a:r>
          </a:p>
          <a:p>
            <a:pPr lvl="1"/>
            <a:r>
              <a:rPr lang="en-US" dirty="0" smtClean="0"/>
              <a:t>Rather than fixed blocks</a:t>
            </a:r>
          </a:p>
          <a:p>
            <a:endParaRPr lang="en-US" dirty="0" smtClean="0"/>
          </a:p>
          <a:p>
            <a:r>
              <a:rPr lang="en-US" dirty="0" smtClean="0"/>
              <a:t>Everything (almost) is a sequence of &lt;</a:t>
            </a:r>
            <a:r>
              <a:rPr lang="en-US" dirty="0" err="1" smtClean="0"/>
              <a:t>attribute:value</a:t>
            </a:r>
            <a:r>
              <a:rPr lang="en-US" dirty="0" smtClean="0"/>
              <a:t>&gt; pairs</a:t>
            </a:r>
          </a:p>
          <a:p>
            <a:pPr lvl="1"/>
            <a:r>
              <a:rPr lang="en-US" dirty="0" smtClean="0"/>
              <a:t>Meta-data and data</a:t>
            </a:r>
          </a:p>
          <a:p>
            <a:endParaRPr lang="en-US" dirty="0" smtClean="0"/>
          </a:p>
          <a:p>
            <a:r>
              <a:rPr lang="en-US" dirty="0" smtClean="0"/>
              <a:t>Mix direct and indirect freely</a:t>
            </a:r>
          </a:p>
          <a:p>
            <a:endParaRPr lang="en-US" dirty="0" smtClean="0"/>
          </a:p>
          <a:p>
            <a:r>
              <a:rPr lang="en-US" dirty="0" smtClean="0"/>
              <a:t>Directories organized in B-tree structure by default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398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782" y="2590800"/>
            <a:ext cx="5478018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6019800"/>
          </a:xfrm>
        </p:spPr>
        <p:txBody>
          <a:bodyPr>
            <a:noAutofit/>
          </a:bodyPr>
          <a:lstStyle/>
          <a:p>
            <a:r>
              <a:rPr lang="en-US" dirty="0" smtClean="0"/>
              <a:t>Master File Table</a:t>
            </a:r>
          </a:p>
          <a:p>
            <a:pPr lvl="1"/>
            <a:r>
              <a:rPr lang="en-US" sz="2400" dirty="0" smtClean="0"/>
              <a:t>Database with Flexible 1KB entries for metadata/data</a:t>
            </a:r>
          </a:p>
          <a:p>
            <a:pPr lvl="1"/>
            <a:r>
              <a:rPr lang="en-US" sz="2400" dirty="0" smtClean="0"/>
              <a:t>Variable-sized attribute records (data or metadata)</a:t>
            </a:r>
          </a:p>
          <a:p>
            <a:pPr lvl="1"/>
            <a:r>
              <a:rPr lang="en-US" sz="2400" dirty="0" smtClean="0"/>
              <a:t>Extend with variable depth tree (non-resident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dirty="0" smtClean="0"/>
              <a:t>Extents – variable length </a:t>
            </a:r>
            <a:br>
              <a:rPr lang="en-US" dirty="0" smtClean="0"/>
            </a:br>
            <a:r>
              <a:rPr lang="en-US" dirty="0" smtClean="0"/>
              <a:t>contiguous regions</a:t>
            </a:r>
          </a:p>
          <a:p>
            <a:pPr lvl="1"/>
            <a:r>
              <a:rPr lang="en-US" sz="2400" dirty="0" smtClean="0"/>
              <a:t>Block pointers cover </a:t>
            </a:r>
            <a:br>
              <a:rPr lang="en-US" sz="2400" dirty="0" smtClean="0"/>
            </a:br>
            <a:r>
              <a:rPr lang="en-US" sz="2400" dirty="0" smtClean="0"/>
              <a:t>runs of blocks</a:t>
            </a:r>
          </a:p>
          <a:p>
            <a:pPr lvl="1"/>
            <a:r>
              <a:rPr lang="en-US" sz="2400" dirty="0" smtClean="0"/>
              <a:t>Similar approach in </a:t>
            </a:r>
            <a:br>
              <a:rPr lang="en-US" sz="2400" dirty="0" smtClean="0"/>
            </a:br>
            <a:r>
              <a:rPr lang="en-US" sz="2400" dirty="0" smtClean="0"/>
              <a:t>Linux (ext4)</a:t>
            </a:r>
          </a:p>
          <a:p>
            <a:pPr lvl="1"/>
            <a:r>
              <a:rPr lang="en-US" sz="2400" dirty="0" smtClean="0"/>
              <a:t>File create can provide</a:t>
            </a:r>
            <a:br>
              <a:rPr lang="en-US" sz="2400" dirty="0" smtClean="0"/>
            </a:br>
            <a:r>
              <a:rPr lang="en-US" sz="2400" dirty="0" smtClean="0"/>
              <a:t> hint as to size of </a:t>
            </a:r>
            <a:r>
              <a:rPr lang="en-US" sz="2400" dirty="0" smtClean="0"/>
              <a:t>file</a:t>
            </a:r>
            <a:endParaRPr lang="en-US" sz="2400" dirty="0" smtClean="0"/>
          </a:p>
          <a:p>
            <a:r>
              <a:rPr lang="en-US" dirty="0" smtClean="0"/>
              <a:t>Journaling for reliability</a:t>
            </a:r>
          </a:p>
          <a:p>
            <a:pPr lvl="1"/>
            <a:r>
              <a:rPr lang="en-US" sz="2400" dirty="0" smtClean="0"/>
              <a:t>Discussed later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0734" y="6248400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http://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ntfs.com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/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ntfs-mft.htm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414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 Small File</a:t>
            </a:r>
            <a:endParaRPr lang="en-US" dirty="0"/>
          </a:p>
        </p:txBody>
      </p:sp>
      <p:pic>
        <p:nvPicPr>
          <p:cNvPr id="6" name="Content Placeholder 5" descr="FilesFiles-NTFSsmallFil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3219" r="-3219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927685" y="1818105"/>
            <a:ext cx="5340501" cy="707886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Create time, modify time, access time,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Owner id, security </a:t>
            </a: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specifier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, flags (RO, hidden, sys)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368842" y="2464436"/>
            <a:ext cx="521369" cy="11985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53712" y="2807368"/>
            <a:ext cx="1590500" cy="400110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ata attribute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6350919" y="3059487"/>
            <a:ext cx="360948" cy="260500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2" name="Straight Connector 11"/>
          <p:cNvCxnSpPr>
            <a:stCxn id="9" idx="2"/>
          </p:cNvCxnSpPr>
          <p:nvPr/>
        </p:nvCxnSpPr>
        <p:spPr>
          <a:xfrm flipH="1">
            <a:off x="6884738" y="3207478"/>
            <a:ext cx="564224" cy="3485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15263" y="4643826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Attribute list</a:t>
            </a:r>
            <a:endParaRPr lang="en-US" sz="20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5087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 Medium File</a:t>
            </a:r>
            <a:endParaRPr lang="en-US" dirty="0"/>
          </a:p>
        </p:txBody>
      </p:sp>
      <p:pic>
        <p:nvPicPr>
          <p:cNvPr id="4" name="Content Placeholder 3" descr="FilesFiles-NTFS-basic.pdf"/>
          <p:cNvPicPr>
            <a:picLocks noGrp="1" noChangeAspect="1"/>
          </p:cNvPicPr>
          <p:nvPr>
            <p:ph idx="1"/>
          </p:nvPr>
        </p:nvPicPr>
        <p:blipFill>
          <a:blip r:embed="rId2"/>
          <a:srcRect l="-5970" r="-5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11407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NTFS Multiple Indirect Blocks</a:t>
            </a:r>
            <a:endParaRPr lang="en-US" dirty="0"/>
          </a:p>
        </p:txBody>
      </p:sp>
      <p:pic>
        <p:nvPicPr>
          <p:cNvPr id="4" name="Content Placeholder 3" descr="Screen Shot 2012-11-16 at 10.34.3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27264" r="-27264"/>
          <a:stretch>
            <a:fillRect/>
          </a:stretch>
        </p:blipFill>
        <p:spPr>
          <a:xfrm>
            <a:off x="125246" y="838200"/>
            <a:ext cx="9506246" cy="5228069"/>
          </a:xfrm>
        </p:spPr>
      </p:pic>
    </p:spTree>
    <p:extLst>
      <p:ext uri="{BB962C8B-B14F-4D97-AF65-F5344CB8AC3E}">
        <p14:creationId xmlns:p14="http://schemas.microsoft.com/office/powerpoint/2010/main" val="14752145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76015" y="1740385"/>
            <a:ext cx="8291785" cy="45601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1000" y="2728319"/>
            <a:ext cx="1429494" cy="1310281"/>
            <a:chOff x="381000" y="2728318"/>
            <a:chExt cx="1429494" cy="1310282"/>
          </a:xfrm>
        </p:grpSpPr>
        <p:sp>
          <p:nvSpPr>
            <p:cNvPr id="15" name="TextBox 14"/>
            <p:cNvSpPr txBox="1"/>
            <p:nvPr/>
          </p:nvSpPr>
          <p:spPr>
            <a:xfrm>
              <a:off x="381000" y="2728318"/>
              <a:ext cx="1429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err="1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err="1" smtClean="0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ile_number</a:t>
              </a:r>
              <a:endPara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6" name="Elbow Connector 15"/>
            <p:cNvCxnSpPr/>
            <p:nvPr/>
          </p:nvCxnSpPr>
          <p:spPr>
            <a:xfrm rot="16200000" flipH="1">
              <a:off x="933815" y="3297369"/>
              <a:ext cx="874216" cy="608245"/>
            </a:xfrm>
            <a:prstGeom prst="bentConnector3">
              <a:avLst>
                <a:gd name="adj1" fmla="val 10020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“Almost </a:t>
            </a:r>
            <a:r>
              <a:rPr lang="en-US" dirty="0"/>
              <a:t>R</a:t>
            </a:r>
            <a:r>
              <a:rPr lang="en-US" dirty="0" smtClean="0"/>
              <a:t>eal” File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38" y="921566"/>
            <a:ext cx="8229600" cy="765534"/>
          </a:xfrm>
        </p:spPr>
        <p:txBody>
          <a:bodyPr/>
          <a:lstStyle/>
          <a:p>
            <a:r>
              <a:rPr lang="en-US" dirty="0" smtClean="0"/>
              <a:t>Pintos: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src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filesys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file.c</a:t>
            </a:r>
            <a:r>
              <a:rPr lang="en-US" dirty="0" smtClean="0"/>
              <a:t>,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inode.c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9" name="Picture 8" descr="Screen Shot 2014-10-22 at 5.02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1" y="1527628"/>
            <a:ext cx="6629400" cy="13716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pic>
        <p:nvPicPr>
          <p:cNvPr id="11" name="Picture 10" descr="Screen Shot 2014-10-22 at 5.04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41" y="4897623"/>
            <a:ext cx="5994400" cy="18796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pic>
        <p:nvPicPr>
          <p:cNvPr id="14" name="Picture 13" descr="Screen Shot 2014-10-22 at 5.05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2946517"/>
            <a:ext cx="7302500" cy="19050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8054477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esFiles-NTFS-four-hug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99184" r="-99184"/>
          <a:stretch>
            <a:fillRect/>
          </a:stretch>
        </p:blipFill>
        <p:spPr>
          <a:xfrm>
            <a:off x="-1596030" y="-14768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16017367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Mapped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I/O involves explicit transfers between buffers in process address space to/from regions of a file</a:t>
            </a:r>
          </a:p>
          <a:p>
            <a:pPr lvl="1"/>
            <a:r>
              <a:rPr lang="en-US" dirty="0" smtClean="0"/>
              <a:t>This involves multiple copies into caches in memory, plus system calls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if we could “map” the file directly into an empty region of our address space</a:t>
            </a:r>
          </a:p>
          <a:p>
            <a:pPr lvl="1"/>
            <a:r>
              <a:rPr lang="en-US" dirty="0" smtClean="0"/>
              <a:t>Implicitly “page it in” when we read it</a:t>
            </a:r>
          </a:p>
          <a:p>
            <a:pPr lvl="1"/>
            <a:r>
              <a:rPr lang="en-US" dirty="0" smtClean="0"/>
              <a:t>Write it and “eventually” page it out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Executable files are treated this way when we </a:t>
            </a:r>
            <a:r>
              <a:rPr lang="en-US" dirty="0" smtClean="0">
                <a:latin typeface="Courier New"/>
                <a:cs typeface="Courier New"/>
              </a:rPr>
              <a:t>exec</a:t>
            </a:r>
            <a:r>
              <a:rPr lang="en-US" dirty="0" smtClean="0"/>
              <a:t> the proces</a:t>
            </a:r>
            <a:r>
              <a:rPr lang="en-US" dirty="0"/>
              <a:t>s</a:t>
            </a:r>
            <a:r>
              <a:rPr lang="en-US" dirty="0" smtClean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930155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533400"/>
          </a:xfrm>
        </p:spPr>
        <p:txBody>
          <a:bodyPr/>
          <a:lstStyle/>
          <a:p>
            <a:r>
              <a:rPr lang="en-US" altLang="en-US" dirty="0" smtClean="0"/>
              <a:t>Recall: Who Does </a:t>
            </a:r>
            <a:r>
              <a:rPr lang="en-US" altLang="en-US" dirty="0"/>
              <a:t>W</a:t>
            </a:r>
            <a:r>
              <a:rPr lang="en-US" altLang="en-US" dirty="0" smtClean="0"/>
              <a:t>hat, When?</a:t>
            </a:r>
          </a:p>
        </p:txBody>
      </p:sp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2057400" y="990600"/>
            <a:ext cx="1599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i="1">
                <a:latin typeface="Gill Sans Light"/>
                <a:cs typeface="Gill Sans Light"/>
              </a:rPr>
              <a:t>virtual address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7239000" y="1219200"/>
            <a:ext cx="1066800" cy="2895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7239000" y="1600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7239000" y="1981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7239000" y="37338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3352800" y="1371600"/>
            <a:ext cx="990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0">
                <a:latin typeface="Gill Sans Light"/>
                <a:cs typeface="Gill Sans Light"/>
              </a:rPr>
              <a:t>MMU</a:t>
            </a:r>
          </a:p>
        </p:txBody>
      </p: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5105400" y="1295400"/>
            <a:ext cx="762000" cy="1219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0">
                <a:latin typeface="Gill Sans Light"/>
                <a:cs typeface="Gill Sans Light"/>
              </a:rPr>
              <a:t>PT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24400" y="1676400"/>
            <a:ext cx="2667000" cy="990600"/>
            <a:chOff x="4724400" y="1676400"/>
            <a:chExt cx="2667000" cy="990600"/>
          </a:xfrm>
        </p:grpSpPr>
        <p:cxnSp>
          <p:nvCxnSpPr>
            <p:cNvPr id="47114" name="Straight Connector 15"/>
            <p:cNvCxnSpPr>
              <a:cxnSpLocks noChangeShapeType="1"/>
            </p:cNvCxnSpPr>
            <p:nvPr/>
          </p:nvCxnSpPr>
          <p:spPr bwMode="auto">
            <a:xfrm>
              <a:off x="4724400" y="2667000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15" name="Straight Connector 17"/>
            <p:cNvCxnSpPr>
              <a:cxnSpLocks noChangeShapeType="1"/>
            </p:cNvCxnSpPr>
            <p:nvPr/>
          </p:nvCxnSpPr>
          <p:spPr bwMode="auto">
            <a:xfrm flipV="1">
              <a:off x="4724400" y="1676400"/>
              <a:ext cx="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16" name="Straight Connector 19"/>
            <p:cNvCxnSpPr>
              <a:cxnSpLocks noChangeShapeType="1"/>
              <a:endCxn id="47124" idx="2"/>
            </p:cNvCxnSpPr>
            <p:nvPr/>
          </p:nvCxnSpPr>
          <p:spPr bwMode="auto">
            <a:xfrm flipV="1">
              <a:off x="6096000" y="2152650"/>
              <a:ext cx="129540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</p:cxnSp>
      </p:grpSp>
      <p:sp>
        <p:nvSpPr>
          <p:cNvPr id="47118" name="TextBox 30"/>
          <p:cNvSpPr txBox="1">
            <a:spLocks noChangeArrowheads="1"/>
          </p:cNvSpPr>
          <p:nvPr/>
        </p:nvSpPr>
        <p:spPr bwMode="auto">
          <a:xfrm>
            <a:off x="990600" y="1447800"/>
            <a:ext cx="1457701" cy="4616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 Light"/>
                <a:cs typeface="Gill Sans Light"/>
              </a:rPr>
              <a:t>instruction</a:t>
            </a:r>
          </a:p>
        </p:txBody>
      </p:sp>
      <p:cxnSp>
        <p:nvCxnSpPr>
          <p:cNvPr id="33" name="Straight Arrow Connector 32"/>
          <p:cNvCxnSpPr>
            <a:cxnSpLocks noChangeShapeType="1"/>
            <a:stCxn id="47118" idx="3"/>
          </p:cNvCxnSpPr>
          <p:nvPr/>
        </p:nvCxnSpPr>
        <p:spPr bwMode="auto">
          <a:xfrm flipV="1">
            <a:off x="2448301" y="1676400"/>
            <a:ext cx="904499" cy="22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7120" name="TextBox 37"/>
          <p:cNvSpPr txBox="1">
            <a:spLocks noChangeArrowheads="1"/>
          </p:cNvSpPr>
          <p:nvPr/>
        </p:nvSpPr>
        <p:spPr bwMode="auto">
          <a:xfrm>
            <a:off x="5562600" y="914400"/>
            <a:ext cx="1771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i="1">
                <a:latin typeface="Gill Sans Light"/>
                <a:cs typeface="Gill Sans Light"/>
              </a:rPr>
              <a:t>physical address</a:t>
            </a:r>
          </a:p>
        </p:txBody>
      </p:sp>
      <p:sp>
        <p:nvSpPr>
          <p:cNvPr id="47121" name="TextBox 38"/>
          <p:cNvSpPr txBox="1">
            <a:spLocks noChangeArrowheads="1"/>
          </p:cNvSpPr>
          <p:nvPr/>
        </p:nvSpPr>
        <p:spPr bwMode="auto">
          <a:xfrm>
            <a:off x="4343400" y="1295400"/>
            <a:ext cx="762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page#</a:t>
            </a:r>
          </a:p>
        </p:txBody>
      </p:sp>
      <p:sp>
        <p:nvSpPr>
          <p:cNvPr id="47122" name="TextBox 39"/>
          <p:cNvSpPr txBox="1">
            <a:spLocks noChangeArrowheads="1"/>
          </p:cNvSpPr>
          <p:nvPr/>
        </p:nvSpPr>
        <p:spPr bwMode="auto">
          <a:xfrm>
            <a:off x="6324600" y="1524000"/>
            <a:ext cx="86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frame#</a:t>
            </a:r>
          </a:p>
        </p:txBody>
      </p:sp>
      <p:sp>
        <p:nvSpPr>
          <p:cNvPr id="47123" name="TextBox 40"/>
          <p:cNvSpPr txBox="1">
            <a:spLocks noChangeArrowheads="1"/>
          </p:cNvSpPr>
          <p:nvPr/>
        </p:nvSpPr>
        <p:spPr bwMode="auto">
          <a:xfrm>
            <a:off x="6324600" y="2024063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47124" name="Cube 41"/>
          <p:cNvSpPr>
            <a:spLocks noChangeArrowheads="1"/>
          </p:cNvSpPr>
          <p:nvPr/>
        </p:nvSpPr>
        <p:spPr bwMode="auto">
          <a:xfrm>
            <a:off x="7391400" y="2057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2828550" y="1981200"/>
            <a:ext cx="1715938" cy="594955"/>
            <a:chOff x="2828550" y="1981200"/>
            <a:chExt cx="1715939" cy="594955"/>
          </a:xfrm>
        </p:grpSpPr>
        <p:sp>
          <p:nvSpPr>
            <p:cNvPr id="47157" name="TextBox 42"/>
            <p:cNvSpPr txBox="1">
              <a:spLocks noChangeArrowheads="1"/>
            </p:cNvSpPr>
            <p:nvPr/>
          </p:nvSpPr>
          <p:spPr bwMode="auto">
            <a:xfrm>
              <a:off x="3200400" y="2114490"/>
              <a:ext cx="13440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solidFill>
                    <a:srgbClr val="FF0000"/>
                  </a:solidFill>
                  <a:latin typeface="Gill Sans Light"/>
                  <a:cs typeface="Gill Sans Light"/>
                </a:rPr>
                <a:t>page fault</a:t>
              </a:r>
            </a:p>
          </p:txBody>
        </p:sp>
        <p:cxnSp>
          <p:nvCxnSpPr>
            <p:cNvPr id="47158" name="Straight Arrow Connector 44"/>
            <p:cNvCxnSpPr>
              <a:cxnSpLocks noChangeShapeType="1"/>
              <a:endCxn id="47153" idx="3"/>
            </p:cNvCxnSpPr>
            <p:nvPr/>
          </p:nvCxnSpPr>
          <p:spPr bwMode="auto">
            <a:xfrm flipH="1">
              <a:off x="2828550" y="1981200"/>
              <a:ext cx="905252" cy="47848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447800" y="1295400"/>
            <a:ext cx="533400" cy="838200"/>
            <a:chOff x="1447800" y="1295400"/>
            <a:chExt cx="533400" cy="838200"/>
          </a:xfrm>
        </p:grpSpPr>
        <p:cxnSp>
          <p:nvCxnSpPr>
            <p:cNvPr id="47155" name="Straight Connector 50"/>
            <p:cNvCxnSpPr>
              <a:cxnSpLocks noChangeShapeType="1"/>
            </p:cNvCxnSpPr>
            <p:nvPr/>
          </p:nvCxnSpPr>
          <p:spPr bwMode="auto">
            <a:xfrm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7156" name="Straight Connector 51"/>
            <p:cNvCxnSpPr>
              <a:cxnSpLocks noChangeShapeType="1"/>
            </p:cNvCxnSpPr>
            <p:nvPr/>
          </p:nvCxnSpPr>
          <p:spPr bwMode="auto">
            <a:xfrm flipH="1"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47127" name="TextBox 54"/>
          <p:cNvSpPr txBox="1">
            <a:spLocks noChangeArrowheads="1"/>
          </p:cNvSpPr>
          <p:nvPr/>
        </p:nvSpPr>
        <p:spPr bwMode="auto">
          <a:xfrm>
            <a:off x="381000" y="3048000"/>
            <a:ext cx="2361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 Light"/>
                <a:cs typeface="Gill Sans Light"/>
              </a:rPr>
              <a:t>Operating System</a:t>
            </a:r>
          </a:p>
        </p:txBody>
      </p: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1041400" y="2228850"/>
            <a:ext cx="1787150" cy="1751013"/>
            <a:chOff x="1041242" y="2057400"/>
            <a:chExt cx="1787209" cy="1921933"/>
          </a:xfrm>
        </p:grpSpPr>
        <p:sp>
          <p:nvSpPr>
            <p:cNvPr id="47153" name="TextBox 53"/>
            <p:cNvSpPr txBox="1">
              <a:spLocks noChangeArrowheads="1"/>
            </p:cNvSpPr>
            <p:nvPr/>
          </p:nvSpPr>
          <p:spPr bwMode="auto">
            <a:xfrm>
              <a:off x="1447800" y="2057400"/>
              <a:ext cx="1380651" cy="50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solidFill>
                    <a:srgbClr val="FF0000"/>
                  </a:solidFill>
                  <a:latin typeface="Gill Sans Light"/>
                  <a:cs typeface="Gill Sans Light"/>
                </a:rPr>
                <a:t>exception</a:t>
              </a:r>
            </a:p>
          </p:txBody>
        </p:sp>
        <p:sp>
          <p:nvSpPr>
            <p:cNvPr id="47154" name="Freeform 56"/>
            <p:cNvSpPr>
              <a:spLocks/>
            </p:cNvSpPr>
            <p:nvPr/>
          </p:nvSpPr>
          <p:spPr bwMode="auto">
            <a:xfrm>
              <a:off x="1041242" y="2483556"/>
              <a:ext cx="726248" cy="1495777"/>
            </a:xfrm>
            <a:custGeom>
              <a:avLst/>
              <a:gdLst>
                <a:gd name="T0" fmla="*/ 652091 w 726248"/>
                <a:gd name="T1" fmla="*/ 0 h 1495777"/>
                <a:gd name="T2" fmla="*/ 369869 w 726248"/>
                <a:gd name="T3" fmla="*/ 155222 h 1495777"/>
                <a:gd name="T4" fmla="*/ 722647 w 726248"/>
                <a:gd name="T5" fmla="*/ 366888 h 1495777"/>
                <a:gd name="T6" fmla="*/ 101758 w 726248"/>
                <a:gd name="T7" fmla="*/ 508000 h 1495777"/>
                <a:gd name="T8" fmla="*/ 172314 w 726248"/>
                <a:gd name="T9" fmla="*/ 733777 h 1495777"/>
                <a:gd name="T10" fmla="*/ 2980 w 726248"/>
                <a:gd name="T11" fmla="*/ 1199444 h 1495777"/>
                <a:gd name="T12" fmla="*/ 341647 w 726248"/>
                <a:gd name="T13" fmla="*/ 1495777 h 14957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6248" h="1495777">
                  <a:moveTo>
                    <a:pt x="652091" y="0"/>
                  </a:moveTo>
                  <a:cubicBezTo>
                    <a:pt x="505100" y="47037"/>
                    <a:pt x="358110" y="94074"/>
                    <a:pt x="369869" y="155222"/>
                  </a:cubicBezTo>
                  <a:cubicBezTo>
                    <a:pt x="381628" y="216370"/>
                    <a:pt x="767332" y="308092"/>
                    <a:pt x="722647" y="366888"/>
                  </a:cubicBezTo>
                  <a:cubicBezTo>
                    <a:pt x="677962" y="425684"/>
                    <a:pt x="193480" y="446852"/>
                    <a:pt x="101758" y="508000"/>
                  </a:cubicBezTo>
                  <a:cubicBezTo>
                    <a:pt x="10036" y="569148"/>
                    <a:pt x="188777" y="618536"/>
                    <a:pt x="172314" y="733777"/>
                  </a:cubicBezTo>
                  <a:cubicBezTo>
                    <a:pt x="155851" y="849018"/>
                    <a:pt x="-25242" y="1072444"/>
                    <a:pt x="2980" y="1199444"/>
                  </a:cubicBezTo>
                  <a:cubicBezTo>
                    <a:pt x="31202" y="1326444"/>
                    <a:pt x="341647" y="1495777"/>
                    <a:pt x="341647" y="149577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1066800" y="3505200"/>
            <a:ext cx="2454518" cy="1219200"/>
            <a:chOff x="1066800" y="3505200"/>
            <a:chExt cx="2455139" cy="1219200"/>
          </a:xfrm>
        </p:grpSpPr>
        <p:sp>
          <p:nvSpPr>
            <p:cNvPr id="47151" name="TextBox 55"/>
            <p:cNvSpPr txBox="1">
              <a:spLocks noChangeArrowheads="1"/>
            </p:cNvSpPr>
            <p:nvPr/>
          </p:nvSpPr>
          <p:spPr bwMode="auto">
            <a:xfrm>
              <a:off x="1066800" y="3505200"/>
              <a:ext cx="24551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Gill Sans Light"/>
                  <a:cs typeface="Gill Sans Light"/>
                </a:rPr>
                <a:t>Page Fault Handler</a:t>
              </a:r>
            </a:p>
          </p:txBody>
        </p:sp>
        <p:sp>
          <p:nvSpPr>
            <p:cNvPr id="47152" name="Punched Tape 57"/>
            <p:cNvSpPr>
              <a:spLocks noChangeArrowheads="1"/>
            </p:cNvSpPr>
            <p:nvPr/>
          </p:nvSpPr>
          <p:spPr bwMode="auto">
            <a:xfrm rot="5400000">
              <a:off x="1333500" y="40005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800" b="0">
                <a:latin typeface="Gill Sans Light"/>
                <a:cs typeface="Gill Sans Light"/>
              </a:endParaRPr>
            </a:p>
          </p:txBody>
        </p:sp>
      </p:grpSp>
      <p:sp>
        <p:nvSpPr>
          <p:cNvPr id="47130" name="Can 60"/>
          <p:cNvSpPr>
            <a:spLocks noChangeArrowheads="1"/>
          </p:cNvSpPr>
          <p:nvPr/>
        </p:nvSpPr>
        <p:spPr bwMode="auto">
          <a:xfrm>
            <a:off x="3200400" y="4419600"/>
            <a:ext cx="1219200" cy="1371600"/>
          </a:xfrm>
          <a:prstGeom prst="can">
            <a:avLst>
              <a:gd name="adj" fmla="val 25000"/>
            </a:avLst>
          </a:prstGeom>
          <a:solidFill>
            <a:srgbClr val="B7C6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50292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239000" y="30480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>
            <a:off x="2108994" y="4533900"/>
            <a:ext cx="1015206" cy="723900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>
            <a:off x="5867400" y="2209800"/>
            <a:ext cx="1371600" cy="838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7" name="Rectangle 76"/>
          <p:cNvSpPr/>
          <p:nvPr/>
        </p:nvSpPr>
        <p:spPr bwMode="auto">
          <a:xfrm>
            <a:off x="5105400" y="2133600"/>
            <a:ext cx="7620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grpSp>
        <p:nvGrpSpPr>
          <p:cNvPr id="91" name="Group 90"/>
          <p:cNvGrpSpPr>
            <a:grpSpLocks/>
          </p:cNvGrpSpPr>
          <p:nvPr/>
        </p:nvGrpSpPr>
        <p:grpSpPr bwMode="auto">
          <a:xfrm>
            <a:off x="4038600" y="3200400"/>
            <a:ext cx="3484334" cy="1905000"/>
            <a:chOff x="4038600" y="3200400"/>
            <a:chExt cx="3484334" cy="1905000"/>
          </a:xfrm>
        </p:grpSpPr>
        <p:cxnSp>
          <p:nvCxnSpPr>
            <p:cNvPr id="47149" name="Straight Arrow Connector 62"/>
            <p:cNvCxnSpPr>
              <a:cxnSpLocks noChangeShapeType="1"/>
            </p:cNvCxnSpPr>
            <p:nvPr/>
          </p:nvCxnSpPr>
          <p:spPr bwMode="auto">
            <a:xfrm flipV="1">
              <a:off x="4038600" y="3200400"/>
              <a:ext cx="3352800" cy="1905000"/>
            </a:xfrm>
            <a:prstGeom prst="straightConnector1">
              <a:avLst/>
            </a:prstGeom>
            <a:noFill/>
            <a:ln w="57150" cmpd="thickThin">
              <a:solidFill>
                <a:srgbClr val="3366FF"/>
              </a:solidFill>
              <a:round/>
              <a:headEnd/>
              <a:tailEnd type="arrow" w="med" len="med"/>
            </a:ln>
          </p:spPr>
        </p:cxnSp>
        <p:sp>
          <p:nvSpPr>
            <p:cNvPr id="47150" name="TextBox 77"/>
            <p:cNvSpPr txBox="1">
              <a:spLocks noChangeArrowheads="1"/>
            </p:cNvSpPr>
            <p:nvPr/>
          </p:nvSpPr>
          <p:spPr bwMode="auto">
            <a:xfrm>
              <a:off x="4953000" y="4419600"/>
              <a:ext cx="25699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 Light"/>
                  <a:cs typeface="Gill Sans Light"/>
                </a:rPr>
                <a:t>load page from disk</a:t>
              </a:r>
            </a:p>
          </p:txBody>
        </p: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2146049" y="2181225"/>
            <a:ext cx="3614554" cy="2306638"/>
            <a:chOff x="2215108" y="2133600"/>
            <a:chExt cx="3615377" cy="2306638"/>
          </a:xfrm>
        </p:grpSpPr>
        <p:cxnSp>
          <p:nvCxnSpPr>
            <p:cNvPr id="47147" name="Straight Arrow Connector 68"/>
            <p:cNvCxnSpPr>
              <a:cxnSpLocks noChangeShapeType="1"/>
            </p:cNvCxnSpPr>
            <p:nvPr/>
          </p:nvCxnSpPr>
          <p:spPr bwMode="auto">
            <a:xfrm flipV="1">
              <a:off x="2215108" y="2133600"/>
              <a:ext cx="2890292" cy="230663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</p:cxnSp>
        <p:sp>
          <p:nvSpPr>
            <p:cNvPr id="47148" name="TextBox 79"/>
            <p:cNvSpPr txBox="1">
              <a:spLocks noChangeArrowheads="1"/>
            </p:cNvSpPr>
            <p:nvPr/>
          </p:nvSpPr>
          <p:spPr bwMode="auto">
            <a:xfrm>
              <a:off x="3657600" y="3200400"/>
              <a:ext cx="21728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Gill Sans Light"/>
                  <a:cs typeface="Gill Sans Light"/>
                </a:rPr>
                <a:t>update PT entry</a:t>
              </a:r>
            </a:p>
          </p:txBody>
        </p:sp>
      </p:grpSp>
      <p:sp>
        <p:nvSpPr>
          <p:cNvPr id="47138" name="TextBox 80"/>
          <p:cNvSpPr txBox="1">
            <a:spLocks noChangeArrowheads="1"/>
          </p:cNvSpPr>
          <p:nvPr/>
        </p:nvSpPr>
        <p:spPr bwMode="auto">
          <a:xfrm>
            <a:off x="457200" y="895350"/>
            <a:ext cx="110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 Light"/>
                <a:cs typeface="Gill Sans Light"/>
              </a:rPr>
              <a:t>Process</a:t>
            </a:r>
          </a:p>
        </p:txBody>
      </p: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381000" y="4876799"/>
            <a:ext cx="1415042" cy="1376023"/>
            <a:chOff x="381000" y="4876800"/>
            <a:chExt cx="1414795" cy="1376086"/>
          </a:xfrm>
        </p:grpSpPr>
        <p:sp>
          <p:nvSpPr>
            <p:cNvPr id="47145" name="TextBox 82"/>
            <p:cNvSpPr txBox="1">
              <a:spLocks noChangeArrowheads="1"/>
            </p:cNvSpPr>
            <p:nvPr/>
          </p:nvSpPr>
          <p:spPr bwMode="auto">
            <a:xfrm>
              <a:off x="457200" y="5791200"/>
              <a:ext cx="1338595" cy="46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 Light"/>
                  <a:cs typeface="Gill Sans Light"/>
                </a:rPr>
                <a:t>scheduler</a:t>
              </a:r>
            </a:p>
          </p:txBody>
        </p:sp>
        <p:sp>
          <p:nvSpPr>
            <p:cNvPr id="47146" name="Punched Tape 84"/>
            <p:cNvSpPr>
              <a:spLocks noChangeArrowheads="1"/>
            </p:cNvSpPr>
            <p:nvPr/>
          </p:nvSpPr>
          <p:spPr bwMode="auto">
            <a:xfrm rot="5400000">
              <a:off x="266700" y="49911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800" b="0">
                <a:latin typeface="Gill Sans Light"/>
                <a:cs typeface="Gill Sans Light"/>
              </a:endParaRPr>
            </a:p>
          </p:txBody>
        </p:sp>
      </p:grpSp>
      <p:sp>
        <p:nvSpPr>
          <p:cNvPr id="82" name="Freeform 81"/>
          <p:cNvSpPr>
            <a:spLocks/>
          </p:cNvSpPr>
          <p:nvPr/>
        </p:nvSpPr>
        <p:spPr bwMode="auto">
          <a:xfrm>
            <a:off x="846138" y="4487863"/>
            <a:ext cx="776287" cy="592137"/>
          </a:xfrm>
          <a:custGeom>
            <a:avLst/>
            <a:gdLst>
              <a:gd name="T0" fmla="*/ 776111 w 776111"/>
              <a:gd name="T1" fmla="*/ 0 h 593008"/>
              <a:gd name="T2" fmla="*/ 310444 w 776111"/>
              <a:gd name="T3" fmla="*/ 112889 h 593008"/>
              <a:gd name="T4" fmla="*/ 366889 w 776111"/>
              <a:gd name="T5" fmla="*/ 522111 h 593008"/>
              <a:gd name="T6" fmla="*/ 0 w 776111"/>
              <a:gd name="T7" fmla="*/ 592667 h 593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6111" h="593008">
                <a:moveTo>
                  <a:pt x="776111" y="0"/>
                </a:moveTo>
                <a:cubicBezTo>
                  <a:pt x="577379" y="12935"/>
                  <a:pt x="378648" y="25871"/>
                  <a:pt x="310444" y="112889"/>
                </a:cubicBezTo>
                <a:cubicBezTo>
                  <a:pt x="242240" y="199908"/>
                  <a:pt x="418630" y="442148"/>
                  <a:pt x="366889" y="522111"/>
                </a:cubicBezTo>
                <a:cubicBezTo>
                  <a:pt x="315148" y="602074"/>
                  <a:pt x="0" y="592667"/>
                  <a:pt x="0" y="592667"/>
                </a:cubicBezTo>
              </a:path>
            </a:pathLst>
          </a:custGeom>
          <a:noFill/>
          <a:ln w="38100">
            <a:solidFill>
              <a:srgbClr val="3366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50806" y="1962150"/>
            <a:ext cx="1247769" cy="3074988"/>
            <a:chOff x="50836" y="1961444"/>
            <a:chExt cx="1247386" cy="3076223"/>
          </a:xfrm>
        </p:grpSpPr>
        <p:sp>
          <p:nvSpPr>
            <p:cNvPr id="84" name="Freeform 83"/>
            <p:cNvSpPr/>
            <p:nvPr/>
          </p:nvSpPr>
          <p:spPr>
            <a:xfrm>
              <a:off x="409496" y="1961444"/>
              <a:ext cx="888726" cy="3076223"/>
            </a:xfrm>
            <a:custGeom>
              <a:avLst/>
              <a:gdLst>
                <a:gd name="connsiteX0" fmla="*/ 42380 w 889046"/>
                <a:gd name="connsiteY0" fmla="*/ 3076223 h 3076223"/>
                <a:gd name="connsiteX1" fmla="*/ 352824 w 889046"/>
                <a:gd name="connsiteY1" fmla="*/ 2483556 h 3076223"/>
                <a:gd name="connsiteX2" fmla="*/ 46 w 889046"/>
                <a:gd name="connsiteY2" fmla="*/ 1919112 h 3076223"/>
                <a:gd name="connsiteX3" fmla="*/ 381046 w 889046"/>
                <a:gd name="connsiteY3" fmla="*/ 1411112 h 3076223"/>
                <a:gd name="connsiteX4" fmla="*/ 268157 w 889046"/>
                <a:gd name="connsiteY4" fmla="*/ 663223 h 3076223"/>
                <a:gd name="connsiteX5" fmla="*/ 889046 w 889046"/>
                <a:gd name="connsiteY5" fmla="*/ 0 h 307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046" h="3076223">
                  <a:moveTo>
                    <a:pt x="42380" y="3076223"/>
                  </a:moveTo>
                  <a:cubicBezTo>
                    <a:pt x="201130" y="2876315"/>
                    <a:pt x="359880" y="2676408"/>
                    <a:pt x="352824" y="2483556"/>
                  </a:cubicBezTo>
                  <a:cubicBezTo>
                    <a:pt x="345768" y="2290704"/>
                    <a:pt x="-4658" y="2097853"/>
                    <a:pt x="46" y="1919112"/>
                  </a:cubicBezTo>
                  <a:cubicBezTo>
                    <a:pt x="4750" y="1740371"/>
                    <a:pt x="336361" y="1620427"/>
                    <a:pt x="381046" y="1411112"/>
                  </a:cubicBezTo>
                  <a:cubicBezTo>
                    <a:pt x="425731" y="1201797"/>
                    <a:pt x="183490" y="898408"/>
                    <a:pt x="268157" y="663223"/>
                  </a:cubicBezTo>
                  <a:cubicBezTo>
                    <a:pt x="352824" y="428038"/>
                    <a:pt x="889046" y="0"/>
                    <a:pt x="889046" y="0"/>
                  </a:cubicBezTo>
                </a:path>
              </a:pathLst>
            </a:custGeom>
            <a:ln w="38100">
              <a:solidFill>
                <a:schemeClr val="accent6"/>
              </a:solidFill>
              <a:headEnd type="none"/>
              <a:tailEnd type="arrow"/>
            </a:ln>
          </p:spPr>
          <p:txBody>
            <a:bodyPr anchor="ctr"/>
            <a:lstStyle/>
            <a:p>
              <a:pPr algn="ctr">
                <a:defRPr/>
              </a:pPr>
              <a:endParaRPr lang="en-US" sz="2000">
                <a:latin typeface="Gill Sans Light"/>
                <a:ea typeface="MS PGothic" charset="0"/>
                <a:cs typeface="Gill Sans Ligh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0836" y="2132963"/>
              <a:ext cx="815551" cy="461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0" dirty="0">
                  <a:solidFill>
                    <a:schemeClr val="accent6"/>
                  </a:solidFill>
                  <a:latin typeface="Gill Sans" charset="0"/>
                  <a:ea typeface="Gill Sans" charset="0"/>
                  <a:cs typeface="Gill Sans" charset="0"/>
                </a:rPr>
                <a:t>retry</a:t>
              </a:r>
            </a:p>
          </p:txBody>
        </p:sp>
      </p:grpSp>
      <p:sp>
        <p:nvSpPr>
          <p:cNvPr id="87" name="Cube 86"/>
          <p:cNvSpPr>
            <a:spLocks noChangeArrowheads="1"/>
          </p:cNvSpPr>
          <p:nvPr/>
        </p:nvSpPr>
        <p:spPr bwMode="auto">
          <a:xfrm>
            <a:off x="7391400" y="3200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43400" y="1600200"/>
            <a:ext cx="2895600" cy="395539"/>
            <a:chOff x="4343400" y="1600200"/>
            <a:chExt cx="2895600" cy="395539"/>
          </a:xfrm>
        </p:grpSpPr>
        <p:cxnSp>
          <p:nvCxnSpPr>
            <p:cNvPr id="47113" name="Straight Arrow Connector 11"/>
            <p:cNvCxnSpPr>
              <a:cxnSpLocks noChangeShapeType="1"/>
              <a:stCxn id="47111" idx="3"/>
            </p:cNvCxnSpPr>
            <p:nvPr/>
          </p:nvCxnSpPr>
          <p:spPr bwMode="auto">
            <a:xfrm>
              <a:off x="4343400" y="1676400"/>
              <a:ext cx="7620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7117" name="Straight Arrow Connector 25"/>
            <p:cNvCxnSpPr>
              <a:cxnSpLocks noChangeShapeType="1"/>
              <a:stCxn id="56" idx="3"/>
            </p:cNvCxnSpPr>
            <p:nvPr/>
          </p:nvCxnSpPr>
          <p:spPr bwMode="auto">
            <a:xfrm>
              <a:off x="5867400" y="1676400"/>
              <a:ext cx="1371600" cy="3193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6" name="Rectangle 55"/>
            <p:cNvSpPr/>
            <p:nvPr/>
          </p:nvSpPr>
          <p:spPr bwMode="auto">
            <a:xfrm>
              <a:off x="5105400" y="1600200"/>
              <a:ext cx="7620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000" b="0" dirty="0">
                <a:latin typeface="Gill Sans Light"/>
                <a:ea typeface="MS PGothic" charset="0"/>
                <a:cs typeface="Gill Sans Light"/>
              </a:endParaRPr>
            </a:p>
          </p:txBody>
        </p:sp>
      </p:grpSp>
      <p:cxnSp>
        <p:nvCxnSpPr>
          <p:cNvPr id="6" name="Straight Arrow Connector 5"/>
          <p:cNvCxnSpPr>
            <a:stCxn id="47111" idx="3"/>
            <a:endCxn id="77" idx="1"/>
          </p:cNvCxnSpPr>
          <p:nvPr/>
        </p:nvCxnSpPr>
        <p:spPr bwMode="auto">
          <a:xfrm>
            <a:off x="4343400" y="1676400"/>
            <a:ext cx="762000" cy="5334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7" name="Group 66"/>
          <p:cNvGrpSpPr/>
          <p:nvPr/>
        </p:nvGrpSpPr>
        <p:grpSpPr>
          <a:xfrm>
            <a:off x="4495800" y="1771652"/>
            <a:ext cx="2895601" cy="1523996"/>
            <a:chOff x="4724400" y="1802068"/>
            <a:chExt cx="3070763" cy="1182748"/>
          </a:xfrm>
        </p:grpSpPr>
        <p:cxnSp>
          <p:nvCxnSpPr>
            <p:cNvPr id="69" name="Straight Connector 15"/>
            <p:cNvCxnSpPr>
              <a:cxnSpLocks noChangeShapeType="1"/>
            </p:cNvCxnSpPr>
            <p:nvPr/>
          </p:nvCxnSpPr>
          <p:spPr bwMode="auto">
            <a:xfrm>
              <a:off x="4724400" y="2667000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" name="Straight Connector 17"/>
            <p:cNvCxnSpPr>
              <a:cxnSpLocks noChangeShapeType="1"/>
            </p:cNvCxnSpPr>
            <p:nvPr/>
          </p:nvCxnSpPr>
          <p:spPr bwMode="auto">
            <a:xfrm flipV="1">
              <a:off x="4724400" y="1802068"/>
              <a:ext cx="0" cy="8649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" name="Straight Connector 19"/>
            <p:cNvCxnSpPr>
              <a:cxnSpLocks noChangeShapeType="1"/>
              <a:endCxn id="87" idx="2"/>
            </p:cNvCxnSpPr>
            <p:nvPr/>
          </p:nvCxnSpPr>
          <p:spPr bwMode="auto">
            <a:xfrm>
              <a:off x="6082744" y="2667000"/>
              <a:ext cx="1712419" cy="317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</p:cxnSp>
      </p:grpSp>
      <p:sp>
        <p:nvSpPr>
          <p:cNvPr id="72" name="TextBox 39"/>
          <p:cNvSpPr txBox="1">
            <a:spLocks noChangeArrowheads="1"/>
          </p:cNvSpPr>
          <p:nvPr/>
        </p:nvSpPr>
        <p:spPr bwMode="auto">
          <a:xfrm>
            <a:off x="6477000" y="2362200"/>
            <a:ext cx="86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frame#</a:t>
            </a:r>
          </a:p>
        </p:txBody>
      </p:sp>
      <p:sp>
        <p:nvSpPr>
          <p:cNvPr id="73" name="TextBox 40"/>
          <p:cNvSpPr txBox="1">
            <a:spLocks noChangeArrowheads="1"/>
          </p:cNvSpPr>
          <p:nvPr/>
        </p:nvSpPr>
        <p:spPr bwMode="auto">
          <a:xfrm>
            <a:off x="6170613" y="3079924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offset</a:t>
            </a:r>
          </a:p>
        </p:txBody>
      </p:sp>
    </p:spTree>
    <p:extLst>
      <p:ext uri="{BB962C8B-B14F-4D97-AF65-F5344CB8AC3E}">
        <p14:creationId xmlns:p14="http://schemas.microsoft.com/office/powerpoint/2010/main" val="11474015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1" grpId="0"/>
      <p:bldP spid="47121" grpId="1"/>
      <p:bldP spid="47121" grpId="2"/>
      <p:bldP spid="47121" grpId="3"/>
      <p:bldP spid="47121" grpId="4"/>
      <p:bldP spid="47122" grpId="0"/>
      <p:bldP spid="47122" grpId="1"/>
      <p:bldP spid="47123" grpId="0"/>
      <p:bldP spid="47123" grpId="1"/>
      <p:bldP spid="47124" grpId="0" animBg="1"/>
      <p:bldP spid="47124" grpId="1" animBg="1"/>
      <p:bldP spid="65" grpId="0" animBg="1"/>
      <p:bldP spid="66" grpId="0" animBg="1"/>
      <p:bldP spid="77" grpId="0" animBg="1"/>
      <p:bldP spid="82" grpId="0" animBg="1"/>
      <p:bldP spid="82" grpId="1" animBg="1"/>
      <p:bldP spid="87" grpId="0" animBg="1"/>
      <p:bldP spid="72" grpId="0"/>
      <p:bldP spid="7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13" y="152400"/>
            <a:ext cx="7696187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Using Paging to </a:t>
            </a:r>
            <a:r>
              <a:rPr lang="en-US" dirty="0" err="1" smtClean="0">
                <a:latin typeface="Courier New"/>
                <a:cs typeface="Courier New"/>
              </a:rPr>
              <a:t>mmap</a:t>
            </a:r>
            <a:r>
              <a:rPr lang="en-US" dirty="0" smtClean="0">
                <a:latin typeface="Courier New"/>
                <a:cs typeface="Courier New"/>
              </a:rPr>
              <a:t>() </a:t>
            </a:r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057400" y="990600"/>
            <a:ext cx="1599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i="1" dirty="0">
                <a:latin typeface="Gill Sans Light"/>
                <a:cs typeface="Gill Sans Light"/>
              </a:rPr>
              <a:t>virtual address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7239000" y="1219200"/>
            <a:ext cx="1066800" cy="4743116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7239000" y="1600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7239000" y="1981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7239000" y="37338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3352800" y="1371600"/>
            <a:ext cx="990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Gill Sans Light"/>
                <a:cs typeface="Gill Sans Light"/>
              </a:rPr>
              <a:t>MMU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5130800" y="1295400"/>
            <a:ext cx="762000" cy="2209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 dirty="0" smtClean="0">
                <a:latin typeface="Gill Sans Light"/>
                <a:cs typeface="Gill Sans Light"/>
              </a:rPr>
              <a:t>PT</a:t>
            </a:r>
          </a:p>
          <a:p>
            <a:pPr algn="ctr"/>
            <a:endParaRPr lang="en-US" sz="2000" dirty="0">
              <a:latin typeface="Gill Sans Light"/>
              <a:cs typeface="Gill Sans Light"/>
            </a:endParaRPr>
          </a:p>
          <a:p>
            <a:pPr algn="ctr"/>
            <a:endParaRPr lang="en-US" sz="2000" b="0" dirty="0" smtClean="0">
              <a:latin typeface="Gill Sans Light"/>
              <a:cs typeface="Gill Sans Light"/>
            </a:endParaRPr>
          </a:p>
          <a:p>
            <a:pPr algn="ctr"/>
            <a:endParaRPr lang="en-US" sz="2000" dirty="0">
              <a:latin typeface="Gill Sans Light"/>
              <a:cs typeface="Gill Sans Light"/>
            </a:endParaRPr>
          </a:p>
          <a:p>
            <a:pPr algn="ctr"/>
            <a:endParaRPr lang="en-US" sz="2000" b="0" dirty="0" smtClean="0">
              <a:latin typeface="Gill Sans Light"/>
              <a:cs typeface="Gill Sans Light"/>
            </a:endParaRPr>
          </a:p>
          <a:p>
            <a:pPr algn="ctr"/>
            <a:endParaRPr lang="en-US" sz="2000" b="0" dirty="0">
              <a:latin typeface="Gill Sans Light"/>
              <a:cs typeface="Gill Sans Light"/>
            </a:endParaRPr>
          </a:p>
        </p:txBody>
      </p:sp>
      <p:cxnSp>
        <p:nvCxnSpPr>
          <p:cNvPr id="10249" name="Straight Arrow Connector 11"/>
          <p:cNvCxnSpPr>
            <a:cxnSpLocks noChangeShapeType="1"/>
            <a:stCxn id="14343" idx="3"/>
          </p:cNvCxnSpPr>
          <p:nvPr/>
        </p:nvCxnSpPr>
        <p:spPr bwMode="auto">
          <a:xfrm>
            <a:off x="4343400" y="1676400"/>
            <a:ext cx="762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9" name="Straight Arrow Connector 25"/>
          <p:cNvCxnSpPr>
            <a:cxnSpLocks noChangeShapeType="1"/>
          </p:cNvCxnSpPr>
          <p:nvPr/>
        </p:nvCxnSpPr>
        <p:spPr bwMode="auto">
          <a:xfrm>
            <a:off x="5867400" y="1752600"/>
            <a:ext cx="1295400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0" name="TextBox 30"/>
          <p:cNvSpPr txBox="1">
            <a:spLocks noChangeArrowheads="1"/>
          </p:cNvSpPr>
          <p:nvPr/>
        </p:nvSpPr>
        <p:spPr bwMode="auto">
          <a:xfrm>
            <a:off x="990600" y="1447800"/>
            <a:ext cx="1457701" cy="4616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Gill Sans Light"/>
              </a:rPr>
              <a:t>instruction</a:t>
            </a:r>
          </a:p>
        </p:txBody>
      </p:sp>
      <p:cxnSp>
        <p:nvCxnSpPr>
          <p:cNvPr id="33" name="Straight Arrow Connector 32"/>
          <p:cNvCxnSpPr>
            <a:cxnSpLocks noChangeShapeType="1"/>
            <a:stCxn id="14350" idx="3"/>
          </p:cNvCxnSpPr>
          <p:nvPr/>
        </p:nvCxnSpPr>
        <p:spPr bwMode="auto">
          <a:xfrm flipV="1">
            <a:off x="2448301" y="1676400"/>
            <a:ext cx="904499" cy="22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2" name="TextBox 37"/>
          <p:cNvSpPr txBox="1">
            <a:spLocks noChangeArrowheads="1"/>
          </p:cNvSpPr>
          <p:nvPr/>
        </p:nvSpPr>
        <p:spPr bwMode="auto">
          <a:xfrm>
            <a:off x="7083425" y="882222"/>
            <a:ext cx="1771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i="1" dirty="0">
                <a:latin typeface="Gill Sans Light"/>
                <a:cs typeface="Gill Sans Light"/>
              </a:rPr>
              <a:t>physical address</a:t>
            </a:r>
          </a:p>
        </p:txBody>
      </p:sp>
      <p:sp>
        <p:nvSpPr>
          <p:cNvPr id="14353" name="TextBox 38"/>
          <p:cNvSpPr txBox="1">
            <a:spLocks noChangeArrowheads="1"/>
          </p:cNvSpPr>
          <p:nvPr/>
        </p:nvSpPr>
        <p:spPr bwMode="auto">
          <a:xfrm>
            <a:off x="4343400" y="1295400"/>
            <a:ext cx="762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page#</a:t>
            </a:r>
          </a:p>
        </p:txBody>
      </p:sp>
      <p:sp>
        <p:nvSpPr>
          <p:cNvPr id="14354" name="TextBox 39"/>
          <p:cNvSpPr txBox="1">
            <a:spLocks noChangeArrowheads="1"/>
          </p:cNvSpPr>
          <p:nvPr/>
        </p:nvSpPr>
        <p:spPr bwMode="auto">
          <a:xfrm>
            <a:off x="6324600" y="1524000"/>
            <a:ext cx="86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frame#</a:t>
            </a:r>
          </a:p>
        </p:txBody>
      </p:sp>
      <p:sp>
        <p:nvSpPr>
          <p:cNvPr id="14355" name="TextBox 40"/>
          <p:cNvSpPr txBox="1">
            <a:spLocks noChangeArrowheads="1"/>
          </p:cNvSpPr>
          <p:nvPr/>
        </p:nvSpPr>
        <p:spPr bwMode="auto">
          <a:xfrm>
            <a:off x="6400800" y="1945421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14356" name="Cube 41"/>
          <p:cNvSpPr>
            <a:spLocks noChangeArrowheads="1"/>
          </p:cNvSpPr>
          <p:nvPr/>
        </p:nvSpPr>
        <p:spPr bwMode="auto">
          <a:xfrm>
            <a:off x="7315200" y="21336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2743200" y="1981200"/>
            <a:ext cx="1801288" cy="594955"/>
            <a:chOff x="2743200" y="1981200"/>
            <a:chExt cx="1801289" cy="594955"/>
          </a:xfrm>
        </p:grpSpPr>
        <p:sp>
          <p:nvSpPr>
            <p:cNvPr id="14389" name="TextBox 42"/>
            <p:cNvSpPr txBox="1">
              <a:spLocks noChangeArrowheads="1"/>
            </p:cNvSpPr>
            <p:nvPr/>
          </p:nvSpPr>
          <p:spPr bwMode="auto">
            <a:xfrm>
              <a:off x="3200400" y="2114490"/>
              <a:ext cx="13440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solidFill>
                    <a:srgbClr val="FF0000"/>
                  </a:solidFill>
                  <a:latin typeface="Gill Sans Light"/>
                  <a:cs typeface="Gill Sans Light"/>
                </a:rPr>
                <a:t>page fault</a:t>
              </a:r>
            </a:p>
          </p:txBody>
        </p:sp>
        <p:cxnSp>
          <p:nvCxnSpPr>
            <p:cNvPr id="14390" name="Straight Arrow Connector 44"/>
            <p:cNvCxnSpPr>
              <a:cxnSpLocks noChangeShapeType="1"/>
            </p:cNvCxnSpPr>
            <p:nvPr/>
          </p:nvCxnSpPr>
          <p:spPr bwMode="auto">
            <a:xfrm flipH="1">
              <a:off x="2743200" y="1981200"/>
              <a:ext cx="990600" cy="53340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447800" y="1295400"/>
            <a:ext cx="533400" cy="838200"/>
            <a:chOff x="1447800" y="1295400"/>
            <a:chExt cx="533400" cy="838200"/>
          </a:xfrm>
        </p:grpSpPr>
        <p:cxnSp>
          <p:nvCxnSpPr>
            <p:cNvPr id="14387" name="Straight Connector 50"/>
            <p:cNvCxnSpPr>
              <a:cxnSpLocks noChangeShapeType="1"/>
            </p:cNvCxnSpPr>
            <p:nvPr/>
          </p:nvCxnSpPr>
          <p:spPr bwMode="auto">
            <a:xfrm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8" name="Straight Connector 51"/>
            <p:cNvCxnSpPr>
              <a:cxnSpLocks noChangeShapeType="1"/>
            </p:cNvCxnSpPr>
            <p:nvPr/>
          </p:nvCxnSpPr>
          <p:spPr bwMode="auto">
            <a:xfrm flipH="1"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362" name="Can 60"/>
          <p:cNvSpPr>
            <a:spLocks noChangeArrowheads="1"/>
          </p:cNvSpPr>
          <p:nvPr/>
        </p:nvSpPr>
        <p:spPr bwMode="auto">
          <a:xfrm>
            <a:off x="3200400" y="4419600"/>
            <a:ext cx="1219200" cy="2304716"/>
          </a:xfrm>
          <a:prstGeom prst="can">
            <a:avLst>
              <a:gd name="adj" fmla="val 25000"/>
            </a:avLst>
          </a:prstGeom>
          <a:solidFill>
            <a:srgbClr val="B7C6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50292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239000" y="30480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14370" name="TextBox 80"/>
          <p:cNvSpPr txBox="1">
            <a:spLocks noChangeArrowheads="1"/>
          </p:cNvSpPr>
          <p:nvPr/>
        </p:nvSpPr>
        <p:spPr bwMode="auto">
          <a:xfrm>
            <a:off x="457200" y="895350"/>
            <a:ext cx="110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Gill Sans Light"/>
              </a:rPr>
              <a:t>Process</a:t>
            </a:r>
          </a:p>
        </p:txBody>
      </p:sp>
      <p:sp>
        <p:nvSpPr>
          <p:cNvPr id="87" name="Cube 86"/>
          <p:cNvSpPr>
            <a:spLocks noChangeArrowheads="1"/>
          </p:cNvSpPr>
          <p:nvPr/>
        </p:nvSpPr>
        <p:spPr bwMode="auto">
          <a:xfrm>
            <a:off x="7391400" y="3200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3276600" y="570293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429000" y="585533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581400" y="600773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7788" y="5722994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File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5512" y="6191250"/>
            <a:ext cx="397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 smtClean="0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sz="2400" b="0" dirty="0" smtClean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file to region of  VAS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>
            <a:off x="5867400" y="2418604"/>
            <a:ext cx="1371600" cy="1987589"/>
          </a:xfrm>
          <a:prstGeom prst="straightConnector1">
            <a:avLst/>
          </a:prstGeom>
          <a:noFill/>
          <a:ln w="19050" cmpd="sng">
            <a:solidFill>
              <a:srgbClr val="0000FF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80" name="TextBox 79"/>
          <p:cNvSpPr txBox="1">
            <a:spLocks noChangeArrowheads="1"/>
          </p:cNvSpPr>
          <p:nvPr/>
        </p:nvSpPr>
        <p:spPr bwMode="auto">
          <a:xfrm>
            <a:off x="4572000" y="3581400"/>
            <a:ext cx="243949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 smtClean="0">
                <a:solidFill>
                  <a:srgbClr val="0000FF"/>
                </a:solidFill>
                <a:latin typeface="Gill Sans Light"/>
                <a:cs typeface="Gill Sans Light"/>
              </a:rPr>
              <a:t>Create </a:t>
            </a:r>
            <a:r>
              <a:rPr lang="en-US" b="0" dirty="0">
                <a:solidFill>
                  <a:srgbClr val="0000FF"/>
                </a:solidFill>
                <a:latin typeface="Gill Sans Light"/>
                <a:cs typeface="Gill Sans Light"/>
              </a:rPr>
              <a:t>PT </a:t>
            </a:r>
            <a:r>
              <a:rPr lang="en-US" b="0" dirty="0" smtClean="0">
                <a:solidFill>
                  <a:srgbClr val="0000FF"/>
                </a:solidFill>
                <a:latin typeface="Gill Sans Light"/>
                <a:cs typeface="Gill Sans Light"/>
              </a:rPr>
              <a:t>entries</a:t>
            </a:r>
          </a:p>
          <a:p>
            <a:pPr eaLnBrk="1" hangingPunct="1"/>
            <a:r>
              <a:rPr lang="en-US" b="0" dirty="0">
                <a:solidFill>
                  <a:srgbClr val="0000FF"/>
                </a:solidFill>
                <a:latin typeface="Gill Sans Light"/>
                <a:cs typeface="Gill Sans Light"/>
              </a:rPr>
              <a:t>f</a:t>
            </a:r>
            <a:r>
              <a:rPr lang="en-US" b="0" dirty="0" smtClean="0">
                <a:solidFill>
                  <a:srgbClr val="0000FF"/>
                </a:solidFill>
                <a:latin typeface="Gill Sans Light"/>
                <a:cs typeface="Gill Sans Light"/>
              </a:rPr>
              <a:t>or mapped region</a:t>
            </a:r>
          </a:p>
          <a:p>
            <a:pPr eaLnBrk="1" hangingPunct="1"/>
            <a:r>
              <a:rPr lang="en-US" b="0" dirty="0">
                <a:solidFill>
                  <a:srgbClr val="0000FF"/>
                </a:solidFill>
                <a:latin typeface="Gill Sans Light"/>
                <a:cs typeface="Gill Sans Light"/>
              </a:rPr>
              <a:t>a</a:t>
            </a:r>
            <a:r>
              <a:rPr lang="en-US" b="0" dirty="0" smtClean="0">
                <a:solidFill>
                  <a:srgbClr val="0000FF"/>
                </a:solidFill>
                <a:latin typeface="Gill Sans Light"/>
                <a:cs typeface="Gill Sans Light"/>
              </a:rPr>
              <a:t>s “backed” by file</a:t>
            </a:r>
            <a:endParaRPr lang="en-US" b="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130800" y="2424954"/>
            <a:ext cx="736600" cy="462625"/>
          </a:xfrm>
          <a:prstGeom prst="rect">
            <a:avLst/>
          </a:prstGeom>
          <a:pattFill prst="ltUpDiag">
            <a:fgClr>
              <a:prstClr val="black"/>
            </a:fgClr>
            <a:bgClr>
              <a:prstClr val="white"/>
            </a:bgClr>
          </a:pattFill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7239000" y="441960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cxnSp>
        <p:nvCxnSpPr>
          <p:cNvPr id="14381" name="Straight Arrow Connector 62"/>
          <p:cNvCxnSpPr>
            <a:cxnSpLocks noChangeShapeType="1"/>
          </p:cNvCxnSpPr>
          <p:nvPr/>
        </p:nvCxnSpPr>
        <p:spPr bwMode="auto">
          <a:xfrm flipV="1">
            <a:off x="4037263" y="4610100"/>
            <a:ext cx="3477962" cy="1245230"/>
          </a:xfrm>
          <a:prstGeom prst="straightConnector1">
            <a:avLst/>
          </a:prstGeom>
          <a:noFill/>
          <a:ln w="57150" cmpd="thickThin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Straight Arrow Connector 11"/>
          <p:cNvCxnSpPr>
            <a:cxnSpLocks noChangeShapeType="1"/>
            <a:stCxn id="14343" idx="3"/>
          </p:cNvCxnSpPr>
          <p:nvPr/>
        </p:nvCxnSpPr>
        <p:spPr bwMode="auto">
          <a:xfrm>
            <a:off x="4343400" y="1676400"/>
            <a:ext cx="762000" cy="7485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Straight Arrow Connector 96"/>
          <p:cNvCxnSpPr>
            <a:cxnSpLocks noChangeShapeType="1"/>
          </p:cNvCxnSpPr>
          <p:nvPr/>
        </p:nvCxnSpPr>
        <p:spPr bwMode="auto">
          <a:xfrm flipH="1">
            <a:off x="3429000" y="2424954"/>
            <a:ext cx="1701800" cy="3228811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Arrow Connector 97"/>
          <p:cNvCxnSpPr>
            <a:cxnSpLocks noChangeShapeType="1"/>
          </p:cNvCxnSpPr>
          <p:nvPr/>
        </p:nvCxnSpPr>
        <p:spPr bwMode="auto">
          <a:xfrm flipH="1">
            <a:off x="3581400" y="2887579"/>
            <a:ext cx="1549400" cy="3196351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TextBox 54"/>
          <p:cNvSpPr txBox="1">
            <a:spLocks noChangeArrowheads="1"/>
          </p:cNvSpPr>
          <p:nvPr/>
        </p:nvSpPr>
        <p:spPr bwMode="auto">
          <a:xfrm>
            <a:off x="113038" y="3345999"/>
            <a:ext cx="2361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Gill Sans Light"/>
                <a:cs typeface="Gill Sans Light"/>
              </a:rPr>
              <a:t>Operating System</a:t>
            </a:r>
          </a:p>
        </p:txBody>
      </p:sp>
      <p:grpSp>
        <p:nvGrpSpPr>
          <p:cNvPr id="71" name="Group 70"/>
          <p:cNvGrpSpPr>
            <a:grpSpLocks/>
          </p:cNvGrpSpPr>
          <p:nvPr/>
        </p:nvGrpSpPr>
        <p:grpSpPr bwMode="auto">
          <a:xfrm>
            <a:off x="1293009" y="2438400"/>
            <a:ext cx="1787150" cy="1751013"/>
            <a:chOff x="1041242" y="2057400"/>
            <a:chExt cx="1787209" cy="1921933"/>
          </a:xfrm>
        </p:grpSpPr>
        <p:sp>
          <p:nvSpPr>
            <p:cNvPr id="72" name="TextBox 53"/>
            <p:cNvSpPr txBox="1">
              <a:spLocks noChangeArrowheads="1"/>
            </p:cNvSpPr>
            <p:nvPr/>
          </p:nvSpPr>
          <p:spPr bwMode="auto">
            <a:xfrm>
              <a:off x="1447800" y="2057400"/>
              <a:ext cx="1380651" cy="50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solidFill>
                    <a:srgbClr val="FF0000"/>
                  </a:solidFill>
                  <a:latin typeface="Gill Sans Light"/>
                  <a:cs typeface="Gill Sans Light"/>
                </a:rPr>
                <a:t>exception</a:t>
              </a:r>
            </a:p>
          </p:txBody>
        </p:sp>
        <p:sp>
          <p:nvSpPr>
            <p:cNvPr id="75" name="Freeform 56"/>
            <p:cNvSpPr>
              <a:spLocks/>
            </p:cNvSpPr>
            <p:nvPr/>
          </p:nvSpPr>
          <p:spPr bwMode="auto">
            <a:xfrm>
              <a:off x="1041242" y="2483556"/>
              <a:ext cx="726248" cy="1495777"/>
            </a:xfrm>
            <a:custGeom>
              <a:avLst/>
              <a:gdLst>
                <a:gd name="T0" fmla="*/ 652091 w 726248"/>
                <a:gd name="T1" fmla="*/ 0 h 1495777"/>
                <a:gd name="T2" fmla="*/ 369869 w 726248"/>
                <a:gd name="T3" fmla="*/ 155222 h 1495777"/>
                <a:gd name="T4" fmla="*/ 722647 w 726248"/>
                <a:gd name="T5" fmla="*/ 366888 h 1495777"/>
                <a:gd name="T6" fmla="*/ 101758 w 726248"/>
                <a:gd name="T7" fmla="*/ 508000 h 1495777"/>
                <a:gd name="T8" fmla="*/ 172314 w 726248"/>
                <a:gd name="T9" fmla="*/ 733777 h 1495777"/>
                <a:gd name="T10" fmla="*/ 2980 w 726248"/>
                <a:gd name="T11" fmla="*/ 1199444 h 1495777"/>
                <a:gd name="T12" fmla="*/ 341647 w 726248"/>
                <a:gd name="T13" fmla="*/ 1495777 h 14957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6248" h="1495777">
                  <a:moveTo>
                    <a:pt x="652091" y="0"/>
                  </a:moveTo>
                  <a:cubicBezTo>
                    <a:pt x="505100" y="47037"/>
                    <a:pt x="358110" y="94074"/>
                    <a:pt x="369869" y="155222"/>
                  </a:cubicBezTo>
                  <a:cubicBezTo>
                    <a:pt x="381628" y="216370"/>
                    <a:pt x="767332" y="308092"/>
                    <a:pt x="722647" y="366888"/>
                  </a:cubicBezTo>
                  <a:cubicBezTo>
                    <a:pt x="677962" y="425684"/>
                    <a:pt x="193480" y="446852"/>
                    <a:pt x="101758" y="508000"/>
                  </a:cubicBezTo>
                  <a:cubicBezTo>
                    <a:pt x="10036" y="569148"/>
                    <a:pt x="188777" y="618536"/>
                    <a:pt x="172314" y="733777"/>
                  </a:cubicBezTo>
                  <a:cubicBezTo>
                    <a:pt x="155851" y="849018"/>
                    <a:pt x="-25242" y="1072444"/>
                    <a:pt x="2980" y="1199444"/>
                  </a:cubicBezTo>
                  <a:cubicBezTo>
                    <a:pt x="31202" y="1326444"/>
                    <a:pt x="341647" y="1495777"/>
                    <a:pt x="341647" y="149577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1293708" y="3790932"/>
            <a:ext cx="2454518" cy="1219200"/>
            <a:chOff x="1066800" y="3505200"/>
            <a:chExt cx="2455139" cy="1219200"/>
          </a:xfrm>
        </p:grpSpPr>
        <p:sp>
          <p:nvSpPr>
            <p:cNvPr id="77" name="TextBox 55"/>
            <p:cNvSpPr txBox="1">
              <a:spLocks noChangeArrowheads="1"/>
            </p:cNvSpPr>
            <p:nvPr/>
          </p:nvSpPr>
          <p:spPr bwMode="auto">
            <a:xfrm>
              <a:off x="1066800" y="3505200"/>
              <a:ext cx="24551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Gill Sans Light"/>
                  <a:cs typeface="Gill Sans Light"/>
                </a:rPr>
                <a:t>Page Fault Handler</a:t>
              </a:r>
            </a:p>
          </p:txBody>
        </p:sp>
        <p:sp>
          <p:nvSpPr>
            <p:cNvPr id="78" name="Punched Tape 57"/>
            <p:cNvSpPr>
              <a:spLocks noChangeArrowheads="1"/>
            </p:cNvSpPr>
            <p:nvPr/>
          </p:nvSpPr>
          <p:spPr bwMode="auto">
            <a:xfrm rot="5400000">
              <a:off x="1333500" y="40005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800" b="0">
                <a:latin typeface="Gill Sans Light"/>
                <a:cs typeface="Gill Sans Light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>
            <a:off x="2259702" y="4819632"/>
            <a:ext cx="1015206" cy="723900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531708" y="5029199"/>
            <a:ext cx="1415042" cy="1376023"/>
            <a:chOff x="381000" y="4876800"/>
            <a:chExt cx="1414795" cy="1376086"/>
          </a:xfrm>
        </p:grpSpPr>
        <p:sp>
          <p:nvSpPr>
            <p:cNvPr id="81" name="TextBox 82"/>
            <p:cNvSpPr txBox="1">
              <a:spLocks noChangeArrowheads="1"/>
            </p:cNvSpPr>
            <p:nvPr/>
          </p:nvSpPr>
          <p:spPr bwMode="auto">
            <a:xfrm>
              <a:off x="457200" y="5791200"/>
              <a:ext cx="1338595" cy="46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Gill Sans Light"/>
                  <a:cs typeface="Gill Sans Light"/>
                </a:rPr>
                <a:t>scheduler</a:t>
              </a:r>
            </a:p>
          </p:txBody>
        </p:sp>
        <p:sp>
          <p:nvSpPr>
            <p:cNvPr id="83" name="Punched Tape 84"/>
            <p:cNvSpPr>
              <a:spLocks noChangeArrowheads="1"/>
            </p:cNvSpPr>
            <p:nvPr/>
          </p:nvSpPr>
          <p:spPr bwMode="auto">
            <a:xfrm rot="5400000">
              <a:off x="266700" y="49911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800" b="0">
                <a:latin typeface="Gill Sans Light"/>
                <a:cs typeface="Gill Sans Light"/>
              </a:endParaRPr>
            </a:p>
          </p:txBody>
        </p:sp>
      </p:grpSp>
      <p:sp>
        <p:nvSpPr>
          <p:cNvPr id="84" name="Freeform 83"/>
          <p:cNvSpPr>
            <a:spLocks/>
          </p:cNvSpPr>
          <p:nvPr/>
        </p:nvSpPr>
        <p:spPr bwMode="auto">
          <a:xfrm>
            <a:off x="996846" y="4773595"/>
            <a:ext cx="776287" cy="592137"/>
          </a:xfrm>
          <a:custGeom>
            <a:avLst/>
            <a:gdLst>
              <a:gd name="T0" fmla="*/ 776111 w 776111"/>
              <a:gd name="T1" fmla="*/ 0 h 593008"/>
              <a:gd name="T2" fmla="*/ 310444 w 776111"/>
              <a:gd name="T3" fmla="*/ 112889 h 593008"/>
              <a:gd name="T4" fmla="*/ 366889 w 776111"/>
              <a:gd name="T5" fmla="*/ 522111 h 593008"/>
              <a:gd name="T6" fmla="*/ 0 w 776111"/>
              <a:gd name="T7" fmla="*/ 592667 h 593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6111" h="593008">
                <a:moveTo>
                  <a:pt x="776111" y="0"/>
                </a:moveTo>
                <a:cubicBezTo>
                  <a:pt x="577379" y="12935"/>
                  <a:pt x="378648" y="25871"/>
                  <a:pt x="310444" y="112889"/>
                </a:cubicBezTo>
                <a:cubicBezTo>
                  <a:pt x="242240" y="199908"/>
                  <a:pt x="418630" y="442148"/>
                  <a:pt x="366889" y="522111"/>
                </a:cubicBezTo>
                <a:cubicBezTo>
                  <a:pt x="315148" y="602074"/>
                  <a:pt x="0" y="592667"/>
                  <a:pt x="0" y="592667"/>
                </a:cubicBezTo>
              </a:path>
            </a:pathLst>
          </a:custGeom>
          <a:noFill/>
          <a:ln w="38100">
            <a:solidFill>
              <a:srgbClr val="3366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152400" y="1981200"/>
            <a:ext cx="1296883" cy="3074988"/>
            <a:chOff x="1738" y="1961444"/>
            <a:chExt cx="1296484" cy="3076223"/>
          </a:xfrm>
        </p:grpSpPr>
        <p:sp>
          <p:nvSpPr>
            <p:cNvPr id="86" name="Freeform 85"/>
            <p:cNvSpPr/>
            <p:nvPr/>
          </p:nvSpPr>
          <p:spPr>
            <a:xfrm>
              <a:off x="409496" y="1961444"/>
              <a:ext cx="888726" cy="3076223"/>
            </a:xfrm>
            <a:custGeom>
              <a:avLst/>
              <a:gdLst>
                <a:gd name="connsiteX0" fmla="*/ 42380 w 889046"/>
                <a:gd name="connsiteY0" fmla="*/ 3076223 h 3076223"/>
                <a:gd name="connsiteX1" fmla="*/ 352824 w 889046"/>
                <a:gd name="connsiteY1" fmla="*/ 2483556 h 3076223"/>
                <a:gd name="connsiteX2" fmla="*/ 46 w 889046"/>
                <a:gd name="connsiteY2" fmla="*/ 1919112 h 3076223"/>
                <a:gd name="connsiteX3" fmla="*/ 381046 w 889046"/>
                <a:gd name="connsiteY3" fmla="*/ 1411112 h 3076223"/>
                <a:gd name="connsiteX4" fmla="*/ 268157 w 889046"/>
                <a:gd name="connsiteY4" fmla="*/ 663223 h 3076223"/>
                <a:gd name="connsiteX5" fmla="*/ 889046 w 889046"/>
                <a:gd name="connsiteY5" fmla="*/ 0 h 307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046" h="3076223">
                  <a:moveTo>
                    <a:pt x="42380" y="3076223"/>
                  </a:moveTo>
                  <a:cubicBezTo>
                    <a:pt x="201130" y="2876315"/>
                    <a:pt x="359880" y="2676408"/>
                    <a:pt x="352824" y="2483556"/>
                  </a:cubicBezTo>
                  <a:cubicBezTo>
                    <a:pt x="345768" y="2290704"/>
                    <a:pt x="-4658" y="2097853"/>
                    <a:pt x="46" y="1919112"/>
                  </a:cubicBezTo>
                  <a:cubicBezTo>
                    <a:pt x="4750" y="1740371"/>
                    <a:pt x="336361" y="1620427"/>
                    <a:pt x="381046" y="1411112"/>
                  </a:cubicBezTo>
                  <a:cubicBezTo>
                    <a:pt x="425731" y="1201797"/>
                    <a:pt x="183490" y="898408"/>
                    <a:pt x="268157" y="663223"/>
                  </a:cubicBezTo>
                  <a:cubicBezTo>
                    <a:pt x="352824" y="428038"/>
                    <a:pt x="889046" y="0"/>
                    <a:pt x="889046" y="0"/>
                  </a:cubicBezTo>
                </a:path>
              </a:pathLst>
            </a:custGeom>
            <a:ln w="38100">
              <a:solidFill>
                <a:schemeClr val="accent6"/>
              </a:solidFill>
              <a:headEnd type="none"/>
              <a:tailEnd type="arrow"/>
            </a:ln>
          </p:spPr>
          <p:txBody>
            <a:bodyPr anchor="ctr"/>
            <a:lstStyle/>
            <a:p>
              <a:pPr algn="ctr">
                <a:defRPr/>
              </a:pPr>
              <a:endParaRPr lang="en-US" sz="2000">
                <a:latin typeface="Gill Sans Light"/>
                <a:ea typeface="MS PGothic" charset="0"/>
                <a:cs typeface="Gill Sans Light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738" y="2132963"/>
              <a:ext cx="815550" cy="461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0" dirty="0">
                  <a:solidFill>
                    <a:schemeClr val="accent6"/>
                  </a:solidFill>
                  <a:latin typeface="Gill Sans" charset="0"/>
                  <a:ea typeface="Gill Sans" charset="0"/>
                  <a:cs typeface="Gill Sans" charset="0"/>
                </a:rPr>
                <a:t>retry</a:t>
              </a:r>
            </a:p>
          </p:txBody>
        </p:sp>
      </p:grpSp>
      <p:sp>
        <p:nvSpPr>
          <p:cNvPr id="3" name="Rounded Rectangular Callout 2"/>
          <p:cNvSpPr/>
          <p:nvPr/>
        </p:nvSpPr>
        <p:spPr bwMode="auto">
          <a:xfrm>
            <a:off x="2472979" y="2502097"/>
            <a:ext cx="2669985" cy="1515035"/>
          </a:xfrm>
          <a:prstGeom prst="wedgeRoundRectCallout">
            <a:avLst>
              <a:gd name="adj1" fmla="val 58059"/>
              <a:gd name="adj2" fmla="val -454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Read File contents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 smtClean="0">
                <a:latin typeface="Gill Sans" charset="0"/>
                <a:ea typeface="Gill Sans" charset="0"/>
                <a:cs typeface="Gill Sans" charset="0"/>
              </a:rPr>
              <a:t>from memory!</a:t>
            </a: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45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3" grpId="0" animBg="1"/>
      <p:bldP spid="95" grpId="0" animBg="1"/>
      <p:bldP spid="84" grpId="0" animBg="1"/>
      <p:bldP spid="84" grpId="1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mmap</a:t>
            </a:r>
            <a:r>
              <a:rPr lang="en-US" dirty="0" smtClean="0">
                <a:latin typeface="Courier New"/>
                <a:cs typeface="Courier New"/>
              </a:rPr>
              <a:t>()</a:t>
            </a:r>
            <a:r>
              <a:rPr lang="en-US" dirty="0" smtClean="0"/>
              <a:t> system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95800"/>
            <a:ext cx="8991600" cy="2041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May map a specific region or let the system find one for you</a:t>
            </a:r>
          </a:p>
          <a:p>
            <a:pPr lvl="1"/>
            <a:r>
              <a:rPr lang="en-US" sz="2400" dirty="0" smtClean="0"/>
              <a:t>Tricky to know where the holes are</a:t>
            </a:r>
          </a:p>
          <a:p>
            <a:r>
              <a:rPr lang="en-US" sz="2800" dirty="0" smtClean="0"/>
              <a:t>Used both for manipulating files and for sharing between processes</a:t>
            </a:r>
            <a:endParaRPr lang="en-US" sz="2800" dirty="0"/>
          </a:p>
        </p:txBody>
      </p:sp>
      <p:pic>
        <p:nvPicPr>
          <p:cNvPr id="7" name="Picture 6" descr="Screen Shot 2014-10-26 at 10.43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715867"/>
            <a:ext cx="7366000" cy="3696393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2374102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7000" y="723900"/>
            <a:ext cx="8910000" cy="612475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#include &lt;sys/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mman.h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&gt; /* 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also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stdio.h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stdlib.h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string.h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fcntl.h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unistd.h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*/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something = 162;</a:t>
            </a: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main (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argc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, char *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argv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[]) {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char *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("Data  at: %16lx\n", (long unsigned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 &amp;something);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("Heap at : %16lx\n", (long unsigned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malloc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(1));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("Stack at: %16lx\n", (long unsigned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 &amp;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endParaRPr lang="en-US" sz="1400" b="0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/* Open the file */</a:t>
            </a:r>
          </a:p>
          <a:p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= open(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argv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[1], O_RDWR | O_CREAT);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if (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&lt; 0) {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perror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("open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failed!"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;exit(1); }</a:t>
            </a:r>
          </a:p>
          <a:p>
            <a:endParaRPr lang="en-US" sz="1400" b="0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/* map the file */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(0, 10000,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PROT_READ|PROT_WRITE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MAP_FILE|MAP_SHARED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0);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if (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== MAP_FAILED) {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perror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failed"); exit(1);}</a:t>
            </a: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at : %16lx\n", (long unsigned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puts(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strcpy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(mfile+20,"Let's write over it")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close(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);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return 0;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657600" y="914400"/>
            <a:ext cx="5334000" cy="2971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./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test</a:t>
            </a:r>
            <a:endParaRPr lang="en-US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Data  at:        105d63058</a:t>
            </a:r>
          </a:p>
          <a:p>
            <a:r>
              <a:rPr lang="da-DK" b="0" dirty="0" err="1">
                <a:latin typeface="Consolas" charset="0"/>
                <a:ea typeface="Consolas" charset="0"/>
                <a:cs typeface="Consolas" charset="0"/>
              </a:rPr>
              <a:t>Heap</a:t>
            </a:r>
            <a:r>
              <a:rPr lang="da-DK" b="0" dirty="0">
                <a:latin typeface="Consolas" charset="0"/>
                <a:ea typeface="Consolas" charset="0"/>
                <a:cs typeface="Consolas" charset="0"/>
              </a:rPr>
              <a:t> at :     7f8a33c04b70</a:t>
            </a:r>
          </a:p>
          <a:p>
            <a:r>
              <a:rPr lang="sv-SE" b="0" dirty="0">
                <a:latin typeface="Consolas" charset="0"/>
                <a:ea typeface="Consolas" charset="0"/>
                <a:cs typeface="Consolas" charset="0"/>
              </a:rPr>
              <a:t>Stack at:     7fff59e9db10</a:t>
            </a:r>
          </a:p>
          <a:p>
            <a:r>
              <a:rPr lang="da-DK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da-DK" b="0" dirty="0">
                <a:latin typeface="Consolas" charset="0"/>
                <a:ea typeface="Consolas" charset="0"/>
                <a:cs typeface="Consolas" charset="0"/>
              </a:rPr>
              <a:t> at :        </a:t>
            </a:r>
            <a:r>
              <a:rPr lang="da-DK" b="0" dirty="0" smtClean="0">
                <a:latin typeface="Consolas" charset="0"/>
                <a:ea typeface="Consolas" charset="0"/>
                <a:cs typeface="Consolas" charset="0"/>
              </a:rPr>
              <a:t>105d97000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one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two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three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four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657600" y="4419600"/>
            <a:ext cx="5334000" cy="16764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$ cat test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one</a:t>
            </a:r>
          </a:p>
          <a:p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Thi</a:t>
            </a:r>
            <a:r>
              <a:rPr lang="en-US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Let's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write over it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s line three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four</a:t>
            </a:r>
          </a:p>
          <a:p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693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 Summary (1/2)</a:t>
            </a:r>
            <a:endParaRPr lang="en-US" dirty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23900"/>
            <a:ext cx="8839200" cy="6134100"/>
          </a:xfrm>
        </p:spPr>
        <p:txBody>
          <a:bodyPr>
            <a:normAutofit/>
          </a:bodyPr>
          <a:lstStyle/>
          <a:p>
            <a:r>
              <a:rPr lang="en-US" dirty="0" smtClean="0"/>
              <a:t>File System:</a:t>
            </a:r>
          </a:p>
          <a:p>
            <a:pPr lvl="1"/>
            <a:r>
              <a:rPr lang="en-US" sz="2400" dirty="0" smtClean="0"/>
              <a:t>Transforms blocks into Files and Directories</a:t>
            </a:r>
          </a:p>
          <a:p>
            <a:pPr lvl="1"/>
            <a:r>
              <a:rPr lang="en-US" sz="2400" dirty="0" smtClean="0"/>
              <a:t>Optimize for size, access and usage patterns</a:t>
            </a:r>
          </a:p>
          <a:p>
            <a:pPr lvl="1"/>
            <a:r>
              <a:rPr lang="en-US" sz="2400" dirty="0" smtClean="0"/>
              <a:t>Maximize sequential access, allow efficient random access</a:t>
            </a:r>
          </a:p>
          <a:p>
            <a:pPr lvl="1"/>
            <a:r>
              <a:rPr lang="en-US" sz="2400" dirty="0" smtClean="0"/>
              <a:t>Projects the OS protection and security regime (UGO </a:t>
            </a:r>
            <a:r>
              <a:rPr lang="en-US" sz="2400" dirty="0" err="1" smtClean="0"/>
              <a:t>vs</a:t>
            </a:r>
            <a:r>
              <a:rPr lang="en-US" sz="2400" dirty="0" smtClean="0"/>
              <a:t> ACL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dirty="0" smtClean="0"/>
              <a:t>File defined by header, called “</a:t>
            </a:r>
            <a:r>
              <a:rPr lang="en-US" altLang="ja-JP" dirty="0" err="1" smtClean="0"/>
              <a:t>inode</a:t>
            </a:r>
            <a:r>
              <a:rPr lang="en-US" dirty="0" smtClean="0"/>
              <a:t>”</a:t>
            </a:r>
            <a:endParaRPr lang="en-US" dirty="0" smtClean="0"/>
          </a:p>
          <a:p>
            <a:r>
              <a:rPr lang="en-US" dirty="0" smtClean="0"/>
              <a:t>Naming: translating from user-visible names to actual sys resources</a:t>
            </a:r>
          </a:p>
          <a:p>
            <a:pPr lvl="1"/>
            <a:r>
              <a:rPr lang="en-US" sz="2400" dirty="0" smtClean="0"/>
              <a:t>Directories used for naming for local file systems</a:t>
            </a:r>
          </a:p>
          <a:p>
            <a:pPr lvl="1"/>
            <a:r>
              <a:rPr lang="en-US" sz="2400" dirty="0" smtClean="0"/>
              <a:t>Linked or tree structure stored in </a:t>
            </a:r>
            <a:r>
              <a:rPr lang="en-US" sz="2400" dirty="0" smtClean="0"/>
              <a:t>files</a:t>
            </a:r>
            <a:endParaRPr lang="en-US" sz="2400" dirty="0" smtClean="0"/>
          </a:p>
          <a:p>
            <a:r>
              <a:rPr lang="en-US" dirty="0" smtClean="0"/>
              <a:t>Multilevel Indexed Scheme</a:t>
            </a:r>
          </a:p>
          <a:p>
            <a:pPr lvl="1"/>
            <a:r>
              <a:rPr lang="en-US" sz="2400" dirty="0" err="1" smtClean="0"/>
              <a:t>inode</a:t>
            </a:r>
            <a:r>
              <a:rPr lang="en-US" sz="2400" dirty="0" smtClean="0"/>
              <a:t> contains file info, direct pointers to blocks, indirect blocks, doubly indirect, etc..</a:t>
            </a:r>
          </a:p>
          <a:p>
            <a:pPr lvl="1"/>
            <a:r>
              <a:rPr lang="en-US" sz="2400" dirty="0" smtClean="0"/>
              <a:t>NTFS: variable extents</a:t>
            </a:r>
            <a:r>
              <a:rPr lang="en-US" sz="2400" dirty="0"/>
              <a:t> </a:t>
            </a:r>
            <a:r>
              <a:rPr lang="en-US" sz="2400" dirty="0" smtClean="0"/>
              <a:t>not fixed blocks, tiny files data is in header</a:t>
            </a:r>
          </a:p>
        </p:txBody>
      </p:sp>
    </p:spTree>
    <p:extLst>
      <p:ext uri="{BB962C8B-B14F-4D97-AF65-F5344CB8AC3E}">
        <p14:creationId xmlns:p14="http://schemas.microsoft.com/office/powerpoint/2010/main" val="295167160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 Summary (2/2)</a:t>
            </a:r>
            <a:endParaRPr lang="en-US" dirty="0"/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154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4.2 BSD Multilevel index files</a:t>
            </a:r>
          </a:p>
          <a:p>
            <a:pPr lvl="1">
              <a:lnSpc>
                <a:spcPct val="100000"/>
              </a:lnSpc>
            </a:pPr>
            <a:r>
              <a:rPr lang="en-US" sz="2400" dirty="0" err="1"/>
              <a:t>Inode</a:t>
            </a:r>
            <a:r>
              <a:rPr lang="en-US" sz="2400" dirty="0"/>
              <a:t> contains </a:t>
            </a:r>
            <a:r>
              <a:rPr lang="en-US" sz="2400" dirty="0" err="1" smtClean="0"/>
              <a:t>ptrs</a:t>
            </a:r>
            <a:r>
              <a:rPr lang="en-US" sz="2400" dirty="0" smtClean="0"/>
              <a:t> to </a:t>
            </a:r>
            <a:r>
              <a:rPr lang="en-US" sz="2400" dirty="0"/>
              <a:t>actual blocks, indirect blocks, double indirect blocks, etc. 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Optimizations for sequential access: start new files in open ranges of free blocks, rotational optimization</a:t>
            </a:r>
          </a:p>
          <a:p>
            <a:pPr lvl="1">
              <a:lnSpc>
                <a:spcPct val="100000"/>
              </a:lnSpc>
            </a:pPr>
            <a:endParaRPr lang="en-US" sz="1100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File layout driven by </a:t>
            </a:r>
            <a:r>
              <a:rPr lang="en-US" dirty="0" err="1" smtClean="0"/>
              <a:t>freespace</a:t>
            </a:r>
            <a:r>
              <a:rPr lang="en-US" dirty="0" smtClean="0"/>
              <a:t> management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Integrate </a:t>
            </a:r>
            <a:r>
              <a:rPr lang="en-US" sz="2400" dirty="0" err="1" smtClean="0"/>
              <a:t>freespace</a:t>
            </a:r>
            <a:r>
              <a:rPr lang="en-US" sz="2400" dirty="0" smtClean="0"/>
              <a:t>, </a:t>
            </a:r>
            <a:r>
              <a:rPr lang="en-US" sz="2400" dirty="0" err="1" smtClean="0"/>
              <a:t>inode</a:t>
            </a:r>
            <a:r>
              <a:rPr lang="en-US" sz="2400" dirty="0" smtClean="0"/>
              <a:t> table, file blocks and </a:t>
            </a:r>
            <a:r>
              <a:rPr lang="en-US" sz="2400" dirty="0" err="1" smtClean="0"/>
              <a:t>dirs</a:t>
            </a:r>
            <a:r>
              <a:rPr lang="en-US" sz="2400" dirty="0" smtClean="0"/>
              <a:t> into block group</a:t>
            </a:r>
          </a:p>
          <a:p>
            <a:pPr lvl="1">
              <a:lnSpc>
                <a:spcPct val="100000"/>
              </a:lnSpc>
            </a:pPr>
            <a:endParaRPr lang="en-US" sz="1050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Deep interactions between </a:t>
            </a:r>
            <a:r>
              <a:rPr lang="en-US" dirty="0" err="1" smtClean="0"/>
              <a:t>mem</a:t>
            </a:r>
            <a:r>
              <a:rPr lang="en-US" dirty="0" smtClean="0"/>
              <a:t> management, file system, sharing</a:t>
            </a:r>
          </a:p>
          <a:p>
            <a:pPr lvl="1">
              <a:lnSpc>
                <a:spcPct val="100000"/>
              </a:lnSpc>
            </a:pP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sz="2400" dirty="0" smtClean="0"/>
              <a:t>: </a:t>
            </a:r>
            <a:r>
              <a:rPr lang="en-US" sz="2400" dirty="0"/>
              <a:t>map </a:t>
            </a:r>
            <a:r>
              <a:rPr lang="en-US" sz="2400" dirty="0" smtClean="0"/>
              <a:t>file or anonymous segment to </a:t>
            </a:r>
            <a:r>
              <a:rPr lang="en-US" sz="2400" dirty="0" smtClean="0"/>
              <a:t>memory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6893305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533400"/>
          </a:xfrm>
        </p:spPr>
        <p:txBody>
          <a:bodyPr/>
          <a:lstStyle/>
          <a:p>
            <a:r>
              <a:rPr lang="en-US" dirty="0" smtClean="0"/>
              <a:t>Unix File </a:t>
            </a:r>
            <a:r>
              <a:rPr lang="en-US" dirty="0" smtClean="0"/>
              <a:t>System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Original </a:t>
            </a:r>
            <a:r>
              <a:rPr lang="en-US" dirty="0" err="1" smtClean="0"/>
              <a:t>inode</a:t>
            </a:r>
            <a:r>
              <a:rPr lang="en-US" dirty="0" smtClean="0"/>
              <a:t> format appeared in BSD 4.1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Berkeley Standard Distribution Unix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Part of your heritage!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Similar structure for Linux Ext2/3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File Number is index into </a:t>
            </a:r>
            <a:r>
              <a:rPr lang="en-US" dirty="0" err="1" smtClean="0"/>
              <a:t>inode</a:t>
            </a:r>
            <a:r>
              <a:rPr lang="en-US" dirty="0" smtClean="0"/>
              <a:t> arrays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Multi-level index structure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Great for little and large files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Asymmetric tree with fixed sized </a:t>
            </a:r>
            <a:r>
              <a:rPr lang="en-US" sz="2400" dirty="0" smtClean="0"/>
              <a:t>blocks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377286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533400"/>
          </a:xfrm>
        </p:spPr>
        <p:txBody>
          <a:bodyPr/>
          <a:lstStyle/>
          <a:p>
            <a:r>
              <a:rPr lang="en-US" dirty="0" smtClean="0"/>
              <a:t>Unix File </a:t>
            </a:r>
            <a:r>
              <a:rPr lang="en-US" dirty="0" smtClean="0"/>
              <a:t>System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Metadata </a:t>
            </a:r>
            <a:r>
              <a:rPr lang="en-US" dirty="0" smtClean="0"/>
              <a:t>associated with the file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Rather than in the directory that points to it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UNIX Fast File System (FFS) BSD 4.2 Locality Heuristics: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Block group placement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Reserve space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Scalable directory structure</a:t>
            </a:r>
          </a:p>
          <a:p>
            <a:pPr>
              <a:lnSpc>
                <a:spcPct val="10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47295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765534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dirty="0" err="1" smtClean="0"/>
              <a:t>node</a:t>
            </a:r>
            <a:r>
              <a:rPr lang="en-US" dirty="0" smtClean="0"/>
              <a:t> metadata</a:t>
            </a:r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2430684"/>
            <a:ext cx="982239" cy="91274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3551774"/>
            <a:ext cx="3808607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Group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9 basic access control bits 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- UGO x RWX</a:t>
            </a:r>
          </a:p>
          <a:p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Setuid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bit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- execute at owner permissions</a:t>
            </a:r>
            <a:b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  rather than user</a:t>
            </a:r>
          </a:p>
          <a:p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etgid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bit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- execute at group’s permissions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523464" y="3343430"/>
            <a:ext cx="187217" cy="20834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3037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765534"/>
          </a:xfrm>
        </p:spPr>
        <p:txBody>
          <a:bodyPr/>
          <a:lstStyle/>
          <a:p>
            <a:r>
              <a:rPr lang="en-US" dirty="0" smtClean="0"/>
              <a:t>Small files: 12 pointers direct to data blocks</a:t>
            </a:r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3343430"/>
            <a:ext cx="912787" cy="176596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1577464"/>
            <a:ext cx="2953680" cy="1323439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Direct pointers</a:t>
            </a:r>
          </a:p>
          <a:p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4kB blocks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rPr>
              <a:t>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sufficient for files up to 48KB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590800" y="2895600"/>
            <a:ext cx="1119882" cy="44783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14-10-21 at 1.4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65" y="4137198"/>
            <a:ext cx="4292335" cy="2659867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5476727" y="4458182"/>
            <a:ext cx="2067270" cy="176596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750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765534"/>
          </a:xfrm>
        </p:spPr>
        <p:txBody>
          <a:bodyPr/>
          <a:lstStyle/>
          <a:p>
            <a:r>
              <a:rPr lang="en-US" dirty="0" smtClean="0"/>
              <a:t>Large files: 1,2,3 level indirect pointers</a:t>
            </a:r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5069710"/>
            <a:ext cx="912787" cy="52582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1577464"/>
            <a:ext cx="3113353" cy="2246769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Indirect pointers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- point to a disk block 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containing only pointers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- 4 kB blocks =&gt; 1024 </a:t>
            </a: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ptrs</a:t>
            </a:r>
            <a:endParaRPr lang="en-US" sz="2000" b="0" dirty="0" smtClean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=&gt; 4 MB @ level 2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=&gt; 4 GB @ level 3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=&gt; 4 TB @ level 4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743200" y="3810000"/>
            <a:ext cx="967482" cy="125971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29600" y="3239457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48 KB</a:t>
            </a:r>
            <a:endParaRPr lang="en-US" sz="20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2656" y="3761189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</a:t>
            </a:r>
            <a:r>
              <a: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B</a:t>
            </a:r>
            <a:endParaRPr lang="en-US" sz="20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3952" y="4558464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GB</a:t>
            </a:r>
            <a:endParaRPr lang="en-US" sz="20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42424" y="5931215"/>
            <a:ext cx="800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TB</a:t>
            </a:r>
            <a:endParaRPr lang="en-US" sz="20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19" name="Picture 18" descr="Screen Shot 2014-10-21 at 1.50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53" y="4246255"/>
            <a:ext cx="3229456" cy="247479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35423" y="4662945"/>
            <a:ext cx="1286233" cy="1610808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966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UNIX BSD 4.2 (1984</a:t>
            </a:r>
            <a:r>
              <a:rPr lang="en-US" altLang="ko-KR" dirty="0" smtClean="0">
                <a:ea typeface="굴림" panose="020B0600000101010101" pitchFamily="34" charset="-127"/>
              </a:rPr>
              <a:t>) (1/2)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Same as BSD 4.1 (same file header and triply indirect blocks), except incorporated ideas from Cray Operating System: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Uses bitmap allocation in place of </a:t>
            </a:r>
            <a:r>
              <a:rPr lang="en-US" altLang="ko-KR" sz="2400" dirty="0" err="1" smtClean="0">
                <a:ea typeface="굴림" panose="020B0600000101010101" pitchFamily="34" charset="-127"/>
              </a:rPr>
              <a:t>freelist</a:t>
            </a: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Attempt to allocate files contiguously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10% reserved disk space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Skip-sector positioning (mentioned </a:t>
            </a:r>
            <a:r>
              <a:rPr lang="en-US" altLang="ko-KR" sz="2400" dirty="0" smtClean="0">
                <a:ea typeface="굴림" panose="020B0600000101010101" pitchFamily="34" charset="-127"/>
              </a:rPr>
              <a:t>later)</a:t>
            </a:r>
            <a:r>
              <a:rPr lang="en-US" altLang="ko-KR" sz="2400" dirty="0" smtClean="0">
                <a:ea typeface="굴림" panose="020B0600000101010101" pitchFamily="34" charset="-127"/>
              </a:rPr>
              <a:t/>
            </a:r>
            <a:br>
              <a:rPr lang="en-US" altLang="ko-KR" sz="2400" dirty="0" smtClean="0">
                <a:ea typeface="굴림" panose="020B0600000101010101" pitchFamily="34" charset="-127"/>
              </a:rPr>
            </a:br>
            <a:endParaRPr lang="en-US" altLang="ko-KR" sz="2400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9576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75427</TotalTime>
  <Pages>60</Pages>
  <Words>2029</Words>
  <Application>Microsoft Macintosh PowerPoint</Application>
  <PresentationFormat>On-screen Show (4:3)</PresentationFormat>
  <Paragraphs>349</Paragraphs>
  <Slides>37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</vt:lpstr>
      <vt:lpstr>CS162 Operating Systems and Systems Programming Lecture 19   File Systems (Con’t), MMAP</vt:lpstr>
      <vt:lpstr>So What About a “Real” File System?</vt:lpstr>
      <vt:lpstr>An “Almost Real” File System</vt:lpstr>
      <vt:lpstr>Unix File System (1/2)</vt:lpstr>
      <vt:lpstr>Unix File System (2/2)</vt:lpstr>
      <vt:lpstr>File Attributes</vt:lpstr>
      <vt:lpstr>Data Storage</vt:lpstr>
      <vt:lpstr>Data Storage</vt:lpstr>
      <vt:lpstr>UNIX BSD 4.2 (1984) (1/2)</vt:lpstr>
      <vt:lpstr>UNIX BSD 4.2 (1984) (2/2)</vt:lpstr>
      <vt:lpstr>Attack of the Rotational Delay</vt:lpstr>
      <vt:lpstr>Attack of the Rotational Delay</vt:lpstr>
      <vt:lpstr>Where are inodes Stored?</vt:lpstr>
      <vt:lpstr>Where are inodes Stored?</vt:lpstr>
      <vt:lpstr>4.2 BSD Locality: Block Groups</vt:lpstr>
      <vt:lpstr>4.2 BSD Locality: Block Groups</vt:lpstr>
      <vt:lpstr>UNIX 4.2 BSD FFS First Fit Block Allocation</vt:lpstr>
      <vt:lpstr>UNIX 4.2 BSD FFS</vt:lpstr>
      <vt:lpstr>Administrivia</vt:lpstr>
      <vt:lpstr>break</vt:lpstr>
      <vt:lpstr>Linux Example: Ext2/3 Disk Layout</vt:lpstr>
      <vt:lpstr>A bit more on directories</vt:lpstr>
      <vt:lpstr>Links</vt:lpstr>
      <vt:lpstr>Large Directories: B-Trees (dirhash)</vt:lpstr>
      <vt:lpstr>NTFS</vt:lpstr>
      <vt:lpstr>NTFS</vt:lpstr>
      <vt:lpstr>NTFS Small File</vt:lpstr>
      <vt:lpstr>NTFS Medium File</vt:lpstr>
      <vt:lpstr>NTFS Multiple Indirect Blocks</vt:lpstr>
      <vt:lpstr>PowerPoint Presentation</vt:lpstr>
      <vt:lpstr>Memory Mapped Files</vt:lpstr>
      <vt:lpstr>Recall: Who Does What, When?</vt:lpstr>
      <vt:lpstr>Using Paging to mmap() Files</vt:lpstr>
      <vt:lpstr>mmap() system call</vt:lpstr>
      <vt:lpstr>An mmap() Example</vt:lpstr>
      <vt:lpstr>File System Summary (1/2)</vt:lpstr>
      <vt:lpstr>File System Summary (2/2)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Ion Stoica</cp:lastModifiedBy>
  <cp:revision>970</cp:revision>
  <cp:lastPrinted>2017-04-05T04:17:33Z</cp:lastPrinted>
  <dcterms:created xsi:type="dcterms:W3CDTF">1995-08-12T11:37:26Z</dcterms:created>
  <dcterms:modified xsi:type="dcterms:W3CDTF">2017-04-06T00:00:37Z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