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1594" r:id="rId3"/>
    <p:sldId id="1595" r:id="rId4"/>
    <p:sldId id="1596" r:id="rId5"/>
    <p:sldId id="1573" r:id="rId6"/>
    <p:sldId id="1574" r:id="rId7"/>
    <p:sldId id="1575" r:id="rId8"/>
    <p:sldId id="1417" r:id="rId9"/>
    <p:sldId id="1419" r:id="rId10"/>
    <p:sldId id="1404" r:id="rId11"/>
    <p:sldId id="1440" r:id="rId12"/>
    <p:sldId id="1441" r:id="rId13"/>
    <p:sldId id="1443" r:id="rId14"/>
    <p:sldId id="1505" r:id="rId15"/>
    <p:sldId id="1506" r:id="rId16"/>
    <p:sldId id="1496" r:id="rId17"/>
    <p:sldId id="1497" r:id="rId18"/>
    <p:sldId id="1498" r:id="rId19"/>
    <p:sldId id="1499" r:id="rId20"/>
    <p:sldId id="1500" r:id="rId21"/>
    <p:sldId id="1501" r:id="rId22"/>
    <p:sldId id="1605" r:id="rId23"/>
    <p:sldId id="1444" r:id="rId24"/>
    <p:sldId id="1598" r:id="rId25"/>
    <p:sldId id="1445" r:id="rId26"/>
    <p:sldId id="1599" r:id="rId27"/>
    <p:sldId id="1447" r:id="rId28"/>
    <p:sldId id="1448" r:id="rId29"/>
    <p:sldId id="1449" r:id="rId30"/>
    <p:sldId id="1450" r:id="rId31"/>
    <p:sldId id="1451" r:id="rId32"/>
    <p:sldId id="1452" r:id="rId33"/>
    <p:sldId id="1555" r:id="rId34"/>
    <p:sldId id="1556" r:id="rId35"/>
    <p:sldId id="1472" r:id="rId36"/>
    <p:sldId id="1601" r:id="rId37"/>
    <p:sldId id="1473" r:id="rId38"/>
    <p:sldId id="1597" r:id="rId39"/>
    <p:sldId id="1474" r:id="rId40"/>
    <p:sldId id="1602" r:id="rId41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53" autoAdjust="0"/>
    <p:restoredTop sz="94799" autoAdjust="0"/>
  </p:normalViewPr>
  <p:slideViewPr>
    <p:cSldViewPr>
      <p:cViewPr varScale="1">
        <p:scale>
          <a:sx n="95" d="100"/>
          <a:sy n="95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28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00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86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300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4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3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38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40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3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8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597400" cy="344805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02" y="4367930"/>
            <a:ext cx="5597697" cy="41364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5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28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607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4/10/17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33698" y="6550025"/>
            <a:ext cx="210904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20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Reliability, Transactions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Interrupted Operation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Crash or power failure in the middle of a series of related updates may leave stored data in an </a:t>
            </a:r>
            <a:r>
              <a:rPr lang="en-US" sz="2400" i="1" dirty="0" smtClean="0"/>
              <a:t>inconsistent state</a:t>
            </a:r>
            <a:endParaRPr lang="en-US" sz="2400" dirty="0" smtClean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Example: Transfer funds from one bank account to another 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What if transfer is interrupted after withdrawal and before deposit?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Loss of stored data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Failure of non-volatile storage media may cause previously stored data to disappear or be corrupted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 Approach #1: Careful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Sequence operations in a specific order</a:t>
            </a:r>
          </a:p>
          <a:p>
            <a:pPr lvl="1"/>
            <a:r>
              <a:rPr lang="en-US" sz="2400" dirty="0" smtClean="0"/>
              <a:t>Careful design to allow sequence to be interrupted safely</a:t>
            </a:r>
          </a:p>
          <a:p>
            <a:endParaRPr lang="en-US" sz="2800" dirty="0" smtClean="0"/>
          </a:p>
          <a:p>
            <a:r>
              <a:rPr lang="en-US" sz="2800" dirty="0" smtClean="0"/>
              <a:t>Post-crash recovery</a:t>
            </a:r>
          </a:p>
          <a:p>
            <a:pPr lvl="1"/>
            <a:r>
              <a:rPr lang="en-US" sz="2400" dirty="0" smtClean="0"/>
              <a:t>Read data structures to see if there were any operations in progress</a:t>
            </a:r>
          </a:p>
          <a:p>
            <a:pPr lvl="1"/>
            <a:r>
              <a:rPr lang="en-US" sz="2400" dirty="0" smtClean="0"/>
              <a:t>Clean up/finish as needed</a:t>
            </a:r>
          </a:p>
          <a:p>
            <a:endParaRPr lang="en-US" sz="2800" dirty="0" smtClean="0"/>
          </a:p>
          <a:p>
            <a:r>
              <a:rPr lang="en-US" sz="2800" dirty="0" smtClean="0"/>
              <a:t>Approach taken by </a:t>
            </a:r>
          </a:p>
          <a:p>
            <a:pPr lvl="1"/>
            <a:r>
              <a:rPr lang="en-US" sz="2400" dirty="0" smtClean="0"/>
              <a:t>FAT and FFS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to protect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structure/metadata</a:t>
            </a:r>
          </a:p>
          <a:p>
            <a:pPr lvl="1"/>
            <a:r>
              <a:rPr lang="en-US" sz="2400" dirty="0" smtClean="0"/>
              <a:t>Many app-level recovery schemes (e.g., Word, </a:t>
            </a:r>
            <a:r>
              <a:rPr lang="en-US" sz="2400" dirty="0" err="1" smtClean="0"/>
              <a:t>emacs</a:t>
            </a:r>
            <a:r>
              <a:rPr lang="en-US" sz="2400" dirty="0" smtClean="0"/>
              <a:t> </a:t>
            </a:r>
            <a:r>
              <a:rPr lang="en-US" sz="2400" dirty="0" err="1" smtClean="0"/>
              <a:t>autosaves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36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Create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386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</a:t>
            </a:r>
            <a:r>
              <a:rPr lang="en-US" dirty="0" err="1" smtClean="0"/>
              <a:t>inode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bitmap of free blocks and </a:t>
            </a:r>
            <a:r>
              <a:rPr lang="en-US" dirty="0" err="1" smtClean="0"/>
              <a:t>inodes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 smtClean="0"/>
              <a:t>inode</a:t>
            </a:r>
            <a:r>
              <a:rPr lang="en-US" dirty="0" smtClean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modify time for directory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</a:t>
            </a:r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any unlinked files (not in any directory), delete or put in lost &amp; found </a:t>
            </a:r>
            <a:r>
              <a:rPr lang="en-US" dirty="0" err="1" smtClean="0"/>
              <a:t>dir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Compare free block bitmap against </a:t>
            </a:r>
            <a:r>
              <a:rPr lang="en-US" dirty="0" err="1" smtClean="0"/>
              <a:t>inode</a:t>
            </a:r>
            <a:r>
              <a:rPr lang="en-US" dirty="0" smtClean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directories for missing update/access times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Time proportional to </a:t>
            </a:r>
            <a:r>
              <a:rPr lang="en-US" i="1" dirty="0" smtClean="0">
                <a:solidFill>
                  <a:srgbClr val="FF0000"/>
                </a:solidFill>
              </a:rPr>
              <a:t>disk size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Approach #2: Copy on Write File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update file system, write a new version of the file system containing the update</a:t>
            </a:r>
          </a:p>
          <a:p>
            <a:pPr lvl="1"/>
            <a:r>
              <a:rPr lang="en-US" sz="2400" dirty="0" smtClean="0"/>
              <a:t>Never update in place</a:t>
            </a:r>
          </a:p>
          <a:p>
            <a:pPr lvl="1"/>
            <a:r>
              <a:rPr lang="en-US" sz="2400" dirty="0" smtClean="0"/>
              <a:t>Reuse existing unchanged disk blocks</a:t>
            </a:r>
          </a:p>
          <a:p>
            <a:pPr lvl="3"/>
            <a:endParaRPr lang="en-US" sz="2400" dirty="0" smtClean="0"/>
          </a:p>
          <a:p>
            <a:r>
              <a:rPr lang="en-US" sz="2800" dirty="0" smtClean="0"/>
              <a:t>Seems expensive!  But</a:t>
            </a:r>
          </a:p>
          <a:p>
            <a:pPr lvl="1"/>
            <a:r>
              <a:rPr lang="en-US" sz="2400" dirty="0" smtClean="0"/>
              <a:t>Updates can be batched</a:t>
            </a:r>
          </a:p>
          <a:p>
            <a:pPr lvl="1"/>
            <a:r>
              <a:rPr lang="en-US" sz="2400" dirty="0" smtClean="0"/>
              <a:t>Almost all disk writes can occur in parallel</a:t>
            </a:r>
          </a:p>
          <a:p>
            <a:pPr lvl="4"/>
            <a:endParaRPr lang="en-US" sz="2400" dirty="0" smtClean="0"/>
          </a:p>
          <a:p>
            <a:r>
              <a:rPr lang="en-US" sz="2800" dirty="0" smtClean="0"/>
              <a:t>Approach taken in network file server appliances</a:t>
            </a:r>
          </a:p>
          <a:p>
            <a:pPr lvl="1"/>
            <a:r>
              <a:rPr lang="en-US" sz="2400" dirty="0" err="1" smtClean="0"/>
              <a:t>NetApp’s</a:t>
            </a:r>
            <a:r>
              <a:rPr lang="en-US" sz="2400" dirty="0"/>
              <a:t> Write Anywhere File Layout (WAFL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ZFS </a:t>
            </a:r>
            <a:r>
              <a:rPr lang="en-US" sz="2400" dirty="0" smtClean="0"/>
              <a:t>(Sun/Oracle) and </a:t>
            </a:r>
            <a:r>
              <a:rPr lang="en-US" sz="2400" dirty="0" err="1" smtClean="0"/>
              <a:t>OpenZFS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4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with </a:t>
            </a:r>
            <a:r>
              <a:rPr lang="en-US" dirty="0"/>
              <a:t>S</a:t>
            </a:r>
            <a:r>
              <a:rPr lang="en-US" dirty="0" smtClean="0"/>
              <a:t>maller-Radix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file represented as a tree of blocks, just need to update the leading fringe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3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1677721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053295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4531881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Write 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368031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368031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2391596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2391596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2391596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225787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225787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22578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1864879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2543996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2543996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1862205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2543996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3378187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3434330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3434330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3446365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3446365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2391596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2543996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1657666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1864879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1862205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23113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808395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ld version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29723" y="811249"/>
            <a:ext cx="1443665" cy="873140"/>
            <a:chOff x="5029723" y="811249"/>
            <a:chExt cx="1443665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2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ZFS and </a:t>
            </a:r>
            <a:r>
              <a:rPr lang="en-US" dirty="0" err="1" smtClean="0"/>
              <a:t>OpenZFS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Variable sized blocks: 512 B – 128 KB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Symmetric tree</a:t>
            </a:r>
          </a:p>
          <a:p>
            <a:pPr lvl="1"/>
            <a:r>
              <a:rPr lang="en-US" sz="2400" dirty="0" smtClean="0"/>
              <a:t>Know if it is large or small when we make the copy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Store version number with pointers</a:t>
            </a:r>
          </a:p>
          <a:p>
            <a:pPr lvl="1"/>
            <a:r>
              <a:rPr lang="en-US" sz="2400" dirty="0" smtClean="0"/>
              <a:t>Can create new version by adding blocks and new pointers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Buffers a collection of writes before creating a new version with them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Free space represented as tree of extents in each block group</a:t>
            </a:r>
          </a:p>
          <a:p>
            <a:pPr lvl="1"/>
            <a:r>
              <a:rPr lang="en-US" sz="2400" dirty="0" smtClean="0"/>
              <a:t>Delay updates to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 (in log) and do them all when block group is activated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/>
              <a:t>Transactions</a:t>
            </a:r>
            <a:r>
              <a:rPr lang="en-US" sz="2800" dirty="0" smtClean="0"/>
              <a:t> for atomic updates</a:t>
            </a:r>
          </a:p>
          <a:p>
            <a:pPr lvl="1"/>
            <a:r>
              <a:rPr lang="en-US" sz="2400" dirty="0" smtClean="0"/>
              <a:t>Ensure that multiple related updates are performed atomically</a:t>
            </a:r>
          </a:p>
          <a:p>
            <a:pPr lvl="1"/>
            <a:r>
              <a:rPr lang="en-US" sz="2400" dirty="0" smtClean="0"/>
              <a:t>i.e., if a crash occurs in the middle, the state of the systems reflects either </a:t>
            </a:r>
            <a:r>
              <a:rPr lang="en-US" sz="2400" i="1" dirty="0" smtClean="0">
                <a:solidFill>
                  <a:srgbClr val="0000FF"/>
                </a:solidFill>
              </a:rPr>
              <a:t>all or none </a:t>
            </a:r>
            <a:r>
              <a:rPr lang="en-US" sz="2400" dirty="0" smtClean="0"/>
              <a:t>of the updates</a:t>
            </a:r>
          </a:p>
          <a:p>
            <a:pPr lvl="1"/>
            <a:r>
              <a:rPr lang="en-US" sz="2400" dirty="0" smtClean="0"/>
              <a:t>Most modern file systems use transactions internally to update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structures and metadata</a:t>
            </a:r>
          </a:p>
          <a:p>
            <a:pPr lvl="1"/>
            <a:r>
              <a:rPr lang="en-US" sz="2400" dirty="0" smtClean="0"/>
              <a:t>Many applications implement their own transactions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Provide </a:t>
            </a:r>
            <a:r>
              <a:rPr lang="en-US" sz="2800" i="1" dirty="0" smtClean="0"/>
              <a:t>Redundancy</a:t>
            </a:r>
            <a:r>
              <a:rPr lang="en-US" sz="2800" dirty="0" smtClean="0"/>
              <a:t> for media failures</a:t>
            </a:r>
          </a:p>
          <a:p>
            <a:pPr lvl="1"/>
            <a:r>
              <a:rPr lang="en-US" sz="2400" dirty="0" smtClean="0"/>
              <a:t>Redundant representation on media (Error </a:t>
            </a:r>
            <a:r>
              <a:rPr lang="en-US" sz="2400" dirty="0"/>
              <a:t>C</a:t>
            </a:r>
            <a:r>
              <a:rPr lang="en-US" sz="2400" dirty="0" smtClean="0"/>
              <a:t>orrecting </a:t>
            </a:r>
            <a:r>
              <a:rPr lang="en-US" sz="2400" dirty="0"/>
              <a:t>C</a:t>
            </a:r>
            <a:r>
              <a:rPr lang="en-US" sz="2400" dirty="0" smtClean="0"/>
              <a:t>odes)</a:t>
            </a:r>
          </a:p>
          <a:p>
            <a:pPr lvl="1"/>
            <a:r>
              <a:rPr lang="en-US" sz="2400" dirty="0" smtClean="0"/>
              <a:t>Replication across media (e.g., RAID disk array)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9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56563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Closely related to critical sections for manipulating shared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They extend concept of atomic update from memory to stable storage</a:t>
            </a:r>
          </a:p>
          <a:p>
            <a:pPr lvl="1"/>
            <a:r>
              <a:rPr lang="en-US" sz="2400" dirty="0" smtClean="0"/>
              <a:t>Atomically update multiple persistent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Many ad hoc approaches</a:t>
            </a:r>
          </a:p>
          <a:p>
            <a:pPr lvl="1"/>
            <a:r>
              <a:rPr lang="en-US" sz="2400" dirty="0" smtClean="0"/>
              <a:t>FFS carefully ordered the sequence of updates so that if a crash occurred while manipulating directory or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the disk scan on reboot would detect and recover the error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Applications use temporary files and rename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9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 dirty="0">
                <a:ea typeface="MS PGothic" charset="0"/>
              </a:rPr>
              <a:t>Key </a:t>
            </a:r>
            <a:r>
              <a:rPr lang="en-US" sz="3600" dirty="0" smtClean="0">
                <a:ea typeface="MS PGothic" charset="0"/>
              </a:rPr>
              <a:t>Concept</a:t>
            </a:r>
            <a:r>
              <a:rPr lang="en-US" sz="3600" dirty="0">
                <a:ea typeface="MS PGothic" charset="0"/>
              </a:rPr>
              <a:t>: Transaction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ea typeface="MS PGothic" charset="0"/>
              </a:rPr>
              <a:t>An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atomic sequence</a:t>
            </a:r>
            <a:r>
              <a:rPr lang="en-US" sz="2800" dirty="0">
                <a:ea typeface="MS PGothic" charset="0"/>
              </a:rPr>
              <a:t> </a:t>
            </a:r>
            <a:r>
              <a:rPr lang="en-US" sz="2800" dirty="0" smtClean="0">
                <a:ea typeface="MS PGothic" charset="0"/>
              </a:rPr>
              <a:t>of </a:t>
            </a:r>
            <a:r>
              <a:rPr lang="en-US" sz="2800" dirty="0">
                <a:ea typeface="MS PGothic" charset="0"/>
              </a:rPr>
              <a:t>actions (reads/writes</a:t>
            </a:r>
            <a:r>
              <a:rPr lang="en-US" sz="2800" dirty="0" smtClean="0">
                <a:ea typeface="MS PGothic" charset="0"/>
              </a:rPr>
              <a:t>) on a storage system (or database)</a:t>
            </a:r>
          </a:p>
          <a:p>
            <a:pPr eaLnBrk="1" hangingPunct="1"/>
            <a:endParaRPr lang="en-US" sz="2800" dirty="0">
              <a:ea typeface="MS PGothic" charset="0"/>
            </a:endParaRPr>
          </a:p>
          <a:p>
            <a:pPr eaLnBrk="1" hangingPunct="1"/>
            <a:r>
              <a:rPr lang="en-US" sz="2800" dirty="0" smtClean="0">
                <a:ea typeface="MS PGothic" charset="0"/>
              </a:rPr>
              <a:t>That takes it </a:t>
            </a:r>
            <a:r>
              <a:rPr lang="en-US" sz="2800" dirty="0">
                <a:ea typeface="MS PGothic" charset="0"/>
              </a:rPr>
              <a:t>from one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consistent state</a:t>
            </a:r>
            <a:r>
              <a:rPr lang="en-US" sz="2800" dirty="0">
                <a:ea typeface="MS PGothic" charset="0"/>
              </a:rPr>
              <a:t> to another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471387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sz="2800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sz="2800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8069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Begin</a:t>
            </a:r>
            <a:r>
              <a:rPr lang="en-US" sz="2800" dirty="0" smtClean="0"/>
              <a:t> a transaction – get transaction id</a:t>
            </a:r>
          </a:p>
          <a:p>
            <a:endParaRPr lang="en-US" sz="2800" dirty="0" smtClean="0"/>
          </a:p>
          <a:p>
            <a:r>
              <a:rPr lang="en-US" sz="2800" dirty="0" smtClean="0"/>
              <a:t>Do a bunch of updates</a:t>
            </a:r>
          </a:p>
          <a:p>
            <a:pPr lvl="1"/>
            <a:r>
              <a:rPr lang="en-US" sz="2400" dirty="0" smtClean="0"/>
              <a:t>If any fail along the way,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400" dirty="0" smtClean="0"/>
              <a:t>Or, if any conflicts with other transactions,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Commit</a:t>
            </a:r>
            <a:r>
              <a:rPr lang="en-US" sz="2800" dirty="0" smtClean="0"/>
              <a:t> the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5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5943600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6579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85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800" b="0" dirty="0">
                <a:latin typeface="Gill Sans Light"/>
                <a:cs typeface="Gill Sans Light"/>
              </a:rPr>
              <a:t>Transfer $100 from </a:t>
            </a:r>
            <a:r>
              <a:rPr lang="en-US" sz="2800" b="0" dirty="0" smtClean="0">
                <a:latin typeface="Gill Sans Light"/>
                <a:cs typeface="Gill Sans Light"/>
              </a:rPr>
              <a:t>Alice’</a:t>
            </a:r>
            <a:r>
              <a:rPr lang="en-US" altLang="ja-JP" sz="2800" b="0" dirty="0" smtClean="0">
                <a:latin typeface="Gill Sans Light"/>
                <a:cs typeface="Gill Sans Light"/>
              </a:rPr>
              <a:t>s </a:t>
            </a:r>
            <a:r>
              <a:rPr lang="en-US" altLang="ja-JP" sz="2800" b="0" dirty="0">
                <a:latin typeface="Gill Sans Light"/>
                <a:cs typeface="Gill Sans Light"/>
              </a:rPr>
              <a:t>account to Bob’s account</a:t>
            </a:r>
            <a:endParaRPr lang="en-US" sz="28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2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The ACID properties of Transactions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Atomicity: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all actions in the transaction happen, or none happen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Consistency: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Isolation: </a:t>
            </a:r>
            <a:r>
              <a:rPr lang="en-US" sz="2800" dirty="0">
                <a:ea typeface="MS PGothic" charset="0"/>
              </a:rPr>
              <a:t>execution of one transaction is isolated from that of all others; no problems from concurrency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Durability: </a:t>
            </a:r>
            <a:r>
              <a:rPr lang="en-US" sz="2800" dirty="0">
                <a:ea typeface="MS PGothic" charset="0"/>
              </a:rPr>
              <a:t>if a transaction commits, its effects persist despite </a:t>
            </a:r>
            <a:r>
              <a:rPr lang="en-US" sz="2800" dirty="0" smtClean="0">
                <a:ea typeface="MS PGothic" charset="0"/>
              </a:rPr>
              <a:t>crashes</a:t>
            </a:r>
            <a:endParaRPr lang="en-US" sz="2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534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Project 3 – </a:t>
            </a:r>
            <a:r>
              <a:rPr lang="en-US" sz="2800" dirty="0" smtClean="0"/>
              <a:t>Design Doc </a:t>
            </a:r>
            <a:r>
              <a:rPr lang="en-US" sz="2800" dirty="0"/>
              <a:t>due </a:t>
            </a:r>
            <a:r>
              <a:rPr lang="en-US" sz="2800" dirty="0" smtClean="0"/>
              <a:t>Wednesday 4/12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42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Better reliability through use of log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 changes are treated as </a:t>
            </a:r>
            <a:r>
              <a:rPr lang="en-US" altLang="ko-KR" sz="2400" i="1" dirty="0">
                <a:ea typeface="굴림" panose="020B0600000101010101" pitchFamily="34" charset="-127"/>
              </a:rPr>
              <a:t>transactions 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 transaction is </a:t>
            </a:r>
            <a:r>
              <a:rPr lang="en-US" altLang="ko-KR" sz="2400" i="1" dirty="0">
                <a:ea typeface="굴림" panose="020B0600000101010101" pitchFamily="34" charset="-127"/>
              </a:rPr>
              <a:t>committed</a:t>
            </a:r>
            <a:r>
              <a:rPr lang="en-US" altLang="ko-KR" sz="2400" dirty="0">
                <a:ea typeface="굴림" panose="020B0600000101010101" pitchFamily="34" charset="-127"/>
              </a:rPr>
              <a:t> once it is written to the log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Data forced to disk for reliability </a:t>
            </a:r>
            <a:r>
              <a:rPr lang="en-US" altLang="ko-KR" sz="2400" dirty="0" smtClean="0">
                <a:ea typeface="굴림" panose="020B0600000101010101" pitchFamily="34" charset="-127"/>
              </a:rPr>
              <a:t>(improve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perf</a:t>
            </a:r>
            <a:r>
              <a:rPr lang="en-US" altLang="ko-KR" sz="2400" dirty="0" smtClean="0">
                <a:ea typeface="굴림" panose="020B0600000101010101" pitchFamily="34" charset="-127"/>
              </a:rPr>
              <a:t>. w/ </a:t>
            </a:r>
            <a:r>
              <a:rPr lang="en-US" altLang="ko-KR" sz="2400" dirty="0" smtClean="0">
                <a:ea typeface="굴림" panose="020B0600000101010101" pitchFamily="34" charset="-127"/>
              </a:rPr>
              <a:t>NVRAM)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File </a:t>
            </a:r>
            <a:r>
              <a:rPr lang="en-US" altLang="ko-KR" sz="2400" dirty="0">
                <a:ea typeface="굴림" panose="020B0600000101010101" pitchFamily="34" charset="-127"/>
              </a:rPr>
              <a:t>system may not be updated immediately, data preserved in the log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Difference </a:t>
            </a:r>
            <a:r>
              <a:rPr lang="en-US" altLang="ko-KR" dirty="0">
                <a:ea typeface="굴림" panose="020B0600000101010101" pitchFamily="34" charset="-127"/>
              </a:rPr>
              <a:t>between “Log Structured” and “</a:t>
            </a:r>
            <a:r>
              <a:rPr lang="en-US" altLang="ko-KR" dirty="0" smtClean="0">
                <a:ea typeface="굴림" panose="020B0600000101010101" pitchFamily="34" charset="-127"/>
              </a:rPr>
              <a:t>Journaling”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a Log Structured </a:t>
            </a:r>
            <a:r>
              <a:rPr lang="en-US" altLang="ko-KR" sz="2400" dirty="0" err="1">
                <a:ea typeface="굴림" panose="020B0600000101010101" pitchFamily="34" charset="-127"/>
              </a:rPr>
              <a:t>filesystem</a:t>
            </a:r>
            <a:r>
              <a:rPr lang="en-US" altLang="ko-KR" sz="2400" dirty="0">
                <a:ea typeface="굴림" panose="020B0600000101010101" pitchFamily="34" charset="-127"/>
              </a:rPr>
              <a:t>, data stays in log form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a </a:t>
            </a:r>
            <a:r>
              <a:rPr lang="en-US" altLang="ko-KR" sz="2400" dirty="0" smtClean="0">
                <a:ea typeface="굴림" panose="020B0600000101010101" pitchFamily="34" charset="-127"/>
              </a:rPr>
              <a:t>Journaling </a:t>
            </a:r>
            <a:r>
              <a:rPr lang="en-US" altLang="ko-KR" sz="2400" dirty="0" err="1">
                <a:ea typeface="굴림" panose="020B0600000101010101" pitchFamily="34" charset="-127"/>
              </a:rPr>
              <a:t>filesystem</a:t>
            </a:r>
            <a:r>
              <a:rPr lang="en-US" altLang="ko-KR" sz="2400" dirty="0">
                <a:ea typeface="굴림" panose="020B0600000101010101" pitchFamily="34" charset="-127"/>
              </a:rPr>
              <a:t>, Log used for </a:t>
            </a:r>
            <a:r>
              <a:rPr lang="en-US" altLang="ko-KR" sz="2400" dirty="0" smtClean="0">
                <a:ea typeface="굴림" panose="020B0600000101010101" pitchFamily="34" charset="-127"/>
              </a:rPr>
              <a:t>recovery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3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Journaling File System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Applies updates to system metadata using transactions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using logs, etc.)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Updates to non-directory files (i.e., user stuff) can be done in place (without logs), full logging optional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Ex: NTFS, Apple HFS+, Linux XFS, JFS, ext3, </a:t>
            </a:r>
            <a:r>
              <a:rPr lang="en-US" sz="2400" dirty="0" smtClean="0"/>
              <a:t>ext4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77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Full Logging File System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All updates to disk are done in </a:t>
            </a:r>
            <a:r>
              <a:rPr lang="en-US" sz="2400" dirty="0" smtClean="0"/>
              <a:t>transactions</a:t>
            </a:r>
            <a:endParaRPr lang="en-US" sz="2400" dirty="0"/>
          </a:p>
          <a:p>
            <a:r>
              <a:rPr lang="en-US" dirty="0" smtClean="0"/>
              <a:t>Instead </a:t>
            </a:r>
            <a:r>
              <a:rPr lang="en-US" dirty="0" smtClean="0"/>
              <a:t>of modifying data structures on disk directly, write changes to a journal/log</a:t>
            </a:r>
          </a:p>
          <a:p>
            <a:pPr lvl="1"/>
            <a:r>
              <a:rPr lang="en-US" sz="2400" dirty="0" smtClean="0"/>
              <a:t>Intention list: set of changes we intend to make</a:t>
            </a:r>
          </a:p>
          <a:p>
            <a:pPr lvl="1"/>
            <a:r>
              <a:rPr lang="en-US" sz="2400" dirty="0" smtClean="0"/>
              <a:t>Log/Journal is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append-only</a:t>
            </a:r>
          </a:p>
          <a:p>
            <a:pPr lvl="1"/>
            <a:r>
              <a:rPr lang="en-US" sz="2400" dirty="0" smtClean="0"/>
              <a:t>Single commit record commits transaction</a:t>
            </a:r>
            <a:endParaRPr lang="en-US" sz="2400" b="1" dirty="0" smtClean="0"/>
          </a:p>
          <a:p>
            <a:r>
              <a:rPr lang="en-US" dirty="0" smtClean="0"/>
              <a:t>Once changes are in log, it is safe to apply changes to data structures on disk</a:t>
            </a:r>
          </a:p>
          <a:p>
            <a:pPr lvl="1"/>
            <a:r>
              <a:rPr lang="en-US" sz="2400" dirty="0" smtClean="0"/>
              <a:t>Recovery can read log to see what changes were intended</a:t>
            </a:r>
          </a:p>
          <a:p>
            <a:pPr lvl="1"/>
            <a:r>
              <a:rPr lang="en-US" sz="2400" dirty="0" smtClean="0"/>
              <a:t>Can take our time making the changes</a:t>
            </a:r>
          </a:p>
          <a:p>
            <a:pPr lvl="2"/>
            <a:r>
              <a:rPr lang="en-US" sz="2400" dirty="0" smtClean="0"/>
              <a:t>As long as new requests consult the log first</a:t>
            </a:r>
          </a:p>
        </p:txBody>
      </p:sp>
    </p:spTree>
    <p:extLst>
      <p:ext uri="{BB962C8B-B14F-4D97-AF65-F5344CB8AC3E}">
        <p14:creationId xmlns:p14="http://schemas.microsoft.com/office/powerpoint/2010/main" val="3455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Once changes are copied, safe to remove log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But, …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If the last atomic action is not done … poof … all gone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Basic assumption: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Updates to sectors are atomic and ordered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Not necessarily true unless very careful, but key </a:t>
            </a:r>
            <a:r>
              <a:rPr lang="en-US" sz="2400" dirty="0" smtClean="0"/>
              <a:t>assumption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Performance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400" dirty="0" smtClean="0"/>
              <a:t>Great for random writes: replace </a:t>
            </a:r>
            <a:r>
              <a:rPr lang="en-US" sz="2400" dirty="0"/>
              <a:t>with </a:t>
            </a:r>
            <a:r>
              <a:rPr lang="en-US" sz="2400" dirty="0" smtClean="0"/>
              <a:t>appends to log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Impact read performance, but can alleviate this by caching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601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Write all changes (in transaction) to log</a:t>
            </a:r>
          </a:p>
          <a:p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Single disk write to make transaction durable</a:t>
            </a:r>
          </a:p>
          <a:p>
            <a:r>
              <a:rPr lang="en-US" dirty="0" smtClean="0"/>
              <a:t>Redo</a:t>
            </a:r>
          </a:p>
          <a:p>
            <a:pPr lvl="1"/>
            <a:r>
              <a:rPr lang="en-US" dirty="0" smtClean="0"/>
              <a:t>Copy changes to disk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Read log</a:t>
            </a:r>
          </a:p>
          <a:p>
            <a:pPr lvl="1"/>
            <a:r>
              <a:rPr lang="en-US" dirty="0" smtClean="0"/>
              <a:t>Redo any operations for committed transactions</a:t>
            </a:r>
          </a:p>
          <a:p>
            <a:pPr lvl="1"/>
            <a:r>
              <a:rPr lang="en-US" dirty="0" smtClean="0"/>
              <a:t>Garbage collect log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a File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4144" y="990062"/>
            <a:ext cx="5079317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 free data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free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insertion point</a:t>
            </a:r>
          </a:p>
          <a:p>
            <a:pPr marL="0" indent="0">
              <a:buNone/>
            </a:pPr>
            <a:r>
              <a:rPr lang="en-US" sz="2800" dirty="0" smtClean="0"/>
              <a:t>-----------------------------------------</a:t>
            </a:r>
          </a:p>
          <a:p>
            <a:r>
              <a:rPr lang="en-US" sz="2800" dirty="0" smtClean="0"/>
              <a:t>Write map (i.e., mark used)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 to point to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to point to </a:t>
            </a:r>
            <a:r>
              <a:rPr lang="en-US" sz="2800" dirty="0" err="1" smtClean="0"/>
              <a:t>inode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19534" y="2308416"/>
            <a:ext cx="2561285" cy="121398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5889522" y="2297897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867400" y="2286000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8" y="685800"/>
            <a:ext cx="5289112" cy="5642294"/>
          </a:xfrm>
        </p:spPr>
        <p:txBody>
          <a:bodyPr>
            <a:normAutofit/>
          </a:bodyPr>
          <a:lstStyle/>
          <a:p>
            <a:r>
              <a:rPr lang="en-US" dirty="0" smtClean="0"/>
              <a:t>Find free data block(s)</a:t>
            </a:r>
          </a:p>
          <a:p>
            <a:endParaRPr lang="en-US" sz="10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endParaRPr lang="en-US" sz="10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---------------------------------------------------------</a:t>
            </a:r>
          </a:p>
          <a:p>
            <a:r>
              <a:rPr lang="en-US" dirty="0" smtClean="0"/>
              <a:t>[log] Write map (used)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start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commit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28600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</a:t>
            </a:r>
            <a:r>
              <a:rPr lang="en-US" altLang="ko-KR" sz="2400" dirty="0" smtClean="0">
                <a:ea typeface="굴림" panose="020B0600000101010101" pitchFamily="34" charset="-127"/>
              </a:rPr>
              <a:t>se </a:t>
            </a:r>
            <a:r>
              <a:rPr lang="en-US" altLang="ko-KR" sz="2400" dirty="0" smtClean="0">
                <a:ea typeface="굴림" panose="020B0600000101010101" pitchFamily="34" charset="-127"/>
              </a:rPr>
              <a:t>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934200" y="3276600"/>
            <a:ext cx="2057400" cy="152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World Backup Day March 31</a:t>
            </a:r>
          </a:p>
        </p:txBody>
      </p:sp>
    </p:spTree>
    <p:extLst>
      <p:ext uri="{BB962C8B-B14F-4D97-AF65-F5344CB8AC3E}">
        <p14:creationId xmlns:p14="http://schemas.microsoft.com/office/powerpoint/2010/main" val="638502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85801"/>
          </a:xfrm>
        </p:spPr>
        <p:txBody>
          <a:bodyPr/>
          <a:lstStyle/>
          <a:p>
            <a:r>
              <a:rPr lang="en-US" dirty="0" err="1" smtClean="0"/>
              <a:t>ReDo</a:t>
            </a:r>
            <a:r>
              <a:rPr lang="en-US" dirty="0" smtClean="0"/>
              <a:t> Log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413" y="1276669"/>
            <a:ext cx="4856787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Commit</a:t>
            </a:r>
          </a:p>
          <a:p>
            <a:endParaRPr lang="en-US" sz="2800" dirty="0" smtClean="0"/>
          </a:p>
          <a:p>
            <a:r>
              <a:rPr lang="en-US" sz="2800" dirty="0" smtClean="0"/>
              <a:t>All access to file system first looks in log</a:t>
            </a:r>
          </a:p>
          <a:p>
            <a:endParaRPr lang="en-US" sz="2800" dirty="0" smtClean="0"/>
          </a:p>
          <a:p>
            <a:r>
              <a:rPr lang="en-US" sz="2800" dirty="0" smtClean="0"/>
              <a:t>Eventually copy changes to disk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823452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3688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0541" y="46441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32830" y="5013454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30844" y="4700815"/>
            <a:ext cx="461986" cy="666279"/>
            <a:chOff x="4430844" y="4700815"/>
            <a:chExt cx="46198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913348" y="596004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135148" y="5628477"/>
            <a:ext cx="640069" cy="131108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6782" y="5349778"/>
            <a:ext cx="698435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248206" y="2429814"/>
            <a:ext cx="644679" cy="3009496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892170" y="559030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874034" y="5589588"/>
            <a:ext cx="730659" cy="25205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970966" y="3654034"/>
            <a:ext cx="212349" cy="201809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84331" y="5513413"/>
            <a:ext cx="644624" cy="313938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09893" y="5340355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500681" y="4469782"/>
            <a:ext cx="469611" cy="96952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383528" y="5950626"/>
            <a:ext cx="566034" cy="531156"/>
            <a:chOff x="8383528" y="5950626"/>
            <a:chExt cx="566034" cy="531156"/>
          </a:xfrm>
        </p:grpSpPr>
        <p:sp>
          <p:nvSpPr>
            <p:cNvPr id="52" name="Freeform 51"/>
            <p:cNvSpPr/>
            <p:nvPr/>
          </p:nvSpPr>
          <p:spPr>
            <a:xfrm>
              <a:off x="8446863" y="6060947"/>
              <a:ext cx="239937" cy="399530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8503497" y="5950626"/>
              <a:ext cx="446065" cy="3787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8383528" y="6329381"/>
              <a:ext cx="566033" cy="1524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3797805" flipH="1">
              <a:off x="8401452" y="6123026"/>
              <a:ext cx="229204" cy="195023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5924" y="2307184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411038" y="4742371"/>
            <a:ext cx="461986" cy="607407"/>
            <a:chOff x="5411038" y="4742371"/>
            <a:chExt cx="46198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80" y="3361776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98211" y="4683499"/>
            <a:ext cx="461986" cy="666279"/>
            <a:chOff x="4430844" y="4700815"/>
            <a:chExt cx="46198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095591" y="4660915"/>
            <a:ext cx="461986" cy="666279"/>
            <a:chOff x="4430844" y="4700815"/>
            <a:chExt cx="46198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551250" y="4700815"/>
            <a:ext cx="461986" cy="666279"/>
            <a:chOff x="4430844" y="4700815"/>
            <a:chExt cx="46198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390513" y="4167385"/>
            <a:ext cx="644624" cy="313938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449" y="5208576"/>
            <a:ext cx="3143405" cy="903088"/>
            <a:chOff x="4707449" y="5208576"/>
            <a:chExt cx="3143405" cy="903088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3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/>
              <a:t>L</a:t>
            </a:r>
            <a:r>
              <a:rPr lang="en-US" dirty="0" smtClean="0"/>
              <a:t>ogging – Recover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734732" cy="3828731"/>
          </a:xfrm>
        </p:spPr>
        <p:txBody>
          <a:bodyPr>
            <a:noAutofit/>
          </a:bodyPr>
          <a:lstStyle/>
          <a:p>
            <a:r>
              <a:rPr lang="en-US" sz="2800" dirty="0" smtClean="0"/>
              <a:t>Upon recovery scan the log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Detect transaction start with no commit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Discard log entries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Disk remains unchanged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039628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65403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06010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8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After Commit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08316"/>
            <a:ext cx="4350995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Scan log, find start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Find matching commit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Redo it as usual</a:t>
            </a:r>
          </a:p>
          <a:p>
            <a:pPr lvl="1"/>
            <a:r>
              <a:rPr lang="en-US" sz="2400" dirty="0" smtClean="0"/>
              <a:t>Or just let it happen later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156" y="462905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89445" y="4998382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Course Structure: Spiral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28014" y="1685611"/>
            <a:ext cx="5506186" cy="3724589"/>
            <a:chOff x="1428014" y="2217607"/>
            <a:chExt cx="5251849" cy="3488182"/>
          </a:xfrm>
        </p:grpSpPr>
        <p:sp>
          <p:nvSpPr>
            <p:cNvPr id="7" name="TextBox 6"/>
            <p:cNvSpPr txBox="1"/>
            <p:nvPr/>
          </p:nvSpPr>
          <p:spPr>
            <a:xfrm>
              <a:off x="4724400" y="3810000"/>
              <a:ext cx="762000" cy="4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ntro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698229" y="3150374"/>
              <a:ext cx="838200" cy="12430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" charset="0"/>
                  <a:ea typeface="Gill Sans" charset="0"/>
                  <a:cs typeface="Gill Sans" charset="0"/>
                </a:rPr>
                <a:t>OS Concepts (3)</a:t>
              </a:r>
              <a:endParaRPr lang="en-US" sz="28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4976989">
              <a:off x="3359672" y="2556094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Gill Sans" charset="0"/>
                  <a:ea typeface="Gill Sans" charset="0"/>
                  <a:cs typeface="Gill Sans" charset="0"/>
                </a:rPr>
                <a:t>Concurrency (6)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2045830">
              <a:off x="3223510" y="2273408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Address Space (4)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7076965">
              <a:off x="4330121" y="1820967"/>
              <a:ext cx="1932160" cy="2725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File Systems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563930">
              <a:off x="5181561" y="2931283"/>
              <a:ext cx="1498302" cy="27745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C3333"/>
                  </a:solidFill>
                  <a:latin typeface="Gill Sans" charset="0"/>
                  <a:ea typeface="Gill Sans" charset="0"/>
                  <a:cs typeface="Gill Sans" charset="0"/>
                </a:rPr>
                <a:t>Distributed Systems (8)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6913033">
              <a:off x="2636482" y="2830783"/>
              <a:ext cx="1498302" cy="3915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Reliability, Security, Cloud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" name="Right Arrow 7"/>
          <p:cNvSpPr/>
          <p:nvPr/>
        </p:nvSpPr>
        <p:spPr bwMode="auto">
          <a:xfrm rot="11953481">
            <a:off x="7204463" y="3946660"/>
            <a:ext cx="898580" cy="868080"/>
          </a:xfrm>
          <a:prstGeom prst="rightArrow">
            <a:avLst/>
          </a:prstGeom>
          <a:solidFill>
            <a:srgbClr val="FF79D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7040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33400"/>
          </a:xfrm>
        </p:spPr>
        <p:txBody>
          <a:bodyPr/>
          <a:lstStyle/>
          <a:p>
            <a:r>
              <a:rPr lang="en-US">
                <a:ea typeface="ＭＳ Ｐゴシック" charset="0"/>
              </a:rPr>
              <a:t>Societal Scale Information Systems</a:t>
            </a:r>
          </a:p>
        </p:txBody>
      </p:sp>
      <p:pic>
        <p:nvPicPr>
          <p:cNvPr id="31749" name="Picture 8" descr="bug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9375"/>
            <a:ext cx="8604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19073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Scalable, Reliable,</a:t>
            </a:r>
          </a:p>
          <a:p>
            <a:r>
              <a:rPr lang="en-US" sz="2000" b="0">
                <a:latin typeface="Gill Sans Light"/>
                <a:cs typeface="Gill Sans Light"/>
              </a:rPr>
              <a:t>Secure Services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46770" y="5845175"/>
            <a:ext cx="142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latin typeface="Gill Sans Light"/>
                <a:cs typeface="Gill Sans Light"/>
              </a:rPr>
              <a:t>MEMS for </a:t>
            </a:r>
          </a:p>
          <a:p>
            <a:pPr algn="ctr"/>
            <a:r>
              <a:rPr lang="en-US" sz="2000" b="0">
                <a:latin typeface="Gill Sans Light"/>
                <a:cs typeface="Gill Sans Light"/>
              </a:rPr>
              <a:t>Sensor Nets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685800" y="2727325"/>
            <a:ext cx="1454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Internet</a:t>
            </a:r>
            <a:br>
              <a:rPr lang="en-US" sz="2000" b="0" dirty="0">
                <a:latin typeface="Gill Sans Light"/>
                <a:cs typeface="Gill Sans Light"/>
              </a:rPr>
            </a:br>
            <a:r>
              <a:rPr lang="en-US" sz="2000" b="0" dirty="0">
                <a:latin typeface="Gill Sans Light"/>
                <a:cs typeface="Gill Sans Light"/>
              </a:rPr>
              <a:t>Connectivity</a:t>
            </a:r>
          </a:p>
        </p:txBody>
      </p:sp>
      <p:sp>
        <p:nvSpPr>
          <p:cNvPr id="31753" name="Text Box 480"/>
          <p:cNvSpPr txBox="1">
            <a:spLocks noChangeArrowheads="1"/>
          </p:cNvSpPr>
          <p:nvPr/>
        </p:nvSpPr>
        <p:spPr bwMode="auto">
          <a:xfrm>
            <a:off x="6477000" y="3657600"/>
            <a:ext cx="24516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Databases</a:t>
            </a:r>
          </a:p>
          <a:p>
            <a:r>
              <a:rPr lang="en-US" sz="2000" b="0">
                <a:latin typeface="Gill Sans Light"/>
                <a:cs typeface="Gill Sans Light"/>
              </a:rPr>
              <a:t>Information Collection</a:t>
            </a:r>
          </a:p>
          <a:p>
            <a:r>
              <a:rPr lang="en-US" sz="2000" b="0">
                <a:latin typeface="Gill Sans Light"/>
                <a:cs typeface="Gill Sans Light"/>
              </a:rPr>
              <a:t>Remote Storage</a:t>
            </a:r>
          </a:p>
          <a:p>
            <a:r>
              <a:rPr lang="en-US" sz="2000" b="0">
                <a:latin typeface="Gill Sans Light"/>
                <a:cs typeface="Gill Sans Light"/>
              </a:rPr>
              <a:t>Online Games</a:t>
            </a:r>
          </a:p>
          <a:p>
            <a:r>
              <a:rPr lang="en-US" sz="2000" b="0">
                <a:latin typeface="Gill Sans Light"/>
                <a:cs typeface="Gill Sans Light"/>
              </a:rPr>
              <a:t>Commerce</a:t>
            </a:r>
          </a:p>
          <a:p>
            <a:r>
              <a:rPr lang="en-US" sz="2000" b="0">
                <a:latin typeface="Gill Sans Light"/>
                <a:cs typeface="Gill Sans Light"/>
              </a:rPr>
              <a:t>	…</a:t>
            </a:r>
          </a:p>
          <a:p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31754" name="Rectangle 481"/>
          <p:cNvSpPr>
            <a:spLocks noGrp="1" noChangeArrowheads="1"/>
          </p:cNvSpPr>
          <p:nvPr>
            <p:ph type="body" idx="1"/>
          </p:nvPr>
        </p:nvSpPr>
        <p:spPr>
          <a:xfrm>
            <a:off x="0" y="876299"/>
            <a:ext cx="5181600" cy="27352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The world is a large distributed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Microprocessors in everything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Vast infrastructure behind them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44975"/>
            <a:ext cx="152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124200"/>
            <a:ext cx="876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9200"/>
            <a:ext cx="12985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838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t="30769" r="3391" b="12088"/>
          <a:stretch>
            <a:fillRect/>
          </a:stretch>
        </p:blipFill>
        <p:spPr bwMode="auto">
          <a:xfrm>
            <a:off x="1371600" y="4930775"/>
            <a:ext cx="205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7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62375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Line 4"/>
          <p:cNvSpPr>
            <a:spLocks noChangeShapeType="1"/>
          </p:cNvSpPr>
          <p:nvPr/>
        </p:nvSpPr>
        <p:spPr bwMode="auto">
          <a:xfrm flipV="1">
            <a:off x="990600" y="609600"/>
            <a:ext cx="8153400" cy="541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1763" name="Group 15"/>
          <p:cNvGrpSpPr>
            <a:grpSpLocks/>
          </p:cNvGrpSpPr>
          <p:nvPr/>
        </p:nvGrpSpPr>
        <p:grpSpPr bwMode="auto">
          <a:xfrm>
            <a:off x="6129338" y="0"/>
            <a:ext cx="3014662" cy="2589213"/>
            <a:chOff x="3676" y="264"/>
            <a:chExt cx="1899" cy="1631"/>
          </a:xfrm>
        </p:grpSpPr>
        <p:graphicFrame>
          <p:nvGraphicFramePr>
            <p:cNvPr id="32226" name="Object 4"/>
            <p:cNvGraphicFramePr>
              <a:graphicFrameLocks noChangeAspect="1"/>
            </p:cNvGraphicFramePr>
            <p:nvPr/>
          </p:nvGraphicFramePr>
          <p:xfrm>
            <a:off x="4603" y="264"/>
            <a:ext cx="972" cy="1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Image" r:id="rId15" imgW="2007766" imgH="2134839" progId="Photoshop.Image.5">
                    <p:embed/>
                  </p:oleObj>
                </mc:Choice>
                <mc:Fallback>
                  <p:oleObj name="Image" r:id="rId15" imgW="2007766" imgH="2134839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" y="264"/>
                          <a:ext cx="972" cy="1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227" name="Group 17"/>
            <p:cNvGrpSpPr>
              <a:grpSpLocks/>
            </p:cNvGrpSpPr>
            <p:nvPr/>
          </p:nvGrpSpPr>
          <p:grpSpPr bwMode="auto">
            <a:xfrm>
              <a:off x="3676" y="1121"/>
              <a:ext cx="1876" cy="774"/>
              <a:chOff x="2796" y="854"/>
              <a:chExt cx="2716" cy="1121"/>
            </a:xfrm>
          </p:grpSpPr>
          <p:grpSp>
            <p:nvGrpSpPr>
              <p:cNvPr id="32228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32676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8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9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0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1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2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3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4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5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6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7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8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29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32663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5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6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7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8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9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0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2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3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4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5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0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32650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1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2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3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4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5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6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7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8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9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0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1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2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1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2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3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4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5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32637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8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9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2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3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4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5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6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7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8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9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6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7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32633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4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8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32485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259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2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8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2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1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9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2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3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4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6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60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3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7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8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6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256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9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0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1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2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3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4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5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6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2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3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7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8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9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0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65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7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9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0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2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7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2525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5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5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6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7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8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9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0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45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6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7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8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9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0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1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2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37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8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9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2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0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1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2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3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4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5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6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8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3248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17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8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9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0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1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2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3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4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0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1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2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3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5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6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7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2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93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4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5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6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7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8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9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0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</p:grpSp>
          <p:grpSp>
            <p:nvGrpSpPr>
              <p:cNvPr id="32239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3248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0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3247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0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1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32473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4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5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2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3246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0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3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324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8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4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32461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2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4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5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32457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6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32448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9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0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1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2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3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4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5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6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7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324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0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2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3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5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6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48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49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0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32430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1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2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3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4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5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8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1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32421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2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3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4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5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6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7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8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9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2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3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32412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3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4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5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7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4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5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3240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8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6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7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323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8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9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1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2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3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5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8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32388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9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0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1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2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3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4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5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6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9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0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1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32379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0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1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2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3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4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5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6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7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2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32370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1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2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3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4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5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6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7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8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3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4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5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32361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2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3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4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5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7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8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9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6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7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32352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3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4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5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6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7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8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9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0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8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32343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4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5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6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7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8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9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0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1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9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32334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5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6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7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9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0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1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2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0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32325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6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7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8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9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0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1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1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72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73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32316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7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8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9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0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1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2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3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4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4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32307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8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9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0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1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2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3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4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5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5" name="Text Box 447"/>
              <p:cNvSpPr txBox="1">
                <a:spLocks noChangeArrowheads="1"/>
              </p:cNvSpPr>
              <p:nvPr/>
            </p:nvSpPr>
            <p:spPr bwMode="auto">
              <a:xfrm>
                <a:off x="4601" y="1105"/>
                <a:ext cx="62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Clusters</a:t>
                </a:r>
              </a:p>
            </p:txBody>
          </p:sp>
          <p:sp>
            <p:nvSpPr>
              <p:cNvPr id="32276" name="Text Box 448"/>
              <p:cNvSpPr txBox="1">
                <a:spLocks noChangeArrowheads="1"/>
              </p:cNvSpPr>
              <p:nvPr/>
            </p:nvSpPr>
            <p:spPr bwMode="auto">
              <a:xfrm>
                <a:off x="4380" y="854"/>
                <a:ext cx="10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Massive Cluster</a:t>
                </a:r>
              </a:p>
            </p:txBody>
          </p:sp>
          <p:grpSp>
            <p:nvGrpSpPr>
              <p:cNvPr id="32277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32278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>
                      <a:solidFill>
                        <a:schemeClr val="hlink"/>
                      </a:solidFill>
                      <a:latin typeface="Gill Sans Light"/>
                      <a:cs typeface="Gill Sans Light"/>
                    </a:rPr>
                    <a:t>Gigabit Ethernet</a:t>
                  </a:r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79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0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2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3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4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5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6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7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8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9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0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1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2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3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4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5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6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7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8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9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0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1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2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3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4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5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6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grpSp>
        <p:nvGrpSpPr>
          <p:cNvPr id="31764" name="Group 17"/>
          <p:cNvGrpSpPr>
            <a:grpSpLocks/>
          </p:cNvGrpSpPr>
          <p:nvPr/>
        </p:nvGrpSpPr>
        <p:grpSpPr bwMode="auto">
          <a:xfrm>
            <a:off x="6096000" y="457200"/>
            <a:ext cx="2978150" cy="1428750"/>
            <a:chOff x="2796" y="671"/>
            <a:chExt cx="2716" cy="1304"/>
          </a:xfrm>
        </p:grpSpPr>
        <p:grpSp>
          <p:nvGrpSpPr>
            <p:cNvPr id="31765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32213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4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5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6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7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8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9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0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1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2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3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4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5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6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32200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1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2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3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4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5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6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7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8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9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0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1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2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7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32187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8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9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0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1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2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3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4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5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6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7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8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9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68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69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0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1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2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32174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5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6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7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8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9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0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1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2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3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4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5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6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73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4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32170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1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2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3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5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32022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32134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3216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5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3215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6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3214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7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321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3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32098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3212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99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3211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0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0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3211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1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5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1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3210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4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32062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9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3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3208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4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32074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5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6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7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8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9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0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1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5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3206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5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32026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32054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9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1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7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320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8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9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0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8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3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9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32030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1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2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6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</p:grpSp>
        <p:grpSp>
          <p:nvGrpSpPr>
            <p:cNvPr id="31776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32018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9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0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1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7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32014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5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6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7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8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32010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1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2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3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9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32006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7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8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9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0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32002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3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4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5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1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31998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9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0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1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2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31994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5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6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7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3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31985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6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7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8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9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0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1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2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3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4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31976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7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8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9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0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1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2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3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4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5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86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87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31967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8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9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0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1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2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3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4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5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8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31958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9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0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1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2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3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4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5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6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9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0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31949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0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1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2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3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4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5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6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7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1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2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31943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4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5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6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7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8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3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4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31934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5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6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7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8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9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0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1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2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5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31925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6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7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8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9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0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1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2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3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6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97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8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31916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7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8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9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0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1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2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3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4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9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31907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8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9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0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1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2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3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4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5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0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1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2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31898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9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0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1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2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3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4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5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6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3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4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31889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0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1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2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3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4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5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6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7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5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31880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1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2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3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4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5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6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7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8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6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31871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2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3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4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5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6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7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8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9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7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31862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3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4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5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6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7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8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9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0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8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9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10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31853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4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5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6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7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8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9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0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1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11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31844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5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6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7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8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9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0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1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2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12" name="Text Box 447"/>
            <p:cNvSpPr txBox="1">
              <a:spLocks noChangeArrowheads="1"/>
            </p:cNvSpPr>
            <p:nvPr/>
          </p:nvSpPr>
          <p:spPr bwMode="auto">
            <a:xfrm>
              <a:off x="4675" y="1341"/>
              <a:ext cx="62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Clusters</a:t>
              </a:r>
            </a:p>
          </p:txBody>
        </p:sp>
        <p:sp>
          <p:nvSpPr>
            <p:cNvPr id="31813" name="Text Box 448"/>
            <p:cNvSpPr txBox="1">
              <a:spLocks noChangeArrowheads="1"/>
            </p:cNvSpPr>
            <p:nvPr/>
          </p:nvSpPr>
          <p:spPr bwMode="auto">
            <a:xfrm>
              <a:off x="3914" y="671"/>
              <a:ext cx="103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Massive Cluster</a:t>
              </a:r>
            </a:p>
          </p:txBody>
        </p:sp>
        <p:grpSp>
          <p:nvGrpSpPr>
            <p:cNvPr id="31814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31815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Gigabit Ethernet</a:t>
                </a:r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16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7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8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9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0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1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2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3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4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5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6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7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8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29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0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1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2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3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4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5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6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7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8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9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0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1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2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3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8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Centralized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Distributed Systems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Centralized System: </a:t>
            </a:r>
            <a:r>
              <a:rPr lang="en-US" altLang="ko-KR" dirty="0" smtClean="0">
                <a:ea typeface="굴림" panose="020B0600000101010101" pitchFamily="34" charset="-127"/>
              </a:rPr>
              <a:t>System in which major functions are performed by a single physical computer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Originally, everything on single computer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Later: client/server model</a:t>
            </a: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12954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914400"/>
            <a:ext cx="4049713" cy="3171826"/>
            <a:chOff x="3024" y="288"/>
            <a:chExt cx="2551" cy="1998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2016"/>
              <a:ext cx="15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Peer-to-Peer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8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Centralized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Distributed Systems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Distributed System:</a:t>
            </a:r>
            <a:r>
              <a:rPr lang="en-US" altLang="ko-KR" dirty="0">
                <a:ea typeface="굴림" panose="020B0600000101010101" pitchFamily="34" charset="-127"/>
              </a:rPr>
              <a:t> physically separate computers working together on some task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Early model: multiple servers working together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Probably in the same room or building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Often called a “cluster”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Later models: peer-to-peer/wide-spread collaboration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endParaRPr lang="ko-KR" altLang="en-US" sz="2400" dirty="0">
              <a:ea typeface="굴림" panose="020B0600000101010101" pitchFamily="34" charset="-127"/>
            </a:endParaRP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12954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914400"/>
            <a:ext cx="4049713" cy="3171826"/>
            <a:chOff x="3024" y="288"/>
            <a:chExt cx="2551" cy="1998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2016"/>
              <a:ext cx="15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Peer-to-Peer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6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</a:t>
            </a:r>
            <a:r>
              <a:rPr lang="en-US" altLang="ko-KR" smtClean="0">
                <a:ea typeface="굴림" panose="020B0600000101010101" pitchFamily="34" charset="-127"/>
              </a:rPr>
              <a:t>: Motivation/Issues/Promise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Why do we want distributed systems?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Cheaper and easier to build lots of simple computers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Easier to add power incrementally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Users can have complete control over some components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Collaboration: </a:t>
            </a:r>
            <a:r>
              <a:rPr lang="en-US" altLang="ko-KR" sz="2400" dirty="0" smtClean="0">
                <a:ea typeface="굴림" panose="020B0600000101010101" pitchFamily="34" charset="-127"/>
              </a:rPr>
              <a:t>much </a:t>
            </a:r>
            <a:r>
              <a:rPr lang="en-US" altLang="ko-KR" sz="2400" dirty="0" smtClean="0">
                <a:ea typeface="굴림" panose="020B0600000101010101" pitchFamily="34" charset="-127"/>
              </a:rPr>
              <a:t>easier for users to collaborate through network resources (such as network file systems)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</a:t>
            </a:r>
            <a:r>
              <a:rPr lang="en-US" altLang="ko-KR" sz="2800" i="1" dirty="0" smtClean="0">
                <a:ea typeface="굴림" panose="020B0600000101010101" pitchFamily="34" charset="-127"/>
              </a:rPr>
              <a:t>promise</a:t>
            </a:r>
            <a:r>
              <a:rPr lang="en-US" altLang="ko-KR" sz="2800" dirty="0" smtClean="0">
                <a:ea typeface="굴림" panose="020B0600000101010101" pitchFamily="34" charset="-127"/>
              </a:rPr>
              <a:t> of distributed systems: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Higher availability: one machine goes down, use another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Better durability: store data in multiple locations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More security: each piece easier to make secure </a:t>
            </a:r>
          </a:p>
        </p:txBody>
      </p:sp>
    </p:spTree>
    <p:extLst>
      <p:ext uri="{BB962C8B-B14F-4D97-AF65-F5344CB8AC3E}">
        <p14:creationId xmlns:p14="http://schemas.microsoft.com/office/powerpoint/2010/main" val="33182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Systems: Reality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Reality has been disappointing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availability: depend on every machine being up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err="1" smtClean="0">
                <a:ea typeface="굴림" panose="020B0600000101010101" pitchFamily="34" charset="-127"/>
              </a:rPr>
              <a:t>Lamport</a:t>
            </a:r>
            <a:r>
              <a:rPr lang="en-US" altLang="ko-KR" sz="2400" dirty="0" smtClean="0">
                <a:ea typeface="굴림" panose="020B0600000101010101" pitchFamily="34" charset="-127"/>
              </a:rPr>
              <a:t>: “</a:t>
            </a:r>
            <a:r>
              <a:rPr lang="en-US" altLang="ko-KR" sz="2400" dirty="0" smtClean="0">
                <a:solidFill>
                  <a:schemeClr val="accent5">
                    <a:lumMod val="50000"/>
                  </a:schemeClr>
                </a:solidFill>
                <a:ea typeface="굴림" panose="020B0600000101010101" pitchFamily="34" charset="-127"/>
              </a:rPr>
              <a:t>a distributed system is one where I can’t do work because some machine I’ve never heard of isn’t working!</a:t>
            </a:r>
            <a:r>
              <a:rPr lang="en-US" altLang="ko-KR" sz="2400" dirty="0" smtClean="0">
                <a:ea typeface="굴림" panose="020B0600000101010101" pitchFamily="34" charset="-127"/>
              </a:rPr>
              <a:t>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reliability: can lose data if any machine crashes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security: anyone in world can break into system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Coordination is more difficult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Must coordinate multiple copies of shared state information (using only a network)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would be easy in a centralized system becomes a lot more difficult</a:t>
            </a:r>
          </a:p>
        </p:txBody>
      </p:sp>
    </p:spTree>
    <p:extLst>
      <p:ext uri="{BB962C8B-B14F-4D97-AF65-F5344CB8AC3E}">
        <p14:creationId xmlns:p14="http://schemas.microsoft.com/office/powerpoint/2010/main" val="14624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Systems: Goals/Requirements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562600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Transparency:</a:t>
            </a:r>
            <a:r>
              <a:rPr lang="en-US" altLang="ko-KR" sz="2800" dirty="0" smtClean="0">
                <a:ea typeface="굴림" panose="020B0600000101010101" pitchFamily="34" charset="-127"/>
              </a:rPr>
              <a:t> the ability of the system to mask its complexity behind a simple interface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Possible transparencies: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where resources are located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Migration: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Resources may move without the user knowing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Replication: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copies of resource exist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Concurrency: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users there 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Parallelism:</a:t>
            </a:r>
            <a:r>
              <a:rPr lang="en-US" altLang="ko-KR" sz="2400" dirty="0" smtClean="0">
                <a:ea typeface="굴림" panose="020B0600000101010101" pitchFamily="34" charset="-127"/>
              </a:rPr>
              <a:t> System may speed up large jobs by splitting them into smaller pieces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Fault Tolerance</a:t>
            </a:r>
            <a:r>
              <a:rPr lang="en-US" altLang="ko-KR" sz="2400" dirty="0" smtClean="0">
                <a:ea typeface="굴림" panose="020B0600000101010101" pitchFamily="34" charset="-127"/>
              </a:rPr>
              <a:t>: System may hide various things that go </a:t>
            </a:r>
            <a:r>
              <a:rPr lang="en-US" altLang="ko-KR" sz="2400" dirty="0" smtClean="0">
                <a:ea typeface="굴림" panose="020B0600000101010101" pitchFamily="34" charset="-127"/>
              </a:rPr>
              <a:t>wrong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Transparency and collaboration require some way for different processors to communicate with one another</a:t>
            </a:r>
          </a:p>
        </p:txBody>
      </p:sp>
      <p:grpSp>
        <p:nvGrpSpPr>
          <p:cNvPr id="925703" name="Group 7"/>
          <p:cNvGrpSpPr>
            <a:grpSpLocks/>
          </p:cNvGrpSpPr>
          <p:nvPr/>
        </p:nvGrpSpPr>
        <p:grpSpPr bwMode="auto">
          <a:xfrm>
            <a:off x="2209800" y="5321311"/>
            <a:ext cx="4496172" cy="1143000"/>
            <a:chOff x="878" y="2928"/>
            <a:chExt cx="3826" cy="1159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8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5702" name="AutoShape 6"/>
          <p:cNvSpPr>
            <a:spLocks noChangeArrowheads="1"/>
          </p:cNvSpPr>
          <p:nvPr/>
        </p:nvSpPr>
        <p:spPr bwMode="auto">
          <a:xfrm>
            <a:off x="4025329" y="5410200"/>
            <a:ext cx="902525" cy="520711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419100 h 21600"/>
              <a:gd name="T4" fmla="*/ 914400 w 21600"/>
              <a:gd name="T5" fmla="*/ 838200 h 21600"/>
              <a:gd name="T6" fmla="*/ 12192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 bldLvl="2"/>
      <p:bldP spid="9257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24488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Invented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80737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anose="020B0600000101010101" pitchFamily="34" charset="-127"/>
              </a:rPr>
              <a:t>RAID</a:t>
            </a:r>
            <a:r>
              <a:rPr lang="en-US" altLang="ko-KR" sz="2800" dirty="0">
                <a:ea typeface="굴림" panose="020B0600000101010101" pitchFamily="34" charset="-127"/>
              </a:rPr>
              <a:t>: Redundant Arrays of Inexpensive Disks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RAID1: mirroring, RAID5: Parity </a:t>
            </a:r>
            <a:r>
              <a:rPr lang="en-US" altLang="ko-KR" sz="2400" dirty="0" smtClean="0">
                <a:ea typeface="굴림" panose="020B0600000101010101" pitchFamily="34" charset="-127"/>
              </a:rPr>
              <a:t>block</a:t>
            </a: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Use </a:t>
            </a:r>
            <a:r>
              <a:rPr lang="en-US" altLang="ko-KR" sz="2800" dirty="0">
                <a:ea typeface="굴림" panose="020B0600000101010101" pitchFamily="34" charset="-127"/>
              </a:rPr>
              <a:t>of Log to improve Reliability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Journaling </a:t>
            </a:r>
            <a:r>
              <a:rPr lang="en-US" altLang="ko-KR" sz="2400" dirty="0">
                <a:ea typeface="굴림" panose="020B0600000101010101" pitchFamily="34" charset="-127"/>
              </a:rPr>
              <a:t>file systems such as </a:t>
            </a:r>
            <a:r>
              <a:rPr lang="en-US" altLang="ko-KR" sz="2400" dirty="0" smtClean="0">
                <a:ea typeface="굴림" panose="020B0600000101010101" pitchFamily="34" charset="-127"/>
              </a:rPr>
              <a:t>ext3, NTFS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Transactions</a:t>
            </a:r>
            <a:r>
              <a:rPr lang="en-US" sz="2800" dirty="0" smtClean="0"/>
              <a:t>: ACID semantics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Atomicity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Isolation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Durability</a:t>
            </a:r>
            <a:endParaRPr lang="en-US" altLang="ko-KR" sz="20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Each disk is fully duplicated onto its “shadow”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high I/O rate, high availability environments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Most expensive solution: 100% capacity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Bandwidth sacrificed on write: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Logical write = two physical writes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Highest bandwidth when disk heads and rotation fully synchronized (hard to do exactly)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Reads may be optimized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have two independent reads to same data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Recovery: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Disk failure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replace disk and copy data to new disk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Hot Spare:</a:t>
            </a:r>
            <a:r>
              <a:rPr lang="en-US" altLang="ko-KR" sz="2400" dirty="0" smtClean="0">
                <a:ea typeface="굴림" panose="020B0600000101010101" pitchFamily="34" charset="-127"/>
              </a:rPr>
              <a:t> idle disk already attached to system to be used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44550" y="704850"/>
            <a:ext cx="7658100" cy="1584326"/>
            <a:chOff x="532" y="444"/>
            <a:chExt cx="4824" cy="99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68" y="1056"/>
              <a:ext cx="69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991600" cy="622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stripped across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Successive blocks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stored on successive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Increased bandwidth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over single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Parity block (in green)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constructed by </a:t>
            </a:r>
            <a:r>
              <a:rPr lang="en-US" altLang="ko-KR" dirty="0" err="1" smtClean="0">
                <a:ea typeface="굴림" panose="020B0600000101010101" pitchFamily="34" charset="-127"/>
              </a:rPr>
              <a:t>XORing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P0=D0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destroy any one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disk and still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Disk 3 fails,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then can reconstruct: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D2=D0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D1D3P0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 spread information widely across internet for durability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Overview now, more later in semester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8021645" y="1631950"/>
            <a:ext cx="1141413" cy="2178050"/>
            <a:chOff x="5053" y="684"/>
            <a:chExt cx="719" cy="1372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5053" y="684"/>
              <a:ext cx="719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Increasing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Logical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Disk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439" y="1312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4021138" y="533400"/>
            <a:ext cx="4926013" cy="1147763"/>
            <a:chOff x="2533" y="336"/>
            <a:chExt cx="3103" cy="723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136" y="336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Stripe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3956050" y="952500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0224" y="914400"/>
            <a:ext cx="646113" cy="4270248"/>
            <a:chOff x="5610224" y="914400"/>
            <a:chExt cx="646113" cy="427024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610224" y="914400"/>
              <a:ext cx="638176" cy="42672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618161" y="914400"/>
              <a:ext cx="638176" cy="427024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3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2800" dirty="0" smtClean="0"/>
              <a:t>Higher Durability/Reliability</a:t>
            </a:r>
            <a:r>
              <a:rPr lang="en-US" sz="2800" dirty="0"/>
              <a:t> </a:t>
            </a:r>
            <a:r>
              <a:rPr lang="en-US" sz="2800" dirty="0" smtClean="0"/>
              <a:t>through Geographic Replication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2157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Highly durable – hard to destroy all copies</a:t>
            </a:r>
          </a:p>
          <a:p>
            <a:r>
              <a:rPr lang="en-US" sz="2800" dirty="0" smtClean="0"/>
              <a:t>Highly available for reads – read any copy</a:t>
            </a:r>
          </a:p>
          <a:p>
            <a:r>
              <a:rPr lang="en-US" sz="2800" dirty="0" smtClean="0"/>
              <a:t>Low availability for writes</a:t>
            </a:r>
          </a:p>
          <a:p>
            <a:pPr lvl="1"/>
            <a:r>
              <a:rPr lang="en-US" sz="2400" dirty="0" smtClean="0"/>
              <a:t>Can’t write if any one replica is not up</a:t>
            </a:r>
          </a:p>
          <a:p>
            <a:pPr lvl="1"/>
            <a:r>
              <a:rPr lang="en-US" sz="2400" dirty="0" smtClean="0"/>
              <a:t>Or – need relaxed consistency model</a:t>
            </a:r>
          </a:p>
          <a:p>
            <a:r>
              <a:rPr lang="en-US" sz="2800" dirty="0" smtClean="0"/>
              <a:t>Reliability? – availability, security, durability, fault-tolerance</a:t>
            </a:r>
            <a:endParaRPr lang="en-US" sz="2800" dirty="0"/>
          </a:p>
        </p:txBody>
      </p:sp>
      <p:sp>
        <p:nvSpPr>
          <p:cNvPr id="7" name="Can 6"/>
          <p:cNvSpPr/>
          <p:nvPr/>
        </p:nvSpPr>
        <p:spPr>
          <a:xfrm>
            <a:off x="6644211" y="36712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6644211" y="44871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6644211" y="61941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2216732" y="3671240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483224" y="3842598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10099" y="38670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07674" y="39169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64543" y="39738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1280355" y="36799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216732" y="5626604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7600" y="3821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#1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4583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#2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62600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can happen if disk loses power or software crashes?</a:t>
            </a:r>
          </a:p>
          <a:p>
            <a:pPr lvl="1"/>
            <a:r>
              <a:rPr lang="en-US" sz="2400" dirty="0" smtClean="0"/>
              <a:t>Some operations in progress may complete</a:t>
            </a:r>
          </a:p>
          <a:p>
            <a:pPr lvl="1"/>
            <a:r>
              <a:rPr lang="en-US" sz="2400" dirty="0" smtClean="0"/>
              <a:t>Some operations in progress may be lost</a:t>
            </a:r>
          </a:p>
          <a:p>
            <a:pPr lvl="1"/>
            <a:r>
              <a:rPr lang="en-US" sz="2400" dirty="0" smtClean="0"/>
              <a:t>Overwrite of a block may only partially complete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Having RAID doesn’t necessarily protect against all such failures</a:t>
            </a:r>
          </a:p>
          <a:p>
            <a:pPr lvl="1"/>
            <a:r>
              <a:rPr lang="en-US" sz="2400" dirty="0" smtClean="0"/>
              <a:t>No protection against writing bad state</a:t>
            </a:r>
          </a:p>
          <a:p>
            <a:pPr lvl="1"/>
            <a:r>
              <a:rPr lang="en-US" sz="2400" dirty="0" smtClean="0"/>
              <a:t>What if one disk of RAID group not written?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File system needs durability (as a minimum!)</a:t>
            </a:r>
          </a:p>
          <a:p>
            <a:pPr lvl="1"/>
            <a:r>
              <a:rPr lang="en-US" sz="2400" dirty="0" smtClean="0"/>
              <a:t>Data previously stored can be retrieved (maybe after some recovery step), regardless of failure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9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Single logical file operation can involve updates to multiple physical disk blocks</a:t>
            </a:r>
          </a:p>
          <a:p>
            <a:pPr lvl="1"/>
            <a:r>
              <a:rPr lang="en-US" sz="2400" dirty="0" err="1" smtClean="0"/>
              <a:t>inode</a:t>
            </a:r>
            <a:r>
              <a:rPr lang="en-US" sz="2400" dirty="0" smtClean="0"/>
              <a:t>, indirect block, data block, bitmap, …</a:t>
            </a:r>
          </a:p>
          <a:p>
            <a:pPr lvl="1"/>
            <a:r>
              <a:rPr lang="en-US" sz="2400" dirty="0" smtClean="0"/>
              <a:t>With sector remapping, single update to physical disk block can require multiple (even lower level) updates to sectors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At a physical level, operations complete one at a time</a:t>
            </a:r>
          </a:p>
          <a:p>
            <a:pPr lvl="1"/>
            <a:r>
              <a:rPr lang="en-US" sz="2400" dirty="0" smtClean="0"/>
              <a:t>Want concurrent operations for performance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do we guarantee consistency regardless of when crash occurs?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6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76411</TotalTime>
  <Pages>60</Pages>
  <Words>2812</Words>
  <Application>Microsoft Macintosh PowerPoint</Application>
  <PresentationFormat>On-screen Show (4:3)</PresentationFormat>
  <Paragraphs>500</Paragraphs>
  <Slides>40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</vt:lpstr>
      <vt:lpstr>Image</vt:lpstr>
      <vt:lpstr>CS162 Operating Systems and Systems Programming Lecture 20   Reliability, Transactions Distributed Systems</vt:lpstr>
      <vt:lpstr>Important “ilities”</vt:lpstr>
      <vt:lpstr>How to Make File System Durable?</vt:lpstr>
      <vt:lpstr>RAID: Redundant Arrays of Inexpensive Disks</vt:lpstr>
      <vt:lpstr>RAID 1: Disk Mirroring/Shadowing</vt:lpstr>
      <vt:lpstr>RAID 5+: High I/O Rate Parity</vt:lpstr>
      <vt:lpstr>Higher Durability/Reliability through Geographic Replication</vt:lpstr>
      <vt:lpstr>File System Reliability</vt:lpstr>
      <vt:lpstr>Storage Reliability Problem</vt:lpstr>
      <vt:lpstr>Threats to Reliability</vt:lpstr>
      <vt:lpstr>Reliability Approach #1: Careful Ordering</vt:lpstr>
      <vt:lpstr>FFS: Create a File</vt:lpstr>
      <vt:lpstr>Reliability Approach #2: Copy on Write File Layout</vt:lpstr>
      <vt:lpstr>COW with Smaller-Radix Blocks</vt:lpstr>
      <vt:lpstr>ZFS and OpenZFS</vt:lpstr>
      <vt:lpstr>More General Reliability Solutions</vt:lpstr>
      <vt:lpstr>Transactions</vt:lpstr>
      <vt:lpstr>Key Concept: Transaction</vt:lpstr>
      <vt:lpstr>Typical Structure</vt:lpstr>
      <vt:lpstr>“Classic” Example: Transaction</vt:lpstr>
      <vt:lpstr>The ACID properties of Transactions</vt:lpstr>
      <vt:lpstr>Administrivia</vt:lpstr>
      <vt:lpstr>Transactional File Systems (1/2)</vt:lpstr>
      <vt:lpstr>Transactional File Systems (2/2)</vt:lpstr>
      <vt:lpstr>Logging File Systems (1/2)</vt:lpstr>
      <vt:lpstr>Logging File Systems (2/2)</vt:lpstr>
      <vt:lpstr>Redo Logging</vt:lpstr>
      <vt:lpstr>Example: Creating a File</vt:lpstr>
      <vt:lpstr>Ex: Creating a file (as a transaction)</vt:lpstr>
      <vt:lpstr>ReDo Log </vt:lpstr>
      <vt:lpstr>Crash During Logging – Recover</vt:lpstr>
      <vt:lpstr>Recovery After Commit</vt:lpstr>
      <vt:lpstr>Course Structure: Spiral</vt:lpstr>
      <vt:lpstr>Societal Scale Information Systems</vt:lpstr>
      <vt:lpstr>Centralized vs Distributed Systems</vt:lpstr>
      <vt:lpstr>Centralized vs Distributed Systems</vt:lpstr>
      <vt:lpstr>Distributed Systems: Motivation/Issues/Promise</vt:lpstr>
      <vt:lpstr>Distributed Systems: Reality</vt:lpstr>
      <vt:lpstr>Distributed Systems: Goals/Requirements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991</cp:revision>
  <cp:lastPrinted>2017-04-11T01:23:23Z</cp:lastPrinted>
  <dcterms:created xsi:type="dcterms:W3CDTF">1995-08-12T11:37:26Z</dcterms:created>
  <dcterms:modified xsi:type="dcterms:W3CDTF">2017-04-11T03:12:38Z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