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1761" r:id="rId3"/>
    <p:sldId id="1762" r:id="rId4"/>
    <p:sldId id="1763" r:id="rId5"/>
    <p:sldId id="1764" r:id="rId6"/>
    <p:sldId id="1765" r:id="rId7"/>
    <p:sldId id="1766" r:id="rId8"/>
    <p:sldId id="1767" r:id="rId9"/>
    <p:sldId id="1768" r:id="rId10"/>
    <p:sldId id="1769" r:id="rId11"/>
    <p:sldId id="1813" r:id="rId12"/>
    <p:sldId id="1814" r:id="rId13"/>
    <p:sldId id="1815" r:id="rId14"/>
    <p:sldId id="1816" r:id="rId15"/>
    <p:sldId id="1817" r:id="rId16"/>
    <p:sldId id="1818" r:id="rId17"/>
    <p:sldId id="1819" r:id="rId18"/>
    <p:sldId id="1820" r:id="rId19"/>
    <p:sldId id="1772" r:id="rId20"/>
    <p:sldId id="1773" r:id="rId21"/>
    <p:sldId id="1774" r:id="rId22"/>
    <p:sldId id="1775" r:id="rId23"/>
    <p:sldId id="1776" r:id="rId24"/>
    <p:sldId id="1777" r:id="rId25"/>
    <p:sldId id="1778" r:id="rId26"/>
    <p:sldId id="1779" r:id="rId27"/>
    <p:sldId id="1780" r:id="rId28"/>
    <p:sldId id="1781" r:id="rId29"/>
    <p:sldId id="1782" r:id="rId30"/>
    <p:sldId id="1783" r:id="rId31"/>
    <p:sldId id="1784" r:id="rId32"/>
    <p:sldId id="1785" r:id="rId33"/>
    <p:sldId id="1786" r:id="rId34"/>
    <p:sldId id="1787" r:id="rId35"/>
    <p:sldId id="1788" r:id="rId36"/>
    <p:sldId id="1789" r:id="rId37"/>
    <p:sldId id="1790" r:id="rId38"/>
    <p:sldId id="1791" r:id="rId39"/>
    <p:sldId id="1792" r:id="rId40"/>
    <p:sldId id="1793" r:id="rId41"/>
    <p:sldId id="1794" r:id="rId42"/>
    <p:sldId id="1795" r:id="rId43"/>
    <p:sldId id="1796" r:id="rId44"/>
    <p:sldId id="1797" r:id="rId45"/>
    <p:sldId id="1822" r:id="rId46"/>
    <p:sldId id="1823" r:id="rId47"/>
    <p:sldId id="1800" r:id="rId48"/>
    <p:sldId id="1801" r:id="rId49"/>
    <p:sldId id="1802" r:id="rId50"/>
    <p:sldId id="1803" r:id="rId51"/>
    <p:sldId id="1804" r:id="rId52"/>
    <p:sldId id="1805" r:id="rId53"/>
    <p:sldId id="1806" r:id="rId54"/>
    <p:sldId id="1807" r:id="rId55"/>
    <p:sldId id="1808" r:id="rId56"/>
    <p:sldId id="1809" r:id="rId57"/>
    <p:sldId id="1810" r:id="rId58"/>
    <p:sldId id="1811" r:id="rId59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5C3C2"/>
    <a:srgbClr val="FF99FF"/>
    <a:srgbClr val="FCC094"/>
    <a:srgbClr val="FFFFBD"/>
    <a:srgbClr val="9933FF"/>
    <a:srgbClr val="FFC5F0"/>
    <a:srgbClr val="FF79DC"/>
    <a:srgbClr val="FF33CC"/>
    <a:srgbClr val="29C6D7"/>
    <a:srgbClr val="FC2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718" autoAdjust="0"/>
    <p:restoredTop sz="94799" autoAdjust="0"/>
  </p:normalViewPr>
  <p:slideViewPr>
    <p:cSldViewPr>
      <p:cViewPr>
        <p:scale>
          <a:sx n="100" d="100"/>
          <a:sy n="100" d="100"/>
        </p:scale>
        <p:origin x="-59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4F796C0-753E-134F-AD78-CC52AFE8A156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F38F6C1-B808-3348-9D66-725AC8FDC27C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ACCD40B-06AE-0B4B-98F3-F375B8A2F113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63F5011-FF14-4742-A41A-674805794073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A8F3581-A6D6-514E-9338-151D2C6A185D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D83A4AD3-1CE7-FB4E-9710-E09EA9F48B50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AD540BF-EA46-9D41-9779-DE00D0CDE6E4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36E3A16-2D0C-5647-97F3-E453D93248C3}" type="slidenum">
              <a:rPr lang="en-US">
                <a:latin typeface="Times New Roman" charset="0"/>
              </a:rPr>
              <a:pPr eaLnBrk="1" hangingPunct="1"/>
              <a:t>33</a:t>
            </a:fld>
            <a:endParaRPr lang="en-US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FEBC4A3-0924-A44F-9CC4-BBE69F2B6E5B}" type="slidenum">
              <a:rPr lang="en-US">
                <a:latin typeface="Times New Roman" charset="0"/>
              </a:rPr>
              <a:pPr eaLnBrk="1" hangingPunct="1"/>
              <a:t>37</a:t>
            </a:fld>
            <a:endParaRPr lang="en-US">
              <a:latin typeface="Times New Roman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 altLang="en-US"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4B7948E-F77A-204F-A31C-3B6F94E81446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29F21FE-8CC6-3B44-84AD-1FCD7B58BB35}" type="slidenum">
              <a:rPr lang="en-US"/>
              <a:pPr eaLnBrk="1" hangingPunct="1"/>
              <a:t>39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200DF466-3E82-4A46-81A3-6A5A71EC0F8C}" type="slidenum">
              <a:rPr lang="en-US">
                <a:latin typeface="Times New Roman" charset="0"/>
              </a:rPr>
              <a:pPr eaLnBrk="1" hangingPunct="1"/>
              <a:t>40</a:t>
            </a:fld>
            <a:endParaRPr lang="en-US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6FEF8F9-698E-654E-9463-3BA027F1A709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74E007D9-B0A4-514E-9290-FF8A2227CE45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9D86C51-A1DE-3C46-B80E-9C083011B993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5A33450-4A81-C848-86DF-238B4A7172B0}" type="slidenum">
              <a:rPr lang="en-US"/>
              <a:pPr eaLnBrk="1" hangingPunct="1"/>
              <a:t>47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9738" y="555625"/>
            <a:ext cx="3648075" cy="27368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7938" y="3475038"/>
            <a:ext cx="7043737" cy="3289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F5925CB-D418-5540-8800-B004BFFCFD4B}" type="slidenum">
              <a:rPr lang="en-US"/>
              <a:pPr eaLnBrk="1" hangingPunct="1"/>
              <a:t>48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BEB585F-F57D-654A-AF6B-D977228FC847}" type="slidenum">
              <a:rPr lang="en-US"/>
              <a:pPr eaLnBrk="1" hangingPunct="1"/>
              <a:t>49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9698578C-5BCB-184F-B274-FF80713E4678}" type="slidenum">
              <a:rPr lang="en-US"/>
              <a:pPr eaLnBrk="1" hangingPunct="1"/>
              <a:t>50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1963" y="569913"/>
            <a:ext cx="3600450" cy="270033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70AF1DB-EDA2-EF42-99D7-4945F55538DA}" type="slidenum">
              <a:rPr lang="en-US">
                <a:latin typeface="Times New Roman" charset="0"/>
              </a:rPr>
              <a:pPr eaLnBrk="1" hangingPunct="1"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9969FCB4-23B5-BD44-88A2-ABF70940293A}" type="slidenum">
              <a:rPr lang="en-US"/>
              <a:pPr eaLnBrk="1" hangingPunct="1"/>
              <a:t>51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1963" y="569913"/>
            <a:ext cx="3600450" cy="270033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E292823-9565-894A-AD93-C54DA2DEEAAB}" type="slidenum">
              <a:rPr lang="en-US"/>
              <a:pPr eaLnBrk="1" hangingPunct="1"/>
              <a:t>52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E6D1E43-D64A-4A49-A01A-3E14601E68E8}" type="slidenum">
              <a:rPr lang="en-US"/>
              <a:pPr eaLnBrk="1" hangingPunct="1"/>
              <a:t>53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59A73E0-75D1-E242-BF02-66D990FE879E}" type="slidenum">
              <a:rPr lang="en-US"/>
              <a:pPr eaLnBrk="1" hangingPunct="1"/>
              <a:t>54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E82DFED-7759-0247-82D9-4024F672B7FC}" type="slidenum">
              <a:rPr lang="en-US"/>
              <a:pPr eaLnBrk="1" hangingPunct="1"/>
              <a:t>55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ACF3292-E25F-934A-9100-3C040FD5D0AE}" type="slidenum">
              <a:rPr lang="en-US"/>
              <a:pPr eaLnBrk="1" hangingPunct="1"/>
              <a:t>56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C127004A-0671-874F-BCED-9EFE7823F814}" type="slidenum">
              <a:rPr lang="en-US"/>
              <a:pPr eaLnBrk="1" hangingPunct="1"/>
              <a:t>57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529D642F-E114-A446-B645-09A599166E38}" type="slidenum">
              <a:rPr lang="en-US"/>
              <a:pPr eaLnBrk="1" hangingPunct="1"/>
              <a:t>58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B928835-B575-BA4D-AC57-5F9CF9CEB416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1963" y="569913"/>
            <a:ext cx="3600450" cy="270033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08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3BC3348-2E34-3841-8FB1-23813709DBFF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C5B5B265-A1A5-F044-8C9B-68054BC4B297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30D55BA1-D3D4-C54F-AB8E-2115D5284150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2ED087D-5043-C349-A01D-3132E043CD02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8ED49DC-B634-C64C-913F-CB1AC26B11D7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Body Text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2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21.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3607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4/12/17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758351" y="6550025"/>
            <a:ext cx="210904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©UCB Spring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25.png"/><Relationship Id="rId7" Type="http://schemas.openxmlformats.org/officeDocument/2006/relationships/image" Target="../media/image2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7432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21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/>
              <a:t>L</a:t>
            </a:r>
            <a:r>
              <a:rPr lang="en-US" altLang="en-US" sz="3000" dirty="0" smtClean="0"/>
              <a:t>ayering,</a:t>
            </a:r>
            <a:br>
              <a:rPr lang="en-US" altLang="en-US" sz="3000" dirty="0" smtClean="0"/>
            </a:br>
            <a:r>
              <a:rPr lang="en-US" altLang="en-US" sz="3000" dirty="0" smtClean="0"/>
              <a:t>E2E Argument </a:t>
            </a:r>
            <a:r>
              <a:rPr lang="en-US" altLang="en-US" sz="3000" dirty="0"/>
              <a:t/>
            </a:r>
            <a:br>
              <a:rPr lang="en-US" altLang="en-US" sz="3000" dirty="0"/>
            </a:br>
            <a:endParaRPr lang="en-US" altLang="en-US" sz="3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b="0" dirty="0" smtClean="0">
                <a:latin typeface="Gill Sans Light" charset="0"/>
                <a:ea typeface="Gill Sans Light" charset="0"/>
                <a:cs typeface="Gill Sans Light" charset="0"/>
              </a:rPr>
              <a:t>April 12</a:t>
            </a:r>
            <a:r>
              <a:rPr lang="en-US" altLang="en-US" b="0" baseline="30000" dirty="0" smtClean="0">
                <a:latin typeface="Gill Sans Light" charset="0"/>
                <a:ea typeface="Gill Sans Light" charset="0"/>
                <a:cs typeface="Gill Sans Light" charset="0"/>
              </a:rPr>
              <a:t>th</a:t>
            </a:r>
            <a:r>
              <a:rPr lang="en-US" altLang="en-US" b="0" dirty="0" smtClean="0">
                <a:latin typeface="Gill Sans Light" charset="0"/>
                <a:ea typeface="Gill Sans Light" charset="0"/>
                <a:cs typeface="Gill Sans Light" charset="0"/>
              </a:rPr>
              <a:t>, 2017</a:t>
            </a:r>
          </a:p>
          <a:p>
            <a:pPr marL="285750" indent="-285750"/>
            <a:r>
              <a:rPr lang="en-US" altLang="en-US" b="0" dirty="0" smtClean="0">
                <a:latin typeface="Gill Sans Light" charset="0"/>
                <a:ea typeface="Gill Sans Light" charset="0"/>
                <a:cs typeface="Gill Sans Light" charset="0"/>
              </a:rPr>
              <a:t>Prof. Ion Stoica</a:t>
            </a:r>
          </a:p>
          <a:p>
            <a:pPr marL="285750" indent="-285750"/>
            <a:r>
              <a:rPr lang="en-US" altLang="en-US" b="0" dirty="0" smtClean="0">
                <a:latin typeface="Gill Sans Light" charset="0"/>
                <a:ea typeface="Gill Sans Light" charset="0"/>
                <a:cs typeface="Gill Sans Light" charset="0"/>
              </a:rPr>
              <a:t>http://cs162.eecs.Berkeley.edu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162800" cy="8382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Main Network Functionalities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791200"/>
          </a:xfrm>
        </p:spPr>
        <p:txBody>
          <a:bodyPr/>
          <a:lstStyle/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Delivery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deliver packets between any two hosts in the Internet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E.g., how do you deliver a packet from a host in Berkeley to a host in Tokyo?</a:t>
            </a:r>
          </a:p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Reliability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tolerate packet losses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E.g., how do you ensure all bits of a file are delivered in the presence of packet loses?</a:t>
            </a:r>
          </a:p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Flow control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avoid overflowing the receiver buffer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Recall our bounded buffer example: stop sender from overflowing buffer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E.g., how do you ensure that a sever that can send at 10Gbps 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doesn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’</a:t>
            </a:r>
            <a:r>
              <a:rPr lang="en-US" altLang="ja-JP" dirty="0" smtClean="0">
                <a:latin typeface="Gill Sans Light"/>
                <a:ea typeface="ＭＳ Ｐゴシック" charset="0"/>
                <a:cs typeface="Gill Sans Light"/>
              </a:rPr>
              <a:t>t 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overwhelm a </a:t>
            </a:r>
            <a:r>
              <a:rPr lang="en-US" altLang="ja-JP" dirty="0" smtClean="0">
                <a:latin typeface="Gill Sans Light"/>
                <a:ea typeface="ＭＳ Ｐゴシック" charset="0"/>
                <a:cs typeface="Gill Sans Light"/>
              </a:rPr>
              <a:t>4G 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phone?</a:t>
            </a:r>
          </a:p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Congestion control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avoid overflowing the buffer of a router along the path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What happens if we 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don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’</a:t>
            </a:r>
            <a:r>
              <a:rPr lang="en-US" altLang="ja-JP" dirty="0" smtClean="0">
                <a:latin typeface="Gill Sans Light"/>
                <a:ea typeface="ＭＳ Ｐゴシック" charset="0"/>
                <a:cs typeface="Gill Sans Light"/>
              </a:rPr>
              <a:t>t 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do it?</a:t>
            </a:r>
          </a:p>
          <a:p>
            <a:pPr lvl="1">
              <a:buFontTx/>
              <a:buNone/>
            </a:pPr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 lvl="1"/>
            <a:endParaRPr lang="en-US" dirty="0">
              <a:latin typeface="Gill Sans Light"/>
              <a:ea typeface="ＭＳ Ｐゴシック" charset="0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794260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Protocol Standardization</a:t>
            </a: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 Light"/>
                <a:ea typeface="ＭＳ Ｐゴシック" charset="0"/>
                <a:cs typeface="Gill Sans Light"/>
              </a:rPr>
              <a:t>Ensure communicating hosts speak the same protocol</a:t>
            </a:r>
          </a:p>
          <a:p>
            <a:pPr lvl="1" eaLnBrk="1" hangingPunct="1"/>
            <a:r>
              <a:rPr lang="en-US" sz="2000">
                <a:latin typeface="Gill Sans Light"/>
                <a:ea typeface="ＭＳ Ｐゴシック" charset="0"/>
                <a:cs typeface="Gill Sans Light"/>
              </a:rPr>
              <a:t>Standardization to enable multiple implementations</a:t>
            </a:r>
          </a:p>
          <a:p>
            <a:pPr lvl="1" eaLnBrk="1" hangingPunct="1"/>
            <a:r>
              <a:rPr lang="en-US" sz="2000">
                <a:latin typeface="Gill Sans Light"/>
                <a:ea typeface="ＭＳ Ｐゴシック" charset="0"/>
                <a:cs typeface="Gill Sans Light"/>
              </a:rPr>
              <a:t>Or, the same folks have to write all the software</a:t>
            </a:r>
          </a:p>
          <a:p>
            <a:pPr eaLnBrk="1" hangingPunct="1"/>
            <a:r>
              <a:rPr lang="en-US">
                <a:latin typeface="Gill Sans Light"/>
                <a:ea typeface="ＭＳ Ｐゴシック" charset="0"/>
                <a:cs typeface="Gill Sans Light"/>
              </a:rPr>
              <a:t>Standardization: Internet Engineering Task Force</a:t>
            </a:r>
          </a:p>
          <a:p>
            <a:pPr lvl="1" eaLnBrk="1" hangingPunct="1"/>
            <a:r>
              <a:rPr lang="en-US" sz="2000">
                <a:latin typeface="Gill Sans Light"/>
                <a:ea typeface="ＭＳ Ｐゴシック" charset="0"/>
                <a:cs typeface="Gill Sans Light"/>
              </a:rPr>
              <a:t>Based on working groups that focus on specific issues</a:t>
            </a:r>
          </a:p>
          <a:p>
            <a:pPr lvl="1" eaLnBrk="1" hangingPunct="1"/>
            <a:r>
              <a:rPr lang="en-US" sz="2000">
                <a:latin typeface="Gill Sans Light"/>
                <a:ea typeface="ＭＳ Ｐゴシック" charset="0"/>
                <a:cs typeface="Gill Sans Light"/>
              </a:rPr>
              <a:t>Produces </a:t>
            </a:r>
            <a:r>
              <a:rPr lang="ja-JP" altLang="en-US" sz="200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sz="2000">
                <a:latin typeface="Gill Sans Light"/>
                <a:ea typeface="ＭＳ Ｐゴシック" charset="0"/>
                <a:cs typeface="Gill Sans Light"/>
              </a:rPr>
              <a:t>Request For Comments</a:t>
            </a:r>
            <a:r>
              <a:rPr lang="ja-JP" altLang="en-US" sz="2000">
                <a:latin typeface="Gill Sans Light"/>
                <a:ea typeface="ＭＳ Ｐゴシック" charset="0"/>
                <a:cs typeface="Gill Sans Light"/>
              </a:rPr>
              <a:t>”</a:t>
            </a:r>
            <a:r>
              <a:rPr lang="en-US" altLang="ja-JP" sz="2000">
                <a:latin typeface="Gill Sans Light"/>
                <a:ea typeface="ＭＳ Ｐゴシック" charset="0"/>
                <a:cs typeface="Gill Sans Light"/>
              </a:rPr>
              <a:t> (RFCs)</a:t>
            </a:r>
          </a:p>
          <a:p>
            <a:pPr lvl="2" eaLnBrk="1" hangingPunct="1"/>
            <a:r>
              <a:rPr lang="en-US" sz="1800">
                <a:latin typeface="Gill Sans Light"/>
                <a:ea typeface="ＭＳ Ｐゴシック" charset="0"/>
                <a:cs typeface="Gill Sans Light"/>
              </a:rPr>
              <a:t>Promoted to standards via rough consensus and running code</a:t>
            </a:r>
          </a:p>
          <a:p>
            <a:pPr lvl="1" eaLnBrk="1" hangingPunct="1"/>
            <a:r>
              <a:rPr lang="en-US" sz="2000">
                <a:latin typeface="Gill Sans Light"/>
                <a:ea typeface="ＭＳ Ｐゴシック" charset="0"/>
                <a:cs typeface="Gill Sans Light"/>
              </a:rPr>
              <a:t>IETF Web site is </a:t>
            </a:r>
            <a:r>
              <a:rPr lang="en-US" sz="2000" b="1" i="1">
                <a:latin typeface="Gill Sans Light"/>
                <a:ea typeface="ＭＳ Ｐゴシック" charset="0"/>
                <a:cs typeface="Gill Sans Light"/>
              </a:rPr>
              <a:t>http://www.ietf.org</a:t>
            </a:r>
            <a:endParaRPr lang="en-US" sz="2000">
              <a:latin typeface="Gill Sans Light"/>
              <a:ea typeface="ＭＳ Ｐゴシック" charset="0"/>
              <a:cs typeface="Gill Sans Light"/>
            </a:endParaRPr>
          </a:p>
          <a:p>
            <a:pPr lvl="1" eaLnBrk="1" hangingPunct="1"/>
            <a:r>
              <a:rPr lang="en-US" sz="2000">
                <a:latin typeface="Gill Sans Light"/>
                <a:ea typeface="ＭＳ Ｐゴシック" charset="0"/>
                <a:cs typeface="Gill Sans Light"/>
              </a:rPr>
              <a:t>RFCs archived at </a:t>
            </a:r>
            <a:r>
              <a:rPr lang="en-US" sz="2000" b="1" i="1">
                <a:latin typeface="Gill Sans Light"/>
                <a:ea typeface="ＭＳ Ｐゴシック" charset="0"/>
                <a:cs typeface="Gill Sans Light"/>
              </a:rPr>
              <a:t>http://www.rfc-editor.org</a:t>
            </a:r>
            <a:endParaRPr lang="en-US" sz="2000">
              <a:latin typeface="Gill Sans Light"/>
              <a:ea typeface="ＭＳ Ｐゴシック" charset="0"/>
              <a:cs typeface="Gill Sans Light"/>
            </a:endParaRPr>
          </a:p>
          <a:p>
            <a:pPr eaLnBrk="1" hangingPunct="1"/>
            <a:r>
              <a:rPr lang="en-US">
                <a:latin typeface="Gill Sans Light"/>
                <a:ea typeface="ＭＳ Ｐゴシック" charset="0"/>
                <a:cs typeface="Gill Sans Light"/>
              </a:rPr>
              <a:t>De facto standards: same folks writing the code</a:t>
            </a:r>
          </a:p>
          <a:p>
            <a:pPr lvl="1" eaLnBrk="1" hangingPunct="1"/>
            <a:r>
              <a:rPr lang="en-US" sz="2000">
                <a:latin typeface="Gill Sans Light"/>
                <a:ea typeface="ＭＳ Ｐゴシック" charset="0"/>
                <a:cs typeface="Gill Sans Light"/>
              </a:rPr>
              <a:t>P2P file sharing, Skype, &lt;your protocol here&gt;…</a:t>
            </a:r>
          </a:p>
        </p:txBody>
      </p:sp>
    </p:spTree>
    <p:extLst>
      <p:ext uri="{BB962C8B-B14F-4D97-AF65-F5344CB8AC3E}">
        <p14:creationId xmlns:p14="http://schemas.microsoft.com/office/powerpoint/2010/main" val="306087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Layering: The Problem</a:t>
            </a:r>
          </a:p>
        </p:txBody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411662"/>
          </a:xfrm>
        </p:spPr>
        <p:txBody>
          <a:bodyPr/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Many different applications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email, web, P2P, etc.</a:t>
            </a:r>
          </a:p>
          <a:p>
            <a:pPr lvl="1"/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Many different network styles and technologies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Circuit-switched 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vs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packet-switched, etc.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Wireless vs. wired 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vs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optical, etc.</a:t>
            </a: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How do we organize this mess?</a:t>
            </a:r>
          </a:p>
        </p:txBody>
      </p:sp>
    </p:spTree>
    <p:extLst>
      <p:ext uri="{BB962C8B-B14F-4D97-AF65-F5344CB8AC3E}">
        <p14:creationId xmlns:p14="http://schemas.microsoft.com/office/powerpoint/2010/main" val="3784117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46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4876800" y="2057400"/>
            <a:ext cx="8382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Problem (cont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d)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605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4063" y="4292600"/>
            <a:ext cx="7710487" cy="1400175"/>
          </a:xfrm>
        </p:spPr>
        <p:txBody>
          <a:bodyPr/>
          <a:lstStyle/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Re-implement every application for every technology?</a:t>
            </a: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No! But how does the Internet design avoid this?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2819400" y="2057400"/>
            <a:ext cx="9144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3962400" y="2057400"/>
            <a:ext cx="6858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2808288" y="2133600"/>
            <a:ext cx="775002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Skype 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3962400" y="2117725"/>
            <a:ext cx="60981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SSH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4945063" y="2117725"/>
            <a:ext cx="61507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NFS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943600" y="3048005"/>
            <a:ext cx="838200" cy="411163"/>
            <a:chOff x="3456" y="2400"/>
            <a:chExt cx="528" cy="259"/>
          </a:xfrm>
        </p:grpSpPr>
        <p:sp>
          <p:nvSpPr>
            <p:cNvPr id="18466" name="Rectangle 11"/>
            <p:cNvSpPr>
              <a:spLocks noChangeArrowheads="1"/>
            </p:cNvSpPr>
            <p:nvPr/>
          </p:nvSpPr>
          <p:spPr bwMode="auto">
            <a:xfrm>
              <a:off x="3456" y="2400"/>
              <a:ext cx="528" cy="233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30" tIns="45716" rIns="91430" bIns="45716">
              <a:spAutoFit/>
            </a:bodyPr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8467" name="Text Box 12"/>
            <p:cNvSpPr txBox="1">
              <a:spLocks noChangeArrowheads="1"/>
            </p:cNvSpPr>
            <p:nvPr/>
          </p:nvSpPr>
          <p:spPr bwMode="auto">
            <a:xfrm>
              <a:off x="3494" y="2407"/>
              <a:ext cx="4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Gill Sans Light"/>
                  <a:cs typeface="Gill Sans Light"/>
                </a:rPr>
                <a:t>Radio</a:t>
              </a:r>
            </a:p>
          </p:txBody>
        </p:sp>
      </p:grp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3276600" y="3048000"/>
            <a:ext cx="11430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3336925" y="3059113"/>
            <a:ext cx="935427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Coaxial </a:t>
            </a:r>
          </a:p>
          <a:p>
            <a:r>
              <a:rPr lang="en-US" sz="2000">
                <a:latin typeface="Gill Sans Light"/>
                <a:cs typeface="Gill Sans Light"/>
              </a:rPr>
              <a:t>cable</a:t>
            </a:r>
          </a:p>
        </p:txBody>
      </p:sp>
      <p:sp>
        <p:nvSpPr>
          <p:cNvPr id="18444" name="Rectangle 15"/>
          <p:cNvSpPr>
            <a:spLocks noChangeArrowheads="1"/>
          </p:cNvSpPr>
          <p:nvPr/>
        </p:nvSpPr>
        <p:spPr bwMode="auto">
          <a:xfrm>
            <a:off x="4724400" y="3048000"/>
            <a:ext cx="9906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8445" name="Text Box 16"/>
          <p:cNvSpPr txBox="1">
            <a:spLocks noChangeArrowheads="1"/>
          </p:cNvSpPr>
          <p:nvPr/>
        </p:nvSpPr>
        <p:spPr bwMode="auto">
          <a:xfrm>
            <a:off x="4784725" y="3059113"/>
            <a:ext cx="697607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Fiber</a:t>
            </a:r>
          </a:p>
          <a:p>
            <a:r>
              <a:rPr lang="en-US" sz="2000">
                <a:latin typeface="Gill Sans Light"/>
                <a:cs typeface="Gill Sans Light"/>
              </a:rPr>
              <a:t>optic</a:t>
            </a:r>
          </a:p>
        </p:txBody>
      </p:sp>
      <p:sp>
        <p:nvSpPr>
          <p:cNvPr id="18446" name="Line 17"/>
          <p:cNvSpPr>
            <a:spLocks noChangeShapeType="1"/>
          </p:cNvSpPr>
          <p:nvPr/>
        </p:nvSpPr>
        <p:spPr bwMode="auto">
          <a:xfrm>
            <a:off x="2438400" y="28194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8447" name="Text Box 18"/>
          <p:cNvSpPr txBox="1">
            <a:spLocks noChangeArrowheads="1"/>
          </p:cNvSpPr>
          <p:nvPr/>
        </p:nvSpPr>
        <p:spPr bwMode="auto">
          <a:xfrm>
            <a:off x="871538" y="2144713"/>
            <a:ext cx="132598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Application</a:t>
            </a:r>
          </a:p>
        </p:txBody>
      </p:sp>
      <p:sp>
        <p:nvSpPr>
          <p:cNvPr id="18448" name="Text Box 19"/>
          <p:cNvSpPr txBox="1">
            <a:spLocks noChangeArrowheads="1"/>
          </p:cNvSpPr>
          <p:nvPr/>
        </p:nvSpPr>
        <p:spPr bwMode="auto">
          <a:xfrm>
            <a:off x="898525" y="3124200"/>
            <a:ext cx="1467048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Transmission</a:t>
            </a:r>
          </a:p>
          <a:p>
            <a:r>
              <a:rPr lang="en-US" sz="2000">
                <a:latin typeface="Gill Sans Light"/>
                <a:cs typeface="Gill Sans Light"/>
              </a:rPr>
              <a:t>Media</a:t>
            </a:r>
          </a:p>
        </p:txBody>
      </p:sp>
      <p:cxnSp>
        <p:nvCxnSpPr>
          <p:cNvPr id="18449" name="AutoShape 20"/>
          <p:cNvCxnSpPr>
            <a:cxnSpLocks noChangeShapeType="1"/>
            <a:stCxn id="18438" idx="2"/>
            <a:endCxn id="18443" idx="0"/>
          </p:cNvCxnSpPr>
          <p:nvPr/>
        </p:nvCxnSpPr>
        <p:spPr bwMode="auto">
          <a:xfrm>
            <a:off x="3195789" y="2533701"/>
            <a:ext cx="608850" cy="5254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0" name="AutoShape 21"/>
          <p:cNvCxnSpPr>
            <a:cxnSpLocks noChangeShapeType="1"/>
            <a:stCxn id="18438" idx="2"/>
            <a:endCxn id="18444" idx="0"/>
          </p:cNvCxnSpPr>
          <p:nvPr/>
        </p:nvCxnSpPr>
        <p:spPr bwMode="auto">
          <a:xfrm>
            <a:off x="3195789" y="2533701"/>
            <a:ext cx="2023911" cy="51429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1" name="AutoShape 22"/>
          <p:cNvCxnSpPr>
            <a:cxnSpLocks noChangeShapeType="1"/>
            <a:stCxn id="18439" idx="2"/>
            <a:endCxn id="18442" idx="0"/>
          </p:cNvCxnSpPr>
          <p:nvPr/>
        </p:nvCxnSpPr>
        <p:spPr bwMode="auto">
          <a:xfrm flipH="1">
            <a:off x="3848100" y="2517826"/>
            <a:ext cx="419209" cy="53017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2" name="AutoShape 23"/>
          <p:cNvCxnSpPr>
            <a:cxnSpLocks noChangeShapeType="1"/>
            <a:stCxn id="18437" idx="2"/>
            <a:endCxn id="18444" idx="0"/>
          </p:cNvCxnSpPr>
          <p:nvPr/>
        </p:nvCxnSpPr>
        <p:spPr bwMode="auto">
          <a:xfrm>
            <a:off x="4305300" y="2524125"/>
            <a:ext cx="9144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3" name="AutoShape 24"/>
          <p:cNvCxnSpPr>
            <a:cxnSpLocks noChangeShapeType="1"/>
            <a:stCxn id="18433" idx="2"/>
            <a:endCxn id="18442" idx="0"/>
          </p:cNvCxnSpPr>
          <p:nvPr/>
        </p:nvCxnSpPr>
        <p:spPr bwMode="auto">
          <a:xfrm flipH="1">
            <a:off x="3848100" y="2524125"/>
            <a:ext cx="14478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4" name="AutoShape 25"/>
          <p:cNvCxnSpPr>
            <a:cxnSpLocks noChangeShapeType="1"/>
            <a:stCxn id="18433" idx="2"/>
            <a:endCxn id="18444" idx="0"/>
          </p:cNvCxnSpPr>
          <p:nvPr/>
        </p:nvCxnSpPr>
        <p:spPr bwMode="auto">
          <a:xfrm flipH="1">
            <a:off x="5219700" y="2524125"/>
            <a:ext cx="76200" cy="5143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943597" y="2120900"/>
            <a:ext cx="838200" cy="400050"/>
            <a:chOff x="3456" y="1764"/>
            <a:chExt cx="528" cy="252"/>
          </a:xfrm>
        </p:grpSpPr>
        <p:sp>
          <p:nvSpPr>
            <p:cNvPr id="18464" name="Rectangle 27"/>
            <p:cNvSpPr>
              <a:spLocks noChangeArrowheads="1"/>
            </p:cNvSpPr>
            <p:nvPr/>
          </p:nvSpPr>
          <p:spPr bwMode="auto">
            <a:xfrm>
              <a:off x="3463" y="1776"/>
              <a:ext cx="521" cy="233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30" tIns="45716" rIns="91430" bIns="45716">
              <a:spAutoFit/>
            </a:bodyPr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8465" name="Text Box 28"/>
            <p:cNvSpPr txBox="1">
              <a:spLocks noChangeArrowheads="1"/>
            </p:cNvSpPr>
            <p:nvPr/>
          </p:nvSpPr>
          <p:spPr bwMode="auto">
            <a:xfrm>
              <a:off x="3456" y="1764"/>
              <a:ext cx="5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dirty="0">
                  <a:latin typeface="Gill Sans Light"/>
                  <a:cs typeface="Gill Sans Light"/>
                </a:rPr>
                <a:t>HTTP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276600" y="2524125"/>
            <a:ext cx="3200400" cy="514350"/>
            <a:chOff x="1776" y="2070"/>
            <a:chExt cx="2016" cy="324"/>
          </a:xfrm>
        </p:grpSpPr>
        <p:cxnSp>
          <p:nvCxnSpPr>
            <p:cNvPr id="18460" name="AutoShape 30"/>
            <p:cNvCxnSpPr>
              <a:cxnSpLocks noChangeShapeType="1"/>
            </p:cNvCxnSpPr>
            <p:nvPr/>
          </p:nvCxnSpPr>
          <p:spPr bwMode="auto">
            <a:xfrm>
              <a:off x="1776" y="2070"/>
              <a:ext cx="2016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1" name="AutoShape 31"/>
            <p:cNvCxnSpPr>
              <a:cxnSpLocks noChangeShapeType="1"/>
            </p:cNvCxnSpPr>
            <p:nvPr/>
          </p:nvCxnSpPr>
          <p:spPr bwMode="auto">
            <a:xfrm>
              <a:off x="2424" y="2070"/>
              <a:ext cx="1368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2" name="AutoShape 32"/>
            <p:cNvCxnSpPr>
              <a:cxnSpLocks noChangeShapeType="1"/>
            </p:cNvCxnSpPr>
            <p:nvPr/>
          </p:nvCxnSpPr>
          <p:spPr bwMode="auto">
            <a:xfrm>
              <a:off x="3048" y="2070"/>
              <a:ext cx="744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63" name="AutoShape 33"/>
            <p:cNvCxnSpPr>
              <a:cxnSpLocks noChangeShapeType="1"/>
            </p:cNvCxnSpPr>
            <p:nvPr/>
          </p:nvCxnSpPr>
          <p:spPr bwMode="auto">
            <a:xfrm>
              <a:off x="3727" y="2070"/>
              <a:ext cx="65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848100" y="2514600"/>
            <a:ext cx="2525713" cy="523875"/>
            <a:chOff x="2136" y="2064"/>
            <a:chExt cx="1591" cy="330"/>
          </a:xfrm>
        </p:grpSpPr>
        <p:cxnSp>
          <p:nvCxnSpPr>
            <p:cNvPr id="18458" name="AutoShape 35"/>
            <p:cNvCxnSpPr>
              <a:cxnSpLocks noChangeShapeType="1"/>
            </p:cNvCxnSpPr>
            <p:nvPr/>
          </p:nvCxnSpPr>
          <p:spPr bwMode="auto">
            <a:xfrm flipH="1">
              <a:off x="2136" y="2064"/>
              <a:ext cx="1548" cy="33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59" name="AutoShape 36"/>
            <p:cNvCxnSpPr>
              <a:cxnSpLocks noChangeShapeType="1"/>
            </p:cNvCxnSpPr>
            <p:nvPr/>
          </p:nvCxnSpPr>
          <p:spPr bwMode="auto">
            <a:xfrm flipH="1">
              <a:off x="3000" y="2070"/>
              <a:ext cx="727" cy="32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369846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54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2623" name="AutoShape 31"/>
          <p:cNvCxnSpPr>
            <a:cxnSpLocks noChangeShapeType="1"/>
            <a:endCxn id="20498" idx="0"/>
          </p:cNvCxnSpPr>
          <p:nvPr/>
        </p:nvCxnSpPr>
        <p:spPr bwMode="auto">
          <a:xfrm flipH="1">
            <a:off x="4610100" y="3690938"/>
            <a:ext cx="1360485" cy="65246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791200" y="3324225"/>
            <a:ext cx="8382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5943600" y="5105400"/>
            <a:ext cx="9906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Solution: Intermediate Layers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1524000"/>
          </a:xfrm>
        </p:spPr>
        <p:txBody>
          <a:bodyPr/>
          <a:lstStyle/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Introduce intermediate layers that provide </a:t>
            </a:r>
            <a:r>
              <a:rPr lang="en-US">
                <a:solidFill>
                  <a:srgbClr val="FF3300"/>
                </a:solidFill>
                <a:latin typeface="Gill Sans Light"/>
                <a:ea typeface="ＭＳ Ｐゴシック" charset="0"/>
                <a:cs typeface="Gill Sans Light"/>
              </a:rPr>
              <a:t>set of abstractions</a:t>
            </a:r>
            <a:r>
              <a:rPr lang="en-US">
                <a:latin typeface="Gill Sans Light"/>
                <a:ea typeface="ＭＳ Ｐゴシック" charset="0"/>
                <a:cs typeface="Gill Sans Light"/>
              </a:rPr>
              <a:t> for various network functionality &amp; technologies</a:t>
            </a:r>
          </a:p>
          <a:p>
            <a:pPr lvl="1"/>
            <a:r>
              <a:rPr lang="en-US" sz="2000">
                <a:latin typeface="Gill Sans Light"/>
                <a:ea typeface="ＭＳ Ｐゴシック" charset="0"/>
                <a:cs typeface="Gill Sans Light"/>
              </a:rPr>
              <a:t>A new app/media implemented only once</a:t>
            </a:r>
          </a:p>
          <a:p>
            <a:pPr lvl="1"/>
            <a:r>
              <a:rPr lang="en-US" sz="2000">
                <a:latin typeface="Gill Sans Light"/>
                <a:ea typeface="ＭＳ Ｐゴシック" charset="0"/>
                <a:cs typeface="Gill Sans Light"/>
              </a:rPr>
              <a:t>Variation on </a:t>
            </a:r>
            <a:r>
              <a:rPr lang="ja-JP" altLang="en-US" sz="200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sz="2000">
                <a:latin typeface="Gill Sans Light"/>
                <a:ea typeface="ＭＳ Ｐゴシック" charset="0"/>
                <a:cs typeface="Gill Sans Light"/>
              </a:rPr>
              <a:t>add another level of indirection</a:t>
            </a:r>
            <a:r>
              <a:rPr lang="ja-JP" altLang="en-US" sz="2000">
                <a:latin typeface="Gill Sans Light"/>
                <a:ea typeface="ＭＳ Ｐゴシック" charset="0"/>
                <a:cs typeface="Gill Sans Light"/>
              </a:rPr>
              <a:t>”</a:t>
            </a:r>
            <a:endParaRPr lang="en-US" sz="200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800600" y="3321050"/>
            <a:ext cx="8382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743200" y="3321050"/>
            <a:ext cx="9144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3886200" y="3321050"/>
            <a:ext cx="685800" cy="457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2732088" y="3397250"/>
            <a:ext cx="775002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Skype 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3886200" y="3381375"/>
            <a:ext cx="60981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SSH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4868863" y="3381375"/>
            <a:ext cx="61507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NFS</a:t>
            </a:r>
          </a:p>
        </p:txBody>
      </p:sp>
      <p:sp>
        <p:nvSpPr>
          <p:cNvPr id="20511" name="Text Box 12"/>
          <p:cNvSpPr txBox="1">
            <a:spLocks noChangeArrowheads="1"/>
          </p:cNvSpPr>
          <p:nvPr/>
        </p:nvSpPr>
        <p:spPr bwMode="auto">
          <a:xfrm>
            <a:off x="5927725" y="5100641"/>
            <a:ext cx="85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Packet</a:t>
            </a:r>
          </a:p>
          <a:p>
            <a:r>
              <a:rPr lang="en-US" sz="2000">
                <a:latin typeface="Gill Sans Light"/>
                <a:cs typeface="Gill Sans Light"/>
              </a:rPr>
              <a:t>radio</a:t>
            </a:r>
          </a:p>
        </p:txBody>
      </p:sp>
      <p:sp>
        <p:nvSpPr>
          <p:cNvPr id="20490" name="Rectangle 13"/>
          <p:cNvSpPr>
            <a:spLocks noChangeArrowheads="1"/>
          </p:cNvSpPr>
          <p:nvPr/>
        </p:nvSpPr>
        <p:spPr bwMode="auto">
          <a:xfrm>
            <a:off x="3200400" y="5089525"/>
            <a:ext cx="11430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3260725" y="5100638"/>
            <a:ext cx="935427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Coaxial </a:t>
            </a:r>
          </a:p>
          <a:p>
            <a:r>
              <a:rPr lang="en-US" sz="2000">
                <a:latin typeface="Gill Sans Light"/>
                <a:cs typeface="Gill Sans Light"/>
              </a:rPr>
              <a:t>cable</a:t>
            </a:r>
          </a:p>
        </p:txBody>
      </p:sp>
      <p:sp>
        <p:nvSpPr>
          <p:cNvPr id="20492" name="Rectangle 15"/>
          <p:cNvSpPr>
            <a:spLocks noChangeArrowheads="1"/>
          </p:cNvSpPr>
          <p:nvPr/>
        </p:nvSpPr>
        <p:spPr bwMode="auto">
          <a:xfrm>
            <a:off x="4648200" y="5089525"/>
            <a:ext cx="990600" cy="762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20493" name="Text Box 16"/>
          <p:cNvSpPr txBox="1">
            <a:spLocks noChangeArrowheads="1"/>
          </p:cNvSpPr>
          <p:nvPr/>
        </p:nvSpPr>
        <p:spPr bwMode="auto">
          <a:xfrm>
            <a:off x="4708525" y="5100638"/>
            <a:ext cx="697607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Fiber</a:t>
            </a:r>
          </a:p>
          <a:p>
            <a:r>
              <a:rPr lang="en-US" sz="2000">
                <a:latin typeface="Gill Sans Light"/>
                <a:cs typeface="Gill Sans Light"/>
              </a:rPr>
              <a:t>optic</a:t>
            </a:r>
          </a:p>
        </p:txBody>
      </p:sp>
      <p:sp>
        <p:nvSpPr>
          <p:cNvPr id="20494" name="Line 17"/>
          <p:cNvSpPr>
            <a:spLocks noChangeShapeType="1"/>
          </p:cNvSpPr>
          <p:nvPr/>
        </p:nvSpPr>
        <p:spPr bwMode="auto">
          <a:xfrm flipV="1">
            <a:off x="2514600" y="4098925"/>
            <a:ext cx="43434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20495" name="Text Box 18"/>
          <p:cNvSpPr txBox="1">
            <a:spLocks noChangeArrowheads="1"/>
          </p:cNvSpPr>
          <p:nvPr/>
        </p:nvSpPr>
        <p:spPr bwMode="auto">
          <a:xfrm>
            <a:off x="795338" y="3408363"/>
            <a:ext cx="1325984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Application</a:t>
            </a:r>
          </a:p>
        </p:txBody>
      </p:sp>
      <p:sp>
        <p:nvSpPr>
          <p:cNvPr id="20496" name="Text Box 19"/>
          <p:cNvSpPr txBox="1">
            <a:spLocks noChangeArrowheads="1"/>
          </p:cNvSpPr>
          <p:nvPr/>
        </p:nvSpPr>
        <p:spPr bwMode="auto">
          <a:xfrm>
            <a:off x="822325" y="5165725"/>
            <a:ext cx="1467048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Transmission</a:t>
            </a:r>
          </a:p>
          <a:p>
            <a:r>
              <a:rPr lang="en-US" sz="2000">
                <a:latin typeface="Gill Sans Light"/>
                <a:cs typeface="Gill Sans Light"/>
              </a:rPr>
              <a:t>Media</a:t>
            </a:r>
          </a:p>
        </p:txBody>
      </p:sp>
      <p:sp>
        <p:nvSpPr>
          <p:cNvPr id="20509" name="Text Box 22"/>
          <p:cNvSpPr txBox="1">
            <a:spLocks noChangeArrowheads="1"/>
          </p:cNvSpPr>
          <p:nvPr/>
        </p:nvSpPr>
        <p:spPr bwMode="auto">
          <a:xfrm>
            <a:off x="5791200" y="33528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Gill Sans Light"/>
                <a:cs typeface="Gill Sans Light"/>
              </a:rPr>
              <a:t>HTTP</a:t>
            </a:r>
          </a:p>
        </p:txBody>
      </p:sp>
      <p:sp>
        <p:nvSpPr>
          <p:cNvPr id="20498" name="Rectangle 23"/>
          <p:cNvSpPr>
            <a:spLocks noChangeArrowheads="1"/>
          </p:cNvSpPr>
          <p:nvPr/>
        </p:nvSpPr>
        <p:spPr bwMode="auto">
          <a:xfrm>
            <a:off x="3886200" y="4343400"/>
            <a:ext cx="1447800" cy="2286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20499" name="Line 24"/>
          <p:cNvSpPr>
            <a:spLocks noChangeShapeType="1"/>
          </p:cNvSpPr>
          <p:nvPr/>
        </p:nvSpPr>
        <p:spPr bwMode="auto">
          <a:xfrm flipV="1">
            <a:off x="2514600" y="4784725"/>
            <a:ext cx="43434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20500" name="Text Box 25"/>
          <p:cNvSpPr txBox="1">
            <a:spLocks noChangeArrowheads="1"/>
          </p:cNvSpPr>
          <p:nvPr/>
        </p:nvSpPr>
        <p:spPr bwMode="auto">
          <a:xfrm>
            <a:off x="838200" y="4114800"/>
            <a:ext cx="1467048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Intermediate </a:t>
            </a:r>
          </a:p>
          <a:p>
            <a:r>
              <a:rPr lang="en-US" sz="2000">
                <a:latin typeface="Gill Sans Light"/>
                <a:cs typeface="Gill Sans Light"/>
              </a:rPr>
              <a:t>layers</a:t>
            </a:r>
          </a:p>
        </p:txBody>
      </p:sp>
      <p:cxnSp>
        <p:nvCxnSpPr>
          <p:cNvPr id="20501" name="AutoShape 26"/>
          <p:cNvCxnSpPr>
            <a:cxnSpLocks noChangeShapeType="1"/>
            <a:stCxn id="20484" idx="2"/>
            <a:endCxn id="20498" idx="0"/>
          </p:cNvCxnSpPr>
          <p:nvPr/>
        </p:nvCxnSpPr>
        <p:spPr bwMode="auto">
          <a:xfrm>
            <a:off x="3200400" y="3787775"/>
            <a:ext cx="14097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2" name="AutoShape 27"/>
          <p:cNvCxnSpPr>
            <a:cxnSpLocks noChangeShapeType="1"/>
            <a:stCxn id="20485" idx="2"/>
            <a:endCxn id="20498" idx="0"/>
          </p:cNvCxnSpPr>
          <p:nvPr/>
        </p:nvCxnSpPr>
        <p:spPr bwMode="auto">
          <a:xfrm>
            <a:off x="4229100" y="3787775"/>
            <a:ext cx="3810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3" name="AutoShape 28"/>
          <p:cNvCxnSpPr>
            <a:cxnSpLocks noChangeShapeType="1"/>
            <a:stCxn id="20483" idx="2"/>
            <a:endCxn id="20498" idx="0"/>
          </p:cNvCxnSpPr>
          <p:nvPr/>
        </p:nvCxnSpPr>
        <p:spPr bwMode="auto">
          <a:xfrm flipH="1">
            <a:off x="4610100" y="3787775"/>
            <a:ext cx="609600" cy="542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4" name="AutoShape 29"/>
          <p:cNvCxnSpPr>
            <a:cxnSpLocks noChangeShapeType="1"/>
            <a:stCxn id="20498" idx="2"/>
            <a:endCxn id="20490" idx="0"/>
          </p:cNvCxnSpPr>
          <p:nvPr/>
        </p:nvCxnSpPr>
        <p:spPr bwMode="auto">
          <a:xfrm flipH="1">
            <a:off x="3771900" y="4584700"/>
            <a:ext cx="838200" cy="495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5" name="AutoShape 30"/>
          <p:cNvCxnSpPr>
            <a:cxnSpLocks noChangeShapeType="1"/>
            <a:stCxn id="20498" idx="2"/>
            <a:endCxn id="20492" idx="0"/>
          </p:cNvCxnSpPr>
          <p:nvPr/>
        </p:nvCxnSpPr>
        <p:spPr bwMode="auto">
          <a:xfrm>
            <a:off x="4610100" y="4584700"/>
            <a:ext cx="533400" cy="4953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2624" name="AutoShape 32"/>
          <p:cNvCxnSpPr>
            <a:cxnSpLocks noChangeShapeType="1"/>
            <a:stCxn id="20498" idx="2"/>
          </p:cNvCxnSpPr>
          <p:nvPr/>
        </p:nvCxnSpPr>
        <p:spPr bwMode="auto">
          <a:xfrm>
            <a:off x="4610100" y="4572000"/>
            <a:ext cx="1714500" cy="51752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3442799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Software System Modularity</a:t>
            </a:r>
          </a:p>
        </p:txBody>
      </p:sp>
      <p:sp>
        <p:nvSpPr>
          <p:cNvPr id="132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latin typeface="Source Sans Pro Light"/>
                <a:ea typeface="ＭＳ Ｐゴシック" charset="0"/>
                <a:cs typeface="Source Sans Pro Light"/>
              </a:rPr>
              <a:t>Partition system into modules &amp; abstractions:</a:t>
            </a:r>
          </a:p>
          <a:p>
            <a:r>
              <a:rPr lang="en-US">
                <a:latin typeface="Source Sans Pro Light"/>
                <a:ea typeface="ＭＳ Ｐゴシック" charset="0"/>
                <a:cs typeface="Source Sans Pro Light"/>
              </a:rPr>
              <a:t>Well-defined interfaces give flexibility</a:t>
            </a:r>
          </a:p>
          <a:p>
            <a:pPr lvl="1"/>
            <a:r>
              <a:rPr lang="en-US" sz="2000" b="1" i="1">
                <a:latin typeface="Source Sans Pro Light"/>
                <a:ea typeface="ＭＳ Ｐゴシック" charset="0"/>
                <a:cs typeface="Source Sans Pro Light"/>
              </a:rPr>
              <a:t>Hides</a:t>
            </a:r>
            <a:r>
              <a:rPr lang="en-US" sz="2000">
                <a:latin typeface="Source Sans Pro Light"/>
                <a:ea typeface="ＭＳ Ｐゴシック" charset="0"/>
                <a:cs typeface="Source Sans Pro Light"/>
              </a:rPr>
              <a:t> implementation - thus, it can be freely changed</a:t>
            </a:r>
          </a:p>
          <a:p>
            <a:pPr lvl="1"/>
            <a:r>
              <a:rPr lang="en-US" sz="2000">
                <a:latin typeface="Source Sans Pro Light"/>
                <a:ea typeface="ＭＳ Ｐゴシック" charset="0"/>
                <a:cs typeface="Source Sans Pro Light"/>
              </a:rPr>
              <a:t>Extend functionality of system by adding new modules</a:t>
            </a:r>
          </a:p>
          <a:p>
            <a:pPr>
              <a:lnSpc>
                <a:spcPct val="80000"/>
              </a:lnSpc>
            </a:pPr>
            <a:r>
              <a:rPr lang="en-US">
                <a:latin typeface="Source Sans Pro Light"/>
                <a:ea typeface="ＭＳ Ｐゴシック" charset="0"/>
                <a:cs typeface="Source Sans Pro Light"/>
              </a:rPr>
              <a:t>E.g., libraries encapsulating set of functionality</a:t>
            </a:r>
          </a:p>
          <a:p>
            <a:r>
              <a:rPr lang="en-US">
                <a:latin typeface="Source Sans Pro Light"/>
                <a:ea typeface="ＭＳ Ｐゴシック" charset="0"/>
                <a:cs typeface="Source Sans Pro Light"/>
              </a:rPr>
              <a:t>E.g., programming language + compiler abstracts away not only how the particular CPU works …</a:t>
            </a:r>
          </a:p>
          <a:p>
            <a:pPr lvl="1"/>
            <a:r>
              <a:rPr lang="en-US" sz="2000">
                <a:latin typeface="Source Sans Pro Light"/>
                <a:ea typeface="ＭＳ Ｐゴシック" charset="0"/>
                <a:cs typeface="Source Sans Pro Light"/>
              </a:rPr>
              <a:t>… but also the </a:t>
            </a:r>
            <a:r>
              <a:rPr lang="en-US" sz="2000">
                <a:solidFill>
                  <a:srgbClr val="FF0000"/>
                </a:solidFill>
                <a:latin typeface="Source Sans Pro Light"/>
                <a:ea typeface="ＭＳ Ｐゴシック" charset="0"/>
                <a:cs typeface="Source Sans Pro Light"/>
              </a:rPr>
              <a:t>basic computational model</a:t>
            </a:r>
            <a:endParaRPr lang="en-US" sz="2000">
              <a:latin typeface="Source Sans Pro Light"/>
              <a:ea typeface="ＭＳ Ｐゴシック" charset="0"/>
              <a:cs typeface="Source Sans Pro Light"/>
            </a:endParaRPr>
          </a:p>
          <a:p>
            <a:r>
              <a:rPr lang="en-US">
                <a:latin typeface="Source Sans Pro Light"/>
                <a:ea typeface="ＭＳ Ｐゴシック" charset="0"/>
                <a:cs typeface="Source Sans Pro Light"/>
              </a:rPr>
              <a:t>Well-defined interfaces hide information</a:t>
            </a:r>
          </a:p>
          <a:p>
            <a:pPr lvl="1"/>
            <a:r>
              <a:rPr lang="en-US" sz="2000">
                <a:latin typeface="Source Sans Pro Light"/>
                <a:ea typeface="ＭＳ Ｐゴシック" charset="0"/>
                <a:cs typeface="Source Sans Pro Light"/>
              </a:rPr>
              <a:t>Isolate </a:t>
            </a:r>
            <a:r>
              <a:rPr lang="en-US" sz="2000">
                <a:solidFill>
                  <a:srgbClr val="FF0000"/>
                </a:solidFill>
                <a:latin typeface="Source Sans Pro Light"/>
                <a:ea typeface="ＭＳ Ｐゴシック" charset="0"/>
                <a:cs typeface="Source Sans Pro Light"/>
              </a:rPr>
              <a:t>assumptions</a:t>
            </a:r>
            <a:r>
              <a:rPr lang="en-US" sz="2000">
                <a:latin typeface="Source Sans Pro Light"/>
                <a:ea typeface="ＭＳ Ｐゴシック" charset="0"/>
                <a:cs typeface="Source Sans Pro Light"/>
              </a:rPr>
              <a:t> </a:t>
            </a:r>
          </a:p>
          <a:p>
            <a:pPr lvl="1"/>
            <a:r>
              <a:rPr lang="en-US" sz="2000">
                <a:latin typeface="Source Sans Pro Light"/>
                <a:ea typeface="ＭＳ Ｐゴシック" charset="0"/>
                <a:cs typeface="Source Sans Pro Light"/>
              </a:rPr>
              <a:t>Present high-level </a:t>
            </a:r>
            <a:r>
              <a:rPr lang="en-US" sz="2000">
                <a:solidFill>
                  <a:srgbClr val="FF0000"/>
                </a:solidFill>
                <a:latin typeface="Source Sans Pro Light"/>
                <a:ea typeface="ＭＳ Ｐゴシック" charset="0"/>
                <a:cs typeface="Source Sans Pro Light"/>
              </a:rPr>
              <a:t>abstractions</a:t>
            </a:r>
            <a:endParaRPr lang="en-US" sz="2000">
              <a:latin typeface="Source Sans Pro Light"/>
              <a:ea typeface="ＭＳ Ｐゴシック" charset="0"/>
              <a:cs typeface="Source Sans Pro Light"/>
            </a:endParaRPr>
          </a:p>
          <a:p>
            <a:pPr lvl="1"/>
            <a:r>
              <a:rPr lang="en-US" sz="2000" b="1">
                <a:latin typeface="Source Sans Pro Light"/>
                <a:ea typeface="ＭＳ Ｐゴシック" charset="0"/>
                <a:cs typeface="Source Sans Pro Light"/>
              </a:rPr>
              <a:t>But can impair performance</a:t>
            </a:r>
            <a:endParaRPr lang="en-US" sz="2000">
              <a:latin typeface="Source Sans Pro Light"/>
              <a:ea typeface="ＭＳ Ｐゴシック" charset="0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164647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60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Network System Modularity</a:t>
            </a: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41166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Like software modularity, but: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Implementation distributed across many machines (routers and hosts)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Must decide: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How to break system into modules</a:t>
            </a:r>
          </a:p>
          <a:p>
            <a:pPr lvl="2"/>
            <a:r>
              <a:rPr lang="en-US" sz="2400" b="1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Layering</a:t>
            </a:r>
            <a:endParaRPr lang="en-US" sz="2400" dirty="0">
              <a:latin typeface="Gill Sans Light"/>
              <a:ea typeface="ＭＳ Ｐゴシック" charset="0"/>
              <a:cs typeface="Gill Sans Light"/>
            </a:endParaRP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What functionality does each module implement</a:t>
            </a:r>
          </a:p>
          <a:p>
            <a:pPr lvl="2"/>
            <a:r>
              <a:rPr lang="en-US" sz="2400" b="1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End-to-End Principle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Where state is stored</a:t>
            </a:r>
          </a:p>
          <a:p>
            <a:pPr lvl="2"/>
            <a:r>
              <a:rPr lang="en-US" sz="2400" b="1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Fate-sharing</a:t>
            </a:r>
            <a:endParaRPr lang="en-US" sz="2400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We will address these choices in turn</a:t>
            </a:r>
          </a:p>
        </p:txBody>
      </p:sp>
    </p:spTree>
    <p:extLst>
      <p:ext uri="{BB962C8B-B14F-4D97-AF65-F5344CB8AC3E}">
        <p14:creationId xmlns:p14="http://schemas.microsoft.com/office/powerpoint/2010/main" val="3553970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Layering: A Modular Approach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0433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Partition 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the system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Each layer </a:t>
            </a:r>
            <a:r>
              <a:rPr lang="en-US" sz="2400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solely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 relies on services from layer below 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Each layer </a:t>
            </a:r>
            <a:r>
              <a:rPr lang="en-US" sz="2400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solely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 exports services to layer above</a:t>
            </a: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Interface between layers defines interaction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Hides implementation details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Layers can change without disturbing other layers</a:t>
            </a:r>
          </a:p>
        </p:txBody>
      </p:sp>
    </p:spTree>
    <p:extLst>
      <p:ext uri="{BB962C8B-B14F-4D97-AF65-F5344CB8AC3E}">
        <p14:creationId xmlns:p14="http://schemas.microsoft.com/office/powerpoint/2010/main" val="2537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7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Properties of Layers (OSI Model)</a:t>
            </a:r>
          </a:p>
        </p:txBody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3798887"/>
          </a:xfrm>
        </p:spPr>
        <p:txBody>
          <a:bodyPr>
            <a:normAutofit/>
          </a:bodyPr>
          <a:lstStyle/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Service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what 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 layer does</a:t>
            </a:r>
          </a:p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Service interface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how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to 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access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the service 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Interface for layer above </a:t>
            </a:r>
          </a:p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Protocol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(</a:t>
            </a:r>
            <a:r>
              <a:rPr lang="en-US" i="1" dirty="0">
                <a:latin typeface="Gill Sans Light"/>
                <a:ea typeface="ＭＳ Ｐゴシック" charset="0"/>
                <a:cs typeface="Gill Sans Light"/>
              </a:rPr>
              <a:t>peer interface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): 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how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peers communicate to 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implement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 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the service</a:t>
            </a:r>
            <a:endParaRPr lang="en-US" dirty="0">
              <a:solidFill>
                <a:srgbClr val="FF0000"/>
              </a:solidFill>
              <a:latin typeface="Gill Sans Light"/>
              <a:ea typeface="ＭＳ Ｐゴシック" charset="0"/>
              <a:cs typeface="Gill Sans Light"/>
            </a:endParaRP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Set of rules and formats that specify the communication between network elements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Does </a:t>
            </a:r>
            <a:r>
              <a:rPr lang="en-US" sz="2400" b="1" i="1" dirty="0">
                <a:latin typeface="Gill Sans Light"/>
                <a:ea typeface="ＭＳ Ｐゴシック" charset="0"/>
                <a:cs typeface="Gill Sans Light"/>
              </a:rPr>
              <a:t>not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 specify the implementation on a single machine, but how the layer is implemented </a:t>
            </a:r>
            <a:r>
              <a:rPr lang="en-US" sz="2400" b="1" i="1" dirty="0">
                <a:latin typeface="Gill Sans Light"/>
                <a:ea typeface="ＭＳ Ｐゴシック" charset="0"/>
                <a:cs typeface="Gill Sans Light"/>
              </a:rPr>
              <a:t>between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 machines</a:t>
            </a:r>
          </a:p>
        </p:txBody>
      </p:sp>
    </p:spTree>
    <p:extLst>
      <p:ext uri="{BB962C8B-B14F-4D97-AF65-F5344CB8AC3E}">
        <p14:creationId xmlns:p14="http://schemas.microsoft.com/office/powerpoint/2010/main" val="637989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28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OSI Layering Model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6400800" cy="5105400"/>
          </a:xfrm>
        </p:spPr>
        <p:txBody>
          <a:bodyPr>
            <a:normAutofit/>
          </a:bodyPr>
          <a:lstStyle/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Open Systems Interconnection (OSI) model</a:t>
            </a:r>
          </a:p>
          <a:p>
            <a:pPr lvl="1"/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Developed by International Organization for Standardization (OSI) in 1984</a:t>
            </a:r>
          </a:p>
          <a:p>
            <a:pPr lvl="1"/>
            <a:r>
              <a:rPr lang="en-US" sz="2400" b="1">
                <a:latin typeface="Gill Sans Light"/>
                <a:ea typeface="ＭＳ Ｐゴシック" charset="0"/>
                <a:cs typeface="Gill Sans Light"/>
              </a:rPr>
              <a:t>Seven </a:t>
            </a:r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layers </a:t>
            </a:r>
          </a:p>
          <a:p>
            <a:endParaRPr lang="en-US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Internet Protocol (IP)</a:t>
            </a:r>
          </a:p>
          <a:p>
            <a:pPr lvl="1"/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Only </a:t>
            </a:r>
            <a:r>
              <a:rPr lang="en-US" sz="2400" b="1">
                <a:latin typeface="Gill Sans Light"/>
                <a:ea typeface="ＭＳ Ｐゴシック" charset="0"/>
                <a:cs typeface="Gill Sans Light"/>
              </a:rPr>
              <a:t>five</a:t>
            </a:r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 layers</a:t>
            </a:r>
          </a:p>
          <a:p>
            <a:pPr lvl="1"/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The functionalities of the missing layers (i.e., Presentation and Session) are provided by the Application layer</a:t>
            </a:r>
          </a:p>
        </p:txBody>
      </p:sp>
      <p:sp>
        <p:nvSpPr>
          <p:cNvPr id="20483" name="Rectangle 14"/>
          <p:cNvSpPr>
            <a:spLocks noChangeArrowheads="1"/>
          </p:cNvSpPr>
          <p:nvPr/>
        </p:nvSpPr>
        <p:spPr bwMode="auto">
          <a:xfrm>
            <a:off x="6907213" y="2798763"/>
            <a:ext cx="1931987" cy="5746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20484" name="Rectangle 15"/>
          <p:cNvSpPr>
            <a:spLocks noChangeArrowheads="1"/>
          </p:cNvSpPr>
          <p:nvPr/>
        </p:nvSpPr>
        <p:spPr bwMode="auto">
          <a:xfrm>
            <a:off x="6907213" y="3373438"/>
            <a:ext cx="1931987" cy="5762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20485" name="Rectangle 16"/>
          <p:cNvSpPr>
            <a:spLocks noChangeArrowheads="1"/>
          </p:cNvSpPr>
          <p:nvPr/>
        </p:nvSpPr>
        <p:spPr bwMode="auto">
          <a:xfrm>
            <a:off x="6907213" y="3949700"/>
            <a:ext cx="1931987" cy="577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20486" name="Rectangle 18"/>
          <p:cNvSpPr>
            <a:spLocks noChangeArrowheads="1"/>
          </p:cNvSpPr>
          <p:nvPr/>
        </p:nvSpPr>
        <p:spPr bwMode="auto">
          <a:xfrm>
            <a:off x="6907213" y="2222500"/>
            <a:ext cx="1931987" cy="576263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20487" name="Rectangle 19"/>
          <p:cNvSpPr>
            <a:spLocks noChangeArrowheads="1"/>
          </p:cNvSpPr>
          <p:nvPr/>
        </p:nvSpPr>
        <p:spPr bwMode="auto">
          <a:xfrm>
            <a:off x="6907213" y="1644650"/>
            <a:ext cx="1931987" cy="57785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folHlink"/>
                </a:solidFill>
                <a:latin typeface="Helvetica" charset="0"/>
                <a:cs typeface="Helvetica" charset="0"/>
              </a:rPr>
              <a:t>Presentation</a:t>
            </a:r>
          </a:p>
        </p:txBody>
      </p:sp>
      <p:sp>
        <p:nvSpPr>
          <p:cNvPr id="20488" name="Rectangle 20"/>
          <p:cNvSpPr>
            <a:spLocks noChangeArrowheads="1"/>
          </p:cNvSpPr>
          <p:nvPr/>
        </p:nvSpPr>
        <p:spPr bwMode="auto">
          <a:xfrm>
            <a:off x="6907213" y="1066800"/>
            <a:ext cx="1931987" cy="577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  <a:cs typeface="Helvetica" charset="0"/>
              </a:rPr>
              <a:t>Application</a:t>
            </a:r>
          </a:p>
        </p:txBody>
      </p:sp>
      <p:sp>
        <p:nvSpPr>
          <p:cNvPr id="20489" name="Rectangle 16"/>
          <p:cNvSpPr>
            <a:spLocks noChangeArrowheads="1"/>
          </p:cNvSpPr>
          <p:nvPr/>
        </p:nvSpPr>
        <p:spPr bwMode="auto">
          <a:xfrm>
            <a:off x="6907213" y="4527550"/>
            <a:ext cx="1931987" cy="577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  <a:cs typeface="Helvetica" charset="0"/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36690693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5745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What’s in a Search Query?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5334000"/>
            <a:ext cx="7924800" cy="106680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Complex interaction of multiple components in multiple administrative domains</a:t>
            </a:r>
          </a:p>
          <a:p>
            <a:pPr lvl="1"/>
            <a:endParaRPr lang="en-US" sz="2400" dirty="0">
              <a:latin typeface="Gill Sans Light"/>
              <a:ea typeface="ＭＳ Ｐゴシック" charset="0"/>
              <a:cs typeface="Gill Sans Light"/>
            </a:endParaRPr>
          </a:p>
          <a:p>
            <a:pPr lvl="1"/>
            <a:endParaRPr lang="en-US" sz="2400" dirty="0">
              <a:latin typeface="Gill Sans Light"/>
              <a:ea typeface="ＭＳ Ｐゴシック" charset="0"/>
              <a:cs typeface="Gill Sans Light"/>
            </a:endParaRPr>
          </a:p>
        </p:txBody>
      </p:sp>
      <p:pic>
        <p:nvPicPr>
          <p:cNvPr id="6148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08313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17913"/>
            <a:ext cx="13255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093913"/>
            <a:ext cx="30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16213"/>
            <a:ext cx="30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932113"/>
            <a:ext cx="30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ounded Rectangle 19"/>
          <p:cNvSpPr>
            <a:spLocks noChangeArrowheads="1"/>
          </p:cNvSpPr>
          <p:nvPr/>
        </p:nvSpPr>
        <p:spPr bwMode="auto">
          <a:xfrm>
            <a:off x="5486400" y="1712913"/>
            <a:ext cx="3200400" cy="32766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pic>
        <p:nvPicPr>
          <p:cNvPr id="6154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97013"/>
            <a:ext cx="30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06613"/>
            <a:ext cx="30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82813"/>
            <a:ext cx="304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Box 31"/>
          <p:cNvSpPr txBox="1">
            <a:spLocks noChangeArrowheads="1"/>
          </p:cNvSpPr>
          <p:nvPr/>
        </p:nvSpPr>
        <p:spPr bwMode="auto">
          <a:xfrm>
            <a:off x="5562600" y="1331913"/>
            <a:ext cx="13131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Gill Sans Light"/>
                <a:cs typeface="Gill Sans Light"/>
              </a:rPr>
              <a:t>Datacenter</a:t>
            </a:r>
          </a:p>
        </p:txBody>
      </p:sp>
      <p:sp>
        <p:nvSpPr>
          <p:cNvPr id="6158" name="TextBox 40"/>
          <p:cNvSpPr txBox="1">
            <a:spLocks noChangeArrowheads="1"/>
          </p:cNvSpPr>
          <p:nvPr/>
        </p:nvSpPr>
        <p:spPr bwMode="auto">
          <a:xfrm>
            <a:off x="5562600" y="3429000"/>
            <a:ext cx="9412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Load</a:t>
            </a:r>
          </a:p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balancer</a:t>
            </a:r>
          </a:p>
        </p:txBody>
      </p:sp>
      <p:sp>
        <p:nvSpPr>
          <p:cNvPr id="6159" name="TextBox 41"/>
          <p:cNvSpPr txBox="1">
            <a:spLocks noChangeArrowheads="1"/>
          </p:cNvSpPr>
          <p:nvPr/>
        </p:nvSpPr>
        <p:spPr bwMode="auto">
          <a:xfrm>
            <a:off x="7315200" y="4532313"/>
            <a:ext cx="1120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Ad Server</a:t>
            </a:r>
          </a:p>
        </p:txBody>
      </p:sp>
      <p:sp>
        <p:nvSpPr>
          <p:cNvPr id="6160" name="TextBox 42"/>
          <p:cNvSpPr txBox="1">
            <a:spLocks noChangeArrowheads="1"/>
          </p:cNvSpPr>
          <p:nvPr/>
        </p:nvSpPr>
        <p:spPr bwMode="auto">
          <a:xfrm>
            <a:off x="1413345" y="1143000"/>
            <a:ext cx="872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b="0">
                <a:latin typeface="Gill Sans Light"/>
                <a:cs typeface="Gill Sans Light"/>
              </a:rPr>
              <a:t>DNS </a:t>
            </a:r>
          </a:p>
          <a:p>
            <a:pPr algn="r" eaLnBrk="1" hangingPunct="1"/>
            <a:r>
              <a:rPr lang="en-US" sz="1800" b="0">
                <a:latin typeface="Gill Sans Light"/>
                <a:cs typeface="Gill Sans Light"/>
              </a:rPr>
              <a:t>Servers</a:t>
            </a:r>
          </a:p>
        </p:txBody>
      </p: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 flipV="1">
            <a:off x="1066800" y="2551113"/>
            <a:ext cx="533400" cy="381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flipV="1">
            <a:off x="1828800" y="1789113"/>
            <a:ext cx="53340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>
            <a:off x="1828800" y="2366963"/>
            <a:ext cx="533400" cy="762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Arrow Connector 52"/>
          <p:cNvCxnSpPr>
            <a:cxnSpLocks noChangeShapeType="1"/>
          </p:cNvCxnSpPr>
          <p:nvPr/>
        </p:nvCxnSpPr>
        <p:spPr bwMode="auto">
          <a:xfrm rot="10800000" flipV="1">
            <a:off x="1828800" y="1941513"/>
            <a:ext cx="53340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Arrow Connector 54"/>
          <p:cNvCxnSpPr>
            <a:cxnSpLocks noChangeShapeType="1"/>
          </p:cNvCxnSpPr>
          <p:nvPr/>
        </p:nvCxnSpPr>
        <p:spPr bwMode="auto">
          <a:xfrm rot="10800000">
            <a:off x="1828800" y="2474913"/>
            <a:ext cx="533400" cy="762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rot="10800000" flipV="1">
            <a:off x="1143000" y="2627313"/>
            <a:ext cx="533400" cy="381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Freeform 63"/>
          <p:cNvSpPr>
            <a:spLocks noChangeArrowheads="1"/>
          </p:cNvSpPr>
          <p:nvPr/>
        </p:nvSpPr>
        <p:spPr bwMode="auto">
          <a:xfrm>
            <a:off x="1154113" y="3192463"/>
            <a:ext cx="4548187" cy="265112"/>
          </a:xfrm>
          <a:custGeom>
            <a:avLst/>
            <a:gdLst>
              <a:gd name="T0" fmla="*/ 0 w 4548513"/>
              <a:gd name="T1" fmla="*/ 114560 h 265638"/>
              <a:gd name="T2" fmla="*/ 1178484 w 4548513"/>
              <a:gd name="T3" fmla="*/ 241845 h 265638"/>
              <a:gd name="T4" fmla="*/ 4545579 w 4548513"/>
              <a:gd name="T5" fmla="*/ 0 h 265638"/>
              <a:gd name="T6" fmla="*/ 0 60000 65536"/>
              <a:gd name="T7" fmla="*/ 0 60000 65536"/>
              <a:gd name="T8" fmla="*/ 0 60000 65536"/>
              <a:gd name="T9" fmla="*/ 0 w 4548513"/>
              <a:gd name="T10" fmla="*/ 0 h 265638"/>
              <a:gd name="T11" fmla="*/ 4548513 w 4548513"/>
              <a:gd name="T12" fmla="*/ 265638 h 2656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8513" h="265638">
                <a:moveTo>
                  <a:pt x="0" y="116622"/>
                </a:moveTo>
                <a:cubicBezTo>
                  <a:pt x="210579" y="191130"/>
                  <a:pt x="421159" y="265638"/>
                  <a:pt x="1179244" y="246201"/>
                </a:cubicBezTo>
                <a:cubicBezTo>
                  <a:pt x="1937329" y="226764"/>
                  <a:pt x="4548513" y="0"/>
                  <a:pt x="4548513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65" name="Straight Arrow Connector 64"/>
          <p:cNvCxnSpPr>
            <a:cxnSpLocks noChangeShapeType="1"/>
          </p:cNvCxnSpPr>
          <p:nvPr/>
        </p:nvCxnSpPr>
        <p:spPr bwMode="auto">
          <a:xfrm flipV="1">
            <a:off x="6553200" y="2976563"/>
            <a:ext cx="381000" cy="107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 rot="5400000" flipH="1" flipV="1">
            <a:off x="7239000" y="2322513"/>
            <a:ext cx="381000" cy="381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Straight Arrow Connector 69"/>
          <p:cNvCxnSpPr>
            <a:cxnSpLocks noChangeShapeType="1"/>
          </p:cNvCxnSpPr>
          <p:nvPr/>
        </p:nvCxnSpPr>
        <p:spPr bwMode="auto">
          <a:xfrm>
            <a:off x="7239000" y="2976563"/>
            <a:ext cx="457200" cy="215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Arrow Connector 72"/>
          <p:cNvCxnSpPr>
            <a:cxnSpLocks noChangeShapeType="1"/>
          </p:cNvCxnSpPr>
          <p:nvPr/>
        </p:nvCxnSpPr>
        <p:spPr bwMode="auto">
          <a:xfrm rot="16200000" flipH="1">
            <a:off x="7162800" y="3236913"/>
            <a:ext cx="5334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77"/>
          <p:cNvCxnSpPr>
            <a:cxnSpLocks noChangeShapeType="1"/>
          </p:cNvCxnSpPr>
          <p:nvPr/>
        </p:nvCxnSpPr>
        <p:spPr bwMode="auto">
          <a:xfrm rot="16200000" flipH="1">
            <a:off x="7010400" y="3236913"/>
            <a:ext cx="5334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>
            <a:off x="7239000" y="3084513"/>
            <a:ext cx="457200" cy="215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9"/>
          <p:cNvCxnSpPr>
            <a:cxnSpLocks noChangeShapeType="1"/>
          </p:cNvCxnSpPr>
          <p:nvPr/>
        </p:nvCxnSpPr>
        <p:spPr bwMode="auto">
          <a:xfrm flipV="1">
            <a:off x="7239000" y="2479675"/>
            <a:ext cx="393700" cy="3762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Straight Arrow Connector 83"/>
          <p:cNvCxnSpPr>
            <a:cxnSpLocks noChangeShapeType="1"/>
          </p:cNvCxnSpPr>
          <p:nvPr/>
        </p:nvCxnSpPr>
        <p:spPr bwMode="auto">
          <a:xfrm flipV="1">
            <a:off x="6553200" y="3128963"/>
            <a:ext cx="381000" cy="1079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Freeform 84"/>
          <p:cNvSpPr>
            <a:spLocks noChangeArrowheads="1"/>
          </p:cNvSpPr>
          <p:nvPr/>
        </p:nvSpPr>
        <p:spPr bwMode="auto">
          <a:xfrm>
            <a:off x="1066800" y="3344863"/>
            <a:ext cx="4548188" cy="265112"/>
          </a:xfrm>
          <a:custGeom>
            <a:avLst/>
            <a:gdLst>
              <a:gd name="T0" fmla="*/ 0 w 4548513"/>
              <a:gd name="T1" fmla="*/ 114560 h 265638"/>
              <a:gd name="T2" fmla="*/ 1178488 w 4548513"/>
              <a:gd name="T3" fmla="*/ 241845 h 265638"/>
              <a:gd name="T4" fmla="*/ 4545588 w 4548513"/>
              <a:gd name="T5" fmla="*/ 0 h 265638"/>
              <a:gd name="T6" fmla="*/ 0 60000 65536"/>
              <a:gd name="T7" fmla="*/ 0 60000 65536"/>
              <a:gd name="T8" fmla="*/ 0 60000 65536"/>
              <a:gd name="T9" fmla="*/ 0 w 4548513"/>
              <a:gd name="T10" fmla="*/ 0 h 265638"/>
              <a:gd name="T11" fmla="*/ 4548513 w 4548513"/>
              <a:gd name="T12" fmla="*/ 265638 h 2656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8513" h="265638">
                <a:moveTo>
                  <a:pt x="0" y="116622"/>
                </a:moveTo>
                <a:cubicBezTo>
                  <a:pt x="210579" y="191130"/>
                  <a:pt x="421159" y="265638"/>
                  <a:pt x="1179244" y="246201"/>
                </a:cubicBezTo>
                <a:cubicBezTo>
                  <a:pt x="1937329" y="226764"/>
                  <a:pt x="4548513" y="0"/>
                  <a:pt x="4548513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6177" name="TextBox 85"/>
          <p:cNvSpPr txBox="1">
            <a:spLocks noChangeArrowheads="1"/>
          </p:cNvSpPr>
          <p:nvPr/>
        </p:nvSpPr>
        <p:spPr bwMode="auto">
          <a:xfrm>
            <a:off x="7848600" y="1981200"/>
            <a:ext cx="788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Search</a:t>
            </a:r>
          </a:p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Index</a:t>
            </a:r>
          </a:p>
        </p:txBody>
      </p:sp>
      <p:sp>
        <p:nvSpPr>
          <p:cNvPr id="87" name="Rectangular Callout 86"/>
          <p:cNvSpPr>
            <a:spLocks noChangeArrowheads="1"/>
          </p:cNvSpPr>
          <p:nvPr/>
        </p:nvSpPr>
        <p:spPr bwMode="auto">
          <a:xfrm>
            <a:off x="152400" y="1865313"/>
            <a:ext cx="1143000" cy="609600"/>
          </a:xfrm>
          <a:prstGeom prst="wedgeRectCallout">
            <a:avLst>
              <a:gd name="adj1" fmla="val 54750"/>
              <a:gd name="adj2" fmla="val 75255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Gill Sans Light"/>
                <a:cs typeface="Gill Sans Light"/>
              </a:rPr>
              <a:t>DNS</a:t>
            </a:r>
          </a:p>
          <a:p>
            <a:pPr algn="ctr"/>
            <a:r>
              <a:rPr lang="en-US" sz="2000" b="0">
                <a:latin typeface="Gill Sans Light"/>
                <a:cs typeface="Gill Sans Light"/>
              </a:rPr>
              <a:t>request</a:t>
            </a:r>
          </a:p>
        </p:txBody>
      </p:sp>
      <p:sp>
        <p:nvSpPr>
          <p:cNvPr id="88" name="Rectangular Callout 87"/>
          <p:cNvSpPr>
            <a:spLocks noChangeArrowheads="1"/>
          </p:cNvSpPr>
          <p:nvPr/>
        </p:nvSpPr>
        <p:spPr bwMode="auto">
          <a:xfrm>
            <a:off x="5715000" y="1941513"/>
            <a:ext cx="990600" cy="838200"/>
          </a:xfrm>
          <a:prstGeom prst="wedgeRectCallout">
            <a:avLst>
              <a:gd name="adj1" fmla="val 73065"/>
              <a:gd name="adj2" fmla="val 45880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000" b="0">
                <a:latin typeface="Gill Sans Light"/>
                <a:cs typeface="Gill Sans Light"/>
              </a:rPr>
              <a:t>create</a:t>
            </a:r>
          </a:p>
          <a:p>
            <a:pPr algn="ctr">
              <a:lnSpc>
                <a:spcPct val="90000"/>
              </a:lnSpc>
            </a:pPr>
            <a:r>
              <a:rPr lang="en-US" sz="2000" b="0">
                <a:latin typeface="Gill Sans Light"/>
                <a:cs typeface="Gill Sans Light"/>
              </a:rPr>
              <a:t>result</a:t>
            </a:r>
          </a:p>
          <a:p>
            <a:pPr algn="ctr">
              <a:lnSpc>
                <a:spcPct val="90000"/>
              </a:lnSpc>
            </a:pPr>
            <a:r>
              <a:rPr lang="en-US" sz="2000" b="0">
                <a:latin typeface="Gill Sans Light"/>
                <a:cs typeface="Gill Sans Light"/>
              </a:rPr>
              <a:t>page</a:t>
            </a:r>
          </a:p>
        </p:txBody>
      </p:sp>
      <p:pic>
        <p:nvPicPr>
          <p:cNvPr id="6180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5" t="5408" r="32854" b="5586"/>
          <a:stretch>
            <a:fillRect/>
          </a:stretch>
        </p:blipFill>
        <p:spPr bwMode="auto">
          <a:xfrm>
            <a:off x="381000" y="2895600"/>
            <a:ext cx="6413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1768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85" grpId="0" animBg="1"/>
      <p:bldP spid="87" grpId="0" animBg="1"/>
      <p:bldP spid="8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Physical Layer (1)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7924800" cy="3429000"/>
          </a:xfrm>
        </p:spPr>
        <p:txBody>
          <a:bodyPr/>
          <a:lstStyle/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Service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move information between two systems 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/>
            </a:r>
            <a:br>
              <a:rPr lang="en-US" dirty="0" smtClean="0">
                <a:latin typeface="Gill Sans Light"/>
                <a:ea typeface="ＭＳ Ｐゴシック" charset="0"/>
                <a:cs typeface="Gill Sans Light"/>
              </a:rPr>
            </a:b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connected 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by a physical link</a:t>
            </a:r>
          </a:p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Interface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specifies how to send and receive bits </a:t>
            </a:r>
          </a:p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Protocol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</a:t>
            </a:r>
            <a:r>
              <a:rPr lang="en-US" dirty="0">
                <a:solidFill>
                  <a:srgbClr val="FF3300"/>
                </a:solidFill>
                <a:latin typeface="Gill Sans Light"/>
                <a:ea typeface="ＭＳ Ｐゴシック" charset="0"/>
                <a:cs typeface="Gill Sans Light"/>
              </a:rPr>
              <a:t>coding scheme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used to represent a bit, voltage levels, duration of a bit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Examples: coaxial cable, optical fiber links; transmitters, receivers </a:t>
            </a:r>
          </a:p>
        </p:txBody>
      </p:sp>
      <p:sp>
        <p:nvSpPr>
          <p:cNvPr id="21507" name="Rectangle 1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21508" name="Rectangle 1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21509" name="Rectangle 1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21510" name="Rectangle 1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21511" name="Rectangle 1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21512" name="Rectangle 1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21513" name="Rectangle 2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  <p:pic>
        <p:nvPicPr>
          <p:cNvPr id="2151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19450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182880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3127375"/>
            <a:ext cx="13779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 bwMode="auto">
          <a:xfrm>
            <a:off x="1371600" y="5638800"/>
            <a:ext cx="22860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50" name="TextBox 2"/>
          <p:cNvSpPr txBox="1">
            <a:spLocks noChangeArrowheads="1"/>
          </p:cNvSpPr>
          <p:nvPr/>
        </p:nvSpPr>
        <p:spPr bwMode="auto">
          <a:xfrm>
            <a:off x="1371600" y="5715000"/>
            <a:ext cx="2243138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Arial Narrow"/>
                <a:ea typeface="Helvetica" pitchFamily="1" charset="0"/>
                <a:cs typeface="Arial Narrow"/>
              </a:rPr>
              <a:t>101010100110101110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0" y="5486400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848600" y="5486400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21521" name="TextBox 68"/>
          <p:cNvSpPr txBox="1">
            <a:spLocks noChangeArrowheads="1"/>
          </p:cNvSpPr>
          <p:nvPr/>
        </p:nvSpPr>
        <p:spPr bwMode="auto">
          <a:xfrm>
            <a:off x="107950" y="4397375"/>
            <a:ext cx="1111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Datalink </a:t>
            </a:r>
          </a:p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layer</a:t>
            </a:r>
          </a:p>
        </p:txBody>
      </p:sp>
      <p:sp>
        <p:nvSpPr>
          <p:cNvPr id="21522" name="TextBox 69"/>
          <p:cNvSpPr txBox="1">
            <a:spLocks noChangeArrowheads="1"/>
          </p:cNvSpPr>
          <p:nvPr/>
        </p:nvSpPr>
        <p:spPr bwMode="auto">
          <a:xfrm>
            <a:off x="8032750" y="4397375"/>
            <a:ext cx="1111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Datalink </a:t>
            </a:r>
          </a:p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layer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5486400" y="5638800"/>
            <a:ext cx="22860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73" name="TextBox 2"/>
          <p:cNvSpPr txBox="1">
            <a:spLocks noChangeArrowheads="1"/>
          </p:cNvSpPr>
          <p:nvPr/>
        </p:nvSpPr>
        <p:spPr bwMode="auto">
          <a:xfrm>
            <a:off x="5529263" y="5715000"/>
            <a:ext cx="2243137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dirty="0">
                <a:latin typeface="Arial Narrow"/>
                <a:ea typeface="Helvetica" pitchFamily="1" charset="0"/>
                <a:cs typeface="Arial Narrow"/>
              </a:rPr>
              <a:t>101010100110101110</a:t>
            </a:r>
          </a:p>
        </p:txBody>
      </p:sp>
      <p:sp>
        <p:nvSpPr>
          <p:cNvPr id="21525" name="TextBox 10"/>
          <p:cNvSpPr txBox="1">
            <a:spLocks noChangeArrowheads="1"/>
          </p:cNvSpPr>
          <p:nvPr/>
        </p:nvSpPr>
        <p:spPr bwMode="auto">
          <a:xfrm>
            <a:off x="3733800" y="5029200"/>
            <a:ext cx="1700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Transmission </a:t>
            </a:r>
          </a:p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medium</a:t>
            </a:r>
          </a:p>
        </p:txBody>
      </p:sp>
      <p:grpSp>
        <p:nvGrpSpPr>
          <p:cNvPr id="21526" name="Group 96"/>
          <p:cNvGrpSpPr>
            <a:grpSpLocks/>
          </p:cNvGrpSpPr>
          <p:nvPr/>
        </p:nvGrpSpPr>
        <p:grpSpPr bwMode="auto">
          <a:xfrm>
            <a:off x="3810000" y="5715000"/>
            <a:ext cx="1524000" cy="457200"/>
            <a:chOff x="2667000" y="4648200"/>
            <a:chExt cx="3276600" cy="457200"/>
          </a:xfrm>
        </p:grpSpPr>
        <p:sp>
          <p:nvSpPr>
            <p:cNvPr id="21531" name="Rectangle 8"/>
            <p:cNvSpPr>
              <a:spLocks noChangeArrowheads="1"/>
            </p:cNvSpPr>
            <p:nvPr/>
          </p:nvSpPr>
          <p:spPr bwMode="auto">
            <a:xfrm>
              <a:off x="2819400" y="4648200"/>
              <a:ext cx="2971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21532" name="Oval 7"/>
            <p:cNvSpPr>
              <a:spLocks noChangeArrowheads="1"/>
            </p:cNvSpPr>
            <p:nvPr/>
          </p:nvSpPr>
          <p:spPr bwMode="auto">
            <a:xfrm>
              <a:off x="2667000" y="4648200"/>
              <a:ext cx="228600" cy="4572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21533" name="Oval 25"/>
            <p:cNvSpPr>
              <a:spLocks noChangeArrowheads="1"/>
            </p:cNvSpPr>
            <p:nvPr/>
          </p:nvSpPr>
          <p:spPr bwMode="auto">
            <a:xfrm>
              <a:off x="5715000" y="4648200"/>
              <a:ext cx="228600" cy="4572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21534" name="Rectangle 9"/>
            <p:cNvSpPr>
              <a:spLocks noChangeArrowheads="1"/>
            </p:cNvSpPr>
            <p:nvPr/>
          </p:nvSpPr>
          <p:spPr bwMode="auto">
            <a:xfrm>
              <a:off x="5638800" y="4648200"/>
              <a:ext cx="1524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grpSp>
          <p:nvGrpSpPr>
            <p:cNvPr id="21535" name="Group 27"/>
            <p:cNvGrpSpPr>
              <a:grpSpLocks/>
            </p:cNvGrpSpPr>
            <p:nvPr/>
          </p:nvGrpSpPr>
          <p:grpSpPr bwMode="auto">
            <a:xfrm>
              <a:off x="3048000" y="4724400"/>
              <a:ext cx="2743200" cy="228600"/>
              <a:chOff x="5562600" y="4191000"/>
              <a:chExt cx="2743200" cy="228600"/>
            </a:xfrm>
          </p:grpSpPr>
          <p:cxnSp>
            <p:nvCxnSpPr>
              <p:cNvPr id="21536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5562600" y="4191000"/>
                <a:ext cx="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37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5791200" y="4191000"/>
                <a:ext cx="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38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6019800" y="4191000"/>
                <a:ext cx="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39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6248400" y="4191000"/>
                <a:ext cx="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40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6477000" y="4191000"/>
                <a:ext cx="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41" name="Straight Connector 37"/>
              <p:cNvCxnSpPr>
                <a:cxnSpLocks noChangeShapeType="1"/>
              </p:cNvCxnSpPr>
              <p:nvPr/>
            </p:nvCxnSpPr>
            <p:spPr bwMode="auto">
              <a:xfrm>
                <a:off x="6705600" y="4191000"/>
                <a:ext cx="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42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7391400" y="4191000"/>
                <a:ext cx="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43" name="Straight Connector 44"/>
              <p:cNvCxnSpPr>
                <a:cxnSpLocks noChangeShapeType="1"/>
              </p:cNvCxnSpPr>
              <p:nvPr/>
            </p:nvCxnSpPr>
            <p:spPr bwMode="auto">
              <a:xfrm flipH="1">
                <a:off x="5562600" y="4191000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44" name="Straight Connector 46"/>
              <p:cNvCxnSpPr>
                <a:cxnSpLocks noChangeShapeType="1"/>
              </p:cNvCxnSpPr>
              <p:nvPr/>
            </p:nvCxnSpPr>
            <p:spPr bwMode="auto">
              <a:xfrm flipH="1">
                <a:off x="5791200" y="4419600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45" name="Straight Connector 48"/>
              <p:cNvCxnSpPr>
                <a:cxnSpLocks noChangeShapeType="1"/>
              </p:cNvCxnSpPr>
              <p:nvPr/>
            </p:nvCxnSpPr>
            <p:spPr bwMode="auto">
              <a:xfrm flipH="1">
                <a:off x="6019800" y="4191000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46" name="Straight Connector 49"/>
              <p:cNvCxnSpPr>
                <a:cxnSpLocks noChangeShapeType="1"/>
              </p:cNvCxnSpPr>
              <p:nvPr/>
            </p:nvCxnSpPr>
            <p:spPr bwMode="auto">
              <a:xfrm flipH="1">
                <a:off x="6248400" y="4419600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47" name="Straight Connector 50"/>
              <p:cNvCxnSpPr>
                <a:cxnSpLocks noChangeShapeType="1"/>
              </p:cNvCxnSpPr>
              <p:nvPr/>
            </p:nvCxnSpPr>
            <p:spPr bwMode="auto">
              <a:xfrm flipH="1">
                <a:off x="6477000" y="4191000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48" name="Straight Connector 51"/>
              <p:cNvCxnSpPr>
                <a:cxnSpLocks noChangeShapeType="1"/>
              </p:cNvCxnSpPr>
              <p:nvPr/>
            </p:nvCxnSpPr>
            <p:spPr bwMode="auto">
              <a:xfrm flipH="1">
                <a:off x="6705600" y="4419600"/>
                <a:ext cx="685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49" name="Straight Connector 53"/>
              <p:cNvCxnSpPr>
                <a:cxnSpLocks noChangeShapeType="1"/>
              </p:cNvCxnSpPr>
              <p:nvPr/>
            </p:nvCxnSpPr>
            <p:spPr bwMode="auto">
              <a:xfrm>
                <a:off x="8077200" y="4191000"/>
                <a:ext cx="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50" name="Straight Connector 54"/>
              <p:cNvCxnSpPr>
                <a:cxnSpLocks noChangeShapeType="1"/>
              </p:cNvCxnSpPr>
              <p:nvPr/>
            </p:nvCxnSpPr>
            <p:spPr bwMode="auto">
              <a:xfrm>
                <a:off x="8305800" y="4191000"/>
                <a:ext cx="0" cy="2286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51" name="Straight Connector 55"/>
              <p:cNvCxnSpPr>
                <a:cxnSpLocks noChangeShapeType="1"/>
              </p:cNvCxnSpPr>
              <p:nvPr/>
            </p:nvCxnSpPr>
            <p:spPr bwMode="auto">
              <a:xfrm flipH="1">
                <a:off x="7391400" y="4191000"/>
                <a:ext cx="685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52" name="Straight Connector 56"/>
              <p:cNvCxnSpPr>
                <a:cxnSpLocks noChangeShapeType="1"/>
              </p:cNvCxnSpPr>
              <p:nvPr/>
            </p:nvCxnSpPr>
            <p:spPr bwMode="auto">
              <a:xfrm flipH="1">
                <a:off x="8077200" y="4419600"/>
                <a:ext cx="2286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cxnSp>
        <p:nvCxnSpPr>
          <p:cNvPr id="21527" name="Straight Arrow Connector 98"/>
          <p:cNvCxnSpPr>
            <a:cxnSpLocks noChangeShapeType="1"/>
          </p:cNvCxnSpPr>
          <p:nvPr/>
        </p:nvCxnSpPr>
        <p:spPr bwMode="auto">
          <a:xfrm>
            <a:off x="3581400" y="5942013"/>
            <a:ext cx="304800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8" name="Straight Arrow Connector 100"/>
          <p:cNvCxnSpPr>
            <a:cxnSpLocks noChangeShapeType="1"/>
          </p:cNvCxnSpPr>
          <p:nvPr/>
        </p:nvCxnSpPr>
        <p:spPr bwMode="auto">
          <a:xfrm>
            <a:off x="5257800" y="5943600"/>
            <a:ext cx="3048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9" name="Up-Down Arrow 101"/>
          <p:cNvSpPr>
            <a:spLocks noChangeArrowheads="1"/>
          </p:cNvSpPr>
          <p:nvPr/>
        </p:nvSpPr>
        <p:spPr bwMode="auto">
          <a:xfrm>
            <a:off x="8458200" y="5105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21530" name="Up-Down Arrow 102"/>
          <p:cNvSpPr>
            <a:spLocks noChangeArrowheads="1"/>
          </p:cNvSpPr>
          <p:nvPr/>
        </p:nvSpPr>
        <p:spPr bwMode="auto">
          <a:xfrm>
            <a:off x="533400" y="5105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3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Datalink Layer (2)</a:t>
            </a: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5334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Service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Enable end hosts to exchange frames (atomic messages) on the same physical line or wireless link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Possible other services:</a:t>
            </a:r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Arbitrate access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to common physical media</a:t>
            </a:r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May provide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 reliable transmission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,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 flow control</a:t>
            </a:r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Interface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send </a:t>
            </a:r>
            <a:r>
              <a:rPr lang="en-US" i="1" dirty="0">
                <a:latin typeface="Gill Sans Light"/>
                <a:ea typeface="ＭＳ Ｐゴシック" charset="0"/>
                <a:cs typeface="Gill Sans Light"/>
              </a:rPr>
              <a:t>frames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to other end </a:t>
            </a:r>
            <a:r>
              <a:rPr lang="en-US" i="1" dirty="0">
                <a:latin typeface="Gill Sans Light"/>
                <a:ea typeface="ＭＳ Ｐゴシック" charset="0"/>
                <a:cs typeface="Gill Sans Light"/>
              </a:rPr>
              <a:t>hosts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; receive </a:t>
            </a:r>
            <a:r>
              <a:rPr lang="en-US" i="1" dirty="0">
                <a:latin typeface="Gill Sans Light"/>
                <a:ea typeface="ＭＳ Ｐゴシック" charset="0"/>
                <a:cs typeface="Gill Sans Light"/>
              </a:rPr>
              <a:t>frames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addressed to end host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Protocols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addressing, Media Access Control (MAC) (e.g., CSMA/CD - </a:t>
            </a:r>
            <a:r>
              <a:rPr lang="en-US" sz="2200" i="1" dirty="0">
                <a:latin typeface="Gill Sans Light"/>
                <a:ea typeface="ＭＳ Ｐゴシック" charset="0"/>
                <a:cs typeface="Gill Sans Light"/>
              </a:rPr>
              <a:t>Carrier Sense Multiple Access / Collision Detection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)  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23561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76872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1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Datalink Layer (2)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7239000" cy="2286000"/>
          </a:xfrm>
        </p:spPr>
        <p:txBody>
          <a:bodyPr/>
          <a:lstStyle/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Each frame has a header which contains a source and a destination MAC address</a:t>
            </a: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MAC (Media Access Control) address</a:t>
            </a:r>
          </a:p>
          <a:p>
            <a:pPr lvl="1"/>
            <a:r>
              <a:rPr lang="en-US">
                <a:latin typeface="Gill Sans Light"/>
                <a:ea typeface="ＭＳ Ｐゴシック" charset="0"/>
                <a:cs typeface="Gill Sans Light"/>
              </a:rPr>
              <a:t>Uniquely identifies a network interface</a:t>
            </a:r>
          </a:p>
          <a:p>
            <a:pPr lvl="1"/>
            <a:r>
              <a:rPr lang="en-US">
                <a:latin typeface="Gill Sans Light"/>
                <a:ea typeface="ＭＳ Ｐゴシック" charset="0"/>
                <a:cs typeface="Gill Sans Light"/>
              </a:rPr>
              <a:t>48-bit, assigned by the device manufacturer</a:t>
            </a:r>
          </a:p>
          <a:p>
            <a:pPr lvl="1">
              <a:buFontTx/>
              <a:buNone/>
            </a:pPr>
            <a:endParaRPr lang="en-US">
              <a:latin typeface="Gill Sans Light"/>
              <a:ea typeface="ＭＳ Ｐゴシック" charset="0"/>
              <a:cs typeface="Gill Sans Light"/>
            </a:endParaRPr>
          </a:p>
          <a:p>
            <a:endParaRPr lang="en-US">
              <a:latin typeface="Gill Sans Light"/>
              <a:ea typeface="ＭＳ Ｐゴシック" charset="0"/>
              <a:cs typeface="Gill Sans Light"/>
            </a:endParaRPr>
          </a:p>
          <a:p>
            <a:pPr>
              <a:buFontTx/>
              <a:buNone/>
            </a:pPr>
            <a:endParaRPr lang="en-US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447800" y="5638800"/>
            <a:ext cx="2743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47800" y="5715000"/>
            <a:ext cx="2698750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0" smtClean="0">
                <a:latin typeface="Helvetica" charset="0"/>
                <a:cs typeface="Helvetica" charset="0"/>
              </a:rPr>
              <a:t>101010100110101110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4343400"/>
            <a:ext cx="1295400" cy="762000"/>
          </a:xfrm>
          <a:prstGeom prst="rect">
            <a:avLst/>
          </a:prstGeom>
          <a:solidFill>
            <a:srgbClr val="FECF59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 err="1">
                <a:latin typeface="Helvetica"/>
                <a:ea typeface="ＭＳ Ｐゴシック" pitchFamily="1" charset="-128"/>
                <a:cs typeface="Helvetica"/>
              </a:rPr>
              <a:t>Datalink</a:t>
            </a: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 Layer 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447800" y="4419600"/>
            <a:ext cx="685800" cy="609600"/>
          </a:xfrm>
          <a:prstGeom prst="rect">
            <a:avLst/>
          </a:prstGeom>
          <a:solidFill>
            <a:srgbClr val="FECF59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Frame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848600" y="4343400"/>
            <a:ext cx="1295400" cy="762000"/>
          </a:xfrm>
          <a:prstGeom prst="rect">
            <a:avLst/>
          </a:prstGeom>
          <a:solidFill>
            <a:srgbClr val="FECF59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 err="1">
                <a:latin typeface="Helvetica"/>
                <a:ea typeface="ＭＳ Ｐゴシック" pitchFamily="1" charset="-128"/>
                <a:cs typeface="Helvetica"/>
              </a:rPr>
              <a:t>Datalink</a:t>
            </a: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 Layer 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953000" y="4419600"/>
            <a:ext cx="685800" cy="609600"/>
          </a:xfrm>
          <a:prstGeom prst="rect">
            <a:avLst/>
          </a:prstGeom>
          <a:solidFill>
            <a:srgbClr val="FECF59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Frame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0" y="5486400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7848600" y="5486400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953000" y="5638800"/>
            <a:ext cx="2743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4953000" y="5715000"/>
            <a:ext cx="2698750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0" smtClean="0">
                <a:latin typeface="Helvetica" charset="0"/>
                <a:cs typeface="Helvetica" charset="0"/>
              </a:rPr>
              <a:t>101010100110101110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2133600" y="4419600"/>
            <a:ext cx="20574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Frame Payload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5638800" y="4419600"/>
            <a:ext cx="20574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Frame Payload</a:t>
            </a:r>
          </a:p>
        </p:txBody>
      </p:sp>
      <p:cxnSp>
        <p:nvCxnSpPr>
          <p:cNvPr id="25615" name="Straight Arrow Connector 15"/>
          <p:cNvCxnSpPr>
            <a:cxnSpLocks noChangeShapeType="1"/>
            <a:stCxn id="4" idx="3"/>
            <a:endCxn id="13" idx="1"/>
          </p:cNvCxnSpPr>
          <p:nvPr/>
        </p:nvCxnSpPr>
        <p:spPr bwMode="auto">
          <a:xfrm>
            <a:off x="4191000" y="5905500"/>
            <a:ext cx="762000" cy="9525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6" name="TextBox 16"/>
          <p:cNvSpPr txBox="1">
            <a:spLocks noChangeArrowheads="1"/>
          </p:cNvSpPr>
          <p:nvPr/>
        </p:nvSpPr>
        <p:spPr bwMode="auto">
          <a:xfrm>
            <a:off x="93663" y="3200400"/>
            <a:ext cx="1125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Network</a:t>
            </a:r>
          </a:p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Layer</a:t>
            </a:r>
          </a:p>
        </p:txBody>
      </p:sp>
      <p:sp>
        <p:nvSpPr>
          <p:cNvPr id="25617" name="TextBox 17"/>
          <p:cNvSpPr txBox="1">
            <a:spLocks noChangeArrowheads="1"/>
          </p:cNvSpPr>
          <p:nvPr/>
        </p:nvSpPr>
        <p:spPr bwMode="auto">
          <a:xfrm>
            <a:off x="8018463" y="3200400"/>
            <a:ext cx="1125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Network</a:t>
            </a:r>
          </a:p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Layer</a:t>
            </a:r>
          </a:p>
        </p:txBody>
      </p:sp>
      <p:cxnSp>
        <p:nvCxnSpPr>
          <p:cNvPr id="25618" name="Straight Arrow Connector 18"/>
          <p:cNvCxnSpPr>
            <a:cxnSpLocks noChangeShapeType="1"/>
          </p:cNvCxnSpPr>
          <p:nvPr/>
        </p:nvCxnSpPr>
        <p:spPr bwMode="auto">
          <a:xfrm>
            <a:off x="4191000" y="4724400"/>
            <a:ext cx="762000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9" name="Up-Down Arrow 19"/>
          <p:cNvSpPr>
            <a:spLocks noChangeArrowheads="1"/>
          </p:cNvSpPr>
          <p:nvPr/>
        </p:nvSpPr>
        <p:spPr bwMode="auto">
          <a:xfrm>
            <a:off x="533400" y="5105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25620" name="Up-Down Arrow 20"/>
          <p:cNvSpPr>
            <a:spLocks noChangeArrowheads="1"/>
          </p:cNvSpPr>
          <p:nvPr/>
        </p:nvSpPr>
        <p:spPr bwMode="auto">
          <a:xfrm>
            <a:off x="8382000" y="5105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25621" name="Up-Down Arrow 21"/>
          <p:cNvSpPr>
            <a:spLocks noChangeArrowheads="1"/>
          </p:cNvSpPr>
          <p:nvPr/>
        </p:nvSpPr>
        <p:spPr bwMode="auto">
          <a:xfrm>
            <a:off x="533400" y="3962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25622" name="Up-Down Arrow 22"/>
          <p:cNvSpPr>
            <a:spLocks noChangeArrowheads="1"/>
          </p:cNvSpPr>
          <p:nvPr/>
        </p:nvSpPr>
        <p:spPr bwMode="auto">
          <a:xfrm>
            <a:off x="8382000" y="3962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25623" name="Rectangular Callout 23"/>
          <p:cNvSpPr>
            <a:spLocks noChangeArrowheads="1"/>
          </p:cNvSpPr>
          <p:nvPr/>
        </p:nvSpPr>
        <p:spPr bwMode="auto">
          <a:xfrm>
            <a:off x="1905000" y="3048000"/>
            <a:ext cx="2971800" cy="1066800"/>
          </a:xfrm>
          <a:prstGeom prst="wedgeRectCallout">
            <a:avLst>
              <a:gd name="adj1" fmla="val -54861"/>
              <a:gd name="adj2" fmla="val 81546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US" sz="2000" b="0">
                <a:latin typeface="Helvetica" charset="0"/>
                <a:cs typeface="Helvetica" charset="0"/>
              </a:rPr>
              <a:t> MAC Dest. Address</a:t>
            </a:r>
          </a:p>
          <a:p>
            <a:pPr>
              <a:buFont typeface="Arial" charset="0"/>
              <a:buChar char="•"/>
            </a:pPr>
            <a:r>
              <a:rPr lang="en-US" sz="2000" b="0">
                <a:latin typeface="Helvetica" charset="0"/>
                <a:cs typeface="Helvetica" charset="0"/>
              </a:rPr>
              <a:t> MAC Src. Address</a:t>
            </a:r>
          </a:p>
          <a:p>
            <a:pPr>
              <a:buFont typeface="Arial" charset="0"/>
              <a:buChar char="•"/>
            </a:pPr>
            <a:r>
              <a:rPr lang="en-US" sz="2000" b="0">
                <a:latin typeface="Helvetica" charset="0"/>
                <a:cs typeface="Helvetica" charset="0"/>
              </a:rPr>
              <a:t>…</a:t>
            </a:r>
          </a:p>
        </p:txBody>
      </p:sp>
      <p:sp>
        <p:nvSpPr>
          <p:cNvPr id="25624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25625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25626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25627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25628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25629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25630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9694928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MAC Address Examples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7848600" cy="1143000"/>
          </a:xfrm>
        </p:spPr>
        <p:txBody>
          <a:bodyPr/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Can easily find MAC 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addr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. on your machine/device: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E.g., 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ifconfig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(Linux, Mac OS X), 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ipconfig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(Windows)</a:t>
            </a:r>
          </a:p>
          <a:p>
            <a:pPr>
              <a:buFontTx/>
              <a:buNone/>
            </a:pPr>
            <a:endParaRPr lang="en-US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254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2514600" y="1273175"/>
            <a:ext cx="7620000" cy="5203825"/>
            <a:chOff x="2514600" y="1273175"/>
            <a:chExt cx="7620000" cy="5203825"/>
          </a:xfrm>
        </p:grpSpPr>
        <p:sp>
          <p:nvSpPr>
            <p:cNvPr id="26634" name="Rectangle 6"/>
            <p:cNvSpPr>
              <a:spLocks noChangeArrowheads="1"/>
            </p:cNvSpPr>
            <p:nvPr/>
          </p:nvSpPr>
          <p:spPr bwMode="auto">
            <a:xfrm>
              <a:off x="7772400" y="1273175"/>
              <a:ext cx="1322388" cy="239713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chemeClr val="bg1"/>
                  </a:solidFill>
                  <a:latin typeface="Helvetica" charset="0"/>
                  <a:cs typeface="Helvetica" charset="0"/>
                </a:rPr>
                <a:t>Datalink</a:t>
              </a:r>
            </a:p>
          </p:txBody>
        </p:sp>
        <p:sp>
          <p:nvSpPr>
            <p:cNvPr id="26635" name="Rectangle 7"/>
            <p:cNvSpPr>
              <a:spLocks noChangeArrowheads="1"/>
            </p:cNvSpPr>
            <p:nvPr/>
          </p:nvSpPr>
          <p:spPr bwMode="auto">
            <a:xfrm>
              <a:off x="7772400" y="1512888"/>
              <a:ext cx="1322388" cy="23971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>
                  <a:latin typeface="Helvetica" charset="0"/>
                  <a:cs typeface="Helvetica" charset="0"/>
                </a:rPr>
                <a:t>Physical</a:t>
              </a:r>
            </a:p>
          </p:txBody>
        </p:sp>
        <p:pic>
          <p:nvPicPr>
            <p:cNvPr id="26636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74800"/>
              <a:ext cx="7620000" cy="490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7" name="Rectangle 34"/>
            <p:cNvSpPr>
              <a:spLocks noChangeArrowheads="1"/>
            </p:cNvSpPr>
            <p:nvPr/>
          </p:nvSpPr>
          <p:spPr bwMode="auto">
            <a:xfrm>
              <a:off x="2819400" y="4572000"/>
              <a:ext cx="5486400" cy="177800"/>
            </a:xfrm>
            <a:prstGeom prst="rect">
              <a:avLst/>
            </a:prstGeom>
            <a:noFill/>
            <a:ln w="25400">
              <a:solidFill>
                <a:srgbClr val="FAF55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26638" name="Rounded Rectangle 36"/>
            <p:cNvSpPr>
              <a:spLocks noChangeArrowheads="1"/>
            </p:cNvSpPr>
            <p:nvPr/>
          </p:nvSpPr>
          <p:spPr bwMode="auto">
            <a:xfrm>
              <a:off x="5943600" y="2514600"/>
              <a:ext cx="1981200" cy="6096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800" b="0">
                  <a:latin typeface="Helvetica" charset="0"/>
                  <a:cs typeface="Helvetica" charset="0"/>
                </a:rPr>
                <a:t>Wi-Fi MAC address</a:t>
              </a:r>
            </a:p>
          </p:txBody>
        </p:sp>
        <p:cxnSp>
          <p:nvCxnSpPr>
            <p:cNvPr id="26639" name="Straight Arrow Connector 38"/>
            <p:cNvCxnSpPr>
              <a:cxnSpLocks noChangeShapeType="1"/>
            </p:cNvCxnSpPr>
            <p:nvPr/>
          </p:nvCxnSpPr>
          <p:spPr bwMode="auto">
            <a:xfrm rot="10800000" flipV="1">
              <a:off x="5334000" y="2971800"/>
              <a:ext cx="609600" cy="381000"/>
            </a:xfrm>
            <a:prstGeom prst="straightConnector1">
              <a:avLst/>
            </a:prstGeom>
            <a:noFill/>
            <a:ln w="38100">
              <a:solidFill>
                <a:srgbClr val="FAF55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0" name="Straight Arrow Connector 39"/>
            <p:cNvCxnSpPr>
              <a:cxnSpLocks noChangeShapeType="1"/>
            </p:cNvCxnSpPr>
            <p:nvPr/>
          </p:nvCxnSpPr>
          <p:spPr bwMode="auto">
            <a:xfrm rot="10800000">
              <a:off x="4800600" y="2895600"/>
              <a:ext cx="1143000" cy="76200"/>
            </a:xfrm>
            <a:prstGeom prst="straightConnector1">
              <a:avLst/>
            </a:prstGeom>
            <a:noFill/>
            <a:ln w="38100">
              <a:solidFill>
                <a:srgbClr val="FAF55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1" name="Rounded Rectangle 42"/>
            <p:cNvSpPr>
              <a:spLocks noChangeArrowheads="1"/>
            </p:cNvSpPr>
            <p:nvPr/>
          </p:nvSpPr>
          <p:spPr bwMode="auto">
            <a:xfrm>
              <a:off x="6096000" y="3733800"/>
              <a:ext cx="1981200" cy="6096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800" b="0">
                  <a:latin typeface="Helvetica" charset="0"/>
                  <a:cs typeface="Helvetica" charset="0"/>
                </a:rPr>
                <a:t>Wired/Ethernet MAC address</a:t>
              </a:r>
            </a:p>
          </p:txBody>
        </p:sp>
        <p:cxnSp>
          <p:nvCxnSpPr>
            <p:cNvPr id="26642" name="Straight Arrow Connector 43"/>
            <p:cNvCxnSpPr>
              <a:cxnSpLocks noChangeShapeType="1"/>
              <a:endCxn id="26637" idx="0"/>
            </p:cNvCxnSpPr>
            <p:nvPr/>
          </p:nvCxnSpPr>
          <p:spPr bwMode="auto">
            <a:xfrm rot="10800000" flipV="1">
              <a:off x="5562600" y="4191000"/>
              <a:ext cx="533400" cy="381000"/>
            </a:xfrm>
            <a:prstGeom prst="straightConnector1">
              <a:avLst/>
            </a:prstGeom>
            <a:noFill/>
            <a:ln w="38100">
              <a:solidFill>
                <a:srgbClr val="FAF55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3" name="Straight Arrow Connector 44"/>
            <p:cNvCxnSpPr>
              <a:cxnSpLocks noChangeShapeType="1"/>
            </p:cNvCxnSpPr>
            <p:nvPr/>
          </p:nvCxnSpPr>
          <p:spPr bwMode="auto">
            <a:xfrm rot="10800000">
              <a:off x="3352800" y="4038600"/>
              <a:ext cx="2743200" cy="153988"/>
            </a:xfrm>
            <a:prstGeom prst="straightConnector1">
              <a:avLst/>
            </a:prstGeom>
            <a:noFill/>
            <a:ln w="38100">
              <a:solidFill>
                <a:srgbClr val="FAF55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181292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Local Area Networks (LANs)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7315200" cy="3962400"/>
          </a:xfrm>
        </p:spPr>
        <p:txBody>
          <a:bodyPr/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LAN: group of hosts/devices that 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are in the same geographical proximity (e.g., same building, room) 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use same physical communication technology 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Examples: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all laptops connected wirelessly at a Starbucks café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all devices and computers at home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all hosts connected to wired Ethernet in an office</a:t>
            </a: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 lvl="1">
              <a:buFontTx/>
              <a:buNone/>
            </a:pPr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>
              <a:buFontTx/>
              <a:buNone/>
            </a:pPr>
            <a:endParaRPr lang="en-US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  <p:sp>
        <p:nvSpPr>
          <p:cNvPr id="28682" name="TextBox 39"/>
          <p:cNvSpPr txBox="1">
            <a:spLocks noChangeArrowheads="1"/>
          </p:cNvSpPr>
          <p:nvPr/>
        </p:nvSpPr>
        <p:spPr bwMode="auto">
          <a:xfrm>
            <a:off x="1981200" y="62484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sz="2000" b="0">
              <a:latin typeface="Helvetica" charset="0"/>
              <a:cs typeface="Helvetica" charset="0"/>
            </a:endParaRPr>
          </a:p>
        </p:txBody>
      </p:sp>
      <p:pic>
        <p:nvPicPr>
          <p:cNvPr id="28683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0800" y="4451350"/>
            <a:ext cx="26987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extBox 32"/>
          <p:cNvSpPr txBox="1">
            <a:spLocks noChangeArrowheads="1"/>
          </p:cNvSpPr>
          <p:nvPr/>
        </p:nvSpPr>
        <p:spPr bwMode="auto">
          <a:xfrm>
            <a:off x="5334000" y="5257800"/>
            <a:ext cx="2851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Ethernet cable and port</a:t>
            </a:r>
          </a:p>
        </p:txBody>
      </p:sp>
    </p:spTree>
    <p:extLst>
      <p:ext uri="{BB962C8B-B14F-4D97-AF65-F5344CB8AC3E}">
        <p14:creationId xmlns:p14="http://schemas.microsoft.com/office/powerpoint/2010/main" val="15763773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LANs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086600" cy="259080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All hosts in a LAN can share same physical communication media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Also called, broadcast channel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Each frame is delivered to every host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If a host is not the intended recipient, it drops the frame</a:t>
            </a: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 lvl="1">
              <a:buFontTx/>
              <a:buNone/>
            </a:pPr>
            <a:endParaRPr lang="en-US" sz="2400" dirty="0">
              <a:latin typeface="Gill Sans Light"/>
              <a:ea typeface="ＭＳ Ｐゴシック" charset="0"/>
              <a:cs typeface="Gill Sans Light"/>
            </a:endParaRP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>
              <a:buFontTx/>
              <a:buNone/>
            </a:pPr>
            <a:endParaRPr lang="en-US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  <p:pic>
        <p:nvPicPr>
          <p:cNvPr id="2970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3962400"/>
            <a:ext cx="14557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4011613"/>
            <a:ext cx="10033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38354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9" name="Straight Connector 24"/>
          <p:cNvCxnSpPr>
            <a:cxnSpLocks noChangeShapeType="1"/>
          </p:cNvCxnSpPr>
          <p:nvPr/>
        </p:nvCxnSpPr>
        <p:spPr bwMode="auto">
          <a:xfrm>
            <a:off x="2498725" y="5637213"/>
            <a:ext cx="40386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0" name="Straight Connector 25"/>
          <p:cNvCxnSpPr>
            <a:cxnSpLocks noChangeShapeType="1"/>
          </p:cNvCxnSpPr>
          <p:nvPr/>
        </p:nvCxnSpPr>
        <p:spPr bwMode="auto">
          <a:xfrm rot="5400000" flipH="1" flipV="1">
            <a:off x="2594769" y="5201444"/>
            <a:ext cx="874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1" name="Straight Connector 31"/>
          <p:cNvCxnSpPr>
            <a:cxnSpLocks noChangeShapeType="1"/>
          </p:cNvCxnSpPr>
          <p:nvPr/>
        </p:nvCxnSpPr>
        <p:spPr bwMode="auto">
          <a:xfrm rot="16200000" flipV="1">
            <a:off x="4118769" y="5201444"/>
            <a:ext cx="874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2" name="Straight Connector 32"/>
          <p:cNvCxnSpPr>
            <a:cxnSpLocks noChangeShapeType="1"/>
          </p:cNvCxnSpPr>
          <p:nvPr/>
        </p:nvCxnSpPr>
        <p:spPr bwMode="auto">
          <a:xfrm rot="16200000" flipV="1">
            <a:off x="5490369" y="5201444"/>
            <a:ext cx="874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3" name="TextBox 39"/>
          <p:cNvSpPr txBox="1">
            <a:spLocks noChangeArrowheads="1"/>
          </p:cNvSpPr>
          <p:nvPr/>
        </p:nvSpPr>
        <p:spPr bwMode="auto">
          <a:xfrm>
            <a:off x="1981200" y="62484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sz="2000" b="0">
              <a:latin typeface="Helvetica" charset="0"/>
              <a:cs typeface="Helvetica" charset="0"/>
            </a:endParaRPr>
          </a:p>
        </p:txBody>
      </p:sp>
      <p:sp>
        <p:nvSpPr>
          <p:cNvPr id="29714" name="TextBox 29"/>
          <p:cNvSpPr txBox="1">
            <a:spLocks noChangeArrowheads="1"/>
          </p:cNvSpPr>
          <p:nvPr/>
        </p:nvSpPr>
        <p:spPr bwMode="auto">
          <a:xfrm>
            <a:off x="2209800" y="3505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MAC Addr:</a:t>
            </a:r>
            <a:r>
              <a:rPr lang="en-US" sz="1800">
                <a:latin typeface="Helvetica" charset="0"/>
                <a:cs typeface="Helvetica" charset="0"/>
              </a:rPr>
              <a:t> A</a:t>
            </a:r>
          </a:p>
        </p:txBody>
      </p:sp>
      <p:sp>
        <p:nvSpPr>
          <p:cNvPr id="29715" name="TextBox 30"/>
          <p:cNvSpPr txBox="1">
            <a:spLocks noChangeArrowheads="1"/>
          </p:cNvSpPr>
          <p:nvPr/>
        </p:nvSpPr>
        <p:spPr bwMode="auto">
          <a:xfrm>
            <a:off x="3733800" y="3516313"/>
            <a:ext cx="1531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MAC Addr:</a:t>
            </a:r>
            <a:r>
              <a:rPr lang="en-US" sz="1800">
                <a:latin typeface="Helvetica" charset="0"/>
                <a:cs typeface="Helvetica" charset="0"/>
              </a:rPr>
              <a:t> B</a:t>
            </a:r>
          </a:p>
        </p:txBody>
      </p:sp>
      <p:sp>
        <p:nvSpPr>
          <p:cNvPr id="29716" name="TextBox 31"/>
          <p:cNvSpPr txBox="1">
            <a:spLocks noChangeArrowheads="1"/>
          </p:cNvSpPr>
          <p:nvPr/>
        </p:nvSpPr>
        <p:spPr bwMode="auto">
          <a:xfrm>
            <a:off x="5326063" y="3516313"/>
            <a:ext cx="153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MAC Addr: </a:t>
            </a:r>
            <a:r>
              <a:rPr lang="en-US" sz="1800">
                <a:latin typeface="Helvetica" charset="0"/>
                <a:cs typeface="Helvetica" charset="0"/>
              </a:rPr>
              <a:t>C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498725" y="4648200"/>
            <a:ext cx="990600" cy="228600"/>
            <a:chOff x="457200" y="5867400"/>
            <a:chExt cx="990600" cy="228600"/>
          </a:xfrm>
        </p:grpSpPr>
        <p:sp>
          <p:nvSpPr>
            <p:cNvPr id="29724" name="Rectangle 37"/>
            <p:cNvSpPr>
              <a:spLocks noChangeArrowheads="1"/>
            </p:cNvSpPr>
            <p:nvPr/>
          </p:nvSpPr>
          <p:spPr bwMode="auto">
            <a:xfrm>
              <a:off x="457200" y="5867400"/>
              <a:ext cx="609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29725" name="Rectangle 38"/>
            <p:cNvSpPr>
              <a:spLocks noChangeArrowheads="1"/>
            </p:cNvSpPr>
            <p:nvPr/>
          </p:nvSpPr>
          <p:spPr bwMode="auto">
            <a:xfrm>
              <a:off x="1066800" y="5867400"/>
              <a:ext cx="381000" cy="228600"/>
            </a:xfrm>
            <a:prstGeom prst="rect">
              <a:avLst/>
            </a:prstGeom>
            <a:solidFill>
              <a:srgbClr val="FECF59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800">
                  <a:latin typeface="Helvetica" charset="0"/>
                  <a:cs typeface="Helvetica" charset="0"/>
                </a:rPr>
                <a:t>B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022725" y="5715000"/>
            <a:ext cx="990600" cy="228600"/>
            <a:chOff x="457200" y="5867400"/>
            <a:chExt cx="990600" cy="228600"/>
          </a:xfrm>
        </p:grpSpPr>
        <p:sp>
          <p:nvSpPr>
            <p:cNvPr id="29722" name="Rectangle 37"/>
            <p:cNvSpPr>
              <a:spLocks noChangeArrowheads="1"/>
            </p:cNvSpPr>
            <p:nvPr/>
          </p:nvSpPr>
          <p:spPr bwMode="auto">
            <a:xfrm>
              <a:off x="457200" y="5867400"/>
              <a:ext cx="609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29723" name="Rectangle 38"/>
            <p:cNvSpPr>
              <a:spLocks noChangeArrowheads="1"/>
            </p:cNvSpPr>
            <p:nvPr/>
          </p:nvSpPr>
          <p:spPr bwMode="auto">
            <a:xfrm>
              <a:off x="1066800" y="5867400"/>
              <a:ext cx="381000" cy="228600"/>
            </a:xfrm>
            <a:prstGeom prst="rect">
              <a:avLst/>
            </a:prstGeom>
            <a:solidFill>
              <a:srgbClr val="FECF59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800">
                  <a:latin typeface="Helvetica" charset="0"/>
                  <a:cs typeface="Helvetica" charset="0"/>
                </a:rPr>
                <a:t>B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5775325" y="4648200"/>
            <a:ext cx="304800" cy="304800"/>
            <a:chOff x="1066800" y="6248400"/>
            <a:chExt cx="304800" cy="304800"/>
          </a:xfrm>
        </p:grpSpPr>
        <p:cxnSp>
          <p:nvCxnSpPr>
            <p:cNvPr id="29720" name="Straight Connector 37"/>
            <p:cNvCxnSpPr>
              <a:cxnSpLocks noChangeShapeType="1"/>
            </p:cNvCxnSpPr>
            <p:nvPr/>
          </p:nvCxnSpPr>
          <p:spPr bwMode="auto">
            <a:xfrm rot="16200000" flipH="1">
              <a:off x="1066800" y="6248400"/>
              <a:ext cx="304800" cy="3048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1" name="Straight Connector 38"/>
            <p:cNvCxnSpPr>
              <a:cxnSpLocks noChangeShapeType="1"/>
            </p:cNvCxnSpPr>
            <p:nvPr/>
          </p:nvCxnSpPr>
          <p:spPr bwMode="auto">
            <a:xfrm rot="5400000">
              <a:off x="1066800" y="6248400"/>
              <a:ext cx="304800" cy="3048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565943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00086 0.1544 L 0.16753 0.1544 " pathEditMode="relative" ptsTypes="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53 0.15441 L 0.16771 0.00024 " pathEditMode="relative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115 L 0.15365 -0.00115 L 0.15469 -0.15301 " pathEditMode="relative" ptsTypes="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Switches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7620000" cy="259080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Hosts in same LAN can be also connected by switches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 switch forwards frames only to intended recipients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Far more efficient than broadcast channel</a:t>
            </a:r>
          </a:p>
          <a:p>
            <a:pPr lvl="1">
              <a:buFontTx/>
              <a:buNone/>
            </a:pPr>
            <a:endParaRPr lang="en-US" sz="2400" dirty="0">
              <a:latin typeface="Gill Sans Light"/>
              <a:ea typeface="ＭＳ Ｐゴシック" charset="0"/>
              <a:cs typeface="Gill Sans Light"/>
            </a:endParaRP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>
              <a:buFontTx/>
              <a:buNone/>
            </a:pPr>
            <a:endParaRPr lang="en-US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30729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  <p:pic>
        <p:nvPicPr>
          <p:cNvPr id="307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4419600"/>
            <a:ext cx="1397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429000"/>
            <a:ext cx="10033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953000"/>
            <a:ext cx="14557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1496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800600"/>
            <a:ext cx="16621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5" name="Freeform 15"/>
          <p:cNvSpPr>
            <a:spLocks noChangeArrowheads="1"/>
          </p:cNvSpPr>
          <p:nvPr/>
        </p:nvSpPr>
        <p:spPr bwMode="auto">
          <a:xfrm>
            <a:off x="3205163" y="4749800"/>
            <a:ext cx="846137" cy="576263"/>
          </a:xfrm>
          <a:custGeom>
            <a:avLst/>
            <a:gdLst>
              <a:gd name="T0" fmla="*/ 0 w 914400"/>
              <a:gd name="T1" fmla="*/ 579452 h 575733"/>
              <a:gd name="T2" fmla="*/ 491862 w 914400"/>
              <a:gd name="T3" fmla="*/ 579452 h 575733"/>
              <a:gd name="T4" fmla="*/ 491862 w 914400"/>
              <a:gd name="T5" fmla="*/ 0 h 575733"/>
              <a:gd name="T6" fmla="*/ 0 60000 65536"/>
              <a:gd name="T7" fmla="*/ 0 60000 65536"/>
              <a:gd name="T8" fmla="*/ 0 60000 65536"/>
              <a:gd name="T9" fmla="*/ 0 w 914400"/>
              <a:gd name="T10" fmla="*/ 0 h 575733"/>
              <a:gd name="T11" fmla="*/ 914400 w 914400"/>
              <a:gd name="T12" fmla="*/ 575733 h 5757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575733">
                <a:moveTo>
                  <a:pt x="0" y="575733"/>
                </a:moveTo>
                <a:lnTo>
                  <a:pt x="914400" y="575733"/>
                </a:lnTo>
                <a:lnTo>
                  <a:pt x="91440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36" name="Freeform 17"/>
          <p:cNvSpPr>
            <a:spLocks noChangeArrowheads="1"/>
          </p:cNvSpPr>
          <p:nvPr/>
        </p:nvSpPr>
        <p:spPr bwMode="auto">
          <a:xfrm flipV="1">
            <a:off x="2832100" y="3886200"/>
            <a:ext cx="1219200" cy="576263"/>
          </a:xfrm>
          <a:custGeom>
            <a:avLst/>
            <a:gdLst>
              <a:gd name="T0" fmla="*/ 0 w 914400"/>
              <a:gd name="T1" fmla="*/ 579452 h 575733"/>
              <a:gd name="T2" fmla="*/ 9133689 w 914400"/>
              <a:gd name="T3" fmla="*/ 579452 h 575733"/>
              <a:gd name="T4" fmla="*/ 9133689 w 914400"/>
              <a:gd name="T5" fmla="*/ 0 h 575733"/>
              <a:gd name="T6" fmla="*/ 0 60000 65536"/>
              <a:gd name="T7" fmla="*/ 0 60000 65536"/>
              <a:gd name="T8" fmla="*/ 0 60000 65536"/>
              <a:gd name="T9" fmla="*/ 0 w 914400"/>
              <a:gd name="T10" fmla="*/ 0 h 575733"/>
              <a:gd name="T11" fmla="*/ 914400 w 914400"/>
              <a:gd name="T12" fmla="*/ 575733 h 5757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575733">
                <a:moveTo>
                  <a:pt x="0" y="575733"/>
                </a:moveTo>
                <a:lnTo>
                  <a:pt x="914400" y="575733"/>
                </a:lnTo>
                <a:lnTo>
                  <a:pt x="91440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37" name="Freeform 18"/>
          <p:cNvSpPr>
            <a:spLocks noChangeArrowheads="1"/>
          </p:cNvSpPr>
          <p:nvPr/>
        </p:nvSpPr>
        <p:spPr bwMode="auto">
          <a:xfrm flipH="1" flipV="1">
            <a:off x="4203700" y="3886200"/>
            <a:ext cx="762000" cy="576263"/>
          </a:xfrm>
          <a:custGeom>
            <a:avLst/>
            <a:gdLst>
              <a:gd name="T0" fmla="*/ 0 w 914400"/>
              <a:gd name="T1" fmla="*/ 579452 h 575733"/>
              <a:gd name="T2" fmla="*/ 212661 w 914400"/>
              <a:gd name="T3" fmla="*/ 579452 h 575733"/>
              <a:gd name="T4" fmla="*/ 212661 w 914400"/>
              <a:gd name="T5" fmla="*/ 0 h 575733"/>
              <a:gd name="T6" fmla="*/ 0 60000 65536"/>
              <a:gd name="T7" fmla="*/ 0 60000 65536"/>
              <a:gd name="T8" fmla="*/ 0 60000 65536"/>
              <a:gd name="T9" fmla="*/ 0 w 914400"/>
              <a:gd name="T10" fmla="*/ 0 h 575733"/>
              <a:gd name="T11" fmla="*/ 914400 w 914400"/>
              <a:gd name="T12" fmla="*/ 575733 h 5757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575733">
                <a:moveTo>
                  <a:pt x="0" y="575733"/>
                </a:moveTo>
                <a:lnTo>
                  <a:pt x="914400" y="575733"/>
                </a:lnTo>
                <a:lnTo>
                  <a:pt x="91440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38" name="Freeform 19"/>
          <p:cNvSpPr>
            <a:spLocks noChangeArrowheads="1"/>
          </p:cNvSpPr>
          <p:nvPr/>
        </p:nvSpPr>
        <p:spPr bwMode="auto">
          <a:xfrm flipH="1">
            <a:off x="4203700" y="4757738"/>
            <a:ext cx="846138" cy="576262"/>
          </a:xfrm>
          <a:custGeom>
            <a:avLst/>
            <a:gdLst>
              <a:gd name="T0" fmla="*/ 0 w 914400"/>
              <a:gd name="T1" fmla="*/ 579445 h 575733"/>
              <a:gd name="T2" fmla="*/ 491866 w 914400"/>
              <a:gd name="T3" fmla="*/ 579445 h 575733"/>
              <a:gd name="T4" fmla="*/ 491866 w 914400"/>
              <a:gd name="T5" fmla="*/ 0 h 575733"/>
              <a:gd name="T6" fmla="*/ 0 60000 65536"/>
              <a:gd name="T7" fmla="*/ 0 60000 65536"/>
              <a:gd name="T8" fmla="*/ 0 60000 65536"/>
              <a:gd name="T9" fmla="*/ 0 w 914400"/>
              <a:gd name="T10" fmla="*/ 0 h 575733"/>
              <a:gd name="T11" fmla="*/ 914400 w 914400"/>
              <a:gd name="T12" fmla="*/ 575733 h 5757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575733">
                <a:moveTo>
                  <a:pt x="0" y="575733"/>
                </a:moveTo>
                <a:lnTo>
                  <a:pt x="914400" y="575733"/>
                </a:lnTo>
                <a:lnTo>
                  <a:pt x="91440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174875" y="5638800"/>
            <a:ext cx="990600" cy="228600"/>
            <a:chOff x="457200" y="5867400"/>
            <a:chExt cx="990600" cy="228600"/>
          </a:xfrm>
        </p:grpSpPr>
        <p:sp>
          <p:nvSpPr>
            <p:cNvPr id="30745" name="Rectangle 37"/>
            <p:cNvSpPr>
              <a:spLocks noChangeArrowheads="1"/>
            </p:cNvSpPr>
            <p:nvPr/>
          </p:nvSpPr>
          <p:spPr bwMode="auto">
            <a:xfrm>
              <a:off x="457200" y="5867400"/>
              <a:ext cx="609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30746" name="Rectangle 38"/>
            <p:cNvSpPr>
              <a:spLocks noChangeArrowheads="1"/>
            </p:cNvSpPr>
            <p:nvPr/>
          </p:nvSpPr>
          <p:spPr bwMode="auto">
            <a:xfrm>
              <a:off x="1066800" y="5867400"/>
              <a:ext cx="381000" cy="228600"/>
            </a:xfrm>
            <a:prstGeom prst="rect">
              <a:avLst/>
            </a:prstGeom>
            <a:solidFill>
              <a:srgbClr val="FECF59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800">
                  <a:latin typeface="Helvetica" charset="0"/>
                  <a:cs typeface="Helvetica" charset="0"/>
                </a:rPr>
                <a:t>B</a:t>
              </a:r>
            </a:p>
          </p:txBody>
        </p:sp>
      </p:grpSp>
      <p:sp>
        <p:nvSpPr>
          <p:cNvPr id="30740" name="TextBox 49"/>
          <p:cNvSpPr txBox="1">
            <a:spLocks noChangeArrowheads="1"/>
          </p:cNvSpPr>
          <p:nvPr/>
        </p:nvSpPr>
        <p:spPr bwMode="auto">
          <a:xfrm>
            <a:off x="1905000" y="3090863"/>
            <a:ext cx="1370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MAC Addr:</a:t>
            </a:r>
            <a:r>
              <a:rPr lang="en-US" sz="1600">
                <a:latin typeface="Helvetica" charset="0"/>
                <a:cs typeface="Helvetica" charset="0"/>
              </a:rPr>
              <a:t> B</a:t>
            </a:r>
          </a:p>
        </p:txBody>
      </p:sp>
      <p:sp>
        <p:nvSpPr>
          <p:cNvPr id="30741" name="TextBox 50"/>
          <p:cNvSpPr txBox="1">
            <a:spLocks noChangeArrowheads="1"/>
          </p:cNvSpPr>
          <p:nvPr/>
        </p:nvSpPr>
        <p:spPr bwMode="auto">
          <a:xfrm>
            <a:off x="1905000" y="4691063"/>
            <a:ext cx="1374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MAC Addr:</a:t>
            </a:r>
            <a:r>
              <a:rPr lang="en-US" sz="1600">
                <a:latin typeface="Helvetica" charset="0"/>
                <a:cs typeface="Helvetica" charset="0"/>
              </a:rPr>
              <a:t> A</a:t>
            </a:r>
          </a:p>
        </p:txBody>
      </p:sp>
      <p:sp>
        <p:nvSpPr>
          <p:cNvPr id="30742" name="TextBox 51"/>
          <p:cNvSpPr txBox="1">
            <a:spLocks noChangeArrowheads="1"/>
          </p:cNvSpPr>
          <p:nvPr/>
        </p:nvSpPr>
        <p:spPr bwMode="auto">
          <a:xfrm>
            <a:off x="4799013" y="2971800"/>
            <a:ext cx="13827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MAC Addr:</a:t>
            </a:r>
            <a:r>
              <a:rPr lang="en-US" sz="1600">
                <a:latin typeface="Helvetica" charset="0"/>
                <a:cs typeface="Helvetica" charset="0"/>
              </a:rPr>
              <a:t> D</a:t>
            </a:r>
          </a:p>
        </p:txBody>
      </p:sp>
      <p:sp>
        <p:nvSpPr>
          <p:cNvPr id="30743" name="TextBox 52"/>
          <p:cNvSpPr txBox="1">
            <a:spLocks noChangeArrowheads="1"/>
          </p:cNvSpPr>
          <p:nvPr/>
        </p:nvSpPr>
        <p:spPr bwMode="auto">
          <a:xfrm>
            <a:off x="4799013" y="4462463"/>
            <a:ext cx="13827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MAC Addr:</a:t>
            </a:r>
            <a:r>
              <a:rPr lang="en-US" sz="1600">
                <a:latin typeface="Helvetica" charset="0"/>
                <a:cs typeface="Helvetica" charset="0"/>
              </a:rPr>
              <a:t> C</a:t>
            </a:r>
          </a:p>
        </p:txBody>
      </p:sp>
      <p:sp>
        <p:nvSpPr>
          <p:cNvPr id="30744" name="TextBox 53"/>
          <p:cNvSpPr txBox="1">
            <a:spLocks noChangeArrowheads="1"/>
          </p:cNvSpPr>
          <p:nvPr/>
        </p:nvSpPr>
        <p:spPr bwMode="auto">
          <a:xfrm>
            <a:off x="2640013" y="434340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Switch</a:t>
            </a:r>
            <a:endParaRPr lang="en-US" sz="180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180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6285 -7.40741E-7 L 0.16285 -0.1544 " pathEditMode="relative" ptsTypes="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85 -0.15439 L 0.16285 -0.28518 L 0.04149 -0.28518 " pathEditMode="relative" ptsTypes="A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8486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Media Access Control (MAC) Protocols 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686800" cy="5486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Problem: 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How do hosts access a broadcast media? 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How do they avoid collisions?</a:t>
            </a:r>
          </a:p>
          <a:p>
            <a:pPr>
              <a:lnSpc>
                <a:spcPct val="110000"/>
              </a:lnSpc>
            </a:pPr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Three solutions: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 Channel partition</a:t>
            </a:r>
          </a:p>
          <a:p>
            <a:pPr lvl="1">
              <a:lnSpc>
                <a:spcPct val="110000"/>
              </a:lnSpc>
            </a:pPr>
            <a:r>
              <a:rPr lang="ja-JP" altLang="en-US" sz="2400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sz="2400" dirty="0">
                <a:latin typeface="Gill Sans Light"/>
                <a:ea typeface="ＭＳ Ｐゴシック" charset="0"/>
                <a:cs typeface="Gill Sans Light"/>
              </a:rPr>
              <a:t>Taking turns</a:t>
            </a:r>
            <a:r>
              <a:rPr lang="ja-JP" altLang="en-US" sz="2400" dirty="0">
                <a:latin typeface="Gill Sans Light"/>
                <a:ea typeface="ＭＳ Ｐゴシック" charset="0"/>
                <a:cs typeface="Gill Sans Light"/>
              </a:rPr>
              <a:t>”</a:t>
            </a:r>
            <a:endParaRPr lang="en-US" altLang="ja-JP" sz="2400" dirty="0">
              <a:latin typeface="Gill Sans Light"/>
              <a:ea typeface="ＭＳ Ｐゴシック" charset="0"/>
              <a:cs typeface="Gill Sans Light"/>
            </a:endParaRP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Random access</a:t>
            </a:r>
          </a:p>
          <a:p>
            <a:pPr lvl="1">
              <a:lnSpc>
                <a:spcPct val="110000"/>
              </a:lnSpc>
            </a:pPr>
            <a:endParaRPr lang="en-US" sz="2400" dirty="0">
              <a:latin typeface="Gill Sans Light"/>
              <a:ea typeface="ＭＳ Ｐゴシック" charset="0"/>
              <a:cs typeface="Gill Sans Light"/>
            </a:endParaRPr>
          </a:p>
          <a:p>
            <a:pPr lvl="1">
              <a:lnSpc>
                <a:spcPct val="110000"/>
              </a:lnSpc>
            </a:pPr>
            <a:endParaRPr lang="en-US" sz="2400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51578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8486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MAC Protocols 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867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Channel partitioning protocols</a:t>
            </a:r>
            <a:r>
              <a:rPr lang="en-US" sz="2600" b="1" dirty="0">
                <a:latin typeface="Gill Sans Light"/>
                <a:ea typeface="ＭＳ Ｐゴシック" charset="0"/>
                <a:cs typeface="Gill Sans Light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Allocate 1/N bandwidth to every host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Share channel efficiently and fairly at high load</a:t>
            </a:r>
          </a:p>
          <a:p>
            <a:pPr lvl="1"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Inefficient at low load </a:t>
            </a:r>
            <a:r>
              <a:rPr lang="en-US" dirty="0">
                <a:solidFill>
                  <a:schemeClr val="tx2"/>
                </a:solidFill>
                <a:latin typeface="Gill Sans Light"/>
                <a:ea typeface="ＭＳ Ｐゴシック" charset="0"/>
                <a:cs typeface="Gill Sans Light"/>
              </a:rPr>
              <a:t>(where load = # senders)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</a:t>
            </a:r>
          </a:p>
          <a:p>
            <a:pPr lvl="2"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1/N bandwidth allocated even if only 1 active node!</a:t>
            </a:r>
          </a:p>
          <a:p>
            <a:pPr lvl="1"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E.g., Frequency Division Multiple Access (FDMA); optical networks</a:t>
            </a:r>
          </a:p>
          <a:p>
            <a:pPr>
              <a:lnSpc>
                <a:spcPct val="100000"/>
              </a:lnSpc>
            </a:pPr>
            <a:r>
              <a:rPr lang="ja-JP" altLang="en-US" b="1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b="1" dirty="0">
                <a:latin typeface="Gill Sans Light"/>
                <a:ea typeface="ＭＳ Ｐゴシック" charset="0"/>
                <a:cs typeface="Gill Sans Light"/>
              </a:rPr>
              <a:t>Taking turns</a:t>
            </a:r>
            <a:r>
              <a:rPr lang="ja-JP" altLang="en-US" b="1" dirty="0">
                <a:latin typeface="Gill Sans Light"/>
                <a:ea typeface="ＭＳ Ｐゴシック" charset="0"/>
                <a:cs typeface="Gill Sans Light"/>
              </a:rPr>
              <a:t>”</a:t>
            </a:r>
            <a:r>
              <a:rPr lang="en-US" altLang="ja-JP" b="1" dirty="0">
                <a:latin typeface="Gill Sans Light"/>
                <a:ea typeface="ＭＳ Ｐゴシック" charset="0"/>
                <a:cs typeface="Gill Sans Light"/>
              </a:rPr>
              <a:t> protocols: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Pass a token around active hosts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 host can only send data if it has the token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More efficient at low loads: single node can use &gt;&gt; 1/N 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banwidth</a:t>
            </a:r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Overhead in acquiring the token</a:t>
            </a:r>
          </a:p>
          <a:p>
            <a:pPr lvl="1"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Vulnerable to failures 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(e.g., failed node or lost token)</a:t>
            </a:r>
          </a:p>
          <a:p>
            <a:pPr lvl="1">
              <a:lnSpc>
                <a:spcPct val="100000"/>
              </a:lnSpc>
              <a:buClr>
                <a:schemeClr val="tx2"/>
              </a:buClr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E.g., 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Token ring</a:t>
            </a:r>
            <a:endParaRPr lang="en-US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96571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  <p:bldP spid="930819" grpI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486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MAC Protocols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686800" cy="6400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Random Access</a:t>
            </a: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Efficient at low load: single node can fully utilize channel </a:t>
            </a: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High load: collision overhead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Key ideas of random access:</a:t>
            </a: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b="1" dirty="0">
                <a:solidFill>
                  <a:srgbClr val="000000"/>
                </a:solidFill>
                <a:latin typeface="Gill Sans Light"/>
                <a:ea typeface="ＭＳ Ｐゴシック" charset="0"/>
                <a:cs typeface="Gill Sans Light"/>
              </a:rPr>
              <a:t>Carrier sense (CS)</a:t>
            </a:r>
          </a:p>
          <a:p>
            <a:pPr lvl="2">
              <a:lnSpc>
                <a:spcPct val="80000"/>
              </a:lnSpc>
            </a:pPr>
            <a:r>
              <a:rPr lang="en-US" i="1" dirty="0">
                <a:latin typeface="Gill Sans Light"/>
                <a:ea typeface="ＭＳ Ｐゴシック" charset="0"/>
                <a:cs typeface="Gill Sans Light"/>
              </a:rPr>
              <a:t>Listen before speaking, and don’</a:t>
            </a:r>
            <a:r>
              <a:rPr lang="en-US" altLang="ja-JP" i="1" dirty="0">
                <a:latin typeface="Gill Sans Light"/>
                <a:ea typeface="ＭＳ Ｐゴシック" charset="0"/>
                <a:cs typeface="Gill Sans Light"/>
              </a:rPr>
              <a:t>t interrupt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Checking if someone else is already sending data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… and waiting till the other node is done</a:t>
            </a: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b="1" dirty="0">
                <a:solidFill>
                  <a:srgbClr val="000000"/>
                </a:solidFill>
                <a:latin typeface="Gill Sans Light"/>
                <a:ea typeface="ＭＳ Ｐゴシック" charset="0"/>
                <a:cs typeface="Gill Sans Light"/>
              </a:rPr>
              <a:t>Collision detection (CD)</a:t>
            </a:r>
          </a:p>
          <a:p>
            <a:pPr lvl="2">
              <a:lnSpc>
                <a:spcPct val="80000"/>
              </a:lnSpc>
            </a:pPr>
            <a:r>
              <a:rPr lang="en-US" i="1" dirty="0">
                <a:latin typeface="Gill Sans Light"/>
                <a:ea typeface="ＭＳ Ｐゴシック" charset="0"/>
                <a:cs typeface="Gill Sans Light"/>
              </a:rPr>
              <a:t>If someone else starts talking at the same time, stop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Realizing when two nodes are transmitting at once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…by detecting that the data on the wire is garbled</a:t>
            </a:r>
          </a:p>
          <a:p>
            <a:pPr lvl="1">
              <a:lnSpc>
                <a:spcPct val="80000"/>
              </a:lnSpc>
              <a:buClr>
                <a:schemeClr val="tx2"/>
              </a:buClr>
            </a:pPr>
            <a:r>
              <a:rPr lang="en-US" b="1" dirty="0">
                <a:solidFill>
                  <a:srgbClr val="000000"/>
                </a:solidFill>
                <a:latin typeface="Gill Sans Light"/>
                <a:ea typeface="ＭＳ Ｐゴシック" charset="0"/>
                <a:cs typeface="Gill Sans Light"/>
              </a:rPr>
              <a:t>Randomness</a:t>
            </a:r>
          </a:p>
          <a:p>
            <a:pPr lvl="2">
              <a:lnSpc>
                <a:spcPct val="80000"/>
              </a:lnSpc>
            </a:pPr>
            <a:r>
              <a:rPr lang="en-US" i="1" dirty="0">
                <a:latin typeface="Gill Sans Light"/>
                <a:ea typeface="ＭＳ Ｐゴシック" charset="0"/>
                <a:cs typeface="Gill Sans Light"/>
              </a:rPr>
              <a:t>Don’</a:t>
            </a:r>
            <a:r>
              <a:rPr lang="en-US" altLang="ja-JP" i="1" dirty="0">
                <a:latin typeface="Gill Sans Light"/>
                <a:ea typeface="ＭＳ Ｐゴシック" charset="0"/>
                <a:cs typeface="Gill Sans Light"/>
              </a:rPr>
              <a:t>t start talking again right away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Waiting for a random time before trying again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Examples: CSMA/CD, Ethernet, best known implementation</a:t>
            </a:r>
          </a:p>
          <a:p>
            <a:pPr>
              <a:lnSpc>
                <a:spcPct val="80000"/>
              </a:lnSpc>
            </a:pPr>
            <a:endParaRPr lang="en-US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35849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30148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Goals for Today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924800" cy="411480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Layering</a:t>
            </a:r>
          </a:p>
          <a:p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End-to-end arguments</a:t>
            </a:r>
          </a:p>
          <a:p>
            <a:endParaRPr lang="en-US" altLang="ko-KR" dirty="0">
              <a:latin typeface="Gill Sans Light"/>
              <a:ea typeface="굴림" charset="0"/>
              <a:cs typeface="Gill Sans Light"/>
            </a:endParaRPr>
          </a:p>
          <a:p>
            <a:pPr>
              <a:buFontTx/>
              <a:buNone/>
            </a:pPr>
            <a:endParaRPr lang="en-US" altLang="ko-KR" dirty="0">
              <a:latin typeface="Gill Sans Light"/>
              <a:ea typeface="굴림" charset="0"/>
              <a:cs typeface="Gill Sans Light"/>
            </a:endParaRPr>
          </a:p>
          <a:p>
            <a:pPr lvl="1"/>
            <a:endParaRPr lang="en-US" altLang="ko-KR" sz="2400" dirty="0">
              <a:latin typeface="Gill Sans Light"/>
              <a:ea typeface="굴림" charset="0"/>
              <a:cs typeface="Gill Sans Light"/>
            </a:endParaRPr>
          </a:p>
          <a:p>
            <a:endParaRPr lang="en-US" altLang="ko-KR" dirty="0">
              <a:latin typeface="Gill Sans Light"/>
              <a:ea typeface="굴림" charset="0"/>
              <a:cs typeface="Gill Sans Light"/>
            </a:endParaRPr>
          </a:p>
          <a:p>
            <a:endParaRPr lang="ko-KR" altLang="en-US" dirty="0">
              <a:latin typeface="Gill Sans Light"/>
              <a:ea typeface="굴림" charset="0"/>
              <a:cs typeface="Gill Sans Light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554038" y="6000703"/>
            <a:ext cx="7904162" cy="4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ko-KR" sz="2000">
                <a:latin typeface="Gill Sans Light"/>
                <a:cs typeface="Gill Sans Light"/>
              </a:rPr>
              <a:t>Some slides generated from Vern Paxson and Scott Shenker lecture notes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152400" y="60960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sz="2000" b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250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(Inter) Network Layer (3)</a:t>
            </a:r>
          </a:p>
        </p:txBody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7467600" cy="5105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Service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Deliver packets to specified </a:t>
            </a:r>
            <a:r>
              <a:rPr lang="en-US" sz="2400" b="1" dirty="0">
                <a:latin typeface="Gill Sans Light"/>
                <a:ea typeface="ＭＳ Ｐゴシック" charset="0"/>
                <a:cs typeface="Gill Sans Light"/>
              </a:rPr>
              <a:t>network addresses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 across multiple </a:t>
            </a:r>
            <a:r>
              <a:rPr lang="en-US" sz="2400" dirty="0" err="1">
                <a:latin typeface="Gill Sans Light"/>
                <a:ea typeface="ＭＳ Ｐゴシック" charset="0"/>
                <a:cs typeface="Gill Sans Light"/>
              </a:rPr>
              <a:t>datalink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 layer networks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Possible other services: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Packet </a:t>
            </a:r>
            <a:r>
              <a:rPr lang="en-US" sz="2400" i="1" dirty="0">
                <a:latin typeface="Gill Sans Light"/>
                <a:ea typeface="ＭＳ Ｐゴシック" charset="0"/>
                <a:cs typeface="Gill Sans Light"/>
              </a:rPr>
              <a:t>scheduling/priority</a:t>
            </a:r>
            <a:endParaRPr lang="en-US" sz="2400" dirty="0">
              <a:latin typeface="Gill Sans Light"/>
              <a:ea typeface="ＭＳ Ｐゴシック" charset="0"/>
              <a:cs typeface="Gill Sans Light"/>
            </a:endParaRPr>
          </a:p>
          <a:p>
            <a:pPr lvl="2">
              <a:lnSpc>
                <a:spcPct val="100000"/>
              </a:lnSpc>
            </a:pP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Buffer management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Interface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send </a:t>
            </a:r>
            <a:r>
              <a:rPr lang="en-US" i="1" dirty="0">
                <a:latin typeface="Gill Sans Light"/>
                <a:ea typeface="ＭＳ Ｐゴシック" charset="0"/>
                <a:cs typeface="Gill Sans Light"/>
              </a:rPr>
              <a:t>packets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to specified network address destination; receive packets destined for end host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Protocols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define network addresses (globally unique); construct forwarding tables; packet forwarding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31859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2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(Inter) Network Layer (3)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7772400" cy="5105400"/>
          </a:xfrm>
        </p:spPr>
        <p:txBody>
          <a:bodyPr/>
          <a:lstStyle/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IP address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unique 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addr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. assigned to network device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Assigned by network administrator or dynamically when host connects to network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447800" y="5638800"/>
            <a:ext cx="2743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47800" y="5715000"/>
            <a:ext cx="2698750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0" smtClean="0">
                <a:latin typeface="Helvetica" charset="0"/>
                <a:cs typeface="Helvetica" charset="0"/>
              </a:rPr>
              <a:t>101010100110101110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0" y="4343400"/>
            <a:ext cx="1295400" cy="762000"/>
          </a:xfrm>
          <a:prstGeom prst="rect">
            <a:avLst/>
          </a:prstGeom>
          <a:solidFill>
            <a:srgbClr val="FECF59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 err="1">
                <a:latin typeface="Helvetica"/>
                <a:ea typeface="ＭＳ Ｐゴシック" pitchFamily="1" charset="-128"/>
                <a:cs typeface="Helvetica"/>
              </a:rPr>
              <a:t>Datalink</a:t>
            </a: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 Layer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133600" y="4419600"/>
            <a:ext cx="6858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Net.</a:t>
            </a:r>
          </a:p>
          <a:p>
            <a:pPr algn="ctr">
              <a:defRPr/>
            </a:pPr>
            <a:r>
              <a:rPr lang="en-US" sz="1600" b="0" dirty="0" err="1">
                <a:latin typeface="Arial Narrow"/>
                <a:ea typeface="ＭＳ Ｐゴシック" pitchFamily="1" charset="-128"/>
                <a:cs typeface="Arial Narrow"/>
              </a:rPr>
              <a:t>Hdr</a:t>
            </a: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.</a:t>
            </a:r>
          </a:p>
        </p:txBody>
      </p:sp>
      <p:sp>
        <p:nvSpPr>
          <p:cNvPr id="39943" name="Rectangle 11"/>
          <p:cNvSpPr>
            <a:spLocks noChangeArrowheads="1"/>
          </p:cNvSpPr>
          <p:nvPr/>
        </p:nvSpPr>
        <p:spPr bwMode="auto">
          <a:xfrm>
            <a:off x="1447800" y="4419600"/>
            <a:ext cx="685800" cy="609600"/>
          </a:xfrm>
          <a:prstGeom prst="rect">
            <a:avLst/>
          </a:prstGeom>
          <a:solidFill>
            <a:srgbClr val="FECF59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Frame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848600" y="4343400"/>
            <a:ext cx="1295400" cy="762000"/>
          </a:xfrm>
          <a:prstGeom prst="rect">
            <a:avLst/>
          </a:prstGeom>
          <a:solidFill>
            <a:srgbClr val="FECF59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 err="1">
                <a:latin typeface="Helvetica"/>
                <a:ea typeface="ＭＳ Ｐゴシック" pitchFamily="1" charset="-128"/>
                <a:cs typeface="Helvetica"/>
              </a:rPr>
              <a:t>Datalink</a:t>
            </a: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 Layer </a:t>
            </a:r>
          </a:p>
        </p:txBody>
      </p:sp>
      <p:sp>
        <p:nvSpPr>
          <p:cNvPr id="39945" name="Rectangle 13"/>
          <p:cNvSpPr>
            <a:spLocks noChangeArrowheads="1"/>
          </p:cNvSpPr>
          <p:nvPr/>
        </p:nvSpPr>
        <p:spPr bwMode="auto">
          <a:xfrm>
            <a:off x="5638800" y="4419600"/>
            <a:ext cx="685800" cy="609600"/>
          </a:xfrm>
          <a:prstGeom prst="rect">
            <a:avLst/>
          </a:prstGeom>
          <a:solidFill>
            <a:srgbClr val="A0BC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Net.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39946" name="Rectangle 14"/>
          <p:cNvSpPr>
            <a:spLocks noChangeArrowheads="1"/>
          </p:cNvSpPr>
          <p:nvPr/>
        </p:nvSpPr>
        <p:spPr bwMode="auto">
          <a:xfrm>
            <a:off x="4953000" y="4419600"/>
            <a:ext cx="685800" cy="609600"/>
          </a:xfrm>
          <a:prstGeom prst="rect">
            <a:avLst/>
          </a:prstGeom>
          <a:solidFill>
            <a:srgbClr val="FECF59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Frame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0" y="5486400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848600" y="5486400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953000" y="5638800"/>
            <a:ext cx="2743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4953000" y="5715000"/>
            <a:ext cx="2698750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0" smtClean="0">
                <a:latin typeface="Helvetica" charset="0"/>
                <a:cs typeface="Helvetica" charset="0"/>
              </a:rPr>
              <a:t>101010100110101110</a:t>
            </a:r>
          </a:p>
        </p:txBody>
      </p:sp>
      <p:sp>
        <p:nvSpPr>
          <p:cNvPr id="39951" name="Rectangle 20"/>
          <p:cNvSpPr>
            <a:spLocks noChangeArrowheads="1"/>
          </p:cNvSpPr>
          <p:nvPr/>
        </p:nvSpPr>
        <p:spPr bwMode="auto">
          <a:xfrm>
            <a:off x="2743200" y="4419600"/>
            <a:ext cx="1447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Net. Payload</a:t>
            </a:r>
          </a:p>
        </p:txBody>
      </p:sp>
      <p:sp>
        <p:nvSpPr>
          <p:cNvPr id="39952" name="Rectangle 22"/>
          <p:cNvSpPr>
            <a:spLocks noChangeArrowheads="1"/>
          </p:cNvSpPr>
          <p:nvPr/>
        </p:nvSpPr>
        <p:spPr bwMode="auto">
          <a:xfrm>
            <a:off x="6324600" y="4419600"/>
            <a:ext cx="1447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Net. Payload</a:t>
            </a:r>
          </a:p>
        </p:txBody>
      </p:sp>
      <p:sp>
        <p:nvSpPr>
          <p:cNvPr id="39953" name="Up-Down Arrow 23"/>
          <p:cNvSpPr>
            <a:spLocks noChangeArrowheads="1"/>
          </p:cNvSpPr>
          <p:nvPr/>
        </p:nvSpPr>
        <p:spPr bwMode="auto">
          <a:xfrm>
            <a:off x="533400" y="5105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39954" name="Up-Down Arrow 24"/>
          <p:cNvSpPr>
            <a:spLocks noChangeArrowheads="1"/>
          </p:cNvSpPr>
          <p:nvPr/>
        </p:nvSpPr>
        <p:spPr bwMode="auto">
          <a:xfrm>
            <a:off x="533400" y="3962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39955" name="Up-Down Arrow 25"/>
          <p:cNvSpPr>
            <a:spLocks noChangeArrowheads="1"/>
          </p:cNvSpPr>
          <p:nvPr/>
        </p:nvSpPr>
        <p:spPr bwMode="auto">
          <a:xfrm>
            <a:off x="8382000" y="5105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39956" name="Up-Down Arrow 26"/>
          <p:cNvSpPr>
            <a:spLocks noChangeArrowheads="1"/>
          </p:cNvSpPr>
          <p:nvPr/>
        </p:nvSpPr>
        <p:spPr bwMode="auto">
          <a:xfrm>
            <a:off x="8382000" y="3962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39957" name="Straight Arrow Connector 29"/>
          <p:cNvCxnSpPr>
            <a:cxnSpLocks noChangeShapeType="1"/>
          </p:cNvCxnSpPr>
          <p:nvPr/>
        </p:nvCxnSpPr>
        <p:spPr bwMode="auto">
          <a:xfrm>
            <a:off x="4191000" y="4724400"/>
            <a:ext cx="762000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0" y="3200400"/>
            <a:ext cx="9144000" cy="762000"/>
            <a:chOff x="0" y="3200400"/>
            <a:chExt cx="9144000" cy="762000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3200400"/>
              <a:ext cx="1295400" cy="762000"/>
            </a:xfrm>
            <a:prstGeom prst="rect">
              <a:avLst/>
            </a:prstGeom>
            <a:solidFill>
              <a:srgbClr val="A0BCFE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ea typeface="ＭＳ Ｐゴシック" pitchFamily="1" charset="-128"/>
                  <a:cs typeface="Helvetica"/>
                </a:rPr>
                <a:t>Network Layer 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133600" y="3276600"/>
              <a:ext cx="685800" cy="609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1600" b="0" dirty="0">
                  <a:latin typeface="Arial Narrow"/>
                  <a:ea typeface="ＭＳ Ｐゴシック" pitchFamily="1" charset="-128"/>
                  <a:cs typeface="Arial Narrow"/>
                </a:rPr>
                <a:t>Net.</a:t>
              </a:r>
            </a:p>
            <a:p>
              <a:pPr algn="ctr">
                <a:defRPr/>
              </a:pPr>
              <a:r>
                <a:rPr lang="en-US" sz="1600" b="0" dirty="0" err="1">
                  <a:latin typeface="Arial Narrow"/>
                  <a:ea typeface="ＭＳ Ｐゴシック" pitchFamily="1" charset="-128"/>
                  <a:cs typeface="Arial Narrow"/>
                </a:rPr>
                <a:t>Hdr</a:t>
              </a:r>
              <a:r>
                <a:rPr lang="en-US" sz="1600" b="0" dirty="0">
                  <a:latin typeface="Arial Narrow"/>
                  <a:ea typeface="ＭＳ Ｐゴシック" pitchFamily="1" charset="-128"/>
                  <a:cs typeface="Arial Narrow"/>
                </a:rPr>
                <a:t>.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848600" y="3200400"/>
              <a:ext cx="1295400" cy="762000"/>
            </a:xfrm>
            <a:prstGeom prst="rect">
              <a:avLst/>
            </a:prstGeom>
            <a:solidFill>
              <a:srgbClr val="A0BCFE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ea typeface="ＭＳ Ｐゴシック" pitchFamily="1" charset="-128"/>
                  <a:cs typeface="Helvetica"/>
                </a:rPr>
                <a:t>Network Layer </a:t>
              </a:r>
            </a:p>
          </p:txBody>
        </p:sp>
        <p:sp>
          <p:nvSpPr>
            <p:cNvPr id="39979" name="Rectangle 8"/>
            <p:cNvSpPr>
              <a:spLocks noChangeArrowheads="1"/>
            </p:cNvSpPr>
            <p:nvPr/>
          </p:nvSpPr>
          <p:spPr bwMode="auto">
            <a:xfrm>
              <a:off x="5638800" y="3276600"/>
              <a:ext cx="685800" cy="609600"/>
            </a:xfrm>
            <a:prstGeom prst="rect">
              <a:avLst/>
            </a:prstGeom>
            <a:solidFill>
              <a:srgbClr val="A0BCFE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  <a:cs typeface="Arial Narrow" charset="0"/>
                </a:rPr>
                <a:t>Net.</a:t>
              </a:r>
            </a:p>
            <a:p>
              <a:pPr algn="ctr"/>
              <a:r>
                <a:rPr lang="en-US" sz="1600" b="0">
                  <a:latin typeface="Arial Narrow" charset="0"/>
                  <a:cs typeface="Arial Narrow" charset="0"/>
                </a:rPr>
                <a:t>Hdr.</a:t>
              </a:r>
            </a:p>
          </p:txBody>
        </p:sp>
        <p:sp>
          <p:nvSpPr>
            <p:cNvPr id="39980" name="Rectangle 19"/>
            <p:cNvSpPr>
              <a:spLocks noChangeArrowheads="1"/>
            </p:cNvSpPr>
            <p:nvPr/>
          </p:nvSpPr>
          <p:spPr bwMode="auto">
            <a:xfrm>
              <a:off x="2819400" y="3276600"/>
              <a:ext cx="13716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  <a:cs typeface="Helvetica" charset="0"/>
                </a:rPr>
                <a:t>Net. Paylaod</a:t>
              </a:r>
            </a:p>
          </p:txBody>
        </p:sp>
        <p:sp>
          <p:nvSpPr>
            <p:cNvPr id="39981" name="Rectangle 21"/>
            <p:cNvSpPr>
              <a:spLocks noChangeArrowheads="1"/>
            </p:cNvSpPr>
            <p:nvPr/>
          </p:nvSpPr>
          <p:spPr bwMode="auto">
            <a:xfrm>
              <a:off x="6324600" y="3276600"/>
              <a:ext cx="1447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  <a:cs typeface="Helvetica" charset="0"/>
                </a:rPr>
                <a:t>Net. Paylaod</a:t>
              </a:r>
            </a:p>
          </p:txBody>
        </p:sp>
        <p:cxnSp>
          <p:nvCxnSpPr>
            <p:cNvPr id="39982" name="Straight Arrow Connector 30"/>
            <p:cNvCxnSpPr>
              <a:cxnSpLocks noChangeShapeType="1"/>
              <a:endCxn id="39979" idx="1"/>
            </p:cNvCxnSpPr>
            <p:nvPr/>
          </p:nvCxnSpPr>
          <p:spPr bwMode="auto">
            <a:xfrm>
              <a:off x="4191000" y="3581400"/>
              <a:ext cx="14478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9959" name="Straight Arrow Connector 31"/>
          <p:cNvCxnSpPr>
            <a:cxnSpLocks noChangeShapeType="1"/>
          </p:cNvCxnSpPr>
          <p:nvPr/>
        </p:nvCxnSpPr>
        <p:spPr bwMode="auto">
          <a:xfrm>
            <a:off x="4191000" y="5905500"/>
            <a:ext cx="762000" cy="9525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20638" y="2057400"/>
            <a:ext cx="1271587" cy="1143000"/>
            <a:chOff x="20638" y="2057400"/>
            <a:chExt cx="1271587" cy="1143000"/>
          </a:xfrm>
        </p:grpSpPr>
        <p:sp>
          <p:nvSpPr>
            <p:cNvPr id="39974" name="Up-Down Arrow 27"/>
            <p:cNvSpPr>
              <a:spLocks noChangeArrowheads="1"/>
            </p:cNvSpPr>
            <p:nvPr/>
          </p:nvSpPr>
          <p:spPr bwMode="auto">
            <a:xfrm>
              <a:off x="533400" y="2819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39975" name="TextBox 32"/>
            <p:cNvSpPr txBox="1">
              <a:spLocks noChangeArrowheads="1"/>
            </p:cNvSpPr>
            <p:nvPr/>
          </p:nvSpPr>
          <p:spPr bwMode="auto">
            <a:xfrm>
              <a:off x="20638" y="2057400"/>
              <a:ext cx="127158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0">
                  <a:latin typeface="Helvetica" charset="0"/>
                  <a:cs typeface="Helvetica" charset="0"/>
                </a:rPr>
                <a:t>Transport</a:t>
              </a:r>
            </a:p>
            <a:p>
              <a:pPr algn="ctr" eaLnBrk="1" hangingPunct="1"/>
              <a:r>
                <a:rPr lang="en-US" sz="2000" b="0">
                  <a:latin typeface="Helvetica" charset="0"/>
                  <a:cs typeface="Helvetica" charset="0"/>
                </a:rPr>
                <a:t>Layer</a:t>
              </a: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7870825" y="2133600"/>
            <a:ext cx="1273175" cy="1066800"/>
            <a:chOff x="7870825" y="2133600"/>
            <a:chExt cx="1273175" cy="1066800"/>
          </a:xfrm>
        </p:grpSpPr>
        <p:sp>
          <p:nvSpPr>
            <p:cNvPr id="39972" name="Up-Down Arrow 28"/>
            <p:cNvSpPr>
              <a:spLocks noChangeArrowheads="1"/>
            </p:cNvSpPr>
            <p:nvPr/>
          </p:nvSpPr>
          <p:spPr bwMode="auto">
            <a:xfrm>
              <a:off x="8382000" y="2819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39973" name="TextBox 33"/>
            <p:cNvSpPr txBox="1">
              <a:spLocks noChangeArrowheads="1"/>
            </p:cNvSpPr>
            <p:nvPr/>
          </p:nvSpPr>
          <p:spPr bwMode="auto">
            <a:xfrm>
              <a:off x="7870825" y="2133600"/>
              <a:ext cx="12731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0">
                  <a:latin typeface="Helvetica" charset="0"/>
                  <a:cs typeface="Helvetica" charset="0"/>
                </a:rPr>
                <a:t>Transport</a:t>
              </a:r>
            </a:p>
            <a:p>
              <a:pPr algn="ctr" eaLnBrk="1" hangingPunct="1"/>
              <a:r>
                <a:rPr lang="en-US" sz="2000" b="0">
                  <a:latin typeface="Helvetica" charset="0"/>
                  <a:cs typeface="Helvetica" charset="0"/>
                </a:rPr>
                <a:t>Layer</a:t>
              </a:r>
            </a:p>
          </p:txBody>
        </p:sp>
      </p:grpSp>
      <p:sp>
        <p:nvSpPr>
          <p:cNvPr id="39962" name="Right Brace 34"/>
          <p:cNvSpPr>
            <a:spLocks/>
          </p:cNvSpPr>
          <p:nvPr/>
        </p:nvSpPr>
        <p:spPr bwMode="auto">
          <a:xfrm rot="16200000" flipV="1">
            <a:off x="3086100" y="3238500"/>
            <a:ext cx="152400" cy="2057400"/>
          </a:xfrm>
          <a:prstGeom prst="rightBrace">
            <a:avLst>
              <a:gd name="adj1" fmla="val 831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39963" name="TextBox 35"/>
          <p:cNvSpPr txBox="1">
            <a:spLocks noChangeArrowheads="1"/>
          </p:cNvSpPr>
          <p:nvPr/>
        </p:nvSpPr>
        <p:spPr bwMode="auto">
          <a:xfrm>
            <a:off x="2462213" y="3886200"/>
            <a:ext cx="1576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Frame Payload</a:t>
            </a:r>
          </a:p>
        </p:txBody>
      </p:sp>
      <p:sp>
        <p:nvSpPr>
          <p:cNvPr id="38949" name="Rectangular Callout 36"/>
          <p:cNvSpPr>
            <a:spLocks noChangeArrowheads="1"/>
          </p:cNvSpPr>
          <p:nvPr/>
        </p:nvSpPr>
        <p:spPr bwMode="auto">
          <a:xfrm>
            <a:off x="2514600" y="1981200"/>
            <a:ext cx="2971800" cy="1066800"/>
          </a:xfrm>
          <a:prstGeom prst="wedgeRectCallout">
            <a:avLst>
              <a:gd name="adj1" fmla="val -54292"/>
              <a:gd name="adj2" fmla="val 6884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buFont typeface="Arial" charset="0"/>
              <a:buChar char="•"/>
            </a:pPr>
            <a:r>
              <a:rPr lang="en-US" sz="2000" b="0">
                <a:latin typeface="Helvetica" charset="0"/>
                <a:cs typeface="Helvetica" charset="0"/>
              </a:rPr>
              <a:t> IP Dest. Address</a:t>
            </a:r>
          </a:p>
          <a:p>
            <a:pPr>
              <a:buFont typeface="Arial" charset="0"/>
              <a:buChar char="•"/>
            </a:pPr>
            <a:r>
              <a:rPr lang="en-US" sz="2000" b="0">
                <a:latin typeface="Helvetica" charset="0"/>
                <a:cs typeface="Helvetica" charset="0"/>
              </a:rPr>
              <a:t> IP Src. Address</a:t>
            </a:r>
          </a:p>
          <a:p>
            <a:pPr>
              <a:buFont typeface="Arial" charset="0"/>
              <a:buChar char="•"/>
            </a:pPr>
            <a:r>
              <a:rPr lang="en-US" sz="2000" b="0">
                <a:latin typeface="Helvetica" charset="0"/>
                <a:cs typeface="Helvetica" charset="0"/>
              </a:rPr>
              <a:t>…</a:t>
            </a:r>
          </a:p>
        </p:txBody>
      </p:sp>
      <p:sp>
        <p:nvSpPr>
          <p:cNvPr id="39965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39966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39967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39968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39969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39970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39971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40403377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2"/>
          <p:cNvGrpSpPr>
            <a:grpSpLocks/>
          </p:cNvGrpSpPr>
          <p:nvPr/>
        </p:nvGrpSpPr>
        <p:grpSpPr bwMode="auto">
          <a:xfrm>
            <a:off x="3211513" y="4191000"/>
            <a:ext cx="2122487" cy="2057400"/>
            <a:chOff x="832" y="1344"/>
            <a:chExt cx="1136" cy="1024"/>
          </a:xfrm>
        </p:grpSpPr>
        <p:sp>
          <p:nvSpPr>
            <p:cNvPr id="41038" name="Oval 3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1039" name="Oval 4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1040" name="Oval 5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1041" name="Oval 6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1042" name="Oval 7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1043" name="Oval 8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1044" name="Oval 9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1045" name="Oval 10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1046" name="Oval 11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</p:grp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Wide Area Network</a:t>
            </a:r>
          </a:p>
        </p:txBody>
      </p:sp>
      <p:sp>
        <p:nvSpPr>
          <p:cNvPr id="39940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7924800" cy="2895600"/>
          </a:xfrm>
        </p:spPr>
        <p:txBody>
          <a:bodyPr/>
          <a:lstStyle/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Wide Area Network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(WAN): network that covers a broad area (e.g., city, state, country, entire world)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E.g., Internet is a WAN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WAN connects multiple 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datalink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layer networks (LANs)</a:t>
            </a:r>
          </a:p>
          <a:p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Datalink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layer networks are connected by </a:t>
            </a: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routers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Different LANs can use different communication technology (e.g., wireless, cellular, optics, wired)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  <p:grpSp>
        <p:nvGrpSpPr>
          <p:cNvPr id="40971" name="Group 14"/>
          <p:cNvGrpSpPr>
            <a:grpSpLocks/>
          </p:cNvGrpSpPr>
          <p:nvPr/>
        </p:nvGrpSpPr>
        <p:grpSpPr bwMode="auto">
          <a:xfrm>
            <a:off x="1087438" y="4191000"/>
            <a:ext cx="2417762" cy="1828800"/>
            <a:chOff x="832" y="1344"/>
            <a:chExt cx="1136" cy="1024"/>
          </a:xfrm>
        </p:grpSpPr>
        <p:sp>
          <p:nvSpPr>
            <p:cNvPr id="41029" name="Oval 15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30" name="Oval 16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31" name="Oval 17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32" name="Oval 18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33" name="Oval 19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34" name="Oval 20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35" name="Oval 21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36" name="Oval 22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37" name="Oval 23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</p:grpSp>
      <p:sp>
        <p:nvSpPr>
          <p:cNvPr id="40972" name="Rectangle 24"/>
          <p:cNvSpPr>
            <a:spLocks noChangeArrowheads="1"/>
          </p:cNvSpPr>
          <p:nvPr/>
        </p:nvSpPr>
        <p:spPr bwMode="auto">
          <a:xfrm>
            <a:off x="1057275" y="512445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0973" name="Rectangle 25"/>
          <p:cNvSpPr>
            <a:spLocks noChangeArrowheads="1"/>
          </p:cNvSpPr>
          <p:nvPr/>
        </p:nvSpPr>
        <p:spPr bwMode="auto">
          <a:xfrm>
            <a:off x="3352800" y="525780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0974" name="AutoShape 26"/>
          <p:cNvCxnSpPr>
            <a:cxnSpLocks noChangeShapeType="1"/>
            <a:endCxn id="40973" idx="1"/>
          </p:cNvCxnSpPr>
          <p:nvPr/>
        </p:nvCxnSpPr>
        <p:spPr bwMode="auto">
          <a:xfrm>
            <a:off x="1257300" y="5172075"/>
            <a:ext cx="2095500" cy="171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975" name="Group 27"/>
          <p:cNvGrpSpPr>
            <a:grpSpLocks/>
          </p:cNvGrpSpPr>
          <p:nvPr/>
        </p:nvGrpSpPr>
        <p:grpSpPr bwMode="auto">
          <a:xfrm>
            <a:off x="228600" y="4876800"/>
            <a:ext cx="523875" cy="488950"/>
            <a:chOff x="1014" y="912"/>
            <a:chExt cx="574" cy="596"/>
          </a:xfrm>
        </p:grpSpPr>
        <p:sp>
          <p:nvSpPr>
            <p:cNvPr id="41017" name="Freeform 28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8" name="Line 29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9" name="Line 30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0" name="Freeform 31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1" name="Line 32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2" name="Line 33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3" name="Line 34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4" name="Rectangle 35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25" name="Freeform 36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6" name="Line 37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7" name="Line 38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8" name="Line 39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976" name="AutoShape 40"/>
          <p:cNvCxnSpPr>
            <a:cxnSpLocks noChangeShapeType="1"/>
            <a:endCxn id="40972" idx="1"/>
          </p:cNvCxnSpPr>
          <p:nvPr/>
        </p:nvCxnSpPr>
        <p:spPr bwMode="auto">
          <a:xfrm>
            <a:off x="760413" y="5197475"/>
            <a:ext cx="296862" cy="12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977" name="Group 41"/>
          <p:cNvGrpSpPr>
            <a:grpSpLocks/>
          </p:cNvGrpSpPr>
          <p:nvPr/>
        </p:nvGrpSpPr>
        <p:grpSpPr bwMode="auto">
          <a:xfrm>
            <a:off x="5126038" y="4114800"/>
            <a:ext cx="2265362" cy="1828800"/>
            <a:chOff x="832" y="1344"/>
            <a:chExt cx="1136" cy="1024"/>
          </a:xfrm>
        </p:grpSpPr>
        <p:sp>
          <p:nvSpPr>
            <p:cNvPr id="41008" name="Oval 42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09" name="Oval 43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10" name="Oval 44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11" name="Oval 45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12" name="Oval 46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13" name="Oval 47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14" name="Oval 48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15" name="Oval 49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16" name="Oval 50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</p:grpSp>
      <p:sp>
        <p:nvSpPr>
          <p:cNvPr id="40978" name="Rectangle 51"/>
          <p:cNvSpPr>
            <a:spLocks noChangeArrowheads="1"/>
          </p:cNvSpPr>
          <p:nvPr/>
        </p:nvSpPr>
        <p:spPr bwMode="auto">
          <a:xfrm>
            <a:off x="7162800" y="525780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grpSp>
        <p:nvGrpSpPr>
          <p:cNvPr id="40979" name="Group 52"/>
          <p:cNvGrpSpPr>
            <a:grpSpLocks/>
          </p:cNvGrpSpPr>
          <p:nvPr/>
        </p:nvGrpSpPr>
        <p:grpSpPr bwMode="auto">
          <a:xfrm>
            <a:off x="7781925" y="4978400"/>
            <a:ext cx="523875" cy="488950"/>
            <a:chOff x="1014" y="912"/>
            <a:chExt cx="574" cy="596"/>
          </a:xfrm>
        </p:grpSpPr>
        <p:sp>
          <p:nvSpPr>
            <p:cNvPr id="40996" name="Freeform 53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Line 54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Line 55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Freeform 56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0" name="Line 57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1" name="Line 58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Line 59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3" name="Rectangle 60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1004" name="Freeform 61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5" name="Line 62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6" name="Line 63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7" name="Line 64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0980" name="AutoShape 65"/>
          <p:cNvCxnSpPr>
            <a:cxnSpLocks noChangeShapeType="1"/>
            <a:stCxn id="40978" idx="3"/>
          </p:cNvCxnSpPr>
          <p:nvPr/>
        </p:nvCxnSpPr>
        <p:spPr bwMode="auto">
          <a:xfrm flipV="1">
            <a:off x="7346950" y="5314950"/>
            <a:ext cx="449263" cy="28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81" name="AutoShape 66"/>
          <p:cNvCxnSpPr>
            <a:cxnSpLocks noChangeShapeType="1"/>
            <a:stCxn id="40982" idx="3"/>
            <a:endCxn id="40978" idx="1"/>
          </p:cNvCxnSpPr>
          <p:nvPr/>
        </p:nvCxnSpPr>
        <p:spPr bwMode="auto">
          <a:xfrm flipV="1">
            <a:off x="5410200" y="5343525"/>
            <a:ext cx="1752600" cy="3571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82" name="Rectangle 67"/>
          <p:cNvSpPr>
            <a:spLocks noChangeArrowheads="1"/>
          </p:cNvSpPr>
          <p:nvPr/>
        </p:nvSpPr>
        <p:spPr bwMode="auto">
          <a:xfrm>
            <a:off x="5226050" y="5614988"/>
            <a:ext cx="184150" cy="17145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0983" name="AutoShape 68"/>
          <p:cNvCxnSpPr>
            <a:cxnSpLocks noChangeShapeType="1"/>
            <a:stCxn id="40973" idx="3"/>
            <a:endCxn id="40982" idx="1"/>
          </p:cNvCxnSpPr>
          <p:nvPr/>
        </p:nvCxnSpPr>
        <p:spPr bwMode="auto">
          <a:xfrm>
            <a:off x="3536950" y="5343525"/>
            <a:ext cx="1689100" cy="3571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84" name="Text Box 76"/>
          <p:cNvSpPr txBox="1">
            <a:spLocks noChangeArrowheads="1"/>
          </p:cNvSpPr>
          <p:nvPr/>
        </p:nvSpPr>
        <p:spPr bwMode="auto">
          <a:xfrm>
            <a:off x="152400" y="3962400"/>
            <a:ext cx="1095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Host A</a:t>
            </a:r>
          </a:p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(IP A)</a:t>
            </a:r>
          </a:p>
        </p:txBody>
      </p:sp>
      <p:sp>
        <p:nvSpPr>
          <p:cNvPr id="40985" name="Text Box 77"/>
          <p:cNvSpPr txBox="1">
            <a:spLocks noChangeArrowheads="1"/>
          </p:cNvSpPr>
          <p:nvPr/>
        </p:nvSpPr>
        <p:spPr bwMode="auto">
          <a:xfrm>
            <a:off x="7543800" y="4114800"/>
            <a:ext cx="1108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Host B </a:t>
            </a:r>
          </a:p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(IP B)</a:t>
            </a:r>
          </a:p>
        </p:txBody>
      </p:sp>
      <p:sp>
        <p:nvSpPr>
          <p:cNvPr id="40986" name="Text Box 78"/>
          <p:cNvSpPr txBox="1">
            <a:spLocks noChangeArrowheads="1"/>
          </p:cNvSpPr>
          <p:nvPr/>
        </p:nvSpPr>
        <p:spPr bwMode="auto">
          <a:xfrm>
            <a:off x="3181350" y="4724400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R2</a:t>
            </a:r>
          </a:p>
        </p:txBody>
      </p:sp>
      <p:sp>
        <p:nvSpPr>
          <p:cNvPr id="40987" name="Text Box 79"/>
          <p:cNvSpPr txBox="1">
            <a:spLocks noChangeArrowheads="1"/>
          </p:cNvSpPr>
          <p:nvPr/>
        </p:nvSpPr>
        <p:spPr bwMode="auto">
          <a:xfrm>
            <a:off x="5086350" y="5105400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R3</a:t>
            </a:r>
          </a:p>
        </p:txBody>
      </p:sp>
      <p:sp>
        <p:nvSpPr>
          <p:cNvPr id="40988" name="Rectangle 83"/>
          <p:cNvSpPr>
            <a:spLocks noChangeArrowheads="1"/>
          </p:cNvSpPr>
          <p:nvPr/>
        </p:nvSpPr>
        <p:spPr bwMode="auto">
          <a:xfrm>
            <a:off x="5181600" y="4700588"/>
            <a:ext cx="184150" cy="17145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0989" name="AutoShape 85"/>
          <p:cNvCxnSpPr>
            <a:cxnSpLocks noChangeShapeType="1"/>
            <a:stCxn id="40973" idx="3"/>
            <a:endCxn id="40988" idx="1"/>
          </p:cNvCxnSpPr>
          <p:nvPr/>
        </p:nvCxnSpPr>
        <p:spPr bwMode="auto">
          <a:xfrm flipV="1">
            <a:off x="3536950" y="4786313"/>
            <a:ext cx="1644650" cy="5572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90" name="Text Box 86"/>
          <p:cNvSpPr txBox="1">
            <a:spLocks noChangeArrowheads="1"/>
          </p:cNvSpPr>
          <p:nvPr/>
        </p:nvSpPr>
        <p:spPr bwMode="auto">
          <a:xfrm>
            <a:off x="5029200" y="4191000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R4</a:t>
            </a:r>
          </a:p>
        </p:txBody>
      </p:sp>
      <p:cxnSp>
        <p:nvCxnSpPr>
          <p:cNvPr id="40991" name="AutoShape 87"/>
          <p:cNvCxnSpPr>
            <a:cxnSpLocks noChangeShapeType="1"/>
            <a:stCxn id="40988" idx="3"/>
            <a:endCxn id="40978" idx="1"/>
          </p:cNvCxnSpPr>
          <p:nvPr/>
        </p:nvCxnSpPr>
        <p:spPr bwMode="auto">
          <a:xfrm>
            <a:off x="5365750" y="4786313"/>
            <a:ext cx="1797050" cy="5572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2" name="AutoShape 26"/>
          <p:cNvCxnSpPr>
            <a:cxnSpLocks noChangeShapeType="1"/>
            <a:stCxn id="41037" idx="2"/>
            <a:endCxn id="40994" idx="1"/>
          </p:cNvCxnSpPr>
          <p:nvPr/>
        </p:nvCxnSpPr>
        <p:spPr bwMode="auto">
          <a:xfrm rot="10800000" flipH="1" flipV="1">
            <a:off x="1257300" y="5172075"/>
            <a:ext cx="996950" cy="838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3" name="AutoShape 26"/>
          <p:cNvCxnSpPr>
            <a:cxnSpLocks noChangeShapeType="1"/>
            <a:stCxn id="41033" idx="4"/>
            <a:endCxn id="41036" idx="6"/>
          </p:cNvCxnSpPr>
          <p:nvPr/>
        </p:nvCxnSpPr>
        <p:spPr bwMode="auto">
          <a:xfrm rot="5400000" flipH="1" flipV="1">
            <a:off x="2579688" y="5168900"/>
            <a:ext cx="612775" cy="1089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94" name="Rectangle 24"/>
          <p:cNvSpPr>
            <a:spLocks noChangeArrowheads="1"/>
          </p:cNvSpPr>
          <p:nvPr/>
        </p:nvSpPr>
        <p:spPr bwMode="auto">
          <a:xfrm>
            <a:off x="2254250" y="592455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0995" name="Text Box 78"/>
          <p:cNvSpPr txBox="1">
            <a:spLocks noChangeArrowheads="1"/>
          </p:cNvSpPr>
          <p:nvPr/>
        </p:nvSpPr>
        <p:spPr bwMode="auto">
          <a:xfrm>
            <a:off x="2133600" y="6015038"/>
            <a:ext cx="57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R1</a:t>
            </a:r>
          </a:p>
        </p:txBody>
      </p:sp>
    </p:spTree>
    <p:extLst>
      <p:ext uri="{BB962C8B-B14F-4D97-AF65-F5344CB8AC3E}">
        <p14:creationId xmlns:p14="http://schemas.microsoft.com/office/powerpoint/2010/main" val="3121108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Routers</a:t>
            </a:r>
          </a:p>
        </p:txBody>
      </p:sp>
      <p:sp>
        <p:nvSpPr>
          <p:cNvPr id="41986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Forward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each packet received on an </a:t>
            </a: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incoming link 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to an </a:t>
            </a: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outgoing link 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based on packet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’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s destination IP address (towards its destination)</a:t>
            </a:r>
          </a:p>
          <a:p>
            <a:pPr eaLnBrk="1" hangingPunct="1"/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Store &amp; forward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packets are buffered before being forwarded</a:t>
            </a:r>
          </a:p>
          <a:p>
            <a:pPr eaLnBrk="1" hangingPunct="1"/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Forwarding table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mapping between IP address and the output link</a:t>
            </a: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2819400" y="2819400"/>
            <a:ext cx="6324600" cy="3505200"/>
            <a:chOff x="2819400" y="2819400"/>
            <a:chExt cx="6324600" cy="3505200"/>
          </a:xfrm>
        </p:grpSpPr>
        <p:sp>
          <p:nvSpPr>
            <p:cNvPr id="42023" name="Rounded Rectangle 111"/>
            <p:cNvSpPr>
              <a:spLocks noChangeArrowheads="1"/>
            </p:cNvSpPr>
            <p:nvPr/>
          </p:nvSpPr>
          <p:spPr bwMode="auto">
            <a:xfrm>
              <a:off x="2819400" y="2819400"/>
              <a:ext cx="6324600" cy="3505200"/>
            </a:xfrm>
            <a:prstGeom prst="roundRect">
              <a:avLst>
                <a:gd name="adj" fmla="val 16667"/>
              </a:avLst>
            </a:prstGeom>
            <a:solidFill>
              <a:srgbClr val="FFFFAA">
                <a:alpha val="32156"/>
              </a:srgbClr>
            </a:solidFill>
            <a:ln w="12700">
              <a:solidFill>
                <a:srgbClr val="BFBFBF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grpSp>
          <p:nvGrpSpPr>
            <p:cNvPr id="42024" name="Group 2"/>
            <p:cNvGrpSpPr>
              <a:grpSpLocks/>
            </p:cNvGrpSpPr>
            <p:nvPr/>
          </p:nvGrpSpPr>
          <p:grpSpPr bwMode="auto">
            <a:xfrm>
              <a:off x="6937375" y="5481638"/>
              <a:ext cx="1751013" cy="304800"/>
              <a:chOff x="1056" y="1872"/>
              <a:chExt cx="1104" cy="192"/>
            </a:xfrm>
          </p:grpSpPr>
          <p:sp>
            <p:nvSpPr>
              <p:cNvPr id="1069059" name="Oval 3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latin typeface="Courier New" pitchFamily="-107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075" name="Rectangle 4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2076" name="Oval 5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42025" name="Group 6"/>
            <p:cNvGrpSpPr>
              <a:grpSpLocks/>
            </p:cNvGrpSpPr>
            <p:nvPr/>
          </p:nvGrpSpPr>
          <p:grpSpPr bwMode="auto">
            <a:xfrm>
              <a:off x="6937375" y="4568825"/>
              <a:ext cx="1751013" cy="304800"/>
              <a:chOff x="1056" y="1872"/>
              <a:chExt cx="1104" cy="192"/>
            </a:xfrm>
          </p:grpSpPr>
          <p:sp>
            <p:nvSpPr>
              <p:cNvPr id="1069063" name="Oval 7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latin typeface="Courier New" pitchFamily="-107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072" name="Rectangle 8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2073" name="Oval 9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42026" name="Group 10"/>
            <p:cNvGrpSpPr>
              <a:grpSpLocks/>
            </p:cNvGrpSpPr>
            <p:nvPr/>
          </p:nvGrpSpPr>
          <p:grpSpPr bwMode="auto">
            <a:xfrm>
              <a:off x="6937375" y="3581400"/>
              <a:ext cx="1751013" cy="303213"/>
              <a:chOff x="1056" y="1872"/>
              <a:chExt cx="1104" cy="192"/>
            </a:xfrm>
          </p:grpSpPr>
          <p:sp>
            <p:nvSpPr>
              <p:cNvPr id="1069067" name="Oval 11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latin typeface="Courier New" pitchFamily="-107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069" name="Rectangle 12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2070" name="Oval 13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42027" name="Rectangle 16"/>
            <p:cNvSpPr>
              <a:spLocks noChangeArrowheads="1"/>
            </p:cNvSpPr>
            <p:nvPr/>
          </p:nvSpPr>
          <p:spPr bwMode="auto">
            <a:xfrm>
              <a:off x="4962525" y="3503613"/>
              <a:ext cx="2127250" cy="2663825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lIns="90343" tIns="44379" rIns="90343" bIns="44379" anchor="ctr">
              <a:flatTx/>
            </a:bodyPr>
            <a:lstStyle/>
            <a:p>
              <a:pPr algn="ctr" defTabSz="912813" eaLnBrk="0" hangingPunct="0"/>
              <a:endParaRPr lang="en-US" sz="1600" b="0">
                <a:latin typeface="Arial" charset="0"/>
              </a:endParaRPr>
            </a:p>
          </p:txBody>
        </p:sp>
        <p:grpSp>
          <p:nvGrpSpPr>
            <p:cNvPr id="42028" name="Group 17"/>
            <p:cNvGrpSpPr>
              <a:grpSpLocks/>
            </p:cNvGrpSpPr>
            <p:nvPr/>
          </p:nvGrpSpPr>
          <p:grpSpPr bwMode="auto">
            <a:xfrm>
              <a:off x="3208338" y="3581400"/>
              <a:ext cx="1751012" cy="303213"/>
              <a:chOff x="1056" y="1872"/>
              <a:chExt cx="1104" cy="192"/>
            </a:xfrm>
          </p:grpSpPr>
          <p:sp>
            <p:nvSpPr>
              <p:cNvPr id="1069074" name="Oval 18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latin typeface="Courier New" pitchFamily="-107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066" name="Rectangle 19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2067" name="Oval 20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42029" name="Group 21"/>
            <p:cNvGrpSpPr>
              <a:grpSpLocks/>
            </p:cNvGrpSpPr>
            <p:nvPr/>
          </p:nvGrpSpPr>
          <p:grpSpPr bwMode="auto">
            <a:xfrm>
              <a:off x="3208338" y="4568825"/>
              <a:ext cx="1751012" cy="304800"/>
              <a:chOff x="1056" y="1872"/>
              <a:chExt cx="1104" cy="192"/>
            </a:xfrm>
          </p:grpSpPr>
          <p:sp>
            <p:nvSpPr>
              <p:cNvPr id="1069078" name="Oval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latin typeface="Courier New" pitchFamily="-107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063" name="Rectangle 23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2064" name="Oval 24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42030" name="Group 25"/>
            <p:cNvGrpSpPr>
              <a:grpSpLocks/>
            </p:cNvGrpSpPr>
            <p:nvPr/>
          </p:nvGrpSpPr>
          <p:grpSpPr bwMode="auto">
            <a:xfrm>
              <a:off x="3208338" y="5481638"/>
              <a:ext cx="1751012" cy="304800"/>
              <a:chOff x="1056" y="1872"/>
              <a:chExt cx="1104" cy="192"/>
            </a:xfrm>
          </p:grpSpPr>
          <p:sp>
            <p:nvSpPr>
              <p:cNvPr id="1069082" name="Oval 26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latin typeface="Courier New" pitchFamily="-107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060" name="Rectangle 27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42061" name="Oval 28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42031" name="Rectangle 29"/>
            <p:cNvSpPr>
              <a:spLocks noChangeArrowheads="1"/>
            </p:cNvSpPr>
            <p:nvPr/>
          </p:nvSpPr>
          <p:spPr bwMode="auto">
            <a:xfrm>
              <a:off x="3197225" y="3001963"/>
              <a:ext cx="16097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incoming links</a:t>
              </a:r>
              <a:endParaRPr lang="en-US" sz="2000" b="0">
                <a:latin typeface="Arial" charset="0"/>
              </a:endParaRPr>
            </a:p>
          </p:txBody>
        </p:sp>
        <p:sp>
          <p:nvSpPr>
            <p:cNvPr id="42032" name="Rectangle 30"/>
            <p:cNvSpPr>
              <a:spLocks noChangeArrowheads="1"/>
            </p:cNvSpPr>
            <p:nvPr/>
          </p:nvSpPr>
          <p:spPr bwMode="auto">
            <a:xfrm>
              <a:off x="6959600" y="3001963"/>
              <a:ext cx="15668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outgoing links</a:t>
              </a:r>
              <a:endParaRPr lang="en-US" sz="2000" b="0">
                <a:latin typeface="Arial" charset="0"/>
              </a:endParaRPr>
            </a:p>
          </p:txBody>
        </p:sp>
        <p:sp>
          <p:nvSpPr>
            <p:cNvPr id="42033" name="Line 31"/>
            <p:cNvSpPr>
              <a:spLocks noChangeShapeType="1"/>
            </p:cNvSpPr>
            <p:nvPr/>
          </p:nvSpPr>
          <p:spPr bwMode="auto">
            <a:xfrm flipV="1">
              <a:off x="3132138" y="5697538"/>
              <a:ext cx="5783262" cy="127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2034" name="Freeform 32"/>
            <p:cNvSpPr>
              <a:spLocks/>
            </p:cNvSpPr>
            <p:nvPr/>
          </p:nvSpPr>
          <p:spPr bwMode="auto">
            <a:xfrm flipV="1">
              <a:off x="3132138" y="3732213"/>
              <a:ext cx="5783262" cy="1825625"/>
            </a:xfrm>
            <a:custGeom>
              <a:avLst/>
              <a:gdLst>
                <a:gd name="T0" fmla="*/ 0 w 3648"/>
                <a:gd name="T1" fmla="*/ 0 h 528"/>
                <a:gd name="T2" fmla="*/ 2147483647 w 3648"/>
                <a:gd name="T3" fmla="*/ 0 h 528"/>
                <a:gd name="T4" fmla="*/ 2147483647 w 3648"/>
                <a:gd name="T5" fmla="*/ 2147483647 h 528"/>
                <a:gd name="T6" fmla="*/ 2147483647 w 3648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48"/>
                <a:gd name="T13" fmla="*/ 0 h 528"/>
                <a:gd name="T14" fmla="*/ 3648 w 364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48" h="528">
                  <a:moveTo>
                    <a:pt x="0" y="0"/>
                  </a:moveTo>
                  <a:lnTo>
                    <a:pt x="1296" y="0"/>
                  </a:lnTo>
                  <a:lnTo>
                    <a:pt x="2400" y="528"/>
                  </a:lnTo>
                  <a:lnTo>
                    <a:pt x="3648" y="528"/>
                  </a:lnTo>
                </a:path>
              </a:pathLst>
            </a:custGeom>
            <a:noFill/>
            <a:ln w="12700">
              <a:solidFill>
                <a:srgbClr val="00CC66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2035" name="Freeform 33"/>
            <p:cNvSpPr>
              <a:spLocks/>
            </p:cNvSpPr>
            <p:nvPr/>
          </p:nvSpPr>
          <p:spPr bwMode="auto">
            <a:xfrm>
              <a:off x="3132138" y="3732213"/>
              <a:ext cx="5783262" cy="989012"/>
            </a:xfrm>
            <a:custGeom>
              <a:avLst/>
              <a:gdLst>
                <a:gd name="T0" fmla="*/ 0 w 3600"/>
                <a:gd name="T1" fmla="*/ 0 h 576"/>
                <a:gd name="T2" fmla="*/ 2147483647 w 3600"/>
                <a:gd name="T3" fmla="*/ 0 h 576"/>
                <a:gd name="T4" fmla="*/ 2147483647 w 3600"/>
                <a:gd name="T5" fmla="*/ 2147483647 h 576"/>
                <a:gd name="T6" fmla="*/ 2147483647 w 3600"/>
                <a:gd name="T7" fmla="*/ 2147483647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0"/>
                <a:gd name="T13" fmla="*/ 0 h 576"/>
                <a:gd name="T14" fmla="*/ 3600 w 360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0" h="576">
                  <a:moveTo>
                    <a:pt x="0" y="0"/>
                  </a:moveTo>
                  <a:lnTo>
                    <a:pt x="1248" y="0"/>
                  </a:lnTo>
                  <a:lnTo>
                    <a:pt x="2400" y="576"/>
                  </a:lnTo>
                  <a:lnTo>
                    <a:pt x="3600" y="57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2036" name="Freeform 34"/>
            <p:cNvSpPr>
              <a:spLocks/>
            </p:cNvSpPr>
            <p:nvPr/>
          </p:nvSpPr>
          <p:spPr bwMode="auto">
            <a:xfrm>
              <a:off x="3132138" y="4721225"/>
              <a:ext cx="5783262" cy="836613"/>
            </a:xfrm>
            <a:custGeom>
              <a:avLst/>
              <a:gdLst>
                <a:gd name="T0" fmla="*/ 0 w 3648"/>
                <a:gd name="T1" fmla="*/ 0 h 528"/>
                <a:gd name="T2" fmla="*/ 2147483647 w 3648"/>
                <a:gd name="T3" fmla="*/ 0 h 528"/>
                <a:gd name="T4" fmla="*/ 2147483647 w 3648"/>
                <a:gd name="T5" fmla="*/ 2147483647 h 528"/>
                <a:gd name="T6" fmla="*/ 2147483647 w 3648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48"/>
                <a:gd name="T13" fmla="*/ 0 h 528"/>
                <a:gd name="T14" fmla="*/ 3648 w 364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48" h="528">
                  <a:moveTo>
                    <a:pt x="0" y="0"/>
                  </a:moveTo>
                  <a:lnTo>
                    <a:pt x="1248" y="0"/>
                  </a:lnTo>
                  <a:lnTo>
                    <a:pt x="2448" y="528"/>
                  </a:lnTo>
                  <a:lnTo>
                    <a:pt x="3648" y="52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2037" name="Rectangle 35"/>
            <p:cNvSpPr>
              <a:spLocks noChangeArrowheads="1"/>
            </p:cNvSpPr>
            <p:nvPr/>
          </p:nvSpPr>
          <p:spPr bwMode="auto">
            <a:xfrm>
              <a:off x="5380038" y="2971800"/>
              <a:ext cx="7683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Router</a:t>
              </a:r>
              <a:endParaRPr lang="en-US" sz="2000" b="0">
                <a:latin typeface="Arial" charset="0"/>
              </a:endParaRPr>
            </a:p>
          </p:txBody>
        </p:sp>
        <p:sp>
          <p:nvSpPr>
            <p:cNvPr id="42038" name="Rectangle 36"/>
            <p:cNvSpPr>
              <a:spLocks noChangeArrowheads="1"/>
            </p:cNvSpPr>
            <p:nvPr/>
          </p:nvSpPr>
          <p:spPr bwMode="auto">
            <a:xfrm>
              <a:off x="3436938" y="3656013"/>
              <a:ext cx="304800" cy="1524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1069093" name="Rectangle 37"/>
            <p:cNvSpPr>
              <a:spLocks noChangeArrowheads="1"/>
            </p:cNvSpPr>
            <p:nvPr/>
          </p:nvSpPr>
          <p:spPr bwMode="auto">
            <a:xfrm>
              <a:off x="5491163" y="3808413"/>
              <a:ext cx="1141412" cy="205422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>
              <a:prstShdw prst="shdw18" dist="17961" dir="135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wrap="none" lIns="90343" tIns="44379" rIns="90343" bIns="44379" anchor="ctr"/>
            <a:lstStyle/>
            <a:p>
              <a:pPr algn="ctr" defTabSz="912813" eaLnBrk="0" hangingPunct="0">
                <a:defRPr/>
              </a:pPr>
              <a:endParaRPr lang="en-US" sz="1600" b="0">
                <a:latin typeface="Arial" pitchFamily="-107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040" name="Rectangle 38"/>
            <p:cNvSpPr>
              <a:spLocks noChangeArrowheads="1"/>
            </p:cNvSpPr>
            <p:nvPr/>
          </p:nvSpPr>
          <p:spPr bwMode="auto">
            <a:xfrm>
              <a:off x="4273550" y="3656013"/>
              <a:ext cx="304800" cy="1524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1" name="Rectangle 39"/>
            <p:cNvSpPr>
              <a:spLocks noChangeArrowheads="1"/>
            </p:cNvSpPr>
            <p:nvPr/>
          </p:nvSpPr>
          <p:spPr bwMode="auto">
            <a:xfrm>
              <a:off x="5643563" y="3884613"/>
              <a:ext cx="304800" cy="1524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2" name="Rectangle 40"/>
            <p:cNvSpPr>
              <a:spLocks noChangeArrowheads="1"/>
            </p:cNvSpPr>
            <p:nvPr/>
          </p:nvSpPr>
          <p:spPr bwMode="auto">
            <a:xfrm>
              <a:off x="5643563" y="4189413"/>
              <a:ext cx="304800" cy="1524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3" name="Rectangle 41"/>
            <p:cNvSpPr>
              <a:spLocks noChangeArrowheads="1"/>
            </p:cNvSpPr>
            <p:nvPr/>
          </p:nvSpPr>
          <p:spPr bwMode="auto">
            <a:xfrm>
              <a:off x="6784975" y="4645025"/>
              <a:ext cx="304800" cy="1524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4" name="Rectangle 42"/>
            <p:cNvSpPr>
              <a:spLocks noChangeArrowheads="1"/>
            </p:cNvSpPr>
            <p:nvPr/>
          </p:nvSpPr>
          <p:spPr bwMode="auto">
            <a:xfrm>
              <a:off x="7697788" y="4645025"/>
              <a:ext cx="304800" cy="1524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5" name="Rectangle 43"/>
            <p:cNvSpPr>
              <a:spLocks noChangeArrowheads="1"/>
            </p:cNvSpPr>
            <p:nvPr/>
          </p:nvSpPr>
          <p:spPr bwMode="auto">
            <a:xfrm>
              <a:off x="3817938" y="4645025"/>
              <a:ext cx="304800" cy="1524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6" name="Rectangle 44"/>
            <p:cNvSpPr>
              <a:spLocks noChangeArrowheads="1"/>
            </p:cNvSpPr>
            <p:nvPr/>
          </p:nvSpPr>
          <p:spPr bwMode="auto">
            <a:xfrm>
              <a:off x="5643563" y="4568825"/>
              <a:ext cx="304800" cy="1524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7" name="Rectangle 45"/>
            <p:cNvSpPr>
              <a:spLocks noChangeArrowheads="1"/>
            </p:cNvSpPr>
            <p:nvPr/>
          </p:nvSpPr>
          <p:spPr bwMode="auto">
            <a:xfrm>
              <a:off x="7013575" y="5481638"/>
              <a:ext cx="304800" cy="1524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8" name="Rectangle 46"/>
            <p:cNvSpPr>
              <a:spLocks noChangeArrowheads="1"/>
            </p:cNvSpPr>
            <p:nvPr/>
          </p:nvSpPr>
          <p:spPr bwMode="auto">
            <a:xfrm>
              <a:off x="8231188" y="5481638"/>
              <a:ext cx="304800" cy="1524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49" name="Rectangle 47"/>
            <p:cNvSpPr>
              <a:spLocks noChangeArrowheads="1"/>
            </p:cNvSpPr>
            <p:nvPr/>
          </p:nvSpPr>
          <p:spPr bwMode="auto">
            <a:xfrm>
              <a:off x="3436938" y="5481638"/>
              <a:ext cx="304800" cy="15240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0" name="Rectangle 48"/>
            <p:cNvSpPr>
              <a:spLocks noChangeArrowheads="1"/>
            </p:cNvSpPr>
            <p:nvPr/>
          </p:nvSpPr>
          <p:spPr bwMode="auto">
            <a:xfrm>
              <a:off x="4502150" y="5481638"/>
              <a:ext cx="304800" cy="15240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1" name="Rectangle 49"/>
            <p:cNvSpPr>
              <a:spLocks noChangeArrowheads="1"/>
            </p:cNvSpPr>
            <p:nvPr/>
          </p:nvSpPr>
          <p:spPr bwMode="auto">
            <a:xfrm>
              <a:off x="5643563" y="4873625"/>
              <a:ext cx="304800" cy="15240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2" name="Rectangle 50"/>
            <p:cNvSpPr>
              <a:spLocks noChangeArrowheads="1"/>
            </p:cNvSpPr>
            <p:nvPr/>
          </p:nvSpPr>
          <p:spPr bwMode="auto">
            <a:xfrm>
              <a:off x="6784975" y="3656013"/>
              <a:ext cx="304800" cy="15240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3" name="Rectangle 51"/>
            <p:cNvSpPr>
              <a:spLocks noChangeArrowheads="1"/>
            </p:cNvSpPr>
            <p:nvPr/>
          </p:nvSpPr>
          <p:spPr bwMode="auto">
            <a:xfrm>
              <a:off x="8154988" y="3656013"/>
              <a:ext cx="304800" cy="15240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4" name="Rectangle 52"/>
            <p:cNvSpPr>
              <a:spLocks noChangeArrowheads="1"/>
            </p:cNvSpPr>
            <p:nvPr/>
          </p:nvSpPr>
          <p:spPr bwMode="auto">
            <a:xfrm>
              <a:off x="3894138" y="5634038"/>
              <a:ext cx="304800" cy="152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5" name="Rectangle 53"/>
            <p:cNvSpPr>
              <a:spLocks noChangeArrowheads="1"/>
            </p:cNvSpPr>
            <p:nvPr/>
          </p:nvSpPr>
          <p:spPr bwMode="auto">
            <a:xfrm>
              <a:off x="5643563" y="5634038"/>
              <a:ext cx="304800" cy="152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6" name="Rectangle 54"/>
            <p:cNvSpPr>
              <a:spLocks noChangeArrowheads="1"/>
            </p:cNvSpPr>
            <p:nvPr/>
          </p:nvSpPr>
          <p:spPr bwMode="auto">
            <a:xfrm>
              <a:off x="5643563" y="5329238"/>
              <a:ext cx="304800" cy="152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7" name="Rectangle 55"/>
            <p:cNvSpPr>
              <a:spLocks noChangeArrowheads="1"/>
            </p:cNvSpPr>
            <p:nvPr/>
          </p:nvSpPr>
          <p:spPr bwMode="auto">
            <a:xfrm>
              <a:off x="7697788" y="5634038"/>
              <a:ext cx="304800" cy="152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2058" name="Text Box 56"/>
            <p:cNvSpPr txBox="1">
              <a:spLocks noChangeArrowheads="1"/>
            </p:cNvSpPr>
            <p:nvPr/>
          </p:nvSpPr>
          <p:spPr bwMode="auto">
            <a:xfrm>
              <a:off x="5414963" y="3505200"/>
              <a:ext cx="9144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343" tIns="44379" rIns="90343" bIns="44379">
              <a:spAutoFit/>
            </a:bodyPr>
            <a:lstStyle>
              <a:lvl1pPr defTabSz="912813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912813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912813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912813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912813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0">
                  <a:latin typeface="Arial" charset="0"/>
                </a:rPr>
                <a:t>Memory</a:t>
              </a:r>
            </a:p>
          </p:txBody>
        </p:sp>
      </p:grpSp>
      <p:grpSp>
        <p:nvGrpSpPr>
          <p:cNvPr id="41988" name="Group 2"/>
          <p:cNvGrpSpPr>
            <a:grpSpLocks/>
          </p:cNvGrpSpPr>
          <p:nvPr/>
        </p:nvGrpSpPr>
        <p:grpSpPr bwMode="auto">
          <a:xfrm>
            <a:off x="0" y="3505200"/>
            <a:ext cx="1447800" cy="2057400"/>
            <a:chOff x="832" y="1344"/>
            <a:chExt cx="1136" cy="1024"/>
          </a:xfrm>
        </p:grpSpPr>
        <p:sp>
          <p:nvSpPr>
            <p:cNvPr id="42014" name="Oval 3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2015" name="Oval 4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2016" name="Oval 5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2017" name="Oval 6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2018" name="Oval 7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2019" name="Oval 8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2020" name="Oval 9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2021" name="Oval 10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2022" name="Oval 11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</p:grpSp>
      <p:sp>
        <p:nvSpPr>
          <p:cNvPr id="41989" name="Oval 42"/>
          <p:cNvSpPr>
            <a:spLocks noChangeArrowheads="1"/>
          </p:cNvSpPr>
          <p:nvPr/>
        </p:nvSpPr>
        <p:spPr bwMode="auto">
          <a:xfrm>
            <a:off x="1789113" y="3733800"/>
            <a:ext cx="631825" cy="757238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0" name="Oval 43"/>
          <p:cNvSpPr>
            <a:spLocks noChangeArrowheads="1"/>
          </p:cNvSpPr>
          <p:nvPr/>
        </p:nvSpPr>
        <p:spPr bwMode="auto">
          <a:xfrm>
            <a:off x="1443038" y="3932238"/>
            <a:ext cx="482600" cy="757237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1" name="Oval 44"/>
          <p:cNvSpPr>
            <a:spLocks noChangeArrowheads="1"/>
          </p:cNvSpPr>
          <p:nvPr/>
        </p:nvSpPr>
        <p:spPr bwMode="auto">
          <a:xfrm>
            <a:off x="1295400" y="4387850"/>
            <a:ext cx="327025" cy="5461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2" name="Oval 45"/>
          <p:cNvSpPr>
            <a:spLocks noChangeArrowheads="1"/>
          </p:cNvSpPr>
          <p:nvPr/>
        </p:nvSpPr>
        <p:spPr bwMode="auto">
          <a:xfrm>
            <a:off x="1393825" y="4659313"/>
            <a:ext cx="554038" cy="788987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3" name="Oval 46"/>
          <p:cNvSpPr>
            <a:spLocks noChangeArrowheads="1"/>
          </p:cNvSpPr>
          <p:nvPr/>
        </p:nvSpPr>
        <p:spPr bwMode="auto">
          <a:xfrm>
            <a:off x="1619250" y="4770438"/>
            <a:ext cx="855663" cy="792162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4" name="Oval 47"/>
          <p:cNvSpPr>
            <a:spLocks noChangeArrowheads="1"/>
          </p:cNvSpPr>
          <p:nvPr/>
        </p:nvSpPr>
        <p:spPr bwMode="auto">
          <a:xfrm>
            <a:off x="2281238" y="3990975"/>
            <a:ext cx="395287" cy="557213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5" name="Oval 48"/>
          <p:cNvSpPr>
            <a:spLocks noChangeArrowheads="1"/>
          </p:cNvSpPr>
          <p:nvPr/>
        </p:nvSpPr>
        <p:spPr bwMode="auto">
          <a:xfrm>
            <a:off x="2276475" y="4335463"/>
            <a:ext cx="466725" cy="595312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6" name="Oval 49"/>
          <p:cNvSpPr>
            <a:spLocks noChangeArrowheads="1"/>
          </p:cNvSpPr>
          <p:nvPr/>
        </p:nvSpPr>
        <p:spPr bwMode="auto">
          <a:xfrm>
            <a:off x="2235200" y="4460875"/>
            <a:ext cx="463550" cy="976313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7" name="Oval 50"/>
          <p:cNvSpPr>
            <a:spLocks noChangeArrowheads="1"/>
          </p:cNvSpPr>
          <p:nvPr/>
        </p:nvSpPr>
        <p:spPr bwMode="auto">
          <a:xfrm>
            <a:off x="1397000" y="3894138"/>
            <a:ext cx="1284288" cy="1639887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8" name="Rectangle 51"/>
          <p:cNvSpPr>
            <a:spLocks noChangeArrowheads="1"/>
          </p:cNvSpPr>
          <p:nvPr/>
        </p:nvSpPr>
        <p:spPr bwMode="auto">
          <a:xfrm>
            <a:off x="2209800" y="411480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99" name="Rectangle 67"/>
          <p:cNvSpPr>
            <a:spLocks noChangeArrowheads="1"/>
          </p:cNvSpPr>
          <p:nvPr/>
        </p:nvSpPr>
        <p:spPr bwMode="auto">
          <a:xfrm>
            <a:off x="1797050" y="5391150"/>
            <a:ext cx="184150" cy="17145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2000" name="AutoShape 68"/>
          <p:cNvCxnSpPr>
            <a:cxnSpLocks noChangeShapeType="1"/>
            <a:stCxn id="41991" idx="2"/>
            <a:endCxn id="41999" idx="0"/>
          </p:cNvCxnSpPr>
          <p:nvPr/>
        </p:nvCxnSpPr>
        <p:spPr bwMode="auto">
          <a:xfrm rot="10800000" flipH="1" flipV="1">
            <a:off x="1295400" y="4660900"/>
            <a:ext cx="593725" cy="7302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1" name="Rectangle 83"/>
          <p:cNvSpPr>
            <a:spLocks noChangeArrowheads="1"/>
          </p:cNvSpPr>
          <p:nvPr/>
        </p:nvSpPr>
        <p:spPr bwMode="auto">
          <a:xfrm>
            <a:off x="908050" y="3938588"/>
            <a:ext cx="184150" cy="17145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2002" name="AutoShape 85"/>
          <p:cNvCxnSpPr>
            <a:cxnSpLocks noChangeShapeType="1"/>
            <a:stCxn id="42012" idx="0"/>
            <a:endCxn id="42001" idx="1"/>
          </p:cNvCxnSpPr>
          <p:nvPr/>
        </p:nvCxnSpPr>
        <p:spPr bwMode="auto">
          <a:xfrm rot="16200000" flipV="1">
            <a:off x="798513" y="4135438"/>
            <a:ext cx="547687" cy="3254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3" name="AutoShape 68"/>
          <p:cNvCxnSpPr>
            <a:cxnSpLocks noChangeShapeType="1"/>
            <a:stCxn id="41991" idx="2"/>
            <a:endCxn id="41998" idx="1"/>
          </p:cNvCxnSpPr>
          <p:nvPr/>
        </p:nvCxnSpPr>
        <p:spPr bwMode="auto">
          <a:xfrm rot="10800000" flipH="1">
            <a:off x="1295400" y="4200525"/>
            <a:ext cx="914400" cy="4603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4" name="Rectangle 25"/>
          <p:cNvSpPr>
            <a:spLocks noChangeArrowheads="1"/>
          </p:cNvSpPr>
          <p:nvPr/>
        </p:nvSpPr>
        <p:spPr bwMode="auto">
          <a:xfrm>
            <a:off x="76200" y="485775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2005" name="Rectangle 25"/>
          <p:cNvSpPr>
            <a:spLocks noChangeArrowheads="1"/>
          </p:cNvSpPr>
          <p:nvPr/>
        </p:nvSpPr>
        <p:spPr bwMode="auto">
          <a:xfrm>
            <a:off x="882650" y="539115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2006" name="AutoShape 68"/>
          <p:cNvCxnSpPr>
            <a:cxnSpLocks noChangeShapeType="1"/>
            <a:endCxn id="42001" idx="1"/>
          </p:cNvCxnSpPr>
          <p:nvPr/>
        </p:nvCxnSpPr>
        <p:spPr bwMode="auto">
          <a:xfrm rot="5400000" flipH="1" flipV="1">
            <a:off x="142081" y="4110832"/>
            <a:ext cx="852487" cy="679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7" name="AutoShape 68"/>
          <p:cNvCxnSpPr>
            <a:cxnSpLocks noChangeShapeType="1"/>
            <a:stCxn id="42004" idx="2"/>
            <a:endCxn id="42005" idx="0"/>
          </p:cNvCxnSpPr>
          <p:nvPr/>
        </p:nvCxnSpPr>
        <p:spPr bwMode="auto">
          <a:xfrm rot="16200000" flipH="1">
            <a:off x="390525" y="4806950"/>
            <a:ext cx="361950" cy="806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8" name="AutoShape 68"/>
          <p:cNvCxnSpPr>
            <a:cxnSpLocks noChangeShapeType="1"/>
            <a:stCxn id="42004" idx="3"/>
            <a:endCxn id="42012" idx="1"/>
          </p:cNvCxnSpPr>
          <p:nvPr/>
        </p:nvCxnSpPr>
        <p:spPr bwMode="auto">
          <a:xfrm flipV="1">
            <a:off x="260350" y="4657725"/>
            <a:ext cx="882650" cy="2857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09" name="AutoShape 68"/>
          <p:cNvCxnSpPr>
            <a:cxnSpLocks noChangeShapeType="1"/>
            <a:endCxn id="41999" idx="1"/>
          </p:cNvCxnSpPr>
          <p:nvPr/>
        </p:nvCxnSpPr>
        <p:spPr bwMode="auto">
          <a:xfrm>
            <a:off x="1066800" y="5391150"/>
            <a:ext cx="730250" cy="857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10" name="AutoShape 68"/>
          <p:cNvCxnSpPr>
            <a:cxnSpLocks noChangeShapeType="1"/>
            <a:endCxn id="41998" idx="2"/>
          </p:cNvCxnSpPr>
          <p:nvPr/>
        </p:nvCxnSpPr>
        <p:spPr bwMode="auto">
          <a:xfrm rot="5400000" flipH="1" flipV="1">
            <a:off x="1579563" y="4611687"/>
            <a:ext cx="1047750" cy="396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" name="Oval 110"/>
          <p:cNvSpPr/>
          <p:nvPr/>
        </p:nvSpPr>
        <p:spPr bwMode="auto">
          <a:xfrm>
            <a:off x="914400" y="4343400"/>
            <a:ext cx="685800" cy="533400"/>
          </a:xfrm>
          <a:prstGeom prst="ellipse">
            <a:avLst/>
          </a:prstGeom>
          <a:solidFill>
            <a:srgbClr val="FFFFAA">
              <a:alpha val="49000"/>
            </a:srgb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42012" name="Rectangle 25"/>
          <p:cNvSpPr>
            <a:spLocks noChangeArrowheads="1"/>
          </p:cNvSpPr>
          <p:nvPr/>
        </p:nvSpPr>
        <p:spPr bwMode="auto">
          <a:xfrm>
            <a:off x="1143000" y="457200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3073" name="Curved Connector 115"/>
          <p:cNvCxnSpPr>
            <a:cxnSpLocks noChangeShapeType="1"/>
            <a:stCxn id="111" idx="0"/>
          </p:cNvCxnSpPr>
          <p:nvPr/>
        </p:nvCxnSpPr>
        <p:spPr bwMode="auto">
          <a:xfrm rot="5400000" flipH="1" flipV="1">
            <a:off x="1657350" y="3181350"/>
            <a:ext cx="762000" cy="1562100"/>
          </a:xfrm>
          <a:prstGeom prst="curvedConnector2">
            <a:avLst/>
          </a:prstGeom>
          <a:noFill/>
          <a:ln w="76200">
            <a:solidFill>
              <a:srgbClr val="BFBFB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9994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2"/>
          <p:cNvGrpSpPr>
            <a:grpSpLocks/>
          </p:cNvGrpSpPr>
          <p:nvPr/>
        </p:nvGrpSpPr>
        <p:grpSpPr bwMode="auto">
          <a:xfrm>
            <a:off x="3211513" y="4191000"/>
            <a:ext cx="2122487" cy="2057400"/>
            <a:chOff x="832" y="1344"/>
            <a:chExt cx="1136" cy="1024"/>
          </a:xfrm>
        </p:grpSpPr>
        <p:sp>
          <p:nvSpPr>
            <p:cNvPr id="44114" name="Oval 3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4115" name="Oval 4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4116" name="Oval 5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4117" name="Oval 6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4118" name="Oval 7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4119" name="Oval 8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4120" name="Oval 9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4121" name="Oval 10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  <p:sp>
          <p:nvSpPr>
            <p:cNvPr id="44122" name="Oval 11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/>
            </a:p>
          </p:txBody>
        </p:sp>
      </p:grpSp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Packet Forwarding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315200" cy="220980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Upon receiving a packet, a router 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read the IP</a:t>
            </a:r>
            <a:r>
              <a:rPr lang="en-US" altLang="ja-JP" sz="2400" dirty="0">
                <a:latin typeface="Gill Sans Light"/>
                <a:ea typeface="ＭＳ Ｐゴシック" charset="0"/>
                <a:cs typeface="Gill Sans Light"/>
              </a:rPr>
              <a:t> destination address of the packet</a:t>
            </a:r>
          </a:p>
          <a:p>
            <a:pPr lvl="1"/>
            <a:r>
              <a:rPr lang="en-US" altLang="ja-JP" sz="2400" dirty="0">
                <a:latin typeface="Gill Sans Light"/>
                <a:ea typeface="ＭＳ Ｐゴシック" charset="0"/>
                <a:cs typeface="Gill Sans Light"/>
              </a:rPr>
              <a:t>consults its forwarding table </a:t>
            </a:r>
            <a:r>
              <a:rPr lang="en-US" altLang="ja-JP" sz="2400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 output port</a:t>
            </a:r>
          </a:p>
          <a:p>
            <a:pPr lvl="1"/>
            <a:r>
              <a:rPr lang="en-US" altLang="ja-JP" sz="2400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forwards packet to corresponding output port</a:t>
            </a:r>
            <a:endParaRPr lang="en-US" altLang="ja-JP" sz="2400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  <p:grpSp>
        <p:nvGrpSpPr>
          <p:cNvPr id="44043" name="Group 14"/>
          <p:cNvGrpSpPr>
            <a:grpSpLocks/>
          </p:cNvGrpSpPr>
          <p:nvPr/>
        </p:nvGrpSpPr>
        <p:grpSpPr bwMode="auto">
          <a:xfrm>
            <a:off x="1087438" y="4191000"/>
            <a:ext cx="2417762" cy="1828800"/>
            <a:chOff x="832" y="1344"/>
            <a:chExt cx="1136" cy="1024"/>
          </a:xfrm>
        </p:grpSpPr>
        <p:sp>
          <p:nvSpPr>
            <p:cNvPr id="44105" name="Oval 15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06" name="Oval 16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07" name="Oval 17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08" name="Oval 18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09" name="Oval 19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10" name="Oval 20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11" name="Oval 21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12" name="Oval 22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13" name="Oval 23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</p:grpSp>
      <p:sp>
        <p:nvSpPr>
          <p:cNvPr id="44044" name="Rectangle 24"/>
          <p:cNvSpPr>
            <a:spLocks noChangeArrowheads="1"/>
          </p:cNvSpPr>
          <p:nvPr/>
        </p:nvSpPr>
        <p:spPr bwMode="auto">
          <a:xfrm>
            <a:off x="1057275" y="512445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4045" name="Rectangle 25"/>
          <p:cNvSpPr>
            <a:spLocks noChangeArrowheads="1"/>
          </p:cNvSpPr>
          <p:nvPr/>
        </p:nvSpPr>
        <p:spPr bwMode="auto">
          <a:xfrm>
            <a:off x="3352800" y="525780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4046" name="AutoShape 26"/>
          <p:cNvCxnSpPr>
            <a:cxnSpLocks noChangeShapeType="1"/>
            <a:endCxn id="44045" idx="1"/>
          </p:cNvCxnSpPr>
          <p:nvPr/>
        </p:nvCxnSpPr>
        <p:spPr bwMode="auto">
          <a:xfrm>
            <a:off x="1257300" y="5172075"/>
            <a:ext cx="2095500" cy="1714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4047" name="Group 27"/>
          <p:cNvGrpSpPr>
            <a:grpSpLocks/>
          </p:cNvGrpSpPr>
          <p:nvPr/>
        </p:nvGrpSpPr>
        <p:grpSpPr bwMode="auto">
          <a:xfrm>
            <a:off x="228600" y="4876800"/>
            <a:ext cx="523875" cy="488950"/>
            <a:chOff x="1014" y="912"/>
            <a:chExt cx="574" cy="596"/>
          </a:xfrm>
        </p:grpSpPr>
        <p:sp>
          <p:nvSpPr>
            <p:cNvPr id="44093" name="Freeform 28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4" name="Line 29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5" name="Line 30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6" name="Freeform 31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7" name="Line 32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8" name="Line 33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9" name="Line 34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0" name="Rectangle 35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101" name="Freeform 36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2" name="Line 37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3" name="Line 38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4" name="Line 39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4048" name="AutoShape 40"/>
          <p:cNvCxnSpPr>
            <a:cxnSpLocks noChangeShapeType="1"/>
            <a:endCxn id="44044" idx="1"/>
          </p:cNvCxnSpPr>
          <p:nvPr/>
        </p:nvCxnSpPr>
        <p:spPr bwMode="auto">
          <a:xfrm>
            <a:off x="760413" y="5197475"/>
            <a:ext cx="296862" cy="127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4049" name="Group 41"/>
          <p:cNvGrpSpPr>
            <a:grpSpLocks/>
          </p:cNvGrpSpPr>
          <p:nvPr/>
        </p:nvGrpSpPr>
        <p:grpSpPr bwMode="auto">
          <a:xfrm>
            <a:off x="5126038" y="4114800"/>
            <a:ext cx="2265362" cy="1828800"/>
            <a:chOff x="832" y="1344"/>
            <a:chExt cx="1136" cy="1024"/>
          </a:xfrm>
        </p:grpSpPr>
        <p:sp>
          <p:nvSpPr>
            <p:cNvPr id="44084" name="Oval 42"/>
            <p:cNvSpPr>
              <a:spLocks noChangeArrowheads="1"/>
            </p:cNvSpPr>
            <p:nvPr/>
          </p:nvSpPr>
          <p:spPr bwMode="auto">
            <a:xfrm>
              <a:off x="1220" y="1344"/>
              <a:ext cx="495" cy="42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85" name="Oval 43"/>
            <p:cNvSpPr>
              <a:spLocks noChangeArrowheads="1"/>
            </p:cNvSpPr>
            <p:nvPr/>
          </p:nvSpPr>
          <p:spPr bwMode="auto">
            <a:xfrm>
              <a:off x="948" y="1455"/>
              <a:ext cx="379" cy="42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86" name="Oval 44"/>
            <p:cNvSpPr>
              <a:spLocks noChangeArrowheads="1"/>
            </p:cNvSpPr>
            <p:nvPr/>
          </p:nvSpPr>
          <p:spPr bwMode="auto">
            <a:xfrm>
              <a:off x="832" y="1710"/>
              <a:ext cx="256" cy="306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87" name="Oval 45"/>
            <p:cNvSpPr>
              <a:spLocks noChangeArrowheads="1"/>
            </p:cNvSpPr>
            <p:nvPr/>
          </p:nvSpPr>
          <p:spPr bwMode="auto">
            <a:xfrm>
              <a:off x="909" y="1862"/>
              <a:ext cx="435" cy="442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88" name="Oval 46"/>
            <p:cNvSpPr>
              <a:spLocks noChangeArrowheads="1"/>
            </p:cNvSpPr>
            <p:nvPr/>
          </p:nvSpPr>
          <p:spPr bwMode="auto">
            <a:xfrm>
              <a:off x="1086" y="1924"/>
              <a:ext cx="671" cy="444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89" name="Oval 47"/>
            <p:cNvSpPr>
              <a:spLocks noChangeArrowheads="1"/>
            </p:cNvSpPr>
            <p:nvPr/>
          </p:nvSpPr>
          <p:spPr bwMode="auto">
            <a:xfrm>
              <a:off x="1605" y="1488"/>
              <a:ext cx="311" cy="312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90" name="Oval 48"/>
            <p:cNvSpPr>
              <a:spLocks noChangeArrowheads="1"/>
            </p:cNvSpPr>
            <p:nvPr/>
          </p:nvSpPr>
          <p:spPr bwMode="auto">
            <a:xfrm>
              <a:off x="1602" y="1681"/>
              <a:ext cx="366" cy="333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91" name="Oval 49"/>
            <p:cNvSpPr>
              <a:spLocks noChangeArrowheads="1"/>
            </p:cNvSpPr>
            <p:nvPr/>
          </p:nvSpPr>
          <p:spPr bwMode="auto">
            <a:xfrm>
              <a:off x="1569" y="1751"/>
              <a:ext cx="364" cy="547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92" name="Oval 50"/>
            <p:cNvSpPr>
              <a:spLocks noChangeArrowheads="1"/>
            </p:cNvSpPr>
            <p:nvPr/>
          </p:nvSpPr>
          <p:spPr bwMode="auto">
            <a:xfrm>
              <a:off x="912" y="1434"/>
              <a:ext cx="1008" cy="918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</p:grpSp>
      <p:sp>
        <p:nvSpPr>
          <p:cNvPr id="44050" name="Rectangle 51"/>
          <p:cNvSpPr>
            <a:spLocks noChangeArrowheads="1"/>
          </p:cNvSpPr>
          <p:nvPr/>
        </p:nvSpPr>
        <p:spPr bwMode="auto">
          <a:xfrm>
            <a:off x="7162800" y="525780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grpSp>
        <p:nvGrpSpPr>
          <p:cNvPr id="44051" name="Group 52"/>
          <p:cNvGrpSpPr>
            <a:grpSpLocks/>
          </p:cNvGrpSpPr>
          <p:nvPr/>
        </p:nvGrpSpPr>
        <p:grpSpPr bwMode="auto">
          <a:xfrm>
            <a:off x="7781925" y="4978400"/>
            <a:ext cx="523875" cy="488950"/>
            <a:chOff x="1014" y="912"/>
            <a:chExt cx="574" cy="596"/>
          </a:xfrm>
        </p:grpSpPr>
        <p:sp>
          <p:nvSpPr>
            <p:cNvPr id="44072" name="Freeform 53"/>
            <p:cNvSpPr>
              <a:spLocks/>
            </p:cNvSpPr>
            <p:nvPr/>
          </p:nvSpPr>
          <p:spPr bwMode="auto">
            <a:xfrm>
              <a:off x="1014" y="912"/>
              <a:ext cx="574" cy="596"/>
            </a:xfrm>
            <a:custGeom>
              <a:avLst/>
              <a:gdLst>
                <a:gd name="T0" fmla="*/ 124 w 574"/>
                <a:gd name="T1" fmla="*/ 391 h 596"/>
                <a:gd name="T2" fmla="*/ 0 w 574"/>
                <a:gd name="T3" fmla="*/ 391 h 596"/>
                <a:gd name="T4" fmla="*/ 0 w 574"/>
                <a:gd name="T5" fmla="*/ 596 h 596"/>
                <a:gd name="T6" fmla="*/ 574 w 574"/>
                <a:gd name="T7" fmla="*/ 596 h 596"/>
                <a:gd name="T8" fmla="*/ 574 w 574"/>
                <a:gd name="T9" fmla="*/ 391 h 596"/>
                <a:gd name="T10" fmla="*/ 446 w 574"/>
                <a:gd name="T11" fmla="*/ 391 h 596"/>
                <a:gd name="T12" fmla="*/ 446 w 574"/>
                <a:gd name="T13" fmla="*/ 364 h 596"/>
                <a:gd name="T14" fmla="*/ 500 w 574"/>
                <a:gd name="T15" fmla="*/ 364 h 596"/>
                <a:gd name="T16" fmla="*/ 500 w 574"/>
                <a:gd name="T17" fmla="*/ 0 h 596"/>
                <a:gd name="T18" fmla="*/ 70 w 574"/>
                <a:gd name="T19" fmla="*/ 0 h 596"/>
                <a:gd name="T20" fmla="*/ 70 w 574"/>
                <a:gd name="T21" fmla="*/ 364 h 596"/>
                <a:gd name="T22" fmla="*/ 124 w 574"/>
                <a:gd name="T23" fmla="*/ 364 h 596"/>
                <a:gd name="T24" fmla="*/ 124 w 574"/>
                <a:gd name="T25" fmla="*/ 391 h 5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74"/>
                <a:gd name="T40" fmla="*/ 0 h 596"/>
                <a:gd name="T41" fmla="*/ 574 w 574"/>
                <a:gd name="T42" fmla="*/ 596 h 5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74" h="596">
                  <a:moveTo>
                    <a:pt x="124" y="391"/>
                  </a:moveTo>
                  <a:lnTo>
                    <a:pt x="0" y="391"/>
                  </a:lnTo>
                  <a:lnTo>
                    <a:pt x="0" y="596"/>
                  </a:lnTo>
                  <a:lnTo>
                    <a:pt x="574" y="596"/>
                  </a:lnTo>
                  <a:lnTo>
                    <a:pt x="574" y="391"/>
                  </a:lnTo>
                  <a:lnTo>
                    <a:pt x="446" y="391"/>
                  </a:lnTo>
                  <a:lnTo>
                    <a:pt x="446" y="364"/>
                  </a:lnTo>
                  <a:lnTo>
                    <a:pt x="500" y="364"/>
                  </a:lnTo>
                  <a:lnTo>
                    <a:pt x="500" y="0"/>
                  </a:lnTo>
                  <a:lnTo>
                    <a:pt x="70" y="0"/>
                  </a:lnTo>
                  <a:lnTo>
                    <a:pt x="70" y="364"/>
                  </a:lnTo>
                  <a:lnTo>
                    <a:pt x="124" y="364"/>
                  </a:lnTo>
                  <a:lnTo>
                    <a:pt x="124" y="39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3" name="Line 54"/>
            <p:cNvSpPr>
              <a:spLocks noChangeShapeType="1"/>
            </p:cNvSpPr>
            <p:nvPr/>
          </p:nvSpPr>
          <p:spPr bwMode="auto">
            <a:xfrm>
              <a:off x="1138" y="1303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4" name="Line 55"/>
            <p:cNvSpPr>
              <a:spLocks noChangeShapeType="1"/>
            </p:cNvSpPr>
            <p:nvPr/>
          </p:nvSpPr>
          <p:spPr bwMode="auto">
            <a:xfrm>
              <a:off x="1138" y="1276"/>
              <a:ext cx="3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5" name="Freeform 56"/>
            <p:cNvSpPr>
              <a:spLocks noEditPoints="1"/>
            </p:cNvSpPr>
            <p:nvPr/>
          </p:nvSpPr>
          <p:spPr bwMode="auto">
            <a:xfrm>
              <a:off x="1310" y="1323"/>
              <a:ext cx="233" cy="168"/>
            </a:xfrm>
            <a:custGeom>
              <a:avLst/>
              <a:gdLst>
                <a:gd name="T0" fmla="*/ 0 w 233"/>
                <a:gd name="T1" fmla="*/ 168 h 168"/>
                <a:gd name="T2" fmla="*/ 188 w 233"/>
                <a:gd name="T3" fmla="*/ 168 h 168"/>
                <a:gd name="T4" fmla="*/ 188 w 233"/>
                <a:gd name="T5" fmla="*/ 0 h 168"/>
                <a:gd name="T6" fmla="*/ 0 w 233"/>
                <a:gd name="T7" fmla="*/ 0 h 168"/>
                <a:gd name="T8" fmla="*/ 0 w 233"/>
                <a:gd name="T9" fmla="*/ 168 h 168"/>
                <a:gd name="T10" fmla="*/ 204 w 233"/>
                <a:gd name="T11" fmla="*/ 26 h 168"/>
                <a:gd name="T12" fmla="*/ 233 w 233"/>
                <a:gd name="T13" fmla="*/ 26 h 168"/>
                <a:gd name="T14" fmla="*/ 233 w 233"/>
                <a:gd name="T15" fmla="*/ 0 h 168"/>
                <a:gd name="T16" fmla="*/ 204 w 233"/>
                <a:gd name="T17" fmla="*/ 0 h 168"/>
                <a:gd name="T18" fmla="*/ 204 w 233"/>
                <a:gd name="T19" fmla="*/ 26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168"/>
                <a:gd name="T32" fmla="*/ 233 w 233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168">
                  <a:moveTo>
                    <a:pt x="0" y="168"/>
                  </a:moveTo>
                  <a:lnTo>
                    <a:pt x="188" y="168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0" y="168"/>
                  </a:lnTo>
                  <a:close/>
                  <a:moveTo>
                    <a:pt x="204" y="26"/>
                  </a:moveTo>
                  <a:lnTo>
                    <a:pt x="233" y="26"/>
                  </a:lnTo>
                  <a:lnTo>
                    <a:pt x="233" y="0"/>
                  </a:lnTo>
                  <a:lnTo>
                    <a:pt x="204" y="0"/>
                  </a:lnTo>
                  <a:lnTo>
                    <a:pt x="204" y="2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6" name="Line 57"/>
            <p:cNvSpPr>
              <a:spLocks noChangeShapeType="1"/>
            </p:cNvSpPr>
            <p:nvPr/>
          </p:nvSpPr>
          <p:spPr bwMode="auto">
            <a:xfrm>
              <a:off x="1310" y="1379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7" name="Line 58"/>
            <p:cNvSpPr>
              <a:spLocks noChangeShapeType="1"/>
            </p:cNvSpPr>
            <p:nvPr/>
          </p:nvSpPr>
          <p:spPr bwMode="auto">
            <a:xfrm>
              <a:off x="1310" y="1435"/>
              <a:ext cx="188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8" name="Line 59"/>
            <p:cNvSpPr>
              <a:spLocks noChangeShapeType="1"/>
            </p:cNvSpPr>
            <p:nvPr/>
          </p:nvSpPr>
          <p:spPr bwMode="auto">
            <a:xfrm>
              <a:off x="1317" y="1405"/>
              <a:ext cx="17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9" name="Rectangle 60"/>
            <p:cNvSpPr>
              <a:spLocks noChangeArrowheads="1"/>
            </p:cNvSpPr>
            <p:nvPr/>
          </p:nvSpPr>
          <p:spPr bwMode="auto">
            <a:xfrm>
              <a:off x="1416" y="1389"/>
              <a:ext cx="54" cy="3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80" name="Freeform 61"/>
            <p:cNvSpPr>
              <a:spLocks noEditPoints="1"/>
            </p:cNvSpPr>
            <p:nvPr/>
          </p:nvSpPr>
          <p:spPr bwMode="auto">
            <a:xfrm>
              <a:off x="1030" y="955"/>
              <a:ext cx="538" cy="401"/>
            </a:xfrm>
            <a:custGeom>
              <a:avLst/>
              <a:gdLst>
                <a:gd name="T0" fmla="*/ 452 w 538"/>
                <a:gd name="T1" fmla="*/ 285 h 401"/>
                <a:gd name="T2" fmla="*/ 472 w 538"/>
                <a:gd name="T3" fmla="*/ 285 h 401"/>
                <a:gd name="T4" fmla="*/ 472 w 538"/>
                <a:gd name="T5" fmla="*/ 278 h 401"/>
                <a:gd name="T6" fmla="*/ 452 w 538"/>
                <a:gd name="T7" fmla="*/ 278 h 401"/>
                <a:gd name="T8" fmla="*/ 452 w 538"/>
                <a:gd name="T9" fmla="*/ 285 h 401"/>
                <a:gd name="T10" fmla="*/ 121 w 538"/>
                <a:gd name="T11" fmla="*/ 239 h 401"/>
                <a:gd name="T12" fmla="*/ 121 w 538"/>
                <a:gd name="T13" fmla="*/ 27 h 401"/>
                <a:gd name="T14" fmla="*/ 417 w 538"/>
                <a:gd name="T15" fmla="*/ 27 h 401"/>
                <a:gd name="T16" fmla="*/ 417 w 538"/>
                <a:gd name="T17" fmla="*/ 239 h 401"/>
                <a:gd name="T18" fmla="*/ 121 w 538"/>
                <a:gd name="T19" fmla="*/ 239 h 401"/>
                <a:gd name="T20" fmla="*/ 108 w 538"/>
                <a:gd name="T21" fmla="*/ 252 h 401"/>
                <a:gd name="T22" fmla="*/ 430 w 538"/>
                <a:gd name="T23" fmla="*/ 252 h 401"/>
                <a:gd name="T24" fmla="*/ 430 w 538"/>
                <a:gd name="T25" fmla="*/ 14 h 401"/>
                <a:gd name="T26" fmla="*/ 446 w 538"/>
                <a:gd name="T27" fmla="*/ 14 h 401"/>
                <a:gd name="T28" fmla="*/ 446 w 538"/>
                <a:gd name="T29" fmla="*/ 0 h 401"/>
                <a:gd name="T30" fmla="*/ 96 w 538"/>
                <a:gd name="T31" fmla="*/ 0 h 401"/>
                <a:gd name="T32" fmla="*/ 96 w 538"/>
                <a:gd name="T33" fmla="*/ 265 h 401"/>
                <a:gd name="T34" fmla="*/ 108 w 538"/>
                <a:gd name="T35" fmla="*/ 265 h 401"/>
                <a:gd name="T36" fmla="*/ 108 w 538"/>
                <a:gd name="T37" fmla="*/ 252 h 401"/>
                <a:gd name="T38" fmla="*/ 0 w 538"/>
                <a:gd name="T39" fmla="*/ 388 h 401"/>
                <a:gd name="T40" fmla="*/ 54 w 538"/>
                <a:gd name="T41" fmla="*/ 388 h 401"/>
                <a:gd name="T42" fmla="*/ 54 w 538"/>
                <a:gd name="T43" fmla="*/ 368 h 401"/>
                <a:gd name="T44" fmla="*/ 0 w 538"/>
                <a:gd name="T45" fmla="*/ 368 h 401"/>
                <a:gd name="T46" fmla="*/ 0 w 538"/>
                <a:gd name="T47" fmla="*/ 388 h 401"/>
                <a:gd name="T48" fmla="*/ 316 w 538"/>
                <a:gd name="T49" fmla="*/ 401 h 401"/>
                <a:gd name="T50" fmla="*/ 430 w 538"/>
                <a:gd name="T51" fmla="*/ 401 h 401"/>
                <a:gd name="T52" fmla="*/ 430 w 538"/>
                <a:gd name="T53" fmla="*/ 391 h 401"/>
                <a:gd name="T54" fmla="*/ 316 w 538"/>
                <a:gd name="T55" fmla="*/ 391 h 401"/>
                <a:gd name="T56" fmla="*/ 316 w 538"/>
                <a:gd name="T57" fmla="*/ 401 h 401"/>
                <a:gd name="T58" fmla="*/ 523 w 538"/>
                <a:gd name="T59" fmla="*/ 378 h 401"/>
                <a:gd name="T60" fmla="*/ 538 w 538"/>
                <a:gd name="T61" fmla="*/ 378 h 401"/>
                <a:gd name="T62" fmla="*/ 538 w 538"/>
                <a:gd name="T63" fmla="*/ 368 h 401"/>
                <a:gd name="T64" fmla="*/ 523 w 538"/>
                <a:gd name="T65" fmla="*/ 368 h 401"/>
                <a:gd name="T66" fmla="*/ 523 w 538"/>
                <a:gd name="T67" fmla="*/ 378 h 401"/>
                <a:gd name="T68" fmla="*/ 523 w 538"/>
                <a:gd name="T69" fmla="*/ 394 h 401"/>
                <a:gd name="T70" fmla="*/ 538 w 538"/>
                <a:gd name="T71" fmla="*/ 394 h 401"/>
                <a:gd name="T72" fmla="*/ 538 w 538"/>
                <a:gd name="T73" fmla="*/ 388 h 401"/>
                <a:gd name="T74" fmla="*/ 523 w 538"/>
                <a:gd name="T75" fmla="*/ 388 h 401"/>
                <a:gd name="T76" fmla="*/ 523 w 538"/>
                <a:gd name="T77" fmla="*/ 394 h 4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8"/>
                <a:gd name="T118" fmla="*/ 0 h 401"/>
                <a:gd name="T119" fmla="*/ 538 w 538"/>
                <a:gd name="T120" fmla="*/ 401 h 4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8" h="401">
                  <a:moveTo>
                    <a:pt x="452" y="285"/>
                  </a:moveTo>
                  <a:lnTo>
                    <a:pt x="472" y="285"/>
                  </a:lnTo>
                  <a:lnTo>
                    <a:pt x="472" y="278"/>
                  </a:lnTo>
                  <a:lnTo>
                    <a:pt x="452" y="278"/>
                  </a:lnTo>
                  <a:lnTo>
                    <a:pt x="452" y="285"/>
                  </a:lnTo>
                  <a:close/>
                  <a:moveTo>
                    <a:pt x="121" y="239"/>
                  </a:moveTo>
                  <a:lnTo>
                    <a:pt x="121" y="27"/>
                  </a:lnTo>
                  <a:lnTo>
                    <a:pt x="417" y="27"/>
                  </a:lnTo>
                  <a:lnTo>
                    <a:pt x="417" y="239"/>
                  </a:lnTo>
                  <a:lnTo>
                    <a:pt x="121" y="239"/>
                  </a:lnTo>
                  <a:close/>
                  <a:moveTo>
                    <a:pt x="108" y="252"/>
                  </a:moveTo>
                  <a:lnTo>
                    <a:pt x="430" y="252"/>
                  </a:lnTo>
                  <a:lnTo>
                    <a:pt x="430" y="14"/>
                  </a:lnTo>
                  <a:lnTo>
                    <a:pt x="446" y="14"/>
                  </a:lnTo>
                  <a:lnTo>
                    <a:pt x="446" y="0"/>
                  </a:lnTo>
                  <a:lnTo>
                    <a:pt x="96" y="0"/>
                  </a:lnTo>
                  <a:lnTo>
                    <a:pt x="96" y="265"/>
                  </a:lnTo>
                  <a:lnTo>
                    <a:pt x="108" y="265"/>
                  </a:lnTo>
                  <a:lnTo>
                    <a:pt x="108" y="252"/>
                  </a:lnTo>
                  <a:close/>
                  <a:moveTo>
                    <a:pt x="0" y="388"/>
                  </a:moveTo>
                  <a:lnTo>
                    <a:pt x="54" y="388"/>
                  </a:lnTo>
                  <a:lnTo>
                    <a:pt x="54" y="368"/>
                  </a:lnTo>
                  <a:lnTo>
                    <a:pt x="0" y="368"/>
                  </a:lnTo>
                  <a:lnTo>
                    <a:pt x="0" y="388"/>
                  </a:lnTo>
                  <a:close/>
                  <a:moveTo>
                    <a:pt x="316" y="401"/>
                  </a:moveTo>
                  <a:lnTo>
                    <a:pt x="430" y="401"/>
                  </a:lnTo>
                  <a:lnTo>
                    <a:pt x="430" y="391"/>
                  </a:lnTo>
                  <a:lnTo>
                    <a:pt x="316" y="391"/>
                  </a:lnTo>
                  <a:lnTo>
                    <a:pt x="316" y="401"/>
                  </a:lnTo>
                  <a:close/>
                  <a:moveTo>
                    <a:pt x="523" y="378"/>
                  </a:moveTo>
                  <a:lnTo>
                    <a:pt x="538" y="378"/>
                  </a:lnTo>
                  <a:lnTo>
                    <a:pt x="538" y="368"/>
                  </a:lnTo>
                  <a:lnTo>
                    <a:pt x="523" y="368"/>
                  </a:lnTo>
                  <a:lnTo>
                    <a:pt x="523" y="378"/>
                  </a:lnTo>
                  <a:close/>
                  <a:moveTo>
                    <a:pt x="523" y="394"/>
                  </a:moveTo>
                  <a:lnTo>
                    <a:pt x="538" y="394"/>
                  </a:lnTo>
                  <a:lnTo>
                    <a:pt x="538" y="388"/>
                  </a:lnTo>
                  <a:lnTo>
                    <a:pt x="523" y="388"/>
                  </a:lnTo>
                  <a:lnTo>
                    <a:pt x="523" y="394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1" name="Line 62"/>
            <p:cNvSpPr>
              <a:spLocks noChangeShapeType="1"/>
            </p:cNvSpPr>
            <p:nvPr/>
          </p:nvSpPr>
          <p:spPr bwMode="auto">
            <a:xfrm>
              <a:off x="1084" y="1257"/>
              <a:ext cx="430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2" name="Line 63"/>
            <p:cNvSpPr>
              <a:spLocks noChangeShapeType="1"/>
            </p:cNvSpPr>
            <p:nvPr/>
          </p:nvSpPr>
          <p:spPr bwMode="auto">
            <a:xfrm flipV="1">
              <a:off x="1193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3" name="Line 64"/>
            <p:cNvSpPr>
              <a:spLocks noChangeShapeType="1"/>
            </p:cNvSpPr>
            <p:nvPr/>
          </p:nvSpPr>
          <p:spPr bwMode="auto">
            <a:xfrm flipV="1">
              <a:off x="1301" y="1257"/>
              <a:ext cx="1" cy="1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4052" name="AutoShape 65"/>
          <p:cNvCxnSpPr>
            <a:cxnSpLocks noChangeShapeType="1"/>
            <a:stCxn id="44050" idx="3"/>
          </p:cNvCxnSpPr>
          <p:nvPr/>
        </p:nvCxnSpPr>
        <p:spPr bwMode="auto">
          <a:xfrm flipV="1">
            <a:off x="7346950" y="5314950"/>
            <a:ext cx="449263" cy="285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3" name="AutoShape 66"/>
          <p:cNvCxnSpPr>
            <a:cxnSpLocks noChangeShapeType="1"/>
            <a:stCxn id="44054" idx="3"/>
            <a:endCxn id="44050" idx="1"/>
          </p:cNvCxnSpPr>
          <p:nvPr/>
        </p:nvCxnSpPr>
        <p:spPr bwMode="auto">
          <a:xfrm flipV="1">
            <a:off x="5410200" y="5343525"/>
            <a:ext cx="1752600" cy="3571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4" name="Rectangle 67"/>
          <p:cNvSpPr>
            <a:spLocks noChangeArrowheads="1"/>
          </p:cNvSpPr>
          <p:nvPr/>
        </p:nvSpPr>
        <p:spPr bwMode="auto">
          <a:xfrm>
            <a:off x="5226050" y="5614988"/>
            <a:ext cx="184150" cy="17145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4055" name="AutoShape 68"/>
          <p:cNvCxnSpPr>
            <a:cxnSpLocks noChangeShapeType="1"/>
            <a:stCxn id="44045" idx="3"/>
            <a:endCxn id="44054" idx="1"/>
          </p:cNvCxnSpPr>
          <p:nvPr/>
        </p:nvCxnSpPr>
        <p:spPr bwMode="auto">
          <a:xfrm>
            <a:off x="3536950" y="5343525"/>
            <a:ext cx="1689100" cy="3571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6" name="Text Box 76"/>
          <p:cNvSpPr txBox="1">
            <a:spLocks noChangeArrowheads="1"/>
          </p:cNvSpPr>
          <p:nvPr/>
        </p:nvSpPr>
        <p:spPr bwMode="auto">
          <a:xfrm>
            <a:off x="152400" y="3962400"/>
            <a:ext cx="1095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Host A</a:t>
            </a:r>
          </a:p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(IP A)</a:t>
            </a:r>
          </a:p>
        </p:txBody>
      </p:sp>
      <p:sp>
        <p:nvSpPr>
          <p:cNvPr id="44057" name="Text Box 77"/>
          <p:cNvSpPr txBox="1">
            <a:spLocks noChangeArrowheads="1"/>
          </p:cNvSpPr>
          <p:nvPr/>
        </p:nvSpPr>
        <p:spPr bwMode="auto">
          <a:xfrm>
            <a:off x="7543800" y="4114800"/>
            <a:ext cx="1108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Host B </a:t>
            </a:r>
          </a:p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(IP B)</a:t>
            </a:r>
          </a:p>
        </p:txBody>
      </p:sp>
      <p:sp>
        <p:nvSpPr>
          <p:cNvPr id="44058" name="Text Box 78"/>
          <p:cNvSpPr txBox="1">
            <a:spLocks noChangeArrowheads="1"/>
          </p:cNvSpPr>
          <p:nvPr/>
        </p:nvSpPr>
        <p:spPr bwMode="auto">
          <a:xfrm>
            <a:off x="3181350" y="4724400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R2</a:t>
            </a:r>
          </a:p>
        </p:txBody>
      </p:sp>
      <p:sp>
        <p:nvSpPr>
          <p:cNvPr id="44059" name="Text Box 79"/>
          <p:cNvSpPr txBox="1">
            <a:spLocks noChangeArrowheads="1"/>
          </p:cNvSpPr>
          <p:nvPr/>
        </p:nvSpPr>
        <p:spPr bwMode="auto">
          <a:xfrm>
            <a:off x="5086350" y="5105400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R3</a:t>
            </a:r>
          </a:p>
        </p:txBody>
      </p:sp>
      <p:sp>
        <p:nvSpPr>
          <p:cNvPr id="44060" name="Rectangle 83"/>
          <p:cNvSpPr>
            <a:spLocks noChangeArrowheads="1"/>
          </p:cNvSpPr>
          <p:nvPr/>
        </p:nvSpPr>
        <p:spPr bwMode="auto">
          <a:xfrm>
            <a:off x="5181600" y="4700588"/>
            <a:ext cx="184150" cy="17145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4061" name="AutoShape 85"/>
          <p:cNvCxnSpPr>
            <a:cxnSpLocks noChangeShapeType="1"/>
            <a:stCxn id="44045" idx="3"/>
            <a:endCxn id="44060" idx="1"/>
          </p:cNvCxnSpPr>
          <p:nvPr/>
        </p:nvCxnSpPr>
        <p:spPr bwMode="auto">
          <a:xfrm flipV="1">
            <a:off x="3536950" y="4786313"/>
            <a:ext cx="1644650" cy="5572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62" name="Text Box 86"/>
          <p:cNvSpPr txBox="1">
            <a:spLocks noChangeArrowheads="1"/>
          </p:cNvSpPr>
          <p:nvPr/>
        </p:nvSpPr>
        <p:spPr bwMode="auto">
          <a:xfrm>
            <a:off x="5029200" y="4191000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R4</a:t>
            </a:r>
          </a:p>
        </p:txBody>
      </p:sp>
      <p:cxnSp>
        <p:nvCxnSpPr>
          <p:cNvPr id="44063" name="AutoShape 87"/>
          <p:cNvCxnSpPr>
            <a:cxnSpLocks noChangeShapeType="1"/>
            <a:stCxn id="44060" idx="3"/>
            <a:endCxn id="44050" idx="1"/>
          </p:cNvCxnSpPr>
          <p:nvPr/>
        </p:nvCxnSpPr>
        <p:spPr bwMode="auto">
          <a:xfrm>
            <a:off x="5365750" y="4786313"/>
            <a:ext cx="1797050" cy="5572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4" name="AutoShape 26"/>
          <p:cNvCxnSpPr>
            <a:cxnSpLocks noChangeShapeType="1"/>
            <a:stCxn id="44113" idx="2"/>
            <a:endCxn id="44066" idx="1"/>
          </p:cNvCxnSpPr>
          <p:nvPr/>
        </p:nvCxnSpPr>
        <p:spPr bwMode="auto">
          <a:xfrm rot="10800000" flipH="1" flipV="1">
            <a:off x="1257300" y="5172075"/>
            <a:ext cx="996950" cy="838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65" name="AutoShape 26"/>
          <p:cNvCxnSpPr>
            <a:cxnSpLocks noChangeShapeType="1"/>
            <a:stCxn id="44109" idx="4"/>
            <a:endCxn id="44112" idx="6"/>
          </p:cNvCxnSpPr>
          <p:nvPr/>
        </p:nvCxnSpPr>
        <p:spPr bwMode="auto">
          <a:xfrm rot="5400000" flipH="1" flipV="1">
            <a:off x="2579688" y="5168900"/>
            <a:ext cx="612775" cy="1089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66" name="Rectangle 24"/>
          <p:cNvSpPr>
            <a:spLocks noChangeArrowheads="1"/>
          </p:cNvSpPr>
          <p:nvPr/>
        </p:nvSpPr>
        <p:spPr bwMode="auto">
          <a:xfrm>
            <a:off x="2254250" y="5924550"/>
            <a:ext cx="184150" cy="171450"/>
          </a:xfrm>
          <a:prstGeom prst="rect">
            <a:avLst/>
          </a:prstGeom>
          <a:solidFill>
            <a:srgbClr val="EAEAEA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4067" name="Text Box 78"/>
          <p:cNvSpPr txBox="1">
            <a:spLocks noChangeArrowheads="1"/>
          </p:cNvSpPr>
          <p:nvPr/>
        </p:nvSpPr>
        <p:spPr bwMode="auto">
          <a:xfrm>
            <a:off x="2133600" y="6015038"/>
            <a:ext cx="57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R1</a:t>
            </a:r>
          </a:p>
        </p:txBody>
      </p:sp>
      <p:sp>
        <p:nvSpPr>
          <p:cNvPr id="44068" name="Freeform 132"/>
          <p:cNvSpPr>
            <a:spLocks noChangeArrowheads="1"/>
          </p:cNvSpPr>
          <p:nvPr/>
        </p:nvSpPr>
        <p:spPr bwMode="auto">
          <a:xfrm>
            <a:off x="846138" y="4506913"/>
            <a:ext cx="6926262" cy="722312"/>
          </a:xfrm>
          <a:custGeom>
            <a:avLst/>
            <a:gdLst>
              <a:gd name="T0" fmla="*/ 0 w 6925733"/>
              <a:gd name="T1" fmla="*/ 436481 h 722489"/>
              <a:gd name="T2" fmla="*/ 694743 w 6925733"/>
              <a:gd name="T3" fmla="*/ 453379 h 722489"/>
              <a:gd name="T4" fmla="*/ 2304517 w 6925733"/>
              <a:gd name="T5" fmla="*/ 622334 h 722489"/>
              <a:gd name="T6" fmla="*/ 2711196 w 6925733"/>
              <a:gd name="T7" fmla="*/ 605441 h 722489"/>
              <a:gd name="T8" fmla="*/ 4202355 w 6925733"/>
              <a:gd name="T9" fmla="*/ 98562 h 722489"/>
              <a:gd name="T10" fmla="*/ 4473476 w 6925733"/>
              <a:gd name="T11" fmla="*/ 14084 h 722489"/>
              <a:gd name="T12" fmla="*/ 4693755 w 6925733"/>
              <a:gd name="T13" fmla="*/ 98562 h 722489"/>
              <a:gd name="T14" fmla="*/ 6167972 w 6925733"/>
              <a:gd name="T15" fmla="*/ 622334 h 722489"/>
              <a:gd name="T16" fmla="*/ 6930494 w 6925733"/>
              <a:gd name="T17" fmla="*/ 689923 h 7224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925733"/>
              <a:gd name="T28" fmla="*/ 0 h 722489"/>
              <a:gd name="T29" fmla="*/ 6925733 w 6925733"/>
              <a:gd name="T30" fmla="*/ 722489 h 7224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925733" h="722489">
                <a:moveTo>
                  <a:pt x="0" y="437444"/>
                </a:moveTo>
                <a:cubicBezTo>
                  <a:pt x="155222" y="430389"/>
                  <a:pt x="310444" y="423334"/>
                  <a:pt x="694266" y="454378"/>
                </a:cubicBezTo>
                <a:cubicBezTo>
                  <a:pt x="1078088" y="485423"/>
                  <a:pt x="1967089" y="598311"/>
                  <a:pt x="2302933" y="623711"/>
                </a:cubicBezTo>
                <a:cubicBezTo>
                  <a:pt x="2638777" y="649111"/>
                  <a:pt x="2393244" y="694267"/>
                  <a:pt x="2709333" y="606778"/>
                </a:cubicBezTo>
                <a:cubicBezTo>
                  <a:pt x="3025422" y="519289"/>
                  <a:pt x="3905955" y="197556"/>
                  <a:pt x="4199466" y="98778"/>
                </a:cubicBezTo>
                <a:cubicBezTo>
                  <a:pt x="4492977" y="0"/>
                  <a:pt x="4388556" y="14111"/>
                  <a:pt x="4470400" y="14111"/>
                </a:cubicBezTo>
                <a:cubicBezTo>
                  <a:pt x="4552244" y="14111"/>
                  <a:pt x="4690533" y="98778"/>
                  <a:pt x="4690533" y="98778"/>
                </a:cubicBezTo>
                <a:cubicBezTo>
                  <a:pt x="4972755" y="200378"/>
                  <a:pt x="5791200" y="524933"/>
                  <a:pt x="6163733" y="623711"/>
                </a:cubicBezTo>
                <a:cubicBezTo>
                  <a:pt x="6536266" y="722489"/>
                  <a:pt x="6925733" y="691444"/>
                  <a:pt x="6925733" y="691444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1219200" y="4648200"/>
            <a:ext cx="1752600" cy="228600"/>
            <a:chOff x="1219200" y="4648200"/>
            <a:chExt cx="1752600" cy="228600"/>
          </a:xfrm>
        </p:grpSpPr>
        <p:sp>
          <p:nvSpPr>
            <p:cNvPr id="44070" name="Rectangle 133"/>
            <p:cNvSpPr>
              <a:spLocks noChangeArrowheads="1"/>
            </p:cNvSpPr>
            <p:nvPr/>
          </p:nvSpPr>
          <p:spPr bwMode="auto">
            <a:xfrm>
              <a:off x="1219200" y="4648200"/>
              <a:ext cx="990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4071" name="Rectangle 134"/>
            <p:cNvSpPr>
              <a:spLocks noChangeArrowheads="1"/>
            </p:cNvSpPr>
            <p:nvPr/>
          </p:nvSpPr>
          <p:spPr bwMode="auto">
            <a:xfrm>
              <a:off x="2209800" y="4648200"/>
              <a:ext cx="762000" cy="228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  <a:cs typeface="Helvetica" charset="0"/>
                </a:rPr>
                <a:t>IP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63399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1684 0.04213 L 0.37222 -0.05671 L 0.57031 0.03472 L 0.61476 0.0395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1628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IP Addresses vs. MAC Addresses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915400" cy="4038600"/>
          </a:xfrm>
        </p:spPr>
        <p:txBody>
          <a:bodyPr/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Why not use MAC addresses for routing?</a:t>
            </a:r>
          </a:p>
          <a:p>
            <a:pPr lvl="1"/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Doesn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’</a:t>
            </a:r>
            <a:r>
              <a:rPr lang="en-US" altLang="ja-JP" dirty="0" smtClean="0">
                <a:latin typeface="Gill Sans Light"/>
                <a:ea typeface="ＭＳ Ｐゴシック" charset="0"/>
                <a:cs typeface="Gill Sans Light"/>
              </a:rPr>
              <a:t>t 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scale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Analogy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MAC address </a:t>
            </a:r>
            <a:r>
              <a:rPr lang="en-US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 SSN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IP address  (unreadable) home address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MAC address: uniquely associated to the device for the entire lifetime of the device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IP address: changes as the device location changes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Your notebook IP address at school is different from home</a:t>
            </a:r>
            <a:endParaRPr lang="en-US" altLang="ja-JP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45063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  <p:pic>
        <p:nvPicPr>
          <p:cNvPr id="45066" name="Picture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1000"/>
            <a:ext cx="603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6400800" y="4267200"/>
            <a:ext cx="2608263" cy="1676400"/>
            <a:chOff x="6477000" y="4267200"/>
            <a:chExt cx="2607662" cy="1676400"/>
          </a:xfrm>
        </p:grpSpPr>
        <p:pic>
          <p:nvPicPr>
            <p:cNvPr id="45072" name="Picture 9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4267200"/>
              <a:ext cx="1752600" cy="1079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3" name="Picture 9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4267200"/>
              <a:ext cx="690716" cy="107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4" name="TextBox 93"/>
            <p:cNvSpPr txBox="1">
              <a:spLocks noChangeArrowheads="1"/>
            </p:cNvSpPr>
            <p:nvPr/>
          </p:nvSpPr>
          <p:spPr bwMode="auto">
            <a:xfrm>
              <a:off x="6553200" y="5297269"/>
              <a:ext cx="2531462" cy="646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10 7</a:t>
              </a:r>
              <a:r>
                <a:rPr lang="en-US" sz="1800" b="0" baseline="30000">
                  <a:latin typeface="Helvetica" charset="0"/>
                  <a:cs typeface="Helvetica" charset="0"/>
                </a:rPr>
                <a:t>th</a:t>
              </a:r>
              <a:r>
                <a:rPr lang="en-US" sz="1800" b="0">
                  <a:latin typeface="Helvetica" charset="0"/>
                  <a:cs typeface="Helvetica" charset="0"/>
                </a:rPr>
                <a:t> Street NW</a:t>
              </a:r>
            </a:p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Washington, DC 21115</a:t>
              </a:r>
            </a:p>
          </p:txBody>
        </p:sp>
      </p:grp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304800" y="4267200"/>
            <a:ext cx="2366963" cy="1676400"/>
            <a:chOff x="6477000" y="4267200"/>
            <a:chExt cx="2367116" cy="1676400"/>
          </a:xfrm>
        </p:grpSpPr>
        <p:pic>
          <p:nvPicPr>
            <p:cNvPr id="45069" name="Picture 9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4267200"/>
              <a:ext cx="1752600" cy="1079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0" name="Picture 9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4267200"/>
              <a:ext cx="690716" cy="107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1" name="TextBox 98"/>
            <p:cNvSpPr txBox="1">
              <a:spLocks noChangeArrowheads="1"/>
            </p:cNvSpPr>
            <p:nvPr/>
          </p:nvSpPr>
          <p:spPr bwMode="auto">
            <a:xfrm>
              <a:off x="6553200" y="5297269"/>
              <a:ext cx="2210862" cy="646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1051 Euclid Ave</a:t>
              </a:r>
            </a:p>
            <a:p>
              <a:pPr eaLnBrk="1" hangingPunct="1"/>
              <a:r>
                <a:rPr lang="en-US" sz="18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Berkeley, CA 94722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37702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1.11111E-6 C -0.09235 0.03241 -0.18472 0.06505 -0.26857 0.07408 C -0.35242 0.08311 -0.43576 0.06667 -0.50364 0.0544 C -0.57152 0.04213 -0.62378 0.02107 -0.67586 1.11111E-6 " pathEditMode="relative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1628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IP Addresses vs. MAC Addresses</a:t>
            </a:r>
          </a:p>
        </p:txBody>
      </p:sp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46086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46087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46088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  <p:pic>
        <p:nvPicPr>
          <p:cNvPr id="46089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819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001000" cy="5715000"/>
          </a:xfrm>
        </p:spPr>
        <p:txBody>
          <a:bodyPr/>
          <a:lstStyle/>
          <a:p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Why does packet forwarding using IP </a:t>
            </a:r>
            <a:r>
              <a:rPr lang="en-US" altLang="ja-JP" dirty="0" err="1">
                <a:latin typeface="Gill Sans Light"/>
                <a:ea typeface="ＭＳ Ｐゴシック" charset="0"/>
                <a:cs typeface="Gill Sans Light"/>
              </a:rPr>
              <a:t>addr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. scale?</a:t>
            </a:r>
          </a:p>
          <a:p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Because IP addresses can be aggregated</a:t>
            </a:r>
          </a:p>
          <a:p>
            <a:pPr lvl="1"/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E.g., all IP addresses at UC Berkeley start with </a:t>
            </a:r>
            <a:r>
              <a:rPr lang="en-US" altLang="ja-JP" b="1" dirty="0">
                <a:latin typeface="Gill Sans Light"/>
                <a:ea typeface="ＭＳ Ｐゴシック" charset="0"/>
                <a:cs typeface="Gill Sans Light"/>
              </a:rPr>
              <a:t>0xA9E5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, i.e., any address of form 0xA9E5**** belongs to Berkeley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Thus, a router in NY needs to keep a </a:t>
            </a: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single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entry for </a:t>
            </a: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all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hosts at Berkeley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If we were using MAC addresses the NY router would need to maintain </a:t>
            </a: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an entry for every 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Berkeley host!!</a:t>
            </a:r>
          </a:p>
          <a:p>
            <a:pPr lvl="1"/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Analogy: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Give this letter to person with SSN: 123-45-6789 vs.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Give this letter to 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John Smith, 123 First Street, LA, US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”</a:t>
            </a:r>
            <a:endParaRPr lang="en-US" altLang="ja-JP" dirty="0">
              <a:latin typeface="Gill Sans Light"/>
              <a:ea typeface="ＭＳ Ｐゴシック" charset="0"/>
              <a:cs typeface="Gill Sans Light"/>
            </a:endParaRPr>
          </a:p>
          <a:p>
            <a:pPr lvl="1"/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 lvl="1"/>
            <a:endParaRPr lang="en-US" altLang="ja-JP" dirty="0">
              <a:latin typeface="Gill Sans Light"/>
              <a:ea typeface="ＭＳ Ｐゴシック" charset="0"/>
              <a:cs typeface="Gill Sans Light"/>
            </a:endParaRPr>
          </a:p>
          <a:p>
            <a:endParaRPr lang="en-US" altLang="ja-JP" dirty="0">
              <a:latin typeface="Gill Sans Light"/>
              <a:ea typeface="ＭＳ Ｐゴシック" charset="0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034446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04800"/>
            <a:ext cx="8534400" cy="1371600"/>
          </a:xfrm>
        </p:spPr>
        <p:txBody>
          <a:bodyPr/>
          <a:lstStyle/>
          <a:p>
            <a:pPr eaLnBrk="1" hangingPunct="1"/>
            <a:r>
              <a:rPr lang="en-US" sz="3500" dirty="0">
                <a:latin typeface="Helvetica" charset="0"/>
                <a:ea typeface="ＭＳ Ｐゴシック" charset="0"/>
                <a:cs typeface="ＭＳ Ｐゴシック" charset="0"/>
              </a:rPr>
              <a:t>The Internet Protocol (IP)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2590800"/>
          </a:xfrm>
        </p:spPr>
        <p:txBody>
          <a:bodyPr/>
          <a:lstStyle/>
          <a:p>
            <a:pPr eaLnBrk="1" hangingPunct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Internet Protocol: 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Internet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’</a:t>
            </a:r>
            <a:r>
              <a:rPr lang="en-US" altLang="ja-JP" dirty="0" smtClean="0">
                <a:latin typeface="Gill Sans Light"/>
                <a:ea typeface="ＭＳ Ｐゴシック" charset="0"/>
                <a:cs typeface="Gill Sans Light"/>
              </a:rPr>
              <a:t>s 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network layer</a:t>
            </a:r>
          </a:p>
          <a:p>
            <a:pPr eaLnBrk="1" hangingPunct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Service it provides: 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Best-Effort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”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 Packet Delivery</a:t>
            </a:r>
          </a:p>
          <a:p>
            <a:pPr lvl="1" eaLnBrk="1" hangingPunct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Tries 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it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’</a:t>
            </a:r>
            <a:r>
              <a:rPr lang="en-US" altLang="ja-JP" dirty="0" smtClean="0">
                <a:latin typeface="Gill Sans Light"/>
                <a:ea typeface="ＭＳ Ｐゴシック" charset="0"/>
                <a:cs typeface="Gill Sans Light"/>
              </a:rPr>
              <a:t>s 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best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”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 to deliver packet to its destination </a:t>
            </a:r>
          </a:p>
          <a:p>
            <a:pPr lvl="1" eaLnBrk="1" hangingPunct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Packets may be lost</a:t>
            </a:r>
          </a:p>
          <a:p>
            <a:pPr lvl="1" eaLnBrk="1" hangingPunct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Packets may be corrupted</a:t>
            </a:r>
          </a:p>
          <a:p>
            <a:pPr lvl="1" eaLnBrk="1" hangingPunct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Packets may be delivered out of order</a:t>
            </a:r>
          </a:p>
        </p:txBody>
      </p:sp>
      <p:pic>
        <p:nvPicPr>
          <p:cNvPr id="47107" name="Picture 4" descr="j028575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3625" y="4651375"/>
            <a:ext cx="1730375" cy="1062038"/>
          </a:xfrm>
          <a:noFill/>
        </p:spPr>
      </p:pic>
      <p:graphicFrame>
        <p:nvGraphicFramePr>
          <p:cNvPr id="47108" name="Object 2"/>
          <p:cNvGraphicFramePr>
            <a:graphicFrameLocks noChangeAspect="1"/>
          </p:cNvGraphicFramePr>
          <p:nvPr/>
        </p:nvGraphicFramePr>
        <p:xfrm>
          <a:off x="2724150" y="4186238"/>
          <a:ext cx="3608388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3" name="Photo Editor Photo" r:id="rId5" imgW="1905266" imgH="1390844" progId="MSPhotoEd.3">
                  <p:embed/>
                </p:oleObj>
              </mc:Choice>
              <mc:Fallback>
                <p:oleObj name="Photo Editor Photo" r:id="rId5" imgW="1905266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4186238"/>
                        <a:ext cx="3608388" cy="206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Line 6"/>
          <p:cNvSpPr>
            <a:spLocks noChangeShapeType="1"/>
          </p:cNvSpPr>
          <p:nvPr/>
        </p:nvSpPr>
        <p:spPr bwMode="auto">
          <a:xfrm flipV="1">
            <a:off x="1714500" y="5308600"/>
            <a:ext cx="1344613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 flipV="1">
            <a:off x="6122988" y="5160963"/>
            <a:ext cx="1095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0" y="4002088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source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7224713" y="4084638"/>
            <a:ext cx="167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destination</a:t>
            </a:r>
          </a:p>
        </p:txBody>
      </p:sp>
      <p:pic>
        <p:nvPicPr>
          <p:cNvPr id="47113" name="Picture 10" descr="MCj0295728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33888"/>
            <a:ext cx="1928813" cy="1630362"/>
          </a:xfrm>
          <a:noFill/>
        </p:spPr>
      </p:pic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3521075" y="4876800"/>
            <a:ext cx="1890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0">
                <a:latin typeface="Helvetica" charset="0"/>
                <a:cs typeface="Helvetica" charset="0"/>
              </a:rPr>
              <a:t>IP network</a:t>
            </a:r>
          </a:p>
        </p:txBody>
      </p:sp>
      <p:grpSp>
        <p:nvGrpSpPr>
          <p:cNvPr id="47115" name="Group 12"/>
          <p:cNvGrpSpPr>
            <a:grpSpLocks/>
          </p:cNvGrpSpPr>
          <p:nvPr/>
        </p:nvGrpSpPr>
        <p:grpSpPr bwMode="auto">
          <a:xfrm>
            <a:off x="2089150" y="4770438"/>
            <a:ext cx="327025" cy="457200"/>
            <a:chOff x="4505" y="1615"/>
            <a:chExt cx="206" cy="288"/>
          </a:xfrm>
        </p:grpSpPr>
        <p:sp>
          <p:nvSpPr>
            <p:cNvPr id="47129" name="Rectangle 13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47130" name="Rectangle 14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</p:grpSp>
      <p:grpSp>
        <p:nvGrpSpPr>
          <p:cNvPr id="47116" name="Group 15"/>
          <p:cNvGrpSpPr>
            <a:grpSpLocks/>
          </p:cNvGrpSpPr>
          <p:nvPr/>
        </p:nvGrpSpPr>
        <p:grpSpPr bwMode="auto">
          <a:xfrm>
            <a:off x="2584450" y="4775200"/>
            <a:ext cx="327025" cy="457200"/>
            <a:chOff x="4505" y="1615"/>
            <a:chExt cx="206" cy="288"/>
          </a:xfrm>
        </p:grpSpPr>
        <p:sp>
          <p:nvSpPr>
            <p:cNvPr id="47127" name="Rectangle 16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47128" name="Rectangle 17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</p:grpSp>
      <p:grpSp>
        <p:nvGrpSpPr>
          <p:cNvPr id="47117" name="Group 18"/>
          <p:cNvGrpSpPr>
            <a:grpSpLocks/>
          </p:cNvGrpSpPr>
          <p:nvPr/>
        </p:nvGrpSpPr>
        <p:grpSpPr bwMode="auto">
          <a:xfrm>
            <a:off x="6438900" y="4629150"/>
            <a:ext cx="327025" cy="457200"/>
            <a:chOff x="4505" y="1615"/>
            <a:chExt cx="206" cy="288"/>
          </a:xfrm>
        </p:grpSpPr>
        <p:sp>
          <p:nvSpPr>
            <p:cNvPr id="47125" name="Rectangle 19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47126" name="Rectangle 20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</p:grpSp>
      <p:sp>
        <p:nvSpPr>
          <p:cNvPr id="47118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47119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47120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47121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47122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47123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47124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416822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Transport Layer (4)</a:t>
            </a:r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924800" cy="5486400"/>
          </a:xfrm>
        </p:spPr>
        <p:txBody>
          <a:bodyPr>
            <a:normAutofit/>
          </a:bodyPr>
          <a:lstStyle/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Service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Provide end-to-end communication between </a:t>
            </a:r>
            <a:r>
              <a:rPr lang="en-US" sz="2400" dirty="0" smtClean="0">
                <a:latin typeface="Gill Sans Light"/>
                <a:ea typeface="ＭＳ Ｐゴシック" charset="0"/>
                <a:cs typeface="Gill Sans Light"/>
              </a:rPr>
              <a:t/>
            </a:r>
            <a:br>
              <a:rPr lang="en-US" sz="2400" dirty="0" smtClean="0">
                <a:latin typeface="Gill Sans Light"/>
                <a:ea typeface="ＭＳ Ｐゴシック" charset="0"/>
                <a:cs typeface="Gill Sans Light"/>
              </a:rPr>
            </a:br>
            <a:r>
              <a:rPr lang="en-US" sz="2400" dirty="0" smtClean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processes</a:t>
            </a:r>
            <a:endParaRPr lang="en-US" sz="2400" dirty="0">
              <a:latin typeface="Gill Sans Light"/>
              <a:ea typeface="ＭＳ Ｐゴシック" charset="0"/>
              <a:cs typeface="Gill Sans Light"/>
            </a:endParaRPr>
          </a:p>
          <a:p>
            <a:pPr lvl="1">
              <a:buClr>
                <a:schemeClr val="tx2"/>
              </a:buClr>
            </a:pPr>
            <a:r>
              <a:rPr lang="en-US" sz="2400" dirty="0" err="1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Demultiplexing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 of communication between hosts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Possible other services:</a:t>
            </a:r>
          </a:p>
          <a:p>
            <a:pPr lvl="2">
              <a:buClr>
                <a:schemeClr val="tx2"/>
              </a:buClr>
            </a:pPr>
            <a:r>
              <a:rPr lang="en-US" sz="2400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Reliability </a:t>
            </a:r>
            <a:r>
              <a:rPr lang="en-US" sz="2400" dirty="0">
                <a:solidFill>
                  <a:schemeClr val="tx2"/>
                </a:solidFill>
                <a:latin typeface="Gill Sans Light"/>
                <a:ea typeface="ＭＳ Ｐゴシック" charset="0"/>
                <a:cs typeface="Gill Sans Light"/>
              </a:rPr>
              <a:t>in the presence of errors</a:t>
            </a:r>
            <a:endParaRPr lang="en-US" sz="2400" dirty="0">
              <a:solidFill>
                <a:srgbClr val="FF0000"/>
              </a:solidFill>
              <a:latin typeface="Gill Sans Light"/>
              <a:ea typeface="ＭＳ Ｐゴシック" charset="0"/>
              <a:cs typeface="Gill Sans Light"/>
            </a:endParaRPr>
          </a:p>
          <a:p>
            <a:pPr lvl="2">
              <a:buClr>
                <a:schemeClr val="tx2"/>
              </a:buClr>
            </a:pPr>
            <a:r>
              <a:rPr lang="en-US" sz="2400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Timing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 properties</a:t>
            </a:r>
          </a:p>
          <a:p>
            <a:pPr lvl="2">
              <a:buClr>
                <a:schemeClr val="tx2"/>
              </a:buClr>
            </a:pPr>
            <a:r>
              <a:rPr lang="en-US" sz="2400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Rate </a:t>
            </a:r>
            <a:r>
              <a:rPr lang="en-US" sz="2400" dirty="0" smtClean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adaptation</a:t>
            </a:r>
            <a:r>
              <a:rPr lang="en-US" sz="2400" dirty="0" smtClean="0">
                <a:latin typeface="Gill Sans Light"/>
                <a:ea typeface="ＭＳ Ｐゴシック" charset="0"/>
                <a:cs typeface="Gill Sans Light"/>
              </a:rPr>
              <a:t> 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(flow-control, congestion control)</a:t>
            </a:r>
          </a:p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Interface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send message to specific process at given destination; local process receives messages sent to it</a:t>
            </a:r>
          </a:p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Protocol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port numbers, perhaps implement reliability, flow control, 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packetization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of large messages, framing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Examples: TCP and UDP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49161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43341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27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Port Numbers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7391400" cy="1676400"/>
          </a:xfrm>
        </p:spPr>
        <p:txBody>
          <a:bodyPr/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Port number: 16-bit number identifying the end-point of a transport connection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E.g.,  80 identifies the port on which a processing implementing HTTP server can be connected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51207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51208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51209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447800" y="5638800"/>
            <a:ext cx="2743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447800" y="5715000"/>
            <a:ext cx="2698750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0" smtClean="0">
                <a:latin typeface="Helvetica" charset="0"/>
                <a:cs typeface="Helvetica" charset="0"/>
              </a:rPr>
              <a:t>101010100110101110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0" y="3200400"/>
            <a:ext cx="1295400" cy="762000"/>
          </a:xfrm>
          <a:prstGeom prst="rect">
            <a:avLst/>
          </a:prstGeom>
          <a:solidFill>
            <a:srgbClr val="A0BCFE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Network Layer </a:t>
            </a:r>
          </a:p>
        </p:txBody>
      </p:sp>
      <p:sp>
        <p:nvSpPr>
          <p:cNvPr id="51213" name="Rectangle 60"/>
          <p:cNvSpPr>
            <a:spLocks noChangeArrowheads="1"/>
          </p:cNvSpPr>
          <p:nvPr/>
        </p:nvSpPr>
        <p:spPr bwMode="auto">
          <a:xfrm>
            <a:off x="2819400" y="3276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133600" y="3276600"/>
            <a:ext cx="6858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Net.</a:t>
            </a:r>
          </a:p>
          <a:p>
            <a:pPr algn="ctr">
              <a:defRPr/>
            </a:pPr>
            <a:r>
              <a:rPr lang="en-US" sz="1600" b="0" dirty="0" err="1">
                <a:latin typeface="Arial Narrow"/>
                <a:ea typeface="ＭＳ Ｐゴシック" pitchFamily="1" charset="-128"/>
                <a:cs typeface="Arial Narrow"/>
              </a:rPr>
              <a:t>Hdr</a:t>
            </a: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848600" y="3200400"/>
            <a:ext cx="1295400" cy="762000"/>
          </a:xfrm>
          <a:prstGeom prst="rect">
            <a:avLst/>
          </a:prstGeom>
          <a:solidFill>
            <a:srgbClr val="A0BCFE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Network Layer </a:t>
            </a:r>
          </a:p>
        </p:txBody>
      </p:sp>
      <p:sp>
        <p:nvSpPr>
          <p:cNvPr id="51216" name="Rectangle 65"/>
          <p:cNvSpPr>
            <a:spLocks noChangeArrowheads="1"/>
          </p:cNvSpPr>
          <p:nvPr/>
        </p:nvSpPr>
        <p:spPr bwMode="auto">
          <a:xfrm>
            <a:off x="6324600" y="3276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1217" name="Rectangle 67"/>
          <p:cNvSpPr>
            <a:spLocks noChangeArrowheads="1"/>
          </p:cNvSpPr>
          <p:nvPr/>
        </p:nvSpPr>
        <p:spPr bwMode="auto">
          <a:xfrm>
            <a:off x="5638800" y="3276600"/>
            <a:ext cx="685800" cy="609600"/>
          </a:xfrm>
          <a:prstGeom prst="rect">
            <a:avLst/>
          </a:prstGeom>
          <a:solidFill>
            <a:srgbClr val="A0BC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Net.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0" y="4343400"/>
            <a:ext cx="1295400" cy="762000"/>
          </a:xfrm>
          <a:prstGeom prst="rect">
            <a:avLst/>
          </a:prstGeom>
          <a:solidFill>
            <a:srgbClr val="FECF59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 err="1">
                <a:latin typeface="Helvetica"/>
                <a:ea typeface="ＭＳ Ｐゴシック" pitchFamily="1" charset="-128"/>
                <a:cs typeface="Helvetica"/>
              </a:rPr>
              <a:t>Datalink</a:t>
            </a: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 Layer </a:t>
            </a:r>
          </a:p>
        </p:txBody>
      </p:sp>
      <p:sp>
        <p:nvSpPr>
          <p:cNvPr id="51219" name="Rectangle 70"/>
          <p:cNvSpPr>
            <a:spLocks noChangeArrowheads="1"/>
          </p:cNvSpPr>
          <p:nvPr/>
        </p:nvSpPr>
        <p:spPr bwMode="auto">
          <a:xfrm>
            <a:off x="2819400" y="4419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2133600" y="4419600"/>
            <a:ext cx="6858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Net.</a:t>
            </a:r>
          </a:p>
          <a:p>
            <a:pPr algn="ctr">
              <a:defRPr/>
            </a:pPr>
            <a:r>
              <a:rPr lang="en-US" sz="1600" b="0" dirty="0" err="1">
                <a:latin typeface="Arial Narrow"/>
                <a:ea typeface="ＭＳ Ｐゴシック" pitchFamily="1" charset="-128"/>
                <a:cs typeface="Arial Narrow"/>
              </a:rPr>
              <a:t>Hdr</a:t>
            </a: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.</a:t>
            </a:r>
          </a:p>
        </p:txBody>
      </p:sp>
      <p:sp>
        <p:nvSpPr>
          <p:cNvPr id="51221" name="Rectangle 73"/>
          <p:cNvSpPr>
            <a:spLocks noChangeArrowheads="1"/>
          </p:cNvSpPr>
          <p:nvPr/>
        </p:nvSpPr>
        <p:spPr bwMode="auto">
          <a:xfrm>
            <a:off x="1447800" y="4419600"/>
            <a:ext cx="685800" cy="609600"/>
          </a:xfrm>
          <a:prstGeom prst="rect">
            <a:avLst/>
          </a:prstGeom>
          <a:solidFill>
            <a:srgbClr val="FECF59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Frame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848600" y="4343400"/>
            <a:ext cx="1295400" cy="762000"/>
          </a:xfrm>
          <a:prstGeom prst="rect">
            <a:avLst/>
          </a:prstGeom>
          <a:solidFill>
            <a:srgbClr val="FECF59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 err="1">
                <a:latin typeface="Helvetica"/>
                <a:ea typeface="ＭＳ Ｐゴシック" pitchFamily="1" charset="-128"/>
                <a:cs typeface="Helvetica"/>
              </a:rPr>
              <a:t>Datalink</a:t>
            </a: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 Layer </a:t>
            </a:r>
          </a:p>
        </p:txBody>
      </p:sp>
      <p:sp>
        <p:nvSpPr>
          <p:cNvPr id="51223" name="Rectangle 75"/>
          <p:cNvSpPr>
            <a:spLocks noChangeArrowheads="1"/>
          </p:cNvSpPr>
          <p:nvPr/>
        </p:nvSpPr>
        <p:spPr bwMode="auto">
          <a:xfrm>
            <a:off x="6324600" y="4419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1224" name="Rectangle 77"/>
          <p:cNvSpPr>
            <a:spLocks noChangeArrowheads="1"/>
          </p:cNvSpPr>
          <p:nvPr/>
        </p:nvSpPr>
        <p:spPr bwMode="auto">
          <a:xfrm>
            <a:off x="5638800" y="4419600"/>
            <a:ext cx="685800" cy="609600"/>
          </a:xfrm>
          <a:prstGeom prst="rect">
            <a:avLst/>
          </a:prstGeom>
          <a:solidFill>
            <a:srgbClr val="A0BC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Net.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1225" name="Rectangle 78"/>
          <p:cNvSpPr>
            <a:spLocks noChangeArrowheads="1"/>
          </p:cNvSpPr>
          <p:nvPr/>
        </p:nvSpPr>
        <p:spPr bwMode="auto">
          <a:xfrm>
            <a:off x="4953000" y="4419600"/>
            <a:ext cx="685800" cy="609600"/>
          </a:xfrm>
          <a:prstGeom prst="rect">
            <a:avLst/>
          </a:prstGeom>
          <a:solidFill>
            <a:srgbClr val="FECF59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Frame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0" y="5486400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848600" y="5486400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953000" y="5638800"/>
            <a:ext cx="2743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34" name="TextBox 2"/>
          <p:cNvSpPr txBox="1">
            <a:spLocks noChangeArrowheads="1"/>
          </p:cNvSpPr>
          <p:nvPr/>
        </p:nvSpPr>
        <p:spPr bwMode="auto">
          <a:xfrm>
            <a:off x="4953000" y="5715000"/>
            <a:ext cx="2698750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0" smtClean="0">
                <a:latin typeface="Helvetica" charset="0"/>
                <a:cs typeface="Helvetica" charset="0"/>
              </a:rPr>
              <a:t>101010100110101110</a:t>
            </a:r>
          </a:p>
        </p:txBody>
      </p:sp>
      <p:sp>
        <p:nvSpPr>
          <p:cNvPr id="51230" name="Rectangle 97"/>
          <p:cNvSpPr>
            <a:spLocks noChangeArrowheads="1"/>
          </p:cNvSpPr>
          <p:nvPr/>
        </p:nvSpPr>
        <p:spPr bwMode="auto">
          <a:xfrm>
            <a:off x="3505200" y="3276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51231" name="Rectangle 98"/>
          <p:cNvSpPr>
            <a:spLocks noChangeArrowheads="1"/>
          </p:cNvSpPr>
          <p:nvPr/>
        </p:nvSpPr>
        <p:spPr bwMode="auto">
          <a:xfrm>
            <a:off x="3505200" y="4419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51232" name="Rectangle 101"/>
          <p:cNvSpPr>
            <a:spLocks noChangeArrowheads="1"/>
          </p:cNvSpPr>
          <p:nvPr/>
        </p:nvSpPr>
        <p:spPr bwMode="auto">
          <a:xfrm>
            <a:off x="7010400" y="3276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51233" name="Rectangle 102"/>
          <p:cNvSpPr>
            <a:spLocks noChangeArrowheads="1"/>
          </p:cNvSpPr>
          <p:nvPr/>
        </p:nvSpPr>
        <p:spPr bwMode="auto">
          <a:xfrm>
            <a:off x="7010400" y="4419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cxnSp>
        <p:nvCxnSpPr>
          <p:cNvPr id="51234" name="Straight Arrow Connector 29"/>
          <p:cNvCxnSpPr>
            <a:cxnSpLocks noChangeShapeType="1"/>
          </p:cNvCxnSpPr>
          <p:nvPr/>
        </p:nvCxnSpPr>
        <p:spPr bwMode="auto">
          <a:xfrm>
            <a:off x="4191000" y="4724400"/>
            <a:ext cx="762000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35" name="Straight Arrow Connector 31"/>
          <p:cNvCxnSpPr>
            <a:cxnSpLocks noChangeShapeType="1"/>
          </p:cNvCxnSpPr>
          <p:nvPr/>
        </p:nvCxnSpPr>
        <p:spPr bwMode="auto">
          <a:xfrm>
            <a:off x="4191000" y="5905500"/>
            <a:ext cx="762000" cy="9525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36" name="Straight Arrow Connector 30"/>
          <p:cNvCxnSpPr>
            <a:cxnSpLocks noChangeShapeType="1"/>
          </p:cNvCxnSpPr>
          <p:nvPr/>
        </p:nvCxnSpPr>
        <p:spPr bwMode="auto">
          <a:xfrm>
            <a:off x="4191000" y="3581400"/>
            <a:ext cx="14478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37" name="Up-Down Arrow 23"/>
          <p:cNvSpPr>
            <a:spLocks noChangeArrowheads="1"/>
          </p:cNvSpPr>
          <p:nvPr/>
        </p:nvSpPr>
        <p:spPr bwMode="auto">
          <a:xfrm>
            <a:off x="533400" y="5105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1238" name="Up-Down Arrow 24"/>
          <p:cNvSpPr>
            <a:spLocks noChangeArrowheads="1"/>
          </p:cNvSpPr>
          <p:nvPr/>
        </p:nvSpPr>
        <p:spPr bwMode="auto">
          <a:xfrm>
            <a:off x="533400" y="3962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1239" name="Up-Down Arrow 23"/>
          <p:cNvSpPr>
            <a:spLocks noChangeArrowheads="1"/>
          </p:cNvSpPr>
          <p:nvPr/>
        </p:nvSpPr>
        <p:spPr bwMode="auto">
          <a:xfrm>
            <a:off x="8382000" y="5105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1240" name="Up-Down Arrow 24"/>
          <p:cNvSpPr>
            <a:spLocks noChangeArrowheads="1"/>
          </p:cNvSpPr>
          <p:nvPr/>
        </p:nvSpPr>
        <p:spPr bwMode="auto">
          <a:xfrm>
            <a:off x="8382000" y="3962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0" y="2057400"/>
            <a:ext cx="9144000" cy="1143000"/>
            <a:chOff x="0" y="2057400"/>
            <a:chExt cx="9144000" cy="11430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0" y="2057400"/>
              <a:ext cx="1295400" cy="762000"/>
            </a:xfrm>
            <a:prstGeom prst="rect">
              <a:avLst/>
            </a:prstGeom>
            <a:solidFill>
              <a:srgbClr val="CCFFC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ea typeface="ＭＳ Ｐゴシック" pitchFamily="1" charset="-128"/>
                  <a:cs typeface="Helvetica"/>
                </a:rPr>
                <a:t>Transport Layer </a:t>
              </a:r>
            </a:p>
          </p:txBody>
        </p:sp>
        <p:sp>
          <p:nvSpPr>
            <p:cNvPr id="51243" name="Rectangle 45"/>
            <p:cNvSpPr>
              <a:spLocks noChangeArrowheads="1"/>
            </p:cNvSpPr>
            <p:nvPr/>
          </p:nvSpPr>
          <p:spPr bwMode="auto">
            <a:xfrm>
              <a:off x="2819400" y="2133600"/>
              <a:ext cx="685800" cy="609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  <a:cs typeface="Arial Narrow" charset="0"/>
                </a:rPr>
                <a:t>Trans.</a:t>
              </a:r>
            </a:p>
            <a:p>
              <a:pPr algn="ctr"/>
              <a:r>
                <a:rPr lang="en-US" sz="1600" b="0">
                  <a:latin typeface="Arial Narrow" charset="0"/>
                  <a:cs typeface="Arial Narrow" charset="0"/>
                </a:rPr>
                <a:t>Hdr.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848600" y="2057400"/>
              <a:ext cx="1295400" cy="762000"/>
            </a:xfrm>
            <a:prstGeom prst="rect">
              <a:avLst/>
            </a:prstGeom>
            <a:solidFill>
              <a:srgbClr val="CCFFC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ea typeface="ＭＳ Ｐゴシック" pitchFamily="1" charset="-128"/>
                  <a:cs typeface="Helvetica"/>
                </a:rPr>
                <a:t>Transport Layer </a:t>
              </a:r>
            </a:p>
          </p:txBody>
        </p:sp>
        <p:sp>
          <p:nvSpPr>
            <p:cNvPr id="51245" name="Rectangle 55"/>
            <p:cNvSpPr>
              <a:spLocks noChangeArrowheads="1"/>
            </p:cNvSpPr>
            <p:nvPr/>
          </p:nvSpPr>
          <p:spPr bwMode="auto">
            <a:xfrm>
              <a:off x="6324600" y="2133600"/>
              <a:ext cx="685800" cy="609600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Arial Narrow" charset="0"/>
                  <a:cs typeface="Arial Narrow" charset="0"/>
                </a:rPr>
                <a:t>Trans.</a:t>
              </a:r>
            </a:p>
            <a:p>
              <a:pPr algn="ctr"/>
              <a:r>
                <a:rPr lang="en-US" sz="1600" b="0">
                  <a:latin typeface="Arial Narrow" charset="0"/>
                  <a:cs typeface="Arial Narrow" charset="0"/>
                </a:rPr>
                <a:t>Hdr.</a:t>
              </a:r>
            </a:p>
          </p:txBody>
        </p:sp>
        <p:sp>
          <p:nvSpPr>
            <p:cNvPr id="51246" name="Rectangle 96"/>
            <p:cNvSpPr>
              <a:spLocks noChangeArrowheads="1"/>
            </p:cNvSpPr>
            <p:nvPr/>
          </p:nvSpPr>
          <p:spPr bwMode="auto">
            <a:xfrm>
              <a:off x="3505200" y="21336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  <a:cs typeface="Helvetica" charset="0"/>
                </a:rPr>
                <a:t>Data</a:t>
              </a:r>
            </a:p>
          </p:txBody>
        </p:sp>
        <p:sp>
          <p:nvSpPr>
            <p:cNvPr id="51247" name="Rectangle 100"/>
            <p:cNvSpPr>
              <a:spLocks noChangeArrowheads="1"/>
            </p:cNvSpPr>
            <p:nvPr/>
          </p:nvSpPr>
          <p:spPr bwMode="auto">
            <a:xfrm>
              <a:off x="7010400" y="21336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  <a:cs typeface="Helvetica" charset="0"/>
                </a:rPr>
                <a:t>Data</a:t>
              </a:r>
            </a:p>
          </p:txBody>
        </p:sp>
        <p:cxnSp>
          <p:nvCxnSpPr>
            <p:cNvPr id="51248" name="Straight Arrow Connector 30"/>
            <p:cNvCxnSpPr>
              <a:cxnSpLocks noChangeShapeType="1"/>
              <a:endCxn id="51245" idx="1"/>
            </p:cNvCxnSpPr>
            <p:nvPr/>
          </p:nvCxnSpPr>
          <p:spPr bwMode="auto">
            <a:xfrm>
              <a:off x="4191000" y="2438400"/>
              <a:ext cx="21336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249" name="Up-Down Arrow 27"/>
            <p:cNvSpPr>
              <a:spLocks noChangeArrowheads="1"/>
            </p:cNvSpPr>
            <p:nvPr/>
          </p:nvSpPr>
          <p:spPr bwMode="auto">
            <a:xfrm>
              <a:off x="533400" y="2819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51250" name="Up-Down Arrow 27"/>
            <p:cNvSpPr>
              <a:spLocks noChangeArrowheads="1"/>
            </p:cNvSpPr>
            <p:nvPr/>
          </p:nvSpPr>
          <p:spPr bwMode="auto">
            <a:xfrm>
              <a:off x="8382000" y="2819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62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03600"/>
            <a:ext cx="467276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Why is Networking Important?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105400"/>
          </a:xfrm>
        </p:spPr>
        <p:txBody>
          <a:bodyPr/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Virtually all apps you use communicate over network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Many times main functionality is implemented remotely (e.g., Google services, Amazon, Facebook, Twitter, …)</a:t>
            </a:r>
          </a:p>
          <a:p>
            <a:pPr lvl="1"/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Thus, connectivity is key service provided by an OS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Many times, connectivity issues </a:t>
            </a:r>
            <a:r>
              <a:rPr lang="en-US" dirty="0">
                <a:latin typeface="Gill Sans Light"/>
                <a:ea typeface="ＭＳ Ｐゴシック" charset="0"/>
                <a:cs typeface="Gill Sans Light"/>
                <a:sym typeface="Wingdings" charset="0"/>
              </a:rPr>
              <a:t> among top complaints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3251200"/>
            <a:ext cx="49784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038600" y="35814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848600" y="40386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8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Internet Transport Protocols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Datagram service (</a:t>
            </a: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UDP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)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No-frills extension of 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best-effort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”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 IP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Multiplexing/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Demultiplexing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among processes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Reliable, in-order delivery (</a:t>
            </a: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TCP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)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Connection set-up &amp; tear-down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Discarding corrupted packets (segments)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Retransmission of lost packets (segments)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Flow control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Congestion control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Services 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not available</a:t>
            </a:r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Delay and/or bandwidth guarantees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Sessions that survive change-of-IP-address</a:t>
            </a: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65718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4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Application Layer (7 - not 5!)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Service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any service provided to the end user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Interface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depends on the application</a:t>
            </a:r>
          </a:p>
          <a:p>
            <a:pPr>
              <a:lnSpc>
                <a:spcPct val="100000"/>
              </a:lnSpc>
            </a:pPr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Protocol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depends on the application</a:t>
            </a:r>
          </a:p>
          <a:p>
            <a:pPr>
              <a:lnSpc>
                <a:spcPct val="100000"/>
              </a:lnSpc>
            </a:pPr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Examples: Skype, SMTP (email), HTTP (Web), Halo, </a:t>
            </a:r>
            <a:r>
              <a:rPr lang="en-US" dirty="0" err="1">
                <a:latin typeface="Gill Sans Light"/>
                <a:ea typeface="ＭＳ Ｐゴシック" charset="0"/>
                <a:cs typeface="Gill Sans Light"/>
              </a:rPr>
              <a:t>BitTorrent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 …</a:t>
            </a:r>
          </a:p>
          <a:p>
            <a:pPr>
              <a:lnSpc>
                <a:spcPct val="100000"/>
              </a:lnSpc>
            </a:pPr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What happened to layers 5 &amp; 6?</a:t>
            </a:r>
          </a:p>
          <a:p>
            <a:pPr lvl="1">
              <a:lnSpc>
                <a:spcPct val="100000"/>
              </a:lnSpc>
            </a:pP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Session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”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 and 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Presentation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”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 layers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Part of </a:t>
            </a:r>
            <a:r>
              <a:rPr lang="en-US" b="1" i="1" dirty="0">
                <a:latin typeface="Gill Sans Light"/>
                <a:ea typeface="ＭＳ Ｐゴシック" charset="0"/>
                <a:cs typeface="Gill Sans Light"/>
              </a:rPr>
              <a:t>OSI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architecture, but not Internet architecture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Their functionality is provided by application layer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7772400" y="795338"/>
            <a:ext cx="1322388" cy="238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7772400" y="1033463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7772400" y="1273175"/>
            <a:ext cx="1322388" cy="2397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7772400" y="1512888"/>
            <a:ext cx="1322388" cy="2397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7772400" y="555625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Session</a:t>
            </a:r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7772400" y="315913"/>
            <a:ext cx="1322388" cy="239712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folHlink"/>
                </a:solidFill>
                <a:latin typeface="Helvetica" charset="0"/>
                <a:cs typeface="Helvetica" charset="0"/>
              </a:rPr>
              <a:t>Present.</a:t>
            </a:r>
          </a:p>
        </p:txBody>
      </p:sp>
      <p:sp>
        <p:nvSpPr>
          <p:cNvPr id="55305" name="Rectangle 10"/>
          <p:cNvSpPr>
            <a:spLocks noChangeArrowheads="1"/>
          </p:cNvSpPr>
          <p:nvPr/>
        </p:nvSpPr>
        <p:spPr bwMode="auto">
          <a:xfrm>
            <a:off x="7772400" y="76200"/>
            <a:ext cx="1322388" cy="239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Helvetica" charset="0"/>
                <a:cs typeface="Helvetica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8827838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307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Application Layer (5)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1447800" y="5638800"/>
            <a:ext cx="2743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47" name="TextBox 2"/>
          <p:cNvSpPr txBox="1">
            <a:spLocks noChangeArrowheads="1"/>
          </p:cNvSpPr>
          <p:nvPr/>
        </p:nvSpPr>
        <p:spPr bwMode="auto">
          <a:xfrm>
            <a:off x="1447800" y="5715000"/>
            <a:ext cx="2698750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0" smtClean="0">
                <a:latin typeface="Helvetica" charset="0"/>
                <a:cs typeface="Helvetica" charset="0"/>
              </a:rPr>
              <a:t>101010100110101110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0" y="2057400"/>
            <a:ext cx="1295400" cy="762000"/>
          </a:xfrm>
          <a:prstGeom prst="rect">
            <a:avLst/>
          </a:prstGeom>
          <a:solidFill>
            <a:srgbClr val="CCFFCC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Transport Layer </a:t>
            </a:r>
          </a:p>
        </p:txBody>
      </p:sp>
      <p:sp>
        <p:nvSpPr>
          <p:cNvPr id="57349" name="Rectangle 45"/>
          <p:cNvSpPr>
            <a:spLocks noChangeArrowheads="1"/>
          </p:cNvSpPr>
          <p:nvPr/>
        </p:nvSpPr>
        <p:spPr bwMode="auto">
          <a:xfrm>
            <a:off x="2819400" y="2133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7848600" y="2057400"/>
            <a:ext cx="1295400" cy="762000"/>
          </a:xfrm>
          <a:prstGeom prst="rect">
            <a:avLst/>
          </a:prstGeom>
          <a:solidFill>
            <a:srgbClr val="CCFFCC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Transport Layer </a:t>
            </a:r>
          </a:p>
        </p:txBody>
      </p:sp>
      <p:sp>
        <p:nvSpPr>
          <p:cNvPr id="57351" name="Rectangle 55"/>
          <p:cNvSpPr>
            <a:spLocks noChangeArrowheads="1"/>
          </p:cNvSpPr>
          <p:nvPr/>
        </p:nvSpPr>
        <p:spPr bwMode="auto">
          <a:xfrm>
            <a:off x="6324600" y="2133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0" y="3200400"/>
            <a:ext cx="1295400" cy="762000"/>
          </a:xfrm>
          <a:prstGeom prst="rect">
            <a:avLst/>
          </a:prstGeom>
          <a:solidFill>
            <a:srgbClr val="A0BCFE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Network Layer </a:t>
            </a:r>
          </a:p>
        </p:txBody>
      </p:sp>
      <p:sp>
        <p:nvSpPr>
          <p:cNvPr id="57353" name="Rectangle 60"/>
          <p:cNvSpPr>
            <a:spLocks noChangeArrowheads="1"/>
          </p:cNvSpPr>
          <p:nvPr/>
        </p:nvSpPr>
        <p:spPr bwMode="auto">
          <a:xfrm>
            <a:off x="2819400" y="3276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133600" y="3276600"/>
            <a:ext cx="6858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Net.</a:t>
            </a:r>
          </a:p>
          <a:p>
            <a:pPr algn="ctr">
              <a:defRPr/>
            </a:pPr>
            <a:r>
              <a:rPr lang="en-US" sz="1600" b="0" dirty="0" err="1">
                <a:latin typeface="Arial Narrow"/>
                <a:ea typeface="ＭＳ Ｐゴシック" pitchFamily="1" charset="-128"/>
                <a:cs typeface="Arial Narrow"/>
              </a:rPr>
              <a:t>Hdr</a:t>
            </a: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.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7848600" y="3200400"/>
            <a:ext cx="1295400" cy="762000"/>
          </a:xfrm>
          <a:prstGeom prst="rect">
            <a:avLst/>
          </a:prstGeom>
          <a:solidFill>
            <a:srgbClr val="A0BCFE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Network Layer </a:t>
            </a:r>
          </a:p>
        </p:txBody>
      </p:sp>
      <p:sp>
        <p:nvSpPr>
          <p:cNvPr id="57356" name="Rectangle 65"/>
          <p:cNvSpPr>
            <a:spLocks noChangeArrowheads="1"/>
          </p:cNvSpPr>
          <p:nvPr/>
        </p:nvSpPr>
        <p:spPr bwMode="auto">
          <a:xfrm>
            <a:off x="6324600" y="3276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7357" name="Rectangle 67"/>
          <p:cNvSpPr>
            <a:spLocks noChangeArrowheads="1"/>
          </p:cNvSpPr>
          <p:nvPr/>
        </p:nvSpPr>
        <p:spPr bwMode="auto">
          <a:xfrm>
            <a:off x="5638800" y="3276600"/>
            <a:ext cx="685800" cy="609600"/>
          </a:xfrm>
          <a:prstGeom prst="rect">
            <a:avLst/>
          </a:prstGeom>
          <a:solidFill>
            <a:srgbClr val="A0BC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Net.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0" y="4343400"/>
            <a:ext cx="1295400" cy="762000"/>
          </a:xfrm>
          <a:prstGeom prst="rect">
            <a:avLst/>
          </a:prstGeom>
          <a:solidFill>
            <a:srgbClr val="FECF59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 err="1">
                <a:latin typeface="Helvetica"/>
                <a:ea typeface="ＭＳ Ｐゴシック" pitchFamily="1" charset="-128"/>
                <a:cs typeface="Helvetica"/>
              </a:rPr>
              <a:t>Datalink</a:t>
            </a: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 Layer </a:t>
            </a:r>
          </a:p>
        </p:txBody>
      </p:sp>
      <p:sp>
        <p:nvSpPr>
          <p:cNvPr id="57359" name="Rectangle 70"/>
          <p:cNvSpPr>
            <a:spLocks noChangeArrowheads="1"/>
          </p:cNvSpPr>
          <p:nvPr/>
        </p:nvSpPr>
        <p:spPr bwMode="auto">
          <a:xfrm>
            <a:off x="2819400" y="4419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2133600" y="4419600"/>
            <a:ext cx="6858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Net.</a:t>
            </a:r>
          </a:p>
          <a:p>
            <a:pPr algn="ctr">
              <a:defRPr/>
            </a:pPr>
            <a:r>
              <a:rPr lang="en-US" sz="1600" b="0" dirty="0" err="1">
                <a:latin typeface="Arial Narrow"/>
                <a:ea typeface="ＭＳ Ｐゴシック" pitchFamily="1" charset="-128"/>
                <a:cs typeface="Arial Narrow"/>
              </a:rPr>
              <a:t>Hdr</a:t>
            </a: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.</a:t>
            </a:r>
          </a:p>
        </p:txBody>
      </p:sp>
      <p:sp>
        <p:nvSpPr>
          <p:cNvPr id="57361" name="Rectangle 73"/>
          <p:cNvSpPr>
            <a:spLocks noChangeArrowheads="1"/>
          </p:cNvSpPr>
          <p:nvPr/>
        </p:nvSpPr>
        <p:spPr bwMode="auto">
          <a:xfrm>
            <a:off x="1447800" y="4419600"/>
            <a:ext cx="685800" cy="609600"/>
          </a:xfrm>
          <a:prstGeom prst="rect">
            <a:avLst/>
          </a:prstGeom>
          <a:solidFill>
            <a:srgbClr val="FECF59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Frame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7848600" y="4343400"/>
            <a:ext cx="1295400" cy="762000"/>
          </a:xfrm>
          <a:prstGeom prst="rect">
            <a:avLst/>
          </a:prstGeom>
          <a:solidFill>
            <a:srgbClr val="FECF59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 err="1">
                <a:latin typeface="Helvetica"/>
                <a:ea typeface="ＭＳ Ｐゴシック" pitchFamily="1" charset="-128"/>
                <a:cs typeface="Helvetica"/>
              </a:rPr>
              <a:t>Datalink</a:t>
            </a: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 Layer </a:t>
            </a:r>
          </a:p>
        </p:txBody>
      </p:sp>
      <p:sp>
        <p:nvSpPr>
          <p:cNvPr id="57363" name="Rectangle 75"/>
          <p:cNvSpPr>
            <a:spLocks noChangeArrowheads="1"/>
          </p:cNvSpPr>
          <p:nvPr/>
        </p:nvSpPr>
        <p:spPr bwMode="auto">
          <a:xfrm>
            <a:off x="6324600" y="4419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7364" name="Rectangle 77"/>
          <p:cNvSpPr>
            <a:spLocks noChangeArrowheads="1"/>
          </p:cNvSpPr>
          <p:nvPr/>
        </p:nvSpPr>
        <p:spPr bwMode="auto">
          <a:xfrm>
            <a:off x="5638800" y="4419600"/>
            <a:ext cx="685800" cy="609600"/>
          </a:xfrm>
          <a:prstGeom prst="rect">
            <a:avLst/>
          </a:prstGeom>
          <a:solidFill>
            <a:srgbClr val="A0BC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Net.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7365" name="Rectangle 78"/>
          <p:cNvSpPr>
            <a:spLocks noChangeArrowheads="1"/>
          </p:cNvSpPr>
          <p:nvPr/>
        </p:nvSpPr>
        <p:spPr bwMode="auto">
          <a:xfrm>
            <a:off x="4953000" y="4419600"/>
            <a:ext cx="685800" cy="609600"/>
          </a:xfrm>
          <a:prstGeom prst="rect">
            <a:avLst/>
          </a:prstGeom>
          <a:solidFill>
            <a:srgbClr val="FECF59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Frame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0" y="5486400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7848600" y="5486400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4953000" y="5638800"/>
            <a:ext cx="2743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76" name="TextBox 2"/>
          <p:cNvSpPr txBox="1">
            <a:spLocks noChangeArrowheads="1"/>
          </p:cNvSpPr>
          <p:nvPr/>
        </p:nvSpPr>
        <p:spPr bwMode="auto">
          <a:xfrm>
            <a:off x="4953000" y="5715000"/>
            <a:ext cx="2698750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0" smtClean="0">
                <a:latin typeface="Helvetica" charset="0"/>
                <a:cs typeface="Helvetica" charset="0"/>
              </a:rPr>
              <a:t>101010100110101110</a:t>
            </a:r>
          </a:p>
        </p:txBody>
      </p:sp>
      <p:sp>
        <p:nvSpPr>
          <p:cNvPr id="57370" name="Rectangle 96"/>
          <p:cNvSpPr>
            <a:spLocks noChangeArrowheads="1"/>
          </p:cNvSpPr>
          <p:nvPr/>
        </p:nvSpPr>
        <p:spPr bwMode="auto">
          <a:xfrm>
            <a:off x="3505200" y="2133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57371" name="Rectangle 97"/>
          <p:cNvSpPr>
            <a:spLocks noChangeArrowheads="1"/>
          </p:cNvSpPr>
          <p:nvPr/>
        </p:nvSpPr>
        <p:spPr bwMode="auto">
          <a:xfrm>
            <a:off x="3505200" y="3276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57372" name="Rectangle 98"/>
          <p:cNvSpPr>
            <a:spLocks noChangeArrowheads="1"/>
          </p:cNvSpPr>
          <p:nvPr/>
        </p:nvSpPr>
        <p:spPr bwMode="auto">
          <a:xfrm>
            <a:off x="3505200" y="4419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57373" name="Rectangle 100"/>
          <p:cNvSpPr>
            <a:spLocks noChangeArrowheads="1"/>
          </p:cNvSpPr>
          <p:nvPr/>
        </p:nvSpPr>
        <p:spPr bwMode="auto">
          <a:xfrm>
            <a:off x="7010400" y="2133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57374" name="Rectangle 101"/>
          <p:cNvSpPr>
            <a:spLocks noChangeArrowheads="1"/>
          </p:cNvSpPr>
          <p:nvPr/>
        </p:nvSpPr>
        <p:spPr bwMode="auto">
          <a:xfrm>
            <a:off x="7010400" y="3276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57375" name="Rectangle 102"/>
          <p:cNvSpPr>
            <a:spLocks noChangeArrowheads="1"/>
          </p:cNvSpPr>
          <p:nvPr/>
        </p:nvSpPr>
        <p:spPr bwMode="auto">
          <a:xfrm>
            <a:off x="7010400" y="4419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cxnSp>
        <p:nvCxnSpPr>
          <p:cNvPr id="57376" name="Straight Arrow Connector 29"/>
          <p:cNvCxnSpPr>
            <a:cxnSpLocks noChangeShapeType="1"/>
          </p:cNvCxnSpPr>
          <p:nvPr/>
        </p:nvCxnSpPr>
        <p:spPr bwMode="auto">
          <a:xfrm>
            <a:off x="4191000" y="4724400"/>
            <a:ext cx="762000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77" name="Straight Arrow Connector 31"/>
          <p:cNvCxnSpPr>
            <a:cxnSpLocks noChangeShapeType="1"/>
          </p:cNvCxnSpPr>
          <p:nvPr/>
        </p:nvCxnSpPr>
        <p:spPr bwMode="auto">
          <a:xfrm>
            <a:off x="4191000" y="5905500"/>
            <a:ext cx="762000" cy="9525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78" name="Straight Arrow Connector 30"/>
          <p:cNvCxnSpPr>
            <a:cxnSpLocks noChangeShapeType="1"/>
          </p:cNvCxnSpPr>
          <p:nvPr/>
        </p:nvCxnSpPr>
        <p:spPr bwMode="auto">
          <a:xfrm>
            <a:off x="4191000" y="3581400"/>
            <a:ext cx="14478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79" name="Straight Arrow Connector 30"/>
          <p:cNvCxnSpPr>
            <a:cxnSpLocks noChangeShapeType="1"/>
            <a:endCxn id="57351" idx="1"/>
          </p:cNvCxnSpPr>
          <p:nvPr/>
        </p:nvCxnSpPr>
        <p:spPr bwMode="auto">
          <a:xfrm>
            <a:off x="4191000" y="2438400"/>
            <a:ext cx="21336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80" name="Up-Down Arrow 23"/>
          <p:cNvSpPr>
            <a:spLocks noChangeArrowheads="1"/>
          </p:cNvSpPr>
          <p:nvPr/>
        </p:nvSpPr>
        <p:spPr bwMode="auto">
          <a:xfrm>
            <a:off x="533400" y="5105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7381" name="Up-Down Arrow 24"/>
          <p:cNvSpPr>
            <a:spLocks noChangeArrowheads="1"/>
          </p:cNvSpPr>
          <p:nvPr/>
        </p:nvSpPr>
        <p:spPr bwMode="auto">
          <a:xfrm>
            <a:off x="533400" y="3962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7382" name="Up-Down Arrow 27"/>
          <p:cNvSpPr>
            <a:spLocks noChangeArrowheads="1"/>
          </p:cNvSpPr>
          <p:nvPr/>
        </p:nvSpPr>
        <p:spPr bwMode="auto">
          <a:xfrm>
            <a:off x="533400" y="2819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7383" name="Up-Down Arrow 23"/>
          <p:cNvSpPr>
            <a:spLocks noChangeArrowheads="1"/>
          </p:cNvSpPr>
          <p:nvPr/>
        </p:nvSpPr>
        <p:spPr bwMode="auto">
          <a:xfrm>
            <a:off x="8382000" y="5105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7384" name="Up-Down Arrow 24"/>
          <p:cNvSpPr>
            <a:spLocks noChangeArrowheads="1"/>
          </p:cNvSpPr>
          <p:nvPr/>
        </p:nvSpPr>
        <p:spPr bwMode="auto">
          <a:xfrm>
            <a:off x="8382000" y="3962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7385" name="Up-Down Arrow 27"/>
          <p:cNvSpPr>
            <a:spLocks noChangeArrowheads="1"/>
          </p:cNvSpPr>
          <p:nvPr/>
        </p:nvSpPr>
        <p:spPr bwMode="auto">
          <a:xfrm>
            <a:off x="8382000" y="2819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0" y="914400"/>
            <a:ext cx="9144000" cy="1143000"/>
            <a:chOff x="0" y="914400"/>
            <a:chExt cx="9144000" cy="1143000"/>
          </a:xfrm>
        </p:grpSpPr>
        <p:sp>
          <p:nvSpPr>
            <p:cNvPr id="57387" name="Rectangle 90"/>
            <p:cNvSpPr>
              <a:spLocks noChangeArrowheads="1"/>
            </p:cNvSpPr>
            <p:nvPr/>
          </p:nvSpPr>
          <p:spPr bwMode="auto">
            <a:xfrm>
              <a:off x="3505200" y="10668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  <a:cs typeface="Helvetica" charset="0"/>
                </a:rPr>
                <a:t>Data</a:t>
              </a: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0" y="914400"/>
              <a:ext cx="1295400" cy="762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Arial Narrow"/>
                  <a:ea typeface="ＭＳ Ｐゴシック" pitchFamily="1" charset="-128"/>
                  <a:cs typeface="Arial Narrow"/>
                </a:rPr>
                <a:t>Application Layer </a:t>
              </a: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7848600" y="914400"/>
              <a:ext cx="1295400" cy="762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Arial Narrow"/>
                  <a:ea typeface="ＭＳ Ｐゴシック" pitchFamily="1" charset="-128"/>
                  <a:cs typeface="Arial Narrow"/>
                </a:rPr>
                <a:t>Application Layer </a:t>
              </a:r>
            </a:p>
          </p:txBody>
        </p:sp>
        <p:sp>
          <p:nvSpPr>
            <p:cNvPr id="57390" name="Rectangle 99"/>
            <p:cNvSpPr>
              <a:spLocks noChangeArrowheads="1"/>
            </p:cNvSpPr>
            <p:nvPr/>
          </p:nvSpPr>
          <p:spPr bwMode="auto">
            <a:xfrm>
              <a:off x="7010400" y="1066800"/>
              <a:ext cx="685800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600" b="0">
                  <a:latin typeface="Helvetica" charset="0"/>
                  <a:cs typeface="Helvetica" charset="0"/>
                </a:rPr>
                <a:t>Data</a:t>
              </a:r>
            </a:p>
          </p:txBody>
        </p:sp>
        <p:sp>
          <p:nvSpPr>
            <p:cNvPr id="57391" name="Up-Down Arrow 27"/>
            <p:cNvSpPr>
              <a:spLocks noChangeArrowheads="1"/>
            </p:cNvSpPr>
            <p:nvPr/>
          </p:nvSpPr>
          <p:spPr bwMode="auto">
            <a:xfrm>
              <a:off x="533400" y="1676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57392" name="Up-Down Arrow 27"/>
            <p:cNvSpPr>
              <a:spLocks noChangeArrowheads="1"/>
            </p:cNvSpPr>
            <p:nvPr/>
          </p:nvSpPr>
          <p:spPr bwMode="auto">
            <a:xfrm>
              <a:off x="8382000" y="1676400"/>
              <a:ext cx="228600" cy="3810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1920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Five Layers Summary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562850" cy="1676400"/>
          </a:xfrm>
        </p:spPr>
        <p:txBody>
          <a:bodyPr/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Lower three layers implemented everywhere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Top two layers implemented only at hosts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Logically, layers interacts with peer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’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s corresponding layer</a:t>
            </a: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1066800" y="3505200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1233488" y="3489325"/>
            <a:ext cx="137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1066800" y="3886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1325563" y="3870325"/>
            <a:ext cx="118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58375" name="Rectangle 8"/>
          <p:cNvSpPr>
            <a:spLocks noChangeArrowheads="1"/>
          </p:cNvSpPr>
          <p:nvPr/>
        </p:nvSpPr>
        <p:spPr bwMode="auto">
          <a:xfrm>
            <a:off x="1066800" y="4267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1331913" y="42513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58377" name="Rectangle 10"/>
          <p:cNvSpPr>
            <a:spLocks noChangeArrowheads="1"/>
          </p:cNvSpPr>
          <p:nvPr/>
        </p:nvSpPr>
        <p:spPr bwMode="auto">
          <a:xfrm>
            <a:off x="1066800" y="4648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8378" name="Text Box 11"/>
          <p:cNvSpPr txBox="1">
            <a:spLocks noChangeArrowheads="1"/>
          </p:cNvSpPr>
          <p:nvPr/>
        </p:nvSpPr>
        <p:spPr bwMode="auto">
          <a:xfrm>
            <a:off x="1311275" y="4632325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58379" name="Rectangle 12"/>
          <p:cNvSpPr>
            <a:spLocks noChangeArrowheads="1"/>
          </p:cNvSpPr>
          <p:nvPr/>
        </p:nvSpPr>
        <p:spPr bwMode="auto">
          <a:xfrm>
            <a:off x="6477000" y="3505200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8380" name="Text Box 13"/>
          <p:cNvSpPr txBox="1">
            <a:spLocks noChangeArrowheads="1"/>
          </p:cNvSpPr>
          <p:nvPr/>
        </p:nvSpPr>
        <p:spPr bwMode="auto">
          <a:xfrm>
            <a:off x="6643688" y="3489325"/>
            <a:ext cx="137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58381" name="Rectangle 14"/>
          <p:cNvSpPr>
            <a:spLocks noChangeArrowheads="1"/>
          </p:cNvSpPr>
          <p:nvPr/>
        </p:nvSpPr>
        <p:spPr bwMode="auto">
          <a:xfrm>
            <a:off x="6477000" y="3886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8382" name="Text Box 15"/>
          <p:cNvSpPr txBox="1">
            <a:spLocks noChangeArrowheads="1"/>
          </p:cNvSpPr>
          <p:nvPr/>
        </p:nvSpPr>
        <p:spPr bwMode="auto">
          <a:xfrm>
            <a:off x="6735763" y="3870325"/>
            <a:ext cx="118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58383" name="Rectangle 16"/>
          <p:cNvSpPr>
            <a:spLocks noChangeArrowheads="1"/>
          </p:cNvSpPr>
          <p:nvPr/>
        </p:nvSpPr>
        <p:spPr bwMode="auto">
          <a:xfrm>
            <a:off x="6477000" y="4267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8384" name="Text Box 17"/>
          <p:cNvSpPr txBox="1">
            <a:spLocks noChangeArrowheads="1"/>
          </p:cNvSpPr>
          <p:nvPr/>
        </p:nvSpPr>
        <p:spPr bwMode="auto">
          <a:xfrm>
            <a:off x="6742113" y="42513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58385" name="Rectangle 18"/>
          <p:cNvSpPr>
            <a:spLocks noChangeArrowheads="1"/>
          </p:cNvSpPr>
          <p:nvPr/>
        </p:nvSpPr>
        <p:spPr bwMode="auto">
          <a:xfrm>
            <a:off x="6477000" y="4648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8386" name="Text Box 19"/>
          <p:cNvSpPr txBox="1">
            <a:spLocks noChangeArrowheads="1"/>
          </p:cNvSpPr>
          <p:nvPr/>
        </p:nvSpPr>
        <p:spPr bwMode="auto">
          <a:xfrm>
            <a:off x="6721475" y="4632325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58387" name="Rectangle 20"/>
          <p:cNvSpPr>
            <a:spLocks noChangeArrowheads="1"/>
          </p:cNvSpPr>
          <p:nvPr/>
        </p:nvSpPr>
        <p:spPr bwMode="auto">
          <a:xfrm>
            <a:off x="3706813" y="3886200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8388" name="Text Box 21"/>
          <p:cNvSpPr txBox="1">
            <a:spLocks noChangeArrowheads="1"/>
          </p:cNvSpPr>
          <p:nvPr/>
        </p:nvSpPr>
        <p:spPr bwMode="auto">
          <a:xfrm>
            <a:off x="3965575" y="3870325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58389" name="Rectangle 22"/>
          <p:cNvSpPr>
            <a:spLocks noChangeArrowheads="1"/>
          </p:cNvSpPr>
          <p:nvPr/>
        </p:nvSpPr>
        <p:spPr bwMode="auto">
          <a:xfrm>
            <a:off x="3706813" y="4267200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8390" name="Text Box 23"/>
          <p:cNvSpPr txBox="1">
            <a:spLocks noChangeArrowheads="1"/>
          </p:cNvSpPr>
          <p:nvPr/>
        </p:nvSpPr>
        <p:spPr bwMode="auto">
          <a:xfrm>
            <a:off x="3971925" y="42513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58391" name="Rectangle 24"/>
          <p:cNvSpPr>
            <a:spLocks noChangeArrowheads="1"/>
          </p:cNvSpPr>
          <p:nvPr/>
        </p:nvSpPr>
        <p:spPr bwMode="auto">
          <a:xfrm>
            <a:off x="3706813" y="4648200"/>
            <a:ext cx="1703387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58392" name="Text Box 25"/>
          <p:cNvSpPr txBox="1">
            <a:spLocks noChangeArrowheads="1"/>
          </p:cNvSpPr>
          <p:nvPr/>
        </p:nvSpPr>
        <p:spPr bwMode="auto">
          <a:xfrm>
            <a:off x="3951288" y="4632325"/>
            <a:ext cx="1214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Physical</a:t>
            </a:r>
          </a:p>
        </p:txBody>
      </p:sp>
      <p:cxnSp>
        <p:nvCxnSpPr>
          <p:cNvPr id="58393" name="AutoShape 26"/>
          <p:cNvCxnSpPr>
            <a:cxnSpLocks noChangeShapeType="1"/>
            <a:stCxn id="58377" idx="3"/>
            <a:endCxn id="58391" idx="1"/>
          </p:cNvCxnSpPr>
          <p:nvPr/>
        </p:nvCxnSpPr>
        <p:spPr bwMode="auto">
          <a:xfrm>
            <a:off x="2782888" y="4838700"/>
            <a:ext cx="911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94" name="AutoShape 27"/>
          <p:cNvCxnSpPr>
            <a:cxnSpLocks noChangeShapeType="1"/>
            <a:stCxn id="58375" idx="3"/>
            <a:endCxn id="58389" idx="1"/>
          </p:cNvCxnSpPr>
          <p:nvPr/>
        </p:nvCxnSpPr>
        <p:spPr bwMode="auto">
          <a:xfrm>
            <a:off x="2782888" y="4457700"/>
            <a:ext cx="911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95" name="AutoShape 28"/>
          <p:cNvCxnSpPr>
            <a:cxnSpLocks noChangeShapeType="1"/>
            <a:stCxn id="58373" idx="3"/>
            <a:endCxn id="58387" idx="1"/>
          </p:cNvCxnSpPr>
          <p:nvPr/>
        </p:nvCxnSpPr>
        <p:spPr bwMode="auto">
          <a:xfrm>
            <a:off x="2782888" y="4076700"/>
            <a:ext cx="911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96" name="AutoShape 29"/>
          <p:cNvCxnSpPr>
            <a:cxnSpLocks noChangeShapeType="1"/>
            <a:stCxn id="58391" idx="3"/>
            <a:endCxn id="58385" idx="1"/>
          </p:cNvCxnSpPr>
          <p:nvPr/>
        </p:nvCxnSpPr>
        <p:spPr bwMode="auto">
          <a:xfrm>
            <a:off x="5422900" y="4838700"/>
            <a:ext cx="104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97" name="AutoShape 30"/>
          <p:cNvCxnSpPr>
            <a:cxnSpLocks noChangeShapeType="1"/>
            <a:stCxn id="58389" idx="3"/>
            <a:endCxn id="58383" idx="1"/>
          </p:cNvCxnSpPr>
          <p:nvPr/>
        </p:nvCxnSpPr>
        <p:spPr bwMode="auto">
          <a:xfrm>
            <a:off x="5422900" y="4457700"/>
            <a:ext cx="104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98" name="AutoShape 31"/>
          <p:cNvCxnSpPr>
            <a:cxnSpLocks noChangeShapeType="1"/>
            <a:stCxn id="58387" idx="3"/>
            <a:endCxn id="58381" idx="1"/>
          </p:cNvCxnSpPr>
          <p:nvPr/>
        </p:nvCxnSpPr>
        <p:spPr bwMode="auto">
          <a:xfrm>
            <a:off x="5422900" y="4076700"/>
            <a:ext cx="1041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99" name="AutoShape 32"/>
          <p:cNvCxnSpPr>
            <a:cxnSpLocks noChangeShapeType="1"/>
            <a:stCxn id="58371" idx="3"/>
            <a:endCxn id="58379" idx="1"/>
          </p:cNvCxnSpPr>
          <p:nvPr/>
        </p:nvCxnSpPr>
        <p:spPr bwMode="auto">
          <a:xfrm>
            <a:off x="2782888" y="3695700"/>
            <a:ext cx="36814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8400" name="Group 33"/>
          <p:cNvGrpSpPr>
            <a:grpSpLocks/>
          </p:cNvGrpSpPr>
          <p:nvPr/>
        </p:nvGrpSpPr>
        <p:grpSpPr bwMode="auto">
          <a:xfrm>
            <a:off x="1066800" y="3124200"/>
            <a:ext cx="7113588" cy="396875"/>
            <a:chOff x="647" y="2280"/>
            <a:chExt cx="4481" cy="250"/>
          </a:xfrm>
        </p:grpSpPr>
        <p:sp>
          <p:nvSpPr>
            <p:cNvPr id="58404" name="Rectangle 34"/>
            <p:cNvSpPr>
              <a:spLocks noChangeArrowheads="1"/>
            </p:cNvSpPr>
            <p:nvPr/>
          </p:nvSpPr>
          <p:spPr bwMode="auto">
            <a:xfrm>
              <a:off x="647" y="2280"/>
              <a:ext cx="1073" cy="24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8405" name="Text Box 35"/>
            <p:cNvSpPr txBox="1">
              <a:spLocks noChangeArrowheads="1"/>
            </p:cNvSpPr>
            <p:nvPr/>
          </p:nvSpPr>
          <p:spPr bwMode="auto">
            <a:xfrm>
              <a:off x="695" y="2280"/>
              <a:ext cx="9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Helvetica" charset="0"/>
                  <a:cs typeface="Helvetica" charset="0"/>
                </a:rPr>
                <a:t>Application</a:t>
              </a:r>
            </a:p>
          </p:txBody>
        </p:sp>
        <p:sp>
          <p:nvSpPr>
            <p:cNvPr id="58406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8407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Helvetica" charset="0"/>
                  <a:cs typeface="Helvetica" charset="0"/>
                </a:rPr>
                <a:t>Application</a:t>
              </a:r>
            </a:p>
          </p:txBody>
        </p:sp>
        <p:cxnSp>
          <p:nvCxnSpPr>
            <p:cNvPr id="58408" name="AutoShape 38"/>
            <p:cNvCxnSpPr>
              <a:cxnSpLocks noChangeShapeType="1"/>
              <a:stCxn id="58404" idx="3"/>
              <a:endCxn id="58407" idx="1"/>
            </p:cNvCxnSpPr>
            <p:nvPr/>
          </p:nvCxnSpPr>
          <p:spPr bwMode="auto">
            <a:xfrm>
              <a:off x="1728" y="2400"/>
              <a:ext cx="2348" cy="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8401" name="Text Box 39"/>
          <p:cNvSpPr txBox="1">
            <a:spLocks noChangeArrowheads="1"/>
          </p:cNvSpPr>
          <p:nvPr/>
        </p:nvSpPr>
        <p:spPr bwMode="auto">
          <a:xfrm>
            <a:off x="1416050" y="5181600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Helvetica" charset="0"/>
                <a:cs typeface="Helvetica" charset="0"/>
              </a:rPr>
              <a:t>Host A</a:t>
            </a:r>
          </a:p>
        </p:txBody>
      </p:sp>
      <p:sp>
        <p:nvSpPr>
          <p:cNvPr id="58402" name="Text Box 40"/>
          <p:cNvSpPr txBox="1">
            <a:spLocks noChangeArrowheads="1"/>
          </p:cNvSpPr>
          <p:nvPr/>
        </p:nvSpPr>
        <p:spPr bwMode="auto">
          <a:xfrm>
            <a:off x="6824663" y="5181600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Helvetica" charset="0"/>
                <a:cs typeface="Helvetica" charset="0"/>
              </a:rPr>
              <a:t>Host B</a:t>
            </a:r>
          </a:p>
        </p:txBody>
      </p:sp>
      <p:sp>
        <p:nvSpPr>
          <p:cNvPr id="58403" name="Text Box 41"/>
          <p:cNvSpPr txBox="1">
            <a:spLocks noChangeArrowheads="1"/>
          </p:cNvSpPr>
          <p:nvPr/>
        </p:nvSpPr>
        <p:spPr bwMode="auto">
          <a:xfrm>
            <a:off x="4052888" y="5181600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Helvetica" charset="0"/>
                <a:cs typeface="Helvetica" charset="0"/>
              </a:rPr>
              <a:t>Router</a:t>
            </a:r>
          </a:p>
        </p:txBody>
      </p:sp>
    </p:spTree>
    <p:extLst>
      <p:ext uri="{BB962C8B-B14F-4D97-AF65-F5344CB8AC3E}">
        <p14:creationId xmlns:p14="http://schemas.microsoft.com/office/powerpoint/2010/main" val="35740355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Physical Communication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1143000"/>
            <a:ext cx="7562850" cy="1676400"/>
          </a:xfrm>
        </p:spPr>
        <p:txBody>
          <a:bodyPr/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Communication goes down to physical network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Then from network peer to peer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Then up to relevant layer</a:t>
            </a:r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1066800" y="3505200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1233488" y="3489325"/>
            <a:ext cx="137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60421" name="Rectangle 6"/>
          <p:cNvSpPr>
            <a:spLocks noChangeArrowheads="1"/>
          </p:cNvSpPr>
          <p:nvPr/>
        </p:nvSpPr>
        <p:spPr bwMode="auto">
          <a:xfrm>
            <a:off x="1066800" y="3886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1325563" y="3870325"/>
            <a:ext cx="118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60423" name="Rectangle 8"/>
          <p:cNvSpPr>
            <a:spLocks noChangeArrowheads="1"/>
          </p:cNvSpPr>
          <p:nvPr/>
        </p:nvSpPr>
        <p:spPr bwMode="auto">
          <a:xfrm>
            <a:off x="1066800" y="4267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0424" name="Text Box 9"/>
          <p:cNvSpPr txBox="1">
            <a:spLocks noChangeArrowheads="1"/>
          </p:cNvSpPr>
          <p:nvPr/>
        </p:nvSpPr>
        <p:spPr bwMode="auto">
          <a:xfrm>
            <a:off x="1331913" y="42513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60425" name="Rectangle 10"/>
          <p:cNvSpPr>
            <a:spLocks noChangeArrowheads="1"/>
          </p:cNvSpPr>
          <p:nvPr/>
        </p:nvSpPr>
        <p:spPr bwMode="auto">
          <a:xfrm>
            <a:off x="1066800" y="4648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0426" name="Text Box 11"/>
          <p:cNvSpPr txBox="1">
            <a:spLocks noChangeArrowheads="1"/>
          </p:cNvSpPr>
          <p:nvPr/>
        </p:nvSpPr>
        <p:spPr bwMode="auto">
          <a:xfrm>
            <a:off x="1311275" y="4632325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60427" name="Rectangle 12"/>
          <p:cNvSpPr>
            <a:spLocks noChangeArrowheads="1"/>
          </p:cNvSpPr>
          <p:nvPr/>
        </p:nvSpPr>
        <p:spPr bwMode="auto">
          <a:xfrm>
            <a:off x="6477000" y="3505200"/>
            <a:ext cx="1703388" cy="381000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0428" name="Text Box 13"/>
          <p:cNvSpPr txBox="1">
            <a:spLocks noChangeArrowheads="1"/>
          </p:cNvSpPr>
          <p:nvPr/>
        </p:nvSpPr>
        <p:spPr bwMode="auto">
          <a:xfrm>
            <a:off x="6643688" y="3489325"/>
            <a:ext cx="137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Transport</a:t>
            </a:r>
          </a:p>
        </p:txBody>
      </p:sp>
      <p:sp>
        <p:nvSpPr>
          <p:cNvPr id="60429" name="Rectangle 14"/>
          <p:cNvSpPr>
            <a:spLocks noChangeArrowheads="1"/>
          </p:cNvSpPr>
          <p:nvPr/>
        </p:nvSpPr>
        <p:spPr bwMode="auto">
          <a:xfrm>
            <a:off x="6477000" y="3886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0430" name="Text Box 15"/>
          <p:cNvSpPr txBox="1">
            <a:spLocks noChangeArrowheads="1"/>
          </p:cNvSpPr>
          <p:nvPr/>
        </p:nvSpPr>
        <p:spPr bwMode="auto">
          <a:xfrm>
            <a:off x="6735763" y="3870325"/>
            <a:ext cx="118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60431" name="Rectangle 16"/>
          <p:cNvSpPr>
            <a:spLocks noChangeArrowheads="1"/>
          </p:cNvSpPr>
          <p:nvPr/>
        </p:nvSpPr>
        <p:spPr bwMode="auto">
          <a:xfrm>
            <a:off x="6477000" y="4267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0432" name="Text Box 17"/>
          <p:cNvSpPr txBox="1">
            <a:spLocks noChangeArrowheads="1"/>
          </p:cNvSpPr>
          <p:nvPr/>
        </p:nvSpPr>
        <p:spPr bwMode="auto">
          <a:xfrm>
            <a:off x="6742113" y="42513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60433" name="Rectangle 18"/>
          <p:cNvSpPr>
            <a:spLocks noChangeArrowheads="1"/>
          </p:cNvSpPr>
          <p:nvPr/>
        </p:nvSpPr>
        <p:spPr bwMode="auto">
          <a:xfrm>
            <a:off x="6477000" y="4648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0434" name="Text Box 19"/>
          <p:cNvSpPr txBox="1">
            <a:spLocks noChangeArrowheads="1"/>
          </p:cNvSpPr>
          <p:nvPr/>
        </p:nvSpPr>
        <p:spPr bwMode="auto">
          <a:xfrm>
            <a:off x="6721475" y="4632325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60435" name="Rectangle 20"/>
          <p:cNvSpPr>
            <a:spLocks noChangeArrowheads="1"/>
          </p:cNvSpPr>
          <p:nvPr/>
        </p:nvSpPr>
        <p:spPr bwMode="auto">
          <a:xfrm>
            <a:off x="3797300" y="3886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0436" name="Text Box 21"/>
          <p:cNvSpPr txBox="1">
            <a:spLocks noChangeArrowheads="1"/>
          </p:cNvSpPr>
          <p:nvPr/>
        </p:nvSpPr>
        <p:spPr bwMode="auto">
          <a:xfrm>
            <a:off x="4056063" y="3870325"/>
            <a:ext cx="1185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60437" name="Rectangle 22"/>
          <p:cNvSpPr>
            <a:spLocks noChangeArrowheads="1"/>
          </p:cNvSpPr>
          <p:nvPr/>
        </p:nvSpPr>
        <p:spPr bwMode="auto">
          <a:xfrm>
            <a:off x="3797300" y="4267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0438" name="Text Box 23"/>
          <p:cNvSpPr txBox="1">
            <a:spLocks noChangeArrowheads="1"/>
          </p:cNvSpPr>
          <p:nvPr/>
        </p:nvSpPr>
        <p:spPr bwMode="auto">
          <a:xfrm>
            <a:off x="4064000" y="4251325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Datalink</a:t>
            </a:r>
          </a:p>
        </p:txBody>
      </p:sp>
      <p:sp>
        <p:nvSpPr>
          <p:cNvPr id="60439" name="Rectangle 24"/>
          <p:cNvSpPr>
            <a:spLocks noChangeArrowheads="1"/>
          </p:cNvSpPr>
          <p:nvPr/>
        </p:nvSpPr>
        <p:spPr bwMode="auto">
          <a:xfrm>
            <a:off x="3797300" y="4648200"/>
            <a:ext cx="1703388" cy="381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0440" name="Text Box 25"/>
          <p:cNvSpPr txBox="1">
            <a:spLocks noChangeArrowheads="1"/>
          </p:cNvSpPr>
          <p:nvPr/>
        </p:nvSpPr>
        <p:spPr bwMode="auto">
          <a:xfrm>
            <a:off x="4041775" y="4632325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Physical</a:t>
            </a:r>
          </a:p>
        </p:txBody>
      </p:sp>
      <p:cxnSp>
        <p:nvCxnSpPr>
          <p:cNvPr id="60441" name="AutoShape 26"/>
          <p:cNvCxnSpPr>
            <a:cxnSpLocks noChangeShapeType="1"/>
            <a:stCxn id="60425" idx="3"/>
            <a:endCxn id="60439" idx="1"/>
          </p:cNvCxnSpPr>
          <p:nvPr/>
        </p:nvCxnSpPr>
        <p:spPr bwMode="auto">
          <a:xfrm>
            <a:off x="2782888" y="48387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2" name="AutoShape 27"/>
          <p:cNvCxnSpPr>
            <a:cxnSpLocks noChangeShapeType="1"/>
            <a:stCxn id="60423" idx="3"/>
            <a:endCxn id="60437" idx="1"/>
          </p:cNvCxnSpPr>
          <p:nvPr/>
        </p:nvCxnSpPr>
        <p:spPr bwMode="auto">
          <a:xfrm>
            <a:off x="2782888" y="44577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3" name="AutoShape 28"/>
          <p:cNvCxnSpPr>
            <a:cxnSpLocks noChangeShapeType="1"/>
            <a:stCxn id="60421" idx="3"/>
            <a:endCxn id="60435" idx="1"/>
          </p:cNvCxnSpPr>
          <p:nvPr/>
        </p:nvCxnSpPr>
        <p:spPr bwMode="auto">
          <a:xfrm>
            <a:off x="2782888" y="4076700"/>
            <a:ext cx="1001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4" name="AutoShape 29"/>
          <p:cNvCxnSpPr>
            <a:cxnSpLocks noChangeShapeType="1"/>
            <a:stCxn id="60439" idx="3"/>
            <a:endCxn id="60433" idx="1"/>
          </p:cNvCxnSpPr>
          <p:nvPr/>
        </p:nvCxnSpPr>
        <p:spPr bwMode="auto">
          <a:xfrm>
            <a:off x="5513388" y="4838700"/>
            <a:ext cx="9509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5" name="AutoShape 30"/>
          <p:cNvCxnSpPr>
            <a:cxnSpLocks noChangeShapeType="1"/>
            <a:stCxn id="60437" idx="3"/>
            <a:endCxn id="60431" idx="1"/>
          </p:cNvCxnSpPr>
          <p:nvPr/>
        </p:nvCxnSpPr>
        <p:spPr bwMode="auto">
          <a:xfrm>
            <a:off x="5513388" y="4457700"/>
            <a:ext cx="9509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6" name="AutoShape 31"/>
          <p:cNvCxnSpPr>
            <a:cxnSpLocks noChangeShapeType="1"/>
            <a:stCxn id="60435" idx="3"/>
            <a:endCxn id="60429" idx="1"/>
          </p:cNvCxnSpPr>
          <p:nvPr/>
        </p:nvCxnSpPr>
        <p:spPr bwMode="auto">
          <a:xfrm>
            <a:off x="5513388" y="4076700"/>
            <a:ext cx="9509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7" name="AutoShape 32"/>
          <p:cNvCxnSpPr>
            <a:cxnSpLocks noChangeShapeType="1"/>
            <a:stCxn id="60419" idx="3"/>
            <a:endCxn id="60427" idx="1"/>
          </p:cNvCxnSpPr>
          <p:nvPr/>
        </p:nvCxnSpPr>
        <p:spPr bwMode="auto">
          <a:xfrm>
            <a:off x="2782888" y="3695700"/>
            <a:ext cx="36814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0448" name="Group 33"/>
          <p:cNvGrpSpPr>
            <a:grpSpLocks/>
          </p:cNvGrpSpPr>
          <p:nvPr/>
        </p:nvGrpSpPr>
        <p:grpSpPr bwMode="auto">
          <a:xfrm>
            <a:off x="1066800" y="3124200"/>
            <a:ext cx="7113588" cy="396875"/>
            <a:chOff x="647" y="2280"/>
            <a:chExt cx="4481" cy="250"/>
          </a:xfrm>
        </p:grpSpPr>
        <p:sp>
          <p:nvSpPr>
            <p:cNvPr id="60453" name="Rectangle 34"/>
            <p:cNvSpPr>
              <a:spLocks noChangeArrowheads="1"/>
            </p:cNvSpPr>
            <p:nvPr/>
          </p:nvSpPr>
          <p:spPr bwMode="auto">
            <a:xfrm>
              <a:off x="647" y="2280"/>
              <a:ext cx="1073" cy="24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60454" name="Text Box 35"/>
            <p:cNvSpPr txBox="1">
              <a:spLocks noChangeArrowheads="1"/>
            </p:cNvSpPr>
            <p:nvPr/>
          </p:nvSpPr>
          <p:spPr bwMode="auto">
            <a:xfrm>
              <a:off x="695" y="2280"/>
              <a:ext cx="9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Helvetica" charset="0"/>
                  <a:cs typeface="Helvetica" charset="0"/>
                </a:rPr>
                <a:t>Application</a:t>
              </a:r>
            </a:p>
          </p:txBody>
        </p:sp>
        <p:sp>
          <p:nvSpPr>
            <p:cNvPr id="60455" name="Rectangle 36"/>
            <p:cNvSpPr>
              <a:spLocks noChangeArrowheads="1"/>
            </p:cNvSpPr>
            <p:nvPr/>
          </p:nvSpPr>
          <p:spPr bwMode="auto">
            <a:xfrm>
              <a:off x="4055" y="2280"/>
              <a:ext cx="1073" cy="24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60456" name="Text Box 37"/>
            <p:cNvSpPr txBox="1">
              <a:spLocks noChangeArrowheads="1"/>
            </p:cNvSpPr>
            <p:nvPr/>
          </p:nvSpPr>
          <p:spPr bwMode="auto">
            <a:xfrm>
              <a:off x="4076" y="2280"/>
              <a:ext cx="9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Helvetica" charset="0"/>
                  <a:cs typeface="Helvetica" charset="0"/>
                </a:rPr>
                <a:t>Application</a:t>
              </a:r>
            </a:p>
          </p:txBody>
        </p:sp>
        <p:cxnSp>
          <p:nvCxnSpPr>
            <p:cNvPr id="60457" name="AutoShape 38"/>
            <p:cNvCxnSpPr>
              <a:cxnSpLocks noChangeShapeType="1"/>
              <a:stCxn id="60453" idx="3"/>
              <a:endCxn id="60456" idx="1"/>
            </p:cNvCxnSpPr>
            <p:nvPr/>
          </p:nvCxnSpPr>
          <p:spPr bwMode="auto">
            <a:xfrm>
              <a:off x="1728" y="2400"/>
              <a:ext cx="2348" cy="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0449" name="Text Box 39"/>
          <p:cNvSpPr txBox="1">
            <a:spLocks noChangeArrowheads="1"/>
          </p:cNvSpPr>
          <p:nvPr/>
        </p:nvSpPr>
        <p:spPr bwMode="auto">
          <a:xfrm>
            <a:off x="1416050" y="5181600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Helvetica" charset="0"/>
                <a:cs typeface="Helvetica" charset="0"/>
              </a:rPr>
              <a:t>Host A</a:t>
            </a:r>
          </a:p>
        </p:txBody>
      </p:sp>
      <p:sp>
        <p:nvSpPr>
          <p:cNvPr id="60450" name="Text Box 40"/>
          <p:cNvSpPr txBox="1">
            <a:spLocks noChangeArrowheads="1"/>
          </p:cNvSpPr>
          <p:nvPr/>
        </p:nvSpPr>
        <p:spPr bwMode="auto">
          <a:xfrm>
            <a:off x="6824663" y="5181600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Helvetica" charset="0"/>
                <a:cs typeface="Helvetica" charset="0"/>
              </a:rPr>
              <a:t>Host B</a:t>
            </a:r>
          </a:p>
        </p:txBody>
      </p:sp>
      <p:sp>
        <p:nvSpPr>
          <p:cNvPr id="60451" name="Text Box 41"/>
          <p:cNvSpPr txBox="1">
            <a:spLocks noChangeArrowheads="1"/>
          </p:cNvSpPr>
          <p:nvPr/>
        </p:nvSpPr>
        <p:spPr bwMode="auto">
          <a:xfrm>
            <a:off x="4052888" y="5181600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3300"/>
                </a:solidFill>
                <a:latin typeface="Helvetica" charset="0"/>
                <a:cs typeface="Helvetica" charset="0"/>
              </a:rPr>
              <a:t>Router</a:t>
            </a:r>
          </a:p>
        </p:txBody>
      </p:sp>
      <p:sp>
        <p:nvSpPr>
          <p:cNvPr id="60452" name="Freeform 42"/>
          <p:cNvSpPr>
            <a:spLocks/>
          </p:cNvSpPr>
          <p:nvPr/>
        </p:nvSpPr>
        <p:spPr bwMode="auto">
          <a:xfrm>
            <a:off x="2438400" y="3124200"/>
            <a:ext cx="4422775" cy="1670050"/>
          </a:xfrm>
          <a:custGeom>
            <a:avLst/>
            <a:gdLst>
              <a:gd name="T0" fmla="*/ 0 w 2352"/>
              <a:gd name="T1" fmla="*/ 0 h 1968"/>
              <a:gd name="T2" fmla="*/ 0 w 2352"/>
              <a:gd name="T3" fmla="*/ 2147483647 h 1968"/>
              <a:gd name="T4" fmla="*/ 2147483647 w 2352"/>
              <a:gd name="T5" fmla="*/ 2147483647 h 1968"/>
              <a:gd name="T6" fmla="*/ 2147483647 w 2352"/>
              <a:gd name="T7" fmla="*/ 2147483647 h 1968"/>
              <a:gd name="T8" fmla="*/ 2147483647 w 2352"/>
              <a:gd name="T9" fmla="*/ 2147483647 h 1968"/>
              <a:gd name="T10" fmla="*/ 2147483647 w 2352"/>
              <a:gd name="T11" fmla="*/ 2147483647 h 1968"/>
              <a:gd name="T12" fmla="*/ 2147483647 w 2352"/>
              <a:gd name="T13" fmla="*/ 2147483647 h 1968"/>
              <a:gd name="T14" fmla="*/ 2147483647 w 2352"/>
              <a:gd name="T15" fmla="*/ 2147483647 h 1968"/>
              <a:gd name="T16" fmla="*/ 2147483647 w 2352"/>
              <a:gd name="T17" fmla="*/ 2147483647 h 1968"/>
              <a:gd name="T18" fmla="*/ 2147483647 w 2352"/>
              <a:gd name="T19" fmla="*/ 0 h 19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52"/>
              <a:gd name="T31" fmla="*/ 0 h 1968"/>
              <a:gd name="T32" fmla="*/ 2352 w 2352"/>
              <a:gd name="T33" fmla="*/ 1968 h 19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52" h="1968">
                <a:moveTo>
                  <a:pt x="0" y="0"/>
                </a:moveTo>
                <a:lnTo>
                  <a:pt x="0" y="1824"/>
                </a:lnTo>
                <a:lnTo>
                  <a:pt x="96" y="1968"/>
                </a:lnTo>
                <a:lnTo>
                  <a:pt x="864" y="1968"/>
                </a:lnTo>
                <a:lnTo>
                  <a:pt x="864" y="1200"/>
                </a:lnTo>
                <a:lnTo>
                  <a:pt x="1488" y="1200"/>
                </a:lnTo>
                <a:lnTo>
                  <a:pt x="1488" y="1968"/>
                </a:lnTo>
                <a:lnTo>
                  <a:pt x="2256" y="1968"/>
                </a:lnTo>
                <a:lnTo>
                  <a:pt x="2352" y="1824"/>
                </a:lnTo>
                <a:lnTo>
                  <a:pt x="2352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84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638800"/>
          </a:xfrm>
        </p:spPr>
        <p:txBody>
          <a:bodyPr/>
          <a:lstStyle/>
          <a:p>
            <a:r>
              <a:rPr lang="en-US" sz="2800" dirty="0" smtClean="0"/>
              <a:t>Midterm </a:t>
            </a:r>
            <a:r>
              <a:rPr lang="en-US" sz="2800" dirty="0"/>
              <a:t>3</a:t>
            </a:r>
            <a:r>
              <a:rPr lang="en-US" sz="2800" dirty="0" smtClean="0"/>
              <a:t> </a:t>
            </a:r>
            <a:r>
              <a:rPr lang="en-US" sz="2800" dirty="0" smtClean="0"/>
              <a:t>coming up on </a:t>
            </a:r>
            <a:r>
              <a:rPr lang="en-US" sz="28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Mon</a:t>
            </a:r>
            <a:r>
              <a:rPr lang="en-US" sz="28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4</a:t>
            </a:r>
            <a:r>
              <a:rPr lang="en-US" sz="28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/24 </a:t>
            </a:r>
            <a:r>
              <a:rPr lang="en-US" sz="28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6:30-8PM</a:t>
            </a:r>
          </a:p>
          <a:p>
            <a:pPr lvl="1"/>
            <a:r>
              <a:rPr lang="en-US" sz="2400" dirty="0" smtClean="0"/>
              <a:t>All topics up to and including Lecture 15</a:t>
            </a:r>
          </a:p>
          <a:p>
            <a:pPr lvl="2"/>
            <a:r>
              <a:rPr lang="en-US" sz="2400" dirty="0" smtClean="0"/>
              <a:t>Focus will be on Lectures </a:t>
            </a:r>
            <a:r>
              <a:rPr lang="en-US" sz="2400" dirty="0" smtClean="0"/>
              <a:t>16 </a:t>
            </a:r>
            <a:r>
              <a:rPr lang="en-US" sz="2400" dirty="0" smtClean="0"/>
              <a:t>– </a:t>
            </a:r>
            <a:r>
              <a:rPr lang="en-US" sz="2400" dirty="0" smtClean="0"/>
              <a:t>23</a:t>
            </a:r>
            <a:r>
              <a:rPr lang="en-US" sz="2400" dirty="0" smtClean="0"/>
              <a:t> </a:t>
            </a:r>
            <a:r>
              <a:rPr lang="en-US" sz="2400" dirty="0" smtClean="0"/>
              <a:t>and associated </a:t>
            </a:r>
            <a:r>
              <a:rPr lang="en-US" sz="2400" dirty="0" smtClean="0"/>
              <a:t>readings, and Projects 3</a:t>
            </a:r>
          </a:p>
          <a:p>
            <a:pPr lvl="2"/>
            <a:r>
              <a:rPr lang="en-US" sz="2400" dirty="0" smtClean="0"/>
              <a:t>But expect 20-30% questions from materials from Lectures 1-15</a:t>
            </a:r>
          </a:p>
          <a:p>
            <a:pPr lvl="1"/>
            <a:r>
              <a:rPr lang="en-US" sz="2600" dirty="0" smtClean="0"/>
              <a:t>VLSB 2040 and VLSB 2060 </a:t>
            </a:r>
            <a:endParaRPr lang="en-US" sz="2600" dirty="0" smtClean="0"/>
          </a:p>
          <a:p>
            <a:pPr lvl="1"/>
            <a:r>
              <a:rPr lang="en-US" sz="2400" dirty="0" smtClean="0"/>
              <a:t>Closed </a:t>
            </a:r>
            <a:r>
              <a:rPr lang="en-US" sz="2400" dirty="0" smtClean="0"/>
              <a:t>book</a:t>
            </a:r>
          </a:p>
          <a:p>
            <a:pPr lvl="1"/>
            <a:r>
              <a:rPr lang="en-US" sz="2400" dirty="0" smtClean="0"/>
              <a:t>2 pages hand-written notes both </a:t>
            </a:r>
            <a:r>
              <a:rPr lang="en-US" sz="2400" dirty="0" smtClean="0"/>
              <a:t>sides</a:t>
            </a:r>
            <a:endParaRPr lang="en-US" sz="48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52743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724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ChangeArrowheads="1"/>
          </p:cNvSpPr>
          <p:nvPr/>
        </p:nvSpPr>
        <p:spPr bwMode="auto">
          <a:xfrm>
            <a:off x="533400" y="990600"/>
            <a:ext cx="8077200" cy="434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>
          <a:xfrm>
            <a:off x="471488" y="66675"/>
            <a:ext cx="7453312" cy="695325"/>
          </a:xfrm>
        </p:spPr>
        <p:txBody>
          <a:bodyPr lIns="90452" tIns="44434" rIns="90452" bIns="44434"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Internet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Hourglass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3" name="Line 4"/>
          <p:cNvSpPr>
            <a:spLocks noChangeShapeType="1"/>
          </p:cNvSpPr>
          <p:nvPr/>
        </p:nvSpPr>
        <p:spPr bwMode="auto">
          <a:xfrm>
            <a:off x="2971800" y="3429000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Arc 5"/>
          <p:cNvSpPr>
            <a:spLocks/>
          </p:cNvSpPr>
          <p:nvPr/>
        </p:nvSpPr>
        <p:spPr bwMode="auto">
          <a:xfrm>
            <a:off x="6553200" y="3386138"/>
            <a:ext cx="1181100" cy="134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Arc 6"/>
          <p:cNvSpPr>
            <a:spLocks/>
          </p:cNvSpPr>
          <p:nvPr/>
        </p:nvSpPr>
        <p:spPr bwMode="auto">
          <a:xfrm>
            <a:off x="5373688" y="3386138"/>
            <a:ext cx="1181100" cy="1346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Arc 7"/>
          <p:cNvSpPr>
            <a:spLocks/>
          </p:cNvSpPr>
          <p:nvPr/>
        </p:nvSpPr>
        <p:spPr bwMode="auto">
          <a:xfrm rot="10800000">
            <a:off x="6543675" y="1600200"/>
            <a:ext cx="1230313" cy="16779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Arc 8"/>
          <p:cNvSpPr>
            <a:spLocks/>
          </p:cNvSpPr>
          <p:nvPr/>
        </p:nvSpPr>
        <p:spPr bwMode="auto">
          <a:xfrm rot="10800000">
            <a:off x="5334000" y="1600200"/>
            <a:ext cx="1209675" cy="16779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Line 9"/>
          <p:cNvSpPr>
            <a:spLocks noChangeShapeType="1"/>
          </p:cNvSpPr>
          <p:nvPr/>
        </p:nvSpPr>
        <p:spPr bwMode="auto">
          <a:xfrm flipV="1">
            <a:off x="5326063" y="1600200"/>
            <a:ext cx="24352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Line 10"/>
          <p:cNvSpPr>
            <a:spLocks noChangeShapeType="1"/>
          </p:cNvSpPr>
          <p:nvPr/>
        </p:nvSpPr>
        <p:spPr bwMode="auto">
          <a:xfrm flipV="1">
            <a:off x="5326063" y="4719638"/>
            <a:ext cx="23590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Rectangle 11"/>
          <p:cNvSpPr>
            <a:spLocks noChangeArrowheads="1"/>
          </p:cNvSpPr>
          <p:nvPr/>
        </p:nvSpPr>
        <p:spPr bwMode="auto">
          <a:xfrm>
            <a:off x="6400800" y="3203575"/>
            <a:ext cx="304800" cy="2174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66571" name="Rectangle 12"/>
          <p:cNvSpPr>
            <a:spLocks noChangeArrowheads="1"/>
          </p:cNvSpPr>
          <p:nvPr/>
        </p:nvSpPr>
        <p:spPr bwMode="auto">
          <a:xfrm>
            <a:off x="5954713" y="3763963"/>
            <a:ext cx="15684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Helvetica" charset="0"/>
                <a:cs typeface="Helvetica" charset="0"/>
              </a:rPr>
              <a:t>Data Link</a:t>
            </a:r>
          </a:p>
        </p:txBody>
      </p:sp>
      <p:sp>
        <p:nvSpPr>
          <p:cNvPr id="66572" name="Rectangle 13"/>
          <p:cNvSpPr>
            <a:spLocks noChangeArrowheads="1"/>
          </p:cNvSpPr>
          <p:nvPr/>
        </p:nvSpPr>
        <p:spPr bwMode="auto">
          <a:xfrm>
            <a:off x="6005513" y="4198938"/>
            <a:ext cx="14319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66573" name="Rectangle 14"/>
          <p:cNvSpPr>
            <a:spLocks noChangeArrowheads="1"/>
          </p:cNvSpPr>
          <p:nvPr/>
        </p:nvSpPr>
        <p:spPr bwMode="auto">
          <a:xfrm>
            <a:off x="5783263" y="1801813"/>
            <a:ext cx="2028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Helvetica" charset="0"/>
                <a:cs typeface="Helvetica" charset="0"/>
              </a:rPr>
              <a:t>Applications</a:t>
            </a:r>
          </a:p>
        </p:txBody>
      </p:sp>
      <p:sp>
        <p:nvSpPr>
          <p:cNvPr id="66574" name="Text Box 15"/>
          <p:cNvSpPr txBox="1">
            <a:spLocks noChangeArrowheads="1"/>
          </p:cNvSpPr>
          <p:nvPr/>
        </p:nvSpPr>
        <p:spPr bwMode="auto">
          <a:xfrm>
            <a:off x="5086350" y="4722813"/>
            <a:ext cx="3297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7" tIns="45632" rIns="91267" bIns="45632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Helvetica" charset="0"/>
                <a:cs typeface="Helvetica" charset="0"/>
              </a:rPr>
              <a:t>The Hourglass Model</a:t>
            </a:r>
          </a:p>
        </p:txBody>
      </p:sp>
      <p:sp>
        <p:nvSpPr>
          <p:cNvPr id="66575" name="Text Box 16"/>
          <p:cNvSpPr txBox="1">
            <a:spLocks noChangeArrowheads="1"/>
          </p:cNvSpPr>
          <p:nvPr/>
        </p:nvSpPr>
        <p:spPr bwMode="auto">
          <a:xfrm>
            <a:off x="3962400" y="2971800"/>
            <a:ext cx="1597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32" rIns="91267" bIns="45632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>
                <a:latin typeface="Helvetica" charset="0"/>
                <a:cs typeface="Helvetica" charset="0"/>
              </a:rPr>
              <a:t>Waist</a:t>
            </a:r>
          </a:p>
        </p:txBody>
      </p:sp>
      <p:sp>
        <p:nvSpPr>
          <p:cNvPr id="66576" name="Text Box 17"/>
          <p:cNvSpPr txBox="1">
            <a:spLocks noChangeArrowheads="1"/>
          </p:cNvSpPr>
          <p:nvPr/>
        </p:nvSpPr>
        <p:spPr bwMode="auto">
          <a:xfrm>
            <a:off x="533400" y="5370512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32" rIns="91267" bIns="45632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0">
                <a:latin typeface="Gill Sans Light"/>
                <a:cs typeface="Gill Sans Light"/>
              </a:rPr>
              <a:t>There is just </a:t>
            </a:r>
            <a:r>
              <a:rPr lang="en-US" sz="2800" b="0">
                <a:solidFill>
                  <a:srgbClr val="FF0000"/>
                </a:solidFill>
                <a:latin typeface="Gill Sans Light"/>
                <a:cs typeface="Gill Sans Light"/>
              </a:rPr>
              <a:t>one</a:t>
            </a:r>
            <a:r>
              <a:rPr lang="en-US" sz="2800" b="0">
                <a:latin typeface="Gill Sans Light"/>
                <a:cs typeface="Gill Sans Light"/>
              </a:rPr>
              <a:t> network-layer protocol, </a:t>
            </a:r>
            <a:r>
              <a:rPr lang="en-US" sz="2800">
                <a:latin typeface="Gill Sans Light"/>
                <a:cs typeface="Gill Sans Light"/>
              </a:rPr>
              <a:t>IP</a:t>
            </a:r>
            <a:r>
              <a:rPr lang="en-US" sz="2800" b="0">
                <a:latin typeface="Gill Sans Light"/>
                <a:cs typeface="Gill Sans Light"/>
              </a:rPr>
              <a:t>.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2800" b="0">
                <a:latin typeface="Gill Sans Light"/>
                <a:cs typeface="Gill Sans Light"/>
              </a:rPr>
              <a:t>The </a:t>
            </a:r>
            <a:r>
              <a:rPr lang="ja-JP" altLang="en-US" sz="2800" b="0">
                <a:latin typeface="Gill Sans Light"/>
                <a:cs typeface="Gill Sans Light"/>
              </a:rPr>
              <a:t>“</a:t>
            </a:r>
            <a:r>
              <a:rPr lang="en-US" altLang="ja-JP" sz="2800" b="0">
                <a:latin typeface="Gill Sans Light"/>
                <a:cs typeface="Gill Sans Light"/>
              </a:rPr>
              <a:t>narrow waist</a:t>
            </a:r>
            <a:r>
              <a:rPr lang="ja-JP" altLang="en-US" sz="2800" b="0">
                <a:latin typeface="Gill Sans Light"/>
                <a:cs typeface="Gill Sans Light"/>
              </a:rPr>
              <a:t>”</a:t>
            </a:r>
            <a:r>
              <a:rPr lang="en-US" altLang="ja-JP" sz="2800" b="0">
                <a:latin typeface="Gill Sans Light"/>
                <a:cs typeface="Gill Sans Light"/>
              </a:rPr>
              <a:t> facilitates </a:t>
            </a:r>
            <a:r>
              <a:rPr lang="en-US" altLang="ja-JP" sz="2800" b="0">
                <a:solidFill>
                  <a:srgbClr val="FF0000"/>
                </a:solidFill>
                <a:latin typeface="Gill Sans Light"/>
                <a:cs typeface="Gill Sans Light"/>
              </a:rPr>
              <a:t>interoperability</a:t>
            </a:r>
            <a:r>
              <a:rPr lang="en-US" altLang="ja-JP" sz="2800" b="0">
                <a:latin typeface="Gill Sans Light"/>
                <a:cs typeface="Gill Sans Light"/>
              </a:rPr>
              <a:t>.</a:t>
            </a:r>
            <a:endParaRPr lang="en-US" sz="2800" b="0">
              <a:latin typeface="Gill Sans Light"/>
              <a:cs typeface="Gill Sans Light"/>
            </a:endParaRPr>
          </a:p>
        </p:txBody>
      </p:sp>
      <p:sp>
        <p:nvSpPr>
          <p:cNvPr id="66577" name="Rectangle 18"/>
          <p:cNvSpPr>
            <a:spLocks noChangeArrowheads="1"/>
          </p:cNvSpPr>
          <p:nvPr/>
        </p:nvSpPr>
        <p:spPr bwMode="auto">
          <a:xfrm>
            <a:off x="914400" y="1828800"/>
            <a:ext cx="685800" cy="3810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Helvetica" charset="0"/>
                <a:cs typeface="Helvetica" charset="0"/>
              </a:rPr>
              <a:t>SMTP</a:t>
            </a:r>
          </a:p>
        </p:txBody>
      </p:sp>
      <p:sp>
        <p:nvSpPr>
          <p:cNvPr id="66578" name="Rectangle 19"/>
          <p:cNvSpPr>
            <a:spLocks noChangeArrowheads="1"/>
          </p:cNvSpPr>
          <p:nvPr/>
        </p:nvSpPr>
        <p:spPr bwMode="auto">
          <a:xfrm>
            <a:off x="1752600" y="1828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HTTP</a:t>
            </a:r>
          </a:p>
        </p:txBody>
      </p:sp>
      <p:sp>
        <p:nvSpPr>
          <p:cNvPr id="66579" name="Rectangle 20"/>
          <p:cNvSpPr>
            <a:spLocks noChangeArrowheads="1"/>
          </p:cNvSpPr>
          <p:nvPr/>
        </p:nvSpPr>
        <p:spPr bwMode="auto">
          <a:xfrm>
            <a:off x="3429000" y="1828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NTP</a:t>
            </a:r>
          </a:p>
        </p:txBody>
      </p:sp>
      <p:sp>
        <p:nvSpPr>
          <p:cNvPr id="66580" name="Rectangle 21"/>
          <p:cNvSpPr>
            <a:spLocks noChangeArrowheads="1"/>
          </p:cNvSpPr>
          <p:nvPr/>
        </p:nvSpPr>
        <p:spPr bwMode="auto">
          <a:xfrm>
            <a:off x="2590800" y="18288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DNS</a:t>
            </a:r>
          </a:p>
        </p:txBody>
      </p:sp>
      <p:sp>
        <p:nvSpPr>
          <p:cNvPr id="66581" name="Rectangle 22"/>
          <p:cNvSpPr>
            <a:spLocks noChangeArrowheads="1"/>
          </p:cNvSpPr>
          <p:nvPr/>
        </p:nvSpPr>
        <p:spPr bwMode="auto">
          <a:xfrm>
            <a:off x="1295400" y="2514600"/>
            <a:ext cx="6858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Helvetica" charset="0"/>
                <a:cs typeface="Helvetica" charset="0"/>
              </a:rPr>
              <a:t>TCP</a:t>
            </a:r>
          </a:p>
        </p:txBody>
      </p:sp>
      <p:sp>
        <p:nvSpPr>
          <p:cNvPr id="66582" name="Rectangle 23"/>
          <p:cNvSpPr>
            <a:spLocks noChangeArrowheads="1"/>
          </p:cNvSpPr>
          <p:nvPr/>
        </p:nvSpPr>
        <p:spPr bwMode="auto">
          <a:xfrm>
            <a:off x="3048000" y="2514600"/>
            <a:ext cx="6858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UDP</a:t>
            </a:r>
          </a:p>
        </p:txBody>
      </p:sp>
      <p:sp>
        <p:nvSpPr>
          <p:cNvPr id="66583" name="Rectangle 24"/>
          <p:cNvSpPr>
            <a:spLocks noChangeArrowheads="1"/>
          </p:cNvSpPr>
          <p:nvPr/>
        </p:nvSpPr>
        <p:spPr bwMode="auto">
          <a:xfrm>
            <a:off x="2209800" y="32766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Helvetica" charset="0"/>
                <a:cs typeface="Helvetica" charset="0"/>
              </a:rPr>
              <a:t>IP</a:t>
            </a:r>
          </a:p>
        </p:txBody>
      </p:sp>
      <p:sp>
        <p:nvSpPr>
          <p:cNvPr id="66584" name="Rectangle 25"/>
          <p:cNvSpPr>
            <a:spLocks noChangeArrowheads="1"/>
          </p:cNvSpPr>
          <p:nvPr/>
        </p:nvSpPr>
        <p:spPr bwMode="auto">
          <a:xfrm>
            <a:off x="609600" y="4076700"/>
            <a:ext cx="12192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latin typeface="Helvetica" charset="0"/>
                <a:cs typeface="Helvetica" charset="0"/>
              </a:rPr>
              <a:t>Ethernet</a:t>
            </a:r>
            <a:endParaRPr lang="en-US" sz="2000" b="0" baseline="-25000">
              <a:solidFill>
                <a:schemeClr val="bg1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66585" name="Rectangle 26"/>
          <p:cNvSpPr>
            <a:spLocks noChangeArrowheads="1"/>
          </p:cNvSpPr>
          <p:nvPr/>
        </p:nvSpPr>
        <p:spPr bwMode="auto">
          <a:xfrm>
            <a:off x="1981200" y="40767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SONET</a:t>
            </a:r>
            <a:endParaRPr lang="en-US" sz="2000" b="0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66586" name="Rectangle 27"/>
          <p:cNvSpPr>
            <a:spLocks noChangeArrowheads="1"/>
          </p:cNvSpPr>
          <p:nvPr/>
        </p:nvSpPr>
        <p:spPr bwMode="auto">
          <a:xfrm>
            <a:off x="3352800" y="4038600"/>
            <a:ext cx="914400" cy="533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802.11</a:t>
            </a:r>
            <a:endParaRPr lang="en-US" sz="2000" b="0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66587" name="AutoShape 28"/>
          <p:cNvCxnSpPr>
            <a:cxnSpLocks noChangeShapeType="1"/>
            <a:stCxn id="66577" idx="2"/>
            <a:endCxn id="66581" idx="0"/>
          </p:cNvCxnSpPr>
          <p:nvPr/>
        </p:nvCxnSpPr>
        <p:spPr bwMode="auto">
          <a:xfrm>
            <a:off x="1257300" y="2209800"/>
            <a:ext cx="3810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88" name="AutoShape 29"/>
          <p:cNvCxnSpPr>
            <a:cxnSpLocks noChangeShapeType="1"/>
            <a:endCxn id="66581" idx="0"/>
          </p:cNvCxnSpPr>
          <p:nvPr/>
        </p:nvCxnSpPr>
        <p:spPr bwMode="auto">
          <a:xfrm flipH="1">
            <a:off x="1638300" y="2209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89" name="AutoShape 30"/>
          <p:cNvCxnSpPr>
            <a:cxnSpLocks noChangeShapeType="1"/>
            <a:stCxn id="66580" idx="2"/>
          </p:cNvCxnSpPr>
          <p:nvPr/>
        </p:nvCxnSpPr>
        <p:spPr bwMode="auto">
          <a:xfrm>
            <a:off x="2933700" y="2209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90" name="AutoShape 31"/>
          <p:cNvCxnSpPr>
            <a:cxnSpLocks noChangeShapeType="1"/>
            <a:stCxn id="66579" idx="2"/>
          </p:cNvCxnSpPr>
          <p:nvPr/>
        </p:nvCxnSpPr>
        <p:spPr bwMode="auto">
          <a:xfrm flipH="1">
            <a:off x="3352800" y="2209800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91" name="AutoShape 32"/>
          <p:cNvCxnSpPr>
            <a:cxnSpLocks noChangeShapeType="1"/>
            <a:stCxn id="66581" idx="2"/>
            <a:endCxn id="66583" idx="0"/>
          </p:cNvCxnSpPr>
          <p:nvPr/>
        </p:nvCxnSpPr>
        <p:spPr bwMode="auto">
          <a:xfrm>
            <a:off x="1638300" y="2895600"/>
            <a:ext cx="9144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92" name="AutoShape 33"/>
          <p:cNvCxnSpPr>
            <a:cxnSpLocks noChangeShapeType="1"/>
            <a:stCxn id="66582" idx="2"/>
            <a:endCxn id="66583" idx="0"/>
          </p:cNvCxnSpPr>
          <p:nvPr/>
        </p:nvCxnSpPr>
        <p:spPr bwMode="auto">
          <a:xfrm flipH="1">
            <a:off x="2552700" y="2895600"/>
            <a:ext cx="8382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93" name="AutoShape 34"/>
          <p:cNvCxnSpPr>
            <a:cxnSpLocks noChangeShapeType="1"/>
            <a:stCxn id="66583" idx="2"/>
            <a:endCxn id="66586" idx="0"/>
          </p:cNvCxnSpPr>
          <p:nvPr/>
        </p:nvCxnSpPr>
        <p:spPr bwMode="auto">
          <a:xfrm>
            <a:off x="2552700" y="3657600"/>
            <a:ext cx="12573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94" name="AutoShape 35"/>
          <p:cNvCxnSpPr>
            <a:cxnSpLocks noChangeShapeType="1"/>
            <a:stCxn id="66583" idx="2"/>
            <a:endCxn id="66584" idx="0"/>
          </p:cNvCxnSpPr>
          <p:nvPr/>
        </p:nvCxnSpPr>
        <p:spPr bwMode="auto">
          <a:xfrm flipH="1">
            <a:off x="1219200" y="3657600"/>
            <a:ext cx="13335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95" name="AutoShape 36"/>
          <p:cNvCxnSpPr>
            <a:cxnSpLocks noChangeShapeType="1"/>
            <a:stCxn id="66583" idx="2"/>
            <a:endCxn id="66585" idx="0"/>
          </p:cNvCxnSpPr>
          <p:nvPr/>
        </p:nvCxnSpPr>
        <p:spPr bwMode="auto">
          <a:xfrm flipH="1">
            <a:off x="2476500" y="3657600"/>
            <a:ext cx="7620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96" name="Rectangle 37"/>
          <p:cNvSpPr>
            <a:spLocks noChangeArrowheads="1"/>
          </p:cNvSpPr>
          <p:nvPr/>
        </p:nvSpPr>
        <p:spPr bwMode="auto">
          <a:xfrm>
            <a:off x="5943600" y="2514600"/>
            <a:ext cx="16017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/>
          <a:p>
            <a:pPr eaLnBrk="0" hangingPunct="0"/>
            <a:r>
              <a:rPr lang="en-US">
                <a:latin typeface="Helvetica" charset="0"/>
                <a:cs typeface="Helvetica" charset="0"/>
              </a:rPr>
              <a:t>Transport</a:t>
            </a:r>
          </a:p>
        </p:txBody>
      </p:sp>
      <p:cxnSp>
        <p:nvCxnSpPr>
          <p:cNvPr id="66597" name="AutoShape 38"/>
          <p:cNvCxnSpPr>
            <a:cxnSpLocks noChangeShapeType="1"/>
            <a:stCxn id="66598" idx="0"/>
            <a:endCxn id="66584" idx="2"/>
          </p:cNvCxnSpPr>
          <p:nvPr/>
        </p:nvCxnSpPr>
        <p:spPr bwMode="auto">
          <a:xfrm flipH="1" flipV="1">
            <a:off x="1219200" y="4533900"/>
            <a:ext cx="13335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98" name="Rectangle 39"/>
          <p:cNvSpPr>
            <a:spLocks noChangeArrowheads="1"/>
          </p:cNvSpPr>
          <p:nvPr/>
        </p:nvSpPr>
        <p:spPr bwMode="auto">
          <a:xfrm>
            <a:off x="2057400" y="47625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Fiber</a:t>
            </a:r>
            <a:endParaRPr lang="en-US" sz="2000" b="0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66599" name="AutoShape 40"/>
          <p:cNvCxnSpPr>
            <a:cxnSpLocks noChangeShapeType="1"/>
            <a:stCxn id="66600" idx="0"/>
            <a:endCxn id="66584" idx="2"/>
          </p:cNvCxnSpPr>
          <p:nvPr/>
        </p:nvCxnSpPr>
        <p:spPr bwMode="auto">
          <a:xfrm flipH="1" flipV="1">
            <a:off x="1219200" y="4533900"/>
            <a:ext cx="2667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600" name="Rectangle 41"/>
          <p:cNvSpPr>
            <a:spLocks noChangeArrowheads="1"/>
          </p:cNvSpPr>
          <p:nvPr/>
        </p:nvSpPr>
        <p:spPr bwMode="auto">
          <a:xfrm>
            <a:off x="990600" y="4762500"/>
            <a:ext cx="990600" cy="4572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Copper</a:t>
            </a:r>
            <a:endParaRPr lang="en-US" sz="2000" b="0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66601" name="AutoShape 42"/>
          <p:cNvCxnSpPr>
            <a:cxnSpLocks noChangeShapeType="1"/>
            <a:stCxn id="66602" idx="0"/>
            <a:endCxn id="66586" idx="2"/>
          </p:cNvCxnSpPr>
          <p:nvPr/>
        </p:nvCxnSpPr>
        <p:spPr bwMode="auto">
          <a:xfrm flipH="1" flipV="1">
            <a:off x="3810000" y="4572000"/>
            <a:ext cx="34290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602" name="Rectangle 43"/>
          <p:cNvSpPr>
            <a:spLocks noChangeArrowheads="1"/>
          </p:cNvSpPr>
          <p:nvPr/>
        </p:nvSpPr>
        <p:spPr bwMode="auto">
          <a:xfrm>
            <a:off x="3657600" y="4762500"/>
            <a:ext cx="9906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/>
          <a:p>
            <a:pPr algn="ctr"/>
            <a:r>
              <a:rPr lang="en-US" sz="2000" b="0">
                <a:solidFill>
                  <a:srgbClr val="000000"/>
                </a:solidFill>
                <a:latin typeface="Helvetica" charset="0"/>
                <a:cs typeface="Helvetica" charset="0"/>
              </a:rPr>
              <a:t>Radio</a:t>
            </a:r>
            <a:endParaRPr lang="en-US" sz="2000" b="0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66603" name="AutoShape 44"/>
          <p:cNvCxnSpPr>
            <a:cxnSpLocks noChangeShapeType="1"/>
            <a:stCxn id="66598" idx="0"/>
            <a:endCxn id="66585" idx="2"/>
          </p:cNvCxnSpPr>
          <p:nvPr/>
        </p:nvCxnSpPr>
        <p:spPr bwMode="auto">
          <a:xfrm flipH="1" flipV="1">
            <a:off x="2476500" y="4533900"/>
            <a:ext cx="7620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712578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Implications of Hourglass</a:t>
            </a:r>
          </a:p>
        </p:txBody>
      </p:sp>
      <p:sp>
        <p:nvSpPr>
          <p:cNvPr id="130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77200" cy="416718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>
                <a:latin typeface="Gill Sans Light"/>
                <a:ea typeface="ＭＳ Ｐゴシック" charset="0"/>
                <a:cs typeface="Gill Sans Light"/>
              </a:rPr>
              <a:t>Single Internet-layer module (</a:t>
            </a:r>
            <a:r>
              <a:rPr lang="en-US" b="1">
                <a:latin typeface="Gill Sans Light"/>
                <a:ea typeface="ＭＳ Ｐゴシック" charset="0"/>
                <a:cs typeface="Gill Sans Light"/>
              </a:rPr>
              <a:t>IP</a:t>
            </a:r>
            <a:r>
              <a:rPr lang="en-US">
                <a:latin typeface="Gill Sans Light"/>
                <a:ea typeface="ＭＳ Ｐゴシック" charset="0"/>
                <a:cs typeface="Gill Sans Light"/>
              </a:rPr>
              <a:t>)</a:t>
            </a:r>
            <a:r>
              <a:rPr lang="en-US" b="1">
                <a:latin typeface="Gill Sans Light"/>
                <a:ea typeface="ＭＳ Ｐゴシック" charset="0"/>
                <a:cs typeface="Gill Sans Light"/>
              </a:rPr>
              <a:t>:</a:t>
            </a:r>
            <a:endParaRPr lang="en-US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Allows arbitrary networks to interoperate</a:t>
            </a:r>
          </a:p>
          <a:p>
            <a:pPr lvl="1"/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Any network technology that supports IP can exchange packets</a:t>
            </a: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Allows applications to function on all networks</a:t>
            </a:r>
          </a:p>
          <a:p>
            <a:pPr lvl="1"/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Applications that can run on IP can</a:t>
            </a:r>
            <a:r>
              <a:rPr lang="en-US" sz="240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 use any network</a:t>
            </a: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Supports simultaneous innovations above and below IP</a:t>
            </a:r>
          </a:p>
          <a:p>
            <a:pPr lvl="1"/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But changing IP itself, i.e., </a:t>
            </a:r>
            <a:r>
              <a:rPr lang="en-US" sz="2400" b="1">
                <a:latin typeface="Gill Sans Light"/>
                <a:ea typeface="ＭＳ Ｐゴシック" charset="0"/>
                <a:cs typeface="Gill Sans Light"/>
              </a:rPr>
              <a:t>IPv6</a:t>
            </a:r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, very involved</a:t>
            </a:r>
          </a:p>
        </p:txBody>
      </p:sp>
    </p:spTree>
    <p:extLst>
      <p:ext uri="{BB962C8B-B14F-4D97-AF65-F5344CB8AC3E}">
        <p14:creationId xmlns:p14="http://schemas.microsoft.com/office/powerpoint/2010/main" val="29537190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355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Drawbacks of Layering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Layer N may duplicate layer 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N-1 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functionality 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E.g., error recovery to retransmit lost data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Layers may need same information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E.g., timestamps, maximum transmission unit size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Layering can hurt performance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E.g., hiding details about what is really going on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Some layers are not always cleanly separated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Inter-layer dependencies for performance reasons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Some dependencies in standards (header checksums)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Headers start to get really big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Sometimes header bytes &gt;&gt; actual content</a:t>
            </a:r>
          </a:p>
        </p:txBody>
      </p:sp>
    </p:spTree>
    <p:extLst>
      <p:ext uri="{BB962C8B-B14F-4D97-AF65-F5344CB8AC3E}">
        <p14:creationId xmlns:p14="http://schemas.microsoft.com/office/powerpoint/2010/main" val="152311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Why is Networking Important?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105400"/>
          </a:xfrm>
        </p:spPr>
        <p:txBody>
          <a:bodyPr>
            <a:normAutofit/>
          </a:bodyPr>
          <a:lstStyle/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Virtually all apps you use communicate over network</a:t>
            </a:r>
          </a:p>
          <a:p>
            <a:pPr lvl="1"/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Many times main functionality is implemented remotely (e.g., Google services, Amazon, Facebook, Twitter, …)</a:t>
            </a:r>
          </a:p>
          <a:p>
            <a:pPr lvl="1"/>
            <a:endParaRPr lang="en-US" sz="240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Thus, connectivity is key service provided by an OS</a:t>
            </a:r>
          </a:p>
          <a:p>
            <a:pPr lvl="1"/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Many times, connectivity issues </a:t>
            </a:r>
            <a:r>
              <a:rPr lang="en-US" sz="2400">
                <a:latin typeface="Gill Sans Light"/>
                <a:ea typeface="ＭＳ Ｐゴシック" charset="0"/>
                <a:cs typeface="Gill Sans Light"/>
                <a:sym typeface="Wingdings" charset="0"/>
              </a:rPr>
              <a:t> among top complaints</a:t>
            </a:r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 </a:t>
            </a:r>
          </a:p>
          <a:p>
            <a:pPr lvl="1"/>
            <a:endParaRPr lang="en-US" sz="240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Some of the hottest opportunities in the OS space: </a:t>
            </a:r>
          </a:p>
          <a:p>
            <a:pPr lvl="1"/>
            <a:r>
              <a:rPr lang="en-US" sz="2400">
                <a:latin typeface="Gill Sans Light"/>
                <a:ea typeface="ＭＳ Ｐゴシック" charset="0"/>
                <a:cs typeface="Gill Sans Light"/>
              </a:rPr>
              <a:t>Optimize OS for network elements (e.g., intrusion detection, firewalls)</a:t>
            </a:r>
          </a:p>
          <a:p>
            <a:pPr lvl="1"/>
            <a:r>
              <a:rPr lang="en-US" sz="2400">
                <a:latin typeface="Gill Sans Light"/>
                <a:ea typeface="ＭＳ Ｐゴシック" charset="0"/>
                <a:cs typeface="Gill Sans Light"/>
                <a:sym typeface="Wingdings" charset="0"/>
              </a:rPr>
              <a:t>OSes for Software Defined Networks (SDNs)</a:t>
            </a:r>
          </a:p>
        </p:txBody>
      </p:sp>
    </p:spTree>
    <p:extLst>
      <p:ext uri="{BB962C8B-B14F-4D97-AF65-F5344CB8AC3E}">
        <p14:creationId xmlns:p14="http://schemas.microsoft.com/office/powerpoint/2010/main" val="3123520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Placing Network Functionality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Hugely influential paper: 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End-to-End Arguments in System Design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”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 by </a:t>
            </a:r>
            <a:r>
              <a:rPr lang="en-US" altLang="ja-JP" dirty="0" err="1">
                <a:latin typeface="Gill Sans Light"/>
                <a:ea typeface="ＭＳ Ｐゴシック" charset="0"/>
                <a:cs typeface="Gill Sans Light"/>
              </a:rPr>
              <a:t>Saltzer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, Reed, and Clark (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‘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84)</a:t>
            </a: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“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Sacred Text</a:t>
            </a:r>
            <a:r>
              <a:rPr lang="ja-JP" altLang="en-US" dirty="0">
                <a:latin typeface="Gill Sans Light"/>
                <a:ea typeface="ＭＳ Ｐゴシック" charset="0"/>
                <a:cs typeface="Gill Sans Light"/>
              </a:rPr>
              <a:t>”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 of the Internet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Endless disputes about what it means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Everyone cites it as supporting their position</a:t>
            </a:r>
          </a:p>
        </p:txBody>
      </p:sp>
    </p:spTree>
    <p:extLst>
      <p:ext uri="{BB962C8B-B14F-4D97-AF65-F5344CB8AC3E}">
        <p14:creationId xmlns:p14="http://schemas.microsoft.com/office/powerpoint/2010/main" val="1622830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Basic Observation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Some types of network functionality can only be correctly implemented 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end-to-end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Reliability, security, </a:t>
            </a:r>
            <a:r>
              <a:rPr lang="en-US" sz="2400" dirty="0" err="1">
                <a:latin typeface="Gill Sans Light"/>
                <a:ea typeface="ＭＳ Ｐゴシック" charset="0"/>
                <a:cs typeface="Gill Sans Light"/>
              </a:rPr>
              <a:t>etc</a:t>
            </a:r>
            <a:endParaRPr lang="en-US" sz="2400" dirty="0">
              <a:latin typeface="Gill Sans Light"/>
              <a:ea typeface="ＭＳ Ｐゴシック" charset="0"/>
              <a:cs typeface="Gill Sans Light"/>
            </a:endParaRP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Because of this, end hosts: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Can satisfy the requirement without </a:t>
            </a:r>
            <a:r>
              <a:rPr lang="en-US" sz="2400" dirty="0" smtClean="0">
                <a:latin typeface="Gill Sans Light"/>
                <a:ea typeface="ＭＳ Ｐゴシック" charset="0"/>
                <a:cs typeface="Gill Sans Light"/>
              </a:rPr>
              <a:t>network</a:t>
            </a:r>
            <a:r>
              <a:rPr lang="en-US" sz="2400" dirty="0" smtClean="0">
                <a:latin typeface="Gill Sans Light"/>
                <a:ea typeface="ＭＳ Ｐゴシック" charset="0"/>
                <a:cs typeface="Gill Sans Light"/>
              </a:rPr>
              <a:t>’</a:t>
            </a:r>
            <a:r>
              <a:rPr lang="en-US" altLang="ja-JP" sz="2400" dirty="0" smtClean="0">
                <a:latin typeface="Gill Sans Light"/>
                <a:ea typeface="ＭＳ Ｐゴシック" charset="0"/>
                <a:cs typeface="Gill Sans Light"/>
              </a:rPr>
              <a:t>s </a:t>
            </a:r>
            <a:r>
              <a:rPr lang="en-US" altLang="ja-JP" sz="2400" dirty="0">
                <a:latin typeface="Gill Sans Light"/>
                <a:ea typeface="ＭＳ Ｐゴシック" charset="0"/>
                <a:cs typeface="Gill Sans Light"/>
              </a:rPr>
              <a:t>help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Will/</a:t>
            </a:r>
            <a:r>
              <a:rPr lang="en-US" sz="2400" b="1" dirty="0">
                <a:latin typeface="Gill Sans Light"/>
                <a:ea typeface="ＭＳ Ｐゴシック" charset="0"/>
                <a:cs typeface="Gill Sans Light"/>
              </a:rPr>
              <a:t>must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 do so, since </a:t>
            </a:r>
            <a:r>
              <a:rPr lang="en-US" sz="2400" dirty="0" smtClean="0">
                <a:latin typeface="Gill Sans Light"/>
                <a:ea typeface="ＭＳ Ｐゴシック" charset="0"/>
                <a:cs typeface="Gill Sans Light"/>
              </a:rPr>
              <a:t>can</a:t>
            </a:r>
            <a:r>
              <a:rPr lang="en-US" sz="2400" dirty="0" smtClean="0">
                <a:latin typeface="Gill Sans Light"/>
                <a:ea typeface="ＭＳ Ｐゴシック" charset="0"/>
                <a:cs typeface="Gill Sans Light"/>
              </a:rPr>
              <a:t>’</a:t>
            </a:r>
            <a:r>
              <a:rPr lang="en-US" altLang="ja-JP" sz="2400" dirty="0" smtClean="0">
                <a:latin typeface="Gill Sans Light"/>
                <a:ea typeface="ＭＳ Ｐゴシック" charset="0"/>
                <a:cs typeface="Gill Sans Light"/>
              </a:rPr>
              <a:t>t </a:t>
            </a:r>
            <a:r>
              <a:rPr lang="en-US" altLang="ja-JP" sz="2400" b="1" i="1" dirty="0">
                <a:latin typeface="Gill Sans Light"/>
                <a:ea typeface="ＭＳ Ｐゴシック" charset="0"/>
                <a:cs typeface="Gill Sans Light"/>
              </a:rPr>
              <a:t>rely</a:t>
            </a:r>
            <a:r>
              <a:rPr lang="en-US" altLang="ja-JP" sz="2400" dirty="0">
                <a:latin typeface="Gill Sans Light"/>
                <a:ea typeface="ＭＳ Ｐゴシック" charset="0"/>
                <a:cs typeface="Gill Sans Light"/>
              </a:rPr>
              <a:t> on network’s help</a:t>
            </a: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Therefore </a:t>
            </a:r>
            <a:r>
              <a:rPr lang="en-US" b="1" dirty="0" smtClean="0">
                <a:latin typeface="Gill Sans Light"/>
                <a:ea typeface="ＭＳ Ｐゴシック" charset="0"/>
                <a:cs typeface="Gill Sans Light"/>
              </a:rPr>
              <a:t>don</a:t>
            </a:r>
            <a:r>
              <a:rPr lang="en-US" b="1" dirty="0" smtClean="0">
                <a:latin typeface="Gill Sans Light"/>
                <a:ea typeface="ＭＳ Ｐゴシック" charset="0"/>
                <a:cs typeface="Gill Sans Light"/>
              </a:rPr>
              <a:t>’</a:t>
            </a:r>
            <a:r>
              <a:rPr lang="en-US" altLang="ja-JP" b="1" dirty="0" smtClean="0">
                <a:latin typeface="Gill Sans Light"/>
                <a:ea typeface="ＭＳ Ｐゴシック" charset="0"/>
                <a:cs typeface="Gill Sans Light"/>
              </a:rPr>
              <a:t>t</a:t>
            </a:r>
            <a:r>
              <a:rPr lang="en-US" altLang="ja-JP" dirty="0" smtClean="0">
                <a:latin typeface="Gill Sans Light"/>
                <a:ea typeface="ＭＳ Ｐゴシック" charset="0"/>
                <a:cs typeface="Gill Sans Light"/>
              </a:rPr>
              <a:t> 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go out of your way to implement them in the network</a:t>
            </a:r>
            <a:endParaRPr lang="en-US" dirty="0">
              <a:latin typeface="Gill Sans Light"/>
              <a:ea typeface="ＭＳ Ｐゴシック" charset="0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875922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0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Oval 2"/>
          <p:cNvSpPr>
            <a:spLocks noChangeArrowheads="1"/>
          </p:cNvSpPr>
          <p:nvPr/>
        </p:nvSpPr>
        <p:spPr bwMode="auto">
          <a:xfrm>
            <a:off x="23622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Reliable File Transfer</a:t>
            </a:r>
          </a:p>
        </p:txBody>
      </p:sp>
      <p:sp>
        <p:nvSpPr>
          <p:cNvPr id="130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1700" y="4048125"/>
            <a:ext cx="7562850" cy="1776413"/>
          </a:xfrm>
        </p:spPr>
        <p:txBody>
          <a:bodyPr>
            <a:normAutofit/>
          </a:bodyPr>
          <a:lstStyle/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Solution 1: make each step reliable, and then </a:t>
            </a:r>
            <a:r>
              <a:rPr lang="en-US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concatenate</a:t>
            </a:r>
            <a:r>
              <a:rPr lang="en-US">
                <a:latin typeface="Gill Sans Light"/>
                <a:ea typeface="ＭＳ Ｐゴシック" charset="0"/>
                <a:cs typeface="Gill Sans Light"/>
              </a:rPr>
              <a:t> them</a:t>
            </a:r>
          </a:p>
          <a:p>
            <a:endParaRPr lang="en-US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Solution 2: end-to-end </a:t>
            </a:r>
            <a:r>
              <a:rPr lang="en-US" b="1">
                <a:latin typeface="Gill Sans Light"/>
                <a:ea typeface="ＭＳ Ｐゴシック" charset="0"/>
                <a:cs typeface="Gill Sans Light"/>
              </a:rPr>
              <a:t>check</a:t>
            </a:r>
            <a:r>
              <a:rPr lang="en-US">
                <a:latin typeface="Gill Sans Light"/>
                <a:ea typeface="ＭＳ Ｐゴシック" charset="0"/>
                <a:cs typeface="Gill Sans Light"/>
              </a:rPr>
              <a:t> and try again if necessary</a:t>
            </a:r>
          </a:p>
        </p:txBody>
      </p:sp>
      <p:sp>
        <p:nvSpPr>
          <p:cNvPr id="76804" name="Oval 5"/>
          <p:cNvSpPr>
            <a:spLocks noChangeArrowheads="1"/>
          </p:cNvSpPr>
          <p:nvPr/>
        </p:nvSpPr>
        <p:spPr bwMode="auto">
          <a:xfrm>
            <a:off x="15240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5" name="Rectangle 6"/>
          <p:cNvSpPr>
            <a:spLocks noChangeArrowheads="1"/>
          </p:cNvSpPr>
          <p:nvPr/>
        </p:nvSpPr>
        <p:spPr bwMode="auto">
          <a:xfrm>
            <a:off x="15240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6" name="Oval 7"/>
          <p:cNvSpPr>
            <a:spLocks noChangeArrowheads="1"/>
          </p:cNvSpPr>
          <p:nvPr/>
        </p:nvSpPr>
        <p:spPr bwMode="auto">
          <a:xfrm>
            <a:off x="15240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7" name="Oval 8"/>
          <p:cNvSpPr>
            <a:spLocks noChangeArrowheads="1"/>
          </p:cNvSpPr>
          <p:nvPr/>
        </p:nvSpPr>
        <p:spPr bwMode="auto">
          <a:xfrm>
            <a:off x="7086600" y="3581400"/>
            <a:ext cx="609600" cy="1524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8" name="Rectangle 9"/>
          <p:cNvSpPr>
            <a:spLocks noChangeArrowheads="1"/>
          </p:cNvSpPr>
          <p:nvPr/>
        </p:nvSpPr>
        <p:spPr bwMode="auto">
          <a:xfrm>
            <a:off x="7086600" y="3352800"/>
            <a:ext cx="609600" cy="3048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09" name="Oval 10"/>
          <p:cNvSpPr>
            <a:spLocks noChangeArrowheads="1"/>
          </p:cNvSpPr>
          <p:nvPr/>
        </p:nvSpPr>
        <p:spPr bwMode="auto">
          <a:xfrm>
            <a:off x="7086600" y="3276600"/>
            <a:ext cx="609600" cy="1524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0" name="Rectangle 11"/>
          <p:cNvSpPr>
            <a:spLocks noChangeArrowheads="1"/>
          </p:cNvSpPr>
          <p:nvPr/>
        </p:nvSpPr>
        <p:spPr bwMode="auto">
          <a:xfrm>
            <a:off x="22860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1" name="Oval 12"/>
          <p:cNvSpPr>
            <a:spLocks noChangeArrowheads="1"/>
          </p:cNvSpPr>
          <p:nvPr/>
        </p:nvSpPr>
        <p:spPr bwMode="auto">
          <a:xfrm>
            <a:off x="25146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 sz="200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76812" name="Text Box 13"/>
          <p:cNvSpPr txBox="1">
            <a:spLocks noChangeArrowheads="1"/>
          </p:cNvSpPr>
          <p:nvPr/>
        </p:nvSpPr>
        <p:spPr bwMode="auto">
          <a:xfrm>
            <a:off x="2498725" y="2144713"/>
            <a:ext cx="710756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Appl.</a:t>
            </a:r>
          </a:p>
        </p:txBody>
      </p:sp>
      <p:sp>
        <p:nvSpPr>
          <p:cNvPr id="76813" name="Oval 14"/>
          <p:cNvSpPr>
            <a:spLocks noChangeArrowheads="1"/>
          </p:cNvSpPr>
          <p:nvPr/>
        </p:nvSpPr>
        <p:spPr bwMode="auto">
          <a:xfrm>
            <a:off x="5715000" y="1981200"/>
            <a:ext cx="1066800" cy="6858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4" name="Rectangle 15"/>
          <p:cNvSpPr>
            <a:spLocks noChangeArrowheads="1"/>
          </p:cNvSpPr>
          <p:nvPr/>
        </p:nvSpPr>
        <p:spPr bwMode="auto">
          <a:xfrm>
            <a:off x="5638800" y="1905000"/>
            <a:ext cx="1219200" cy="144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5" name="Oval 16"/>
          <p:cNvSpPr>
            <a:spLocks noChangeArrowheads="1"/>
          </p:cNvSpPr>
          <p:nvPr/>
        </p:nvSpPr>
        <p:spPr bwMode="auto">
          <a:xfrm>
            <a:off x="5791200" y="2743200"/>
            <a:ext cx="914400" cy="5334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pPr algn="ctr" eaLnBrk="0" hangingPunct="0"/>
            <a:r>
              <a:rPr lang="en-US" sz="200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76816" name="Text Box 17"/>
          <p:cNvSpPr txBox="1">
            <a:spLocks noChangeArrowheads="1"/>
          </p:cNvSpPr>
          <p:nvPr/>
        </p:nvSpPr>
        <p:spPr bwMode="auto">
          <a:xfrm>
            <a:off x="5851525" y="2144713"/>
            <a:ext cx="710756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Appl.</a:t>
            </a:r>
          </a:p>
        </p:txBody>
      </p:sp>
      <p:sp>
        <p:nvSpPr>
          <p:cNvPr id="76817" name="Line 18"/>
          <p:cNvSpPr>
            <a:spLocks noChangeShapeType="1"/>
          </p:cNvSpPr>
          <p:nvPr/>
        </p:nvSpPr>
        <p:spPr bwMode="auto">
          <a:xfrm>
            <a:off x="2743200" y="3505200"/>
            <a:ext cx="3886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8" name="Line 19"/>
          <p:cNvSpPr>
            <a:spLocks noChangeShapeType="1"/>
          </p:cNvSpPr>
          <p:nvPr/>
        </p:nvSpPr>
        <p:spPr bwMode="auto">
          <a:xfrm>
            <a:off x="29718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19" name="Line 20"/>
          <p:cNvSpPr>
            <a:spLocks noChangeShapeType="1"/>
          </p:cNvSpPr>
          <p:nvPr/>
        </p:nvSpPr>
        <p:spPr bwMode="auto">
          <a:xfrm>
            <a:off x="6248400" y="3352800"/>
            <a:ext cx="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69" name="Freeform 21"/>
          <p:cNvSpPr>
            <a:spLocks/>
          </p:cNvSpPr>
          <p:nvPr/>
        </p:nvSpPr>
        <p:spPr bwMode="auto">
          <a:xfrm>
            <a:off x="2132013" y="2513013"/>
            <a:ext cx="612775" cy="758825"/>
          </a:xfrm>
          <a:custGeom>
            <a:avLst/>
            <a:gdLst>
              <a:gd name="T0" fmla="*/ 0 w 384"/>
              <a:gd name="T1" fmla="*/ 2147483647 h 480"/>
              <a:gd name="T2" fmla="*/ 2147483647 w 384"/>
              <a:gd name="T3" fmla="*/ 2147483647 h 480"/>
              <a:gd name="T4" fmla="*/ 2147483647 w 384"/>
              <a:gd name="T5" fmla="*/ 2147483647 h 480"/>
              <a:gd name="T6" fmla="*/ 2147483647 w 384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480"/>
              <a:gd name="T14" fmla="*/ 384 w 384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480">
                <a:moveTo>
                  <a:pt x="0" y="480"/>
                </a:moveTo>
                <a:lnTo>
                  <a:pt x="336" y="384"/>
                </a:lnTo>
                <a:lnTo>
                  <a:pt x="384" y="288"/>
                </a:lnTo>
                <a:lnTo>
                  <a:pt x="38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70" name="Line 22"/>
          <p:cNvSpPr>
            <a:spLocks noChangeShapeType="1"/>
          </p:cNvSpPr>
          <p:nvPr/>
        </p:nvSpPr>
        <p:spPr bwMode="auto">
          <a:xfrm>
            <a:off x="3124200" y="25908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71" name="Freeform 23"/>
          <p:cNvSpPr>
            <a:spLocks/>
          </p:cNvSpPr>
          <p:nvPr/>
        </p:nvSpPr>
        <p:spPr bwMode="auto">
          <a:xfrm>
            <a:off x="3200400" y="2971800"/>
            <a:ext cx="2819400" cy="457200"/>
          </a:xfrm>
          <a:custGeom>
            <a:avLst/>
            <a:gdLst>
              <a:gd name="T0" fmla="*/ 0 w 1776"/>
              <a:gd name="T1" fmla="*/ 2147483647 h 288"/>
              <a:gd name="T2" fmla="*/ 0 w 1776"/>
              <a:gd name="T3" fmla="*/ 2147483647 h 288"/>
              <a:gd name="T4" fmla="*/ 2147483647 w 1776"/>
              <a:gd name="T5" fmla="*/ 2147483647 h 288"/>
              <a:gd name="T6" fmla="*/ 2147483647 w 177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288"/>
              <a:gd name="T14" fmla="*/ 1776 w 177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288">
                <a:moveTo>
                  <a:pt x="0" y="96"/>
                </a:moveTo>
                <a:lnTo>
                  <a:pt x="0" y="288"/>
                </a:lnTo>
                <a:lnTo>
                  <a:pt x="1776" y="288"/>
                </a:lnTo>
                <a:lnTo>
                  <a:pt x="177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72" name="Line 24"/>
          <p:cNvSpPr>
            <a:spLocks noChangeShapeType="1"/>
          </p:cNvSpPr>
          <p:nvPr/>
        </p:nvSpPr>
        <p:spPr bwMode="auto">
          <a:xfrm flipV="1">
            <a:off x="6019800" y="25146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307673" name="Freeform 25"/>
          <p:cNvSpPr>
            <a:spLocks/>
          </p:cNvSpPr>
          <p:nvPr/>
        </p:nvSpPr>
        <p:spPr bwMode="auto">
          <a:xfrm>
            <a:off x="6400800" y="2590800"/>
            <a:ext cx="685800" cy="685800"/>
          </a:xfrm>
          <a:custGeom>
            <a:avLst/>
            <a:gdLst>
              <a:gd name="T0" fmla="*/ 0 w 432"/>
              <a:gd name="T1" fmla="*/ 0 h 432"/>
              <a:gd name="T2" fmla="*/ 2147483647 w 432"/>
              <a:gd name="T3" fmla="*/ 2147483647 h 432"/>
              <a:gd name="T4" fmla="*/ 2147483647 w 432"/>
              <a:gd name="T5" fmla="*/ 2147483647 h 432"/>
              <a:gd name="T6" fmla="*/ 2147483647 w 432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432"/>
              <a:gd name="T14" fmla="*/ 432 w 43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432">
                <a:moveTo>
                  <a:pt x="0" y="0"/>
                </a:moveTo>
                <a:lnTo>
                  <a:pt x="48" y="288"/>
                </a:lnTo>
                <a:lnTo>
                  <a:pt x="240" y="384"/>
                </a:lnTo>
                <a:lnTo>
                  <a:pt x="432" y="43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76825" name="Text Box 26"/>
          <p:cNvSpPr txBox="1">
            <a:spLocks noChangeArrowheads="1"/>
          </p:cNvSpPr>
          <p:nvPr/>
        </p:nvSpPr>
        <p:spPr bwMode="auto">
          <a:xfrm>
            <a:off x="2193925" y="1508125"/>
            <a:ext cx="915615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Host A</a:t>
            </a:r>
          </a:p>
        </p:txBody>
      </p:sp>
      <p:sp>
        <p:nvSpPr>
          <p:cNvPr id="76826" name="Text Box 27"/>
          <p:cNvSpPr txBox="1">
            <a:spLocks noChangeArrowheads="1"/>
          </p:cNvSpPr>
          <p:nvPr/>
        </p:nvSpPr>
        <p:spPr bwMode="auto">
          <a:xfrm>
            <a:off x="5549900" y="1508125"/>
            <a:ext cx="88996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Gill Sans Light"/>
                <a:cs typeface="Gill Sans Light"/>
              </a:rPr>
              <a:t>Host B</a:t>
            </a:r>
          </a:p>
        </p:txBody>
      </p:sp>
      <p:sp>
        <p:nvSpPr>
          <p:cNvPr id="1307676" name="Freeform 28"/>
          <p:cNvSpPr>
            <a:spLocks/>
          </p:cNvSpPr>
          <p:nvPr/>
        </p:nvSpPr>
        <p:spPr bwMode="auto">
          <a:xfrm>
            <a:off x="3200400" y="2438400"/>
            <a:ext cx="2819400" cy="914400"/>
          </a:xfrm>
          <a:custGeom>
            <a:avLst/>
            <a:gdLst>
              <a:gd name="T0" fmla="*/ 2147483647 w 1776"/>
              <a:gd name="T1" fmla="*/ 2147483647 h 576"/>
              <a:gd name="T2" fmla="*/ 2147483647 w 1776"/>
              <a:gd name="T3" fmla="*/ 2147483647 h 576"/>
              <a:gd name="T4" fmla="*/ 2147483647 w 1776"/>
              <a:gd name="T5" fmla="*/ 2147483647 h 576"/>
              <a:gd name="T6" fmla="*/ 2147483647 w 1776"/>
              <a:gd name="T7" fmla="*/ 2147483647 h 576"/>
              <a:gd name="T8" fmla="*/ 2147483647 w 1776"/>
              <a:gd name="T9" fmla="*/ 2147483647 h 576"/>
              <a:gd name="T10" fmla="*/ 0 w 17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76"/>
              <a:gd name="T19" fmla="*/ 0 h 576"/>
              <a:gd name="T20" fmla="*/ 1776 w 17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76" h="576">
                <a:moveTo>
                  <a:pt x="1776" y="48"/>
                </a:moveTo>
                <a:lnTo>
                  <a:pt x="1728" y="288"/>
                </a:lnTo>
                <a:lnTo>
                  <a:pt x="1728" y="576"/>
                </a:lnTo>
                <a:lnTo>
                  <a:pt x="48" y="576"/>
                </a:lnTo>
                <a:lnTo>
                  <a:pt x="48" y="38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276600" y="2438400"/>
            <a:ext cx="1387475" cy="865188"/>
            <a:chOff x="2064" y="1392"/>
            <a:chExt cx="874" cy="545"/>
          </a:xfrm>
        </p:grpSpPr>
        <p:sp>
          <p:nvSpPr>
            <p:cNvPr id="76831" name="Freeform 30"/>
            <p:cNvSpPr>
              <a:spLocks/>
            </p:cNvSpPr>
            <p:nvPr/>
          </p:nvSpPr>
          <p:spPr bwMode="auto">
            <a:xfrm>
              <a:off x="2064" y="1392"/>
              <a:ext cx="116" cy="233"/>
            </a:xfrm>
            <a:custGeom>
              <a:avLst/>
              <a:gdLst>
                <a:gd name="T0" fmla="*/ 0 w 1680"/>
                <a:gd name="T1" fmla="*/ 0 h 528"/>
                <a:gd name="T2" fmla="*/ 48 w 1680"/>
                <a:gd name="T3" fmla="*/ 288 h 528"/>
                <a:gd name="T4" fmla="*/ 48 w 1680"/>
                <a:gd name="T5" fmla="*/ 528 h 528"/>
                <a:gd name="T6" fmla="*/ 1632 w 1680"/>
                <a:gd name="T7" fmla="*/ 528 h 528"/>
                <a:gd name="T8" fmla="*/ 1632 w 1680"/>
                <a:gd name="T9" fmla="*/ 336 h 528"/>
                <a:gd name="T10" fmla="*/ 1680 w 1680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0"/>
                <a:gd name="T19" fmla="*/ 0 h 528"/>
                <a:gd name="T20" fmla="*/ 1680 w 1680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0" h="528">
                  <a:moveTo>
                    <a:pt x="0" y="0"/>
                  </a:moveTo>
                  <a:lnTo>
                    <a:pt x="48" y="288"/>
                  </a:lnTo>
                  <a:lnTo>
                    <a:pt x="48" y="528"/>
                  </a:lnTo>
                  <a:lnTo>
                    <a:pt x="1632" y="528"/>
                  </a:lnTo>
                  <a:lnTo>
                    <a:pt x="1632" y="336"/>
                  </a:lnTo>
                  <a:lnTo>
                    <a:pt x="1680" y="0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0" tIns="45716" rIns="91430" bIns="45716">
              <a:spAutoFit/>
            </a:bodyPr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76832" name="Text Box 31"/>
            <p:cNvSpPr txBox="1">
              <a:spLocks noChangeArrowheads="1"/>
            </p:cNvSpPr>
            <p:nvPr/>
          </p:nvSpPr>
          <p:spPr bwMode="auto">
            <a:xfrm>
              <a:off x="2582" y="1687"/>
              <a:ext cx="3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Gill Sans Light"/>
                  <a:cs typeface="Gill Sans Light"/>
                </a:rPr>
                <a:t>OK</a:t>
              </a:r>
            </a:p>
          </p:txBody>
        </p:sp>
      </p:grpSp>
      <p:cxnSp>
        <p:nvCxnSpPr>
          <p:cNvPr id="1307680" name="AutoShape 32"/>
          <p:cNvCxnSpPr>
            <a:cxnSpLocks noChangeShapeType="1"/>
            <a:stCxn id="76809" idx="1"/>
            <a:endCxn id="76816" idx="2"/>
          </p:cNvCxnSpPr>
          <p:nvPr/>
        </p:nvCxnSpPr>
        <p:spPr bwMode="auto">
          <a:xfrm rot="16200000" flipV="1">
            <a:off x="6314337" y="2437380"/>
            <a:ext cx="754104" cy="96897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7681" name="AutoShape 33"/>
          <p:cNvCxnSpPr>
            <a:cxnSpLocks noChangeShapeType="1"/>
            <a:stCxn id="76806" idx="4"/>
            <a:endCxn id="1307669" idx="3"/>
          </p:cNvCxnSpPr>
          <p:nvPr/>
        </p:nvCxnSpPr>
        <p:spPr bwMode="auto">
          <a:xfrm rot="5400000" flipH="1" flipV="1">
            <a:off x="1814513" y="2508250"/>
            <a:ext cx="944562" cy="915988"/>
          </a:xfrm>
          <a:prstGeom prst="curvedConnector5">
            <a:avLst>
              <a:gd name="adj1" fmla="val -23194"/>
              <a:gd name="adj2" fmla="val 124958"/>
              <a:gd name="adj3" fmla="val 143023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829413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7652" grpId="0" build="p" autoUpdateAnimBg="0"/>
      <p:bldP spid="1307669" grpId="0" animBg="1"/>
      <p:bldP spid="1307670" grpId="0" animBg="1"/>
      <p:bldP spid="1307671" grpId="0" animBg="1"/>
      <p:bldP spid="1307672" grpId="0" animBg="1"/>
      <p:bldP spid="1307673" grpId="0" animBg="1"/>
      <p:bldP spid="130767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1219200"/>
            <a:ext cx="8007350" cy="4637088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Solution 1 is 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incomplete</a:t>
            </a:r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What happens if memory is corrupted?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Receiver has to do the check anyway!</a:t>
            </a: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Solution 2 is 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complete</a:t>
            </a:r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Full functionality can be entirely implemented at application layer with 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no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need for reliability from lower layers</a:t>
            </a:r>
          </a:p>
          <a:p>
            <a:endParaRPr lang="en-US" i="1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i="1" dirty="0">
                <a:latin typeface="Gill Sans Light"/>
                <a:ea typeface="ＭＳ Ｐゴシック" charset="0"/>
                <a:cs typeface="Gill Sans Light"/>
              </a:rPr>
              <a:t>Is there any need to implement reliability at lower layers?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Well, it could be </a:t>
            </a:r>
            <a:r>
              <a:rPr lang="en-US" dirty="0">
                <a:solidFill>
                  <a:srgbClr val="0000FF"/>
                </a:solidFill>
                <a:latin typeface="Gill Sans Light"/>
                <a:ea typeface="ＭＳ Ｐゴシック" charset="0"/>
                <a:cs typeface="Gill Sans Light"/>
              </a:rPr>
              <a:t>more efficient</a:t>
            </a:r>
            <a:endParaRPr lang="en-US" i="1" dirty="0">
              <a:latin typeface="Gill Sans Light"/>
              <a:ea typeface="ＭＳ Ｐゴシック" charset="0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332170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969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End-to-End Principle</a:t>
            </a:r>
          </a:p>
        </p:txBody>
      </p:sp>
      <p:sp>
        <p:nvSpPr>
          <p:cNvPr id="131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5105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Implementing this functionality in the network:</a:t>
            </a:r>
          </a:p>
          <a:p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Doesn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’</a:t>
            </a:r>
            <a:r>
              <a:rPr lang="en-US" altLang="ja-JP" dirty="0" smtClean="0">
                <a:latin typeface="Gill Sans Light"/>
                <a:ea typeface="ＭＳ Ｐゴシック" charset="0"/>
                <a:cs typeface="Gill Sans Light"/>
              </a:rPr>
              <a:t>t 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reduce host implementation complexity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Does increase network complexity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Probably imposes delay and overhead on all applications, 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even if they </a:t>
            </a:r>
            <a:r>
              <a:rPr lang="en-US" dirty="0" smtClean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don</a:t>
            </a:r>
            <a:r>
              <a:rPr lang="en-US" dirty="0" smtClean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’</a:t>
            </a:r>
            <a:r>
              <a:rPr lang="en-US" altLang="ja-JP" dirty="0" smtClean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t </a:t>
            </a:r>
            <a:r>
              <a:rPr lang="en-US" altLang="ja-JP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need functionality</a:t>
            </a:r>
            <a:endParaRPr lang="en-US" altLang="ja-JP" dirty="0">
              <a:latin typeface="Gill Sans Light"/>
              <a:ea typeface="ＭＳ Ｐゴシック" charset="0"/>
              <a:cs typeface="Gill Sans Light"/>
            </a:endParaRP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However, implementing in network </a:t>
            </a:r>
            <a:r>
              <a:rPr lang="en-US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can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 enhance performance in some cases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E.g., very </a:t>
            </a:r>
            <a:r>
              <a:rPr lang="en-US" sz="2400" dirty="0" err="1" smtClean="0">
                <a:latin typeface="Gill Sans Light"/>
                <a:ea typeface="ＭＳ Ｐゴシック" charset="0"/>
                <a:cs typeface="Gill Sans Light"/>
              </a:rPr>
              <a:t>losy</a:t>
            </a:r>
            <a:r>
              <a:rPr lang="en-US" sz="2400" dirty="0" smtClean="0">
                <a:latin typeface="Gill Sans Light"/>
                <a:ea typeface="ＭＳ Ｐゴシック" charset="0"/>
                <a:cs typeface="Gill Sans Light"/>
              </a:rPr>
              <a:t> 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2773152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74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Conservative Interpretation of E2E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Don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’</a:t>
            </a:r>
            <a:r>
              <a:rPr lang="en-US" altLang="ja-JP" dirty="0" smtClean="0">
                <a:latin typeface="Gill Sans Light"/>
                <a:ea typeface="ＭＳ Ｐゴシック" charset="0"/>
                <a:cs typeface="Gill Sans Light"/>
              </a:rPr>
              <a:t>t 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implement a function at the lower levels of the system unless it can be completely implemented at this level</a:t>
            </a: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Unless you can relieve the burden from hosts, </a:t>
            </a:r>
            <a:r>
              <a:rPr lang="en-US" dirty="0" smtClean="0">
                <a:latin typeface="Gill Sans Light"/>
                <a:ea typeface="ＭＳ Ｐゴシック" charset="0"/>
                <a:cs typeface="Gill Sans Light"/>
              </a:rPr>
              <a:t>don’</a:t>
            </a:r>
            <a:r>
              <a:rPr lang="en-US" altLang="ja-JP" dirty="0" smtClean="0">
                <a:latin typeface="Gill Sans Light"/>
                <a:ea typeface="ＭＳ Ｐゴシック" charset="0"/>
                <a:cs typeface="Gill Sans Light"/>
              </a:rPr>
              <a:t>t </a:t>
            </a:r>
            <a:r>
              <a:rPr lang="en-US" altLang="ja-JP" dirty="0">
                <a:latin typeface="Gill Sans Light"/>
                <a:ea typeface="ＭＳ Ｐゴシック" charset="0"/>
                <a:cs typeface="Gill Sans Light"/>
              </a:rPr>
              <a:t>bother</a:t>
            </a:r>
            <a:endParaRPr lang="en-US" dirty="0">
              <a:latin typeface="Gill Sans Light"/>
              <a:ea typeface="ＭＳ Ｐゴシック" charset="0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7001731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Moderate Interpretation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Think twice before implementing functionality in the network</a:t>
            </a:r>
          </a:p>
          <a:p>
            <a:endParaRPr lang="en-US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If hosts can implement functionality correctly, implement it in a lower layer </a:t>
            </a:r>
            <a:r>
              <a:rPr lang="en-US">
                <a:solidFill>
                  <a:srgbClr val="FF3300"/>
                </a:solidFill>
                <a:latin typeface="Gill Sans Light"/>
                <a:ea typeface="ＭＳ Ｐゴシック" charset="0"/>
                <a:cs typeface="Gill Sans Light"/>
              </a:rPr>
              <a:t>only </a:t>
            </a:r>
            <a:r>
              <a:rPr lang="en-US">
                <a:latin typeface="Gill Sans Light"/>
                <a:ea typeface="ＭＳ Ｐゴシック" charset="0"/>
                <a:cs typeface="Gill Sans Light"/>
              </a:rPr>
              <a:t>as a performance enhancement</a:t>
            </a:r>
          </a:p>
          <a:p>
            <a:endParaRPr lang="en-US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But do so only if it </a:t>
            </a:r>
            <a:r>
              <a:rPr lang="en-US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does not impose burden</a:t>
            </a:r>
            <a:r>
              <a:rPr lang="en-US">
                <a:latin typeface="Gill Sans Light"/>
                <a:ea typeface="ＭＳ Ｐゴシック" charset="0"/>
                <a:cs typeface="Gill Sans Light"/>
              </a:rPr>
              <a:t> on applications that do not require that functionality</a:t>
            </a:r>
          </a:p>
          <a:p>
            <a:endParaRPr lang="en-US">
              <a:latin typeface="Gill Sans Light"/>
              <a:ea typeface="ＭＳ Ｐゴシック" charset="0"/>
              <a:cs typeface="Gill Sans Light"/>
            </a:endParaRP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This is the interpretation we are using</a:t>
            </a:r>
          </a:p>
        </p:txBody>
      </p:sp>
    </p:spTree>
    <p:extLst>
      <p:ext uri="{BB962C8B-B14F-4D97-AF65-F5344CB8AC3E}">
        <p14:creationId xmlns:p14="http://schemas.microsoft.com/office/powerpoint/2010/main" val="358978145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Summary (1/2)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Layered architecture powerful abstraction for organizing complex networks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Internet: 5 layers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Physical: send bits</a:t>
            </a:r>
          </a:p>
          <a:p>
            <a:pPr lvl="1">
              <a:lnSpc>
                <a:spcPct val="100000"/>
              </a:lnSpc>
            </a:pPr>
            <a:r>
              <a:rPr lang="en-US" sz="2400" dirty="0" err="1">
                <a:latin typeface="Gill Sans Light"/>
                <a:ea typeface="ＭＳ Ｐゴシック" charset="0"/>
                <a:cs typeface="Gill Sans Light"/>
              </a:rPr>
              <a:t>Datalink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: Connect two hosts on same physical media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Network: Connect two hosts in a wide area network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Transport: Connect two processes on (remote) hosts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Applications: Enable applications running on remote hosts to interact 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Unified Internet layering (Application/Transport/ Internetwork/Link/Physical) decouples apps from networking technologies</a:t>
            </a:r>
          </a:p>
        </p:txBody>
      </p:sp>
    </p:spTree>
    <p:extLst>
      <p:ext uri="{BB962C8B-B14F-4D97-AF65-F5344CB8AC3E}">
        <p14:creationId xmlns:p14="http://schemas.microsoft.com/office/powerpoint/2010/main" val="37074266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987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Summary (2/2)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E2E argument encourages us to keep IP simple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If higher layer can implement functionality correctly, implement it in a lower layer </a:t>
            </a:r>
            <a:r>
              <a:rPr lang="en-US" dirty="0">
                <a:solidFill>
                  <a:srgbClr val="FF3300"/>
                </a:solidFill>
                <a:latin typeface="Gill Sans Light"/>
                <a:ea typeface="ＭＳ Ｐゴシック" charset="0"/>
                <a:cs typeface="Gill Sans Light"/>
              </a:rPr>
              <a:t>only 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if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it improves the performance significantly for application that need that functionality, and</a:t>
            </a:r>
          </a:p>
          <a:p>
            <a:pPr lvl="1"/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it </a:t>
            </a:r>
            <a:r>
              <a:rPr lang="en-US" sz="2400" dirty="0">
                <a:solidFill>
                  <a:srgbClr val="FF0000"/>
                </a:solidFill>
                <a:latin typeface="Gill Sans Light"/>
                <a:ea typeface="ＭＳ Ｐゴシック" charset="0"/>
                <a:cs typeface="Gill Sans Light"/>
              </a:rPr>
              <a:t>does not impose burden</a:t>
            </a:r>
            <a:r>
              <a:rPr lang="en-US" sz="2400" dirty="0">
                <a:latin typeface="Gill Sans Light"/>
                <a:ea typeface="ＭＳ Ｐゴシック" charset="0"/>
                <a:cs typeface="Gill Sans Light"/>
              </a:rPr>
              <a:t> on applications that do not require that functionality</a:t>
            </a:r>
          </a:p>
        </p:txBody>
      </p:sp>
    </p:spTree>
    <p:extLst>
      <p:ext uri="{BB962C8B-B14F-4D97-AF65-F5344CB8AC3E}">
        <p14:creationId xmlns:p14="http://schemas.microsoft.com/office/powerpoint/2010/main" val="12245539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98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Network Concepts</a:t>
            </a:r>
          </a:p>
        </p:txBody>
      </p:sp>
      <p:sp>
        <p:nvSpPr>
          <p:cNvPr id="192515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610600" cy="15240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Gill Sans Light"/>
                <a:ea typeface="ＭＳ Ｐゴシック" charset="0"/>
                <a:cs typeface="Gill Sans Light"/>
              </a:rPr>
              <a:t>Network (interface) card/controller</a:t>
            </a:r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: hardware that physically connects a computer to the network</a:t>
            </a:r>
          </a:p>
          <a:p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A computer can have more than one networking cards</a:t>
            </a:r>
          </a:p>
          <a:p>
            <a:pPr lvl="1"/>
            <a:r>
              <a:rPr lang="en-US" dirty="0">
                <a:latin typeface="Gill Sans Light"/>
                <a:ea typeface="ＭＳ Ｐゴシック" charset="0"/>
                <a:cs typeface="Gill Sans Light"/>
              </a:rPr>
              <a:t>E.g., one card for wired network, and one for wireless network</a:t>
            </a:r>
          </a:p>
          <a:p>
            <a:endParaRPr lang="en-US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62000" y="2357438"/>
            <a:ext cx="2362200" cy="2362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2000" y="3881438"/>
            <a:ext cx="23622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>
                <a:latin typeface="Gill Sans Light"/>
                <a:cs typeface="Gill Sans Light"/>
              </a:rPr>
              <a:t>       </a:t>
            </a: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</p:txBody>
      </p:sp>
      <p:pic>
        <p:nvPicPr>
          <p:cNvPr id="1126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338638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62000" y="4186238"/>
            <a:ext cx="1066800" cy="762000"/>
          </a:xfrm>
          <a:prstGeom prst="rect">
            <a:avLst/>
          </a:prstGeom>
          <a:solidFill>
            <a:srgbClr val="A0BCF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pic>
        <p:nvPicPr>
          <p:cNvPr id="1127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4350" y="4491038"/>
            <a:ext cx="16446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752600" y="4414838"/>
            <a:ext cx="1371600" cy="381000"/>
          </a:xfrm>
          <a:prstGeom prst="rect">
            <a:avLst/>
          </a:prstGeom>
          <a:solidFill>
            <a:srgbClr val="A0BCF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1295400" y="2509838"/>
            <a:ext cx="1219200" cy="1143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1274" name="TextBox 10"/>
          <p:cNvSpPr txBox="1">
            <a:spLocks noChangeArrowheads="1"/>
          </p:cNvSpPr>
          <p:nvPr/>
        </p:nvSpPr>
        <p:spPr bwMode="auto">
          <a:xfrm>
            <a:off x="1295400" y="2738438"/>
            <a:ext cx="129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Process</a:t>
            </a:r>
          </a:p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A</a:t>
            </a:r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1905000" y="3576638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1276" name="TextBox 12"/>
          <p:cNvSpPr txBox="1">
            <a:spLocks noChangeArrowheads="1"/>
          </p:cNvSpPr>
          <p:nvPr/>
        </p:nvSpPr>
        <p:spPr bwMode="auto">
          <a:xfrm>
            <a:off x="1447800" y="4059238"/>
            <a:ext cx="71506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6553200" y="2357438"/>
            <a:ext cx="2012950" cy="2362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553200" y="3881438"/>
            <a:ext cx="201295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>
                <a:latin typeface="Gill Sans Light"/>
                <a:cs typeface="Gill Sans Light"/>
              </a:rPr>
              <a:t>       </a:t>
            </a: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</p:txBody>
      </p:sp>
      <p:pic>
        <p:nvPicPr>
          <p:cNvPr id="11279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1038"/>
            <a:ext cx="16446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553200" y="4414838"/>
            <a:ext cx="1371600" cy="381000"/>
          </a:xfrm>
          <a:prstGeom prst="rect">
            <a:avLst/>
          </a:prstGeom>
          <a:solidFill>
            <a:srgbClr val="A0BCF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1281" name="Oval 17"/>
          <p:cNvSpPr>
            <a:spLocks noChangeArrowheads="1"/>
          </p:cNvSpPr>
          <p:nvPr/>
        </p:nvSpPr>
        <p:spPr bwMode="auto">
          <a:xfrm>
            <a:off x="6934200" y="2509838"/>
            <a:ext cx="1219200" cy="1143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1282" name="TextBox 18"/>
          <p:cNvSpPr txBox="1">
            <a:spLocks noChangeArrowheads="1"/>
          </p:cNvSpPr>
          <p:nvPr/>
        </p:nvSpPr>
        <p:spPr bwMode="auto">
          <a:xfrm>
            <a:off x="6934200" y="2746375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Process</a:t>
            </a:r>
          </a:p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B</a:t>
            </a:r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7543800" y="3576638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1284" name="TextBox 20"/>
          <p:cNvSpPr txBox="1">
            <a:spLocks noChangeArrowheads="1"/>
          </p:cNvSpPr>
          <p:nvPr/>
        </p:nvSpPr>
        <p:spPr bwMode="auto">
          <a:xfrm>
            <a:off x="7299325" y="4059238"/>
            <a:ext cx="71506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>
                <a:latin typeface="Gill Sans Light"/>
                <a:cs typeface="Gill Sans Light"/>
              </a:rPr>
              <a:t>OS</a:t>
            </a:r>
          </a:p>
        </p:txBody>
      </p:sp>
      <p:cxnSp>
        <p:nvCxnSpPr>
          <p:cNvPr id="11285" name="Straight Arrow Connector 29"/>
          <p:cNvCxnSpPr>
            <a:cxnSpLocks noChangeShapeType="1"/>
            <a:stCxn id="11288" idx="1"/>
          </p:cNvCxnSpPr>
          <p:nvPr/>
        </p:nvCxnSpPr>
        <p:spPr bwMode="auto">
          <a:xfrm flipH="1" flipV="1">
            <a:off x="1066800" y="5499101"/>
            <a:ext cx="2438400" cy="36577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6" name="Straight Arrow Connector 31"/>
          <p:cNvCxnSpPr>
            <a:cxnSpLocks noChangeShapeType="1"/>
            <a:stCxn id="11288" idx="1"/>
          </p:cNvCxnSpPr>
          <p:nvPr/>
        </p:nvCxnSpPr>
        <p:spPr bwMode="auto">
          <a:xfrm flipH="1" flipV="1">
            <a:off x="2606676" y="5570539"/>
            <a:ext cx="898524" cy="29433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7" name="Straight Arrow Connector 36"/>
          <p:cNvCxnSpPr>
            <a:cxnSpLocks noChangeShapeType="1"/>
            <a:stCxn id="11288" idx="3"/>
          </p:cNvCxnSpPr>
          <p:nvPr/>
        </p:nvCxnSpPr>
        <p:spPr bwMode="auto">
          <a:xfrm flipV="1">
            <a:off x="5507220" y="5646739"/>
            <a:ext cx="1563505" cy="21813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8" name="TextBox 41"/>
          <p:cNvSpPr txBox="1">
            <a:spLocks noChangeArrowheads="1"/>
          </p:cNvSpPr>
          <p:nvPr/>
        </p:nvSpPr>
        <p:spPr bwMode="auto">
          <a:xfrm>
            <a:off x="3505200" y="5634038"/>
            <a:ext cx="2002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Gill Sans Light"/>
              </a:rPr>
              <a:t>Network cards</a:t>
            </a:r>
          </a:p>
        </p:txBody>
      </p:sp>
    </p:spTree>
    <p:extLst>
      <p:ext uri="{BB962C8B-B14F-4D97-AF65-F5344CB8AC3E}">
        <p14:creationId xmlns:p14="http://schemas.microsoft.com/office/powerpoint/2010/main" val="36555573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Network Concepts (cont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d)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610600" cy="1752600"/>
          </a:xfrm>
        </p:spPr>
        <p:txBody>
          <a:bodyPr/>
          <a:lstStyle/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Typically, each network card is associated two addresses:</a:t>
            </a:r>
          </a:p>
          <a:p>
            <a:pPr lvl="1"/>
            <a:r>
              <a:rPr lang="en-US">
                <a:latin typeface="Gill Sans Light"/>
                <a:ea typeface="ＭＳ Ｐゴシック" charset="0"/>
                <a:cs typeface="Gill Sans Light"/>
              </a:rPr>
              <a:t>Media Access Control (MAC), or physical, address</a:t>
            </a:r>
          </a:p>
          <a:p>
            <a:pPr lvl="1"/>
            <a:r>
              <a:rPr lang="en-US">
                <a:latin typeface="Gill Sans Light"/>
                <a:ea typeface="ＭＳ Ｐゴシック" charset="0"/>
                <a:cs typeface="Gill Sans Light"/>
              </a:rPr>
              <a:t>IP, or network, address (can be shared by network cards on same host)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62000" y="2357438"/>
            <a:ext cx="2362200" cy="2362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2000" y="3881438"/>
            <a:ext cx="23622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>
                <a:latin typeface="Gill Sans Light"/>
                <a:cs typeface="Gill Sans Light"/>
              </a:rPr>
              <a:t>       </a:t>
            </a: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</p:txBody>
      </p:sp>
      <p:pic>
        <p:nvPicPr>
          <p:cNvPr id="1229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338638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62000" y="4186238"/>
            <a:ext cx="1066800" cy="762000"/>
          </a:xfrm>
          <a:prstGeom prst="rect">
            <a:avLst/>
          </a:prstGeom>
          <a:solidFill>
            <a:srgbClr val="A0BCF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pic>
        <p:nvPicPr>
          <p:cNvPr id="1229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4350" y="4491038"/>
            <a:ext cx="16446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752600" y="4414838"/>
            <a:ext cx="1371600" cy="381000"/>
          </a:xfrm>
          <a:prstGeom prst="rect">
            <a:avLst/>
          </a:prstGeom>
          <a:solidFill>
            <a:srgbClr val="A0BCF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1295400" y="2509838"/>
            <a:ext cx="1219200" cy="1143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1295400" y="2738438"/>
            <a:ext cx="129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Process</a:t>
            </a:r>
          </a:p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A</a:t>
            </a: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1905000" y="3576638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2300" name="TextBox 12"/>
          <p:cNvSpPr txBox="1">
            <a:spLocks noChangeArrowheads="1"/>
          </p:cNvSpPr>
          <p:nvPr/>
        </p:nvSpPr>
        <p:spPr bwMode="auto">
          <a:xfrm>
            <a:off x="1447800" y="4059238"/>
            <a:ext cx="71506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6553200" y="2357438"/>
            <a:ext cx="2012950" cy="2362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553200" y="3881438"/>
            <a:ext cx="201295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>
                <a:latin typeface="Gill Sans Light"/>
                <a:cs typeface="Gill Sans Light"/>
              </a:rPr>
              <a:t>       </a:t>
            </a: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</p:txBody>
      </p:sp>
      <p:pic>
        <p:nvPicPr>
          <p:cNvPr id="1230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1038"/>
            <a:ext cx="16446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6553200" y="4414838"/>
            <a:ext cx="1371600" cy="381000"/>
          </a:xfrm>
          <a:prstGeom prst="rect">
            <a:avLst/>
          </a:prstGeom>
          <a:solidFill>
            <a:srgbClr val="A0BCF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6934200" y="2509838"/>
            <a:ext cx="1219200" cy="1143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2306" name="TextBox 18"/>
          <p:cNvSpPr txBox="1">
            <a:spLocks noChangeArrowheads="1"/>
          </p:cNvSpPr>
          <p:nvPr/>
        </p:nvSpPr>
        <p:spPr bwMode="auto">
          <a:xfrm>
            <a:off x="6934200" y="2746375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Process</a:t>
            </a:r>
          </a:p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B</a:t>
            </a:r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7543800" y="3576638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2308" name="TextBox 20"/>
          <p:cNvSpPr txBox="1">
            <a:spLocks noChangeArrowheads="1"/>
          </p:cNvSpPr>
          <p:nvPr/>
        </p:nvSpPr>
        <p:spPr bwMode="auto">
          <a:xfrm>
            <a:off x="7299325" y="4059238"/>
            <a:ext cx="71506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>
                <a:latin typeface="Gill Sans Light"/>
                <a:cs typeface="Gill Sans Light"/>
              </a:rPr>
              <a:t>OS</a:t>
            </a:r>
          </a:p>
        </p:txBody>
      </p:sp>
      <p:cxnSp>
        <p:nvCxnSpPr>
          <p:cNvPr id="12309" name="Straight Arrow Connector 29"/>
          <p:cNvCxnSpPr>
            <a:cxnSpLocks noChangeShapeType="1"/>
            <a:stCxn id="12312" idx="1"/>
          </p:cNvCxnSpPr>
          <p:nvPr/>
        </p:nvCxnSpPr>
        <p:spPr bwMode="auto">
          <a:xfrm flipH="1" flipV="1">
            <a:off x="1066800" y="5499101"/>
            <a:ext cx="2438400" cy="36577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0" name="Straight Arrow Connector 31"/>
          <p:cNvCxnSpPr>
            <a:cxnSpLocks noChangeShapeType="1"/>
            <a:stCxn id="12312" idx="1"/>
          </p:cNvCxnSpPr>
          <p:nvPr/>
        </p:nvCxnSpPr>
        <p:spPr bwMode="auto">
          <a:xfrm flipH="1" flipV="1">
            <a:off x="2606676" y="5570539"/>
            <a:ext cx="898524" cy="29433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1" name="Straight Arrow Connector 36"/>
          <p:cNvCxnSpPr>
            <a:cxnSpLocks noChangeShapeType="1"/>
            <a:stCxn id="12312" idx="3"/>
          </p:cNvCxnSpPr>
          <p:nvPr/>
        </p:nvCxnSpPr>
        <p:spPr bwMode="auto">
          <a:xfrm flipV="1">
            <a:off x="5507220" y="5646739"/>
            <a:ext cx="1563505" cy="21813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2" name="TextBox 41"/>
          <p:cNvSpPr txBox="1">
            <a:spLocks noChangeArrowheads="1"/>
          </p:cNvSpPr>
          <p:nvPr/>
        </p:nvSpPr>
        <p:spPr bwMode="auto">
          <a:xfrm>
            <a:off x="3505200" y="5634038"/>
            <a:ext cx="2002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Gill Sans Light"/>
              </a:rPr>
              <a:t>Network cards</a:t>
            </a:r>
          </a:p>
        </p:txBody>
      </p:sp>
      <p:sp>
        <p:nvSpPr>
          <p:cNvPr id="26" name="Rounded Rectangular Callout 25"/>
          <p:cNvSpPr>
            <a:spLocks noChangeArrowheads="1"/>
          </p:cNvSpPr>
          <p:nvPr/>
        </p:nvSpPr>
        <p:spPr bwMode="auto">
          <a:xfrm>
            <a:off x="152400" y="5486400"/>
            <a:ext cx="1676400" cy="762000"/>
          </a:xfrm>
          <a:prstGeom prst="wedgeRoundRectCallout">
            <a:avLst>
              <a:gd name="adj1" fmla="val -18176"/>
              <a:gd name="adj2" fmla="val -97500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IP Addr1</a:t>
            </a:r>
          </a:p>
          <a:p>
            <a:r>
              <a:rPr lang="en-US" sz="2000" b="0">
                <a:latin typeface="Gill Sans Light"/>
                <a:cs typeface="Gill Sans Light"/>
              </a:rPr>
              <a:t>MAC Addr1</a:t>
            </a:r>
          </a:p>
        </p:txBody>
      </p:sp>
      <p:sp>
        <p:nvSpPr>
          <p:cNvPr id="27" name="Rounded Rectangular Callout 26"/>
          <p:cNvSpPr>
            <a:spLocks noChangeArrowheads="1"/>
          </p:cNvSpPr>
          <p:nvPr/>
        </p:nvSpPr>
        <p:spPr bwMode="auto">
          <a:xfrm>
            <a:off x="3200400" y="3886200"/>
            <a:ext cx="1676400" cy="762000"/>
          </a:xfrm>
          <a:prstGeom prst="wedgeRoundRectCallout">
            <a:avLst>
              <a:gd name="adj1" fmla="val -51509"/>
              <a:gd name="adj2" fmla="val 82500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IP Addr2</a:t>
            </a:r>
          </a:p>
          <a:p>
            <a:r>
              <a:rPr lang="en-US" sz="2000" b="0">
                <a:latin typeface="Gill Sans Light"/>
                <a:cs typeface="Gill Sans Light"/>
              </a:rPr>
              <a:t>MAC Addr2</a:t>
            </a:r>
          </a:p>
        </p:txBody>
      </p:sp>
      <p:sp>
        <p:nvSpPr>
          <p:cNvPr id="28" name="Rounded Rectangular Callout 27"/>
          <p:cNvSpPr>
            <a:spLocks noChangeArrowheads="1"/>
          </p:cNvSpPr>
          <p:nvPr/>
        </p:nvSpPr>
        <p:spPr bwMode="auto">
          <a:xfrm>
            <a:off x="5029200" y="3810000"/>
            <a:ext cx="1676400" cy="762000"/>
          </a:xfrm>
          <a:prstGeom prst="wedgeRoundRectCallout">
            <a:avLst>
              <a:gd name="adj1" fmla="val 36370"/>
              <a:gd name="adj2" fmla="val 93611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IP Addr3</a:t>
            </a:r>
          </a:p>
          <a:p>
            <a:r>
              <a:rPr lang="en-US" sz="2000" b="0">
                <a:latin typeface="Gill Sans Light"/>
                <a:cs typeface="Gill Sans Light"/>
              </a:rPr>
              <a:t>MAC Addr3</a:t>
            </a:r>
          </a:p>
        </p:txBody>
      </p:sp>
    </p:spTree>
    <p:extLst>
      <p:ext uri="{BB962C8B-B14F-4D97-AF65-F5344CB8AC3E}">
        <p14:creationId xmlns:p14="http://schemas.microsoft.com/office/powerpoint/2010/main" val="41804153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Network Concepts (cont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d)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2515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1905000"/>
          </a:xfrm>
        </p:spPr>
        <p:txBody>
          <a:bodyPr/>
          <a:lstStyle/>
          <a:p>
            <a:r>
              <a:rPr lang="en-US" b="1">
                <a:latin typeface="Gill Sans Light"/>
                <a:ea typeface="ＭＳ Ｐゴシック" charset="0"/>
                <a:cs typeface="Gill Sans Light"/>
              </a:rPr>
              <a:t>MAC address</a:t>
            </a:r>
            <a:r>
              <a:rPr lang="en-US">
                <a:latin typeface="Gill Sans Light"/>
                <a:ea typeface="ＭＳ Ｐゴシック" charset="0"/>
                <a:cs typeface="Gill Sans Light"/>
              </a:rPr>
              <a:t>: 48-bit unique identifier assigned by card vendor</a:t>
            </a:r>
          </a:p>
          <a:p>
            <a:r>
              <a:rPr lang="en-US" b="1">
                <a:latin typeface="Gill Sans Light"/>
                <a:ea typeface="ＭＳ Ｐゴシック" charset="0"/>
                <a:cs typeface="Gill Sans Light"/>
              </a:rPr>
              <a:t>IP Address</a:t>
            </a:r>
            <a:r>
              <a:rPr lang="en-US">
                <a:latin typeface="Gill Sans Light"/>
                <a:ea typeface="ＭＳ Ｐゴシック" charset="0"/>
                <a:cs typeface="Gill Sans Light"/>
              </a:rPr>
              <a:t>: 32-bit (or 128-bit for IPv6) address assigned by network administrator or dynamically when computer connects to network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62000" y="2357438"/>
            <a:ext cx="2362200" cy="2362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2000" y="3881438"/>
            <a:ext cx="23622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>
                <a:latin typeface="Gill Sans Light"/>
                <a:cs typeface="Gill Sans Light"/>
              </a:rPr>
              <a:t>       </a:t>
            </a: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</p:txBody>
      </p:sp>
      <p:pic>
        <p:nvPicPr>
          <p:cNvPr id="1331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338638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62000" y="4186238"/>
            <a:ext cx="1066800" cy="762000"/>
          </a:xfrm>
          <a:prstGeom prst="rect">
            <a:avLst/>
          </a:prstGeom>
          <a:solidFill>
            <a:srgbClr val="A0BCF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pic>
        <p:nvPicPr>
          <p:cNvPr id="1331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4350" y="4491038"/>
            <a:ext cx="16446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752600" y="4414838"/>
            <a:ext cx="1371600" cy="381000"/>
          </a:xfrm>
          <a:prstGeom prst="rect">
            <a:avLst/>
          </a:prstGeom>
          <a:solidFill>
            <a:srgbClr val="A0BCF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1295400" y="2509838"/>
            <a:ext cx="1219200" cy="1143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1295400" y="2738438"/>
            <a:ext cx="129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Process</a:t>
            </a:r>
          </a:p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A</a:t>
            </a: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1905000" y="3576638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3324" name="TextBox 12"/>
          <p:cNvSpPr txBox="1">
            <a:spLocks noChangeArrowheads="1"/>
          </p:cNvSpPr>
          <p:nvPr/>
        </p:nvSpPr>
        <p:spPr bwMode="auto">
          <a:xfrm>
            <a:off x="1447800" y="4059238"/>
            <a:ext cx="71506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553200" y="2357438"/>
            <a:ext cx="2012950" cy="2362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553200" y="3881438"/>
            <a:ext cx="201295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>
                <a:latin typeface="Gill Sans Light"/>
                <a:cs typeface="Gill Sans Light"/>
              </a:rPr>
              <a:t>       </a:t>
            </a: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</p:txBody>
      </p:sp>
      <p:pic>
        <p:nvPicPr>
          <p:cNvPr id="1332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1038"/>
            <a:ext cx="16446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6553200" y="4414838"/>
            <a:ext cx="1371600" cy="381000"/>
          </a:xfrm>
          <a:prstGeom prst="rect">
            <a:avLst/>
          </a:prstGeom>
          <a:solidFill>
            <a:srgbClr val="A0BCF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6934200" y="2509838"/>
            <a:ext cx="1219200" cy="1143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3330" name="TextBox 18"/>
          <p:cNvSpPr txBox="1">
            <a:spLocks noChangeArrowheads="1"/>
          </p:cNvSpPr>
          <p:nvPr/>
        </p:nvSpPr>
        <p:spPr bwMode="auto">
          <a:xfrm>
            <a:off x="6934200" y="2746375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Process</a:t>
            </a:r>
          </a:p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B</a:t>
            </a:r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7543800" y="3576638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3332" name="TextBox 20"/>
          <p:cNvSpPr txBox="1">
            <a:spLocks noChangeArrowheads="1"/>
          </p:cNvSpPr>
          <p:nvPr/>
        </p:nvSpPr>
        <p:spPr bwMode="auto">
          <a:xfrm>
            <a:off x="7299325" y="4059238"/>
            <a:ext cx="71506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>
                <a:latin typeface="Gill Sans Light"/>
                <a:cs typeface="Gill Sans Light"/>
              </a:rPr>
              <a:t>OS</a:t>
            </a:r>
          </a:p>
        </p:txBody>
      </p:sp>
      <p:cxnSp>
        <p:nvCxnSpPr>
          <p:cNvPr id="13333" name="Straight Arrow Connector 29"/>
          <p:cNvCxnSpPr>
            <a:cxnSpLocks noChangeShapeType="1"/>
            <a:stCxn id="13336" idx="1"/>
          </p:cNvCxnSpPr>
          <p:nvPr/>
        </p:nvCxnSpPr>
        <p:spPr bwMode="auto">
          <a:xfrm flipH="1" flipV="1">
            <a:off x="1066800" y="5499101"/>
            <a:ext cx="2438400" cy="36577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4" name="Straight Arrow Connector 31"/>
          <p:cNvCxnSpPr>
            <a:cxnSpLocks noChangeShapeType="1"/>
            <a:stCxn id="13336" idx="1"/>
          </p:cNvCxnSpPr>
          <p:nvPr/>
        </p:nvCxnSpPr>
        <p:spPr bwMode="auto">
          <a:xfrm flipH="1" flipV="1">
            <a:off x="2606676" y="5570539"/>
            <a:ext cx="898524" cy="29433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5" name="Straight Arrow Connector 36"/>
          <p:cNvCxnSpPr>
            <a:cxnSpLocks noChangeShapeType="1"/>
            <a:stCxn id="13336" idx="3"/>
          </p:cNvCxnSpPr>
          <p:nvPr/>
        </p:nvCxnSpPr>
        <p:spPr bwMode="auto">
          <a:xfrm flipV="1">
            <a:off x="5507220" y="5646739"/>
            <a:ext cx="1563505" cy="21813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6" name="TextBox 41"/>
          <p:cNvSpPr txBox="1">
            <a:spLocks noChangeArrowheads="1"/>
          </p:cNvSpPr>
          <p:nvPr/>
        </p:nvSpPr>
        <p:spPr bwMode="auto">
          <a:xfrm>
            <a:off x="3505200" y="5634038"/>
            <a:ext cx="2002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Gill Sans Light"/>
              </a:rPr>
              <a:t>Network cards</a:t>
            </a:r>
          </a:p>
        </p:txBody>
      </p:sp>
      <p:sp>
        <p:nvSpPr>
          <p:cNvPr id="13337" name="Rounded Rectangular Callout 25"/>
          <p:cNvSpPr>
            <a:spLocks noChangeArrowheads="1"/>
          </p:cNvSpPr>
          <p:nvPr/>
        </p:nvSpPr>
        <p:spPr bwMode="auto">
          <a:xfrm>
            <a:off x="152400" y="5486400"/>
            <a:ext cx="1676400" cy="762000"/>
          </a:xfrm>
          <a:prstGeom prst="wedgeRoundRectCallout">
            <a:avLst>
              <a:gd name="adj1" fmla="val -18176"/>
              <a:gd name="adj2" fmla="val -97500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IP Addr1</a:t>
            </a:r>
          </a:p>
          <a:p>
            <a:r>
              <a:rPr lang="en-US" sz="2000" b="0">
                <a:latin typeface="Gill Sans Light"/>
                <a:cs typeface="Gill Sans Light"/>
              </a:rPr>
              <a:t>MAC Addr1</a:t>
            </a:r>
          </a:p>
        </p:txBody>
      </p:sp>
      <p:sp>
        <p:nvSpPr>
          <p:cNvPr id="13338" name="Rounded Rectangular Callout 26"/>
          <p:cNvSpPr>
            <a:spLocks noChangeArrowheads="1"/>
          </p:cNvSpPr>
          <p:nvPr/>
        </p:nvSpPr>
        <p:spPr bwMode="auto">
          <a:xfrm>
            <a:off x="3200400" y="3886200"/>
            <a:ext cx="1676400" cy="762000"/>
          </a:xfrm>
          <a:prstGeom prst="wedgeRoundRectCallout">
            <a:avLst>
              <a:gd name="adj1" fmla="val -51509"/>
              <a:gd name="adj2" fmla="val 82500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IP Addr2</a:t>
            </a:r>
          </a:p>
          <a:p>
            <a:r>
              <a:rPr lang="en-US" sz="2000" b="0">
                <a:latin typeface="Gill Sans Light"/>
                <a:cs typeface="Gill Sans Light"/>
              </a:rPr>
              <a:t>MAC Addr2</a:t>
            </a:r>
          </a:p>
        </p:txBody>
      </p:sp>
      <p:sp>
        <p:nvSpPr>
          <p:cNvPr id="13339" name="Rounded Rectangular Callout 27"/>
          <p:cNvSpPr>
            <a:spLocks noChangeArrowheads="1"/>
          </p:cNvSpPr>
          <p:nvPr/>
        </p:nvSpPr>
        <p:spPr bwMode="auto">
          <a:xfrm>
            <a:off x="5029200" y="3810000"/>
            <a:ext cx="1676400" cy="762000"/>
          </a:xfrm>
          <a:prstGeom prst="wedgeRoundRectCallout">
            <a:avLst>
              <a:gd name="adj1" fmla="val 36370"/>
              <a:gd name="adj2" fmla="val 93611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IP Addr3</a:t>
            </a:r>
          </a:p>
          <a:p>
            <a:r>
              <a:rPr lang="en-US" sz="2000" b="0">
                <a:latin typeface="Gill Sans Light"/>
                <a:cs typeface="Gill Sans Light"/>
              </a:rPr>
              <a:t>MAC Addr3</a:t>
            </a:r>
          </a:p>
        </p:txBody>
      </p:sp>
    </p:spTree>
    <p:extLst>
      <p:ext uri="{BB962C8B-B14F-4D97-AF65-F5344CB8AC3E}">
        <p14:creationId xmlns:p14="http://schemas.microsoft.com/office/powerpoint/2010/main" val="3681067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Network Concepts (cont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d)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2515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1905000"/>
          </a:xfrm>
        </p:spPr>
        <p:txBody>
          <a:bodyPr/>
          <a:lstStyle/>
          <a:p>
            <a:r>
              <a:rPr lang="en-US" b="1">
                <a:latin typeface="Gill Sans Light"/>
                <a:ea typeface="ＭＳ Ｐゴシック" charset="0"/>
                <a:cs typeface="Gill Sans Light"/>
              </a:rPr>
              <a:t>Connection</a:t>
            </a:r>
            <a:r>
              <a:rPr lang="en-US">
                <a:latin typeface="Gill Sans Light"/>
                <a:ea typeface="ＭＳ Ｐゴシック" charset="0"/>
                <a:cs typeface="Gill Sans Light"/>
              </a:rPr>
              <a:t>: communication channel between two processes</a:t>
            </a:r>
          </a:p>
          <a:p>
            <a:r>
              <a:rPr lang="en-US">
                <a:latin typeface="Gill Sans Light"/>
                <a:ea typeface="ＭＳ Ｐゴシック" charset="0"/>
                <a:cs typeface="Gill Sans Light"/>
              </a:rPr>
              <a:t>Each endpoint is identified by a </a:t>
            </a:r>
            <a:r>
              <a:rPr lang="en-US" b="1">
                <a:latin typeface="Gill Sans Light"/>
                <a:ea typeface="ＭＳ Ｐゴシック" charset="0"/>
                <a:cs typeface="Gill Sans Light"/>
              </a:rPr>
              <a:t>port number</a:t>
            </a:r>
          </a:p>
          <a:p>
            <a:pPr lvl="1"/>
            <a:r>
              <a:rPr lang="en-US" b="1">
                <a:latin typeface="Gill Sans Light"/>
                <a:ea typeface="ＭＳ Ｐゴシック" charset="0"/>
                <a:cs typeface="Gill Sans Light"/>
              </a:rPr>
              <a:t>Port number</a:t>
            </a:r>
            <a:r>
              <a:rPr lang="en-US">
                <a:latin typeface="Gill Sans Light"/>
                <a:ea typeface="ＭＳ Ｐゴシック" charset="0"/>
                <a:cs typeface="Gill Sans Light"/>
              </a:rPr>
              <a:t>: 16-bit identifier assigned by app or OS</a:t>
            </a:r>
          </a:p>
          <a:p>
            <a:pPr lvl="1"/>
            <a:r>
              <a:rPr lang="en-US">
                <a:latin typeface="Gill Sans Light"/>
                <a:ea typeface="ＭＳ Ｐゴシック" charset="0"/>
                <a:cs typeface="Gill Sans Light"/>
              </a:rPr>
              <a:t>Globally, an endpoint is identified by (IP address, port number)</a:t>
            </a:r>
          </a:p>
          <a:p>
            <a:endParaRPr lang="en-US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62000" y="2357438"/>
            <a:ext cx="2362200" cy="2362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2000" y="3881438"/>
            <a:ext cx="23622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>
                <a:latin typeface="Gill Sans Light"/>
                <a:cs typeface="Gill Sans Light"/>
              </a:rPr>
              <a:t>       </a:t>
            </a: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</p:txBody>
      </p:sp>
      <p:pic>
        <p:nvPicPr>
          <p:cNvPr id="1434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338638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62000" y="4186238"/>
            <a:ext cx="1066800" cy="762000"/>
          </a:xfrm>
          <a:prstGeom prst="rect">
            <a:avLst/>
          </a:prstGeom>
          <a:solidFill>
            <a:srgbClr val="A0BCF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pic>
        <p:nvPicPr>
          <p:cNvPr id="1434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4350" y="4491038"/>
            <a:ext cx="16446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752600" y="4414838"/>
            <a:ext cx="1371600" cy="381000"/>
          </a:xfrm>
          <a:prstGeom prst="rect">
            <a:avLst/>
          </a:prstGeom>
          <a:solidFill>
            <a:srgbClr val="A0BCF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295400" y="2509838"/>
            <a:ext cx="1219200" cy="1143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1295400" y="2738438"/>
            <a:ext cx="129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Process</a:t>
            </a:r>
          </a:p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A</a:t>
            </a:r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1905000" y="3576638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4348" name="TextBox 12"/>
          <p:cNvSpPr txBox="1">
            <a:spLocks noChangeArrowheads="1"/>
          </p:cNvSpPr>
          <p:nvPr/>
        </p:nvSpPr>
        <p:spPr bwMode="auto">
          <a:xfrm>
            <a:off x="1447800" y="4059238"/>
            <a:ext cx="71506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53200" y="2357438"/>
            <a:ext cx="2012950" cy="2362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553200" y="3881438"/>
            <a:ext cx="201295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>
                <a:latin typeface="Gill Sans Light"/>
                <a:cs typeface="Gill Sans Light"/>
              </a:rPr>
              <a:t>       </a:t>
            </a: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  <a:p>
            <a:pPr algn="ctr">
              <a:defRPr/>
            </a:pPr>
            <a:endParaRPr lang="en-US" b="0">
              <a:latin typeface="Gill Sans Light"/>
              <a:cs typeface="Gill Sans Light"/>
            </a:endParaRPr>
          </a:p>
        </p:txBody>
      </p:sp>
      <p:pic>
        <p:nvPicPr>
          <p:cNvPr id="14351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1038"/>
            <a:ext cx="16446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6553200" y="4414838"/>
            <a:ext cx="1371600" cy="381000"/>
          </a:xfrm>
          <a:prstGeom prst="rect">
            <a:avLst/>
          </a:prstGeom>
          <a:solidFill>
            <a:srgbClr val="A0BCF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4353" name="Oval 17"/>
          <p:cNvSpPr>
            <a:spLocks noChangeArrowheads="1"/>
          </p:cNvSpPr>
          <p:nvPr/>
        </p:nvSpPr>
        <p:spPr bwMode="auto">
          <a:xfrm>
            <a:off x="6934200" y="2509838"/>
            <a:ext cx="1219200" cy="1143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4354" name="TextBox 18"/>
          <p:cNvSpPr txBox="1">
            <a:spLocks noChangeArrowheads="1"/>
          </p:cNvSpPr>
          <p:nvPr/>
        </p:nvSpPr>
        <p:spPr bwMode="auto">
          <a:xfrm>
            <a:off x="6934200" y="2746375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Process</a:t>
            </a:r>
          </a:p>
          <a:p>
            <a:pPr algn="ctr" eaLnBrk="1" hangingPunct="1"/>
            <a:r>
              <a:rPr lang="en-US" b="0">
                <a:latin typeface="Gill Sans Light"/>
                <a:cs typeface="Gill Sans Light"/>
              </a:rPr>
              <a:t>B</a:t>
            </a:r>
          </a:p>
        </p:txBody>
      </p:sp>
      <p:sp>
        <p:nvSpPr>
          <p:cNvPr id="14355" name="Oval 19"/>
          <p:cNvSpPr>
            <a:spLocks noChangeArrowheads="1"/>
          </p:cNvSpPr>
          <p:nvPr/>
        </p:nvSpPr>
        <p:spPr bwMode="auto">
          <a:xfrm>
            <a:off x="7543800" y="3576638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14356" name="TextBox 20"/>
          <p:cNvSpPr txBox="1">
            <a:spLocks noChangeArrowheads="1"/>
          </p:cNvSpPr>
          <p:nvPr/>
        </p:nvSpPr>
        <p:spPr bwMode="auto">
          <a:xfrm>
            <a:off x="7299325" y="4059238"/>
            <a:ext cx="71506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0">
                <a:latin typeface="Gill Sans Light"/>
                <a:cs typeface="Gill Sans Light"/>
              </a:rPr>
              <a:t>OS</a:t>
            </a:r>
          </a:p>
        </p:txBody>
      </p:sp>
      <p:cxnSp>
        <p:nvCxnSpPr>
          <p:cNvPr id="14357" name="Straight Arrow Connector 29"/>
          <p:cNvCxnSpPr>
            <a:cxnSpLocks noChangeShapeType="1"/>
            <a:stCxn id="14360" idx="1"/>
          </p:cNvCxnSpPr>
          <p:nvPr/>
        </p:nvCxnSpPr>
        <p:spPr bwMode="auto">
          <a:xfrm flipH="1" flipV="1">
            <a:off x="1066800" y="5499101"/>
            <a:ext cx="2438400" cy="36577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8" name="Straight Arrow Connector 31"/>
          <p:cNvCxnSpPr>
            <a:cxnSpLocks noChangeShapeType="1"/>
            <a:stCxn id="14360" idx="1"/>
          </p:cNvCxnSpPr>
          <p:nvPr/>
        </p:nvCxnSpPr>
        <p:spPr bwMode="auto">
          <a:xfrm flipH="1" flipV="1">
            <a:off x="2606676" y="5570539"/>
            <a:ext cx="898524" cy="29433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9" name="Straight Arrow Connector 36"/>
          <p:cNvCxnSpPr>
            <a:cxnSpLocks noChangeShapeType="1"/>
            <a:stCxn id="14360" idx="3"/>
          </p:cNvCxnSpPr>
          <p:nvPr/>
        </p:nvCxnSpPr>
        <p:spPr bwMode="auto">
          <a:xfrm flipV="1">
            <a:off x="5507220" y="5646739"/>
            <a:ext cx="1563505" cy="21813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0" name="TextBox 41"/>
          <p:cNvSpPr txBox="1">
            <a:spLocks noChangeArrowheads="1"/>
          </p:cNvSpPr>
          <p:nvPr/>
        </p:nvSpPr>
        <p:spPr bwMode="auto">
          <a:xfrm>
            <a:off x="3505200" y="5634038"/>
            <a:ext cx="2002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Gill Sans Light"/>
              </a:rPr>
              <a:t>Network cards</a:t>
            </a:r>
          </a:p>
        </p:txBody>
      </p:sp>
      <p:sp>
        <p:nvSpPr>
          <p:cNvPr id="14361" name="Rounded Rectangular Callout 25"/>
          <p:cNvSpPr>
            <a:spLocks noChangeArrowheads="1"/>
          </p:cNvSpPr>
          <p:nvPr/>
        </p:nvSpPr>
        <p:spPr bwMode="auto">
          <a:xfrm>
            <a:off x="152400" y="5486400"/>
            <a:ext cx="1676400" cy="762000"/>
          </a:xfrm>
          <a:prstGeom prst="wedgeRoundRectCallout">
            <a:avLst>
              <a:gd name="adj1" fmla="val -18176"/>
              <a:gd name="adj2" fmla="val -97500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IP Addr1</a:t>
            </a:r>
          </a:p>
          <a:p>
            <a:r>
              <a:rPr lang="en-US" sz="2000" b="0">
                <a:latin typeface="Gill Sans Light"/>
                <a:cs typeface="Gill Sans Light"/>
              </a:rPr>
              <a:t>MAC Addr1</a:t>
            </a:r>
          </a:p>
        </p:txBody>
      </p:sp>
      <p:sp>
        <p:nvSpPr>
          <p:cNvPr id="14362" name="Rounded Rectangular Callout 26"/>
          <p:cNvSpPr>
            <a:spLocks noChangeArrowheads="1"/>
          </p:cNvSpPr>
          <p:nvPr/>
        </p:nvSpPr>
        <p:spPr bwMode="auto">
          <a:xfrm>
            <a:off x="3200400" y="3886200"/>
            <a:ext cx="1676400" cy="762000"/>
          </a:xfrm>
          <a:prstGeom prst="wedgeRoundRectCallout">
            <a:avLst>
              <a:gd name="adj1" fmla="val -51509"/>
              <a:gd name="adj2" fmla="val 82500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IP Addr2</a:t>
            </a:r>
          </a:p>
          <a:p>
            <a:r>
              <a:rPr lang="en-US" sz="2000" b="0">
                <a:latin typeface="Gill Sans Light"/>
                <a:cs typeface="Gill Sans Light"/>
              </a:rPr>
              <a:t>MAC Addr2</a:t>
            </a:r>
          </a:p>
        </p:txBody>
      </p:sp>
      <p:sp>
        <p:nvSpPr>
          <p:cNvPr id="14363" name="Rounded Rectangular Callout 27"/>
          <p:cNvSpPr>
            <a:spLocks noChangeArrowheads="1"/>
          </p:cNvSpPr>
          <p:nvPr/>
        </p:nvSpPr>
        <p:spPr bwMode="auto">
          <a:xfrm>
            <a:off x="5029200" y="3810000"/>
            <a:ext cx="1676400" cy="762000"/>
          </a:xfrm>
          <a:prstGeom prst="wedgeRoundRectCallout">
            <a:avLst>
              <a:gd name="adj1" fmla="val 36370"/>
              <a:gd name="adj2" fmla="val 93611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IP Addr3</a:t>
            </a:r>
          </a:p>
          <a:p>
            <a:r>
              <a:rPr lang="en-US" sz="2000" b="0">
                <a:latin typeface="Gill Sans Light"/>
                <a:cs typeface="Gill Sans Light"/>
              </a:rPr>
              <a:t>MAC Addr3</a:t>
            </a:r>
          </a:p>
        </p:txBody>
      </p:sp>
      <p:sp>
        <p:nvSpPr>
          <p:cNvPr id="14364" name="Freeform 21"/>
          <p:cNvSpPr>
            <a:spLocks noChangeArrowheads="1"/>
          </p:cNvSpPr>
          <p:nvPr/>
        </p:nvSpPr>
        <p:spPr bwMode="auto">
          <a:xfrm>
            <a:off x="1947863" y="3632200"/>
            <a:ext cx="5654675" cy="1473200"/>
          </a:xfrm>
          <a:custGeom>
            <a:avLst/>
            <a:gdLst>
              <a:gd name="T0" fmla="*/ 0 w 5655734"/>
              <a:gd name="T1" fmla="*/ 0 h 1473200"/>
              <a:gd name="T2" fmla="*/ 642387 w 5655734"/>
              <a:gd name="T3" fmla="*/ 1473200 h 1473200"/>
              <a:gd name="T4" fmla="*/ 4953112 w 5655734"/>
              <a:gd name="T5" fmla="*/ 1456266 h 1473200"/>
              <a:gd name="T6" fmla="*/ 5646210 w 5655734"/>
              <a:gd name="T7" fmla="*/ 84666 h 1473200"/>
              <a:gd name="T8" fmla="*/ 0 60000 65536"/>
              <a:gd name="T9" fmla="*/ 0 60000 65536"/>
              <a:gd name="T10" fmla="*/ 0 60000 65536"/>
              <a:gd name="T11" fmla="*/ 0 60000 65536"/>
              <a:gd name="T12" fmla="*/ 0 w 5655734"/>
              <a:gd name="T13" fmla="*/ 0 h 1473200"/>
              <a:gd name="T14" fmla="*/ 5655734 w 5655734"/>
              <a:gd name="T15" fmla="*/ 1473200 h 147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55734" h="1473200">
                <a:moveTo>
                  <a:pt x="0" y="0"/>
                </a:moveTo>
                <a:lnTo>
                  <a:pt x="643467" y="1473200"/>
                </a:lnTo>
                <a:lnTo>
                  <a:pt x="4961467" y="1456266"/>
                </a:lnTo>
                <a:lnTo>
                  <a:pt x="5655734" y="84666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14365" name="Straight Arrow Connector 23"/>
          <p:cNvCxnSpPr>
            <a:cxnSpLocks noChangeShapeType="1"/>
            <a:stCxn id="14367" idx="1"/>
          </p:cNvCxnSpPr>
          <p:nvPr/>
        </p:nvCxnSpPr>
        <p:spPr bwMode="auto">
          <a:xfrm flipH="1">
            <a:off x="2057400" y="3350271"/>
            <a:ext cx="1752600" cy="37876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6" name="Straight Arrow Connector 24"/>
          <p:cNvCxnSpPr>
            <a:cxnSpLocks noChangeShapeType="1"/>
            <a:stCxn id="14367" idx="3"/>
          </p:cNvCxnSpPr>
          <p:nvPr/>
        </p:nvCxnSpPr>
        <p:spPr bwMode="auto">
          <a:xfrm>
            <a:off x="5415728" y="3350271"/>
            <a:ext cx="2128072" cy="45496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7" name="TextBox 26"/>
          <p:cNvSpPr txBox="1">
            <a:spLocks noChangeArrowheads="1"/>
          </p:cNvSpPr>
          <p:nvPr/>
        </p:nvSpPr>
        <p:spPr bwMode="auto">
          <a:xfrm>
            <a:off x="3810000" y="3119438"/>
            <a:ext cx="1605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Gill Sans Light"/>
              </a:rPr>
              <a:t>Connection</a:t>
            </a:r>
          </a:p>
        </p:txBody>
      </p:sp>
      <p:sp>
        <p:nvSpPr>
          <p:cNvPr id="33" name="Rounded Rectangular Callout 32"/>
          <p:cNvSpPr>
            <a:spLocks noChangeArrowheads="1"/>
          </p:cNvSpPr>
          <p:nvPr/>
        </p:nvSpPr>
        <p:spPr bwMode="auto">
          <a:xfrm>
            <a:off x="228600" y="3429000"/>
            <a:ext cx="914400" cy="533400"/>
          </a:xfrm>
          <a:prstGeom prst="wedgeRoundRectCallout">
            <a:avLst>
              <a:gd name="adj1" fmla="val 131824"/>
              <a:gd name="adj2" fmla="val 912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PortA</a:t>
            </a:r>
          </a:p>
        </p:txBody>
      </p:sp>
      <p:sp>
        <p:nvSpPr>
          <p:cNvPr id="34" name="Rounded Rectangular Callout 33"/>
          <p:cNvSpPr>
            <a:spLocks noChangeArrowheads="1"/>
          </p:cNvSpPr>
          <p:nvPr/>
        </p:nvSpPr>
        <p:spPr bwMode="auto">
          <a:xfrm>
            <a:off x="8204200" y="3505200"/>
            <a:ext cx="914400" cy="533400"/>
          </a:xfrm>
          <a:prstGeom prst="wedgeRoundRectCallout">
            <a:avLst>
              <a:gd name="adj1" fmla="val -110769"/>
              <a:gd name="adj2" fmla="val -14958"/>
              <a:gd name="adj3" fmla="val 16667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PortB</a:t>
            </a:r>
          </a:p>
        </p:txBody>
      </p:sp>
    </p:spTree>
    <p:extLst>
      <p:ext uri="{BB962C8B-B14F-4D97-AF65-F5344CB8AC3E}">
        <p14:creationId xmlns:p14="http://schemas.microsoft.com/office/powerpoint/2010/main" val="1514844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79951</TotalTime>
  <Pages>60</Pages>
  <Words>3751</Words>
  <Application>Microsoft Macintosh PowerPoint</Application>
  <PresentationFormat>On-screen Show (4:3)</PresentationFormat>
  <Paragraphs>940</Paragraphs>
  <Slides>58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</vt:lpstr>
      <vt:lpstr>Photo Editor Photo</vt:lpstr>
      <vt:lpstr>CS162 Operating Systems and Systems Programming Lecture 21   Layering, E2E Argument  </vt:lpstr>
      <vt:lpstr>Example: What’s in a Search Query?</vt:lpstr>
      <vt:lpstr>Goals for Today</vt:lpstr>
      <vt:lpstr>Why is Networking Important?</vt:lpstr>
      <vt:lpstr>Why is Networking Important?</vt:lpstr>
      <vt:lpstr>Network Concepts</vt:lpstr>
      <vt:lpstr>Network Concepts (cont’d)</vt:lpstr>
      <vt:lpstr>Network Concepts (cont’d)</vt:lpstr>
      <vt:lpstr>Network Concepts (cont’d)</vt:lpstr>
      <vt:lpstr>Main Network Functionalities</vt:lpstr>
      <vt:lpstr>Protocol Standardization</vt:lpstr>
      <vt:lpstr>Layering: The Problem</vt:lpstr>
      <vt:lpstr>The Problem (cont’d)</vt:lpstr>
      <vt:lpstr>Solution: Intermediate Layers</vt:lpstr>
      <vt:lpstr>Software System Modularity</vt:lpstr>
      <vt:lpstr>Network System Modularity</vt:lpstr>
      <vt:lpstr>Layering: A Modular Approach</vt:lpstr>
      <vt:lpstr>Properties of Layers (OSI Model)</vt:lpstr>
      <vt:lpstr>OSI Layering Model</vt:lpstr>
      <vt:lpstr>Physical Layer (1)</vt:lpstr>
      <vt:lpstr>Datalink Layer (2)</vt:lpstr>
      <vt:lpstr>Datalink Layer (2)</vt:lpstr>
      <vt:lpstr>MAC Address Examples</vt:lpstr>
      <vt:lpstr>Local Area Networks (LANs)</vt:lpstr>
      <vt:lpstr>LANs</vt:lpstr>
      <vt:lpstr>Switches</vt:lpstr>
      <vt:lpstr>Media Access Control (MAC) Protocols </vt:lpstr>
      <vt:lpstr>MAC Protocols </vt:lpstr>
      <vt:lpstr>MAC Protocols</vt:lpstr>
      <vt:lpstr>(Inter) Network Layer (3)</vt:lpstr>
      <vt:lpstr>(Inter) Network Layer (3)</vt:lpstr>
      <vt:lpstr>Wide Area Network</vt:lpstr>
      <vt:lpstr>Routers</vt:lpstr>
      <vt:lpstr>Packet Forwarding </vt:lpstr>
      <vt:lpstr>IP Addresses vs. MAC Addresses</vt:lpstr>
      <vt:lpstr>IP Addresses vs. MAC Addresses</vt:lpstr>
      <vt:lpstr>The Internet Protocol (IP)</vt:lpstr>
      <vt:lpstr>Transport Layer (4)</vt:lpstr>
      <vt:lpstr>Port Numbers</vt:lpstr>
      <vt:lpstr>Internet Transport Protocols</vt:lpstr>
      <vt:lpstr>Application Layer (7 - not 5!)</vt:lpstr>
      <vt:lpstr>Application Layer (5)</vt:lpstr>
      <vt:lpstr>Five Layers Summary</vt:lpstr>
      <vt:lpstr>Physical Communication</vt:lpstr>
      <vt:lpstr>Administrivia</vt:lpstr>
      <vt:lpstr>Break</vt:lpstr>
      <vt:lpstr>The Internet Hourglass</vt:lpstr>
      <vt:lpstr>Implications of Hourglass</vt:lpstr>
      <vt:lpstr>Drawbacks of Layering</vt:lpstr>
      <vt:lpstr>Placing Network Functionality</vt:lpstr>
      <vt:lpstr>Basic Observation</vt:lpstr>
      <vt:lpstr>Example: Reliable File Transfer</vt:lpstr>
      <vt:lpstr>Discussion</vt:lpstr>
      <vt:lpstr>End-to-End Principle</vt:lpstr>
      <vt:lpstr>Conservative Interpretation of E2E</vt:lpstr>
      <vt:lpstr>Moderate Interpretation</vt:lpstr>
      <vt:lpstr>Summary (1/2)</vt:lpstr>
      <vt:lpstr>Summary (2/2)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Ion Stoica</cp:lastModifiedBy>
  <cp:revision>988</cp:revision>
  <cp:lastPrinted>2017-04-12T20:53:55Z</cp:lastPrinted>
  <dcterms:created xsi:type="dcterms:W3CDTF">1995-08-12T11:37:26Z</dcterms:created>
  <dcterms:modified xsi:type="dcterms:W3CDTF">2017-04-13T01:21:55Z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