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3.bin" ContentType="application/vnd.openxmlformats-officedocument.oleObject"/>
  <Override PartName="/ppt/notesSlides/notesSlide17.xml" ContentType="application/vnd.openxmlformats-officedocument.presentationml.notesSlide+xml"/>
  <Override PartName="/ppt/embeddings/oleObject4.bin" ContentType="application/vnd.openxmlformats-officedocument.oleObject"/>
  <Override PartName="/ppt/notesSlides/notesSlide18.xml" ContentType="application/vnd.openxmlformats-officedocument.presentationml.notesSlide+xml"/>
  <Override PartName="/ppt/embeddings/oleObject5.bin" ContentType="application/vnd.openxmlformats-officedocument.oleObject"/>
  <Override PartName="/ppt/notesSlides/notesSlide19.xml" ContentType="application/vnd.openxmlformats-officedocument.presentationml.notesSlide+xml"/>
  <Override PartName="/ppt/embeddings/oleObject6.bin" ContentType="application/vnd.openxmlformats-officedocument.oleObject"/>
  <Override PartName="/ppt/notesSlides/notesSlide20.xml" ContentType="application/vnd.openxmlformats-officedocument.presentationml.notesSlide+xml"/>
  <Override PartName="/ppt/embeddings/oleObject7.bin" ContentType="application/vnd.openxmlformats-officedocument.oleObject"/>
  <Override PartName="/ppt/notesSlides/notesSlide21.xml" ContentType="application/vnd.openxmlformats-officedocument.presentationml.notesSlide+xml"/>
  <Override PartName="/ppt/embeddings/oleObject8.bin" ContentType="application/vnd.openxmlformats-officedocument.oleObject"/>
  <Override PartName="/ppt/notesSlides/notesSlide22.xml" ContentType="application/vnd.openxmlformats-officedocument.presentationml.notesSlide+xml"/>
  <Override PartName="/ppt/embeddings/oleObject9.bin" ContentType="application/vnd.openxmlformats-officedocument.oleObject"/>
  <Override PartName="/ppt/notesSlides/notesSlide23.xml" ContentType="application/vnd.openxmlformats-officedocument.presentationml.notesSlide+xml"/>
  <Override PartName="/ppt/embeddings/oleObject10.bin" ContentType="application/vnd.openxmlformats-officedocument.oleObject"/>
  <Override PartName="/ppt/notesSlides/notesSlide24.xml" ContentType="application/vnd.openxmlformats-officedocument.presentationml.notesSlide+xml"/>
  <Override PartName="/ppt/embeddings/oleObject11.bin" ContentType="application/vnd.openxmlformats-officedocument.oleObject"/>
  <Override PartName="/ppt/notesSlides/notesSlide25.xml" ContentType="application/vnd.openxmlformats-officedocument.presentationml.notesSlide+xml"/>
  <Override PartName="/ppt/embeddings/oleObject12.bin" ContentType="application/vnd.openxmlformats-officedocument.oleObject"/>
  <Override PartName="/ppt/notesSlides/notesSlide26.xml" ContentType="application/vnd.openxmlformats-officedocument.presentationml.notesSlide+xml"/>
  <Override PartName="/ppt/embeddings/oleObject13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oleObject14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1809" r:id="rId3"/>
    <p:sldId id="1810" r:id="rId4"/>
    <p:sldId id="1811" r:id="rId5"/>
    <p:sldId id="1812" r:id="rId6"/>
    <p:sldId id="1813" r:id="rId7"/>
    <p:sldId id="1814" r:id="rId8"/>
    <p:sldId id="1815" r:id="rId9"/>
    <p:sldId id="1816" r:id="rId10"/>
    <p:sldId id="1818" r:id="rId11"/>
    <p:sldId id="1808" r:id="rId12"/>
    <p:sldId id="1797" r:id="rId13"/>
    <p:sldId id="1798" r:id="rId14"/>
    <p:sldId id="1799" r:id="rId15"/>
    <p:sldId id="1800" r:id="rId16"/>
    <p:sldId id="1801" r:id="rId17"/>
    <p:sldId id="1802" r:id="rId18"/>
    <p:sldId id="1659" r:id="rId19"/>
    <p:sldId id="1660" r:id="rId20"/>
    <p:sldId id="1661" r:id="rId21"/>
    <p:sldId id="1662" r:id="rId22"/>
    <p:sldId id="1663" r:id="rId23"/>
    <p:sldId id="1664" r:id="rId24"/>
    <p:sldId id="1665" r:id="rId25"/>
    <p:sldId id="1666" r:id="rId26"/>
    <p:sldId id="1768" r:id="rId27"/>
    <p:sldId id="1668" r:id="rId28"/>
    <p:sldId id="1669" r:id="rId29"/>
    <p:sldId id="1771" r:id="rId30"/>
    <p:sldId id="1772" r:id="rId31"/>
    <p:sldId id="1672" r:id="rId32"/>
    <p:sldId id="1673" r:id="rId33"/>
    <p:sldId id="1674" r:id="rId34"/>
    <p:sldId id="1819" r:id="rId35"/>
    <p:sldId id="1820" r:id="rId36"/>
    <p:sldId id="1821" r:id="rId37"/>
    <p:sldId id="1822" r:id="rId38"/>
    <p:sldId id="1823" r:id="rId39"/>
    <p:sldId id="1824" r:id="rId40"/>
    <p:sldId id="1825" r:id="rId41"/>
    <p:sldId id="1826" r:id="rId42"/>
    <p:sldId id="1827" r:id="rId43"/>
    <p:sldId id="1828" r:id="rId44"/>
    <p:sldId id="1829" r:id="rId45"/>
    <p:sldId id="1830" r:id="rId46"/>
    <p:sldId id="1831" r:id="rId47"/>
    <p:sldId id="1832" r:id="rId48"/>
    <p:sldId id="1833" r:id="rId49"/>
    <p:sldId id="1834" r:id="rId50"/>
    <p:sldId id="1835" r:id="rId51"/>
    <p:sldId id="1836" r:id="rId52"/>
    <p:sldId id="1837" r:id="rId53"/>
    <p:sldId id="1838" r:id="rId54"/>
    <p:sldId id="1839" r:id="rId55"/>
    <p:sldId id="1840" r:id="rId56"/>
    <p:sldId id="1841" r:id="rId57"/>
    <p:sldId id="1842" r:id="rId58"/>
    <p:sldId id="1843" r:id="rId59"/>
    <p:sldId id="1844" r:id="rId6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E21C"/>
    <a:srgbClr val="FF6935"/>
    <a:srgbClr val="FF79DC"/>
    <a:srgbClr val="FFFFBD"/>
    <a:srgbClr val="9933FF"/>
    <a:srgbClr val="FFC5F0"/>
    <a:srgbClr val="FF33CC"/>
    <a:srgbClr val="FF99FF"/>
    <a:srgbClr val="29C6D7"/>
    <a:srgbClr val="FC2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6104" autoAdjust="0"/>
  </p:normalViewPr>
  <p:slideViewPr>
    <p:cSldViewPr>
      <p:cViewPr varScale="1">
        <p:scale>
          <a:sx n="81" d="100"/>
          <a:sy n="81" d="100"/>
        </p:scale>
        <p:origin x="-6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18448"/>
    </p:cViewPr>
  </p:sorterViewPr>
  <p:notesViewPr>
    <p:cSldViewPr>
      <p:cViewPr varScale="1">
        <p:scale>
          <a:sx n="72" d="100"/>
          <a:sy n="72" d="100"/>
        </p:scale>
        <p:origin x="179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6.xml"/><Relationship Id="rId4" Type="http://schemas.openxmlformats.org/officeDocument/2006/relationships/slide" Target="slides/slide57.xml"/><Relationship Id="rId1" Type="http://schemas.openxmlformats.org/officeDocument/2006/relationships/slide" Target="slides/slide35.xml"/><Relationship Id="rId2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35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36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37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59202958-2C4B-1E48-A8F3-37486E83192A}" type="slidenum">
              <a:rPr lang="en-US"/>
              <a:pPr/>
              <a:t>38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90A4B90-572B-AE41-9296-8F148BEF334F}" type="slidenum">
              <a:rPr lang="en-US"/>
              <a:pPr/>
              <a:t>40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FE74F30-E854-F64F-9895-9340A5715779}" type="slidenum">
              <a:rPr lang="en-US"/>
              <a:pPr/>
              <a:t>41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42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43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44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45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6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46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47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48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49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50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51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52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7319494-74CB-C246-9419-6B6C44A9D5EA}" type="slidenum">
              <a:rPr lang="en-US"/>
              <a:pPr/>
              <a:t>53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FA555CE-F554-AC46-978C-D64F6AA0803F}" type="slidenum">
              <a:rPr lang="en-US"/>
              <a:pPr/>
              <a:t>54</a:t>
            </a:fld>
            <a:endParaRPr lang="en-US"/>
          </a:p>
        </p:txBody>
      </p:sp>
      <p:sp>
        <p:nvSpPr>
          <p:cNvPr id="137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FB64806-98AB-5D41-9D78-7F9915CC709E}" type="slidenum">
              <a:rPr lang="en-US"/>
              <a:pPr/>
              <a:t>55</a:t>
            </a:fld>
            <a:endParaRPr lang="en-US"/>
          </a:p>
        </p:txBody>
      </p:sp>
      <p:sp>
        <p:nvSpPr>
          <p:cNvPr id="137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61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56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57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510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615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77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77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493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076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076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87091" y="6551613"/>
            <a:ext cx="908884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23.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429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4/19/17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i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429000" y="6550236"/>
            <a:ext cx="209256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CS162 ©UCB Spring</a:t>
            </a:r>
            <a:r>
              <a:rPr lang="en-US" sz="1400" b="0" i="0" baseline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2017</a:t>
            </a:r>
            <a:endParaRPr lang="en-US" sz="1400" b="0" i="0" dirty="0" smtClean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1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6" Type="http://schemas.openxmlformats.org/officeDocument/2006/relationships/image" Target="../media/image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848600" cy="3048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23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RPC,</a:t>
            </a:r>
            <a:br>
              <a:rPr lang="en-US" altLang="en-US" sz="3000" dirty="0" smtClean="0"/>
            </a:br>
            <a:r>
              <a:rPr lang="en-US" altLang="en-US" sz="3000" dirty="0" smtClean="0"/>
              <a:t>Key-Value Stores,</a:t>
            </a:r>
            <a:br>
              <a:rPr lang="en-US" altLang="en-US" sz="3000" dirty="0" smtClean="0"/>
            </a:br>
            <a:r>
              <a:rPr lang="en-US" altLang="en-US" sz="3000" dirty="0" smtClean="0"/>
              <a:t>Chord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April 19</a:t>
            </a:r>
            <a:r>
              <a:rPr lang="en-US" altLang="en-US" baseline="30000" dirty="0" smtClean="0"/>
              <a:t>th</a:t>
            </a:r>
            <a:r>
              <a:rPr lang="en-US" altLang="en-US" smtClean="0"/>
              <a:t>, 2017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en-US" sz="2800" dirty="0" smtClean="0"/>
              <a:t>Midterm </a:t>
            </a:r>
            <a:r>
              <a:rPr lang="en-US" sz="2800" dirty="0"/>
              <a:t>3</a:t>
            </a:r>
            <a:r>
              <a:rPr lang="en-US" sz="2800" dirty="0" smtClean="0"/>
              <a:t> coming up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Mon </a:t>
            </a:r>
            <a:r>
              <a:rPr lang="en-US" sz="28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/24 6:30-8PM</a:t>
            </a:r>
          </a:p>
          <a:p>
            <a:pPr lvl="1"/>
            <a:r>
              <a:rPr lang="en-US" sz="2400" dirty="0" smtClean="0"/>
              <a:t>All topics up to and including Lecture 15</a:t>
            </a:r>
          </a:p>
          <a:p>
            <a:pPr lvl="2"/>
            <a:r>
              <a:rPr lang="en-US" sz="2400" dirty="0" smtClean="0"/>
              <a:t>Focus will be on Lectures 16 – 23 and associated readings, and Projects 3</a:t>
            </a:r>
          </a:p>
          <a:p>
            <a:pPr lvl="2"/>
            <a:r>
              <a:rPr lang="en-US" sz="2400" dirty="0" smtClean="0"/>
              <a:t>But expect 20-30% questions from materials from Lectures 1-15</a:t>
            </a:r>
          </a:p>
          <a:p>
            <a:pPr lvl="1"/>
            <a:r>
              <a:rPr lang="en-US" sz="2800" dirty="0"/>
              <a:t>A-L 245 Li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Shing</a:t>
            </a:r>
            <a:r>
              <a:rPr lang="en-US" sz="2800" dirty="0"/>
              <a:t>, M-S 2060 VLSB, T-Z 2040 VLSB</a:t>
            </a:r>
            <a:r>
              <a:rPr lang="en-US" sz="2600" dirty="0" smtClean="0"/>
              <a:t> </a:t>
            </a:r>
          </a:p>
          <a:p>
            <a:pPr lvl="1"/>
            <a:r>
              <a:rPr lang="en-US" sz="2400" dirty="0" smtClean="0"/>
              <a:t>Closed book</a:t>
            </a:r>
          </a:p>
          <a:p>
            <a:pPr lvl="1"/>
            <a:r>
              <a:rPr lang="en-US" sz="2400" dirty="0" smtClean="0"/>
              <a:t>A single hand-written note, both sides</a:t>
            </a:r>
            <a:endParaRPr lang="en-US" sz="4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77708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48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Value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372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Handle huge volumes of data, e.g., </a:t>
            </a:r>
            <a:r>
              <a:rPr lang="en-US" sz="2800" dirty="0" err="1" smtClean="0"/>
              <a:t>PetaBytes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smtClean="0"/>
              <a:t>Store (key, value) tuples</a:t>
            </a:r>
          </a:p>
          <a:p>
            <a:pPr lvl="2"/>
            <a:endParaRPr lang="en-US" sz="2400" dirty="0" smtClean="0"/>
          </a:p>
          <a:p>
            <a:r>
              <a:rPr lang="en-US" sz="2800" dirty="0" smtClean="0"/>
              <a:t>Simple interface</a:t>
            </a:r>
          </a:p>
          <a:p>
            <a:pPr lvl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put(key, value); </a:t>
            </a:r>
            <a:r>
              <a:rPr lang="en-US" sz="2400" dirty="0" smtClean="0"/>
              <a:t>// insert/write “value” associated with “key”</a:t>
            </a:r>
          </a:p>
          <a:p>
            <a:pPr lvl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value = get(key); </a:t>
            </a:r>
            <a:r>
              <a:rPr lang="en-US" sz="2400" dirty="0" smtClean="0"/>
              <a:t>// get/read data associated with “key”</a:t>
            </a:r>
          </a:p>
          <a:p>
            <a:pPr lvl="2"/>
            <a:endParaRPr lang="en-US" sz="2400" dirty="0" smtClean="0"/>
          </a:p>
          <a:p>
            <a:r>
              <a:rPr lang="en-US" sz="2800" dirty="0" smtClean="0"/>
              <a:t>Used sometimes as a simpler but more scalable “database”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659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Values: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Amazon: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customerID</a:t>
            </a:r>
            <a:endParaRPr lang="en-US" dirty="0" smtClean="0"/>
          </a:p>
          <a:p>
            <a:pPr lvl="1"/>
            <a:r>
              <a:rPr lang="en-US" dirty="0" smtClean="0"/>
              <a:t>Value: customer profile (e.g., buying history, credit card, ..)</a:t>
            </a:r>
          </a:p>
          <a:p>
            <a:endParaRPr lang="en-US" dirty="0" smtClean="0"/>
          </a:p>
          <a:p>
            <a:r>
              <a:rPr lang="en-US" dirty="0" smtClean="0"/>
              <a:t>Facebook, Twitter: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Value: user profile (e.g., posting history, photos, friends, …)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err="1" smtClean="0"/>
              <a:t>iCloud</a:t>
            </a:r>
            <a:r>
              <a:rPr lang="en-US" dirty="0" smtClean="0"/>
              <a:t>/iTunes:</a:t>
            </a:r>
          </a:p>
          <a:p>
            <a:pPr lvl="1"/>
            <a:r>
              <a:rPr lang="en-US" dirty="0" smtClean="0"/>
              <a:t>Key: Movie/song name</a:t>
            </a:r>
          </a:p>
          <a:p>
            <a:pPr lvl="1"/>
            <a:r>
              <a:rPr lang="en-US" dirty="0" smtClean="0"/>
              <a:t>Value: Movie, Song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152400"/>
            <a:ext cx="2209800" cy="2209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076700" y="2234976"/>
            <a:ext cx="2324100" cy="1117824"/>
            <a:chOff x="3619500" y="2234976"/>
            <a:chExt cx="2324100" cy="111782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234976"/>
              <a:ext cx="1143000" cy="111782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500" y="2247900"/>
              <a:ext cx="1104900" cy="11049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015295" y="3911600"/>
            <a:ext cx="2283905" cy="1041400"/>
            <a:chOff x="3558095" y="3733800"/>
            <a:chExt cx="2283905" cy="1041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8095" y="3797300"/>
              <a:ext cx="1242505" cy="9271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00600" y="3733800"/>
              <a:ext cx="1041400" cy="104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2902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</a:t>
            </a:r>
            <a:r>
              <a:rPr lang="en-US" dirty="0"/>
              <a:t>S</a:t>
            </a:r>
            <a:r>
              <a:rPr lang="en-US" dirty="0" smtClean="0"/>
              <a:t>torage </a:t>
            </a:r>
            <a:r>
              <a:rPr lang="en-US" dirty="0"/>
              <a:t>S</a:t>
            </a:r>
            <a:r>
              <a:rPr lang="en-US" dirty="0" smtClean="0"/>
              <a:t>ystems in Real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Amazon</a:t>
            </a:r>
          </a:p>
          <a:p>
            <a:pPr lvl="1"/>
            <a:r>
              <a:rPr lang="en-US" sz="2400" dirty="0" err="1" smtClean="0"/>
              <a:t>DynamoDB</a:t>
            </a:r>
            <a:r>
              <a:rPr lang="en-US" sz="2400" dirty="0" smtClean="0"/>
              <a:t>: internal key value store used for </a:t>
            </a:r>
            <a:r>
              <a:rPr lang="en-US" sz="2400" dirty="0" err="1" smtClean="0"/>
              <a:t>Amazon.com</a:t>
            </a:r>
            <a:r>
              <a:rPr lang="en-US" sz="2400" dirty="0" smtClean="0"/>
              <a:t> (cart)</a:t>
            </a:r>
          </a:p>
          <a:p>
            <a:pPr lvl="1"/>
            <a:r>
              <a:rPr lang="en-US" sz="2400" dirty="0" smtClean="0"/>
              <a:t>Simple Storage System (S3)</a:t>
            </a:r>
          </a:p>
          <a:p>
            <a:pPr lvl="2"/>
            <a:endParaRPr lang="en-US" sz="1200" dirty="0" smtClean="0"/>
          </a:p>
          <a:p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BigTable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HBase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Hypertable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: </a:t>
            </a:r>
            <a:r>
              <a:rPr lang="en-US" sz="2800" dirty="0" smtClean="0"/>
              <a:t>distributed, </a:t>
            </a:r>
            <a:r>
              <a:rPr lang="en-US" sz="2800" dirty="0"/>
              <a:t>scalable </a:t>
            </a:r>
            <a:r>
              <a:rPr lang="en-US" sz="2800" dirty="0" smtClean="0"/>
              <a:t>data store</a:t>
            </a:r>
          </a:p>
          <a:p>
            <a:pPr lvl="2"/>
            <a:endParaRPr lang="en-US" sz="1200" dirty="0" smtClean="0"/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Cassandra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:</a:t>
            </a:r>
            <a:r>
              <a:rPr lang="en-US" sz="2800" dirty="0"/>
              <a:t> “distributed data </a:t>
            </a:r>
            <a:r>
              <a:rPr lang="en-US" sz="2800" dirty="0" smtClean="0"/>
              <a:t>management system</a:t>
            </a:r>
            <a:r>
              <a:rPr lang="en-US" sz="2800" dirty="0"/>
              <a:t>” (developed by Facebook</a:t>
            </a:r>
            <a:r>
              <a:rPr lang="en-US" sz="2800" dirty="0" smtClean="0"/>
              <a:t>)</a:t>
            </a:r>
          </a:p>
          <a:p>
            <a:pPr lvl="4"/>
            <a:endParaRPr lang="en-US" sz="1200" dirty="0"/>
          </a:p>
          <a:p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Memcached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:</a:t>
            </a:r>
            <a:r>
              <a:rPr lang="en-US" sz="2800" dirty="0"/>
              <a:t> in-memory key-value store for small chunks of arbitrary data (strings, objects) </a:t>
            </a:r>
          </a:p>
          <a:p>
            <a:pPr lvl="3"/>
            <a:endParaRPr lang="en-US" sz="1200" dirty="0" smtClean="0"/>
          </a:p>
          <a:p>
            <a:r>
              <a:rPr lang="en-US" sz="2800" dirty="0" err="1" smtClean="0">
                <a:latin typeface="Gill Sans" charset="0"/>
                <a:ea typeface="Gill Sans" charset="0"/>
                <a:cs typeface="Gill Sans" charset="0"/>
              </a:rPr>
              <a:t>BitTorrent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 distributed file location: </a:t>
            </a:r>
            <a:r>
              <a:rPr lang="en-US" sz="2800" dirty="0" smtClean="0"/>
              <a:t>peer-to-peer sharing system</a:t>
            </a:r>
            <a:endParaRPr lang="en-US" sz="1200" dirty="0" smtClean="0"/>
          </a:p>
          <a:p>
            <a:r>
              <a:rPr lang="en-US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4727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 called Distributed </a:t>
            </a:r>
            <a:r>
              <a:rPr lang="en-US" sz="2800" dirty="0"/>
              <a:t>H</a:t>
            </a:r>
            <a:r>
              <a:rPr lang="en-US" sz="2800" dirty="0" smtClean="0"/>
              <a:t>ash Tables (DHT)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Main idea: partition set of key-values across many machines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6781800" y="2379821"/>
            <a:ext cx="533400" cy="1753394"/>
            <a:chOff x="7010400" y="1600200"/>
            <a:chExt cx="533400" cy="175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7010400" y="1600200"/>
              <a:ext cx="533400" cy="17526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6400800" y="2476500"/>
              <a:ext cx="17526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010400" y="1676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10400" y="1752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010400" y="1828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10400" y="1905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10400" y="1979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0" y="2057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10400" y="2133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010400" y="2209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10400" y="2286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010400" y="2360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10400" y="2438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7010400" y="2514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010400" y="2590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10400" y="2667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10400" y="2741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10400" y="2819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010400" y="2895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7010400" y="2971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32750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42815"/>
            <a:ext cx="68580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742815"/>
            <a:ext cx="68580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742815"/>
            <a:ext cx="685800" cy="685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42021"/>
            <a:ext cx="685800" cy="685800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248400" y="4437221"/>
            <a:ext cx="533400" cy="381794"/>
            <a:chOff x="6477000" y="3657600"/>
            <a:chExt cx="533400" cy="3817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1524000" y="4436427"/>
            <a:ext cx="533400" cy="381000"/>
            <a:chOff x="1752600" y="3656806"/>
            <a:chExt cx="533400" cy="381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971800" y="4437221"/>
            <a:ext cx="533400" cy="381000"/>
            <a:chOff x="3200400" y="3657600"/>
            <a:chExt cx="533400" cy="381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4267200" y="4437221"/>
            <a:ext cx="533400" cy="381794"/>
            <a:chOff x="4495800" y="3657600"/>
            <a:chExt cx="533400" cy="3817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8" name="Left Brace 87"/>
          <p:cNvSpPr/>
          <p:nvPr/>
        </p:nvSpPr>
        <p:spPr bwMode="auto">
          <a:xfrm>
            <a:off x="6629400" y="2379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Brace 88"/>
          <p:cNvSpPr/>
          <p:nvPr/>
        </p:nvSpPr>
        <p:spPr bwMode="auto">
          <a:xfrm>
            <a:off x="6629400" y="2760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e 89"/>
          <p:cNvSpPr/>
          <p:nvPr/>
        </p:nvSpPr>
        <p:spPr bwMode="auto">
          <a:xfrm>
            <a:off x="6629400" y="3141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e 90"/>
          <p:cNvSpPr/>
          <p:nvPr/>
        </p:nvSpPr>
        <p:spPr bwMode="auto">
          <a:xfrm>
            <a:off x="6629400" y="37514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688721" y="2133600"/>
            <a:ext cx="77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/>
                <a:cs typeface="Arial Narrow"/>
              </a:rPr>
              <a:t>key, value</a:t>
            </a:r>
          </a:p>
        </p:txBody>
      </p:sp>
      <p:sp>
        <p:nvSpPr>
          <p:cNvPr id="93" name="Freeform 92"/>
          <p:cNvSpPr/>
          <p:nvPr/>
        </p:nvSpPr>
        <p:spPr bwMode="auto">
          <a:xfrm>
            <a:off x="1816100" y="2595721"/>
            <a:ext cx="4762500" cy="1676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>
            <a:off x="3276600" y="2989421"/>
            <a:ext cx="3276600" cy="1295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 bwMode="auto">
          <a:xfrm>
            <a:off x="4572000" y="3370421"/>
            <a:ext cx="1981200" cy="914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 bwMode="auto">
          <a:xfrm>
            <a:off x="6477000" y="3980021"/>
            <a:ext cx="152400" cy="3048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486400" y="46658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05102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Fault Tolerance: </a:t>
            </a:r>
            <a:r>
              <a:rPr lang="en-US" sz="2800" dirty="0" smtClean="0"/>
              <a:t>handle machine failures without losing data  and without degradation in performance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Scalability: 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eed to scale to thousands of machines </a:t>
            </a:r>
          </a:p>
          <a:p>
            <a:pPr lvl="1"/>
            <a:r>
              <a:rPr lang="en-US" sz="2400" dirty="0" smtClean="0"/>
              <a:t>Need to allow easy addition of new machines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Consistency: </a:t>
            </a:r>
            <a:r>
              <a:rPr lang="en-US" sz="2800" dirty="0" smtClean="0"/>
              <a:t>maintain data consistency in face of node failures and message losses </a:t>
            </a:r>
          </a:p>
          <a:p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Heterogeneity </a:t>
            </a:r>
            <a:r>
              <a:rPr lang="en-US" sz="2800" dirty="0" smtClean="0"/>
              <a:t>(if deployed as peer-to-peer systems):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Latency: 1ms to 1000ms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Bandwidth: 32Kb/s to 100Mb/s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20788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20788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20788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219994"/>
            <a:ext cx="685800" cy="685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77000" y="915194"/>
            <a:ext cx="533400" cy="381794"/>
            <a:chOff x="6477000" y="3657600"/>
            <a:chExt cx="533400" cy="381794"/>
          </a:xfrm>
          <a:solidFill>
            <a:srgbClr val="FFFFAA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752600" y="914400"/>
            <a:ext cx="533400" cy="381794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200400" y="915194"/>
            <a:ext cx="533400" cy="381794"/>
            <a:chOff x="3200400" y="3657600"/>
            <a:chExt cx="533400" cy="381794"/>
          </a:xfrm>
          <a:solidFill>
            <a:srgbClr val="FFFFAA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32766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495800" y="915194"/>
            <a:ext cx="533400" cy="381794"/>
            <a:chOff x="4495800" y="3657600"/>
            <a:chExt cx="533400" cy="381794"/>
          </a:xfrm>
          <a:solidFill>
            <a:srgbClr val="FFFFAA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Connector 32"/>
            <p:cNvCxnSpPr>
              <a:stCxn id="32" idx="0"/>
              <a:endCxn id="3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6600" y="914400"/>
            <a:ext cx="762001" cy="762000"/>
            <a:chOff x="3505199" y="2971800"/>
            <a:chExt cx="762001" cy="7620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3505200" y="30480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3467099" y="30099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47704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ut(key, value)</a:t>
            </a:r>
            <a:r>
              <a:rPr lang="en-US" sz="2800" dirty="0" smtClean="0"/>
              <a:t>: where to store a new (key, value) tuple?</a:t>
            </a:r>
            <a:endParaRPr lang="en-US" sz="2800" b="1" dirty="0" smtClean="0"/>
          </a:p>
          <a:p>
            <a:endParaRPr lang="en-US" sz="2800" b="1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get(key)</a:t>
            </a:r>
            <a:r>
              <a:rPr lang="en-US" sz="2800" dirty="0" smtClean="0"/>
              <a:t>: where is the value associated with a given “key” stored?</a:t>
            </a:r>
          </a:p>
          <a:p>
            <a:endParaRPr lang="en-US" sz="2800" dirty="0"/>
          </a:p>
          <a:p>
            <a:r>
              <a:rPr lang="en-US" sz="2800" dirty="0" smtClean="0"/>
              <a:t>And, do the above while providing </a:t>
            </a:r>
          </a:p>
          <a:p>
            <a:pPr lvl="1"/>
            <a:r>
              <a:rPr lang="en-US" sz="2400" dirty="0" smtClean="0"/>
              <a:t>Fault Tolerance</a:t>
            </a:r>
          </a:p>
          <a:p>
            <a:pPr lvl="1"/>
            <a:r>
              <a:rPr lang="en-US" sz="2400" dirty="0" smtClean="0"/>
              <a:t>Scalability</a:t>
            </a:r>
          </a:p>
          <a:p>
            <a:pPr lvl="1"/>
            <a:r>
              <a:rPr lang="en-US" sz="2400" dirty="0" smtClean="0"/>
              <a:t>Consistency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355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137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Have a node maintain the mapping between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keys</a:t>
            </a:r>
            <a:r>
              <a:rPr lang="en-US" sz="2800" dirty="0" smtClean="0"/>
              <a:t> and the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machines (nodes) </a:t>
            </a:r>
            <a:r>
              <a:rPr lang="en-US" sz="2800" dirty="0" smtClean="0"/>
              <a:t>that store the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values</a:t>
            </a:r>
            <a:r>
              <a:rPr lang="en-US" sz="2800" dirty="0" smtClean="0"/>
              <a:t> associated with the</a:t>
            </a:r>
            <a:r>
              <a:rPr lang="en-US" sz="2800" b="1" dirty="0" smtClean="0"/>
              <a:t>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keys</a:t>
            </a:r>
            <a:endParaRPr lang="en-US" sz="2800" dirty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013144" cy="381000"/>
            <a:chOff x="5486400" y="3048000"/>
            <a:chExt cx="101314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667000"/>
            <a:ext cx="3581400" cy="400110"/>
            <a:chOff x="1292462" y="2667000"/>
            <a:chExt cx="3581400" cy="400110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767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20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3059718" y="2867055"/>
              <a:ext cx="1814144" cy="2854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63353" y="2946178"/>
            <a:ext cx="780147" cy="1608997"/>
            <a:chOff x="4363353" y="2946178"/>
            <a:chExt cx="780147" cy="1608997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743520" y="3566011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181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077200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Have a node maintain the mapping between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keys</a:t>
            </a:r>
            <a:r>
              <a:rPr lang="en-US" sz="2800" dirty="0"/>
              <a:t> and the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machines (nodes)</a:t>
            </a:r>
            <a:r>
              <a:rPr lang="en-US" sz="2800" b="1" dirty="0"/>
              <a:t> </a:t>
            </a:r>
            <a:r>
              <a:rPr lang="en-US" sz="2800" dirty="0"/>
              <a:t>that store the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values</a:t>
            </a:r>
            <a:r>
              <a:rPr lang="en-US" sz="2800" dirty="0"/>
              <a:t> associated with the</a:t>
            </a:r>
            <a:r>
              <a:rPr lang="en-US" sz="2800" b="1" dirty="0"/>
              <a:t>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keys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013144" cy="381000"/>
            <a:chOff x="5486400" y="3048000"/>
            <a:chExt cx="101314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676400" y="2590800"/>
            <a:ext cx="3200400" cy="400110"/>
            <a:chOff x="1676400" y="2590800"/>
            <a:chExt cx="3200400" cy="400110"/>
          </a:xfrm>
        </p:grpSpPr>
        <p:sp>
          <p:nvSpPr>
            <p:cNvPr id="94" name="TextBox 93"/>
            <p:cNvSpPr txBox="1"/>
            <p:nvPr/>
          </p:nvSpPr>
          <p:spPr>
            <a:xfrm>
              <a:off x="1676400" y="2590800"/>
              <a:ext cx="1168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28011" y="3215671"/>
            <a:ext cx="590150" cy="1127729"/>
            <a:chOff x="4553350" y="3215671"/>
            <a:chExt cx="590150" cy="1127729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4203010" y="3566011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799412" y="3440743"/>
            <a:ext cx="534588" cy="914400"/>
            <a:chOff x="4608912" y="3429000"/>
            <a:chExt cx="534588" cy="91440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 rot="17781587">
              <a:off x="4495885" y="367313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193450" y="2938046"/>
            <a:ext cx="2664390" cy="400110"/>
            <a:chOff x="2212410" y="2667000"/>
            <a:chExt cx="2664390" cy="400110"/>
          </a:xfrm>
        </p:grpSpPr>
        <p:sp>
          <p:nvSpPr>
            <p:cNvPr id="123" name="TextBox 122"/>
            <p:cNvSpPr txBox="1"/>
            <p:nvPr/>
          </p:nvSpPr>
          <p:spPr>
            <a:xfrm>
              <a:off x="2212410" y="2667000"/>
              <a:ext cx="6410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7042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Remote Procedure Call (RPC)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914400"/>
            <a:ext cx="8677275" cy="6096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Raw messaging is a bit too low-level for programming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Must wrap up information into message at source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Must decide what to do with message at destination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May need to sit and wait for multiple messages to arrive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option: Remote Procedure Call (RPC)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Calls a procedure on a remote machine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Client calls: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remoteFileSystem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Read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rutabaga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);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Translated automatically into call on server: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fileSys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Read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rutabaga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377657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Directory-Based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Having the master relay the requests 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  <a:sym typeface="Wingdings"/>
              </a:rPr>
              <a:t>recursive query</a:t>
            </a:r>
          </a:p>
          <a:p>
            <a:r>
              <a:rPr lang="en-US" sz="2800" dirty="0" smtClean="0">
                <a:sym typeface="Wingdings"/>
              </a:rPr>
              <a:t>Another method: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Wingdings"/>
              </a:rPr>
              <a:t>iterative query </a:t>
            </a:r>
            <a:r>
              <a:rPr lang="en-US" sz="2800" dirty="0" smtClean="0">
                <a:sym typeface="Wingdings"/>
              </a:rPr>
              <a:t>(this slide)</a:t>
            </a:r>
          </a:p>
          <a:p>
            <a:pPr lvl="1"/>
            <a:r>
              <a:rPr lang="en-US" sz="2400" dirty="0" smtClean="0">
                <a:sym typeface="Wingdings"/>
              </a:rPr>
              <a:t>Return node to requester and let requester contact node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013144" cy="369332"/>
            <a:chOff x="5486400" y="3048000"/>
            <a:chExt cx="1013144" cy="36933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2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10010" y="354137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96243" y="2861846"/>
            <a:ext cx="2504357" cy="369332"/>
            <a:chOff x="2293305" y="2667000"/>
            <a:chExt cx="2504357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2293305" y="2667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73049" y="2851666"/>
              <a:ext cx="2024613" cy="39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3538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1295400"/>
          </a:xfrm>
        </p:spPr>
        <p:txBody>
          <a:bodyPr>
            <a:noAutofit/>
          </a:bodyPr>
          <a:lstStyle/>
          <a:p>
            <a:r>
              <a:rPr lang="en-US" sz="2800" dirty="0"/>
              <a:t>Having the master relay the requests </a:t>
            </a:r>
            <a:r>
              <a:rPr lang="en-US" altLang="ko-KR" sz="28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  <a:sym typeface="Wingdings"/>
              </a:rPr>
              <a:t>recursive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  <a:sym typeface="Wingdings"/>
              </a:rPr>
              <a:t>query</a:t>
            </a:r>
          </a:p>
          <a:p>
            <a:r>
              <a:rPr lang="en-US" sz="2800" dirty="0">
                <a:sym typeface="Wingdings"/>
              </a:rPr>
              <a:t>Another method: 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  <a:sym typeface="Wingdings"/>
              </a:rPr>
              <a:t>iterative query</a:t>
            </a:r>
          </a:p>
          <a:p>
            <a:pPr lvl="1"/>
            <a:r>
              <a:rPr lang="en-US" sz="2400" dirty="0">
                <a:sym typeface="Wingdings"/>
              </a:rPr>
              <a:t>Return node to requester and let requester contact node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013144" cy="369332"/>
            <a:chOff x="5486400" y="3048000"/>
            <a:chExt cx="1013144" cy="369336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4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514600"/>
            <a:ext cx="3029040" cy="369332"/>
            <a:chOff x="1847760" y="2667000"/>
            <a:chExt cx="302904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95600" y="3276600"/>
            <a:ext cx="1981200" cy="1066800"/>
            <a:chOff x="2743200" y="3276600"/>
            <a:chExt cx="1981200" cy="1066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743200" y="3276600"/>
              <a:ext cx="19812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883155">
              <a:off x="3244488" y="3451058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93450" y="3090446"/>
            <a:ext cx="2264250" cy="1264697"/>
            <a:chOff x="2002950" y="3078703"/>
            <a:chExt cx="2264250" cy="1264697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2552700" y="3417257"/>
              <a:ext cx="1714500" cy="9261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2002950" y="3078703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96243" y="2785646"/>
            <a:ext cx="2561597" cy="369332"/>
            <a:chOff x="2315203" y="2667000"/>
            <a:chExt cx="2561597" cy="369332"/>
          </a:xfrm>
        </p:grpSpPr>
        <p:sp>
          <p:nvSpPr>
            <p:cNvPr id="123" name="TextBox 122"/>
            <p:cNvSpPr txBox="1"/>
            <p:nvPr/>
          </p:nvSpPr>
          <p:spPr>
            <a:xfrm>
              <a:off x="2315203" y="2667000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63142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533400"/>
          </a:xfrm>
        </p:spPr>
        <p:txBody>
          <a:bodyPr/>
          <a:lstStyle/>
          <a:p>
            <a:r>
              <a:rPr lang="en-US" dirty="0" smtClean="0"/>
              <a:t>Discussion: Iterative vs. Recursive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0772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Recursive Query: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aster, as typically master/directory closer to nodes</a:t>
            </a:r>
          </a:p>
          <a:p>
            <a:pPr lvl="2"/>
            <a:r>
              <a:rPr lang="en-US" dirty="0" smtClean="0"/>
              <a:t>Easier to maintain consistency, as master/directory can serialize puts()/gets()</a:t>
            </a:r>
          </a:p>
          <a:p>
            <a:pPr lvl="1"/>
            <a:r>
              <a:rPr lang="en-US" dirty="0" smtClean="0"/>
              <a:t>Disadvantages: scalability bottleneck, as all “Values” go through  master/directory</a:t>
            </a:r>
          </a:p>
          <a:p>
            <a:r>
              <a:rPr lang="en-US" dirty="0" smtClean="0"/>
              <a:t>Iterative Query</a:t>
            </a:r>
          </a:p>
          <a:p>
            <a:pPr lvl="1"/>
            <a:r>
              <a:rPr lang="en-US" dirty="0" smtClean="0"/>
              <a:t>Advantages: more scalable</a:t>
            </a:r>
          </a:p>
          <a:p>
            <a:pPr lvl="1"/>
            <a:r>
              <a:rPr lang="en-US" dirty="0" smtClean="0"/>
              <a:t>Disadvantages: slower, harder to enforce data consistency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57200" y="637620"/>
            <a:ext cx="3594868" cy="2486580"/>
            <a:chOff x="1219200" y="2209800"/>
            <a:chExt cx="6330094" cy="41571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9" name="Rectangle 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0" name="Straight Connector 9"/>
              <p:cNvCxnSpPr>
                <a:stCxn id="9" idx="0"/>
                <a:endCxn id="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714999" y="5257005"/>
              <a:ext cx="550987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27" name="Rectangle 26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36" name="Straight Connector 35"/>
              <p:cNvCxnSpPr>
                <a:stCxn id="35" idx="0"/>
                <a:endCxn id="35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2024270" y="5955267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4871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9871" y="5943600"/>
              <a:ext cx="739423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010439" y="4710228"/>
              <a:ext cx="1276416" cy="472635"/>
              <a:chOff x="4010439" y="4710228"/>
              <a:chExt cx="1276416" cy="47263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010439" y="4724382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59892" y="4710228"/>
                <a:ext cx="726963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55" name="Straight Connector 54"/>
              <p:cNvCxnSpPr>
                <a:stCxn id="54" idx="0"/>
                <a:endCxn id="54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5456581" y="2824825"/>
              <a:ext cx="1177056" cy="458483"/>
              <a:chOff x="5456581" y="2977225"/>
              <a:chExt cx="1177056" cy="458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456581" y="2977225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19803" y="2977226"/>
                <a:ext cx="613834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4672475" y="2209800"/>
              <a:ext cx="1981401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47760" y="2667000"/>
              <a:ext cx="3029040" cy="458481"/>
              <a:chOff x="1847760" y="2667000"/>
              <a:chExt cx="3029040" cy="45848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847760" y="2667000"/>
                <a:ext cx="119127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72" name="Group 71"/>
            <p:cNvGrpSpPr/>
            <p:nvPr/>
          </p:nvGrpSpPr>
          <p:grpSpPr>
            <a:xfrm>
              <a:off x="4295895" y="3120809"/>
              <a:ext cx="622266" cy="1259735"/>
              <a:chOff x="4521234" y="3120809"/>
              <a:chExt cx="622266" cy="1259735"/>
            </a:xfrm>
          </p:grpSpPr>
          <p:cxnSp>
            <p:nvCxnSpPr>
              <p:cNvPr id="73" name="Straight Arrow Connector 72"/>
              <p:cNvCxnSpPr>
                <a:stCxn id="17" idx="2"/>
              </p:cNvCxnSpPr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 rot="17781587">
                <a:off x="4108148" y="3533895"/>
                <a:ext cx="1259735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7295" y="3440743"/>
              <a:ext cx="566705" cy="914400"/>
              <a:chOff x="4576795" y="3429000"/>
              <a:chExt cx="566705" cy="914400"/>
            </a:xfrm>
          </p:grpSpPr>
          <p:cxnSp>
            <p:nvCxnSpPr>
              <p:cNvPr id="76" name="Straight Arrow Connector 75"/>
              <p:cNvCxnSpPr/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 rot="17781587">
                <a:off x="4409206" y="3641020"/>
                <a:ext cx="768742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193450" y="2938046"/>
              <a:ext cx="2664390" cy="458481"/>
              <a:chOff x="2212410" y="2667000"/>
              <a:chExt cx="2664390" cy="45848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12410" y="2667000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4876800" y="609600"/>
            <a:ext cx="3387806" cy="2555637"/>
            <a:chOff x="1219200" y="2209800"/>
            <a:chExt cx="6381681" cy="4188668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53" name="Rectangle 15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54" name="Straight Connector 153"/>
              <p:cNvCxnSpPr>
                <a:stCxn id="153" idx="0"/>
                <a:endCxn id="15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5715000" y="5257006"/>
              <a:ext cx="58942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7" name="Straight Connector 146"/>
              <p:cNvCxnSpPr>
                <a:stCxn id="146" idx="0"/>
                <a:endCxn id="146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9" name="Rectangle 1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0" name="Straight Connector 139"/>
              <p:cNvCxnSpPr>
                <a:stCxn id="139" idx="0"/>
                <a:endCxn id="1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  <a:endCxn id="132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93" name="TextBox 92"/>
            <p:cNvSpPr txBox="1"/>
            <p:nvPr/>
          </p:nvSpPr>
          <p:spPr>
            <a:xfrm>
              <a:off x="2080437" y="5955270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81399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04872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09871" y="5943601"/>
              <a:ext cx="79101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87210" y="4705886"/>
              <a:ext cx="1343082" cy="458436"/>
              <a:chOff x="3987210" y="4705886"/>
              <a:chExt cx="1343082" cy="45843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87210" y="4721127"/>
                <a:ext cx="777681" cy="443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552611" y="4705886"/>
                <a:ext cx="77768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123" name="Rectangle 12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5422604" y="2804160"/>
              <a:ext cx="1253859" cy="472440"/>
              <a:chOff x="5422604" y="2956560"/>
              <a:chExt cx="1253859" cy="47244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422604" y="2985803"/>
                <a:ext cx="777683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019802" y="295656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672475" y="2209800"/>
              <a:ext cx="211963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847760" y="2514600"/>
              <a:ext cx="3029040" cy="443197"/>
              <a:chOff x="1847760" y="2667000"/>
              <a:chExt cx="3029040" cy="44319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1847760" y="2667000"/>
                <a:ext cx="1274384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2895600" y="3276600"/>
              <a:ext cx="1981200" cy="1066800"/>
              <a:chOff x="2743200" y="3276600"/>
              <a:chExt cx="1981200" cy="1066800"/>
            </a:xfrm>
          </p:grpSpPr>
          <p:cxnSp>
            <p:nvCxnSpPr>
              <p:cNvPr id="117" name="Straight Arrow Connector 116"/>
              <p:cNvCxnSpPr/>
              <p:nvPr/>
            </p:nvCxnSpPr>
            <p:spPr bwMode="auto">
              <a:xfrm>
                <a:off x="2743200" y="3276600"/>
                <a:ext cx="1981200" cy="10668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 rot="1883155">
                <a:off x="3142302" y="3414127"/>
                <a:ext cx="1274384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193450" y="3090446"/>
              <a:ext cx="2264250" cy="1264697"/>
              <a:chOff x="2002950" y="3078703"/>
              <a:chExt cx="2264250" cy="1264697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552700" y="3417257"/>
                <a:ext cx="1714500" cy="92614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002950" y="3078703"/>
                <a:ext cx="777681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6243" y="2785646"/>
              <a:ext cx="2561597" cy="443197"/>
              <a:chOff x="2315203" y="2667000"/>
              <a:chExt cx="2561597" cy="44319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315203" y="266700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N3</a:t>
                </a: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sp>
        <p:nvSpPr>
          <p:cNvPr id="160" name="TextBox 159"/>
          <p:cNvSpPr txBox="1"/>
          <p:nvPr/>
        </p:nvSpPr>
        <p:spPr>
          <a:xfrm>
            <a:off x="457200" y="150489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Recursive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76800" y="1600200"/>
            <a:ext cx="109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39533937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Replicate value on several nodes</a:t>
            </a:r>
          </a:p>
          <a:p>
            <a:r>
              <a:rPr lang="en-US" sz="2800" dirty="0" smtClean="0"/>
              <a:t>Usually, place replicas on different racks in a datacenter</a:t>
            </a:r>
            <a:r>
              <a:rPr lang="en-US" sz="2800" dirty="0"/>
              <a:t> </a:t>
            </a:r>
            <a:r>
              <a:rPr lang="en-US" sz="2800" dirty="0" smtClean="0"/>
              <a:t>to guard against rack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372354" cy="369332"/>
            <a:chOff x="5486400" y="3048000"/>
            <a:chExt cx="137235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16079" cy="990600"/>
            <a:chOff x="2514600" y="3352800"/>
            <a:chExt cx="2216079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698339" y="3541374"/>
              <a:ext cx="2032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V14), N1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69332"/>
            <a:chOff x="1902062" y="2667000"/>
            <a:chExt cx="2895600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903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805149" y="2851666"/>
              <a:ext cx="1992513" cy="39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2900" y="3657600"/>
            <a:ext cx="2654300" cy="723900"/>
            <a:chOff x="1612900" y="3657600"/>
            <a:chExt cx="2654300" cy="723900"/>
          </a:xfrm>
        </p:grpSpPr>
        <p:sp>
          <p:nvSpPr>
            <p:cNvPr id="8" name="Freeform 7"/>
            <p:cNvSpPr/>
            <p:nvPr/>
          </p:nvSpPr>
          <p:spPr>
            <a:xfrm>
              <a:off x="1612900" y="4000483"/>
              <a:ext cx="2654300" cy="381017"/>
            </a:xfrm>
            <a:custGeom>
              <a:avLst/>
              <a:gdLst>
                <a:gd name="connsiteX0" fmla="*/ 2654300 w 2654300"/>
                <a:gd name="connsiteY0" fmla="*/ 368317 h 381017"/>
                <a:gd name="connsiteX1" fmla="*/ 1295400 w 2654300"/>
                <a:gd name="connsiteY1" fmla="*/ 17 h 381017"/>
                <a:gd name="connsiteX2" fmla="*/ 0 w 2654300"/>
                <a:gd name="connsiteY2" fmla="*/ 381017 h 38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300" h="381017">
                  <a:moveTo>
                    <a:pt x="2654300" y="368317"/>
                  </a:moveTo>
                  <a:cubicBezTo>
                    <a:pt x="2196041" y="183108"/>
                    <a:pt x="1737783" y="-2100"/>
                    <a:pt x="1295400" y="17"/>
                  </a:cubicBezTo>
                  <a:cubicBezTo>
                    <a:pt x="853017" y="2134"/>
                    <a:pt x="0" y="381017"/>
                    <a:pt x="0" y="381017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054462" y="36576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724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Again, we can have </a:t>
            </a:r>
          </a:p>
          <a:p>
            <a:pPr lvl="1"/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R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ecursive</a:t>
            </a:r>
            <a:r>
              <a:rPr lang="en-US" sz="2400" dirty="0" smtClean="0"/>
              <a:t> replication (previous slide)</a:t>
            </a:r>
          </a:p>
          <a:p>
            <a:pPr lvl="1"/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Iterative</a:t>
            </a:r>
            <a:r>
              <a:rPr lang="en-US" sz="2400" b="1" dirty="0" smtClean="0"/>
              <a:t> </a:t>
            </a:r>
            <a:r>
              <a:rPr lang="en-US" sz="2400" dirty="0" smtClean="0"/>
              <a:t>replication (this slide)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372354" cy="369332"/>
            <a:chOff x="5486400" y="3048000"/>
            <a:chExt cx="137235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10010" y="354137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69332"/>
            <a:chOff x="1902062" y="2667000"/>
            <a:chExt cx="2895600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903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805149" y="2851666"/>
              <a:ext cx="1992513" cy="39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71398" y="2941930"/>
            <a:ext cx="562202" cy="1608997"/>
            <a:chOff x="1952398" y="2941930"/>
            <a:chExt cx="562202" cy="1608997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352800"/>
              <a:ext cx="5334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18038937">
              <a:off x="1332565" y="3561763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13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 we can use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recursive</a:t>
            </a:r>
            <a:r>
              <a:rPr lang="en-US" sz="2800" dirty="0" smtClean="0"/>
              <a:t> query and </a:t>
            </a:r>
            <a:r>
              <a:rPr lang="en-US" sz="2800" dirty="0" smtClean="0">
                <a:latin typeface="Gill Sans" charset="0"/>
                <a:ea typeface="Gill Sans" charset="0"/>
                <a:cs typeface="Gill Sans" charset="0"/>
              </a:rPr>
              <a:t>iterative</a:t>
            </a:r>
            <a:r>
              <a:rPr lang="en-US" sz="2800" b="1" dirty="0" smtClean="0"/>
              <a:t> </a:t>
            </a:r>
            <a:r>
              <a:rPr lang="en-US" sz="2800" dirty="0" smtClean="0"/>
              <a:t>replication…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144839" cy="369332"/>
            <a:chOff x="4114800" y="4766846"/>
            <a:chExt cx="1144839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6670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667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372354" cy="369332"/>
            <a:chOff x="5486400" y="3048000"/>
            <a:chExt cx="1372354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004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004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69332"/>
            <a:chOff x="1292462" y="2667000"/>
            <a:chExt cx="3581400" cy="369332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901459" y="2851666"/>
              <a:ext cx="1972403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454482" y="3657600"/>
            <a:ext cx="1608997" cy="685800"/>
            <a:chOff x="4454482" y="3657600"/>
            <a:chExt cx="1608997" cy="685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H="1">
              <a:off x="4724400" y="3657600"/>
              <a:ext cx="1219200" cy="685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9942600">
              <a:off x="4454482" y="3659214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600200" y="3505200"/>
            <a:ext cx="3733800" cy="838200"/>
            <a:chOff x="1981200" y="3505200"/>
            <a:chExt cx="3733800" cy="83820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505200"/>
              <a:ext cx="3733800" cy="838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20794730">
              <a:off x="2843722" y="3561763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082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More Storage: use more nodes</a:t>
            </a:r>
          </a:p>
          <a:p>
            <a:endParaRPr lang="en-US" sz="2800" dirty="0" smtClean="0"/>
          </a:p>
          <a:p>
            <a:r>
              <a:rPr lang="en-US" sz="2800" dirty="0" smtClean="0"/>
              <a:t>More Requests: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an serve requests from all nodes on which a value is stored in parallel</a:t>
            </a:r>
          </a:p>
          <a:p>
            <a:pPr lvl="1"/>
            <a:r>
              <a:rPr lang="en-US" sz="2400" dirty="0" smtClean="0"/>
              <a:t>Master can replicate a popular value on more nodes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Master/directory scalability:</a:t>
            </a:r>
          </a:p>
          <a:p>
            <a:pPr lvl="1"/>
            <a:r>
              <a:rPr lang="en-US" sz="2400" dirty="0" smtClean="0"/>
              <a:t>Replicate it</a:t>
            </a:r>
          </a:p>
          <a:p>
            <a:pPr lvl="1"/>
            <a:r>
              <a:rPr lang="en-US" sz="2400" dirty="0" smtClean="0"/>
              <a:t>Partition it, so different keys are served by different masters/directories</a:t>
            </a:r>
          </a:p>
          <a:p>
            <a:pPr lvl="2"/>
            <a:r>
              <a:rPr lang="en-US" sz="2400" dirty="0" smtClean="0"/>
              <a:t>How do you partition? </a:t>
            </a:r>
          </a:p>
        </p:txBody>
      </p:sp>
    </p:spTree>
    <p:extLst>
      <p:ext uri="{BB962C8B-B14F-4D97-AF65-F5344CB8AC3E}">
        <p14:creationId xmlns:p14="http://schemas.microsoft.com/office/powerpoint/2010/main" val="2930751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Directory keeps track of the storage availability at each node</a:t>
            </a:r>
          </a:p>
          <a:p>
            <a:pPr lvl="1"/>
            <a:r>
              <a:rPr lang="en-US" sz="2400" dirty="0" smtClean="0"/>
              <a:t>Preferentially insert new values on nodes with more storage available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What happens when a new node is added?</a:t>
            </a:r>
          </a:p>
          <a:p>
            <a:pPr lvl="1"/>
            <a:r>
              <a:rPr lang="en-US" sz="2400" dirty="0" smtClean="0"/>
              <a:t>Cannot insert only new values on new node. Why?</a:t>
            </a:r>
          </a:p>
          <a:p>
            <a:pPr lvl="1"/>
            <a:r>
              <a:rPr lang="en-US" sz="2400" dirty="0" smtClean="0"/>
              <a:t>Move values from the heavy loaded nodes to the new node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What happens when a node fails?</a:t>
            </a:r>
          </a:p>
          <a:p>
            <a:pPr lvl="1"/>
            <a:r>
              <a:rPr lang="en-US" sz="2400" dirty="0" smtClean="0"/>
              <a:t>Need to replicate values from fail node to other nodes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6001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Need to make sure that a value is replicated correctly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How do you know a value has been replicated on every node? </a:t>
            </a:r>
          </a:p>
          <a:p>
            <a:pPr lvl="1"/>
            <a:r>
              <a:rPr lang="en-US" sz="2400" dirty="0" smtClean="0"/>
              <a:t>Wait for acknowledgements from every node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What happens if a node fails during replication?</a:t>
            </a:r>
          </a:p>
          <a:p>
            <a:pPr lvl="1"/>
            <a:r>
              <a:rPr lang="en-US" sz="2400" dirty="0" smtClean="0"/>
              <a:t>Pick another node and try again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What happens if a node is slow?</a:t>
            </a:r>
          </a:p>
          <a:p>
            <a:pPr lvl="1"/>
            <a:r>
              <a:rPr lang="en-US" sz="2400" dirty="0" smtClean="0"/>
              <a:t>Slow down the entire put()? Pick another node?</a:t>
            </a:r>
          </a:p>
          <a:p>
            <a:pPr lvl="1"/>
            <a:endParaRPr lang="en-US" sz="1200" dirty="0" smtClean="0"/>
          </a:p>
          <a:p>
            <a:r>
              <a:rPr lang="en-US" sz="2800" dirty="0" smtClean="0"/>
              <a:t>In general, with multiple replicas</a:t>
            </a:r>
          </a:p>
          <a:p>
            <a:pPr lvl="1"/>
            <a:r>
              <a:rPr lang="en-US" sz="2400" dirty="0" smtClean="0"/>
              <a:t>Slow puts and fast gets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3460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If concurrent updates (i.e., puts to same key) may need to make sure that updates happen in the same order </a:t>
            </a:r>
            <a:endParaRPr lang="en-US" sz="2800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715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715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714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7620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257800" y="563800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508" y="2667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209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36576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638800" y="4876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1704471" y="6336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4200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47671" y="6324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52671" y="6324600"/>
            <a:ext cx="560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09800" y="5147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59254" y="5147846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581400" y="5147846"/>
            <a:ext cx="1144839" cy="369332"/>
            <a:chOff x="4114800" y="4766846"/>
            <a:chExt cx="1144839" cy="369332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562600" y="5147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117936" y="5147846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Helvetica"/>
                <a:cs typeface="Helvetica"/>
              </a:rPr>
              <a:t>V</a:t>
            </a:r>
            <a:r>
              <a:rPr lang="en-US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089308" y="2514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089308" y="25908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638762" y="2590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</a:t>
            </a:r>
            <a:r>
              <a:rPr lang="en-US" b="0" dirty="0">
                <a:latin typeface="Helvetica"/>
                <a:cs typeface="Helvetica"/>
              </a:rPr>
              <a:t>2</a:t>
            </a:r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089308" y="2819400"/>
            <a:ext cx="1372354" cy="369332"/>
            <a:chOff x="5486400" y="3048000"/>
            <a:chExt cx="1372354" cy="369332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48000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48000"/>
              <a:ext cx="838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035044" y="3124200"/>
            <a:ext cx="72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95037" y="3124200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62200" y="2133600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304800" y="2362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952742" y="2851666"/>
              <a:ext cx="549520" cy="3487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3733800" y="3294961"/>
            <a:ext cx="611844" cy="1660280"/>
            <a:chOff x="4352708" y="2837761"/>
            <a:chExt cx="611844" cy="166028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3949746" y="3483235"/>
              <a:ext cx="1660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800" y="5147846"/>
            <a:ext cx="1144839" cy="369332"/>
            <a:chOff x="4114800" y="4766846"/>
            <a:chExt cx="1144839" cy="369332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901065" y="3505200"/>
            <a:ext cx="2146935" cy="1295400"/>
            <a:chOff x="1739265" y="3124200"/>
            <a:chExt cx="2146935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739265" y="3493244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2819400"/>
            <a:ext cx="2209800" cy="369332"/>
            <a:chOff x="1292462" y="2667000"/>
            <a:chExt cx="2209800" cy="369332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779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3071795" y="2851666"/>
              <a:ext cx="430467" cy="4393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1524000" y="3505200"/>
            <a:ext cx="2133600" cy="1295400"/>
            <a:chOff x="1752600" y="3352800"/>
            <a:chExt cx="2209800" cy="1066800"/>
          </a:xfrm>
        </p:grpSpPr>
        <p:cxnSp>
          <p:nvCxnSpPr>
            <p:cNvPr id="169" name="Straight Arrow Connector 16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0" name="TextBox 169"/>
            <p:cNvSpPr txBox="1"/>
            <p:nvPr/>
          </p:nvSpPr>
          <p:spPr>
            <a:xfrm rot="19645509">
              <a:off x="1867491" y="3672043"/>
              <a:ext cx="1719576" cy="304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114800" y="3217646"/>
            <a:ext cx="624990" cy="1778051"/>
            <a:chOff x="4339563" y="2778875"/>
            <a:chExt cx="624990" cy="1778051"/>
          </a:xfrm>
        </p:grpSpPr>
        <p:cxnSp>
          <p:nvCxnSpPr>
            <p:cNvPr id="175" name="Straight Arrow Connector 17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9D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 rot="4538305">
              <a:off x="3890861" y="3483235"/>
              <a:ext cx="1778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200"/>
                  </a:solidFill>
                  <a:latin typeface="Helvetica"/>
                  <a:cs typeface="Helvetica"/>
                </a:rPr>
                <a:t>p</a:t>
              </a:r>
              <a:r>
                <a:rPr lang="en-US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581400" y="5147846"/>
            <a:ext cx="1264393" cy="369332"/>
            <a:chOff x="4114800" y="4766846"/>
            <a:chExt cx="1264393" cy="369332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7149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85800" y="5147846"/>
            <a:ext cx="1196123" cy="369332"/>
            <a:chOff x="4114800" y="4766846"/>
            <a:chExt cx="1196123" cy="369332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646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4495800" y="1845089"/>
            <a:ext cx="4572000" cy="1569660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>
                <a:latin typeface="Gill Sans Light"/>
                <a:cs typeface="Gill Sans Light"/>
              </a:rPr>
              <a:t>p</a:t>
            </a:r>
            <a:r>
              <a:rPr lang="en-US" sz="2400" b="0" dirty="0" smtClean="0">
                <a:latin typeface="Gill Sans Light"/>
                <a:cs typeface="Gill Sans Light"/>
              </a:rPr>
              <a:t>ut(K14, V14’) and put(K14, V14’’) reach N1 &amp; N3 in reverse  order</a:t>
            </a:r>
            <a:endParaRPr lang="en-US" sz="2400" b="0" dirty="0">
              <a:latin typeface="Gill Sans Light"/>
              <a:cs typeface="Gill Sans Ligh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0" dirty="0" smtClean="0">
                <a:latin typeface="Gill Sans Light"/>
                <a:cs typeface="Gill Sans Light"/>
              </a:rPr>
              <a:t>What does get(K14) 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 smtClean="0">
                <a:latin typeface="Gill Sans Light"/>
                <a:cs typeface="Gill Sans Light"/>
              </a:rPr>
              <a:t>Undefined!</a:t>
            </a:r>
          </a:p>
        </p:txBody>
      </p:sp>
    </p:spTree>
    <p:extLst>
      <p:ext uri="{BB962C8B-B14F-4D97-AF65-F5344CB8AC3E}">
        <p14:creationId xmlns:p14="http://schemas.microsoft.com/office/powerpoint/2010/main" val="272654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Implementation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838200"/>
            <a:ext cx="8677275" cy="617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Request-response message passing (under covers!)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“Stub” provides glue on client/server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Client stub is responsible for “marshalling” arguments and “</a:t>
            </a:r>
            <a:r>
              <a:rPr lang="en-US" altLang="ko-KR" sz="26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unmarshalling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” the return values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Server-side stub is responsible for “</a:t>
            </a:r>
            <a:r>
              <a:rPr lang="en-US" altLang="ko-KR" sz="26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unmarshalling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” arguments and “marshalling” the return values.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Marshalling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involves (depending on system)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Converting values to a canonical form, serializing objects, copying arguments passed by reference, etc. </a:t>
            </a:r>
          </a:p>
        </p:txBody>
      </p:sp>
    </p:spTree>
    <p:extLst>
      <p:ext uri="{BB962C8B-B14F-4D97-AF65-F5344CB8AC3E}">
        <p14:creationId xmlns:p14="http://schemas.microsoft.com/office/powerpoint/2010/main" val="328526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Variety of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Atomic </a:t>
            </a:r>
            <a:r>
              <a:rPr lang="en-US" sz="2800" dirty="0"/>
              <a:t>consistency (</a:t>
            </a:r>
            <a:r>
              <a:rPr lang="en-US" sz="2800" dirty="0" err="1"/>
              <a:t>linearizability</a:t>
            </a:r>
            <a:r>
              <a:rPr lang="en-US" sz="2800" dirty="0"/>
              <a:t>): </a:t>
            </a:r>
            <a:r>
              <a:rPr lang="en-US" sz="2800" dirty="0" smtClean="0"/>
              <a:t>reads</a:t>
            </a:r>
            <a:r>
              <a:rPr lang="en-US" sz="2800" dirty="0"/>
              <a:t>/</a:t>
            </a:r>
            <a:r>
              <a:rPr lang="en-US" sz="2800" dirty="0" smtClean="0"/>
              <a:t>writes (gets/puts) </a:t>
            </a:r>
            <a:r>
              <a:rPr lang="en-US" sz="2800" dirty="0"/>
              <a:t>to replicas </a:t>
            </a:r>
            <a:r>
              <a:rPr lang="en-US" sz="2800" dirty="0" smtClean="0"/>
              <a:t>appear as </a:t>
            </a:r>
            <a:r>
              <a:rPr lang="en-US" sz="2800" dirty="0"/>
              <a:t>if there was a single underlying replica (single system image</a:t>
            </a:r>
            <a:r>
              <a:rPr lang="en-US" sz="28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Think “one updated at a time”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Transactions</a:t>
            </a:r>
          </a:p>
          <a:p>
            <a:pPr lvl="1">
              <a:lnSpc>
                <a:spcPct val="100000"/>
              </a:lnSpc>
            </a:pPr>
            <a:endParaRPr lang="en-US" sz="105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Eventual consistency: given enough time all updates will propagate through the system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One of the weakest form of consistency; used by many systems in practice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Must eventually converge on single value/key (coherence)</a:t>
            </a:r>
          </a:p>
          <a:p>
            <a:pPr lvl="1">
              <a:lnSpc>
                <a:spcPct val="100000"/>
              </a:lnSpc>
            </a:pPr>
            <a:endParaRPr lang="en-US" sz="1050" dirty="0"/>
          </a:p>
          <a:p>
            <a:pPr>
              <a:lnSpc>
                <a:spcPct val="100000"/>
              </a:lnSpc>
            </a:pPr>
            <a:r>
              <a:rPr lang="en-US" sz="2800" i="1" dirty="0" smtClean="0"/>
              <a:t>And many others: causal consistency, sequential consistency, strong consistency, …</a:t>
            </a:r>
          </a:p>
        </p:txBody>
      </p:sp>
    </p:spTree>
    <p:extLst>
      <p:ext uri="{BB962C8B-B14F-4D97-AF65-F5344CB8AC3E}">
        <p14:creationId xmlns:p14="http://schemas.microsoft.com/office/powerpoint/2010/main" val="19885080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Quorum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Improve put() and get() operation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Define a replica set of size N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ut() waits for acknowledgements from at least W replicas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et() waits for responses from at least R replicas</a:t>
            </a:r>
          </a:p>
          <a:p>
            <a:pPr lvl="1"/>
            <a:r>
              <a:rPr lang="en-US" sz="2400" dirty="0" smtClean="0"/>
              <a:t>W+R &gt; N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does it work?</a:t>
            </a:r>
          </a:p>
          <a:p>
            <a:pPr lvl="1"/>
            <a:r>
              <a:rPr lang="en-US" sz="2400" dirty="0" smtClean="0"/>
              <a:t>There is at least one node that contains the update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Why might you use W+R &gt; N+1? 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70730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N=3, W=2, R=2</a:t>
            </a:r>
          </a:p>
          <a:p>
            <a:r>
              <a:rPr lang="en-US" sz="2800" dirty="0" smtClean="0"/>
              <a:t>Replica set for K14: {N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Assume put() on N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fails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4</a:t>
            </a:r>
            <a:endParaRPr lang="en-US" sz="20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145135" cy="369332"/>
            <a:chOff x="5698650" y="4766846"/>
            <a:chExt cx="1145135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44419" y="2800723"/>
            <a:ext cx="1773260" cy="1648291"/>
            <a:chOff x="1544419" y="2800723"/>
            <a:chExt cx="1773260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44419" y="3383026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71195" y="3496874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38800" y="2734266"/>
            <a:ext cx="838200" cy="1733425"/>
            <a:chOff x="5638800" y="2734266"/>
            <a:chExt cx="838200" cy="1733425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383270" y="3354099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88717" y="2616374"/>
            <a:ext cx="369332" cy="1650826"/>
            <a:chOff x="4088717" y="2616374"/>
            <a:chExt cx="369332" cy="1650826"/>
          </a:xfrm>
        </p:grpSpPr>
        <p:cxnSp>
          <p:nvCxnSpPr>
            <p:cNvPr id="121" name="Straight Arrow Connector 120"/>
            <p:cNvCxnSpPr/>
            <p:nvPr/>
          </p:nvCxnSpPr>
          <p:spPr bwMode="auto">
            <a:xfrm>
              <a:off x="4419600" y="2819400"/>
              <a:ext cx="0" cy="1447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 rot="16200000">
              <a:off x="3468884" y="3236207"/>
              <a:ext cx="160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281940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42757" y="3362610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267200" y="4191000"/>
            <a:ext cx="304800" cy="304800"/>
            <a:chOff x="7391400" y="3581400"/>
            <a:chExt cx="304800" cy="3048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1310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Now, issuing get() to any two nodes out of three will return the answer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2000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N</a:t>
            </a:r>
            <a:r>
              <a:rPr lang="en-US" sz="20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64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N</a:t>
            </a:r>
            <a:r>
              <a:rPr lang="en-US" sz="2000" b="0" baseline="-25000" dirty="0">
                <a:latin typeface="Helvetica"/>
                <a:cs typeface="Helvetica"/>
              </a:rPr>
              <a:t>4</a:t>
            </a:r>
            <a:endParaRPr lang="en-US" sz="20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145135" cy="369332"/>
            <a:chOff x="5698650" y="4766846"/>
            <a:chExt cx="1145135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144839" cy="369332"/>
            <a:chOff x="4114800" y="4766846"/>
            <a:chExt cx="1144839" cy="369332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13910" y="3383026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03149" y="3496874"/>
              <a:ext cx="59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17315" y="2819400"/>
            <a:ext cx="369332" cy="1648291"/>
            <a:chOff x="4393515" y="2819400"/>
            <a:chExt cx="369332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43175" y="3481062"/>
              <a:ext cx="107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96390" cy="1648295"/>
            <a:chOff x="6019800" y="2819400"/>
            <a:chExt cx="39639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5959586" y="3483766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NIL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14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858000" cy="533400"/>
          </a:xfrm>
        </p:spPr>
        <p:txBody>
          <a:bodyPr/>
          <a:lstStyle/>
          <a:p>
            <a:r>
              <a:rPr lang="en-US" dirty="0" smtClean="0"/>
              <a:t>Scaling Up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Challenge:</a:t>
            </a:r>
          </a:p>
          <a:p>
            <a:pPr lvl="1"/>
            <a:r>
              <a:rPr lang="en-US" sz="2400" dirty="0" smtClean="0"/>
              <a:t>Directory contains a number of entries equal to number of (key, value) tuples in the system</a:t>
            </a:r>
          </a:p>
          <a:p>
            <a:pPr lvl="1"/>
            <a:r>
              <a:rPr lang="en-US" sz="2400" dirty="0" smtClean="0"/>
              <a:t>Can be tens or hundreds of billions of entries in the system!</a:t>
            </a:r>
            <a:endParaRPr lang="en-US" sz="2400" dirty="0"/>
          </a:p>
          <a:p>
            <a:r>
              <a:rPr lang="en-US" dirty="0" smtClean="0"/>
              <a:t>Solution: </a:t>
            </a:r>
            <a:r>
              <a:rPr lang="en-US" b="1" dirty="0" smtClean="0"/>
              <a:t>consistent hashing</a:t>
            </a:r>
            <a:endParaRPr lang="en-US" b="1" dirty="0"/>
          </a:p>
          <a:p>
            <a:r>
              <a:rPr lang="en-US" dirty="0"/>
              <a:t>Associate to each node </a:t>
            </a:r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0..2</a:t>
            </a:r>
            <a:r>
              <a:rPr lang="en-US" baseline="30000" dirty="0"/>
              <a:t>m</a:t>
            </a:r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pPr lvl="1"/>
            <a:r>
              <a:rPr lang="en-US" sz="2400" dirty="0" smtClean="0"/>
              <a:t>Partition </a:t>
            </a:r>
            <a:r>
              <a:rPr lang="en-US" sz="2400" dirty="0"/>
              <a:t>this space </a:t>
            </a:r>
            <a:r>
              <a:rPr lang="en-US" sz="2400" dirty="0" smtClean="0"/>
              <a:t>across </a:t>
            </a:r>
            <a:r>
              <a:rPr lang="en-US" sz="2400" i="1" dirty="0" smtClean="0"/>
              <a:t>m</a:t>
            </a:r>
            <a:r>
              <a:rPr lang="en-US" sz="2400" dirty="0" smtClean="0"/>
              <a:t> machines</a:t>
            </a:r>
          </a:p>
          <a:p>
            <a:pPr lvl="1"/>
            <a:r>
              <a:rPr lang="en-US" sz="2400" dirty="0" smtClean="0"/>
              <a:t>Assume keys are in same </a:t>
            </a:r>
            <a:r>
              <a:rPr lang="en-US" sz="2400" dirty="0" err="1" smtClean="0"/>
              <a:t>uni</a:t>
            </a:r>
            <a:r>
              <a:rPr lang="en-US" sz="2400" dirty="0" smtClean="0"/>
              <a:t>-dimensional space</a:t>
            </a:r>
            <a:endParaRPr lang="en-US" sz="2400" dirty="0"/>
          </a:p>
          <a:p>
            <a:pPr lvl="1"/>
            <a:r>
              <a:rPr lang="en-US" sz="2400" dirty="0"/>
              <a:t>Each </a:t>
            </a:r>
            <a:r>
              <a:rPr lang="en-US" sz="2400" dirty="0" smtClean="0"/>
              <a:t>(Key, Value) </a:t>
            </a:r>
            <a:r>
              <a:rPr lang="en-US" sz="2400" dirty="0"/>
              <a:t>is </a:t>
            </a:r>
            <a:r>
              <a:rPr lang="en-US" sz="2400" dirty="0" smtClean="0"/>
              <a:t>stored at </a:t>
            </a:r>
            <a:r>
              <a:rPr lang="en-US" sz="2400" dirty="0"/>
              <a:t>the node with the smallest </a:t>
            </a:r>
            <a:r>
              <a:rPr lang="en-US" sz="2400" dirty="0" smtClean="0"/>
              <a:t>ID larger than 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368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to Node Mapping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3528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m</a:t>
            </a:r>
            <a:r>
              <a:rPr lang="en-US" sz="2000" dirty="0" smtClean="0"/>
              <a:t> = 8 </a:t>
            </a:r>
            <a:r>
              <a:rPr lang="en-US" sz="2000" dirty="0" smtClean="0">
                <a:sym typeface="Wingdings"/>
              </a:rPr>
              <a:t> ID space: 0..63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Node  </a:t>
            </a:r>
            <a:r>
              <a:rPr lang="en-US" sz="2000" dirty="0"/>
              <a:t>8 maps </a:t>
            </a:r>
            <a:r>
              <a:rPr lang="en-US" sz="2000" dirty="0" smtClean="0"/>
              <a:t>keys [</a:t>
            </a:r>
            <a:r>
              <a:rPr lang="en-US" sz="2000" dirty="0"/>
              <a:t>5,8]</a:t>
            </a:r>
          </a:p>
          <a:p>
            <a:pPr marL="342900" indent="-342900"/>
            <a:r>
              <a:rPr lang="en-US" sz="2000" dirty="0"/>
              <a:t>Node 15 maps </a:t>
            </a:r>
            <a:r>
              <a:rPr lang="en-US" sz="2000" dirty="0" smtClean="0"/>
              <a:t>keys [</a:t>
            </a:r>
            <a:r>
              <a:rPr lang="en-US" sz="2000" dirty="0"/>
              <a:t>9,15]</a:t>
            </a:r>
          </a:p>
          <a:p>
            <a:pPr marL="342900" indent="-342900"/>
            <a:r>
              <a:rPr lang="en-US" sz="2000" dirty="0"/>
              <a:t>Node 20 </a:t>
            </a:r>
            <a:r>
              <a:rPr lang="en-US" sz="2000" dirty="0" smtClean="0"/>
              <a:t>maps keys </a:t>
            </a:r>
            <a:r>
              <a:rPr lang="en-US" sz="2000" dirty="0"/>
              <a:t>[16, 20]</a:t>
            </a:r>
          </a:p>
          <a:p>
            <a:pPr marL="342900" indent="-342900"/>
            <a:r>
              <a:rPr lang="en-US" sz="2000" dirty="0"/>
              <a:t>…</a:t>
            </a:r>
          </a:p>
          <a:p>
            <a:pPr marL="342900" indent="-342900"/>
            <a:r>
              <a:rPr lang="en-US" sz="2000" dirty="0"/>
              <a:t>Node 4 </a:t>
            </a:r>
            <a:r>
              <a:rPr lang="en-US" sz="2000" dirty="0" smtClean="0"/>
              <a:t>maps keys [</a:t>
            </a:r>
            <a:r>
              <a:rPr lang="en-US" sz="2000" dirty="0"/>
              <a:t>59, 4]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</p:spTree>
    <p:extLst>
      <p:ext uri="{BB962C8B-B14F-4D97-AF65-F5344CB8AC3E}">
        <p14:creationId xmlns:p14="http://schemas.microsoft.com/office/powerpoint/2010/main" val="272434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Directory 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91600" cy="5334000"/>
          </a:xfrm>
        </p:spPr>
        <p:txBody>
          <a:bodyPr/>
          <a:lstStyle/>
          <a:p>
            <a:r>
              <a:rPr lang="en-US" dirty="0" smtClean="0"/>
              <a:t>With consistent hashing, directory contains only a number of entries equal to number of nodes</a:t>
            </a:r>
          </a:p>
          <a:p>
            <a:pPr lvl="1"/>
            <a:r>
              <a:rPr lang="en-US" dirty="0" smtClean="0"/>
              <a:t>Much smaller than number of tuples</a:t>
            </a:r>
          </a:p>
          <a:p>
            <a:r>
              <a:rPr lang="en-US" dirty="0" smtClean="0"/>
              <a:t>Next challenge: every query still needs to contact the directory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Solution: distributed directory (a.k.a. lookup) service:</a:t>
            </a:r>
            <a:endParaRPr lang="en-US" dirty="0"/>
          </a:p>
          <a:p>
            <a:pPr lvl="1"/>
            <a:r>
              <a:rPr lang="en-US" dirty="0" smtClean="0"/>
              <a:t>Given a </a:t>
            </a:r>
            <a:r>
              <a:rPr lang="en-US" b="1" dirty="0" smtClean="0"/>
              <a:t>key</a:t>
            </a:r>
            <a:r>
              <a:rPr lang="en-US" dirty="0" smtClean="0"/>
              <a:t>, find the </a:t>
            </a:r>
            <a:r>
              <a:rPr lang="en-US" b="1" dirty="0" smtClean="0"/>
              <a:t>node</a:t>
            </a:r>
            <a:r>
              <a:rPr lang="en-US" dirty="0" smtClean="0"/>
              <a:t> storing value associated to the key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Key idea: route request from node to node until reaching the node storing the request’s key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Key advantage: totally distributed</a:t>
            </a:r>
          </a:p>
          <a:p>
            <a:pPr lvl="1"/>
            <a:r>
              <a:rPr lang="en-US" dirty="0" smtClean="0"/>
              <a:t>No point of failure; no hot spot</a:t>
            </a:r>
          </a:p>
        </p:txBody>
      </p:sp>
    </p:spTree>
    <p:extLst>
      <p:ext uri="{BB962C8B-B14F-4D97-AF65-F5344CB8AC3E}">
        <p14:creationId xmlns:p14="http://schemas.microsoft.com/office/powerpoint/2010/main" val="228338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/>
          <a:lstStyle/>
          <a:p>
            <a:r>
              <a:rPr lang="en-US" dirty="0" smtClean="0"/>
              <a:t>Chord: Distributed Lookup (Directory) Service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Key design decision</a:t>
            </a:r>
          </a:p>
          <a:p>
            <a:pPr lvl="1"/>
            <a:r>
              <a:rPr lang="en-US" dirty="0" smtClean="0"/>
              <a:t>Decouple </a:t>
            </a:r>
            <a:r>
              <a:rPr lang="en-US" dirty="0"/>
              <a:t>correctness from efficiency</a:t>
            </a:r>
          </a:p>
          <a:p>
            <a:endParaRPr lang="en-US" dirty="0"/>
          </a:p>
          <a:p>
            <a:r>
              <a:rPr lang="en-US" dirty="0"/>
              <a:t>Properties </a:t>
            </a:r>
          </a:p>
          <a:p>
            <a:pPr lvl="1"/>
            <a:r>
              <a:rPr lang="en-US" dirty="0" smtClean="0"/>
              <a:t>Each node needs to know about O</a:t>
            </a:r>
            <a:r>
              <a:rPr lang="en-US" dirty="0"/>
              <a:t>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)), </a:t>
            </a:r>
            <a:r>
              <a:rPr lang="en-US" dirty="0"/>
              <a:t>where </a:t>
            </a:r>
            <a:r>
              <a:rPr lang="en-US" i="1" dirty="0"/>
              <a:t>M</a:t>
            </a:r>
            <a:r>
              <a:rPr lang="en-US" dirty="0" smtClean="0"/>
              <a:t> </a:t>
            </a:r>
            <a:r>
              <a:rPr lang="en-US" dirty="0"/>
              <a:t>is the total number of nodes</a:t>
            </a:r>
          </a:p>
          <a:p>
            <a:pPr lvl="1"/>
            <a:r>
              <a:rPr lang="en-US" dirty="0"/>
              <a:t>Guarantees that a </a:t>
            </a:r>
            <a:r>
              <a:rPr lang="en-US" dirty="0" smtClean="0"/>
              <a:t>tuple </a:t>
            </a:r>
            <a:r>
              <a:rPr lang="en-US" dirty="0"/>
              <a:t>is found in O(log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</a:t>
            </a:r>
            <a:r>
              <a:rPr lang="en-US" dirty="0"/>
              <a:t>) </a:t>
            </a:r>
            <a:r>
              <a:rPr lang="en-US" dirty="0" smtClean="0"/>
              <a:t>steps</a:t>
            </a:r>
          </a:p>
          <a:p>
            <a:pPr lvl="1"/>
            <a:endParaRPr lang="en-US" dirty="0"/>
          </a:p>
          <a:p>
            <a:r>
              <a:rPr lang="en-US" dirty="0" smtClean="0"/>
              <a:t>Many other lookup services: CAN, Tapestry, Pastry, </a:t>
            </a:r>
            <a:r>
              <a:rPr lang="en-US" dirty="0" err="1" smtClean="0"/>
              <a:t>Kademlia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Each node </a:t>
            </a:r>
            <a:r>
              <a:rPr lang="en-US" sz="2000" dirty="0" smtClean="0"/>
              <a:t>maintains pointer to </a:t>
            </a:r>
            <a:r>
              <a:rPr lang="en-US" sz="2000" dirty="0"/>
              <a:t>its successor 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Route packet </a:t>
            </a:r>
            <a:r>
              <a:rPr lang="en-US" sz="2000" dirty="0" smtClean="0"/>
              <a:t>(Key, Value) </a:t>
            </a:r>
            <a:r>
              <a:rPr lang="en-US" sz="2000" dirty="0"/>
              <a:t>to the node responsible for ID using successor </a:t>
            </a:r>
            <a:r>
              <a:rPr lang="en-US" sz="2000" dirty="0" smtClean="0"/>
              <a:t>pointers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dirty="0" smtClean="0"/>
              <a:t>E.g., node=4 lookups for node responsible for Key=37 </a:t>
            </a:r>
            <a:endParaRPr lang="en-US" sz="2000" dirty="0"/>
          </a:p>
        </p:txBody>
      </p:sp>
      <p:sp>
        <p:nvSpPr>
          <p:cNvPr id="1353732" name="Oval 4"/>
          <p:cNvSpPr>
            <a:spLocks noChangeArrowheads="1"/>
          </p:cNvSpPr>
          <p:nvPr/>
        </p:nvSpPr>
        <p:spPr bwMode="auto">
          <a:xfrm>
            <a:off x="3543300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33" name="Text Box 5"/>
          <p:cNvSpPr txBox="1">
            <a:spLocks noChangeArrowheads="1"/>
          </p:cNvSpPr>
          <p:nvPr/>
        </p:nvSpPr>
        <p:spPr bwMode="auto">
          <a:xfrm>
            <a:off x="6537325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3734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7975" y="990600"/>
            <a:ext cx="266700" cy="438150"/>
          </a:xfrm>
          <a:prstGeom prst="rect">
            <a:avLst/>
          </a:prstGeom>
          <a:noFill/>
        </p:spPr>
      </p:pic>
      <p:pic>
        <p:nvPicPr>
          <p:cNvPr id="1353735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514850"/>
            <a:ext cx="266700" cy="438150"/>
          </a:xfrm>
          <a:prstGeom prst="rect">
            <a:avLst/>
          </a:prstGeom>
          <a:noFill/>
        </p:spPr>
      </p:pic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74676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3737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6038850"/>
            <a:ext cx="266700" cy="438150"/>
          </a:xfrm>
          <a:prstGeom prst="rect">
            <a:avLst/>
          </a:prstGeom>
          <a:noFill/>
        </p:spPr>
      </p:pic>
      <p:sp>
        <p:nvSpPr>
          <p:cNvPr id="1353738" name="Text Box 10"/>
          <p:cNvSpPr txBox="1">
            <a:spLocks noChangeArrowheads="1"/>
          </p:cNvSpPr>
          <p:nvPr/>
        </p:nvSpPr>
        <p:spPr bwMode="auto">
          <a:xfrm>
            <a:off x="5619750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3739" name="Text Box 11"/>
          <p:cNvSpPr txBox="1">
            <a:spLocks noChangeArrowheads="1"/>
          </p:cNvSpPr>
          <p:nvPr/>
        </p:nvSpPr>
        <p:spPr bwMode="auto">
          <a:xfrm>
            <a:off x="46101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3740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0" y="5886450"/>
            <a:ext cx="266700" cy="438150"/>
          </a:xfrm>
          <a:prstGeom prst="rect">
            <a:avLst/>
          </a:prstGeom>
          <a:noFill/>
        </p:spPr>
      </p:pic>
      <p:sp>
        <p:nvSpPr>
          <p:cNvPr id="1353741" name="Text Box 13"/>
          <p:cNvSpPr txBox="1">
            <a:spLocks noChangeArrowheads="1"/>
          </p:cNvSpPr>
          <p:nvPr/>
        </p:nvSpPr>
        <p:spPr bwMode="auto">
          <a:xfrm>
            <a:off x="71247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3742" name="Text Box 14"/>
          <p:cNvSpPr txBox="1">
            <a:spLocks noChangeArrowheads="1"/>
          </p:cNvSpPr>
          <p:nvPr/>
        </p:nvSpPr>
        <p:spPr bwMode="auto">
          <a:xfrm>
            <a:off x="7734300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3743" name="Text Box 15"/>
          <p:cNvSpPr txBox="1">
            <a:spLocks noChangeArrowheads="1"/>
          </p:cNvSpPr>
          <p:nvPr/>
        </p:nvSpPr>
        <p:spPr bwMode="auto">
          <a:xfrm>
            <a:off x="37719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3744" name="Text Box 16"/>
          <p:cNvSpPr txBox="1">
            <a:spLocks noChangeArrowheads="1"/>
          </p:cNvSpPr>
          <p:nvPr/>
        </p:nvSpPr>
        <p:spPr bwMode="auto">
          <a:xfrm>
            <a:off x="4552950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3745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19600"/>
            <a:ext cx="266700" cy="438150"/>
          </a:xfrm>
          <a:prstGeom prst="rect">
            <a:avLst/>
          </a:prstGeom>
          <a:noFill/>
        </p:spPr>
      </p:pic>
      <p:pic>
        <p:nvPicPr>
          <p:cNvPr id="1353746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95400"/>
            <a:ext cx="266700" cy="438150"/>
          </a:xfrm>
          <a:prstGeom prst="rect">
            <a:avLst/>
          </a:prstGeom>
          <a:noFill/>
        </p:spPr>
      </p:pic>
      <p:sp>
        <p:nvSpPr>
          <p:cNvPr id="1353747" name="Line 19"/>
          <p:cNvSpPr>
            <a:spLocks noChangeShapeType="1"/>
          </p:cNvSpPr>
          <p:nvPr/>
        </p:nvSpPr>
        <p:spPr bwMode="auto">
          <a:xfrm flipV="1">
            <a:off x="3695700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48" name="Line 20"/>
          <p:cNvSpPr>
            <a:spLocks noChangeShapeType="1"/>
          </p:cNvSpPr>
          <p:nvPr/>
        </p:nvSpPr>
        <p:spPr bwMode="auto">
          <a:xfrm>
            <a:off x="4524375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49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7700" y="3276600"/>
            <a:ext cx="266700" cy="438150"/>
          </a:xfrm>
          <a:prstGeom prst="rect">
            <a:avLst/>
          </a:prstGeom>
          <a:noFill/>
        </p:spPr>
      </p:pic>
      <p:sp>
        <p:nvSpPr>
          <p:cNvPr id="1353750" name="Line 22"/>
          <p:cNvSpPr>
            <a:spLocks noChangeShapeType="1"/>
          </p:cNvSpPr>
          <p:nvPr/>
        </p:nvSpPr>
        <p:spPr bwMode="auto">
          <a:xfrm flipV="1">
            <a:off x="4914900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1" name="Line 23"/>
          <p:cNvSpPr>
            <a:spLocks noChangeShapeType="1"/>
          </p:cNvSpPr>
          <p:nvPr/>
        </p:nvSpPr>
        <p:spPr bwMode="auto">
          <a:xfrm flipV="1">
            <a:off x="5829300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2" name="Line 24"/>
          <p:cNvSpPr>
            <a:spLocks noChangeShapeType="1"/>
          </p:cNvSpPr>
          <p:nvPr/>
        </p:nvSpPr>
        <p:spPr bwMode="auto">
          <a:xfrm flipH="1" flipV="1">
            <a:off x="7886700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3" name="Line 25"/>
          <p:cNvSpPr>
            <a:spLocks noChangeShapeType="1"/>
          </p:cNvSpPr>
          <p:nvPr/>
        </p:nvSpPr>
        <p:spPr bwMode="auto">
          <a:xfrm flipH="1">
            <a:off x="8115300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4" name="Line 26"/>
          <p:cNvSpPr>
            <a:spLocks noChangeShapeType="1"/>
          </p:cNvSpPr>
          <p:nvPr/>
        </p:nvSpPr>
        <p:spPr bwMode="auto">
          <a:xfrm flipV="1">
            <a:off x="7400925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55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1676400"/>
            <a:ext cx="266700" cy="438150"/>
          </a:xfrm>
          <a:prstGeom prst="rect">
            <a:avLst/>
          </a:prstGeom>
          <a:noFill/>
        </p:spPr>
      </p:pic>
      <p:sp>
        <p:nvSpPr>
          <p:cNvPr id="1353756" name="Line 28"/>
          <p:cNvSpPr>
            <a:spLocks noChangeShapeType="1"/>
          </p:cNvSpPr>
          <p:nvPr/>
        </p:nvSpPr>
        <p:spPr bwMode="auto">
          <a:xfrm flipH="1">
            <a:off x="6826250" y="1485900"/>
            <a:ext cx="22225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7" name="Text Box 29"/>
          <p:cNvSpPr txBox="1">
            <a:spLocks noChangeArrowheads="1"/>
          </p:cNvSpPr>
          <p:nvPr/>
        </p:nvSpPr>
        <p:spPr bwMode="auto">
          <a:xfrm>
            <a:off x="6997700" y="1047750"/>
            <a:ext cx="13497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lookup(37)</a:t>
            </a:r>
          </a:p>
        </p:txBody>
      </p:sp>
      <p:sp>
        <p:nvSpPr>
          <p:cNvPr id="1353758" name="Freeform 30"/>
          <p:cNvSpPr>
            <a:spLocks/>
          </p:cNvSpPr>
          <p:nvPr/>
        </p:nvSpPr>
        <p:spPr bwMode="auto">
          <a:xfrm>
            <a:off x="6851650" y="1598613"/>
            <a:ext cx="612775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40"/>
              </a:cxn>
              <a:cxn ang="0">
                <a:pos x="384" y="240"/>
              </a:cxn>
            </a:cxnLst>
            <a:rect l="0" t="0" r="r" b="b"/>
            <a:pathLst>
              <a:path w="384" h="280">
                <a:moveTo>
                  <a:pt x="0" y="0"/>
                </a:moveTo>
                <a:cubicBezTo>
                  <a:pt x="16" y="100"/>
                  <a:pt x="32" y="200"/>
                  <a:pt x="96" y="240"/>
                </a:cubicBezTo>
                <a:cubicBezTo>
                  <a:pt x="160" y="280"/>
                  <a:pt x="272" y="260"/>
                  <a:pt x="384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9" name="Freeform 31"/>
          <p:cNvSpPr>
            <a:spLocks/>
          </p:cNvSpPr>
          <p:nvPr/>
        </p:nvSpPr>
        <p:spPr bwMode="auto">
          <a:xfrm>
            <a:off x="7419975" y="1981200"/>
            <a:ext cx="723900" cy="15240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72" y="528"/>
              </a:cxn>
              <a:cxn ang="0">
                <a:pos x="456" y="960"/>
              </a:cxn>
            </a:cxnLst>
            <a:rect l="0" t="0" r="r" b="b"/>
            <a:pathLst>
              <a:path w="456" h="960">
                <a:moveTo>
                  <a:pt x="24" y="0"/>
                </a:moveTo>
                <a:cubicBezTo>
                  <a:pt x="12" y="184"/>
                  <a:pt x="0" y="368"/>
                  <a:pt x="72" y="528"/>
                </a:cubicBezTo>
                <a:cubicBezTo>
                  <a:pt x="144" y="688"/>
                  <a:pt x="300" y="824"/>
                  <a:pt x="456" y="9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0" name="Freeform 32"/>
          <p:cNvSpPr>
            <a:spLocks/>
          </p:cNvSpPr>
          <p:nvPr/>
        </p:nvSpPr>
        <p:spPr bwMode="auto">
          <a:xfrm>
            <a:off x="7889875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1" name="Freeform 33"/>
          <p:cNvSpPr>
            <a:spLocks/>
          </p:cNvSpPr>
          <p:nvPr/>
        </p:nvSpPr>
        <p:spPr bwMode="auto">
          <a:xfrm>
            <a:off x="5857875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2" name="Freeform 34"/>
          <p:cNvSpPr>
            <a:spLocks/>
          </p:cNvSpPr>
          <p:nvPr/>
        </p:nvSpPr>
        <p:spPr bwMode="auto">
          <a:xfrm>
            <a:off x="4943475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3" name="Freeform 35"/>
          <p:cNvSpPr>
            <a:spLocks/>
          </p:cNvSpPr>
          <p:nvPr/>
        </p:nvSpPr>
        <p:spPr bwMode="auto">
          <a:xfrm>
            <a:off x="5019675" y="1603375"/>
            <a:ext cx="1520825" cy="4030663"/>
          </a:xfrm>
          <a:custGeom>
            <a:avLst/>
            <a:gdLst/>
            <a:ahLst/>
            <a:cxnLst>
              <a:cxn ang="0">
                <a:pos x="0" y="2544"/>
              </a:cxn>
              <a:cxn ang="0">
                <a:pos x="288" y="1248"/>
              </a:cxn>
              <a:cxn ang="0">
                <a:pos x="960" y="0"/>
              </a:cxn>
            </a:cxnLst>
            <a:rect l="0" t="0" r="r" b="b"/>
            <a:pathLst>
              <a:path w="960" h="2544">
                <a:moveTo>
                  <a:pt x="0" y="2544"/>
                </a:moveTo>
                <a:cubicBezTo>
                  <a:pt x="64" y="2108"/>
                  <a:pt x="128" y="1672"/>
                  <a:pt x="288" y="1248"/>
                </a:cubicBezTo>
                <a:cubicBezTo>
                  <a:pt x="448" y="824"/>
                  <a:pt x="704" y="412"/>
                  <a:pt x="96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4" name="Text Box 36"/>
          <p:cNvSpPr txBox="1">
            <a:spLocks noChangeArrowheads="1"/>
          </p:cNvSpPr>
          <p:nvPr/>
        </p:nvSpPr>
        <p:spPr bwMode="auto">
          <a:xfrm>
            <a:off x="4029075" y="3052763"/>
            <a:ext cx="1609725" cy="92062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/>
            <a:r>
              <a:rPr lang="en-US" sz="1800" dirty="0">
                <a:latin typeface="Helvetica"/>
                <a:cs typeface="Helvetica"/>
              </a:rPr>
              <a:t>node=</a:t>
            </a:r>
            <a:r>
              <a:rPr lang="en-US" sz="1800" dirty="0" smtClean="0">
                <a:latin typeface="Helvetica"/>
                <a:cs typeface="Helvetica"/>
              </a:rPr>
              <a:t>44 is responsible for Key=37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9870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58" grpId="0" animBg="1"/>
      <p:bldP spid="1353759" grpId="0" animBg="1"/>
      <p:bldP spid="1353760" grpId="0" animBg="1"/>
      <p:bldP spid="1353761" grpId="0" animBg="1"/>
      <p:bldP spid="1353762" grpId="0" animBg="1"/>
      <p:bldP spid="1353763" grpId="0" animBg="1"/>
      <p:bldP spid="135376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023937"/>
          </a:xfrm>
        </p:spPr>
        <p:txBody>
          <a:bodyPr/>
          <a:lstStyle/>
          <a:p>
            <a:r>
              <a:rPr lang="en-US" dirty="0" smtClean="0"/>
              <a:t>Periodic operation performed by each node </a:t>
            </a:r>
            <a:r>
              <a:rPr lang="en-US" dirty="0" err="1" smtClean="0"/>
              <a:t>n</a:t>
            </a:r>
            <a:r>
              <a:rPr lang="en-US" dirty="0" smtClean="0"/>
              <a:t> to maintain its successor when new nodes join the system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2057400"/>
            <a:ext cx="8458200" cy="3733800"/>
          </a:xfrm>
          <a:prstGeom prst="rect">
            <a:avLst/>
          </a:prstGeom>
          <a:solidFill>
            <a:srgbClr val="FFFF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n</a:t>
            </a:r>
            <a:r>
              <a:rPr lang="en-US" sz="2400" dirty="0" err="1" smtClean="0">
                <a:latin typeface="Helvetica"/>
                <a:cs typeface="Helvetica"/>
              </a:rPr>
              <a:t>.stabilize</a:t>
            </a:r>
            <a:r>
              <a:rPr lang="en-US" sz="24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if (</a:t>
            </a:r>
            <a:r>
              <a:rPr lang="en-US" sz="2400" dirty="0" err="1" smtClean="0">
                <a:latin typeface="Helvetica"/>
                <a:cs typeface="Helvetica"/>
              </a:rPr>
              <a:t>x</a:t>
            </a:r>
            <a:r>
              <a:rPr lang="en-US" sz="2400" dirty="0" smtClean="0">
                <a:latin typeface="Helvetica"/>
                <a:cs typeface="Helvetica"/>
              </a:rPr>
              <a:t>    (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, </a:t>
            </a:r>
            <a:r>
              <a:rPr lang="en-US" sz="2400" dirty="0" err="1" smtClean="0">
                <a:latin typeface="Helvetica"/>
                <a:cs typeface="Helvetica"/>
              </a:rPr>
              <a:t>succ</a:t>
            </a:r>
            <a:r>
              <a:rPr lang="en-US" sz="24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      // </a:t>
            </a:r>
            <a:r>
              <a:rPr lang="en-US" sz="2400" b="0" i="1" dirty="0" smtClean="0">
                <a:latin typeface="Helvetica"/>
                <a:cs typeface="Helvetica"/>
              </a:rPr>
              <a:t>if </a:t>
            </a:r>
            <a:r>
              <a:rPr lang="en-US" sz="2400" b="0" i="1" dirty="0" err="1" smtClean="0">
                <a:latin typeface="Helvetica"/>
                <a:cs typeface="Helvetica"/>
              </a:rPr>
              <a:t>x</a:t>
            </a:r>
            <a:r>
              <a:rPr lang="en-US" sz="2400" b="0" i="1" dirty="0" smtClean="0">
                <a:latin typeface="Helvetica"/>
                <a:cs typeface="Helvetica"/>
              </a:rPr>
              <a:t> better successor, update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</a:t>
            </a:r>
            <a:r>
              <a:rPr lang="en-US" sz="2400" dirty="0" err="1" smtClean="0">
                <a:latin typeface="Helvetica"/>
                <a:cs typeface="Helvetica"/>
              </a:rPr>
              <a:t>succ.notify(n</a:t>
            </a:r>
            <a:r>
              <a:rPr lang="en-US" sz="2400" dirty="0" smtClean="0">
                <a:latin typeface="Helvetica"/>
                <a:cs typeface="Helvetica"/>
              </a:rPr>
              <a:t>); // </a:t>
            </a:r>
            <a:r>
              <a:rPr lang="en-US" sz="2400" b="0" i="1" dirty="0" err="1" smtClean="0">
                <a:latin typeface="Helvetica"/>
                <a:cs typeface="Helvetica"/>
              </a:rPr>
              <a:t>n</a:t>
            </a:r>
            <a:r>
              <a:rPr lang="en-US" sz="2400" b="0" i="1" dirty="0" smtClean="0">
                <a:latin typeface="Helvetica"/>
                <a:cs typeface="Helvetica"/>
              </a:rPr>
              <a:t> tells successor about itself</a:t>
            </a:r>
            <a:r>
              <a:rPr lang="en-US" sz="24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Helvetica"/>
                <a:cs typeface="Helvetica"/>
              </a:rPr>
              <a:t>n.notify(n</a:t>
            </a:r>
            <a:r>
              <a:rPr lang="en-US" sz="2400" dirty="0" smtClean="0">
                <a:latin typeface="Helvetica"/>
                <a:cs typeface="Helvetica"/>
              </a:rPr>
              <a:t>’)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if (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 = nil or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’    (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,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Helvetica"/>
                <a:cs typeface="Helvetica"/>
              </a:rPr>
              <a:t>       </a:t>
            </a:r>
            <a:r>
              <a:rPr lang="en-US" sz="2400" dirty="0" err="1" smtClean="0">
                <a:latin typeface="Helvetica"/>
                <a:cs typeface="Helvetica"/>
              </a:rPr>
              <a:t>pred</a:t>
            </a:r>
            <a:r>
              <a:rPr lang="en-US" sz="2400" dirty="0" smtClean="0">
                <a:latin typeface="Helvetica"/>
                <a:cs typeface="Helvetica"/>
              </a:rPr>
              <a:t> = </a:t>
            </a:r>
            <a:r>
              <a:rPr lang="en-US" sz="2400" dirty="0" err="1" smtClean="0">
                <a:latin typeface="Helvetica"/>
                <a:cs typeface="Helvetica"/>
              </a:rPr>
              <a:t>n</a:t>
            </a:r>
            <a:r>
              <a:rPr lang="en-US" sz="2400" dirty="0" smtClean="0">
                <a:latin typeface="Helvetica"/>
                <a:cs typeface="Helvetica"/>
              </a:rPr>
              <a:t>’;       // </a:t>
            </a:r>
            <a:r>
              <a:rPr lang="en-US" sz="2400" b="0" i="1" dirty="0" smtClean="0">
                <a:latin typeface="Helvetica"/>
                <a:cs typeface="Helvetica"/>
              </a:rPr>
              <a:t>if </a:t>
            </a:r>
            <a:r>
              <a:rPr lang="en-US" sz="2400" b="0" i="1" dirty="0" err="1" smtClean="0">
                <a:latin typeface="Helvetica"/>
                <a:cs typeface="Helvetica"/>
              </a:rPr>
              <a:t>n</a:t>
            </a:r>
            <a:r>
              <a:rPr lang="en-US" sz="2400" b="0" i="1" dirty="0" smtClean="0">
                <a:latin typeface="Helvetica"/>
                <a:cs typeface="Helvetica"/>
              </a:rPr>
              <a:t>’ is better predecessor, update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5" name="Content Placeholder 9"/>
          <p:cNvSpPr txBox="1">
            <a:spLocks/>
          </p:cNvSpPr>
          <p:nvPr/>
        </p:nvSpPr>
        <p:spPr bwMode="auto">
          <a:xfrm>
            <a:off x="2057400" y="23622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971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14300" imgH="114300" progId="Equation.3">
                  <p:embed/>
                </p:oleObj>
              </mc:Choice>
              <mc:Fallback>
                <p:oleObj name="Equation" r:id="rId3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3200400" y="4800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90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63"/>
          <p:cNvSpPr>
            <a:spLocks noChangeShapeType="1"/>
          </p:cNvSpPr>
          <p:nvPr/>
        </p:nvSpPr>
        <p:spPr bwMode="auto">
          <a:xfrm>
            <a:off x="381000" y="3429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723" name="Cloud"/>
          <p:cNvSpPr>
            <a:spLocks noChangeAspect="1" noEditPoints="1" noChangeArrowheads="1"/>
          </p:cNvSpPr>
          <p:nvPr/>
        </p:nvSpPr>
        <p:spPr bwMode="auto">
          <a:xfrm>
            <a:off x="6781800" y="2590800"/>
            <a:ext cx="1905000" cy="1746250"/>
          </a:xfrm>
          <a:custGeom>
            <a:avLst/>
            <a:gdLst>
              <a:gd name="T0" fmla="*/ 5909 w 21600"/>
              <a:gd name="T1" fmla="*/ 873125 h 21600"/>
              <a:gd name="T2" fmla="*/ 952500 w 21600"/>
              <a:gd name="T3" fmla="*/ 1744391 h 21600"/>
              <a:gd name="T4" fmla="*/ 1903413 w 21600"/>
              <a:gd name="T5" fmla="*/ 873125 h 21600"/>
              <a:gd name="T6" fmla="*/ 952500 w 21600"/>
              <a:gd name="T7" fmla="*/ 9984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RPC Information Flow</a:t>
            </a:r>
          </a:p>
        </p:txBody>
      </p:sp>
      <p:sp>
        <p:nvSpPr>
          <p:cNvPr id="996356" name="Rectangle 4"/>
          <p:cNvSpPr>
            <a:spLocks noChangeArrowheads="1"/>
          </p:cNvSpPr>
          <p:nvPr/>
        </p:nvSpPr>
        <p:spPr bwMode="auto">
          <a:xfrm>
            <a:off x="1676400" y="1660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Client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(caller)</a:t>
            </a:r>
          </a:p>
        </p:txBody>
      </p:sp>
      <p:sp>
        <p:nvSpPr>
          <p:cNvPr id="996357" name="Rectangle 5"/>
          <p:cNvSpPr>
            <a:spLocks noChangeArrowheads="1"/>
          </p:cNvSpPr>
          <p:nvPr/>
        </p:nvSpPr>
        <p:spPr bwMode="auto">
          <a:xfrm>
            <a:off x="1676400" y="4327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Server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(callee)</a:t>
            </a:r>
          </a:p>
        </p:txBody>
      </p:sp>
      <p:sp>
        <p:nvSpPr>
          <p:cNvPr id="996360" name="Rectangle 8"/>
          <p:cNvSpPr>
            <a:spLocks noChangeArrowheads="1"/>
          </p:cNvSpPr>
          <p:nvPr/>
        </p:nvSpPr>
        <p:spPr bwMode="auto">
          <a:xfrm>
            <a:off x="7162800" y="1660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Packet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Handler</a:t>
            </a:r>
          </a:p>
        </p:txBody>
      </p:sp>
      <p:sp>
        <p:nvSpPr>
          <p:cNvPr id="996362" name="Rectangle 10"/>
          <p:cNvSpPr>
            <a:spLocks noChangeArrowheads="1"/>
          </p:cNvSpPr>
          <p:nvPr/>
        </p:nvSpPr>
        <p:spPr bwMode="auto">
          <a:xfrm>
            <a:off x="7162800" y="4327525"/>
            <a:ext cx="1066800" cy="9144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Packet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Handler</a:t>
            </a:r>
          </a:p>
        </p:txBody>
      </p:sp>
      <p:grpSp>
        <p:nvGrpSpPr>
          <p:cNvPr id="996392" name="Group 40"/>
          <p:cNvGrpSpPr>
            <a:grpSpLocks/>
          </p:cNvGrpSpPr>
          <p:nvPr/>
        </p:nvGrpSpPr>
        <p:grpSpPr bwMode="auto">
          <a:xfrm>
            <a:off x="2743200" y="1584325"/>
            <a:ext cx="1752600" cy="428625"/>
            <a:chOff x="1344" y="960"/>
            <a:chExt cx="1104" cy="270"/>
          </a:xfrm>
        </p:grpSpPr>
        <p:sp>
          <p:nvSpPr>
            <p:cNvPr id="30771" name="Line 11"/>
            <p:cNvSpPr>
              <a:spLocks noChangeShapeType="1"/>
            </p:cNvSpPr>
            <p:nvPr/>
          </p:nvSpPr>
          <p:spPr bwMode="auto">
            <a:xfrm>
              <a:off x="1344" y="12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72" name="Text Box 16"/>
            <p:cNvSpPr txBox="1">
              <a:spLocks noChangeArrowheads="1"/>
            </p:cNvSpPr>
            <p:nvPr/>
          </p:nvSpPr>
          <p:spPr bwMode="auto">
            <a:xfrm>
              <a:off x="1680" y="960"/>
              <a:ext cx="34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call</a:t>
              </a:r>
            </a:p>
          </p:txBody>
        </p:sp>
      </p:grpSp>
      <p:grpSp>
        <p:nvGrpSpPr>
          <p:cNvPr id="996403" name="Group 51"/>
          <p:cNvGrpSpPr>
            <a:grpSpLocks/>
          </p:cNvGrpSpPr>
          <p:nvPr/>
        </p:nvGrpSpPr>
        <p:grpSpPr bwMode="auto">
          <a:xfrm>
            <a:off x="2743200" y="2270127"/>
            <a:ext cx="1752600" cy="428626"/>
            <a:chOff x="1344" y="1392"/>
            <a:chExt cx="1104" cy="270"/>
          </a:xfrm>
        </p:grpSpPr>
        <p:sp>
          <p:nvSpPr>
            <p:cNvPr id="30769" name="Line 12"/>
            <p:cNvSpPr>
              <a:spLocks noChangeShapeType="1"/>
            </p:cNvSpPr>
            <p:nvPr/>
          </p:nvSpPr>
          <p:spPr bwMode="auto">
            <a:xfrm flipH="1">
              <a:off x="1344" y="13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70" name="Text Box 17"/>
            <p:cNvSpPr txBox="1">
              <a:spLocks noChangeArrowheads="1"/>
            </p:cNvSpPr>
            <p:nvPr/>
          </p:nvSpPr>
          <p:spPr bwMode="auto">
            <a:xfrm>
              <a:off x="1555" y="1392"/>
              <a:ext cx="57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return</a:t>
              </a:r>
            </a:p>
          </p:txBody>
        </p:sp>
      </p:grpSp>
      <p:grpSp>
        <p:nvGrpSpPr>
          <p:cNvPr id="996394" name="Group 42"/>
          <p:cNvGrpSpPr>
            <a:grpSpLocks/>
          </p:cNvGrpSpPr>
          <p:nvPr/>
        </p:nvGrpSpPr>
        <p:grpSpPr bwMode="auto">
          <a:xfrm>
            <a:off x="5410200" y="1584325"/>
            <a:ext cx="1752600" cy="428625"/>
            <a:chOff x="3024" y="960"/>
            <a:chExt cx="1104" cy="270"/>
          </a:xfrm>
        </p:grpSpPr>
        <p:sp>
          <p:nvSpPr>
            <p:cNvPr id="30767" name="Line 13"/>
            <p:cNvSpPr>
              <a:spLocks noChangeShapeType="1"/>
            </p:cNvSpPr>
            <p:nvPr/>
          </p:nvSpPr>
          <p:spPr bwMode="auto">
            <a:xfrm>
              <a:off x="3024" y="12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8" name="Text Box 18"/>
            <p:cNvSpPr txBox="1">
              <a:spLocks noChangeArrowheads="1"/>
            </p:cNvSpPr>
            <p:nvPr/>
          </p:nvSpPr>
          <p:spPr bwMode="auto">
            <a:xfrm>
              <a:off x="3265" y="960"/>
              <a:ext cx="44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send</a:t>
              </a:r>
            </a:p>
          </p:txBody>
        </p:sp>
      </p:grpSp>
      <p:grpSp>
        <p:nvGrpSpPr>
          <p:cNvPr id="996402" name="Group 50"/>
          <p:cNvGrpSpPr>
            <a:grpSpLocks/>
          </p:cNvGrpSpPr>
          <p:nvPr/>
        </p:nvGrpSpPr>
        <p:grpSpPr bwMode="auto">
          <a:xfrm>
            <a:off x="5410200" y="2270127"/>
            <a:ext cx="1752600" cy="428626"/>
            <a:chOff x="3024" y="1392"/>
            <a:chExt cx="1104" cy="270"/>
          </a:xfrm>
        </p:grpSpPr>
        <p:sp>
          <p:nvSpPr>
            <p:cNvPr id="30765" name="Line 14"/>
            <p:cNvSpPr>
              <a:spLocks noChangeShapeType="1"/>
            </p:cNvSpPr>
            <p:nvPr/>
          </p:nvSpPr>
          <p:spPr bwMode="auto">
            <a:xfrm flipH="1">
              <a:off x="3024" y="13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6" name="Text Box 19"/>
            <p:cNvSpPr txBox="1">
              <a:spLocks noChangeArrowheads="1"/>
            </p:cNvSpPr>
            <p:nvPr/>
          </p:nvSpPr>
          <p:spPr bwMode="auto">
            <a:xfrm>
              <a:off x="3152" y="1392"/>
              <a:ext cx="6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receive</a:t>
              </a:r>
            </a:p>
          </p:txBody>
        </p:sp>
      </p:grpSp>
      <p:grpSp>
        <p:nvGrpSpPr>
          <p:cNvPr id="996401" name="Group 49"/>
          <p:cNvGrpSpPr>
            <a:grpSpLocks/>
          </p:cNvGrpSpPr>
          <p:nvPr/>
        </p:nvGrpSpPr>
        <p:grpSpPr bwMode="auto">
          <a:xfrm>
            <a:off x="5410200" y="4275138"/>
            <a:ext cx="1752600" cy="428625"/>
            <a:chOff x="3024" y="2415"/>
            <a:chExt cx="1104" cy="270"/>
          </a:xfrm>
        </p:grpSpPr>
        <p:sp>
          <p:nvSpPr>
            <p:cNvPr id="30763" name="Line 22"/>
            <p:cNvSpPr>
              <a:spLocks noChangeShapeType="1"/>
            </p:cNvSpPr>
            <p:nvPr/>
          </p:nvSpPr>
          <p:spPr bwMode="auto">
            <a:xfrm>
              <a:off x="3024" y="2655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4" name="Text Box 24"/>
            <p:cNvSpPr txBox="1">
              <a:spLocks noChangeArrowheads="1"/>
            </p:cNvSpPr>
            <p:nvPr/>
          </p:nvSpPr>
          <p:spPr bwMode="auto">
            <a:xfrm>
              <a:off x="3265" y="2415"/>
              <a:ext cx="44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send</a:t>
              </a:r>
            </a:p>
          </p:txBody>
        </p:sp>
      </p:grpSp>
      <p:grpSp>
        <p:nvGrpSpPr>
          <p:cNvPr id="996397" name="Group 45"/>
          <p:cNvGrpSpPr>
            <a:grpSpLocks/>
          </p:cNvGrpSpPr>
          <p:nvPr/>
        </p:nvGrpSpPr>
        <p:grpSpPr bwMode="auto">
          <a:xfrm>
            <a:off x="5410200" y="4960934"/>
            <a:ext cx="1752600" cy="428624"/>
            <a:chOff x="3024" y="2847"/>
            <a:chExt cx="1104" cy="270"/>
          </a:xfrm>
        </p:grpSpPr>
        <p:sp>
          <p:nvSpPr>
            <p:cNvPr id="30761" name="Line 23"/>
            <p:cNvSpPr>
              <a:spLocks noChangeShapeType="1"/>
            </p:cNvSpPr>
            <p:nvPr/>
          </p:nvSpPr>
          <p:spPr bwMode="auto">
            <a:xfrm flipH="1">
              <a:off x="3024" y="2847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2" name="Text Box 25"/>
            <p:cNvSpPr txBox="1">
              <a:spLocks noChangeArrowheads="1"/>
            </p:cNvSpPr>
            <p:nvPr/>
          </p:nvSpPr>
          <p:spPr bwMode="auto">
            <a:xfrm>
              <a:off x="3152" y="2847"/>
              <a:ext cx="6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receive</a:t>
              </a:r>
            </a:p>
          </p:txBody>
        </p:sp>
      </p:grpSp>
      <p:grpSp>
        <p:nvGrpSpPr>
          <p:cNvPr id="996400" name="Group 48"/>
          <p:cNvGrpSpPr>
            <a:grpSpLocks/>
          </p:cNvGrpSpPr>
          <p:nvPr/>
        </p:nvGrpSpPr>
        <p:grpSpPr bwMode="auto">
          <a:xfrm>
            <a:off x="2743200" y="4251325"/>
            <a:ext cx="1752600" cy="428625"/>
            <a:chOff x="1344" y="2400"/>
            <a:chExt cx="1104" cy="270"/>
          </a:xfrm>
        </p:grpSpPr>
        <p:sp>
          <p:nvSpPr>
            <p:cNvPr id="30759" name="Line 28"/>
            <p:cNvSpPr>
              <a:spLocks noChangeShapeType="1"/>
            </p:cNvSpPr>
            <p:nvPr/>
          </p:nvSpPr>
          <p:spPr bwMode="auto">
            <a:xfrm>
              <a:off x="1344" y="264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60" name="Text Box 30"/>
            <p:cNvSpPr txBox="1">
              <a:spLocks noChangeArrowheads="1"/>
            </p:cNvSpPr>
            <p:nvPr/>
          </p:nvSpPr>
          <p:spPr bwMode="auto">
            <a:xfrm>
              <a:off x="1555" y="2400"/>
              <a:ext cx="575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return</a:t>
              </a:r>
            </a:p>
          </p:txBody>
        </p:sp>
      </p:grpSp>
      <p:grpSp>
        <p:nvGrpSpPr>
          <p:cNvPr id="996399" name="Group 47"/>
          <p:cNvGrpSpPr>
            <a:grpSpLocks/>
          </p:cNvGrpSpPr>
          <p:nvPr/>
        </p:nvGrpSpPr>
        <p:grpSpPr bwMode="auto">
          <a:xfrm>
            <a:off x="2743200" y="4937129"/>
            <a:ext cx="1752600" cy="428626"/>
            <a:chOff x="1344" y="2832"/>
            <a:chExt cx="1104" cy="270"/>
          </a:xfrm>
        </p:grpSpPr>
        <p:sp>
          <p:nvSpPr>
            <p:cNvPr id="30757" name="Line 29"/>
            <p:cNvSpPr>
              <a:spLocks noChangeShapeType="1"/>
            </p:cNvSpPr>
            <p:nvPr/>
          </p:nvSpPr>
          <p:spPr bwMode="auto">
            <a:xfrm flipH="1">
              <a:off x="1344" y="283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758" name="Text Box 31"/>
            <p:cNvSpPr txBox="1">
              <a:spLocks noChangeArrowheads="1"/>
            </p:cNvSpPr>
            <p:nvPr/>
          </p:nvSpPr>
          <p:spPr bwMode="auto">
            <a:xfrm>
              <a:off x="1680" y="2832"/>
              <a:ext cx="34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call</a:t>
              </a:r>
            </a:p>
          </p:txBody>
        </p:sp>
      </p:grpSp>
      <p:grpSp>
        <p:nvGrpSpPr>
          <p:cNvPr id="996395" name="Group 43"/>
          <p:cNvGrpSpPr>
            <a:grpSpLocks/>
          </p:cNvGrpSpPr>
          <p:nvPr/>
        </p:nvGrpSpPr>
        <p:grpSpPr bwMode="auto">
          <a:xfrm>
            <a:off x="7813682" y="2574925"/>
            <a:ext cx="428626" cy="1768475"/>
            <a:chOff x="4538" y="1584"/>
            <a:chExt cx="270" cy="864"/>
          </a:xfrm>
        </p:grpSpPr>
        <p:sp>
          <p:nvSpPr>
            <p:cNvPr id="30755" name="Text Box 34"/>
            <p:cNvSpPr txBox="1">
              <a:spLocks noChangeArrowheads="1"/>
            </p:cNvSpPr>
            <p:nvPr/>
          </p:nvSpPr>
          <p:spPr bwMode="auto">
            <a:xfrm rot="5400000">
              <a:off x="4374" y="1899"/>
              <a:ext cx="59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Network</a:t>
              </a:r>
            </a:p>
          </p:txBody>
        </p:sp>
        <p:sp>
          <p:nvSpPr>
            <p:cNvPr id="30756" name="Line 32"/>
            <p:cNvSpPr>
              <a:spLocks noChangeShapeType="1"/>
            </p:cNvSpPr>
            <p:nvPr/>
          </p:nvSpPr>
          <p:spPr bwMode="auto">
            <a:xfrm>
              <a:off x="4560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96396" name="Group 44"/>
          <p:cNvGrpSpPr>
            <a:grpSpLocks/>
          </p:cNvGrpSpPr>
          <p:nvPr/>
        </p:nvGrpSpPr>
        <p:grpSpPr bwMode="auto">
          <a:xfrm>
            <a:off x="7154869" y="2574925"/>
            <a:ext cx="428626" cy="1768475"/>
            <a:chOff x="4123" y="1584"/>
            <a:chExt cx="270" cy="864"/>
          </a:xfrm>
        </p:grpSpPr>
        <p:sp>
          <p:nvSpPr>
            <p:cNvPr id="30753" name="Text Box 35"/>
            <p:cNvSpPr txBox="1">
              <a:spLocks noChangeArrowheads="1"/>
            </p:cNvSpPr>
            <p:nvPr/>
          </p:nvSpPr>
          <p:spPr bwMode="auto">
            <a:xfrm rot="16200000">
              <a:off x="3959" y="1897"/>
              <a:ext cx="59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Network</a:t>
              </a:r>
            </a:p>
          </p:txBody>
        </p:sp>
        <p:sp>
          <p:nvSpPr>
            <p:cNvPr id="30754" name="Line 33"/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96393" name="Group 41"/>
          <p:cNvGrpSpPr>
            <a:grpSpLocks/>
          </p:cNvGrpSpPr>
          <p:nvPr/>
        </p:nvGrpSpPr>
        <p:grpSpPr bwMode="auto">
          <a:xfrm>
            <a:off x="4376738" y="920750"/>
            <a:ext cx="1033462" cy="1654175"/>
            <a:chOff x="2373" y="542"/>
            <a:chExt cx="651" cy="1042"/>
          </a:xfrm>
        </p:grpSpPr>
        <p:sp>
          <p:nvSpPr>
            <p:cNvPr id="30751" name="Rectangle 6"/>
            <p:cNvSpPr>
              <a:spLocks noChangeArrowheads="1"/>
            </p:cNvSpPr>
            <p:nvPr/>
          </p:nvSpPr>
          <p:spPr bwMode="auto">
            <a:xfrm>
              <a:off x="2448" y="1008"/>
              <a:ext cx="576" cy="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Client</a:t>
              </a:r>
            </a:p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Stub</a:t>
              </a:r>
            </a:p>
          </p:txBody>
        </p:sp>
        <p:sp>
          <p:nvSpPr>
            <p:cNvPr id="30752" name="Text Box 36"/>
            <p:cNvSpPr txBox="1">
              <a:spLocks noChangeArrowheads="1"/>
            </p:cNvSpPr>
            <p:nvPr/>
          </p:nvSpPr>
          <p:spPr bwMode="auto">
            <a:xfrm>
              <a:off x="2373" y="542"/>
              <a:ext cx="592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bundle</a:t>
              </a:r>
            </a:p>
            <a:p>
              <a:pPr>
                <a:spcBef>
                  <a:spcPct val="0"/>
                </a:spcBef>
              </a:pPr>
              <a:r>
                <a:rPr lang="en-US" altLang="en-US" b="0" dirty="0" err="1">
                  <a:latin typeface="Gill Sans" charset="0"/>
                  <a:ea typeface="Gill Sans" charset="0"/>
                  <a:cs typeface="Gill Sans" charset="0"/>
                </a:rPr>
                <a:t>args</a:t>
              </a:r>
              <a:endParaRPr lang="en-US" alt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96389" name="Text Box 37"/>
          <p:cNvSpPr txBox="1">
            <a:spLocks noChangeArrowheads="1"/>
          </p:cNvSpPr>
          <p:nvPr/>
        </p:nvSpPr>
        <p:spPr bwMode="auto">
          <a:xfrm>
            <a:off x="4323160" y="3605213"/>
            <a:ext cx="1012246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bundle</a:t>
            </a:r>
          </a:p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ret </a:t>
            </a:r>
            <a:r>
              <a:rPr lang="en-US" altLang="en-US" b="0" dirty="0" err="1">
                <a:latin typeface="Gill Sans" charset="0"/>
                <a:ea typeface="Gill Sans" charset="0"/>
                <a:cs typeface="Gill Sans" charset="0"/>
              </a:rPr>
              <a:t>vals</a:t>
            </a:r>
            <a:endParaRPr lang="en-US" alt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6390" name="Text Box 38"/>
          <p:cNvSpPr txBox="1">
            <a:spLocks noChangeArrowheads="1"/>
          </p:cNvSpPr>
          <p:nvPr/>
        </p:nvSpPr>
        <p:spPr bwMode="auto">
          <a:xfrm>
            <a:off x="4298156" y="2562225"/>
            <a:ext cx="1229485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unbundle</a:t>
            </a:r>
          </a:p>
          <a:p>
            <a:pPr>
              <a:spcBef>
                <a:spcPct val="0"/>
              </a:spcBef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ret </a:t>
            </a:r>
            <a:r>
              <a:rPr lang="en-US" altLang="en-US" b="0" dirty="0" err="1">
                <a:latin typeface="Gill Sans" charset="0"/>
                <a:ea typeface="Gill Sans" charset="0"/>
                <a:cs typeface="Gill Sans" charset="0"/>
              </a:rPr>
              <a:t>vals</a:t>
            </a:r>
            <a:endParaRPr lang="en-US" alt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96398" name="Group 46"/>
          <p:cNvGrpSpPr>
            <a:grpSpLocks/>
          </p:cNvGrpSpPr>
          <p:nvPr/>
        </p:nvGrpSpPr>
        <p:grpSpPr bwMode="auto">
          <a:xfrm>
            <a:off x="4322762" y="4327526"/>
            <a:ext cx="1228725" cy="1690688"/>
            <a:chOff x="2339" y="2448"/>
            <a:chExt cx="774" cy="1065"/>
          </a:xfrm>
        </p:grpSpPr>
        <p:sp>
          <p:nvSpPr>
            <p:cNvPr id="30749" name="Rectangle 7"/>
            <p:cNvSpPr>
              <a:spLocks noChangeArrowheads="1"/>
            </p:cNvSpPr>
            <p:nvPr/>
          </p:nvSpPr>
          <p:spPr bwMode="auto">
            <a:xfrm>
              <a:off x="2448" y="2448"/>
              <a:ext cx="576" cy="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Stub</a:t>
              </a:r>
            </a:p>
          </p:txBody>
        </p:sp>
        <p:sp>
          <p:nvSpPr>
            <p:cNvPr id="30750" name="Text Box 39"/>
            <p:cNvSpPr txBox="1">
              <a:spLocks noChangeArrowheads="1"/>
            </p:cNvSpPr>
            <p:nvPr/>
          </p:nvSpPr>
          <p:spPr bwMode="auto">
            <a:xfrm>
              <a:off x="2339" y="3030"/>
              <a:ext cx="774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unbundle</a:t>
              </a:r>
            </a:p>
            <a:p>
              <a:pPr>
                <a:spcBef>
                  <a:spcPct val="0"/>
                </a:spcBef>
              </a:pPr>
              <a:r>
                <a:rPr lang="en-US" altLang="en-US" b="0" dirty="0" err="1">
                  <a:latin typeface="Gill Sans" charset="0"/>
                  <a:ea typeface="Gill Sans" charset="0"/>
                  <a:cs typeface="Gill Sans" charset="0"/>
                </a:rPr>
                <a:t>args</a:t>
              </a:r>
              <a:endParaRPr lang="en-US" alt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30743" name="Picture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1146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4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1146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5" name="Text Box 64"/>
          <p:cNvSpPr txBox="1">
            <a:spLocks noChangeArrowheads="1"/>
          </p:cNvSpPr>
          <p:nvPr/>
        </p:nvSpPr>
        <p:spPr bwMode="auto">
          <a:xfrm>
            <a:off x="312738" y="2971800"/>
            <a:ext cx="1375357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Machine A</a:t>
            </a:r>
          </a:p>
        </p:txBody>
      </p:sp>
      <p:sp>
        <p:nvSpPr>
          <p:cNvPr id="30746" name="Text Box 65"/>
          <p:cNvSpPr txBox="1">
            <a:spLocks noChangeArrowheads="1"/>
          </p:cNvSpPr>
          <p:nvPr/>
        </p:nvSpPr>
        <p:spPr bwMode="auto">
          <a:xfrm>
            <a:off x="341313" y="3505200"/>
            <a:ext cx="1362533" cy="42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Machine B</a:t>
            </a:r>
          </a:p>
        </p:txBody>
      </p:sp>
      <p:sp>
        <p:nvSpPr>
          <p:cNvPr id="996418" name="Text Box 66"/>
          <p:cNvSpPr txBox="1">
            <a:spLocks noChangeArrowheads="1"/>
          </p:cNvSpPr>
          <p:nvPr/>
        </p:nvSpPr>
        <p:spPr bwMode="auto">
          <a:xfrm>
            <a:off x="8077200" y="4038600"/>
            <a:ext cx="753492" cy="33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mbox1</a:t>
            </a:r>
          </a:p>
        </p:txBody>
      </p:sp>
      <p:sp>
        <p:nvSpPr>
          <p:cNvPr id="996419" name="Text Box 67"/>
          <p:cNvSpPr txBox="1">
            <a:spLocks noChangeArrowheads="1"/>
          </p:cNvSpPr>
          <p:nvPr/>
        </p:nvSpPr>
        <p:spPr bwMode="auto">
          <a:xfrm>
            <a:off x="6553200" y="2590800"/>
            <a:ext cx="759804" cy="33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mbox2</a:t>
            </a:r>
          </a:p>
        </p:txBody>
      </p:sp>
    </p:spTree>
    <p:extLst>
      <p:ext uri="{BB962C8B-B14F-4D97-AF65-F5344CB8AC3E}">
        <p14:creationId xmlns:p14="http://schemas.microsoft.com/office/powerpoint/2010/main" val="566409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9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9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9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9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9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99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6" grpId="0" animBg="1"/>
      <p:bldP spid="996357" grpId="0" animBg="1"/>
      <p:bldP spid="996360" grpId="0" animBg="1"/>
      <p:bldP spid="996362" grpId="0" animBg="1"/>
      <p:bldP spid="996389" grpId="0"/>
      <p:bldP spid="996390" grpId="0"/>
      <p:bldP spid="996418" grpId="0"/>
      <p:bldP spid="9964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782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2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782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783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783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783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783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7834" name="Text Box 10"/>
          <p:cNvSpPr txBox="1">
            <a:spLocks noChangeArrowheads="1"/>
          </p:cNvSpPr>
          <p:nvPr/>
        </p:nvSpPr>
        <p:spPr bwMode="auto">
          <a:xfrm>
            <a:off x="5353050" y="533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783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783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783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7838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7839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784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784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784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3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4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784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5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785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7852" name="Text Box 28"/>
          <p:cNvSpPr txBox="1">
            <a:spLocks noChangeArrowheads="1"/>
          </p:cNvSpPr>
          <p:nvPr/>
        </p:nvSpPr>
        <p:spPr bwMode="auto">
          <a:xfrm>
            <a:off x="3297238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57853" name="Rectangle 29"/>
          <p:cNvSpPr>
            <a:spLocks noChangeArrowheads="1"/>
          </p:cNvSpPr>
          <p:nvPr/>
        </p:nvSpPr>
        <p:spPr bwMode="auto">
          <a:xfrm>
            <a:off x="-76200" y="1219200"/>
            <a:ext cx="2895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with id=50 joins the ring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 needs to know at least one node already in the system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en-US" sz="1800" b="0" dirty="0">
                <a:latin typeface="Helvetica"/>
                <a:ea typeface="ＭＳ Ｐゴシック" charset="-128"/>
                <a:cs typeface="Helvetica"/>
              </a:rPr>
              <a:t>Assume known node is 15				</a:t>
            </a:r>
          </a:p>
        </p:txBody>
      </p:sp>
      <p:sp>
        <p:nvSpPr>
          <p:cNvPr id="1357854" name="Text Box 30"/>
          <p:cNvSpPr txBox="1">
            <a:spLocks noChangeArrowheads="1"/>
          </p:cNvSpPr>
          <p:nvPr/>
        </p:nvSpPr>
        <p:spPr bwMode="auto">
          <a:xfrm>
            <a:off x="3694545" y="10699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7855" name="Text Box 31"/>
          <p:cNvSpPr txBox="1">
            <a:spLocks noChangeArrowheads="1"/>
          </p:cNvSpPr>
          <p:nvPr/>
        </p:nvSpPr>
        <p:spPr bwMode="auto">
          <a:xfrm>
            <a:off x="3694545" y="13017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7856" name="Text Box 32"/>
          <p:cNvSpPr txBox="1">
            <a:spLocks noChangeArrowheads="1"/>
          </p:cNvSpPr>
          <p:nvPr/>
        </p:nvSpPr>
        <p:spPr bwMode="auto">
          <a:xfrm>
            <a:off x="2286000" y="28956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succ=nil</a:t>
            </a:r>
          </a:p>
        </p:txBody>
      </p:sp>
      <p:sp>
        <p:nvSpPr>
          <p:cNvPr id="1357857" name="Text Box 33"/>
          <p:cNvSpPr txBox="1">
            <a:spLocks noChangeArrowheads="1"/>
          </p:cNvSpPr>
          <p:nvPr/>
        </p:nvSpPr>
        <p:spPr bwMode="auto">
          <a:xfrm>
            <a:off x="2286000" y="31210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7858" name="Text Box 34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7859" name="Text Box 35"/>
          <p:cNvSpPr txBox="1">
            <a:spLocks noChangeArrowheads="1"/>
          </p:cNvSpPr>
          <p:nvPr/>
        </p:nvSpPr>
        <p:spPr bwMode="auto">
          <a:xfrm>
            <a:off x="2751138" y="4572000"/>
            <a:ext cx="10744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</p:spTree>
    <p:extLst>
      <p:ext uri="{BB962C8B-B14F-4D97-AF65-F5344CB8AC3E}">
        <p14:creationId xmlns:p14="http://schemas.microsoft.com/office/powerpoint/2010/main" val="199737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9875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76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9877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9878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9879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9880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9881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9882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9883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9884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9885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9886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9887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9888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9889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9890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1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2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9893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4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5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6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7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8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9899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9900" name="Text Box 28"/>
          <p:cNvSpPr txBox="1">
            <a:spLocks noChangeArrowheads="1"/>
          </p:cNvSpPr>
          <p:nvPr/>
        </p:nvSpPr>
        <p:spPr bwMode="auto">
          <a:xfrm>
            <a:off x="3276600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59901" name="Rectangle 29"/>
          <p:cNvSpPr>
            <a:spLocks noChangeArrowheads="1"/>
          </p:cNvSpPr>
          <p:nvPr/>
        </p:nvSpPr>
        <p:spPr bwMode="auto">
          <a:xfrm>
            <a:off x="1588" y="1219200"/>
            <a:ext cx="3048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</a:t>
            </a:r>
            <a:r>
              <a:rPr lang="en-US" sz="2000" b="0" dirty="0">
                <a:latin typeface="Helvetica"/>
                <a:cs typeface="Helvetica"/>
              </a:rPr>
              <a:t>join(50) to node 15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</a:t>
            </a:r>
            <a:r>
              <a:rPr lang="en-US" sz="2000" b="0" dirty="0">
                <a:latin typeface="Helvetica"/>
                <a:cs typeface="Helvetica"/>
              </a:rPr>
              <a:t>returns node 58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</a:t>
            </a:r>
            <a:r>
              <a:rPr lang="en-US" sz="2000" b="0" dirty="0">
                <a:latin typeface="Helvetica"/>
                <a:cs typeface="Helvetica"/>
              </a:rPr>
              <a:t>updates its successor to 58</a:t>
            </a:r>
          </a:p>
        </p:txBody>
      </p:sp>
      <p:sp>
        <p:nvSpPr>
          <p:cNvPr id="1359902" name="Freeform 30"/>
          <p:cNvSpPr>
            <a:spLocks/>
          </p:cNvSpPr>
          <p:nvPr/>
        </p:nvSpPr>
        <p:spPr bwMode="auto">
          <a:xfrm>
            <a:off x="6324600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3" name="Freeform 31"/>
          <p:cNvSpPr>
            <a:spLocks/>
          </p:cNvSpPr>
          <p:nvPr/>
        </p:nvSpPr>
        <p:spPr bwMode="auto">
          <a:xfrm>
            <a:off x="8356600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4" name="Freeform 32"/>
          <p:cNvSpPr>
            <a:spLocks/>
          </p:cNvSpPr>
          <p:nvPr/>
        </p:nvSpPr>
        <p:spPr bwMode="auto">
          <a:xfrm>
            <a:off x="5410200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5" name="Freeform 33"/>
          <p:cNvSpPr>
            <a:spLocks/>
          </p:cNvSpPr>
          <p:nvPr/>
        </p:nvSpPr>
        <p:spPr bwMode="auto">
          <a:xfrm>
            <a:off x="4267200" y="4572000"/>
            <a:ext cx="1143000" cy="1143000"/>
          </a:xfrm>
          <a:custGeom>
            <a:avLst/>
            <a:gdLst/>
            <a:ahLst/>
            <a:cxnLst>
              <a:cxn ang="0">
                <a:pos x="720" y="720"/>
              </a:cxn>
              <a:cxn ang="0">
                <a:pos x="480" y="192"/>
              </a:cxn>
              <a:cxn ang="0">
                <a:pos x="0" y="0"/>
              </a:cxn>
            </a:cxnLst>
            <a:rect l="0" t="0" r="r" b="b"/>
            <a:pathLst>
              <a:path w="720" h="720">
                <a:moveTo>
                  <a:pt x="720" y="720"/>
                </a:moveTo>
                <a:cubicBezTo>
                  <a:pt x="660" y="516"/>
                  <a:pt x="600" y="312"/>
                  <a:pt x="480" y="192"/>
                </a:cubicBezTo>
                <a:cubicBezTo>
                  <a:pt x="360" y="72"/>
                  <a:pt x="180" y="36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05200" y="2679700"/>
            <a:ext cx="5257800" cy="749300"/>
            <a:chOff x="2208" y="1880"/>
            <a:chExt cx="3312" cy="472"/>
          </a:xfrm>
        </p:grpSpPr>
        <p:sp>
          <p:nvSpPr>
            <p:cNvPr id="1359907" name="Freeform 35"/>
            <p:cNvSpPr>
              <a:spLocks/>
            </p:cNvSpPr>
            <p:nvPr/>
          </p:nvSpPr>
          <p:spPr bwMode="auto">
            <a:xfrm>
              <a:off x="2208" y="2096"/>
              <a:ext cx="3312" cy="256"/>
            </a:xfrm>
            <a:custGeom>
              <a:avLst/>
              <a:gdLst/>
              <a:ahLst/>
              <a:cxnLst>
                <a:cxn ang="0">
                  <a:pos x="232" y="160"/>
                </a:cxn>
                <a:cxn ang="0">
                  <a:pos x="280" y="160"/>
                </a:cxn>
                <a:cxn ang="0">
                  <a:pos x="1912" y="16"/>
                </a:cxn>
                <a:cxn ang="0">
                  <a:pos x="3496" y="256"/>
                </a:cxn>
              </a:cxnLst>
              <a:rect l="0" t="0" r="r" b="b"/>
              <a:pathLst>
                <a:path w="3496" h="256">
                  <a:moveTo>
                    <a:pt x="232" y="160"/>
                  </a:moveTo>
                  <a:cubicBezTo>
                    <a:pt x="116" y="172"/>
                    <a:pt x="0" y="184"/>
                    <a:pt x="280" y="160"/>
                  </a:cubicBezTo>
                  <a:cubicBezTo>
                    <a:pt x="560" y="136"/>
                    <a:pt x="1376" y="0"/>
                    <a:pt x="1912" y="16"/>
                  </a:cubicBezTo>
                  <a:cubicBezTo>
                    <a:pt x="2448" y="32"/>
                    <a:pt x="2972" y="144"/>
                    <a:pt x="3496" y="25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08" name="Text Box 36"/>
            <p:cNvSpPr txBox="1">
              <a:spLocks noChangeArrowheads="1"/>
            </p:cNvSpPr>
            <p:nvPr/>
          </p:nvSpPr>
          <p:spPr bwMode="auto">
            <a:xfrm>
              <a:off x="3255" y="1880"/>
              <a:ext cx="5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Helvetica"/>
                  <a:cs typeface="Helvetica"/>
                </a:rPr>
                <a:t>join(50)</a:t>
              </a:r>
            </a:p>
          </p:txBody>
        </p:sp>
      </p:grpSp>
      <p:sp>
        <p:nvSpPr>
          <p:cNvPr id="1359910" name="Text Box 38"/>
          <p:cNvSpPr txBox="1">
            <a:spLocks noChangeArrowheads="1"/>
          </p:cNvSpPr>
          <p:nvPr/>
        </p:nvSpPr>
        <p:spPr bwMode="auto">
          <a:xfrm>
            <a:off x="3657600" y="1154066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9911" name="Text Box 39"/>
          <p:cNvSpPr txBox="1">
            <a:spLocks noChangeArrowheads="1"/>
          </p:cNvSpPr>
          <p:nvPr/>
        </p:nvSpPr>
        <p:spPr bwMode="auto">
          <a:xfrm>
            <a:off x="3660775" y="1385841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9912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59913" name="Text Box 41"/>
          <p:cNvSpPr txBox="1">
            <a:spLocks noChangeArrowheads="1"/>
          </p:cNvSpPr>
          <p:nvPr/>
        </p:nvSpPr>
        <p:spPr bwMode="auto">
          <a:xfrm>
            <a:off x="2286000" y="31972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9914" name="Text Box 42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9915" name="Text Box 43"/>
          <p:cNvSpPr txBox="1">
            <a:spLocks noChangeArrowheads="1"/>
          </p:cNvSpPr>
          <p:nvPr/>
        </p:nvSpPr>
        <p:spPr bwMode="auto">
          <a:xfrm>
            <a:off x="2751138" y="45720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582988" y="3478213"/>
            <a:ext cx="608012" cy="1017587"/>
            <a:chOff x="2260" y="2387"/>
            <a:chExt cx="384" cy="643"/>
          </a:xfrm>
        </p:grpSpPr>
        <p:sp>
          <p:nvSpPr>
            <p:cNvPr id="1359917" name="Freeform 45"/>
            <p:cNvSpPr>
              <a:spLocks/>
            </p:cNvSpPr>
            <p:nvPr/>
          </p:nvSpPr>
          <p:spPr bwMode="auto">
            <a:xfrm flipH="1">
              <a:off x="2260" y="2404"/>
              <a:ext cx="384" cy="626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288" y="912"/>
                </a:cxn>
                <a:cxn ang="0">
                  <a:pos x="528" y="0"/>
                </a:cxn>
              </a:cxnLst>
              <a:rect l="0" t="0" r="r" b="b"/>
              <a:pathLst>
                <a:path w="528" h="1680">
                  <a:moveTo>
                    <a:pt x="0" y="1680"/>
                  </a:moveTo>
                  <a:cubicBezTo>
                    <a:pt x="100" y="1436"/>
                    <a:pt x="200" y="1192"/>
                    <a:pt x="288" y="912"/>
                  </a:cubicBezTo>
                  <a:cubicBezTo>
                    <a:pt x="376" y="632"/>
                    <a:pt x="452" y="316"/>
                    <a:pt x="528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18" name="Text Box 46"/>
            <p:cNvSpPr txBox="1">
              <a:spLocks noChangeArrowheads="1"/>
            </p:cNvSpPr>
            <p:nvPr/>
          </p:nvSpPr>
          <p:spPr bwMode="auto">
            <a:xfrm>
              <a:off x="2299" y="2387"/>
              <a:ext cx="295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prstTxWarp prst="textNoShape">
                <a:avLst/>
              </a:prstTxWarp>
              <a:spAutoFit/>
            </a:bodyPr>
            <a:lstStyle/>
            <a:p>
              <a:pPr algn="l" defTabSz="912813"/>
              <a:r>
                <a:rPr lang="en-US" sz="2000" b="1" dirty="0">
                  <a:solidFill>
                    <a:srgbClr val="FF0000"/>
                  </a:solidFill>
                  <a:latin typeface="Helvetica"/>
                  <a:cs typeface="Helvetica"/>
                </a:rPr>
                <a:t>58</a:t>
              </a:r>
            </a:p>
          </p:txBody>
        </p:sp>
      </p:grp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=58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7313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902" grpId="0" animBg="1"/>
      <p:bldP spid="1359903" grpId="0" animBg="1"/>
      <p:bldP spid="1359904" grpId="0" animBg="1"/>
      <p:bldP spid="1359905" grpId="0" animBg="1"/>
      <p:bldP spid="1359912" grpId="0"/>
      <p:bldP spid="4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601" y="1371600"/>
            <a:ext cx="1092401" cy="1524000"/>
            <a:chOff x="2688" y="1392"/>
            <a:chExt cx="432" cy="1632"/>
          </a:xfrm>
        </p:grpSpPr>
        <p:sp>
          <p:nvSpPr>
            <p:cNvPr id="1361955" name="Freeform 35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6" name="Text Box 36"/>
            <p:cNvSpPr txBox="1">
              <a:spLocks noChangeArrowheads="1"/>
            </p:cNvSpPr>
            <p:nvPr/>
          </p:nvSpPr>
          <p:spPr bwMode="auto">
            <a:xfrm>
              <a:off x="2823" y="1976"/>
              <a:ext cx="7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321094" y="1219048"/>
            <a:ext cx="1250906" cy="1520976"/>
            <a:chOff x="2095" y="1252"/>
            <a:chExt cx="789" cy="960"/>
          </a:xfrm>
        </p:grpSpPr>
        <p:sp>
          <p:nvSpPr>
            <p:cNvPr id="1361958" name="Freeform 38"/>
            <p:cNvSpPr>
              <a:spLocks/>
            </p:cNvSpPr>
            <p:nvPr/>
          </p:nvSpPr>
          <p:spPr bwMode="auto">
            <a:xfrm>
              <a:off x="2116" y="1252"/>
              <a:ext cx="768" cy="96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9" name="Text Box 39"/>
            <p:cNvSpPr txBox="1">
              <a:spLocks noChangeArrowheads="1"/>
            </p:cNvSpPr>
            <p:nvPr/>
          </p:nvSpPr>
          <p:spPr bwMode="auto">
            <a:xfrm rot="18015715">
              <a:off x="1989" y="1522"/>
              <a:ext cx="4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=44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7414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9718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305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to it’s successor (58) notify(50)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44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1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892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6636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56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set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509994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3620036" y="1004841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937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2" grpId="0"/>
      <p:bldP spid="5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906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00400" y="1447800"/>
            <a:ext cx="1524000" cy="2573867"/>
            <a:chOff x="381000" y="1447800"/>
            <a:chExt cx="1524000" cy="2573867"/>
          </a:xfrm>
        </p:grpSpPr>
        <p:sp>
          <p:nvSpPr>
            <p:cNvPr id="54" name="Freeform 53"/>
            <p:cNvSpPr/>
            <p:nvPr/>
          </p:nvSpPr>
          <p:spPr bwMode="auto">
            <a:xfrm>
              <a:off x="838200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968022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381000" y="1981200"/>
              <a:ext cx="702662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=50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76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6388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sets </a:t>
            </a: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=50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7896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811253" y="40528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>
                <a:solidFill>
                  <a:srgbClr val="FF0000"/>
                </a:solidFill>
                <a:latin typeface="Helvetica"/>
                <a:cs typeface="Helvetica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9316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2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(1/3)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838200"/>
            <a:ext cx="9144000" cy="6094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Equivalence with regular procedure call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Parameters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 Request Message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Result  Reply message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Name of Procedure: Passed in request message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Return Address: mbox2 (client return mail box) 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Stub generator: Compiler that generates stubs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Input: interface definitions in an “interface definition language (IDL)”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Contains, among other things, types of arguments/return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Output: stub code in the appropriate source language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Code for client to pack message, send it off, wait for result, unpack result and return to caller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Code for server to unpack message, call procedure, pack results, send them off</a:t>
            </a:r>
          </a:p>
        </p:txBody>
      </p:sp>
    </p:spTree>
    <p:extLst>
      <p:ext uri="{BB962C8B-B14F-4D97-AF65-F5344CB8AC3E}">
        <p14:creationId xmlns:p14="http://schemas.microsoft.com/office/powerpoint/2010/main" val="1484215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9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sends notify(44) to its successor 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60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46" name="Freeform 45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91395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56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n=50 sets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=44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43020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=44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325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1" grpId="0"/>
      <p:bldP spid="4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806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6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806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6807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6807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807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6807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8074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807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6807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807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8078" name="Text Box 14"/>
          <p:cNvSpPr txBox="1">
            <a:spLocks noChangeArrowheads="1"/>
          </p:cNvSpPr>
          <p:nvPr/>
        </p:nvSpPr>
        <p:spPr bwMode="auto">
          <a:xfrm>
            <a:off x="43434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8079" name="Text Box 15"/>
          <p:cNvSpPr txBox="1">
            <a:spLocks noChangeArrowheads="1"/>
          </p:cNvSpPr>
          <p:nvPr/>
        </p:nvSpPr>
        <p:spPr bwMode="auto">
          <a:xfrm>
            <a:off x="5029200" y="1752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808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6808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6808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3" name="Line 19"/>
          <p:cNvSpPr>
            <a:spLocks noChangeShapeType="1"/>
          </p:cNvSpPr>
          <p:nvPr/>
        </p:nvSpPr>
        <p:spPr bwMode="auto">
          <a:xfrm>
            <a:off x="4953000" y="17526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8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6808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9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6809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67125" y="3114675"/>
            <a:ext cx="263525" cy="438150"/>
          </a:xfrm>
          <a:noFill/>
          <a:ln/>
        </p:spPr>
      </p:pic>
      <p:sp>
        <p:nvSpPr>
          <p:cNvPr id="1368092" name="Text Box 28"/>
          <p:cNvSpPr txBox="1">
            <a:spLocks noChangeArrowheads="1"/>
          </p:cNvSpPr>
          <p:nvPr/>
        </p:nvSpPr>
        <p:spPr bwMode="auto">
          <a:xfrm>
            <a:off x="4057650" y="3200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8093" name="Rectangle 29"/>
          <p:cNvSpPr>
            <a:spLocks noChangeArrowheads="1"/>
          </p:cNvSpPr>
          <p:nvPr/>
        </p:nvSpPr>
        <p:spPr bwMode="auto">
          <a:xfrm>
            <a:off x="0" y="11430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>
                <a:latin typeface="Helvetica"/>
                <a:cs typeface="Helvetica"/>
              </a:rPr>
              <a:t>This completes the joining operation!</a:t>
            </a:r>
          </a:p>
        </p:txBody>
      </p:sp>
      <p:sp>
        <p:nvSpPr>
          <p:cNvPr id="1368094" name="Text Box 30"/>
          <p:cNvSpPr txBox="1">
            <a:spLocks noChangeArrowheads="1"/>
          </p:cNvSpPr>
          <p:nvPr/>
        </p:nvSpPr>
        <p:spPr bwMode="auto">
          <a:xfrm>
            <a:off x="2590800" y="30480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68095" name="Text Box 31"/>
          <p:cNvSpPr txBox="1">
            <a:spLocks noChangeArrowheads="1"/>
          </p:cNvSpPr>
          <p:nvPr/>
        </p:nvSpPr>
        <p:spPr bwMode="auto">
          <a:xfrm>
            <a:off x="2743200" y="4422775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sp>
        <p:nvSpPr>
          <p:cNvPr id="1368096" name="Text Box 32"/>
          <p:cNvSpPr txBox="1">
            <a:spLocks noChangeArrowheads="1"/>
          </p:cNvSpPr>
          <p:nvPr/>
        </p:nvSpPr>
        <p:spPr bwMode="auto">
          <a:xfrm>
            <a:off x="2598738" y="3362325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pred=44</a:t>
            </a:r>
          </a:p>
        </p:txBody>
      </p:sp>
      <p:sp>
        <p:nvSpPr>
          <p:cNvPr id="1368097" name="Text Box 33"/>
          <p:cNvSpPr txBox="1">
            <a:spLocks noChangeArrowheads="1"/>
          </p:cNvSpPr>
          <p:nvPr/>
        </p:nvSpPr>
        <p:spPr bwMode="auto">
          <a:xfrm>
            <a:off x="3657600" y="1298575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8098" name="Line 34"/>
          <p:cNvSpPr>
            <a:spLocks noChangeShapeType="1"/>
          </p:cNvSpPr>
          <p:nvPr/>
        </p:nvSpPr>
        <p:spPr bwMode="auto">
          <a:xfrm flipH="1">
            <a:off x="3962400" y="3429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3969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Efficiency: </a:t>
            </a:r>
            <a:r>
              <a:rPr lang="en-US" i="1"/>
              <a:t>finger tables</a:t>
            </a:r>
          </a:p>
        </p:txBody>
      </p:sp>
      <p:sp>
        <p:nvSpPr>
          <p:cNvPr id="1370115" name="Oval 3"/>
          <p:cNvSpPr>
            <a:spLocks noChangeArrowheads="1"/>
          </p:cNvSpPr>
          <p:nvPr/>
        </p:nvSpPr>
        <p:spPr bwMode="auto">
          <a:xfrm>
            <a:off x="2897188" y="1844675"/>
            <a:ext cx="3427412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16" name="Text Box 4"/>
          <p:cNvSpPr txBox="1">
            <a:spLocks noChangeArrowheads="1"/>
          </p:cNvSpPr>
          <p:nvPr/>
        </p:nvSpPr>
        <p:spPr bwMode="auto">
          <a:xfrm>
            <a:off x="2590800" y="4510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0</a:t>
            </a:r>
            <a:endParaRPr lang="en-US" sz="1400" b="1">
              <a:latin typeface="Helvetica" charset="0"/>
            </a:endParaRPr>
          </a:p>
        </p:txBody>
      </p:sp>
      <p:sp>
        <p:nvSpPr>
          <p:cNvPr id="1370117" name="Freeform 5"/>
          <p:cNvSpPr>
            <a:spLocks/>
          </p:cNvSpPr>
          <p:nvPr/>
        </p:nvSpPr>
        <p:spPr bwMode="auto">
          <a:xfrm>
            <a:off x="3200400" y="4384675"/>
            <a:ext cx="177800" cy="354013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8" name="Freeform 6"/>
          <p:cNvSpPr>
            <a:spLocks/>
          </p:cNvSpPr>
          <p:nvPr/>
        </p:nvSpPr>
        <p:spPr bwMode="auto">
          <a:xfrm>
            <a:off x="3124200" y="4205288"/>
            <a:ext cx="419100" cy="4572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9" name="Freeform 7"/>
          <p:cNvSpPr>
            <a:spLocks/>
          </p:cNvSpPr>
          <p:nvPr/>
        </p:nvSpPr>
        <p:spPr bwMode="auto">
          <a:xfrm>
            <a:off x="2971800" y="3898900"/>
            <a:ext cx="812800" cy="763588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0" name="Freeform 8"/>
          <p:cNvSpPr>
            <a:spLocks/>
          </p:cNvSpPr>
          <p:nvPr/>
        </p:nvSpPr>
        <p:spPr bwMode="auto">
          <a:xfrm>
            <a:off x="2895600" y="3521075"/>
            <a:ext cx="1447800" cy="1141413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1" name="Freeform 9"/>
          <p:cNvSpPr>
            <a:spLocks/>
          </p:cNvSpPr>
          <p:nvPr/>
        </p:nvSpPr>
        <p:spPr bwMode="auto">
          <a:xfrm>
            <a:off x="3352800" y="2378075"/>
            <a:ext cx="1231900" cy="2284413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2" name="Freeform 10"/>
          <p:cNvSpPr>
            <a:spLocks/>
          </p:cNvSpPr>
          <p:nvPr/>
        </p:nvSpPr>
        <p:spPr bwMode="auto">
          <a:xfrm>
            <a:off x="3352800" y="2284413"/>
            <a:ext cx="2360613" cy="2378075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3" name="Text Box 11"/>
          <p:cNvSpPr txBox="1">
            <a:spLocks noChangeArrowheads="1"/>
          </p:cNvSpPr>
          <p:nvPr/>
        </p:nvSpPr>
        <p:spPr bwMode="auto">
          <a:xfrm>
            <a:off x="2441575" y="43576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1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4" name="Text Box 12"/>
          <p:cNvSpPr txBox="1">
            <a:spLocks noChangeArrowheads="1"/>
          </p:cNvSpPr>
          <p:nvPr/>
        </p:nvSpPr>
        <p:spPr bwMode="auto">
          <a:xfrm>
            <a:off x="2362200" y="4129088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2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5" name="Text Box 13"/>
          <p:cNvSpPr txBox="1">
            <a:spLocks noChangeArrowheads="1"/>
          </p:cNvSpPr>
          <p:nvPr/>
        </p:nvSpPr>
        <p:spPr bwMode="auto">
          <a:xfrm>
            <a:off x="2209800" y="3898900"/>
            <a:ext cx="758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3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6" name="Text Box 14"/>
          <p:cNvSpPr txBox="1">
            <a:spLocks noChangeArrowheads="1"/>
          </p:cNvSpPr>
          <p:nvPr/>
        </p:nvSpPr>
        <p:spPr bwMode="auto">
          <a:xfrm>
            <a:off x="2136775" y="3367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4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7" name="Text Box 15"/>
          <p:cNvSpPr txBox="1">
            <a:spLocks noChangeArrowheads="1"/>
          </p:cNvSpPr>
          <p:nvPr/>
        </p:nvSpPr>
        <p:spPr bwMode="auto">
          <a:xfrm>
            <a:off x="2517775" y="2222500"/>
            <a:ext cx="83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5</a:t>
            </a:r>
            <a:endParaRPr lang="en-US" b="1">
              <a:latin typeface="Helvetica" charset="0"/>
            </a:endParaRPr>
          </a:p>
        </p:txBody>
      </p:sp>
      <p:sp>
        <p:nvSpPr>
          <p:cNvPr id="1370128" name="Text Box 16"/>
          <p:cNvSpPr txBox="1">
            <a:spLocks noChangeArrowheads="1"/>
          </p:cNvSpPr>
          <p:nvPr/>
        </p:nvSpPr>
        <p:spPr bwMode="auto">
          <a:xfrm>
            <a:off x="5608638" y="194945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(80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6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) mod 2</a:t>
            </a:r>
            <a:r>
              <a:rPr lang="en-US" b="1" baseline="30000">
                <a:latin typeface="Helvetica" charset="0"/>
                <a:ea typeface="Times New Roman" charset="0"/>
                <a:cs typeface="Times New Roman" charset="0"/>
              </a:rPr>
              <a:t>7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 = 16</a:t>
            </a:r>
            <a:endParaRPr lang="en-US" b="1">
              <a:latin typeface="Helvetica" charset="0"/>
            </a:endParaRPr>
          </a:p>
        </p:txBody>
      </p:sp>
      <p:sp>
        <p:nvSpPr>
          <p:cNvPr id="1370129" name="Line 17"/>
          <p:cNvSpPr>
            <a:spLocks noChangeShapeType="1"/>
          </p:cNvSpPr>
          <p:nvPr/>
        </p:nvSpPr>
        <p:spPr bwMode="auto">
          <a:xfrm>
            <a:off x="4616450" y="1787525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0" name="Text Box 18"/>
          <p:cNvSpPr txBox="1">
            <a:spLocks noChangeArrowheads="1"/>
          </p:cNvSpPr>
          <p:nvPr/>
        </p:nvSpPr>
        <p:spPr bwMode="auto">
          <a:xfrm>
            <a:off x="4464050" y="1404938"/>
            <a:ext cx="336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1370131" name="Text Box 19"/>
          <p:cNvSpPr txBox="1">
            <a:spLocks noChangeArrowheads="1"/>
          </p:cNvSpPr>
          <p:nvPr/>
        </p:nvSpPr>
        <p:spPr bwMode="auto">
          <a:xfrm>
            <a:off x="7086600" y="1143000"/>
            <a:ext cx="1296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Say </a:t>
            </a:r>
            <a:r>
              <a:rPr lang="en-US" sz="2400" i="1">
                <a:latin typeface="Times New Roman" charset="0"/>
              </a:rPr>
              <a:t>m=7</a:t>
            </a:r>
          </a:p>
        </p:txBody>
      </p:sp>
      <p:sp>
        <p:nvSpPr>
          <p:cNvPr id="1370132" name="Text Box 20"/>
          <p:cNvSpPr txBox="1">
            <a:spLocks noChangeArrowheads="1"/>
          </p:cNvSpPr>
          <p:nvPr/>
        </p:nvSpPr>
        <p:spPr bwMode="auto">
          <a:xfrm>
            <a:off x="452438" y="5718175"/>
            <a:ext cx="8386762" cy="461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 i="1" dirty="0" err="1">
                <a:latin typeface="Times New Roman" charset="0"/>
              </a:rPr>
              <a:t>i</a:t>
            </a:r>
            <a:r>
              <a:rPr lang="en-US" sz="2400" b="0" dirty="0" err="1">
                <a:latin typeface="Times New Roman" charset="0"/>
              </a:rPr>
              <a:t>th</a:t>
            </a:r>
            <a:r>
              <a:rPr lang="en-US" sz="2400" b="0" dirty="0">
                <a:latin typeface="Times New Roman" charset="0"/>
              </a:rPr>
              <a:t> entry at peer with id </a:t>
            </a:r>
            <a:r>
              <a:rPr lang="en-US" sz="2400" b="0" i="1" dirty="0" err="1">
                <a:latin typeface="Times New Roman" charset="0"/>
              </a:rPr>
              <a:t>n</a:t>
            </a:r>
            <a:r>
              <a:rPr lang="en-US" sz="2400" b="0" i="1" dirty="0">
                <a:latin typeface="Times New Roman" charset="0"/>
              </a:rPr>
              <a:t> </a:t>
            </a:r>
            <a:r>
              <a:rPr lang="en-US" sz="2400" b="0" dirty="0">
                <a:latin typeface="Times New Roman" charset="0"/>
              </a:rPr>
              <a:t>is first peer with id &gt;=                          </a:t>
            </a:r>
          </a:p>
        </p:txBody>
      </p:sp>
      <p:graphicFrame>
        <p:nvGraphicFramePr>
          <p:cNvPr id="1370133" name="Object 21"/>
          <p:cNvGraphicFramePr>
            <a:graphicFrameLocks noChangeAspect="1"/>
          </p:cNvGraphicFramePr>
          <p:nvPr/>
        </p:nvGraphicFramePr>
        <p:xfrm>
          <a:off x="6583363" y="5707063"/>
          <a:ext cx="1946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4" imgW="939600" imgH="228600" progId="Equation.3">
                  <p:embed/>
                </p:oleObj>
              </mc:Choice>
              <mc:Fallback>
                <p:oleObj name="Equation" r:id="rId4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5707063"/>
                        <a:ext cx="19462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0134" name="Text Box 22"/>
          <p:cNvSpPr txBox="1">
            <a:spLocks noChangeArrowheads="1"/>
          </p:cNvSpPr>
          <p:nvPr/>
        </p:nvSpPr>
        <p:spPr bwMode="auto">
          <a:xfrm>
            <a:off x="228600" y="2439988"/>
            <a:ext cx="1841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370135" name="Text Box 23"/>
          <p:cNvSpPr txBox="1">
            <a:spLocks noChangeArrowheads="1"/>
          </p:cNvSpPr>
          <p:nvPr/>
        </p:nvSpPr>
        <p:spPr bwMode="auto">
          <a:xfrm>
            <a:off x="276417" y="1906588"/>
            <a:ext cx="1118996" cy="30469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0" i="1">
                <a:latin typeface="Times New Roman" charset="0"/>
              </a:rPr>
              <a:t>i   ft[i]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0  96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1  96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2  96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3  96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4  96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5  112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6  20</a:t>
            </a:r>
          </a:p>
        </p:txBody>
      </p:sp>
      <p:sp>
        <p:nvSpPr>
          <p:cNvPr id="1370136" name="Line 24"/>
          <p:cNvSpPr>
            <a:spLocks noChangeShapeType="1"/>
          </p:cNvSpPr>
          <p:nvPr/>
        </p:nvSpPr>
        <p:spPr bwMode="auto">
          <a:xfrm flipH="1" flipV="1">
            <a:off x="1295400" y="3733800"/>
            <a:ext cx="1450975" cy="121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7" name="Text Box 25"/>
          <p:cNvSpPr txBox="1">
            <a:spLocks noChangeArrowheads="1"/>
          </p:cNvSpPr>
          <p:nvPr/>
        </p:nvSpPr>
        <p:spPr bwMode="auto">
          <a:xfrm>
            <a:off x="20638" y="1336675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Finger Table at 80</a:t>
            </a:r>
          </a:p>
        </p:txBody>
      </p:sp>
      <p:pic>
        <p:nvPicPr>
          <p:cNvPr id="1370138" name="Picture 26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35725" y="3368675"/>
            <a:ext cx="266700" cy="436563"/>
          </a:xfrm>
          <a:prstGeom prst="rect">
            <a:avLst/>
          </a:prstGeom>
          <a:noFill/>
        </p:spPr>
      </p:pic>
      <p:sp>
        <p:nvSpPr>
          <p:cNvPr id="1370139" name="Line 27"/>
          <p:cNvSpPr>
            <a:spLocks noChangeShapeType="1"/>
          </p:cNvSpPr>
          <p:nvPr/>
        </p:nvSpPr>
        <p:spPr bwMode="auto">
          <a:xfrm>
            <a:off x="6246813" y="3578225"/>
            <a:ext cx="150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0" name="Text Box 28"/>
          <p:cNvSpPr txBox="1">
            <a:spLocks noChangeArrowheads="1"/>
          </p:cNvSpPr>
          <p:nvPr/>
        </p:nvSpPr>
        <p:spPr bwMode="auto">
          <a:xfrm>
            <a:off x="5865813" y="3363913"/>
            <a:ext cx="436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32</a:t>
            </a:r>
          </a:p>
        </p:txBody>
      </p:sp>
      <p:sp>
        <p:nvSpPr>
          <p:cNvPr id="1370141" name="Line 29"/>
          <p:cNvSpPr>
            <a:spLocks noChangeShapeType="1"/>
          </p:cNvSpPr>
          <p:nvPr/>
        </p:nvSpPr>
        <p:spPr bwMode="auto">
          <a:xfrm>
            <a:off x="5789613" y="464185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2" name="Text Box 30"/>
          <p:cNvSpPr txBox="1">
            <a:spLocks noChangeArrowheads="1"/>
          </p:cNvSpPr>
          <p:nvPr/>
        </p:nvSpPr>
        <p:spPr bwMode="auto">
          <a:xfrm>
            <a:off x="5351463" y="4429125"/>
            <a:ext cx="438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45</a:t>
            </a:r>
          </a:p>
        </p:txBody>
      </p:sp>
      <p:sp>
        <p:nvSpPr>
          <p:cNvPr id="1370143" name="Text Box 31"/>
          <p:cNvSpPr txBox="1">
            <a:spLocks noChangeArrowheads="1"/>
          </p:cNvSpPr>
          <p:nvPr/>
        </p:nvSpPr>
        <p:spPr bwMode="auto">
          <a:xfrm>
            <a:off x="3430588" y="4565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1370144" name="Line 32"/>
          <p:cNvSpPr>
            <a:spLocks noChangeShapeType="1"/>
          </p:cNvSpPr>
          <p:nvPr/>
        </p:nvSpPr>
        <p:spPr bwMode="auto">
          <a:xfrm flipV="1">
            <a:off x="5884863" y="2487613"/>
            <a:ext cx="171450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5" name="Text Box 33"/>
          <p:cNvSpPr txBox="1">
            <a:spLocks noChangeArrowheads="1"/>
          </p:cNvSpPr>
          <p:nvPr/>
        </p:nvSpPr>
        <p:spPr bwMode="auto">
          <a:xfrm>
            <a:off x="5484813" y="24368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370146" name="Line 34"/>
          <p:cNvSpPr>
            <a:spLocks noChangeShapeType="1"/>
          </p:cNvSpPr>
          <p:nvPr/>
        </p:nvSpPr>
        <p:spPr bwMode="auto">
          <a:xfrm flipH="1" flipV="1">
            <a:off x="3354388" y="2271713"/>
            <a:ext cx="10795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7" name="Text Box 35"/>
          <p:cNvSpPr txBox="1">
            <a:spLocks noChangeArrowheads="1"/>
          </p:cNvSpPr>
          <p:nvPr/>
        </p:nvSpPr>
        <p:spPr bwMode="auto">
          <a:xfrm>
            <a:off x="3430588" y="21463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112</a:t>
            </a:r>
          </a:p>
        </p:txBody>
      </p:sp>
      <p:sp>
        <p:nvSpPr>
          <p:cNvPr id="1370148" name="Text Box 36"/>
          <p:cNvSpPr txBox="1">
            <a:spLocks noChangeArrowheads="1"/>
          </p:cNvSpPr>
          <p:nvPr/>
        </p:nvSpPr>
        <p:spPr bwMode="auto">
          <a:xfrm>
            <a:off x="2897188" y="30591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96</a:t>
            </a:r>
          </a:p>
        </p:txBody>
      </p:sp>
      <p:sp>
        <p:nvSpPr>
          <p:cNvPr id="1370149" name="Line 37"/>
          <p:cNvSpPr>
            <a:spLocks noChangeShapeType="1"/>
          </p:cNvSpPr>
          <p:nvPr/>
        </p:nvSpPr>
        <p:spPr bwMode="auto">
          <a:xfrm flipH="1">
            <a:off x="2822575" y="3273425"/>
            <a:ext cx="150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0150" name="Picture 38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413" y="4584700"/>
            <a:ext cx="265112" cy="438150"/>
          </a:xfrm>
          <a:prstGeom prst="rect">
            <a:avLst/>
          </a:prstGeom>
          <a:noFill/>
        </p:spPr>
      </p:pic>
      <p:pic>
        <p:nvPicPr>
          <p:cNvPr id="1370151" name="Picture 39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3388" y="4813300"/>
            <a:ext cx="266700" cy="438150"/>
          </a:xfrm>
          <a:prstGeom prst="rect">
            <a:avLst/>
          </a:prstGeom>
          <a:noFill/>
        </p:spPr>
      </p:pic>
      <p:pic>
        <p:nvPicPr>
          <p:cNvPr id="1370152" name="Picture 40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9675" y="2987675"/>
            <a:ext cx="266700" cy="438150"/>
          </a:xfrm>
          <a:prstGeom prst="rect">
            <a:avLst/>
          </a:prstGeom>
          <a:noFill/>
        </p:spPr>
      </p:pic>
      <p:pic>
        <p:nvPicPr>
          <p:cNvPr id="1370153" name="Picture 41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5788" y="1771650"/>
            <a:ext cx="266700" cy="436563"/>
          </a:xfrm>
          <a:prstGeom prst="rect">
            <a:avLst/>
          </a:prstGeom>
          <a:noFill/>
        </p:spPr>
      </p:pic>
      <p:pic>
        <p:nvPicPr>
          <p:cNvPr id="1370154" name="Picture 42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0613" y="2284413"/>
            <a:ext cx="265112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901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685800"/>
          </a:xfrm>
        </p:spPr>
        <p:txBody>
          <a:bodyPr/>
          <a:lstStyle/>
          <a:p>
            <a:r>
              <a:rPr lang="en-US" dirty="0"/>
              <a:t>Achieving </a:t>
            </a:r>
            <a:r>
              <a:rPr lang="en-US" dirty="0" smtClean="0"/>
              <a:t>Fault Tolerance for Lookup Service</a:t>
            </a:r>
            <a:endParaRPr lang="en-US" dirty="0"/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r>
              <a:rPr lang="en-US" dirty="0"/>
              <a:t>To improve robustness each node maintains the k (&gt; 1) immediate successors instead of only one successor</a:t>
            </a:r>
          </a:p>
          <a:p>
            <a:endParaRPr lang="en-US" dirty="0"/>
          </a:p>
          <a:p>
            <a:r>
              <a:rPr lang="en-US" dirty="0"/>
              <a:t>In the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reply message</a:t>
            </a:r>
            <a:r>
              <a:rPr lang="en-US" dirty="0"/>
              <a:t>, node A can send its k-1 successors to its predecessor B</a:t>
            </a:r>
          </a:p>
          <a:p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receiving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message, B can update its successor list by concatenating the successor list received from A </a:t>
            </a:r>
            <a:r>
              <a:rPr lang="en-US" dirty="0" smtClean="0"/>
              <a:t>with its own list</a:t>
            </a:r>
          </a:p>
          <a:p>
            <a:endParaRPr lang="en-US" dirty="0"/>
          </a:p>
          <a:p>
            <a:r>
              <a:rPr lang="en-US" dirty="0" smtClean="0"/>
              <a:t>If k = log(M), lookup operation works with high probability even if half of nodes fail, where M is number of nodes in the syste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255243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Replicate tuples on successor nodes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Example: replicate (K14, V14) on nodes 20 and 32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9229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If node 15 fails, no reconfiguration needed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till have two replicas 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 smtClean="0"/>
              <a:t>All lookups will be correctly routed</a:t>
            </a:r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Will need to add a new replica on node 35</a:t>
            </a:r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8229600" y="3352800"/>
            <a:ext cx="304800" cy="304800"/>
            <a:chOff x="7391400" y="3581400"/>
            <a:chExt cx="304800" cy="304800"/>
          </a:xfrm>
        </p:grpSpPr>
        <p:cxnSp>
          <p:nvCxnSpPr>
            <p:cNvPr id="74" name="Straight Connector 73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8338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351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51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5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94" grpId="0"/>
      <p:bldP spid="135170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951913" cy="609600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</a:rPr>
              <a:t>Remote </a:t>
            </a:r>
            <a:r>
              <a:rPr lang="en-US" altLang="ko-KR" sz="2800" dirty="0">
                <a:solidFill>
                  <a:srgbClr val="FF0000"/>
                </a:solidFill>
              </a:rPr>
              <a:t>Procedure Call (RPC): </a:t>
            </a:r>
            <a:r>
              <a:rPr lang="en-US" altLang="ko-KR" sz="2800" dirty="0"/>
              <a:t>Call proc on remote machine</a:t>
            </a:r>
          </a:p>
          <a:p>
            <a:pPr lvl="1">
              <a:defRPr/>
            </a:pPr>
            <a:r>
              <a:rPr lang="en-US" altLang="ko-KR" sz="2400" dirty="0"/>
              <a:t>Provides same interface as procedure</a:t>
            </a:r>
          </a:p>
          <a:p>
            <a:pPr lvl="1">
              <a:defRPr/>
            </a:pPr>
            <a:r>
              <a:rPr lang="en-US" altLang="ko-KR" sz="2400" dirty="0"/>
              <a:t>Automatic packing and unpacking of arguments (in stub</a:t>
            </a:r>
            <a:r>
              <a:rPr lang="en-US" altLang="ko-KR" sz="2400" dirty="0" smtClean="0"/>
              <a:t>)</a:t>
            </a:r>
          </a:p>
          <a:p>
            <a:pPr lvl="1">
              <a:defRPr/>
            </a:pPr>
            <a:endParaRPr lang="en-US" altLang="ko-KR" sz="12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Key-Value Store: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Two operations</a:t>
            </a:r>
          </a:p>
          <a:p>
            <a:pPr lvl="2"/>
            <a:r>
              <a:rPr lang="en-US" sz="2400" dirty="0"/>
              <a:t>put(key, value)</a:t>
            </a:r>
          </a:p>
          <a:p>
            <a:pPr lvl="2"/>
            <a:r>
              <a:rPr lang="en-US" sz="2400" dirty="0"/>
              <a:t>value = get(key)</a:t>
            </a:r>
          </a:p>
          <a:p>
            <a:pPr lvl="1"/>
            <a:r>
              <a:rPr lang="en-US" sz="2400" dirty="0"/>
              <a:t>Challenges</a:t>
            </a:r>
          </a:p>
          <a:p>
            <a:pPr lvl="2"/>
            <a:r>
              <a:rPr lang="en-US" sz="2400" dirty="0"/>
              <a:t>Fault Tolerance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replication</a:t>
            </a:r>
            <a:endParaRPr lang="en-US" sz="2400" dirty="0"/>
          </a:p>
          <a:p>
            <a:pPr lvl="2"/>
            <a:r>
              <a:rPr lang="en-US" sz="2400" dirty="0"/>
              <a:t>Scalability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serve </a:t>
            </a:r>
            <a:r>
              <a:rPr lang="en-US" sz="2400" dirty="0">
                <a:sym typeface="Wingdings"/>
              </a:rPr>
              <a:t>get()’s in parallel; replicate/cache hot tuples</a:t>
            </a:r>
            <a:endParaRPr lang="en-US" sz="2400" dirty="0"/>
          </a:p>
          <a:p>
            <a:pPr lvl="2"/>
            <a:r>
              <a:rPr lang="en-US" sz="2400" dirty="0"/>
              <a:t>Consistency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Wingdings"/>
              </a:rPr>
              <a:t>quorum </a:t>
            </a:r>
            <a:r>
              <a:rPr lang="en-US" sz="2400" dirty="0">
                <a:sym typeface="Wingdings"/>
              </a:rPr>
              <a:t>consensus to improve put() </a:t>
            </a:r>
            <a:r>
              <a:rPr lang="en-US" sz="2400" dirty="0" smtClean="0">
                <a:sym typeface="Wingdings"/>
              </a:rPr>
              <a:t>performance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507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(2/2)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Chord:</a:t>
            </a:r>
          </a:p>
          <a:p>
            <a:pPr lvl="1"/>
            <a:r>
              <a:rPr lang="en-US" sz="2400" dirty="0" smtClean="0"/>
              <a:t>Highly </a:t>
            </a:r>
            <a:r>
              <a:rPr lang="en-US" sz="2400" dirty="0"/>
              <a:t>scalable distributed lookup protocol</a:t>
            </a:r>
          </a:p>
          <a:p>
            <a:pPr lvl="1"/>
            <a:r>
              <a:rPr lang="en-US" sz="2400" dirty="0"/>
              <a:t>Each node needs to know about O(log(</a:t>
            </a:r>
            <a:r>
              <a:rPr lang="en-US" sz="2400" i="1" dirty="0"/>
              <a:t>M</a:t>
            </a:r>
            <a:r>
              <a:rPr lang="en-US" sz="2400" dirty="0"/>
              <a:t>)), where </a:t>
            </a:r>
            <a:r>
              <a:rPr lang="en-US" sz="2400" i="1" dirty="0"/>
              <a:t>m</a:t>
            </a:r>
            <a:r>
              <a:rPr lang="en-US" sz="2400" dirty="0"/>
              <a:t> is the total number of nodes</a:t>
            </a:r>
          </a:p>
          <a:p>
            <a:pPr lvl="1"/>
            <a:r>
              <a:rPr lang="en-US" sz="2400" dirty="0"/>
              <a:t>Guarantees that a tuple is found in O(log(</a:t>
            </a:r>
            <a:r>
              <a:rPr lang="en-US" sz="2400" i="1" dirty="0"/>
              <a:t>M</a:t>
            </a:r>
            <a:r>
              <a:rPr lang="en-US" sz="2400" dirty="0"/>
              <a:t>)) steps</a:t>
            </a:r>
          </a:p>
          <a:p>
            <a:pPr lvl="1"/>
            <a:r>
              <a:rPr lang="en-US" sz="2400" dirty="0"/>
              <a:t>Highly resilient: works with high probability even if half of nodes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5682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(2/3)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838200"/>
            <a:ext cx="9144000" cy="6094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Cross-platform issues:</a:t>
            </a:r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client/server machines are different architectures/ languages?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Convert everything to/from some canonical form</a:t>
            </a: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Tag every item with an indication of how it is encoded (avoids unnecessary conversions)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</a:t>
            </a:r>
            <a:r>
              <a:rPr lang="en-US" altLang="ko-KR" dirty="0">
                <a:ea typeface="굴림" panose="020B0600000101010101" pitchFamily="34" charset="-127"/>
              </a:rPr>
              <a:t>does client know which </a:t>
            </a:r>
            <a:r>
              <a:rPr lang="en-US" altLang="ko-KR" dirty="0" err="1">
                <a:ea typeface="굴림" panose="020B0600000101010101" pitchFamily="34" charset="-127"/>
              </a:rPr>
              <a:t>mbox</a:t>
            </a:r>
            <a:r>
              <a:rPr lang="en-US" altLang="ko-KR" dirty="0">
                <a:ea typeface="굴림" panose="020B0600000101010101" pitchFamily="34" charset="-127"/>
              </a:rPr>
              <a:t> to send to?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to translate name of remote service into network endpoint (Remote machine, port, possibly other info)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Binding:</a:t>
            </a:r>
            <a:r>
              <a:rPr lang="en-US" altLang="ko-KR" sz="2400" dirty="0">
                <a:ea typeface="굴림" panose="020B0600000101010101" pitchFamily="34" charset="-127"/>
              </a:rPr>
              <a:t> the process of converting a user-visible name into a network endpoint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This is another word for “naming” at network level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Static: fixed at compile 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Dynamic: performed at runtime</a:t>
            </a:r>
          </a:p>
          <a:p>
            <a:pPr>
              <a:lnSpc>
                <a:spcPct val="100000"/>
              </a:lnSpc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10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100000"/>
              </a:lnSpc>
              <a:spcBef>
                <a:spcPct val="5000"/>
              </a:spcBef>
              <a:buNone/>
            </a:pPr>
            <a:endParaRPr lang="en-US" altLang="ko-KR" sz="26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2155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7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RPC Details (3/3)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9525000" cy="617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Dynamic Binding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Most RPC systems use dynamic binding via name service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Name service provides dynamic translation of service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Why dynamic binding?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Access control: check who is permitted to access service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Fail-over: If server fails, use a different one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altLang="ko-KR" sz="10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there are multiple servers?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Could give flexibility at binding 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Choose unloaded server for each new client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Could provide same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(router level redirect)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Choose unloaded server for each new request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Only works if no state carried from one call to next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altLang="ko-KR" sz="10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multiple clients?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Pass pointer to client-specific return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mbox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in request</a:t>
            </a:r>
            <a:endParaRPr lang="en-US" altLang="ko-KR" sz="24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4595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RPC: Non-Atomic Failures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4715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Different failure modes in dist</a:t>
            </a:r>
            <a:r>
              <a:rPr lang="en-US" altLang="ko-KR" sz="2600" dirty="0">
                <a:ea typeface="굴림" panose="020B0600000101010101" pitchFamily="34" charset="-127"/>
              </a:rPr>
              <a:t>.</a:t>
            </a:r>
            <a:r>
              <a:rPr lang="en-US" altLang="ko-KR" sz="2600" dirty="0" smtClean="0">
                <a:ea typeface="굴림" panose="020B0600000101010101" pitchFamily="34" charset="-127"/>
              </a:rPr>
              <a:t> system than on a single machine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Consider many different types of failures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User-level bug causes address space to crash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Machine failure, kernel bug causes all processes on same machine to fail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Some machine is compromised by malicious party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Before RPC: whole system would crash/die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After RPC: One machine crashes/compromised while others keep working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Can easily result in inconsistent view of the world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Did my cached data get written back or not?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Did server do what I requested or not?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Answer? Distributed transactions/Byzantine Commit</a:t>
            </a:r>
          </a:p>
          <a:p>
            <a:pPr marL="457200" lvl="1" indent="0">
              <a:lnSpc>
                <a:spcPct val="100000"/>
              </a:lnSpc>
              <a:spcBef>
                <a:spcPct val="10000"/>
              </a:spcBef>
              <a:buNone/>
            </a:pPr>
            <a:endParaRPr lang="en-US" altLang="ko-KR" sz="24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9346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RPC: Performance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4715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</a:rPr>
              <a:t>Cost of Procedure call </a:t>
            </a: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« same-machine RPC « network RPC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altLang="ko-KR" sz="26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Means programmers must be aware that RPC is not free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sz="2600" dirty="0" smtClean="0">
                <a:ea typeface="굴림" panose="020B0600000101010101" pitchFamily="34" charset="-127"/>
                <a:sym typeface="Symbol" panose="05050102010706020507" pitchFamily="18" charset="2"/>
              </a:rPr>
              <a:t>Caching can help, but may make failure handling complex</a:t>
            </a:r>
          </a:p>
        </p:txBody>
      </p:sp>
    </p:spTree>
    <p:extLst>
      <p:ext uri="{BB962C8B-B14F-4D97-AF65-F5344CB8AC3E}">
        <p14:creationId xmlns:p14="http://schemas.microsoft.com/office/powerpoint/2010/main" val="2521148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88728</TotalTime>
  <Pages>60</Pages>
  <Words>4193</Words>
  <Application>Microsoft Macintosh PowerPoint</Application>
  <PresentationFormat>On-screen Show (4:3)</PresentationFormat>
  <Paragraphs>1051</Paragraphs>
  <Slides>59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</vt:lpstr>
      <vt:lpstr>Equation</vt:lpstr>
      <vt:lpstr>CS162 Operating Systems and Systems Programming Lecture 23   RPC, Key-Value Stores, Chord</vt:lpstr>
      <vt:lpstr>Remote Procedure Call (RPC)</vt:lpstr>
      <vt:lpstr>RPC Implementation</vt:lpstr>
      <vt:lpstr>RPC Information Flow</vt:lpstr>
      <vt:lpstr>RPC Details (1/3)</vt:lpstr>
      <vt:lpstr>RPC Details (2/3)</vt:lpstr>
      <vt:lpstr>RPC Details (3/3)</vt:lpstr>
      <vt:lpstr>Problems with RPC: Non-Atomic Failures</vt:lpstr>
      <vt:lpstr>Problems with RPC: Performance</vt:lpstr>
      <vt:lpstr>Administrivia</vt:lpstr>
      <vt:lpstr>break</vt:lpstr>
      <vt:lpstr>Key Value Storage</vt:lpstr>
      <vt:lpstr>Key Values: Examples </vt:lpstr>
      <vt:lpstr>Key-Value Storage Systems in Real Life</vt:lpstr>
      <vt:lpstr>Key Value Store</vt:lpstr>
      <vt:lpstr>Challenges</vt:lpstr>
      <vt:lpstr>Key Questions</vt:lpstr>
      <vt:lpstr>Directory-Based Architecture</vt:lpstr>
      <vt:lpstr>Directory-Based Architecture</vt:lpstr>
      <vt:lpstr>Directory-Based Architecture</vt:lpstr>
      <vt:lpstr>Directory-Based Architecture</vt:lpstr>
      <vt:lpstr>Discussion: Iterative vs. Recursive Query</vt:lpstr>
      <vt:lpstr>Fault Tolerance</vt:lpstr>
      <vt:lpstr>Fault Tolerance</vt:lpstr>
      <vt:lpstr>Fault Tolerance</vt:lpstr>
      <vt:lpstr>Scalability</vt:lpstr>
      <vt:lpstr>Scalability: Load Balancing</vt:lpstr>
      <vt:lpstr>Consistency</vt:lpstr>
      <vt:lpstr>Consistency (cont’d)</vt:lpstr>
      <vt:lpstr>Large Variety of Consistency Models</vt:lpstr>
      <vt:lpstr>Quorum Consensus</vt:lpstr>
      <vt:lpstr>Quorum Consensus Example</vt:lpstr>
      <vt:lpstr>Quorum Consensus Example</vt:lpstr>
      <vt:lpstr>Scaling Up Directory</vt:lpstr>
      <vt:lpstr>Key to Node Mapping Example</vt:lpstr>
      <vt:lpstr>Scaling Up Directory </vt:lpstr>
      <vt:lpstr>Chord: Distributed Lookup (Directory) Service</vt:lpstr>
      <vt:lpstr>Lookup</vt:lpstr>
      <vt:lpstr>Stabilization Procedure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 (cont’d)</vt:lpstr>
      <vt:lpstr>Achieving Efficiency: finger tables</vt:lpstr>
      <vt:lpstr>Achieving Fault Tolerance for Lookup Service</vt:lpstr>
      <vt:lpstr>Storage Fault Tolerance</vt:lpstr>
      <vt:lpstr>Storage Fault Tolerance</vt:lpstr>
      <vt:lpstr>Summary (1/2)</vt:lpstr>
      <vt:lpstr>Summary (2/2) 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1038</cp:revision>
  <cp:lastPrinted>2017-04-19T22:54:46Z</cp:lastPrinted>
  <dcterms:created xsi:type="dcterms:W3CDTF">1995-08-12T11:37:26Z</dcterms:created>
  <dcterms:modified xsi:type="dcterms:W3CDTF">2017-04-20T01:24:01Z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