
<file path=[Content_Types].xml><?xml version="1.0" encoding="utf-8"?>
<Types xmlns="http://schemas.openxmlformats.org/package/2006/content-types">
  <Default Extension="xml" ContentType="application/xml"/>
  <Default Extension="wdp" ContentType="image/vnd.ms-photo"/>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2.xml" ContentType="application/vnd.openxmlformats-officedocument.drawingml.chart+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87"/>
  </p:notesMasterIdLst>
  <p:handoutMasterIdLst>
    <p:handoutMasterId r:id="rId88"/>
  </p:handoutMasterIdLst>
  <p:sldIdLst>
    <p:sldId id="256" r:id="rId2"/>
    <p:sldId id="1934" r:id="rId3"/>
    <p:sldId id="1935" r:id="rId4"/>
    <p:sldId id="1936" r:id="rId5"/>
    <p:sldId id="1938" r:id="rId6"/>
    <p:sldId id="1817" r:id="rId7"/>
    <p:sldId id="1818" r:id="rId8"/>
    <p:sldId id="1819" r:id="rId9"/>
    <p:sldId id="1820" r:id="rId10"/>
    <p:sldId id="1821" r:id="rId11"/>
    <p:sldId id="1923" r:id="rId12"/>
    <p:sldId id="1823" r:id="rId13"/>
    <p:sldId id="1924" r:id="rId14"/>
    <p:sldId id="1939" r:id="rId15"/>
    <p:sldId id="1908" r:id="rId16"/>
    <p:sldId id="1909" r:id="rId17"/>
    <p:sldId id="1910" r:id="rId18"/>
    <p:sldId id="1911" r:id="rId19"/>
    <p:sldId id="1912" r:id="rId20"/>
    <p:sldId id="1913" r:id="rId21"/>
    <p:sldId id="1914" r:id="rId22"/>
    <p:sldId id="1915" r:id="rId23"/>
    <p:sldId id="1916" r:id="rId24"/>
    <p:sldId id="1917" r:id="rId25"/>
    <p:sldId id="1918" r:id="rId26"/>
    <p:sldId id="1919" r:id="rId27"/>
    <p:sldId id="1920" r:id="rId28"/>
    <p:sldId id="1921" r:id="rId29"/>
    <p:sldId id="1922" r:id="rId30"/>
    <p:sldId id="1930" r:id="rId31"/>
    <p:sldId id="1929" r:id="rId32"/>
    <p:sldId id="1928" r:id="rId33"/>
    <p:sldId id="1925" r:id="rId34"/>
    <p:sldId id="1940" r:id="rId35"/>
    <p:sldId id="1825" r:id="rId36"/>
    <p:sldId id="1833" r:id="rId37"/>
    <p:sldId id="1834" r:id="rId38"/>
    <p:sldId id="1835" r:id="rId39"/>
    <p:sldId id="1836" r:id="rId40"/>
    <p:sldId id="1837" r:id="rId41"/>
    <p:sldId id="1841" r:id="rId42"/>
    <p:sldId id="1844" r:id="rId43"/>
    <p:sldId id="1845" r:id="rId44"/>
    <p:sldId id="1846" r:id="rId45"/>
    <p:sldId id="1847" r:id="rId46"/>
    <p:sldId id="1848" r:id="rId47"/>
    <p:sldId id="1849" r:id="rId48"/>
    <p:sldId id="1850" r:id="rId49"/>
    <p:sldId id="1851" r:id="rId50"/>
    <p:sldId id="1852" r:id="rId51"/>
    <p:sldId id="1853" r:id="rId52"/>
    <p:sldId id="1854" r:id="rId53"/>
    <p:sldId id="1855" r:id="rId54"/>
    <p:sldId id="1856" r:id="rId55"/>
    <p:sldId id="1857" r:id="rId56"/>
    <p:sldId id="1858" r:id="rId57"/>
    <p:sldId id="1859" r:id="rId58"/>
    <p:sldId id="1860" r:id="rId59"/>
    <p:sldId id="1861" r:id="rId60"/>
    <p:sldId id="1862" r:id="rId61"/>
    <p:sldId id="1863" r:id="rId62"/>
    <p:sldId id="1864" r:id="rId63"/>
    <p:sldId id="1865" r:id="rId64"/>
    <p:sldId id="1866" r:id="rId65"/>
    <p:sldId id="1867" r:id="rId66"/>
    <p:sldId id="1868" r:id="rId67"/>
    <p:sldId id="1869" r:id="rId68"/>
    <p:sldId id="1870" r:id="rId69"/>
    <p:sldId id="1871" r:id="rId70"/>
    <p:sldId id="1872" r:id="rId71"/>
    <p:sldId id="1873" r:id="rId72"/>
    <p:sldId id="1874" r:id="rId73"/>
    <p:sldId id="1876" r:id="rId74"/>
    <p:sldId id="1877" r:id="rId75"/>
    <p:sldId id="1878" r:id="rId76"/>
    <p:sldId id="1879" r:id="rId77"/>
    <p:sldId id="1880" r:id="rId78"/>
    <p:sldId id="1881" r:id="rId79"/>
    <p:sldId id="1887" r:id="rId80"/>
    <p:sldId id="1941" r:id="rId81"/>
    <p:sldId id="1931" r:id="rId82"/>
    <p:sldId id="1926" r:id="rId83"/>
    <p:sldId id="1932" r:id="rId84"/>
    <p:sldId id="1933" r:id="rId85"/>
    <p:sldId id="1942" r:id="rId86"/>
  </p:sldIdLst>
  <p:sldSz cx="9144000" cy="6858000" type="screen4x3"/>
  <p:notesSz cx="9601200" cy="73152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5pPr>
    <a:lvl6pPr marL="2286000" algn="l" defTabSz="914400" rtl="0" eaLnBrk="1" latinLnBrk="0" hangingPunct="1">
      <a:defRPr b="1" kern="1200">
        <a:solidFill>
          <a:schemeClr val="tx1"/>
        </a:solidFill>
        <a:latin typeface="Comic Sans MS" panose="030F0702030302020204" pitchFamily="66" charset="0"/>
        <a:ea typeface="+mn-ea"/>
        <a:cs typeface="+mn-cs"/>
      </a:defRPr>
    </a:lvl6pPr>
    <a:lvl7pPr marL="2743200" algn="l" defTabSz="914400" rtl="0" eaLnBrk="1" latinLnBrk="0" hangingPunct="1">
      <a:defRPr b="1" kern="1200">
        <a:solidFill>
          <a:schemeClr val="tx1"/>
        </a:solidFill>
        <a:latin typeface="Comic Sans MS" panose="030F0702030302020204" pitchFamily="66" charset="0"/>
        <a:ea typeface="+mn-ea"/>
        <a:cs typeface="+mn-cs"/>
      </a:defRPr>
    </a:lvl7pPr>
    <a:lvl8pPr marL="3200400" algn="l" defTabSz="914400" rtl="0" eaLnBrk="1" latinLnBrk="0" hangingPunct="1">
      <a:defRPr b="1" kern="1200">
        <a:solidFill>
          <a:schemeClr val="tx1"/>
        </a:solidFill>
        <a:latin typeface="Comic Sans MS" panose="030F0702030302020204" pitchFamily="66" charset="0"/>
        <a:ea typeface="+mn-ea"/>
        <a:cs typeface="+mn-cs"/>
      </a:defRPr>
    </a:lvl8pPr>
    <a:lvl9pPr marL="3657600" algn="l" defTabSz="914400" rtl="0" eaLnBrk="1" latinLnBrk="0" hangingPunct="1">
      <a:defRPr b="1" kern="1200">
        <a:solidFill>
          <a:schemeClr val="tx1"/>
        </a:solidFill>
        <a:latin typeface="Comic Sans MS" panose="030F0702030302020204" pitchFamily="66"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33FF"/>
    <a:srgbClr val="FF79DC"/>
    <a:srgbClr val="FFFFBD"/>
    <a:srgbClr val="FFC5F0"/>
    <a:srgbClr val="FF33CC"/>
    <a:srgbClr val="FF99FF"/>
    <a:srgbClr val="29C6D7"/>
    <a:srgbClr val="FC230C"/>
    <a:srgbClr val="ECE21C"/>
    <a:srgbClr val="618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68" autoAdjust="0"/>
    <p:restoredTop sz="96104" autoAdjust="0"/>
  </p:normalViewPr>
  <p:slideViewPr>
    <p:cSldViewPr>
      <p:cViewPr>
        <p:scale>
          <a:sx n="100" d="100"/>
          <a:sy n="100" d="100"/>
        </p:scale>
        <p:origin x="-1144"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p:cViewPr varScale="1">
        <p:scale>
          <a:sx n="72" d="100"/>
          <a:sy n="72" d="100"/>
        </p:scale>
        <p:origin x="1794" y="72"/>
      </p:cViewPr>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esProps" Target="presProps.xml"/><Relationship Id="rId91" Type="http://schemas.openxmlformats.org/officeDocument/2006/relationships/viewProps" Target="viewProps.xml"/><Relationship Id="rId92" Type="http://schemas.openxmlformats.org/officeDocument/2006/relationships/theme" Target="theme/theme1.xml"/><Relationship Id="rId9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notesMaster" Target="notesMasters/notesMaster1.xml"/><Relationship Id="rId88" Type="http://schemas.openxmlformats.org/officeDocument/2006/relationships/handoutMaster" Target="handoutMasters/handoutMaster1.xml"/><Relationship Id="rId89" Type="http://schemas.openxmlformats.org/officeDocument/2006/relationships/printerSettings" Target="printerSettings/printerSettings1.bin"/></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istoica:slides:2013:xdata-jan29-31:error-moore-law.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matei:workspace:spark_paper:sosp_2011:analysis:FaultToleranceResul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1"/>
          <c:order val="0"/>
          <c:tx>
            <c:strRef>
              <c:f>'[error-moore-law.xlsx]Sheet1'!$H$1</c:f>
              <c:strCache>
                <c:ptCount val="1"/>
                <c:pt idx="0">
                  <c:v>Moore's Law</c:v>
                </c:pt>
              </c:strCache>
            </c:strRef>
          </c:tx>
          <c:spPr>
            <a:ln>
              <a:solidFill>
                <a:schemeClr val="bg1">
                  <a:lumMod val="50000"/>
                </a:schemeClr>
              </a:solidFill>
            </a:ln>
          </c:spPr>
          <c:marker>
            <c:symbol val="none"/>
          </c:marker>
          <c:cat>
            <c:numRef>
              <c:f>'[error-moore-law.xlsx]Sheet1'!$G$2:$G$7</c:f>
              <c:numCache>
                <c:formatCode>General</c:formatCode>
                <c:ptCount val="6"/>
                <c:pt idx="0">
                  <c:v>2010.0</c:v>
                </c:pt>
                <c:pt idx="1">
                  <c:v>2011.0</c:v>
                </c:pt>
                <c:pt idx="2">
                  <c:v>2012.0</c:v>
                </c:pt>
                <c:pt idx="3">
                  <c:v>2013.0</c:v>
                </c:pt>
                <c:pt idx="4">
                  <c:v>2014.0</c:v>
                </c:pt>
                <c:pt idx="5">
                  <c:v>2015.0</c:v>
                </c:pt>
              </c:numCache>
            </c:numRef>
          </c:cat>
          <c:val>
            <c:numRef>
              <c:f>'[error-moore-law.xlsx]Sheet1'!$H$2:$H$7</c:f>
              <c:numCache>
                <c:formatCode>General</c:formatCode>
                <c:ptCount val="6"/>
                <c:pt idx="0">
                  <c:v>1.0</c:v>
                </c:pt>
                <c:pt idx="1">
                  <c:v>1.58</c:v>
                </c:pt>
                <c:pt idx="2">
                  <c:v>2.5</c:v>
                </c:pt>
                <c:pt idx="3">
                  <c:v>4.0</c:v>
                </c:pt>
                <c:pt idx="4">
                  <c:v>6.34</c:v>
                </c:pt>
                <c:pt idx="5">
                  <c:v>10.0</c:v>
                </c:pt>
              </c:numCache>
            </c:numRef>
          </c:val>
          <c:smooth val="0"/>
        </c:ser>
        <c:ser>
          <c:idx val="3"/>
          <c:order val="1"/>
          <c:tx>
            <c:strRef>
              <c:f>'[error-moore-law.xlsx]Sheet1'!$J$1</c:f>
              <c:strCache>
                <c:ptCount val="1"/>
                <c:pt idx="0">
                  <c:v>Particle Accel.</c:v>
                </c:pt>
              </c:strCache>
            </c:strRef>
          </c:tx>
          <c:spPr>
            <a:ln>
              <a:solidFill>
                <a:srgbClr val="0000FF"/>
              </a:solidFill>
            </a:ln>
          </c:spPr>
          <c:marker>
            <c:symbol val="none"/>
          </c:marker>
          <c:cat>
            <c:numRef>
              <c:f>'[error-moore-law.xlsx]Sheet1'!$G$2:$G$7</c:f>
              <c:numCache>
                <c:formatCode>General</c:formatCode>
                <c:ptCount val="6"/>
                <c:pt idx="0">
                  <c:v>2010.0</c:v>
                </c:pt>
                <c:pt idx="1">
                  <c:v>2011.0</c:v>
                </c:pt>
                <c:pt idx="2">
                  <c:v>2012.0</c:v>
                </c:pt>
                <c:pt idx="3">
                  <c:v>2013.0</c:v>
                </c:pt>
                <c:pt idx="4">
                  <c:v>2014.0</c:v>
                </c:pt>
                <c:pt idx="5">
                  <c:v>2015.0</c:v>
                </c:pt>
              </c:numCache>
            </c:numRef>
          </c:cat>
          <c:val>
            <c:numRef>
              <c:f>'[error-moore-law.xlsx]Sheet1'!$J$2:$J$7</c:f>
              <c:numCache>
                <c:formatCode>General</c:formatCode>
                <c:ptCount val="6"/>
                <c:pt idx="0">
                  <c:v>1.0</c:v>
                </c:pt>
                <c:pt idx="1">
                  <c:v>1.8</c:v>
                </c:pt>
                <c:pt idx="2">
                  <c:v>3.24</c:v>
                </c:pt>
                <c:pt idx="3">
                  <c:v>5.83</c:v>
                </c:pt>
                <c:pt idx="4">
                  <c:v>10.5</c:v>
                </c:pt>
                <c:pt idx="5">
                  <c:v>18.9</c:v>
                </c:pt>
              </c:numCache>
            </c:numRef>
          </c:val>
          <c:smooth val="0"/>
        </c:ser>
        <c:ser>
          <c:idx val="4"/>
          <c:order val="2"/>
          <c:tx>
            <c:strRef>
              <c:f>'[error-moore-law.xlsx]Sheet1'!$K$1</c:f>
              <c:strCache>
                <c:ptCount val="1"/>
                <c:pt idx="0">
                  <c:v>DNA Sequencers</c:v>
                </c:pt>
              </c:strCache>
            </c:strRef>
          </c:tx>
          <c:spPr>
            <a:ln>
              <a:solidFill>
                <a:srgbClr val="FF0000"/>
              </a:solidFill>
            </a:ln>
          </c:spPr>
          <c:marker>
            <c:symbol val="none"/>
          </c:marker>
          <c:cat>
            <c:numRef>
              <c:f>'[error-moore-law.xlsx]Sheet1'!$G$2:$G$7</c:f>
              <c:numCache>
                <c:formatCode>General</c:formatCode>
                <c:ptCount val="6"/>
                <c:pt idx="0">
                  <c:v>2010.0</c:v>
                </c:pt>
                <c:pt idx="1">
                  <c:v>2011.0</c:v>
                </c:pt>
                <c:pt idx="2">
                  <c:v>2012.0</c:v>
                </c:pt>
                <c:pt idx="3">
                  <c:v>2013.0</c:v>
                </c:pt>
                <c:pt idx="4">
                  <c:v>2014.0</c:v>
                </c:pt>
                <c:pt idx="5">
                  <c:v>2015.0</c:v>
                </c:pt>
              </c:numCache>
            </c:numRef>
          </c:cat>
          <c:val>
            <c:numRef>
              <c:f>'[error-moore-law.xlsx]Sheet1'!$K$2:$K$7</c:f>
              <c:numCache>
                <c:formatCode>General</c:formatCode>
                <c:ptCount val="6"/>
                <c:pt idx="0">
                  <c:v>1.0</c:v>
                </c:pt>
                <c:pt idx="1">
                  <c:v>2.2</c:v>
                </c:pt>
                <c:pt idx="2">
                  <c:v>4.84</c:v>
                </c:pt>
                <c:pt idx="3">
                  <c:v>10.6</c:v>
                </c:pt>
                <c:pt idx="4">
                  <c:v>23.4</c:v>
                </c:pt>
                <c:pt idx="5">
                  <c:v>51.0</c:v>
                </c:pt>
              </c:numCache>
            </c:numRef>
          </c:val>
          <c:smooth val="0"/>
        </c:ser>
        <c:dLbls>
          <c:showLegendKey val="0"/>
          <c:showVal val="0"/>
          <c:showCatName val="0"/>
          <c:showSerName val="0"/>
          <c:showPercent val="0"/>
          <c:showBubbleSize val="0"/>
        </c:dLbls>
        <c:marker val="1"/>
        <c:smooth val="0"/>
        <c:axId val="2122447400"/>
        <c:axId val="2122450408"/>
      </c:lineChart>
      <c:catAx>
        <c:axId val="2122447400"/>
        <c:scaling>
          <c:orientation val="minMax"/>
        </c:scaling>
        <c:delete val="0"/>
        <c:axPos val="b"/>
        <c:numFmt formatCode="General" sourceLinked="1"/>
        <c:majorTickMark val="out"/>
        <c:minorTickMark val="none"/>
        <c:tickLblPos val="nextTo"/>
        <c:txPr>
          <a:bodyPr/>
          <a:lstStyle/>
          <a:p>
            <a:pPr>
              <a:defRPr sz="1800"/>
            </a:pPr>
            <a:endParaRPr lang="en-US"/>
          </a:p>
        </c:txPr>
        <c:crossAx val="2122450408"/>
        <c:crosses val="autoZero"/>
        <c:auto val="1"/>
        <c:lblAlgn val="ctr"/>
        <c:lblOffset val="100"/>
        <c:noMultiLvlLbl val="0"/>
      </c:catAx>
      <c:valAx>
        <c:axId val="2122450408"/>
        <c:scaling>
          <c:orientation val="minMax"/>
          <c:min val="0.0"/>
        </c:scaling>
        <c:delete val="0"/>
        <c:axPos val="l"/>
        <c:majorGridlines/>
        <c:numFmt formatCode="General" sourceLinked="1"/>
        <c:majorTickMark val="out"/>
        <c:minorTickMark val="none"/>
        <c:tickLblPos val="nextTo"/>
        <c:txPr>
          <a:bodyPr/>
          <a:lstStyle/>
          <a:p>
            <a:pPr>
              <a:defRPr sz="1800"/>
            </a:pPr>
            <a:endParaRPr lang="en-US"/>
          </a:p>
        </c:txPr>
        <c:crossAx val="2122447400"/>
        <c:crosses val="autoZero"/>
        <c:crossBetween val="between"/>
      </c:valAx>
    </c:plotArea>
    <c:legend>
      <c:legendPos val="r"/>
      <c:layout>
        <c:manualLayout>
          <c:xMode val="edge"/>
          <c:yMode val="edge"/>
          <c:x val="0.103385277102142"/>
          <c:y val="0.186590604745835"/>
          <c:w val="0.352530541012216"/>
          <c:h val="0.3876918956559"/>
        </c:manualLayout>
      </c:layout>
      <c:overlay val="0"/>
      <c:txPr>
        <a:bodyPr/>
        <a:lstStyle/>
        <a:p>
          <a:pPr>
            <a:defRPr sz="1800">
              <a:latin typeface="Helvetica"/>
              <a:cs typeface="Helvetica"/>
            </a:defRPr>
          </a:pPr>
          <a:endParaRPr lang="en-US"/>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81949401295252"/>
          <c:y val="0.112759643916914"/>
          <c:w val="0.779589060243209"/>
          <c:h val="0.608545994065282"/>
        </c:manualLayout>
      </c:layout>
      <c:barChart>
        <c:barDir val="col"/>
        <c:grouping val="clustered"/>
        <c:varyColors val="0"/>
        <c:ser>
          <c:idx val="1"/>
          <c:order val="0"/>
          <c:tx>
            <c:v>Failure in the 6th Iteration</c:v>
          </c:tx>
          <c:spPr>
            <a:solidFill>
              <a:schemeClr val="accent1">
                <a:lumMod val="75000"/>
              </a:schemeClr>
            </a:solidFill>
            <a:ln w="9525" cap="flat" cmpd="sng" algn="ctr">
              <a:noFill/>
              <a:prstDash val="solid"/>
            </a:ln>
            <a:effectLst>
              <a:outerShdw blurRad="40000" dist="23000" dir="5400000" rotWithShape="0">
                <a:srgbClr val="000000">
                  <a:alpha val="35000"/>
                </a:srgbClr>
              </a:outerShdw>
            </a:effectLst>
          </c:spPr>
          <c:invertIfNegative val="0"/>
          <c:dLbls>
            <c:numFmt formatCode="#,##0" sourceLinked="0"/>
            <c:txPr>
              <a:bodyPr rot="0" vert="horz"/>
              <a:lstStyle/>
              <a:p>
                <a:pPr>
                  <a:defRPr/>
                </a:pPr>
                <a:endParaRPr lang="en-US"/>
              </a:p>
            </c:txPr>
            <c:showLegendKey val="0"/>
            <c:showVal val="1"/>
            <c:showCatName val="0"/>
            <c:showSerName val="0"/>
            <c:showPercent val="0"/>
            <c:showBubbleSize val="0"/>
            <c:showLeaderLines val="0"/>
          </c:dLbls>
          <c:val>
            <c:numRef>
              <c:f>'[FaultToleranceResults.xlsx]Draft 4'!$C$13:$L$13</c:f>
              <c:numCache>
                <c:formatCode>General</c:formatCode>
                <c:ptCount val="10"/>
                <c:pt idx="0">
                  <c:v>118.840123536</c:v>
                </c:pt>
                <c:pt idx="1">
                  <c:v>57.48251275</c:v>
                </c:pt>
                <c:pt idx="2">
                  <c:v>56.488576379</c:v>
                </c:pt>
                <c:pt idx="3">
                  <c:v>58.410185257</c:v>
                </c:pt>
                <c:pt idx="4">
                  <c:v>58.282009992</c:v>
                </c:pt>
                <c:pt idx="5">
                  <c:v>80.58479724599998</c:v>
                </c:pt>
                <c:pt idx="6">
                  <c:v>56.952982059</c:v>
                </c:pt>
                <c:pt idx="7">
                  <c:v>58.836493968</c:v>
                </c:pt>
                <c:pt idx="8">
                  <c:v>57.0317729</c:v>
                </c:pt>
                <c:pt idx="9">
                  <c:v>58.680599745</c:v>
                </c:pt>
              </c:numCache>
            </c:numRef>
          </c:val>
        </c:ser>
        <c:dLbls>
          <c:showLegendKey val="0"/>
          <c:showVal val="0"/>
          <c:showCatName val="0"/>
          <c:showSerName val="0"/>
          <c:showPercent val="0"/>
          <c:showBubbleSize val="0"/>
        </c:dLbls>
        <c:gapWidth val="150"/>
        <c:axId val="2132329208"/>
        <c:axId val="2132334664"/>
      </c:barChart>
      <c:catAx>
        <c:axId val="2132329208"/>
        <c:scaling>
          <c:orientation val="minMax"/>
        </c:scaling>
        <c:delete val="0"/>
        <c:axPos val="b"/>
        <c:title>
          <c:tx>
            <c:rich>
              <a:bodyPr/>
              <a:lstStyle/>
              <a:p>
                <a:pPr>
                  <a:defRPr/>
                </a:pPr>
                <a:r>
                  <a:rPr lang="en-US"/>
                  <a:t>Iteration</a:t>
                </a:r>
              </a:p>
            </c:rich>
          </c:tx>
          <c:overlay val="0"/>
        </c:title>
        <c:majorTickMark val="none"/>
        <c:minorTickMark val="none"/>
        <c:tickLblPos val="nextTo"/>
        <c:crossAx val="2132334664"/>
        <c:crosses val="autoZero"/>
        <c:auto val="1"/>
        <c:lblAlgn val="ctr"/>
        <c:lblOffset val="100"/>
        <c:noMultiLvlLbl val="0"/>
      </c:catAx>
      <c:valAx>
        <c:axId val="2132334664"/>
        <c:scaling>
          <c:orientation val="minMax"/>
        </c:scaling>
        <c:delete val="0"/>
        <c:axPos val="l"/>
        <c:title>
          <c:tx>
            <c:rich>
              <a:bodyPr/>
              <a:lstStyle/>
              <a:p>
                <a:pPr>
                  <a:defRPr/>
                </a:pPr>
                <a:r>
                  <a:rPr lang="en-US"/>
                  <a:t>Iteratrion time (s)</a:t>
                </a:r>
              </a:p>
            </c:rich>
          </c:tx>
          <c:overlay val="0"/>
        </c:title>
        <c:numFmt formatCode="General" sourceLinked="1"/>
        <c:majorTickMark val="none"/>
        <c:minorTickMark val="none"/>
        <c:tickLblPos val="nextTo"/>
        <c:crossAx val="2132329208"/>
        <c:crosses val="autoZero"/>
        <c:crossBetween val="between"/>
      </c:valAx>
    </c:plotArea>
    <c:plotVisOnly val="1"/>
    <c:dispBlanksAs val="gap"/>
    <c:showDLblsOverMax val="0"/>
  </c:chart>
  <c:spPr>
    <a:ln>
      <a:noFill/>
    </a:ln>
  </c:spPr>
  <c:txPr>
    <a:bodyPr/>
    <a:lstStyle/>
    <a:p>
      <a:pPr>
        <a:defRPr sz="2200">
          <a:latin typeface="Corbel"/>
          <a:cs typeface="Corbe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 Id="rId2" Type="http://schemas.openxmlformats.org/officeDocument/2006/relationships/image" Target="../media/image5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4405313" y="6956425"/>
            <a:ext cx="792162" cy="2714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315" tIns="46997" rIns="92315" bIns="46997">
            <a:spAutoFit/>
          </a:bodyPr>
          <a:lstStyle>
            <a:lvl1pPr defTabSz="917575">
              <a:defRPr b="1">
                <a:solidFill>
                  <a:schemeClr val="tx1"/>
                </a:solidFill>
                <a:latin typeface="Comic Sans MS" panose="030F0702030302020204" pitchFamily="66" charset="0"/>
              </a:defRPr>
            </a:lvl1pPr>
            <a:lvl2pPr marL="742950" indent="-285750" defTabSz="917575">
              <a:defRPr b="1">
                <a:solidFill>
                  <a:schemeClr val="tx1"/>
                </a:solidFill>
                <a:latin typeface="Comic Sans MS" panose="030F0702030302020204" pitchFamily="66" charset="0"/>
              </a:defRPr>
            </a:lvl2pPr>
            <a:lvl3pPr marL="1143000" indent="-228600" defTabSz="917575">
              <a:defRPr b="1">
                <a:solidFill>
                  <a:schemeClr val="tx1"/>
                </a:solidFill>
                <a:latin typeface="Comic Sans MS" panose="030F0702030302020204" pitchFamily="66" charset="0"/>
              </a:defRPr>
            </a:lvl3pPr>
            <a:lvl4pPr marL="1600200" indent="-228600" defTabSz="917575">
              <a:defRPr b="1">
                <a:solidFill>
                  <a:schemeClr val="tx1"/>
                </a:solidFill>
                <a:latin typeface="Comic Sans MS" panose="030F0702030302020204" pitchFamily="66" charset="0"/>
              </a:defRPr>
            </a:lvl4pPr>
            <a:lvl5pPr marL="2057400" indent="-228600" defTabSz="917575">
              <a:defRPr b="1">
                <a:solidFill>
                  <a:schemeClr val="tx1"/>
                </a:solidFill>
                <a:latin typeface="Comic Sans MS" panose="030F0702030302020204" pitchFamily="66" charset="0"/>
              </a:defRPr>
            </a:lvl5pPr>
            <a:lvl6pPr marL="2514600" indent="-228600" defTabSz="917575" eaLnBrk="0" fontAlgn="base" hangingPunct="0">
              <a:spcBef>
                <a:spcPct val="0"/>
              </a:spcBef>
              <a:spcAft>
                <a:spcPct val="0"/>
              </a:spcAft>
              <a:defRPr b="1">
                <a:solidFill>
                  <a:schemeClr val="tx1"/>
                </a:solidFill>
                <a:latin typeface="Comic Sans MS" panose="030F0702030302020204" pitchFamily="66" charset="0"/>
              </a:defRPr>
            </a:lvl6pPr>
            <a:lvl7pPr marL="2971800" indent="-228600" defTabSz="917575" eaLnBrk="0" fontAlgn="base" hangingPunct="0">
              <a:spcBef>
                <a:spcPct val="0"/>
              </a:spcBef>
              <a:spcAft>
                <a:spcPct val="0"/>
              </a:spcAft>
              <a:defRPr b="1">
                <a:solidFill>
                  <a:schemeClr val="tx1"/>
                </a:solidFill>
                <a:latin typeface="Comic Sans MS" panose="030F0702030302020204" pitchFamily="66" charset="0"/>
              </a:defRPr>
            </a:lvl7pPr>
            <a:lvl8pPr marL="3429000" indent="-228600" defTabSz="917575" eaLnBrk="0" fontAlgn="base" hangingPunct="0">
              <a:spcBef>
                <a:spcPct val="0"/>
              </a:spcBef>
              <a:spcAft>
                <a:spcPct val="0"/>
              </a:spcAft>
              <a:defRPr b="1">
                <a:solidFill>
                  <a:schemeClr val="tx1"/>
                </a:solidFill>
                <a:latin typeface="Comic Sans MS" panose="030F0702030302020204" pitchFamily="66" charset="0"/>
              </a:defRPr>
            </a:lvl8pPr>
            <a:lvl9pPr marL="3886200" indent="-228600" defTabSz="917575" eaLnBrk="0" fontAlgn="base" hangingPunct="0">
              <a:spcBef>
                <a:spcPct val="0"/>
              </a:spcBef>
              <a:spcAft>
                <a:spcPct val="0"/>
              </a:spcAft>
              <a:defRPr b="1">
                <a:solidFill>
                  <a:schemeClr val="tx1"/>
                </a:solidFill>
                <a:latin typeface="Comic Sans MS" panose="030F0702030302020204" pitchFamily="66" charset="0"/>
              </a:defRPr>
            </a:lvl9pPr>
          </a:lstStyle>
          <a:p>
            <a:pPr algn="ctr">
              <a:lnSpc>
                <a:spcPct val="90000"/>
              </a:lnSpc>
            </a:pPr>
            <a:r>
              <a:rPr lang="en-US" altLang="en-US" sz="1300" b="0"/>
              <a:t>Page </a:t>
            </a:r>
            <a:fld id="{FD2DE7E3-8D7A-4526-A176-8CFA392503A6}" type="slidenum">
              <a:rPr lang="en-US" altLang="en-US" sz="1300" b="0"/>
              <a:pPr algn="ctr">
                <a:lnSpc>
                  <a:spcPct val="90000"/>
                </a:lnSpc>
              </a:pPr>
              <a:t>‹#›</a:t>
            </a:fld>
            <a:endParaRPr lang="en-US" altLang="en-US" sz="1300" b="0"/>
          </a:p>
        </p:txBody>
      </p:sp>
    </p:spTree>
    <p:extLst>
      <p:ext uri="{BB962C8B-B14F-4D97-AF65-F5344CB8AC3E}">
        <p14:creationId xmlns:p14="http://schemas.microsoft.com/office/powerpoint/2010/main" val="14770525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4405313" y="6956425"/>
            <a:ext cx="792162" cy="2714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315" tIns="46997" rIns="92315" bIns="46997">
            <a:spAutoFit/>
          </a:bodyPr>
          <a:lstStyle>
            <a:lvl1pPr defTabSz="917575">
              <a:defRPr b="1">
                <a:solidFill>
                  <a:schemeClr val="tx1"/>
                </a:solidFill>
                <a:latin typeface="Comic Sans MS" panose="030F0702030302020204" pitchFamily="66" charset="0"/>
              </a:defRPr>
            </a:lvl1pPr>
            <a:lvl2pPr marL="742950" indent="-285750" defTabSz="917575">
              <a:defRPr b="1">
                <a:solidFill>
                  <a:schemeClr val="tx1"/>
                </a:solidFill>
                <a:latin typeface="Comic Sans MS" panose="030F0702030302020204" pitchFamily="66" charset="0"/>
              </a:defRPr>
            </a:lvl2pPr>
            <a:lvl3pPr marL="1143000" indent="-228600" defTabSz="917575">
              <a:defRPr b="1">
                <a:solidFill>
                  <a:schemeClr val="tx1"/>
                </a:solidFill>
                <a:latin typeface="Comic Sans MS" panose="030F0702030302020204" pitchFamily="66" charset="0"/>
              </a:defRPr>
            </a:lvl3pPr>
            <a:lvl4pPr marL="1600200" indent="-228600" defTabSz="917575">
              <a:defRPr b="1">
                <a:solidFill>
                  <a:schemeClr val="tx1"/>
                </a:solidFill>
                <a:latin typeface="Comic Sans MS" panose="030F0702030302020204" pitchFamily="66" charset="0"/>
              </a:defRPr>
            </a:lvl4pPr>
            <a:lvl5pPr marL="2057400" indent="-228600" defTabSz="917575">
              <a:defRPr b="1">
                <a:solidFill>
                  <a:schemeClr val="tx1"/>
                </a:solidFill>
                <a:latin typeface="Comic Sans MS" panose="030F0702030302020204" pitchFamily="66" charset="0"/>
              </a:defRPr>
            </a:lvl5pPr>
            <a:lvl6pPr marL="2514600" indent="-228600" defTabSz="917575" eaLnBrk="0" fontAlgn="base" hangingPunct="0">
              <a:spcBef>
                <a:spcPct val="0"/>
              </a:spcBef>
              <a:spcAft>
                <a:spcPct val="0"/>
              </a:spcAft>
              <a:defRPr b="1">
                <a:solidFill>
                  <a:schemeClr val="tx1"/>
                </a:solidFill>
                <a:latin typeface="Comic Sans MS" panose="030F0702030302020204" pitchFamily="66" charset="0"/>
              </a:defRPr>
            </a:lvl6pPr>
            <a:lvl7pPr marL="2971800" indent="-228600" defTabSz="917575" eaLnBrk="0" fontAlgn="base" hangingPunct="0">
              <a:spcBef>
                <a:spcPct val="0"/>
              </a:spcBef>
              <a:spcAft>
                <a:spcPct val="0"/>
              </a:spcAft>
              <a:defRPr b="1">
                <a:solidFill>
                  <a:schemeClr val="tx1"/>
                </a:solidFill>
                <a:latin typeface="Comic Sans MS" panose="030F0702030302020204" pitchFamily="66" charset="0"/>
              </a:defRPr>
            </a:lvl7pPr>
            <a:lvl8pPr marL="3429000" indent="-228600" defTabSz="917575" eaLnBrk="0" fontAlgn="base" hangingPunct="0">
              <a:spcBef>
                <a:spcPct val="0"/>
              </a:spcBef>
              <a:spcAft>
                <a:spcPct val="0"/>
              </a:spcAft>
              <a:defRPr b="1">
                <a:solidFill>
                  <a:schemeClr val="tx1"/>
                </a:solidFill>
                <a:latin typeface="Comic Sans MS" panose="030F0702030302020204" pitchFamily="66" charset="0"/>
              </a:defRPr>
            </a:lvl8pPr>
            <a:lvl9pPr marL="3886200" indent="-228600" defTabSz="917575" eaLnBrk="0" fontAlgn="base" hangingPunct="0">
              <a:spcBef>
                <a:spcPct val="0"/>
              </a:spcBef>
              <a:spcAft>
                <a:spcPct val="0"/>
              </a:spcAft>
              <a:defRPr b="1">
                <a:solidFill>
                  <a:schemeClr val="tx1"/>
                </a:solidFill>
                <a:latin typeface="Comic Sans MS" panose="030F0702030302020204" pitchFamily="66" charset="0"/>
              </a:defRPr>
            </a:lvl9pPr>
          </a:lstStyle>
          <a:p>
            <a:pPr algn="ctr">
              <a:lnSpc>
                <a:spcPct val="90000"/>
              </a:lnSpc>
            </a:pPr>
            <a:r>
              <a:rPr lang="en-US" altLang="en-US" sz="1300" b="0"/>
              <a:t>Page </a:t>
            </a:r>
            <a:fld id="{0E64EEA1-AFA6-4CAA-BE2D-4997FDEED64A}" type="slidenum">
              <a:rPr lang="en-US" altLang="en-US" sz="1300" b="0"/>
              <a:pPr algn="ctr">
                <a:lnSpc>
                  <a:spcPct val="90000"/>
                </a:lnSpc>
              </a:pPr>
              <a:t>‹#›</a:t>
            </a:fld>
            <a:endParaRPr lang="en-US" altLang="en-US" sz="1300" b="0"/>
          </a:p>
        </p:txBody>
      </p:sp>
      <p:sp>
        <p:nvSpPr>
          <p:cNvPr id="51203" name="Rectangle 3"/>
          <p:cNvSpPr>
            <a:spLocks noGrp="1" noRot="1" noChangeAspect="1" noChangeArrowheads="1" noTextEdit="1"/>
          </p:cNvSpPr>
          <p:nvPr>
            <p:ph type="sldImg" idx="2"/>
          </p:nvPr>
        </p:nvSpPr>
        <p:spPr bwMode="auto">
          <a:xfrm>
            <a:off x="2971800" y="547688"/>
            <a:ext cx="3659188" cy="274478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2" name="Rectangle 4"/>
          <p:cNvSpPr>
            <a:spLocks noGrp="1" noChangeArrowheads="1"/>
          </p:cNvSpPr>
          <p:nvPr>
            <p:ph type="body" sz="quarter" idx="3"/>
          </p:nvPr>
        </p:nvSpPr>
        <p:spPr bwMode="auto">
          <a:xfrm>
            <a:off x="1281113" y="3475038"/>
            <a:ext cx="7038975" cy="3292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672" tIns="46997" rIns="95672" bIns="46997" numCol="1" anchor="t" anchorCtr="0" compatLnSpc="1">
            <a:prstTxWarp prst="textNoShape">
              <a:avLst/>
            </a:prstTxWarp>
          </a:bodyPr>
          <a:lstStyle/>
          <a:p>
            <a:pPr lvl="0"/>
            <a:r>
              <a:rPr lang="en-US" noProof="0" smtClean="0"/>
              <a:t>Body Text</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3154531450"/>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200" kern="1200">
        <a:solidFill>
          <a:schemeClr val="tx1"/>
        </a:solidFill>
        <a:latin typeface="Comic Sans MS" pitchFamily="66" charset="0"/>
        <a:ea typeface="+mn-ea"/>
        <a:cs typeface="+mn-cs"/>
      </a:defRPr>
    </a:lvl1pPr>
    <a:lvl2pPr marL="457200" algn="l" rtl="0" eaLnBrk="0" fontAlgn="base" hangingPunct="0">
      <a:lnSpc>
        <a:spcPct val="90000"/>
      </a:lnSpc>
      <a:spcBef>
        <a:spcPct val="40000"/>
      </a:spcBef>
      <a:spcAft>
        <a:spcPct val="0"/>
      </a:spcAft>
      <a:defRPr sz="1200" kern="1200">
        <a:solidFill>
          <a:schemeClr val="tx1"/>
        </a:solidFill>
        <a:latin typeface="Comic Sans MS" pitchFamily="66" charset="0"/>
        <a:ea typeface="+mn-ea"/>
        <a:cs typeface="+mn-cs"/>
      </a:defRPr>
    </a:lvl2pPr>
    <a:lvl3pPr marL="914400" algn="l" rtl="0" eaLnBrk="0" fontAlgn="base" hangingPunct="0">
      <a:lnSpc>
        <a:spcPct val="90000"/>
      </a:lnSpc>
      <a:spcBef>
        <a:spcPct val="40000"/>
      </a:spcBef>
      <a:spcAft>
        <a:spcPct val="0"/>
      </a:spcAft>
      <a:defRPr sz="1200" kern="1200">
        <a:solidFill>
          <a:schemeClr val="tx1"/>
        </a:solidFill>
        <a:latin typeface="Comic Sans MS" pitchFamily="66" charset="0"/>
        <a:ea typeface="+mn-ea"/>
        <a:cs typeface="+mn-cs"/>
      </a:defRPr>
    </a:lvl3pPr>
    <a:lvl4pPr marL="1371600" algn="l" rtl="0" eaLnBrk="0" fontAlgn="base" hangingPunct="0">
      <a:lnSpc>
        <a:spcPct val="90000"/>
      </a:lnSpc>
      <a:spcBef>
        <a:spcPct val="40000"/>
      </a:spcBef>
      <a:spcAft>
        <a:spcPct val="0"/>
      </a:spcAft>
      <a:defRPr sz="1200" kern="1200">
        <a:solidFill>
          <a:schemeClr val="tx1"/>
        </a:solidFill>
        <a:latin typeface="Comic Sans MS" pitchFamily="66" charset="0"/>
        <a:ea typeface="+mn-ea"/>
        <a:cs typeface="+mn-cs"/>
      </a:defRPr>
    </a:lvl4pPr>
    <a:lvl5pPr marL="1828800" algn="l" rtl="0" eaLnBrk="0" fontAlgn="base" hangingPunct="0">
      <a:lnSpc>
        <a:spcPct val="90000"/>
      </a:lnSpc>
      <a:spcBef>
        <a:spcPct val="40000"/>
      </a:spcBef>
      <a:spcAft>
        <a:spcPct val="0"/>
      </a:spcAft>
      <a:defRPr sz="1200" kern="1200">
        <a:solidFill>
          <a:schemeClr val="tx1"/>
        </a:solidFill>
        <a:latin typeface="Comic Sans MS" pitchFamily="6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89759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t>
            </a:r>
          </a:p>
          <a:p>
            <a:endParaRPr lang="en-US">
              <a:ea typeface="ＭＳ Ｐゴシック" charset="0"/>
              <a:cs typeface="ＭＳ Ｐゴシック" charset="0"/>
            </a:endParaRPr>
          </a:p>
          <a:p>
            <a:r>
              <a:rPr lang="en-US">
                <a:ea typeface="ＭＳ Ｐゴシック" charset="0"/>
                <a:cs typeface="ＭＳ Ｐゴシック" charset="0"/>
              </a:rPr>
              <a:t>Complexity. There are two kinds of complexity. The first is the computation complexity. Computing an on-line a schedule for a cluster with 10Ks machines and millions of tasks can be a challenge. This has a negative impact on scale and resilience, and the scheduler needs to recover a non-trivial amount of state upon failure. However, arguable the biggest complexity challenge is that such scheduler needs to provide a rich API or or generic language to allow frameworks and job wide types of requirements, Furthermore such language should cover not only existing frameworks but also of the future requirements. Point in case. Condor</a:t>
            </a:r>
            <a:r>
              <a:rPr lang="ja-JP" altLang="en-US">
                <a:ea typeface="ＭＳ Ｐゴシック" charset="0"/>
                <a:cs typeface="ＭＳ Ｐゴシック" charset="0"/>
              </a:rPr>
              <a:t>’</a:t>
            </a:r>
            <a:r>
              <a:rPr lang="en-US" altLang="ja-JP">
                <a:ea typeface="ＭＳ Ｐゴシック" charset="0"/>
                <a:cs typeface="ＭＳ Ｐゴシック" charset="0"/>
              </a:rPr>
              <a:t>s ClassAds provides a very popular specification language in grid computing. While ClassAds is good, very good. However, despite the fact that its specification is tens of pages, it cannot capture some of the  </a:t>
            </a:r>
          </a:p>
          <a:p>
            <a:endParaRPr lang="en-US">
              <a:ea typeface="ＭＳ Ｐゴシック" charset="0"/>
              <a:cs typeface="ＭＳ Ｐゴシック" charset="0"/>
            </a:endParaRPr>
          </a:p>
          <a:p>
            <a:r>
              <a:rPr lang="en-US">
                <a:ea typeface="ＭＳ Ｐゴシック" charset="0"/>
                <a:cs typeface="ＭＳ Ｐゴシック" charset="0"/>
              </a:rPr>
              <a:t>However despite the fact hat ClassAds</a:t>
            </a:r>
            <a:r>
              <a:rPr lang="ja-JP" altLang="en-US">
                <a:ea typeface="ＭＳ Ｐゴシック" charset="0"/>
                <a:cs typeface="ＭＳ Ｐゴシック" charset="0"/>
              </a:rPr>
              <a:t>’</a:t>
            </a:r>
            <a:r>
              <a:rPr lang="en-US" altLang="ja-JP">
                <a:ea typeface="ＭＳ Ｐゴシック" charset="0"/>
                <a:cs typeface="ＭＳ Ｐゴシック" charset="0"/>
              </a:rPr>
              <a:t> specification is tens of pages it does not cover all requirements of today;s frameworks, such as delay scheduling, which we are going to discuss later.</a:t>
            </a:r>
          </a:p>
          <a:p>
            <a:endParaRPr lang="en-US">
              <a:ea typeface="ＭＳ Ｐゴシック" charset="0"/>
              <a:cs typeface="ＭＳ Ｐゴシック" charset="0"/>
            </a:endParaRPr>
          </a:p>
          <a:p>
            <a:r>
              <a:rPr lang="en-US">
                <a:ea typeface="ＭＳ Ｐゴシック" charset="0"/>
                <a:cs typeface="ＭＳ Ｐゴシック" charset="0"/>
              </a:rPr>
              <a:t>Finally, one of our primary goals is to port the existing frameworks which have their won sophisticated scheduling algorithms. This approach oould require to factor these frameowkrs and push their scheduling into the global scheduler. This can be intrusive and time consuming proposition.</a:t>
            </a:r>
          </a:p>
        </p:txBody>
      </p:sp>
      <p:sp>
        <p:nvSpPr>
          <p:cNvPr id="30724" name="Slide Number Placeholder 3"/>
          <p:cNvSpPr>
            <a:spLocks noGrp="1"/>
          </p:cNvSpPr>
          <p:nvPr>
            <p:ph type="sldNum" sz="quarter" idx="5"/>
          </p:nvPr>
        </p:nvSpPr>
        <p:spPr>
          <a:xfrm>
            <a:off x="5438180" y="6948715"/>
            <a:ext cx="4160937" cy="3652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charset="0"/>
                <a:ea typeface="ＭＳ Ｐゴシック" charset="0"/>
                <a:cs typeface="ＭＳ Ｐゴシック" charset="0"/>
              </a:defRPr>
            </a:lvl1pPr>
            <a:lvl2pPr marL="37931725" indent="-37474525" defTabSz="957263"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fld id="{1614EE4D-245F-1847-BD30-DEB7356BE424}" type="slidenum">
              <a:rPr lang="en-US" sz="1300" b="0">
                <a:latin typeface="Times New Roman" charset="0"/>
              </a:rPr>
              <a:pPr eaLnBrk="1" hangingPunct="1"/>
              <a:t>22</a:t>
            </a:fld>
            <a:endParaRPr lang="en-US" sz="1300" b="0">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t>
            </a:r>
          </a:p>
          <a:p>
            <a:endParaRPr lang="en-US">
              <a:ea typeface="ＭＳ Ｐゴシック" charset="0"/>
              <a:cs typeface="ＭＳ Ｐゴシック" charset="0"/>
            </a:endParaRPr>
          </a:p>
          <a:p>
            <a:r>
              <a:rPr lang="en-US">
                <a:ea typeface="ＭＳ Ｐゴシック" charset="0"/>
                <a:cs typeface="ＭＳ Ｐゴシック" charset="0"/>
              </a:rPr>
              <a:t>Complexity. There are two kinds of complexity. The first is the computation complexity. Computing an on-line a schedule for a cluster with 10Ks machines and millions of tasks can be a challenge. This has a negative impact on scale and resilience, and the scheduler needs to recover a non-trivial amount of state upon failure. However, arguable the biggest complexity challenge is that such scheduler needs to provide a rich API or or generic language to allow frameworks and job wide types of requirements, Furthermore such language should cover not only existing frameworks but also of the future requirements. Point in case. Condor</a:t>
            </a:r>
            <a:r>
              <a:rPr lang="ja-JP" altLang="en-US">
                <a:ea typeface="ＭＳ Ｐゴシック" charset="0"/>
                <a:cs typeface="ＭＳ Ｐゴシック" charset="0"/>
              </a:rPr>
              <a:t>’</a:t>
            </a:r>
            <a:r>
              <a:rPr lang="en-US" altLang="ja-JP">
                <a:ea typeface="ＭＳ Ｐゴシック" charset="0"/>
                <a:cs typeface="ＭＳ Ｐゴシック" charset="0"/>
              </a:rPr>
              <a:t>s ClassAds provides a very popular specification language in grid computing. While ClassAds is good, very good. However, despite the fact that its specification is tens of pages, it cannot capture some of the  </a:t>
            </a:r>
          </a:p>
          <a:p>
            <a:endParaRPr lang="en-US">
              <a:ea typeface="ＭＳ Ｐゴシック" charset="0"/>
              <a:cs typeface="ＭＳ Ｐゴシック" charset="0"/>
            </a:endParaRPr>
          </a:p>
          <a:p>
            <a:r>
              <a:rPr lang="en-US">
                <a:ea typeface="ＭＳ Ｐゴシック" charset="0"/>
                <a:cs typeface="ＭＳ Ｐゴシック" charset="0"/>
              </a:rPr>
              <a:t>However despite the fact hat ClassAds</a:t>
            </a:r>
            <a:r>
              <a:rPr lang="ja-JP" altLang="en-US">
                <a:ea typeface="ＭＳ Ｐゴシック" charset="0"/>
                <a:cs typeface="ＭＳ Ｐゴシック" charset="0"/>
              </a:rPr>
              <a:t>’</a:t>
            </a:r>
            <a:r>
              <a:rPr lang="en-US" altLang="ja-JP">
                <a:ea typeface="ＭＳ Ｐゴシック" charset="0"/>
                <a:cs typeface="ＭＳ Ｐゴシック" charset="0"/>
              </a:rPr>
              <a:t> specification is tens of pages it does not cover all requirements of today;s frameworks, such as delay scheduling, which we are going to discuss later.</a:t>
            </a:r>
          </a:p>
          <a:p>
            <a:endParaRPr lang="en-US">
              <a:ea typeface="ＭＳ Ｐゴシック" charset="0"/>
              <a:cs typeface="ＭＳ Ｐゴシック" charset="0"/>
            </a:endParaRPr>
          </a:p>
          <a:p>
            <a:r>
              <a:rPr lang="en-US">
                <a:ea typeface="ＭＳ Ｐゴシック" charset="0"/>
                <a:cs typeface="ＭＳ Ｐゴシック" charset="0"/>
              </a:rPr>
              <a:t>Finally, one of our primary goals is to port the existing frameworks which have their won sophisticated scheduling algorithms. This approach oould require to factor these frameowkrs and push their scheduling into the global scheduler. This can be intrusive and time consuming proposition.</a:t>
            </a:r>
          </a:p>
        </p:txBody>
      </p:sp>
      <p:sp>
        <p:nvSpPr>
          <p:cNvPr id="32772" name="Slide Number Placeholder 3"/>
          <p:cNvSpPr>
            <a:spLocks noGrp="1"/>
          </p:cNvSpPr>
          <p:nvPr>
            <p:ph type="sldNum" sz="quarter" idx="5"/>
          </p:nvPr>
        </p:nvSpPr>
        <p:spPr>
          <a:xfrm>
            <a:off x="5438180" y="6948715"/>
            <a:ext cx="4160937" cy="3652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charset="0"/>
                <a:ea typeface="ＭＳ Ｐゴシック" charset="0"/>
                <a:cs typeface="ＭＳ Ｐゴシック" charset="0"/>
              </a:defRPr>
            </a:lvl1pPr>
            <a:lvl2pPr marL="37931725" indent="-37474525" defTabSz="957263"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fld id="{C189BEEE-314B-E646-B07F-025DD933DF4F}" type="slidenum">
              <a:rPr lang="en-US" sz="1300" b="0">
                <a:latin typeface="Times New Roman" charset="0"/>
              </a:rPr>
              <a:pPr eaLnBrk="1" hangingPunct="1"/>
              <a:t>23</a:t>
            </a:fld>
            <a:endParaRPr lang="en-US" sz="1300" b="0">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t>
            </a:r>
          </a:p>
          <a:p>
            <a:endParaRPr lang="en-US">
              <a:ea typeface="ＭＳ Ｐゴシック" charset="0"/>
              <a:cs typeface="ＭＳ Ｐゴシック" charset="0"/>
            </a:endParaRPr>
          </a:p>
          <a:p>
            <a:r>
              <a:rPr lang="en-US">
                <a:ea typeface="ＭＳ Ｐゴシック" charset="0"/>
                <a:cs typeface="ＭＳ Ｐゴシック" charset="0"/>
              </a:rPr>
              <a:t>Complexity. There are two kinds of complexity. The first is the computation complexity. Computing an on-line a schedule for a cluster with 10Ks machines and millions of tasks can be a challenge. This has a negative impact on scale and resilience, and the scheduler needs to recover a non-trivial amount of state upon failure. However, arguable the biggest complexity challenge is that such scheduler needs to provide a rich API or or generic language to allow frameworks and job wide types of requirements, Furthermore such language should cover not only existing frameworks but also of the future requirements. Point in case. Condor</a:t>
            </a:r>
            <a:r>
              <a:rPr lang="ja-JP" altLang="en-US">
                <a:ea typeface="ＭＳ Ｐゴシック" charset="0"/>
                <a:cs typeface="ＭＳ Ｐゴシック" charset="0"/>
              </a:rPr>
              <a:t>’</a:t>
            </a:r>
            <a:r>
              <a:rPr lang="en-US" altLang="ja-JP">
                <a:ea typeface="ＭＳ Ｐゴシック" charset="0"/>
                <a:cs typeface="ＭＳ Ｐゴシック" charset="0"/>
              </a:rPr>
              <a:t>s ClassAds provides a very popular specification language in grid computing. While ClassAds is good, very good. However, despite the fact that its specification is tens of pages, it cannot capture some of the  </a:t>
            </a:r>
          </a:p>
          <a:p>
            <a:endParaRPr lang="en-US">
              <a:ea typeface="ＭＳ Ｐゴシック" charset="0"/>
              <a:cs typeface="ＭＳ Ｐゴシック" charset="0"/>
            </a:endParaRPr>
          </a:p>
          <a:p>
            <a:r>
              <a:rPr lang="en-US">
                <a:ea typeface="ＭＳ Ｐゴシック" charset="0"/>
                <a:cs typeface="ＭＳ Ｐゴシック" charset="0"/>
              </a:rPr>
              <a:t>However despite the fact hat ClassAds</a:t>
            </a:r>
            <a:r>
              <a:rPr lang="ja-JP" altLang="en-US">
                <a:ea typeface="ＭＳ Ｐゴシック" charset="0"/>
                <a:cs typeface="ＭＳ Ｐゴシック" charset="0"/>
              </a:rPr>
              <a:t>’</a:t>
            </a:r>
            <a:r>
              <a:rPr lang="en-US" altLang="ja-JP">
                <a:ea typeface="ＭＳ Ｐゴシック" charset="0"/>
                <a:cs typeface="ＭＳ Ｐゴシック" charset="0"/>
              </a:rPr>
              <a:t> specification is tens of pages it does not cover all requirements of today;s frameworks, such as delay scheduling, which we are going to discuss later.</a:t>
            </a:r>
          </a:p>
          <a:p>
            <a:endParaRPr lang="en-US">
              <a:ea typeface="ＭＳ Ｐゴシック" charset="0"/>
              <a:cs typeface="ＭＳ Ｐゴシック" charset="0"/>
            </a:endParaRPr>
          </a:p>
          <a:p>
            <a:r>
              <a:rPr lang="en-US">
                <a:ea typeface="ＭＳ Ｐゴシック" charset="0"/>
                <a:cs typeface="ＭＳ Ｐゴシック" charset="0"/>
              </a:rPr>
              <a:t>Finally, one of our primary goals is to port the existing frameworks which have their won sophisticated scheduling algorithms. This approach oould require to factor these frameowkrs and push their scheduling into the global scheduler. This can be intrusive and time consuming proposition.</a:t>
            </a:r>
          </a:p>
        </p:txBody>
      </p:sp>
      <p:sp>
        <p:nvSpPr>
          <p:cNvPr id="34820" name="Slide Number Placeholder 3"/>
          <p:cNvSpPr>
            <a:spLocks noGrp="1"/>
          </p:cNvSpPr>
          <p:nvPr>
            <p:ph type="sldNum" sz="quarter" idx="5"/>
          </p:nvPr>
        </p:nvSpPr>
        <p:spPr>
          <a:xfrm>
            <a:off x="5438180" y="6948715"/>
            <a:ext cx="4160937" cy="3652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charset="0"/>
                <a:ea typeface="ＭＳ Ｐゴシック" charset="0"/>
                <a:cs typeface="ＭＳ Ｐゴシック" charset="0"/>
              </a:defRPr>
            </a:lvl1pPr>
            <a:lvl2pPr marL="37931725" indent="-37474525" defTabSz="957263"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fld id="{464C7C5F-E14B-CE45-8EC3-88D1403B3838}" type="slidenum">
              <a:rPr lang="en-US" sz="1300" b="0">
                <a:latin typeface="Times New Roman" charset="0"/>
              </a:rPr>
              <a:pPr eaLnBrk="1" hangingPunct="1"/>
              <a:t>24</a:t>
            </a:fld>
            <a:endParaRPr lang="en-US" sz="1300" b="0">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The basic abstraction to allocate resources to framework is the resource offer. A resource offer represents the set of available resources on a node.</a:t>
            </a:r>
          </a:p>
          <a:p>
            <a:endParaRPr lang="en-US">
              <a:ea typeface="ＭＳ Ｐゴシック" charset="0"/>
              <a:cs typeface="ＭＳ Ｐゴシック" charset="0"/>
            </a:endParaRPr>
          </a:p>
          <a:p>
            <a:r>
              <a:rPr lang="en-US">
                <a:ea typeface="ＭＳ Ｐゴシック" charset="0"/>
                <a:cs typeface="ＭＳ Ｐゴシック" charset="0"/>
              </a:rPr>
              <a:t>Push task scheduling to frameworks as they they are in the best position to perform this activity; they have most ssematics about job requirements, constraints, and preferences. This can be viewed as an application of the e2e argument.</a:t>
            </a:r>
          </a:p>
        </p:txBody>
      </p:sp>
      <p:sp>
        <p:nvSpPr>
          <p:cNvPr id="37892" name="Slide Number Placeholder 3"/>
          <p:cNvSpPr>
            <a:spLocks noGrp="1"/>
          </p:cNvSpPr>
          <p:nvPr>
            <p:ph type="sldNum" sz="quarter" idx="5"/>
          </p:nvPr>
        </p:nvSpPr>
        <p:spPr>
          <a:xfrm>
            <a:off x="5438180" y="6948715"/>
            <a:ext cx="4160937" cy="3652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charset="0"/>
                <a:ea typeface="ＭＳ Ｐゴシック" charset="0"/>
                <a:cs typeface="ＭＳ Ｐゴシック" charset="0"/>
              </a:defRPr>
            </a:lvl1pPr>
            <a:lvl2pPr marL="37931725" indent="-37474525" defTabSz="957263"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fld id="{2B8BA470-3EF1-FF45-A32E-777653DB3A85}" type="slidenum">
              <a:rPr lang="en-US" sz="1300" b="0">
                <a:latin typeface="Times New Roman" charset="0"/>
              </a:rPr>
              <a:pPr eaLnBrk="1" hangingPunct="1"/>
              <a:t>26</a:t>
            </a:fld>
            <a:endParaRPr lang="en-US" sz="1300" b="0">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39940" name="Slide Number Placeholder 3"/>
          <p:cNvSpPr>
            <a:spLocks noGrp="1"/>
          </p:cNvSpPr>
          <p:nvPr>
            <p:ph type="sldNum" sz="quarter" idx="5"/>
          </p:nvPr>
        </p:nvSpPr>
        <p:spPr>
          <a:xfrm>
            <a:off x="5438180" y="6948715"/>
            <a:ext cx="4160937" cy="3652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charset="0"/>
                <a:ea typeface="ＭＳ Ｐゴシック" charset="0"/>
                <a:cs typeface="ＭＳ Ｐゴシック" charset="0"/>
              </a:defRPr>
            </a:lvl1pPr>
            <a:lvl2pPr marL="37931725" indent="-37474525" defTabSz="957263"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fld id="{24757202-92A1-464A-BA92-496410F8D740}" type="slidenum">
              <a:rPr lang="en-US" sz="1300" b="0">
                <a:latin typeface="Times New Roman" charset="0"/>
              </a:rPr>
              <a:pPr eaLnBrk="1" hangingPunct="1"/>
              <a:t>27</a:t>
            </a:fld>
            <a:endParaRPr lang="en-US" sz="1300" b="0">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82600" eaLnBrk="1" hangingPunct="1">
              <a:spcBef>
                <a:spcPct val="0"/>
              </a:spcBef>
            </a:pPr>
            <a:r>
              <a:rPr lang="en-US">
                <a:ea typeface="ＭＳ Ｐゴシック" charset="0"/>
                <a:cs typeface="ＭＳ Ｐゴシック" charset="0"/>
              </a:rPr>
              <a:t>This graph shows the number of CPUS allocated to each of the four frameworks in the macrobenchmark over time for the duration of the 25 minute experiment. </a:t>
            </a:r>
          </a:p>
          <a:p>
            <a:pPr defTabSz="482600" eaLnBrk="1" hangingPunct="1">
              <a:spcBef>
                <a:spcPct val="0"/>
              </a:spcBef>
            </a:pPr>
            <a:endParaRPr lang="en-US">
              <a:ea typeface="ＭＳ Ｐゴシック" charset="0"/>
              <a:cs typeface="ＭＳ Ｐゴシック" charset="0"/>
            </a:endParaRPr>
          </a:p>
          <a:p>
            <a:pPr defTabSz="482600" eaLnBrk="1" hangingPunct="1">
              <a:spcBef>
                <a:spcPct val="0"/>
              </a:spcBef>
            </a:pPr>
            <a:r>
              <a:rPr lang="en-US">
                <a:ea typeface="ＭＳ Ｐゴシック" charset="0"/>
                <a:cs typeface="ＭＳ Ｐゴシック" charset="0"/>
              </a:rPr>
              <a:t>You can see that some frameworks take advantage of the cluster when other frameworks have a lull in activity. For instance, around time 1050, the Torque framework finishes running the MPI job and no more MPI jobs have been queued up to run, so it releases its shares (until another MPI job is queued around time 1250 seconds). The two hadoop jobs are able to take advantage of the resources Torque is not using and get more work done and increase the average percent of the cluster that is allocated at any time.</a:t>
            </a:r>
          </a:p>
          <a:p>
            <a:pPr defTabSz="482600"/>
            <a:endParaRPr lang="en-US">
              <a:ea typeface="ＭＳ Ｐゴシック" charset="0"/>
              <a:cs typeface="ＭＳ Ｐゴシック" charset="0"/>
            </a:endParaRPr>
          </a:p>
        </p:txBody>
      </p:sp>
      <p:sp>
        <p:nvSpPr>
          <p:cNvPr id="84996" name="Slide Number Placeholder 3"/>
          <p:cNvSpPr>
            <a:spLocks noGrp="1"/>
          </p:cNvSpPr>
          <p:nvPr>
            <p:ph type="sldNum" sz="quarter" idx="5"/>
          </p:nvPr>
        </p:nvSpPr>
        <p:spPr>
          <a:xfrm>
            <a:off x="5438180" y="6948715"/>
            <a:ext cx="4160937" cy="3652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charset="0"/>
                <a:ea typeface="ＭＳ Ｐゴシック" charset="0"/>
                <a:cs typeface="ＭＳ Ｐゴシック" charset="0"/>
              </a:defRPr>
            </a:lvl1pPr>
            <a:lvl2pPr marL="37931725" indent="-37474525" defTabSz="957263"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fld id="{A375F673-CC90-0245-9394-7A7220944419}" type="slidenum">
              <a:rPr lang="en-US" sz="1300" b="0">
                <a:latin typeface="Times New Roman" charset="0"/>
              </a:rPr>
              <a:pPr eaLnBrk="1" hangingPunct="1"/>
              <a:t>29</a:t>
            </a:fld>
            <a:endParaRPr lang="en-US" sz="1300" b="0">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transformations, which create a new dataset from an existing one</a:t>
            </a:r>
          </a:p>
          <a:p>
            <a:endParaRPr lang="en-US" dirty="0" smtClean="0"/>
          </a:p>
          <a:p>
            <a:r>
              <a:rPr lang="en-US" dirty="0" smtClean="0"/>
              <a:t>actions, which return a value to the driver program after running a computation on the dataset.</a:t>
            </a:r>
            <a:endParaRPr lang="en-US" dirty="0"/>
          </a:p>
        </p:txBody>
      </p:sp>
      <p:sp>
        <p:nvSpPr>
          <p:cNvPr id="4" name="Slide Number Placeholder 3"/>
          <p:cNvSpPr>
            <a:spLocks noGrp="1"/>
          </p:cNvSpPr>
          <p:nvPr>
            <p:ph type="sldNum" sz="quarter" idx="10"/>
          </p:nvPr>
        </p:nvSpPr>
        <p:spPr>
          <a:xfrm>
            <a:off x="5438458" y="6948170"/>
            <a:ext cx="4160520" cy="365760"/>
          </a:xfrm>
          <a:prstGeom prst="rect">
            <a:avLst/>
          </a:prstGeom>
        </p:spPr>
        <p:txBody>
          <a:bodyPr/>
          <a:lstStyle/>
          <a:p>
            <a:fld id="{B91C81A1-4AFD-1D40-82C3-50EA42987168}" type="slidenum">
              <a:rPr lang="en-US" smtClean="0"/>
              <a:t>42</a:t>
            </a:fld>
            <a:endParaRPr lang="en-US"/>
          </a:p>
        </p:txBody>
      </p:sp>
    </p:spTree>
    <p:extLst>
      <p:ext uri="{BB962C8B-B14F-4D97-AF65-F5344CB8AC3E}">
        <p14:creationId xmlns:p14="http://schemas.microsoft.com/office/powerpoint/2010/main" val="3161573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me illustrate this with some bad </a:t>
            </a:r>
            <a:r>
              <a:rPr lang="en-US" dirty="0" err="1" smtClean="0"/>
              <a:t>powerpoint</a:t>
            </a:r>
            <a:r>
              <a:rPr lang="en-US" dirty="0" smtClean="0"/>
              <a:t> diagrams</a:t>
            </a:r>
            <a:r>
              <a:rPr lang="en-US" baseline="0" dirty="0" smtClean="0"/>
              <a:t> and animations</a:t>
            </a:r>
          </a:p>
          <a:p>
            <a:r>
              <a:rPr lang="en-US" baseline="0" dirty="0" smtClean="0"/>
              <a:t>This diagram is LOGICAL, </a:t>
            </a:r>
            <a:endParaRPr lang="en-US" dirty="0"/>
          </a:p>
        </p:txBody>
      </p:sp>
      <p:sp>
        <p:nvSpPr>
          <p:cNvPr id="4" name="Slide Number Placeholder 3"/>
          <p:cNvSpPr>
            <a:spLocks noGrp="1"/>
          </p:cNvSpPr>
          <p:nvPr>
            <p:ph type="sldNum" sz="quarter" idx="10"/>
          </p:nvPr>
        </p:nvSpPr>
        <p:spPr>
          <a:xfrm>
            <a:off x="5438458" y="6948170"/>
            <a:ext cx="4160520" cy="365760"/>
          </a:xfrm>
          <a:prstGeom prst="rect">
            <a:avLst/>
          </a:prstGeom>
        </p:spPr>
        <p:txBody>
          <a:bodyPr/>
          <a:lstStyle/>
          <a:p>
            <a:fld id="{B135B260-FE6E-D048-9DA9-096E9E98A9DF}" type="slidenum">
              <a:rPr lang="en-US" smtClean="0"/>
              <a:t>44</a:t>
            </a:fld>
            <a:endParaRPr lang="en-US"/>
          </a:p>
        </p:txBody>
      </p:sp>
    </p:spTree>
    <p:extLst>
      <p:ext uri="{BB962C8B-B14F-4D97-AF65-F5344CB8AC3E}">
        <p14:creationId xmlns:p14="http://schemas.microsoft.com/office/powerpoint/2010/main" val="3817594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me illustrate this with some bad </a:t>
            </a:r>
            <a:r>
              <a:rPr lang="en-US" dirty="0" err="1" smtClean="0"/>
              <a:t>powerpoint</a:t>
            </a:r>
            <a:r>
              <a:rPr lang="en-US" dirty="0" smtClean="0"/>
              <a:t> diagrams</a:t>
            </a:r>
            <a:r>
              <a:rPr lang="en-US" baseline="0" dirty="0" smtClean="0"/>
              <a:t> and animations</a:t>
            </a:r>
          </a:p>
          <a:p>
            <a:r>
              <a:rPr lang="en-US" baseline="0" dirty="0" smtClean="0"/>
              <a:t>This diagram is LOGICAL, </a:t>
            </a:r>
            <a:endParaRPr lang="en-US" dirty="0"/>
          </a:p>
        </p:txBody>
      </p:sp>
      <p:sp>
        <p:nvSpPr>
          <p:cNvPr id="4" name="Slide Number Placeholder 3"/>
          <p:cNvSpPr>
            <a:spLocks noGrp="1"/>
          </p:cNvSpPr>
          <p:nvPr>
            <p:ph type="sldNum" sz="quarter" idx="10"/>
          </p:nvPr>
        </p:nvSpPr>
        <p:spPr>
          <a:xfrm>
            <a:off x="5438458" y="6948170"/>
            <a:ext cx="4160520" cy="365760"/>
          </a:xfrm>
          <a:prstGeom prst="rect">
            <a:avLst/>
          </a:prstGeom>
        </p:spPr>
        <p:txBody>
          <a:bodyPr/>
          <a:lstStyle/>
          <a:p>
            <a:fld id="{B135B260-FE6E-D048-9DA9-096E9E98A9DF}" type="slidenum">
              <a:rPr lang="en-US" smtClean="0"/>
              <a:t>45</a:t>
            </a:fld>
            <a:endParaRPr lang="en-US"/>
          </a:p>
        </p:txBody>
      </p:sp>
    </p:spTree>
    <p:extLst>
      <p:ext uri="{BB962C8B-B14F-4D97-AF65-F5344CB8AC3E}">
        <p14:creationId xmlns:p14="http://schemas.microsoft.com/office/powerpoint/2010/main" val="3817594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me illustrate this with some bad </a:t>
            </a:r>
            <a:r>
              <a:rPr lang="en-US" dirty="0" err="1" smtClean="0"/>
              <a:t>powerpoint</a:t>
            </a:r>
            <a:r>
              <a:rPr lang="en-US" dirty="0" smtClean="0"/>
              <a:t> diagrams</a:t>
            </a:r>
            <a:r>
              <a:rPr lang="en-US" baseline="0" dirty="0" smtClean="0"/>
              <a:t> and animations</a:t>
            </a:r>
          </a:p>
          <a:p>
            <a:r>
              <a:rPr lang="en-US" baseline="0" dirty="0" smtClean="0"/>
              <a:t>This diagram is LOGICAL, </a:t>
            </a:r>
            <a:endParaRPr lang="en-US" dirty="0"/>
          </a:p>
        </p:txBody>
      </p:sp>
      <p:sp>
        <p:nvSpPr>
          <p:cNvPr id="4" name="Slide Number Placeholder 3"/>
          <p:cNvSpPr>
            <a:spLocks noGrp="1"/>
          </p:cNvSpPr>
          <p:nvPr>
            <p:ph type="sldNum" sz="quarter" idx="10"/>
          </p:nvPr>
        </p:nvSpPr>
        <p:spPr>
          <a:xfrm>
            <a:off x="5438458" y="6948170"/>
            <a:ext cx="4160520" cy="365760"/>
          </a:xfrm>
          <a:prstGeom prst="rect">
            <a:avLst/>
          </a:prstGeom>
        </p:spPr>
        <p:txBody>
          <a:bodyPr/>
          <a:lstStyle/>
          <a:p>
            <a:fld id="{B135B260-FE6E-D048-9DA9-096E9E98A9DF}" type="slidenum">
              <a:rPr lang="en-US" smtClean="0"/>
              <a:t>46</a:t>
            </a:fld>
            <a:endParaRPr lang="en-US"/>
          </a:p>
        </p:txBody>
      </p:sp>
    </p:spTree>
    <p:extLst>
      <p:ext uri="{BB962C8B-B14F-4D97-AF65-F5344CB8AC3E}">
        <p14:creationId xmlns:p14="http://schemas.microsoft.com/office/powerpoint/2010/main" val="3817594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a:ln/>
        </p:spPr>
      </p:sp>
      <p:sp>
        <p:nvSpPr>
          <p:cNvPr id="5734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mtClean="0">
              <a:latin typeface="Comic Sans MS" panose="030F0702030302020204" pitchFamily="66" charset="0"/>
              <a:ea typeface="ＭＳ Ｐゴシック" panose="020B0600070205080204" pitchFamily="34" charset="-128"/>
            </a:endParaRPr>
          </a:p>
        </p:txBody>
      </p:sp>
      <p:sp>
        <p:nvSpPr>
          <p:cNvPr id="57347" name="Slide Number Placeholder 3"/>
          <p:cNvSpPr>
            <a:spLocks noGrp="1"/>
          </p:cNvSpPr>
          <p:nvPr>
            <p:ph type="sldNum" sz="quarter" idx="4294967295"/>
          </p:nvPr>
        </p:nvSpPr>
        <p:spPr bwMode="auto">
          <a:xfrm>
            <a:off x="5438775" y="6948488"/>
            <a:ext cx="416083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400" b="1">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400" b="1">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400" b="1">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400" b="1">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eaLnBrk="1" hangingPunct="1"/>
            <a:fld id="{4F6B571B-D0AA-48E9-824E-21CFB9BF2C7A}" type="slidenum">
              <a:rPr lang="en-US" altLang="en-US"/>
              <a:pPr eaLnBrk="1" hangingPunct="1"/>
              <a:t>3</a:t>
            </a:fld>
            <a:endParaRPr lang="en-US" altLang="en-US"/>
          </a:p>
        </p:txBody>
      </p:sp>
    </p:spTree>
    <p:extLst>
      <p:ext uri="{BB962C8B-B14F-4D97-AF65-F5344CB8AC3E}">
        <p14:creationId xmlns:p14="http://schemas.microsoft.com/office/powerpoint/2010/main" val="1023531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Add</a:t>
            </a:r>
            <a:r>
              <a:rPr lang="en-US" baseline="0" dirty="0" smtClean="0"/>
              <a:t> “variables” to the “functions” in functional programming</a:t>
            </a:r>
            <a:endParaRPr lang="en-US" dirty="0" smtClean="0"/>
          </a:p>
          <a:p>
            <a:endParaRPr lang="en-US" dirty="0"/>
          </a:p>
        </p:txBody>
      </p:sp>
      <p:sp>
        <p:nvSpPr>
          <p:cNvPr id="4" name="Slide Number Placeholder 3"/>
          <p:cNvSpPr>
            <a:spLocks noGrp="1"/>
          </p:cNvSpPr>
          <p:nvPr>
            <p:ph type="sldNum" sz="quarter" idx="10"/>
          </p:nvPr>
        </p:nvSpPr>
        <p:spPr>
          <a:xfrm>
            <a:off x="5438458" y="6948170"/>
            <a:ext cx="4160520" cy="365760"/>
          </a:xfrm>
          <a:prstGeom prst="rect">
            <a:avLst/>
          </a:prstGeom>
        </p:spPr>
        <p:txBody>
          <a:bodyPr/>
          <a:lstStyle/>
          <a:p>
            <a:pPr>
              <a:defRPr/>
            </a:pPr>
            <a:fld id="{1519AE34-0624-8F4B-9FB8-27D0EFDF760C}" type="slidenum">
              <a:rPr lang="en-US" smtClean="0"/>
              <a:pPr>
                <a:defRPr/>
              </a:pPr>
              <a:t>47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Add</a:t>
            </a:r>
            <a:r>
              <a:rPr lang="en-US" baseline="0" dirty="0" smtClean="0"/>
              <a:t> “variables” to the “functions” in functional programming</a:t>
            </a:r>
            <a:endParaRPr lang="en-US" dirty="0" smtClean="0"/>
          </a:p>
          <a:p>
            <a:endParaRPr lang="en-US" dirty="0"/>
          </a:p>
        </p:txBody>
      </p:sp>
      <p:sp>
        <p:nvSpPr>
          <p:cNvPr id="4" name="Slide Number Placeholder 3"/>
          <p:cNvSpPr>
            <a:spLocks noGrp="1"/>
          </p:cNvSpPr>
          <p:nvPr>
            <p:ph type="sldNum" sz="quarter" idx="10"/>
          </p:nvPr>
        </p:nvSpPr>
        <p:spPr>
          <a:xfrm>
            <a:off x="5438458" y="6948170"/>
            <a:ext cx="4160520" cy="365760"/>
          </a:xfrm>
          <a:prstGeom prst="rect">
            <a:avLst/>
          </a:prstGeom>
        </p:spPr>
        <p:txBody>
          <a:bodyPr/>
          <a:lstStyle/>
          <a:p>
            <a:pPr>
              <a:defRPr/>
            </a:pPr>
            <a:fld id="{1519AE34-0624-8F4B-9FB8-27D0EFDF760C}" type="slidenum">
              <a:rPr lang="en-US" smtClean="0"/>
              <a:pPr>
                <a:defRPr/>
              </a:pPr>
              <a:t>48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Add</a:t>
            </a:r>
            <a:r>
              <a:rPr lang="en-US" baseline="0" dirty="0" smtClean="0"/>
              <a:t> “variables” to the “functions” in functional programming</a:t>
            </a:r>
            <a:endParaRPr lang="en-US" dirty="0" smtClean="0"/>
          </a:p>
          <a:p>
            <a:endParaRPr lang="en-US" dirty="0"/>
          </a:p>
        </p:txBody>
      </p:sp>
      <p:sp>
        <p:nvSpPr>
          <p:cNvPr id="4" name="Slide Number Placeholder 3"/>
          <p:cNvSpPr>
            <a:spLocks noGrp="1"/>
          </p:cNvSpPr>
          <p:nvPr>
            <p:ph type="sldNum" sz="quarter" idx="10"/>
          </p:nvPr>
        </p:nvSpPr>
        <p:spPr>
          <a:xfrm>
            <a:off x="5438458" y="6948170"/>
            <a:ext cx="4160520" cy="365760"/>
          </a:xfrm>
          <a:prstGeom prst="rect">
            <a:avLst/>
          </a:prstGeom>
        </p:spPr>
        <p:txBody>
          <a:bodyPr/>
          <a:lstStyle/>
          <a:p>
            <a:pPr>
              <a:defRPr/>
            </a:pPr>
            <a:fld id="{1519AE34-0624-8F4B-9FB8-27D0EFDF760C}" type="slidenum">
              <a:rPr lang="en-US" smtClean="0"/>
              <a:pPr>
                <a:defRPr/>
              </a:pPr>
              <a:t>49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Add</a:t>
            </a:r>
            <a:r>
              <a:rPr lang="en-US" baseline="0" dirty="0" smtClean="0"/>
              <a:t> “variables” to the “functions” in functional programming</a:t>
            </a:r>
            <a:endParaRPr lang="en-US" dirty="0" smtClean="0"/>
          </a:p>
          <a:p>
            <a:endParaRPr lang="en-US" dirty="0"/>
          </a:p>
        </p:txBody>
      </p:sp>
      <p:sp>
        <p:nvSpPr>
          <p:cNvPr id="4" name="Slide Number Placeholder 3"/>
          <p:cNvSpPr>
            <a:spLocks noGrp="1"/>
          </p:cNvSpPr>
          <p:nvPr>
            <p:ph type="sldNum" sz="quarter" idx="10"/>
          </p:nvPr>
        </p:nvSpPr>
        <p:spPr>
          <a:xfrm>
            <a:off x="5438458" y="6948170"/>
            <a:ext cx="4160520" cy="365760"/>
          </a:xfrm>
          <a:prstGeom prst="rect">
            <a:avLst/>
          </a:prstGeom>
        </p:spPr>
        <p:txBody>
          <a:bodyPr/>
          <a:lstStyle/>
          <a:p>
            <a:pPr>
              <a:defRPr/>
            </a:pPr>
            <a:fld id="{1519AE34-0624-8F4B-9FB8-27D0EFDF760C}" type="slidenum">
              <a:rPr lang="en-US" smtClean="0"/>
              <a:pPr>
                <a:defRPr/>
              </a:pPr>
              <a:t>50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Add</a:t>
            </a:r>
            <a:r>
              <a:rPr lang="en-US" baseline="0" dirty="0" smtClean="0"/>
              <a:t> “variables” to the “functions” in functional programming</a:t>
            </a:r>
            <a:endParaRPr lang="en-US" dirty="0" smtClean="0"/>
          </a:p>
          <a:p>
            <a:endParaRPr lang="en-US" dirty="0"/>
          </a:p>
        </p:txBody>
      </p:sp>
      <p:sp>
        <p:nvSpPr>
          <p:cNvPr id="4" name="Slide Number Placeholder 3"/>
          <p:cNvSpPr>
            <a:spLocks noGrp="1"/>
          </p:cNvSpPr>
          <p:nvPr>
            <p:ph type="sldNum" sz="quarter" idx="10"/>
          </p:nvPr>
        </p:nvSpPr>
        <p:spPr>
          <a:xfrm>
            <a:off x="5438458" y="6948170"/>
            <a:ext cx="4160520" cy="365760"/>
          </a:xfrm>
          <a:prstGeom prst="rect">
            <a:avLst/>
          </a:prstGeom>
        </p:spPr>
        <p:txBody>
          <a:bodyPr/>
          <a:lstStyle/>
          <a:p>
            <a:pPr>
              <a:defRPr/>
            </a:pPr>
            <a:fld id="{1519AE34-0624-8F4B-9FB8-27D0EFDF760C}" type="slidenum">
              <a:rPr lang="en-US" smtClean="0"/>
              <a:pPr>
                <a:defRPr/>
              </a:pPr>
              <a:t>51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Add</a:t>
            </a:r>
            <a:r>
              <a:rPr lang="en-US" baseline="0" dirty="0" smtClean="0"/>
              <a:t> “variables” to the “functions” in functional programming</a:t>
            </a:r>
            <a:endParaRPr lang="en-US" dirty="0" smtClean="0"/>
          </a:p>
          <a:p>
            <a:endParaRPr lang="en-US" dirty="0"/>
          </a:p>
        </p:txBody>
      </p:sp>
      <p:sp>
        <p:nvSpPr>
          <p:cNvPr id="4" name="Slide Number Placeholder 3"/>
          <p:cNvSpPr>
            <a:spLocks noGrp="1"/>
          </p:cNvSpPr>
          <p:nvPr>
            <p:ph type="sldNum" sz="quarter" idx="10"/>
          </p:nvPr>
        </p:nvSpPr>
        <p:spPr>
          <a:xfrm>
            <a:off x="5438458" y="6948170"/>
            <a:ext cx="4160520" cy="365760"/>
          </a:xfrm>
          <a:prstGeom prst="rect">
            <a:avLst/>
          </a:prstGeom>
        </p:spPr>
        <p:txBody>
          <a:bodyPr/>
          <a:lstStyle/>
          <a:p>
            <a:pPr>
              <a:defRPr/>
            </a:pPr>
            <a:fld id="{1519AE34-0624-8F4B-9FB8-27D0EFDF760C}" type="slidenum">
              <a:rPr lang="en-US" smtClean="0"/>
              <a:pPr>
                <a:defRPr/>
              </a:pPr>
              <a:t>52</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Add</a:t>
            </a:r>
            <a:r>
              <a:rPr lang="en-US" baseline="0" dirty="0" smtClean="0"/>
              <a:t> “variables” to the “functions” in functional programming</a:t>
            </a:r>
            <a:endParaRPr lang="en-US" dirty="0" smtClean="0"/>
          </a:p>
          <a:p>
            <a:endParaRPr lang="en-US" dirty="0"/>
          </a:p>
        </p:txBody>
      </p:sp>
      <p:sp>
        <p:nvSpPr>
          <p:cNvPr id="4" name="Slide Number Placeholder 3"/>
          <p:cNvSpPr>
            <a:spLocks noGrp="1"/>
          </p:cNvSpPr>
          <p:nvPr>
            <p:ph type="sldNum" sz="quarter" idx="10"/>
          </p:nvPr>
        </p:nvSpPr>
        <p:spPr>
          <a:xfrm>
            <a:off x="5438458" y="6948170"/>
            <a:ext cx="4160520" cy="365760"/>
          </a:xfrm>
          <a:prstGeom prst="rect">
            <a:avLst/>
          </a:prstGeom>
        </p:spPr>
        <p:txBody>
          <a:bodyPr/>
          <a:lstStyle/>
          <a:p>
            <a:pPr>
              <a:defRPr/>
            </a:pPr>
            <a:fld id="{1519AE34-0624-8F4B-9FB8-27D0EFDF760C}" type="slidenum">
              <a:rPr lang="en-US" smtClean="0"/>
              <a:pPr>
                <a:defRPr/>
              </a:pPr>
              <a:t>53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Add</a:t>
            </a:r>
            <a:r>
              <a:rPr lang="en-US" baseline="0" dirty="0" smtClean="0"/>
              <a:t> “variables” to the “functions” in functional programming</a:t>
            </a:r>
            <a:endParaRPr lang="en-US" dirty="0" smtClean="0"/>
          </a:p>
          <a:p>
            <a:endParaRPr lang="en-US" dirty="0"/>
          </a:p>
        </p:txBody>
      </p:sp>
      <p:sp>
        <p:nvSpPr>
          <p:cNvPr id="4" name="Slide Number Placeholder 3"/>
          <p:cNvSpPr>
            <a:spLocks noGrp="1"/>
          </p:cNvSpPr>
          <p:nvPr>
            <p:ph type="sldNum" sz="quarter" idx="10"/>
          </p:nvPr>
        </p:nvSpPr>
        <p:spPr>
          <a:xfrm>
            <a:off x="5438458" y="6948170"/>
            <a:ext cx="4160520" cy="365760"/>
          </a:xfrm>
          <a:prstGeom prst="rect">
            <a:avLst/>
          </a:prstGeom>
        </p:spPr>
        <p:txBody>
          <a:bodyPr/>
          <a:lstStyle/>
          <a:p>
            <a:pPr>
              <a:defRPr/>
            </a:pPr>
            <a:fld id="{1519AE34-0624-8F4B-9FB8-27D0EFDF760C}" type="slidenum">
              <a:rPr lang="en-US" smtClean="0"/>
              <a:pPr>
                <a:defRPr/>
              </a:pPr>
              <a:t>54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Add</a:t>
            </a:r>
            <a:r>
              <a:rPr lang="en-US" baseline="0" dirty="0" smtClean="0"/>
              <a:t> “variables” to the “functions” in functional programming</a:t>
            </a:r>
            <a:endParaRPr lang="en-US" dirty="0" smtClean="0"/>
          </a:p>
          <a:p>
            <a:endParaRPr lang="en-US" dirty="0"/>
          </a:p>
        </p:txBody>
      </p:sp>
      <p:sp>
        <p:nvSpPr>
          <p:cNvPr id="4" name="Slide Number Placeholder 3"/>
          <p:cNvSpPr>
            <a:spLocks noGrp="1"/>
          </p:cNvSpPr>
          <p:nvPr>
            <p:ph type="sldNum" sz="quarter" idx="10"/>
          </p:nvPr>
        </p:nvSpPr>
        <p:spPr>
          <a:xfrm>
            <a:off x="5438458" y="6948170"/>
            <a:ext cx="4160520" cy="365760"/>
          </a:xfrm>
          <a:prstGeom prst="rect">
            <a:avLst/>
          </a:prstGeom>
        </p:spPr>
        <p:txBody>
          <a:bodyPr/>
          <a:lstStyle/>
          <a:p>
            <a:pPr>
              <a:defRPr/>
            </a:pPr>
            <a:fld id="{1519AE34-0624-8F4B-9FB8-27D0EFDF760C}" type="slidenum">
              <a:rPr lang="en-US" smtClean="0"/>
              <a:pPr>
                <a:defRPr/>
              </a:pPr>
              <a:t>55</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Add</a:t>
            </a:r>
            <a:r>
              <a:rPr lang="en-US" baseline="0" dirty="0" smtClean="0"/>
              <a:t> “variables” to the “functions” in functional programming</a:t>
            </a:r>
            <a:endParaRPr lang="en-US" dirty="0" smtClean="0"/>
          </a:p>
          <a:p>
            <a:endParaRPr lang="en-US" dirty="0"/>
          </a:p>
        </p:txBody>
      </p:sp>
      <p:sp>
        <p:nvSpPr>
          <p:cNvPr id="4" name="Slide Number Placeholder 3"/>
          <p:cNvSpPr>
            <a:spLocks noGrp="1"/>
          </p:cNvSpPr>
          <p:nvPr>
            <p:ph type="sldNum" sz="quarter" idx="10"/>
          </p:nvPr>
        </p:nvSpPr>
        <p:spPr>
          <a:xfrm>
            <a:off x="5438458" y="6948170"/>
            <a:ext cx="4160520" cy="365760"/>
          </a:xfrm>
          <a:prstGeom prst="rect">
            <a:avLst/>
          </a:prstGeom>
        </p:spPr>
        <p:txBody>
          <a:bodyPr/>
          <a:lstStyle/>
          <a:p>
            <a:pPr>
              <a:defRPr/>
            </a:pPr>
            <a:fld id="{1519AE34-0624-8F4B-9FB8-27D0EFDF760C}" type="slidenum">
              <a:rPr lang="en-US" smtClean="0"/>
              <a:pPr>
                <a:defRPr/>
              </a:pPr>
              <a:t>56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1519AE34-0624-8F4B-9FB8-27D0EFDF760C}" type="slidenum">
              <a:rPr lang="en-US" smtClean="0"/>
              <a:pPr>
                <a:defRPr/>
              </a:pPr>
              <a:t>4</a:t>
            </a:fld>
            <a:endParaRPr lang="en-US"/>
          </a:p>
        </p:txBody>
      </p:sp>
    </p:spTree>
    <p:extLst>
      <p:ext uri="{BB962C8B-B14F-4D97-AF65-F5344CB8AC3E}">
        <p14:creationId xmlns:p14="http://schemas.microsoft.com/office/powerpoint/2010/main" val="2162481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Add</a:t>
            </a:r>
            <a:r>
              <a:rPr lang="en-US" baseline="0" dirty="0" smtClean="0"/>
              <a:t> “variables” to the “functions” in functional programming</a:t>
            </a:r>
            <a:endParaRPr lang="en-US" dirty="0" smtClean="0"/>
          </a:p>
          <a:p>
            <a:endParaRPr lang="en-US" dirty="0"/>
          </a:p>
        </p:txBody>
      </p:sp>
      <p:sp>
        <p:nvSpPr>
          <p:cNvPr id="4" name="Slide Number Placeholder 3"/>
          <p:cNvSpPr>
            <a:spLocks noGrp="1"/>
          </p:cNvSpPr>
          <p:nvPr>
            <p:ph type="sldNum" sz="quarter" idx="10"/>
          </p:nvPr>
        </p:nvSpPr>
        <p:spPr>
          <a:xfrm>
            <a:off x="5438458" y="6948170"/>
            <a:ext cx="4160520" cy="365760"/>
          </a:xfrm>
          <a:prstGeom prst="rect">
            <a:avLst/>
          </a:prstGeom>
        </p:spPr>
        <p:txBody>
          <a:bodyPr/>
          <a:lstStyle/>
          <a:p>
            <a:pPr>
              <a:defRPr/>
            </a:pPr>
            <a:fld id="{1519AE34-0624-8F4B-9FB8-27D0EFDF760C}" type="slidenum">
              <a:rPr lang="en-US" smtClean="0"/>
              <a:pPr>
                <a:defRPr/>
              </a:pPr>
              <a:t>57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Add</a:t>
            </a:r>
            <a:r>
              <a:rPr lang="en-US" baseline="0" dirty="0" smtClean="0"/>
              <a:t> “variables” to the “functions” in functional programming</a:t>
            </a:r>
            <a:endParaRPr lang="en-US" dirty="0" smtClean="0"/>
          </a:p>
          <a:p>
            <a:endParaRPr lang="en-US" dirty="0"/>
          </a:p>
        </p:txBody>
      </p:sp>
      <p:sp>
        <p:nvSpPr>
          <p:cNvPr id="4" name="Slide Number Placeholder 3"/>
          <p:cNvSpPr>
            <a:spLocks noGrp="1"/>
          </p:cNvSpPr>
          <p:nvPr>
            <p:ph type="sldNum" sz="quarter" idx="10"/>
          </p:nvPr>
        </p:nvSpPr>
        <p:spPr>
          <a:xfrm>
            <a:off x="5438458" y="6948170"/>
            <a:ext cx="4160520" cy="365760"/>
          </a:xfrm>
          <a:prstGeom prst="rect">
            <a:avLst/>
          </a:prstGeom>
        </p:spPr>
        <p:txBody>
          <a:bodyPr/>
          <a:lstStyle/>
          <a:p>
            <a:pPr>
              <a:defRPr/>
            </a:pPr>
            <a:fld id="{1519AE34-0624-8F4B-9FB8-27D0EFDF760C}" type="slidenum">
              <a:rPr lang="en-US" smtClean="0"/>
              <a:pPr>
                <a:defRPr/>
              </a:pPr>
              <a:t>58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Add</a:t>
            </a:r>
            <a:r>
              <a:rPr lang="en-US" baseline="0" dirty="0" smtClean="0"/>
              <a:t> “variables” to the “functions” in functional programming</a:t>
            </a:r>
            <a:endParaRPr lang="en-US" dirty="0" smtClean="0"/>
          </a:p>
          <a:p>
            <a:endParaRPr lang="en-US" dirty="0"/>
          </a:p>
        </p:txBody>
      </p:sp>
      <p:sp>
        <p:nvSpPr>
          <p:cNvPr id="4" name="Slide Number Placeholder 3"/>
          <p:cNvSpPr>
            <a:spLocks noGrp="1"/>
          </p:cNvSpPr>
          <p:nvPr>
            <p:ph type="sldNum" sz="quarter" idx="10"/>
          </p:nvPr>
        </p:nvSpPr>
        <p:spPr>
          <a:xfrm>
            <a:off x="5438458" y="6948170"/>
            <a:ext cx="4160520" cy="365760"/>
          </a:xfrm>
          <a:prstGeom prst="rect">
            <a:avLst/>
          </a:prstGeom>
        </p:spPr>
        <p:txBody>
          <a:bodyPr/>
          <a:lstStyle/>
          <a:p>
            <a:pPr>
              <a:defRPr/>
            </a:pPr>
            <a:fld id="{1519AE34-0624-8F4B-9FB8-27D0EFDF760C}" type="slidenum">
              <a:rPr lang="en-US" smtClean="0"/>
              <a:pPr>
                <a:defRPr/>
              </a:pPr>
              <a:t>59</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Add</a:t>
            </a:r>
            <a:r>
              <a:rPr lang="en-US" baseline="0" dirty="0" smtClean="0"/>
              <a:t> “variables” to the “functions” in functional programming</a:t>
            </a:r>
            <a:endParaRPr lang="en-US" dirty="0" smtClean="0"/>
          </a:p>
          <a:p>
            <a:endParaRPr lang="en-US" dirty="0"/>
          </a:p>
        </p:txBody>
      </p:sp>
      <p:sp>
        <p:nvSpPr>
          <p:cNvPr id="4" name="Slide Number Placeholder 3"/>
          <p:cNvSpPr>
            <a:spLocks noGrp="1"/>
          </p:cNvSpPr>
          <p:nvPr>
            <p:ph type="sldNum" sz="quarter" idx="10"/>
          </p:nvPr>
        </p:nvSpPr>
        <p:spPr>
          <a:xfrm>
            <a:off x="5438458" y="6948170"/>
            <a:ext cx="4160520" cy="365760"/>
          </a:xfrm>
          <a:prstGeom prst="rect">
            <a:avLst/>
          </a:prstGeom>
        </p:spPr>
        <p:txBody>
          <a:bodyPr/>
          <a:lstStyle/>
          <a:p>
            <a:pPr>
              <a:defRPr/>
            </a:pPr>
            <a:fld id="{1519AE34-0624-8F4B-9FB8-27D0EFDF760C}" type="slidenum">
              <a:rPr lang="en-US" smtClean="0"/>
              <a:pPr>
                <a:defRPr/>
              </a:pPr>
              <a:t>60</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Add</a:t>
            </a:r>
            <a:r>
              <a:rPr lang="en-US" baseline="0" dirty="0" smtClean="0"/>
              <a:t> “variables” to the “functions” in functional programming</a:t>
            </a:r>
            <a:endParaRPr lang="en-US" dirty="0" smtClean="0"/>
          </a:p>
          <a:p>
            <a:endParaRPr lang="en-US" dirty="0"/>
          </a:p>
        </p:txBody>
      </p:sp>
      <p:sp>
        <p:nvSpPr>
          <p:cNvPr id="4" name="Slide Number Placeholder 3"/>
          <p:cNvSpPr>
            <a:spLocks noGrp="1"/>
          </p:cNvSpPr>
          <p:nvPr>
            <p:ph type="sldNum" sz="quarter" idx="10"/>
          </p:nvPr>
        </p:nvSpPr>
        <p:spPr>
          <a:xfrm>
            <a:off x="5438458" y="6948170"/>
            <a:ext cx="4160520" cy="365760"/>
          </a:xfrm>
          <a:prstGeom prst="rect">
            <a:avLst/>
          </a:prstGeom>
        </p:spPr>
        <p:txBody>
          <a:bodyPr/>
          <a:lstStyle/>
          <a:p>
            <a:pPr>
              <a:defRPr/>
            </a:pPr>
            <a:fld id="{1519AE34-0624-8F4B-9FB8-27D0EFDF760C}" type="slidenum">
              <a:rPr lang="en-US" smtClean="0"/>
              <a:pPr>
                <a:defRPr/>
              </a:pPr>
              <a:t>61</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Add</a:t>
            </a:r>
            <a:r>
              <a:rPr lang="en-US" baseline="0" dirty="0" smtClean="0"/>
              <a:t> “variables” to the “functions” in functional programming</a:t>
            </a:r>
            <a:endParaRPr lang="en-US" dirty="0" smtClean="0"/>
          </a:p>
          <a:p>
            <a:endParaRPr lang="en-US" dirty="0"/>
          </a:p>
        </p:txBody>
      </p:sp>
      <p:sp>
        <p:nvSpPr>
          <p:cNvPr id="4" name="Slide Number Placeholder 3"/>
          <p:cNvSpPr>
            <a:spLocks noGrp="1"/>
          </p:cNvSpPr>
          <p:nvPr>
            <p:ph type="sldNum" sz="quarter" idx="10"/>
          </p:nvPr>
        </p:nvSpPr>
        <p:spPr>
          <a:xfrm>
            <a:off x="5438458" y="6948170"/>
            <a:ext cx="4160520" cy="365760"/>
          </a:xfrm>
          <a:prstGeom prst="rect">
            <a:avLst/>
          </a:prstGeom>
        </p:spPr>
        <p:txBody>
          <a:bodyPr/>
          <a:lstStyle/>
          <a:p>
            <a:pPr>
              <a:defRPr/>
            </a:pPr>
            <a:fld id="{1519AE34-0624-8F4B-9FB8-27D0EFDF760C}" type="slidenum">
              <a:rPr lang="en-US" smtClean="0"/>
              <a:pPr>
                <a:defRPr/>
              </a:pPr>
              <a:t>62</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Add</a:t>
            </a:r>
            <a:r>
              <a:rPr lang="en-US" baseline="0" dirty="0" smtClean="0"/>
              <a:t> “variables” to the “functions” in functional programming</a:t>
            </a:r>
            <a:endParaRPr lang="en-US" dirty="0" smtClean="0"/>
          </a:p>
          <a:p>
            <a:endParaRPr lang="en-US" dirty="0"/>
          </a:p>
        </p:txBody>
      </p:sp>
      <p:sp>
        <p:nvSpPr>
          <p:cNvPr id="4" name="Slide Number Placeholder 3"/>
          <p:cNvSpPr>
            <a:spLocks noGrp="1"/>
          </p:cNvSpPr>
          <p:nvPr>
            <p:ph type="sldNum" sz="quarter" idx="10"/>
          </p:nvPr>
        </p:nvSpPr>
        <p:spPr>
          <a:xfrm>
            <a:off x="5438458" y="6948170"/>
            <a:ext cx="4160520" cy="365760"/>
          </a:xfrm>
          <a:prstGeom prst="rect">
            <a:avLst/>
          </a:prstGeom>
        </p:spPr>
        <p:txBody>
          <a:bodyPr/>
          <a:lstStyle/>
          <a:p>
            <a:pPr>
              <a:defRPr/>
            </a:pPr>
            <a:fld id="{1519AE34-0624-8F4B-9FB8-27D0EFDF760C}" type="slidenum">
              <a:rPr lang="en-US" smtClean="0"/>
              <a:pPr>
                <a:defRPr/>
              </a:pPr>
              <a:t>63</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Add</a:t>
            </a:r>
            <a:r>
              <a:rPr lang="en-US" baseline="0" dirty="0" smtClean="0"/>
              <a:t> “variables” to the “functions” in functional programming</a:t>
            </a:r>
            <a:endParaRPr lang="en-US" dirty="0" smtClean="0"/>
          </a:p>
          <a:p>
            <a:endParaRPr lang="en-US" dirty="0"/>
          </a:p>
        </p:txBody>
      </p:sp>
      <p:sp>
        <p:nvSpPr>
          <p:cNvPr id="4" name="Slide Number Placeholder 3"/>
          <p:cNvSpPr>
            <a:spLocks noGrp="1"/>
          </p:cNvSpPr>
          <p:nvPr>
            <p:ph type="sldNum" sz="quarter" idx="10"/>
          </p:nvPr>
        </p:nvSpPr>
        <p:spPr>
          <a:xfrm>
            <a:off x="5438458" y="6948170"/>
            <a:ext cx="4160520" cy="365760"/>
          </a:xfrm>
          <a:prstGeom prst="rect">
            <a:avLst/>
          </a:prstGeom>
        </p:spPr>
        <p:txBody>
          <a:bodyPr/>
          <a:lstStyle/>
          <a:p>
            <a:pPr>
              <a:defRPr/>
            </a:pPr>
            <a:fld id="{1519AE34-0624-8F4B-9FB8-27D0EFDF760C}" type="slidenum">
              <a:rPr lang="en-US" smtClean="0"/>
              <a:pPr>
                <a:defRPr/>
              </a:pPr>
              <a:t>64</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5438458" y="6948170"/>
            <a:ext cx="4160520" cy="365760"/>
          </a:xfrm>
          <a:prstGeom prst="rect">
            <a:avLst/>
          </a:prstGeom>
        </p:spPr>
        <p:txBody>
          <a:bodyPr/>
          <a:lstStyle/>
          <a:p>
            <a:pPr>
              <a:defRPr/>
            </a:pPr>
            <a:fld id="{1519AE34-0624-8F4B-9FB8-27D0EFDF760C}" type="slidenum">
              <a:rPr lang="en-US" smtClean="0"/>
              <a:pPr>
                <a:defRPr/>
              </a:pPr>
              <a:t>68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5438458" y="6948170"/>
            <a:ext cx="4160520" cy="365760"/>
          </a:xfrm>
          <a:prstGeom prst="rect">
            <a:avLst/>
          </a:prstGeom>
        </p:spPr>
        <p:txBody>
          <a:bodyPr/>
          <a:lstStyle/>
          <a:p>
            <a:pPr>
              <a:defRPr/>
            </a:pPr>
            <a:fld id="{1519AE34-0624-8F4B-9FB8-27D0EFDF760C}" type="slidenum">
              <a:rPr lang="en-US" smtClean="0"/>
              <a:pPr>
                <a:defRPr/>
              </a:pPr>
              <a:t>71</a:t>
            </a:fld>
            <a:endParaRPr lang="en-US"/>
          </a:p>
        </p:txBody>
      </p:sp>
    </p:spTree>
    <p:extLst>
      <p:ext uri="{BB962C8B-B14F-4D97-AF65-F5344CB8AC3E}">
        <p14:creationId xmlns:p14="http://schemas.microsoft.com/office/powerpoint/2010/main" val="1441840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a:xfrm>
            <a:off x="3884614" y="0"/>
            <a:ext cx="2971800" cy="457200"/>
          </a:xfrm>
          <a:prstGeom prst="rect">
            <a:avLst/>
          </a:prstGeom>
        </p:spPr>
        <p:txBody>
          <a:bodyPr lIns="96659" tIns="48330" rIns="96659" bIns="48330"/>
          <a:lstStyle/>
          <a:p>
            <a:pPr>
              <a:defRPr/>
            </a:pPr>
            <a:fld id="{CA355248-639E-EA40-96B7-5B77A4656480}" type="datetime1">
              <a:rPr lang="en-US" smtClean="0">
                <a:solidFill>
                  <a:prstClr val="black"/>
                </a:solidFill>
              </a:rPr>
              <a:pPr>
                <a:defRPr/>
              </a:pPr>
              <a:t>4/26/17</a:t>
            </a:fld>
            <a:endParaRPr lang="en-US">
              <a:solidFill>
                <a:prstClr val="black"/>
              </a:solidFill>
            </a:endParaRPr>
          </a:p>
        </p:txBody>
      </p:sp>
      <p:sp>
        <p:nvSpPr>
          <p:cNvPr id="5" name="Footer Placeholder 4"/>
          <p:cNvSpPr>
            <a:spLocks noGrp="1"/>
          </p:cNvSpPr>
          <p:nvPr>
            <p:ph type="ftr" sz="quarter" idx="11"/>
          </p:nvPr>
        </p:nvSpPr>
        <p:spPr>
          <a:xfrm>
            <a:off x="1" y="8685213"/>
            <a:ext cx="2971800" cy="457200"/>
          </a:xfrm>
          <a:prstGeom prst="rect">
            <a:avLst/>
          </a:prstGeom>
        </p:spPr>
        <p:txBody>
          <a:bodyPr lIns="96659" tIns="48330" rIns="96659" bIns="48330"/>
          <a:lstStyle/>
          <a:p>
            <a:pPr>
              <a:defRPr/>
            </a:pPr>
            <a:r>
              <a:rPr lang="en-US" smtClean="0">
                <a:solidFill>
                  <a:prstClr val="black"/>
                </a:solidFill>
              </a:rPr>
              <a:t>AMPLab Overview - franklin@cs.berkeley.edu</a:t>
            </a:r>
            <a:endParaRPr lang="en-US">
              <a:solidFill>
                <a:prstClr val="black"/>
              </a:solidFill>
            </a:endParaRPr>
          </a:p>
        </p:txBody>
      </p:sp>
      <p:sp>
        <p:nvSpPr>
          <p:cNvPr id="6" name="Slide Number Placeholder 5"/>
          <p:cNvSpPr>
            <a:spLocks noGrp="1"/>
          </p:cNvSpPr>
          <p:nvPr>
            <p:ph type="sldNum" sz="quarter" idx="12"/>
          </p:nvPr>
        </p:nvSpPr>
        <p:spPr>
          <a:xfrm>
            <a:off x="3884613" y="8685213"/>
            <a:ext cx="2971800" cy="457200"/>
          </a:xfrm>
          <a:prstGeom prst="rect">
            <a:avLst/>
          </a:prstGeom>
        </p:spPr>
        <p:txBody>
          <a:bodyPr/>
          <a:lstStyle/>
          <a:p>
            <a:pPr>
              <a:defRPr/>
            </a:pPr>
            <a:fld id="{DC04D02C-FD10-984D-B3FC-F904D9D4AA17}"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9438662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for K-means</a:t>
            </a:r>
            <a:endParaRPr lang="en-US" dirty="0"/>
          </a:p>
        </p:txBody>
      </p:sp>
      <p:sp>
        <p:nvSpPr>
          <p:cNvPr id="4" name="Slide Number Placeholder 3"/>
          <p:cNvSpPr>
            <a:spLocks noGrp="1"/>
          </p:cNvSpPr>
          <p:nvPr>
            <p:ph type="sldNum" sz="quarter" idx="10"/>
          </p:nvPr>
        </p:nvSpPr>
        <p:spPr>
          <a:xfrm>
            <a:off x="5438458" y="6948170"/>
            <a:ext cx="4160520" cy="365760"/>
          </a:xfrm>
          <a:prstGeom prst="rect">
            <a:avLst/>
          </a:prstGeom>
        </p:spPr>
        <p:txBody>
          <a:bodyPr/>
          <a:lstStyle/>
          <a:p>
            <a:pPr>
              <a:defRPr/>
            </a:pPr>
            <a:fld id="{1519AE34-0624-8F4B-9FB8-27D0EFDF760C}" type="slidenum">
              <a:rPr lang="en-US" smtClean="0"/>
              <a:pPr>
                <a:defRPr/>
              </a:pPr>
              <a:t>72</a:t>
            </a:fld>
            <a:endParaRPr lang="en-US"/>
          </a:p>
        </p:txBody>
      </p:sp>
    </p:spTree>
    <p:extLst>
      <p:ext uri="{BB962C8B-B14F-4D97-AF65-F5344CB8AC3E}">
        <p14:creationId xmlns:p14="http://schemas.microsoft.com/office/powerpoint/2010/main" val="40846395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2971800" y="549275"/>
            <a:ext cx="3657600" cy="27432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960121" y="3474720"/>
            <a:ext cx="7680959" cy="3291840"/>
          </a:xfrm>
          <a:prstGeom prst="rect">
            <a:avLst/>
          </a:prstGeom>
        </p:spPr>
        <p:txBody>
          <a:bodyPr lIns="91425" tIns="91425" rIns="91425" bIns="91425" anchor="t" anchorCtr="0">
            <a:noAutofit/>
          </a:bodyPr>
          <a:lstStyle/>
          <a:p>
            <a:pPr lvl="0" rtl="0">
              <a:spcBef>
                <a:spcPts val="0"/>
              </a:spcBef>
              <a:buNone/>
            </a:pPr>
            <a:r>
              <a:rPr lang="en-US" dirty="0" smtClean="0"/>
              <a:t>A new lab we are</a:t>
            </a:r>
            <a:r>
              <a:rPr lang="en-US" baseline="0" dirty="0" smtClean="0"/>
              <a:t> starting at UC Berkeley, as a continuation to </a:t>
            </a:r>
            <a:r>
              <a:rPr lang="en-US" baseline="0" dirty="0" err="1" smtClean="0"/>
              <a:t>Amplab</a:t>
            </a:r>
            <a:endParaRPr lang="en-US" baseline="0" dirty="0" smtClean="0"/>
          </a:p>
          <a:p>
            <a:pPr lvl="0" rtl="0">
              <a:spcBef>
                <a:spcPts val="0"/>
              </a:spcBef>
              <a:buNone/>
            </a:pPr>
            <a:endParaRPr lang="en-US" baseline="0" dirty="0" smtClean="0"/>
          </a:p>
          <a:p>
            <a:pPr lvl="0" rtl="0">
              <a:spcBef>
                <a:spcPts val="0"/>
              </a:spcBef>
              <a:buNone/>
            </a:pPr>
            <a:r>
              <a:rPr lang="en-US" baseline="0" dirty="0" err="1" smtClean="0"/>
              <a:t>Amplab</a:t>
            </a:r>
            <a:r>
              <a:rPr lang="en-US" baseline="0" dirty="0" smtClean="0"/>
              <a:t> is a systems group at Berkeley that created Spark, </a:t>
            </a:r>
            <a:r>
              <a:rPr lang="en-US" baseline="0" dirty="0" err="1" smtClean="0"/>
              <a:t>Mesos</a:t>
            </a:r>
            <a:r>
              <a:rPr lang="en-US" baseline="0" dirty="0" smtClean="0"/>
              <a:t> and Tachyon, big data systems with a lot of impact. How many know of spark? It is used by hundreds of companies</a:t>
            </a:r>
          </a:p>
          <a:p>
            <a:pPr lvl="0" rtl="0">
              <a:spcBef>
                <a:spcPts val="0"/>
              </a:spcBef>
              <a:buNone/>
            </a:pPr>
            <a:r>
              <a:rPr lang="en-US" baseline="0" dirty="0" smtClean="0"/>
              <a:t>These labs last 5-6 years and a new lab is created at the end so that we can always be on the next wave</a:t>
            </a:r>
          </a:p>
          <a:p>
            <a:pPr lvl="0" rtl="0">
              <a:spcBef>
                <a:spcPts val="0"/>
              </a:spcBef>
              <a:buNone/>
            </a:pPr>
            <a:r>
              <a:rPr lang="en-US" baseline="0" dirty="0" smtClean="0"/>
              <a:t>So I will tell you about the new lab, which we believe to be the next big impactful vision</a:t>
            </a:r>
          </a:p>
          <a:p>
            <a:pPr lvl="0" rtl="0">
              <a:spcBef>
                <a:spcPts val="0"/>
              </a:spcBef>
              <a:buNone/>
            </a:pPr>
            <a:endParaRPr lang="en-US" baseline="0" dirty="0" smtClean="0"/>
          </a:p>
          <a:p>
            <a:pPr lvl="0" rtl="0">
              <a:spcBef>
                <a:spcPts val="0"/>
              </a:spcBef>
              <a:buNone/>
            </a:pPr>
            <a:r>
              <a:rPr lang="en-US" baseline="0" dirty="0" smtClean="0"/>
              <a:t>These labs bring together faculty from different disciplines that can help tackle that problem. We collaborate to solve this. </a:t>
            </a:r>
          </a:p>
          <a:p>
            <a:pPr lvl="0" rtl="0">
              <a:spcBef>
                <a:spcPts val="0"/>
              </a:spcBef>
              <a:buNone/>
            </a:pPr>
            <a:r>
              <a:rPr lang="en-US" baseline="0" dirty="0" smtClean="0"/>
              <a:t>Main people are</a:t>
            </a:r>
            <a:r>
              <a:rPr lang="is-IS" baseline="0" dirty="0" smtClean="0"/>
              <a:t>… a bunch of s ...</a:t>
            </a:r>
          </a:p>
          <a:p>
            <a:pPr lvl="0" rtl="0">
              <a:spcBef>
                <a:spcPts val="0"/>
              </a:spcBef>
              <a:buNone/>
            </a:pPr>
            <a:endParaRPr lang="is-IS" baseline="0" dirty="0" smtClean="0"/>
          </a:p>
          <a:p>
            <a:pPr lvl="0" rtl="0">
              <a:spcBef>
                <a:spcPts val="0"/>
              </a:spcBef>
              <a:buNone/>
            </a:pPr>
            <a:r>
              <a:rPr lang="is-IS" baseline="0" dirty="0" smtClean="0"/>
              <a:t>An important component of ours is partnering with companies.</a:t>
            </a:r>
          </a:p>
          <a:p>
            <a:pPr lvl="0" rtl="0">
              <a:spcBef>
                <a:spcPts val="0"/>
              </a:spcBef>
              <a:buNone/>
            </a:pPr>
            <a:r>
              <a:rPr lang="is-IS" baseline="0" dirty="0" smtClean="0"/>
              <a:t>Amplab has learned a lot from companies from the feedback they gave, companies got to use products, have students intern, and overall just have a good synergetic collaboration</a:t>
            </a:r>
          </a:p>
          <a:p>
            <a:pPr lvl="0" rtl="0">
              <a:spcBef>
                <a:spcPts val="0"/>
              </a:spcBef>
              <a:buNone/>
            </a:pPr>
            <a:r>
              <a:rPr lang="en-US" baseline="0" dirty="0" smtClean="0"/>
              <a:t>S</a:t>
            </a:r>
            <a:r>
              <a:rPr lang="is-IS" baseline="0" dirty="0" smtClean="0"/>
              <a:t>peaking of which, please give us any feedback you think of because we are still shaping the next lab </a:t>
            </a:r>
          </a:p>
          <a:p>
            <a:pPr lvl="0" rtl="0">
              <a:spcBef>
                <a:spcPts val="0"/>
              </a:spcBef>
              <a:buNone/>
            </a:pPr>
            <a:endParaRPr lang="is-IS" baseline="0" dirty="0" smtClean="0"/>
          </a:p>
          <a:p>
            <a:pPr lvl="0" rtl="0">
              <a:spcBef>
                <a:spcPts val="0"/>
              </a:spcBef>
              <a:buNone/>
            </a:pPr>
            <a:r>
              <a:rPr lang="is-IS" baseline="0" dirty="0" smtClean="0"/>
              <a:t>Authors</a:t>
            </a:r>
          </a:p>
        </p:txBody>
      </p:sp>
    </p:spTree>
    <p:extLst>
      <p:ext uri="{BB962C8B-B14F-4D97-AF65-F5344CB8AC3E}">
        <p14:creationId xmlns:p14="http://schemas.microsoft.com/office/powerpoint/2010/main" val="835259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US" sz="1400">
              <a:ea typeface="ＭＳ Ｐゴシック" charset="0"/>
              <a:cs typeface="ＭＳ Ｐゴシック" charset="0"/>
            </a:endParaRPr>
          </a:p>
          <a:p>
            <a:pPr>
              <a:lnSpc>
                <a:spcPct val="90000"/>
              </a:lnSpc>
            </a:pPr>
            <a:r>
              <a:rPr lang="en-US" sz="1400">
                <a:ea typeface="ＭＳ Ｐゴシック" charset="0"/>
                <a:cs typeface="ＭＳ Ｐゴシック" charset="0"/>
              </a:rPr>
              <a:t>Today we are witnessing rapid innovation in cloud computing. </a:t>
            </a:r>
          </a:p>
          <a:p>
            <a:pPr>
              <a:lnSpc>
                <a:spcPct val="90000"/>
              </a:lnSpc>
            </a:pPr>
            <a:endParaRPr lang="en-US" sz="1800">
              <a:ea typeface="ＭＳ Ｐゴシック" charset="0"/>
              <a:cs typeface="ＭＳ Ｐゴシック" charset="0"/>
            </a:endParaRPr>
          </a:p>
          <a:p>
            <a:pPr>
              <a:lnSpc>
                <a:spcPct val="90000"/>
              </a:lnSpc>
            </a:pPr>
            <a:r>
              <a:rPr lang="en-US" sz="1800">
                <a:ea typeface="ＭＳ Ｐゴシック" charset="0"/>
                <a:cs typeface="ＭＳ Ｐゴシック" charset="0"/>
              </a:rPr>
              <a:t>Over the past decade a large number of cloud computing frameworks have been developed, starting with MapReduce. Other examples, are Hadoop, HDFS, …., </a:t>
            </a:r>
          </a:p>
          <a:p>
            <a:pPr>
              <a:lnSpc>
                <a:spcPct val="90000"/>
              </a:lnSpc>
            </a:pPr>
            <a:endParaRPr lang="en-US" sz="1800">
              <a:ea typeface="ＭＳ Ｐゴシック" charset="0"/>
              <a:cs typeface="ＭＳ Ｐゴシック" charset="0"/>
            </a:endParaRPr>
          </a:p>
          <a:p>
            <a:pPr>
              <a:lnSpc>
                <a:spcPct val="90000"/>
              </a:lnSpc>
            </a:pPr>
            <a:r>
              <a:rPr lang="en-US" sz="1800">
                <a:ea typeface="ＭＳ Ｐゴシック" charset="0"/>
                <a:cs typeface="ＭＳ Ｐゴシック" charset="0"/>
              </a:rPr>
              <a:t>Framework: software system that manages and runs one or multiple jobs simultaneously on a cluster computer</a:t>
            </a:r>
          </a:p>
          <a:p>
            <a:pPr>
              <a:lnSpc>
                <a:spcPct val="90000"/>
              </a:lnSpc>
            </a:pPr>
            <a:endParaRPr lang="en-US" sz="1800">
              <a:ea typeface="ＭＳ Ｐゴシック" charset="0"/>
              <a:cs typeface="ＭＳ Ｐゴシック" charset="0"/>
            </a:endParaRPr>
          </a:p>
          <a:p>
            <a:pPr>
              <a:lnSpc>
                <a:spcPct val="90000"/>
              </a:lnSpc>
            </a:pPr>
            <a:r>
              <a:rPr lang="en-US" sz="1800">
                <a:ea typeface="ＭＳ Ｐゴシック" charset="0"/>
                <a:cs typeface="ＭＳ Ｐゴシック" charset="0"/>
              </a:rPr>
              <a:t>It is clear that at least today there is no genera framework, and different applications will need to use different frameworks. Unfortunately, existing frameworks assumes they own the cluster. Running each framework on a dedicate cluster or a set of virtual machines is expensive as it does not allow fine grained sharing of resources. Furthermore, more than one frameworks may require to access the same data and this data would be hard, if not infeasible. To replicate. </a:t>
            </a:r>
          </a:p>
          <a:p>
            <a:pPr>
              <a:lnSpc>
                <a:spcPct val="90000"/>
              </a:lnSpc>
            </a:pPr>
            <a:endParaRPr lang="en-US" sz="1800">
              <a:ea typeface="ＭＳ Ｐゴシック" charset="0"/>
              <a:cs typeface="ＭＳ Ｐゴシック" charset="0"/>
            </a:endParaRPr>
          </a:p>
          <a:p>
            <a:pPr>
              <a:lnSpc>
                <a:spcPct val="90000"/>
              </a:lnSpc>
            </a:pPr>
            <a:r>
              <a:rPr lang="en-US" sz="1800">
                <a:ea typeface="ＭＳ Ｐゴシック" charset="0"/>
                <a:cs typeface="ＭＳ Ｐゴシック" charset="0"/>
              </a:rPr>
              <a:t>The challenge we want to address is to run multiple frameworks on some cluster.</a:t>
            </a:r>
          </a:p>
          <a:p>
            <a:pPr>
              <a:lnSpc>
                <a:spcPct val="90000"/>
              </a:lnSpc>
            </a:pPr>
            <a:endParaRPr lang="en-US" sz="1800">
              <a:ea typeface="ＭＳ Ｐゴシック" charset="0"/>
              <a:cs typeface="ＭＳ Ｐゴシック" charset="0"/>
            </a:endParaRPr>
          </a:p>
        </p:txBody>
      </p:sp>
      <p:sp>
        <p:nvSpPr>
          <p:cNvPr id="18436" name="Slide Number Placeholder 3"/>
          <p:cNvSpPr>
            <a:spLocks noGrp="1"/>
          </p:cNvSpPr>
          <p:nvPr>
            <p:ph type="sldNum" sz="quarter" idx="5"/>
          </p:nvPr>
        </p:nvSpPr>
        <p:spPr>
          <a:xfrm>
            <a:off x="5438180" y="6948715"/>
            <a:ext cx="4160937" cy="3652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charset="0"/>
                <a:ea typeface="ＭＳ Ｐゴシック" charset="0"/>
                <a:cs typeface="ＭＳ Ｐゴシック" charset="0"/>
              </a:defRPr>
            </a:lvl1pPr>
            <a:lvl2pPr marL="37931725" indent="-37474525" defTabSz="957263"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fld id="{7A4E2D1B-E252-874E-839B-26243E48D77C}" type="slidenum">
              <a:rPr lang="en-US" sz="1300" b="0">
                <a:latin typeface="Times New Roman" charset="0"/>
              </a:rPr>
              <a:pPr eaLnBrk="1" hangingPunct="1"/>
              <a:t>15</a:t>
            </a:fld>
            <a:endParaRPr lang="en-US" sz="1300" b="0">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Our solution is Mesos, a resource sharing layer that abstracts resources to framework, and this way allows over which diverse frameworks cab run, by abstracting resources to framework </a:t>
            </a:r>
          </a:p>
          <a:p>
            <a:endParaRPr lang="en-US">
              <a:ea typeface="ＭＳ Ｐゴシック" charset="0"/>
              <a:cs typeface="ＭＳ Ｐゴシック" charset="0"/>
            </a:endParaRPr>
          </a:p>
          <a:p>
            <a:r>
              <a:rPr lang="en-US">
                <a:ea typeface="ＭＳ Ｐゴシック" charset="0"/>
                <a:cs typeface="ＭＳ Ｐゴシック" charset="0"/>
              </a:rPr>
              <a:t>By doing so we go from uniprograming or one framework per cluster to multiprogramming where we share entire cluster among diverse frameworks. </a:t>
            </a:r>
          </a:p>
        </p:txBody>
      </p:sp>
      <p:sp>
        <p:nvSpPr>
          <p:cNvPr id="22532" name="Slide Number Placeholder 3"/>
          <p:cNvSpPr>
            <a:spLocks noGrp="1"/>
          </p:cNvSpPr>
          <p:nvPr>
            <p:ph type="sldNum" sz="quarter" idx="5"/>
          </p:nvPr>
        </p:nvSpPr>
        <p:spPr>
          <a:xfrm>
            <a:off x="5438180" y="6948715"/>
            <a:ext cx="4160937" cy="3652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charset="0"/>
                <a:ea typeface="ＭＳ Ｐゴシック" charset="0"/>
                <a:cs typeface="ＭＳ Ｐゴシック" charset="0"/>
              </a:defRPr>
            </a:lvl1pPr>
            <a:lvl2pPr marL="37931725" indent="-37474525" defTabSz="957263"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fld id="{3958526D-87BA-3D44-955F-7A7BFFC97302}" type="slidenum">
              <a:rPr lang="en-US" sz="1300" b="0">
                <a:latin typeface="Times New Roman" charset="0"/>
              </a:rPr>
              <a:pPr eaLnBrk="1" hangingPunct="1"/>
              <a:t>18</a:t>
            </a:fld>
            <a:endParaRPr lang="en-US" sz="1300" b="0">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Mesos provide fine grained resource sharing. In particular, with Mesos resources are shared at the task granukarity both in time &amp; space. What I mean by this is that Mesos multiplex a node and the tome between tasks belonging to different jobs and frameworks. </a:t>
            </a:r>
          </a:p>
          <a:p>
            <a:endParaRPr lang="en-US">
              <a:ea typeface="ＭＳ Ｐゴシック" charset="0"/>
              <a:cs typeface="ＭＳ Ｐゴシック" charset="0"/>
            </a:endParaRPr>
          </a:p>
          <a:p>
            <a:r>
              <a:rPr lang="en-US">
                <a:ea typeface="ＭＳ Ｐゴシック" charset="0"/>
                <a:cs typeface="ＭＳ Ｐゴシック" charset="0"/>
              </a:rPr>
              <a:t>In addition, tasks are typically small with median between 10s of seconds and minutes.</a:t>
            </a:r>
          </a:p>
          <a:p>
            <a:endParaRPr lang="en-US">
              <a:ea typeface="ＭＳ Ｐゴシック" charset="0"/>
              <a:cs typeface="ＭＳ Ｐゴシック" charset="0"/>
            </a:endParaRPr>
          </a:p>
          <a:p>
            <a:r>
              <a:rPr lang="en-US">
                <a:ea typeface="ＭＳ Ｐゴシック" charset="0"/>
                <a:cs typeface="ＭＳ Ｐゴシック" charset="0"/>
              </a:rPr>
              <a:t>Fine grain sharing has two immediate advantages. First, it improves data locality. If the multiple jobs and frameworks have input data stored or cached at a few nodes, fine grained sharing minimizes the time a job needs to wait before running on a node that has its data, Second, it makes it easier to tolerate node failures, as a node failure will result in the loss of relatively little work.</a:t>
            </a:r>
          </a:p>
          <a:p>
            <a:endParaRPr lang="en-US">
              <a:ea typeface="ＭＳ Ｐゴシック" charset="0"/>
              <a:cs typeface="ＭＳ Ｐゴシック" charset="0"/>
            </a:endParaRPr>
          </a:p>
        </p:txBody>
      </p:sp>
      <p:sp>
        <p:nvSpPr>
          <p:cNvPr id="24580" name="Slide Number Placeholder 3"/>
          <p:cNvSpPr>
            <a:spLocks noGrp="1"/>
          </p:cNvSpPr>
          <p:nvPr>
            <p:ph type="sldNum" sz="quarter" idx="5"/>
          </p:nvPr>
        </p:nvSpPr>
        <p:spPr>
          <a:xfrm>
            <a:off x="5438180" y="6948715"/>
            <a:ext cx="4160937" cy="3652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charset="0"/>
                <a:ea typeface="ＭＳ Ｐゴシック" charset="0"/>
                <a:cs typeface="ＭＳ Ｐゴシック" charset="0"/>
              </a:defRPr>
            </a:lvl1pPr>
            <a:lvl2pPr marL="37931725" indent="-37474525" defTabSz="957263"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fld id="{990E864D-6482-9D44-A0E8-6E4ABB92CB47}" type="slidenum">
              <a:rPr lang="en-US" sz="1300" b="0">
                <a:latin typeface="Times New Roman" charset="0"/>
              </a:rPr>
              <a:pPr eaLnBrk="1" hangingPunct="1"/>
              <a:t>19</a:t>
            </a:fld>
            <a:endParaRPr lang="en-US" sz="1300" b="0">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Assumptions</a:t>
            </a:r>
          </a:p>
          <a:p>
            <a:pPr>
              <a:buFontTx/>
              <a:buChar char="-"/>
            </a:pPr>
            <a:r>
              <a:rPr lang="en-US">
                <a:ea typeface="ＭＳ Ｐゴシック" charset="0"/>
                <a:cs typeface="ＭＳ Ｐゴシック" charset="0"/>
              </a:rPr>
              <a:t>Shared storage</a:t>
            </a:r>
          </a:p>
          <a:p>
            <a:pPr>
              <a:buFontTx/>
              <a:buChar char="-"/>
            </a:pPr>
            <a:r>
              <a:rPr lang="en-US">
                <a:ea typeface="ＭＳ Ｐゴシック" charset="0"/>
                <a:cs typeface="ＭＳ Ｐゴシック" charset="0"/>
              </a:rPr>
              <a:t>Not all tasks require full node</a:t>
            </a:r>
          </a:p>
          <a:p>
            <a:pPr>
              <a:buFontTx/>
              <a:buChar char="-"/>
            </a:pPr>
            <a:r>
              <a:rPr lang="en-US">
                <a:ea typeface="ＭＳ Ｐゴシック" charset="0"/>
                <a:cs typeface="ＭＳ Ｐゴシック" charset="0"/>
              </a:rPr>
              <a:t>Not all nodes identical</a:t>
            </a:r>
          </a:p>
          <a:p>
            <a:r>
              <a:rPr lang="en-US">
                <a:ea typeface="ＭＳ Ｐゴシック" charset="0"/>
                <a:cs typeface="ＭＳ Ｐゴシック" charset="0"/>
              </a:rPr>
              <a:t>We have achieved these goals and it</a:t>
            </a:r>
            <a:r>
              <a:rPr lang="ja-JP" altLang="en-US">
                <a:ea typeface="ＭＳ Ｐゴシック" charset="0"/>
                <a:cs typeface="ＭＳ Ｐゴシック" charset="0"/>
              </a:rPr>
              <a:t>’</a:t>
            </a:r>
            <a:r>
              <a:rPr lang="en-US" altLang="ja-JP">
                <a:ea typeface="ＭＳ Ｐゴシック" charset="0"/>
                <a:cs typeface="ＭＳ Ｐゴシック" charset="0"/>
              </a:rPr>
              <a:t>s been deployed</a:t>
            </a:r>
            <a:endParaRPr lang="en-US">
              <a:ea typeface="ＭＳ Ｐゴシック" charset="0"/>
              <a:cs typeface="ＭＳ Ｐゴシック" charset="0"/>
            </a:endParaRPr>
          </a:p>
        </p:txBody>
      </p:sp>
      <p:sp>
        <p:nvSpPr>
          <p:cNvPr id="26628" name="Slide Number Placeholder 3"/>
          <p:cNvSpPr>
            <a:spLocks noGrp="1"/>
          </p:cNvSpPr>
          <p:nvPr>
            <p:ph type="sldNum" sz="quarter" idx="5"/>
          </p:nvPr>
        </p:nvSpPr>
        <p:spPr>
          <a:xfrm>
            <a:off x="5438180" y="6948715"/>
            <a:ext cx="4160937" cy="3652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charset="0"/>
                <a:ea typeface="ＭＳ Ｐゴシック" charset="0"/>
                <a:cs typeface="ＭＳ Ｐゴシック" charset="0"/>
              </a:defRPr>
            </a:lvl1pPr>
            <a:lvl2pPr marL="37931725" indent="-37474525" defTabSz="957263"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fld id="{B2802702-C623-AF45-AF54-442307E8291C}" type="slidenum">
              <a:rPr lang="en-US" sz="1300" b="0">
                <a:latin typeface="Times New Roman" charset="0"/>
              </a:rPr>
              <a:pPr eaLnBrk="1" hangingPunct="1"/>
              <a:t>20</a:t>
            </a:fld>
            <a:endParaRPr lang="en-US" sz="1300" b="0">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t>
            </a:r>
          </a:p>
          <a:p>
            <a:endParaRPr lang="en-US">
              <a:ea typeface="ＭＳ Ｐゴシック" charset="0"/>
              <a:cs typeface="ＭＳ Ｐゴシック" charset="0"/>
            </a:endParaRPr>
          </a:p>
          <a:p>
            <a:r>
              <a:rPr lang="en-US">
                <a:ea typeface="ＭＳ Ｐゴシック" charset="0"/>
                <a:cs typeface="ＭＳ Ｐゴシック" charset="0"/>
              </a:rPr>
              <a:t>Complexity. There are two kinds of complexity. The first is the computation complexity. Computing an on-line a schedule for a cluster with 10Ks machines and millions of tasks can be a challenge. This has a negative impact on scale and resilience, and the scheduler needs to recover a non-trivial amount of state upon failure. However, arguable the biggest complexity challenge is that such scheduler needs to provide a rich API or or generic language to allow frameworks and job wide types of requirements, Furthermore such language should cover not only existing frameworks but also of the future requirements. Point in case. Condor</a:t>
            </a:r>
            <a:r>
              <a:rPr lang="ja-JP" altLang="en-US">
                <a:ea typeface="ＭＳ Ｐゴシック" charset="0"/>
                <a:cs typeface="ＭＳ Ｐゴシック" charset="0"/>
              </a:rPr>
              <a:t>’</a:t>
            </a:r>
            <a:r>
              <a:rPr lang="en-US" altLang="ja-JP">
                <a:ea typeface="ＭＳ Ｐゴシック" charset="0"/>
                <a:cs typeface="ＭＳ Ｐゴシック" charset="0"/>
              </a:rPr>
              <a:t>s ClassAds provides a very popular specification language in grid computing. While ClassAds is good, very good. However, despite the fact that its specification is tens of pages, it cannot capture some of the  </a:t>
            </a:r>
          </a:p>
          <a:p>
            <a:endParaRPr lang="en-US">
              <a:ea typeface="ＭＳ Ｐゴシック" charset="0"/>
              <a:cs typeface="ＭＳ Ｐゴシック" charset="0"/>
            </a:endParaRPr>
          </a:p>
          <a:p>
            <a:r>
              <a:rPr lang="en-US">
                <a:ea typeface="ＭＳ Ｐゴシック" charset="0"/>
                <a:cs typeface="ＭＳ Ｐゴシック" charset="0"/>
              </a:rPr>
              <a:t>However despite the fact hat ClassAds</a:t>
            </a:r>
            <a:r>
              <a:rPr lang="ja-JP" altLang="en-US">
                <a:ea typeface="ＭＳ Ｐゴシック" charset="0"/>
                <a:cs typeface="ＭＳ Ｐゴシック" charset="0"/>
              </a:rPr>
              <a:t>’</a:t>
            </a:r>
            <a:r>
              <a:rPr lang="en-US" altLang="ja-JP">
                <a:ea typeface="ＭＳ Ｐゴシック" charset="0"/>
                <a:cs typeface="ＭＳ Ｐゴシック" charset="0"/>
              </a:rPr>
              <a:t> specification is tens of pages it does not cover all requirements of today;s frameworks, such as delay scheduling, which we are going to discuss later.</a:t>
            </a:r>
          </a:p>
          <a:p>
            <a:endParaRPr lang="en-US">
              <a:ea typeface="ＭＳ Ｐゴシック" charset="0"/>
              <a:cs typeface="ＭＳ Ｐゴシック" charset="0"/>
            </a:endParaRPr>
          </a:p>
          <a:p>
            <a:r>
              <a:rPr lang="en-US">
                <a:ea typeface="ＭＳ Ｐゴシック" charset="0"/>
                <a:cs typeface="ＭＳ Ｐゴシック" charset="0"/>
              </a:rPr>
              <a:t>Finally, one of our primary goals is to port the existing frameworks which have their won sophisticated scheduling algorithms. This approach oould require to factor these frameowkrs and push their scheduling into the global scheduler. This can be intrusive and time consuming proposition.</a:t>
            </a:r>
          </a:p>
        </p:txBody>
      </p:sp>
      <p:sp>
        <p:nvSpPr>
          <p:cNvPr id="28676" name="Slide Number Placeholder 3"/>
          <p:cNvSpPr>
            <a:spLocks noGrp="1"/>
          </p:cNvSpPr>
          <p:nvPr>
            <p:ph type="sldNum" sz="quarter" idx="5"/>
          </p:nvPr>
        </p:nvSpPr>
        <p:spPr>
          <a:xfrm>
            <a:off x="5438180" y="6948715"/>
            <a:ext cx="4160937" cy="3652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charset="0"/>
                <a:ea typeface="ＭＳ Ｐゴシック" charset="0"/>
                <a:cs typeface="ＭＳ Ｐゴシック" charset="0"/>
              </a:defRPr>
            </a:lvl1pPr>
            <a:lvl2pPr marL="37931725" indent="-37474525" defTabSz="957263"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fld id="{F0560CE6-506F-A54A-9D4D-34A2E1FDFC2C}" type="slidenum">
              <a:rPr lang="en-US" sz="1300" b="0">
                <a:latin typeface="Times New Roman" charset="0"/>
              </a:rPr>
              <a:pPr eaLnBrk="1" hangingPunct="1"/>
              <a:t>21</a:t>
            </a:fld>
            <a:endParaRPr lang="en-US" sz="1300" b="0">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685800" y="2130425"/>
            <a:ext cx="7772400" cy="1470025"/>
          </a:xfrm>
        </p:spPr>
        <p:txBody>
          <a:bodyPr/>
          <a:lstStyle>
            <a:lvl1pPr>
              <a:defRPr sz="3600" b="0" i="0">
                <a:latin typeface="Gill Sans" charset="0"/>
                <a:ea typeface="Gill Sans" charset="0"/>
                <a:cs typeface="Gill Sans" charset="0"/>
              </a:defRPr>
            </a:lvl1pPr>
          </a:lstStyle>
          <a:p>
            <a:pPr lvl="0"/>
            <a:r>
              <a:rPr lang="en-US" noProof="0" smtClean="0"/>
              <a:t>Click to edit Master title style</a:t>
            </a:r>
          </a:p>
        </p:txBody>
      </p:sp>
      <p:sp>
        <p:nvSpPr>
          <p:cNvPr id="1280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1581559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4697319"/>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152400"/>
            <a:ext cx="19812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52400"/>
            <a:ext cx="57912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5116457"/>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1628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914400"/>
            <a:ext cx="38862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862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0363764"/>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1" y="593367"/>
            <a:ext cx="8520599" cy="763599"/>
          </a:xfrm>
          <a:prstGeom prst="rect">
            <a:avLst/>
          </a:prstGeom>
        </p:spPr>
        <p:txBody>
          <a:bodyPr lIns="91425" tIns="91425" rIns="91425" bIns="91425" anchor="t" anchorCtr="0"/>
          <a:lstStyle>
            <a:lvl1pPr lvl="0">
              <a:spcBef>
                <a:spcPts val="0"/>
              </a:spcBef>
              <a:defRPr sz="3600"/>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1" y="1536633"/>
            <a:ext cx="8520599" cy="4555200"/>
          </a:xfrm>
          <a:prstGeom prst="rect">
            <a:avLst/>
          </a:prstGeom>
        </p:spPr>
        <p:txBody>
          <a:bodyPr lIns="91425" tIns="91425" rIns="91425" bIns="91425" anchor="t" anchorCtr="0"/>
          <a:lstStyle>
            <a:lvl1pPr lvl="0">
              <a:spcBef>
                <a:spcPts val="0"/>
              </a:spcBef>
              <a:spcAft>
                <a:spcPts val="0"/>
              </a:spcAft>
              <a:defRPr sz="2800"/>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lvl1pPr>
              <a:defRPr>
                <a:latin typeface="Source Sans Pro Light"/>
                <a:cs typeface="Source Sans Pro Light"/>
              </a:defRPr>
            </a:lvl1pPr>
          </a:lstStyle>
          <a:p>
            <a:pPr>
              <a:spcBef>
                <a:spcPts val="0"/>
              </a:spcBef>
            </a:pPr>
            <a:fld id="{00000000-1234-1234-1234-123412341234}" type="slidenum">
              <a:rPr lang="en" smtClean="0"/>
              <a:pPr>
                <a:spcBef>
                  <a:spcPts val="0"/>
                </a:spcBef>
              </a:pPr>
              <a:t>‹#›</a:t>
            </a:fld>
            <a:endParaRPr lang="en"/>
          </a:p>
        </p:txBody>
      </p:sp>
    </p:spTree>
    <p:extLst>
      <p:ext uri="{BB962C8B-B14F-4D97-AF65-F5344CB8AC3E}">
        <p14:creationId xmlns:p14="http://schemas.microsoft.com/office/powerpoint/2010/main" val="431117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Gill Sans" charset="0"/>
                <a:ea typeface="Gill Sans" charset="0"/>
                <a:cs typeface="Gill Sans"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669780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633566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914400"/>
            <a:ext cx="38862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862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20996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23881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60769495"/>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6398778"/>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07534633"/>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84454970"/>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90600" y="152400"/>
            <a:ext cx="7162800" cy="533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78" tIns="44445" rIns="90478" bIns="44445" numCol="1" anchor="ctr" anchorCtr="0" compatLnSpc="1">
            <a:prstTxWarp prst="textNoShape">
              <a:avLst/>
            </a:prstTxWarp>
          </a:bodyPr>
          <a:lstStyle/>
          <a:p>
            <a:pPr lvl="0"/>
            <a:r>
              <a:rPr lang="en-US" altLang="en-US" dirty="0" smtClean="0"/>
              <a:t>Slide Title</a:t>
            </a:r>
          </a:p>
        </p:txBody>
      </p:sp>
      <p:sp>
        <p:nvSpPr>
          <p:cNvPr id="1027" name="Rectangle 3"/>
          <p:cNvSpPr>
            <a:spLocks noGrp="1" noChangeArrowheads="1"/>
          </p:cNvSpPr>
          <p:nvPr>
            <p:ph type="body" idx="1"/>
          </p:nvPr>
        </p:nvSpPr>
        <p:spPr bwMode="auto">
          <a:xfrm>
            <a:off x="609600" y="914400"/>
            <a:ext cx="7924800" cy="5105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78" tIns="44445" rIns="90478" bIns="44445" numCol="1" anchor="t" anchorCtr="0" compatLnSpc="1">
            <a:prstTxWarp prst="textNoShape">
              <a:avLst/>
            </a:prstTxWarp>
            <a:normAutofit/>
          </a:bodyPr>
          <a:lstStyle/>
          <a:p>
            <a:pPr lvl="0"/>
            <a:r>
              <a:rPr lang="en-US" altLang="en-US" smtClean="0"/>
              <a:t>Body Text</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ChangeArrowheads="1"/>
          </p:cNvSpPr>
          <p:nvPr userDrawn="1"/>
        </p:nvSpPr>
        <p:spPr bwMode="auto">
          <a:xfrm>
            <a:off x="7971862" y="6551613"/>
            <a:ext cx="939341" cy="30520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a:r>
              <a:rPr lang="en-US" altLang="en-US" sz="1400" b="0" i="0" dirty="0" err="1">
                <a:solidFill>
                  <a:srgbClr val="2A40E2"/>
                </a:solidFill>
                <a:latin typeface="Gill Sans Light" charset="0"/>
                <a:ea typeface="Gill Sans Light" charset="0"/>
                <a:cs typeface="Gill Sans Light" charset="0"/>
              </a:rPr>
              <a:t>Lec</a:t>
            </a:r>
            <a:r>
              <a:rPr lang="en-US" altLang="en-US" sz="1400" b="0" i="0" dirty="0">
                <a:solidFill>
                  <a:srgbClr val="2A40E2"/>
                </a:solidFill>
                <a:latin typeface="Gill Sans Light" charset="0"/>
                <a:ea typeface="Gill Sans Light" charset="0"/>
                <a:cs typeface="Gill Sans Light" charset="0"/>
              </a:rPr>
              <a:t> </a:t>
            </a:r>
            <a:r>
              <a:rPr lang="en-US" altLang="en-US" sz="1400" b="0" i="0" dirty="0" smtClean="0">
                <a:solidFill>
                  <a:srgbClr val="2A40E2"/>
                </a:solidFill>
                <a:latin typeface="Gill Sans Light" charset="0"/>
                <a:ea typeface="Gill Sans Light" charset="0"/>
                <a:cs typeface="Gill Sans Light" charset="0"/>
              </a:rPr>
              <a:t>24.</a:t>
            </a:r>
            <a:fld id="{6456B83E-17D0-4CDF-84AD-C8A97BEB5271}" type="slidenum">
              <a:rPr lang="en-US" altLang="en-US" sz="1400" b="0" i="0" smtClean="0">
                <a:solidFill>
                  <a:srgbClr val="2A40E2"/>
                </a:solidFill>
                <a:latin typeface="Gill Sans Light" charset="0"/>
                <a:ea typeface="Gill Sans Light" charset="0"/>
                <a:cs typeface="Gill Sans Light" charset="0"/>
              </a:rPr>
              <a:pPr algn="ctr"/>
              <a:t>‹#›</a:t>
            </a:fld>
            <a:endParaRPr lang="en-US" altLang="en-US" sz="1400" b="0" i="0" dirty="0">
              <a:solidFill>
                <a:srgbClr val="2A40E2"/>
              </a:solidFill>
              <a:latin typeface="Gill Sans Light" charset="0"/>
              <a:ea typeface="Gill Sans Light" charset="0"/>
              <a:cs typeface="Gill Sans Light" charset="0"/>
            </a:endParaRPr>
          </a:p>
        </p:txBody>
      </p:sp>
      <p:sp>
        <p:nvSpPr>
          <p:cNvPr id="1029" name="Text Box 5"/>
          <p:cNvSpPr txBox="1">
            <a:spLocks noChangeArrowheads="1"/>
          </p:cNvSpPr>
          <p:nvPr/>
        </p:nvSpPr>
        <p:spPr bwMode="auto">
          <a:xfrm>
            <a:off x="0" y="6550025"/>
            <a:ext cx="734298" cy="3077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pitchFamily="66" charset="0"/>
              </a:defRPr>
            </a:lvl1pPr>
            <a:lvl2pPr marL="742950" indent="-285750">
              <a:defRPr b="1">
                <a:solidFill>
                  <a:schemeClr val="tx1"/>
                </a:solidFill>
                <a:latin typeface="Comic Sans MS" pitchFamily="66" charset="0"/>
              </a:defRPr>
            </a:lvl2pPr>
            <a:lvl3pPr marL="1143000" indent="-228600">
              <a:defRPr b="1">
                <a:solidFill>
                  <a:schemeClr val="tx1"/>
                </a:solidFill>
                <a:latin typeface="Comic Sans MS" pitchFamily="66" charset="0"/>
              </a:defRPr>
            </a:lvl3pPr>
            <a:lvl4pPr marL="1600200" indent="-228600">
              <a:defRPr b="1">
                <a:solidFill>
                  <a:schemeClr val="tx1"/>
                </a:solidFill>
                <a:latin typeface="Comic Sans MS" pitchFamily="66" charset="0"/>
              </a:defRPr>
            </a:lvl4pPr>
            <a:lvl5pPr marL="2057400" indent="-228600">
              <a:defRPr b="1">
                <a:solidFill>
                  <a:schemeClr val="tx1"/>
                </a:solidFill>
                <a:latin typeface="Comic Sans MS" pitchFamily="66" charset="0"/>
              </a:defRPr>
            </a:lvl5pPr>
            <a:lvl6pPr marL="2514600" indent="-228600" eaLnBrk="0" fontAlgn="base" hangingPunct="0">
              <a:spcBef>
                <a:spcPct val="0"/>
              </a:spcBef>
              <a:spcAft>
                <a:spcPct val="0"/>
              </a:spcAft>
              <a:defRPr b="1">
                <a:solidFill>
                  <a:schemeClr val="tx1"/>
                </a:solidFill>
                <a:latin typeface="Comic Sans MS" pitchFamily="66" charset="0"/>
              </a:defRPr>
            </a:lvl6pPr>
            <a:lvl7pPr marL="2971800" indent="-228600" eaLnBrk="0" fontAlgn="base" hangingPunct="0">
              <a:spcBef>
                <a:spcPct val="0"/>
              </a:spcBef>
              <a:spcAft>
                <a:spcPct val="0"/>
              </a:spcAft>
              <a:defRPr b="1">
                <a:solidFill>
                  <a:schemeClr val="tx1"/>
                </a:solidFill>
                <a:latin typeface="Comic Sans MS" pitchFamily="66" charset="0"/>
              </a:defRPr>
            </a:lvl7pPr>
            <a:lvl8pPr marL="3429000" indent="-228600" eaLnBrk="0" fontAlgn="base" hangingPunct="0">
              <a:spcBef>
                <a:spcPct val="0"/>
              </a:spcBef>
              <a:spcAft>
                <a:spcPct val="0"/>
              </a:spcAft>
              <a:defRPr b="1">
                <a:solidFill>
                  <a:schemeClr val="tx1"/>
                </a:solidFill>
                <a:latin typeface="Comic Sans MS" pitchFamily="66" charset="0"/>
              </a:defRPr>
            </a:lvl8pPr>
            <a:lvl9pPr marL="3886200" indent="-228600" eaLnBrk="0" fontAlgn="base" hangingPunct="0">
              <a:spcBef>
                <a:spcPct val="0"/>
              </a:spcBef>
              <a:spcAft>
                <a:spcPct val="0"/>
              </a:spcAft>
              <a:defRPr b="1">
                <a:solidFill>
                  <a:schemeClr val="tx1"/>
                </a:solidFill>
                <a:latin typeface="Comic Sans MS" pitchFamily="66" charset="0"/>
              </a:defRPr>
            </a:lvl9pPr>
          </a:lstStyle>
          <a:p>
            <a:pPr>
              <a:defRPr/>
            </a:pPr>
            <a:r>
              <a:rPr lang="en-US" sz="1400" b="0" i="0" dirty="0" smtClean="0">
                <a:solidFill>
                  <a:srgbClr val="2A40E2"/>
                </a:solidFill>
                <a:latin typeface="Gill Sans Light" charset="0"/>
                <a:ea typeface="Gill Sans Light" charset="0"/>
                <a:cs typeface="Gill Sans Light" charset="0"/>
              </a:rPr>
              <a:t>4/26/17</a:t>
            </a:r>
          </a:p>
        </p:txBody>
      </p:sp>
      <p:sp>
        <p:nvSpPr>
          <p:cNvPr id="1030" name="Line 6"/>
          <p:cNvSpPr>
            <a:spLocks noChangeShapeType="1"/>
          </p:cNvSpPr>
          <p:nvPr userDrawn="1"/>
        </p:nvSpPr>
        <p:spPr bwMode="auto">
          <a:xfrm>
            <a:off x="990600" y="685800"/>
            <a:ext cx="7162800" cy="0"/>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0" i="0">
              <a:latin typeface="Gill Sans Light" charset="0"/>
              <a:ea typeface="Gill Sans Light" charset="0"/>
              <a:cs typeface="Gill Sans Light" charset="0"/>
            </a:endParaRPr>
          </a:p>
        </p:txBody>
      </p:sp>
      <p:sp>
        <p:nvSpPr>
          <p:cNvPr id="1031" name="Text Box 7"/>
          <p:cNvSpPr txBox="1">
            <a:spLocks noChangeArrowheads="1"/>
          </p:cNvSpPr>
          <p:nvPr userDrawn="1"/>
        </p:nvSpPr>
        <p:spPr bwMode="auto">
          <a:xfrm>
            <a:off x="3581400" y="6550025"/>
            <a:ext cx="2092568" cy="3077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pitchFamily="66" charset="0"/>
              </a:defRPr>
            </a:lvl1pPr>
            <a:lvl2pPr marL="742950" indent="-285750">
              <a:defRPr b="1">
                <a:solidFill>
                  <a:schemeClr val="tx1"/>
                </a:solidFill>
                <a:latin typeface="Comic Sans MS" pitchFamily="66" charset="0"/>
              </a:defRPr>
            </a:lvl2pPr>
            <a:lvl3pPr marL="1143000" indent="-228600">
              <a:defRPr b="1">
                <a:solidFill>
                  <a:schemeClr val="tx1"/>
                </a:solidFill>
                <a:latin typeface="Comic Sans MS" pitchFamily="66" charset="0"/>
              </a:defRPr>
            </a:lvl3pPr>
            <a:lvl4pPr marL="1600200" indent="-228600">
              <a:defRPr b="1">
                <a:solidFill>
                  <a:schemeClr val="tx1"/>
                </a:solidFill>
                <a:latin typeface="Comic Sans MS" pitchFamily="66" charset="0"/>
              </a:defRPr>
            </a:lvl4pPr>
            <a:lvl5pPr marL="2057400" indent="-228600">
              <a:defRPr b="1">
                <a:solidFill>
                  <a:schemeClr val="tx1"/>
                </a:solidFill>
                <a:latin typeface="Comic Sans MS" pitchFamily="66" charset="0"/>
              </a:defRPr>
            </a:lvl5pPr>
            <a:lvl6pPr marL="2514600" indent="-228600" eaLnBrk="0" fontAlgn="base" hangingPunct="0">
              <a:spcBef>
                <a:spcPct val="0"/>
              </a:spcBef>
              <a:spcAft>
                <a:spcPct val="0"/>
              </a:spcAft>
              <a:defRPr b="1">
                <a:solidFill>
                  <a:schemeClr val="tx1"/>
                </a:solidFill>
                <a:latin typeface="Comic Sans MS" pitchFamily="66" charset="0"/>
              </a:defRPr>
            </a:lvl6pPr>
            <a:lvl7pPr marL="2971800" indent="-228600" eaLnBrk="0" fontAlgn="base" hangingPunct="0">
              <a:spcBef>
                <a:spcPct val="0"/>
              </a:spcBef>
              <a:spcAft>
                <a:spcPct val="0"/>
              </a:spcAft>
              <a:defRPr b="1">
                <a:solidFill>
                  <a:schemeClr val="tx1"/>
                </a:solidFill>
                <a:latin typeface="Comic Sans MS" pitchFamily="66" charset="0"/>
              </a:defRPr>
            </a:lvl7pPr>
            <a:lvl8pPr marL="3429000" indent="-228600" eaLnBrk="0" fontAlgn="base" hangingPunct="0">
              <a:spcBef>
                <a:spcPct val="0"/>
              </a:spcBef>
              <a:spcAft>
                <a:spcPct val="0"/>
              </a:spcAft>
              <a:defRPr b="1">
                <a:solidFill>
                  <a:schemeClr val="tx1"/>
                </a:solidFill>
                <a:latin typeface="Comic Sans MS" pitchFamily="66" charset="0"/>
              </a:defRPr>
            </a:lvl8pPr>
            <a:lvl9pPr marL="3886200" indent="-228600" eaLnBrk="0" fontAlgn="base" hangingPunct="0">
              <a:spcBef>
                <a:spcPct val="0"/>
              </a:spcBef>
              <a:spcAft>
                <a:spcPct val="0"/>
              </a:spcAft>
              <a:defRPr b="1">
                <a:solidFill>
                  <a:schemeClr val="tx1"/>
                </a:solidFill>
                <a:latin typeface="Comic Sans MS" pitchFamily="66" charset="0"/>
              </a:defRPr>
            </a:lvl9pPr>
          </a:lstStyle>
          <a:p>
            <a:pPr>
              <a:defRPr/>
            </a:pPr>
            <a:r>
              <a:rPr lang="en-US" sz="1400" b="0" i="0" dirty="0" smtClean="0">
                <a:solidFill>
                  <a:srgbClr val="2A40E2"/>
                </a:solidFill>
                <a:latin typeface="Gill Sans Light" charset="0"/>
                <a:ea typeface="Gill Sans Light" charset="0"/>
                <a:cs typeface="Gill Sans Light" charset="0"/>
              </a:rPr>
              <a:t>CS162 ©UCB Spring 2017</a:t>
            </a:r>
          </a:p>
        </p:txBody>
      </p:sp>
    </p:spTree>
  </p:cSld>
  <p:clrMap bg1="lt1" tx1="dk1" bg2="lt2" tx2="dk2" accent1="accent1" accent2="accent2" accent3="accent3" accent4="accent4" accent5="accent5" accent6="accent6" hlink="hlink" folHlink="folHlink"/>
  <p:sldLayoutIdLst>
    <p:sldLayoutId id="2147483686"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7" r:id="rId13"/>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lnSpc>
          <a:spcPct val="90000"/>
        </a:lnSpc>
        <a:spcBef>
          <a:spcPct val="0"/>
        </a:spcBef>
        <a:spcAft>
          <a:spcPct val="0"/>
        </a:spcAft>
        <a:defRPr sz="3200" b="0" i="0">
          <a:solidFill>
            <a:srgbClr val="2A40E2"/>
          </a:solidFill>
          <a:latin typeface="Gill Sans"/>
          <a:ea typeface="Gill Sans Light" charset="0"/>
          <a:cs typeface="Gill Sans"/>
        </a:defRPr>
      </a:lvl1pPr>
      <a:lvl2pPr algn="ctr" rtl="0" eaLnBrk="0" fontAlgn="base" hangingPunct="0">
        <a:lnSpc>
          <a:spcPct val="90000"/>
        </a:lnSpc>
        <a:spcBef>
          <a:spcPct val="0"/>
        </a:spcBef>
        <a:spcAft>
          <a:spcPct val="0"/>
        </a:spcAft>
        <a:defRPr sz="2400" b="1">
          <a:solidFill>
            <a:srgbClr val="2A40E2"/>
          </a:solidFill>
          <a:latin typeface="Comic Sans MS" pitchFamily="66" charset="0"/>
        </a:defRPr>
      </a:lvl2pPr>
      <a:lvl3pPr algn="ctr" rtl="0" eaLnBrk="0" fontAlgn="base" hangingPunct="0">
        <a:lnSpc>
          <a:spcPct val="90000"/>
        </a:lnSpc>
        <a:spcBef>
          <a:spcPct val="0"/>
        </a:spcBef>
        <a:spcAft>
          <a:spcPct val="0"/>
        </a:spcAft>
        <a:defRPr sz="2400" b="1">
          <a:solidFill>
            <a:srgbClr val="2A40E2"/>
          </a:solidFill>
          <a:latin typeface="Comic Sans MS" pitchFamily="66" charset="0"/>
        </a:defRPr>
      </a:lvl3pPr>
      <a:lvl4pPr algn="ctr" rtl="0" eaLnBrk="0" fontAlgn="base" hangingPunct="0">
        <a:lnSpc>
          <a:spcPct val="90000"/>
        </a:lnSpc>
        <a:spcBef>
          <a:spcPct val="0"/>
        </a:spcBef>
        <a:spcAft>
          <a:spcPct val="0"/>
        </a:spcAft>
        <a:defRPr sz="2400" b="1">
          <a:solidFill>
            <a:srgbClr val="2A40E2"/>
          </a:solidFill>
          <a:latin typeface="Comic Sans MS" pitchFamily="66" charset="0"/>
        </a:defRPr>
      </a:lvl4pPr>
      <a:lvl5pPr algn="ctr" rtl="0" eaLnBrk="0" fontAlgn="base" hangingPunct="0">
        <a:lnSpc>
          <a:spcPct val="90000"/>
        </a:lnSpc>
        <a:spcBef>
          <a:spcPct val="0"/>
        </a:spcBef>
        <a:spcAft>
          <a:spcPct val="0"/>
        </a:spcAft>
        <a:defRPr sz="2400" b="1">
          <a:solidFill>
            <a:srgbClr val="2A40E2"/>
          </a:solidFill>
          <a:latin typeface="Comic Sans MS" pitchFamily="66" charset="0"/>
        </a:defRPr>
      </a:lvl5pPr>
      <a:lvl6pPr marL="457200" algn="ctr" rtl="0" eaLnBrk="0" fontAlgn="base" hangingPunct="0">
        <a:lnSpc>
          <a:spcPct val="90000"/>
        </a:lnSpc>
        <a:spcBef>
          <a:spcPct val="0"/>
        </a:spcBef>
        <a:spcAft>
          <a:spcPct val="0"/>
        </a:spcAft>
        <a:defRPr sz="2400" b="1">
          <a:solidFill>
            <a:srgbClr val="2A40E2"/>
          </a:solidFill>
          <a:latin typeface="Comic Sans MS" pitchFamily="66" charset="0"/>
        </a:defRPr>
      </a:lvl6pPr>
      <a:lvl7pPr marL="914400" algn="ctr" rtl="0" eaLnBrk="0" fontAlgn="base" hangingPunct="0">
        <a:lnSpc>
          <a:spcPct val="90000"/>
        </a:lnSpc>
        <a:spcBef>
          <a:spcPct val="0"/>
        </a:spcBef>
        <a:spcAft>
          <a:spcPct val="0"/>
        </a:spcAft>
        <a:defRPr sz="2400" b="1">
          <a:solidFill>
            <a:srgbClr val="2A40E2"/>
          </a:solidFill>
          <a:latin typeface="Comic Sans MS" pitchFamily="66" charset="0"/>
        </a:defRPr>
      </a:lvl7pPr>
      <a:lvl8pPr marL="1371600" algn="ctr" rtl="0" eaLnBrk="0" fontAlgn="base" hangingPunct="0">
        <a:lnSpc>
          <a:spcPct val="90000"/>
        </a:lnSpc>
        <a:spcBef>
          <a:spcPct val="0"/>
        </a:spcBef>
        <a:spcAft>
          <a:spcPct val="0"/>
        </a:spcAft>
        <a:defRPr sz="2400" b="1">
          <a:solidFill>
            <a:srgbClr val="2A40E2"/>
          </a:solidFill>
          <a:latin typeface="Comic Sans MS" pitchFamily="66" charset="0"/>
        </a:defRPr>
      </a:lvl8pPr>
      <a:lvl9pPr marL="1828800" algn="ctr" rtl="0" eaLnBrk="0" fontAlgn="base" hangingPunct="0">
        <a:lnSpc>
          <a:spcPct val="90000"/>
        </a:lnSpc>
        <a:spcBef>
          <a:spcPct val="0"/>
        </a:spcBef>
        <a:spcAft>
          <a:spcPct val="0"/>
        </a:spcAft>
        <a:defRPr sz="2400" b="1">
          <a:solidFill>
            <a:srgbClr val="2A40E2"/>
          </a:solidFill>
          <a:latin typeface="Comic Sans MS" pitchFamily="66" charset="0"/>
        </a:defRPr>
      </a:lvl9pPr>
    </p:titleStyle>
    <p:bodyStyle>
      <a:lvl1pPr marL="285750" indent="-285750" algn="l" rtl="0" eaLnBrk="0" fontAlgn="base" hangingPunct="0">
        <a:lnSpc>
          <a:spcPct val="90000"/>
        </a:lnSpc>
        <a:spcBef>
          <a:spcPct val="30000"/>
        </a:spcBef>
        <a:spcAft>
          <a:spcPct val="0"/>
        </a:spcAft>
        <a:buSzPct val="100000"/>
        <a:buChar char="•"/>
        <a:defRPr sz="2400" b="0" i="0">
          <a:solidFill>
            <a:schemeClr val="tx1"/>
          </a:solidFill>
          <a:latin typeface="Gill Sans Light" charset="0"/>
          <a:ea typeface="Gill Sans Light" charset="0"/>
          <a:cs typeface="Gill Sans Light" charset="0"/>
        </a:defRPr>
      </a:lvl1pPr>
      <a:lvl2pPr marL="685800" indent="-228600" algn="l" rtl="0" eaLnBrk="0" fontAlgn="base" hangingPunct="0">
        <a:lnSpc>
          <a:spcPct val="90000"/>
        </a:lnSpc>
        <a:spcBef>
          <a:spcPct val="30000"/>
        </a:spcBef>
        <a:spcAft>
          <a:spcPct val="0"/>
        </a:spcAft>
        <a:buSzPct val="100000"/>
        <a:buChar char="–"/>
        <a:defRPr sz="2200" b="0" i="0">
          <a:solidFill>
            <a:schemeClr val="tx1"/>
          </a:solidFill>
          <a:latin typeface="Gill Sans Light" charset="0"/>
          <a:ea typeface="Gill Sans Light" charset="0"/>
          <a:cs typeface="Gill Sans Light" charset="0"/>
        </a:defRPr>
      </a:lvl2pPr>
      <a:lvl3pPr marL="1143000" indent="-228600" algn="l" rtl="0" eaLnBrk="0" fontAlgn="base" hangingPunct="0">
        <a:lnSpc>
          <a:spcPct val="90000"/>
        </a:lnSpc>
        <a:spcBef>
          <a:spcPct val="30000"/>
        </a:spcBef>
        <a:spcAft>
          <a:spcPct val="0"/>
        </a:spcAft>
        <a:buSzPct val="100000"/>
        <a:buChar char="»"/>
        <a:defRPr sz="2000" b="0" i="0">
          <a:solidFill>
            <a:schemeClr val="tx1"/>
          </a:solidFill>
          <a:latin typeface="Gill Sans Light" charset="0"/>
          <a:ea typeface="Gill Sans Light" charset="0"/>
          <a:cs typeface="Gill Sans Light" charset="0"/>
        </a:defRPr>
      </a:lvl3pPr>
      <a:lvl4pPr marL="1543050" indent="-171450" algn="l" rtl="0" eaLnBrk="0" fontAlgn="base" hangingPunct="0">
        <a:lnSpc>
          <a:spcPct val="90000"/>
        </a:lnSpc>
        <a:spcBef>
          <a:spcPct val="30000"/>
        </a:spcBef>
        <a:spcAft>
          <a:spcPct val="0"/>
        </a:spcAft>
        <a:buSzPct val="100000"/>
        <a:buChar char="•"/>
        <a:defRPr sz="2000" b="0" i="0">
          <a:solidFill>
            <a:schemeClr val="tx1"/>
          </a:solidFill>
          <a:latin typeface="Gill Sans Light" charset="0"/>
          <a:ea typeface="Gill Sans Light" charset="0"/>
          <a:cs typeface="Gill Sans Light" charset="0"/>
        </a:defRPr>
      </a:lvl4pPr>
      <a:lvl5pPr marL="2000250" indent="-171450" algn="l" rtl="0" eaLnBrk="0" fontAlgn="base" hangingPunct="0">
        <a:lnSpc>
          <a:spcPct val="90000"/>
        </a:lnSpc>
        <a:spcBef>
          <a:spcPct val="30000"/>
        </a:spcBef>
        <a:spcAft>
          <a:spcPct val="0"/>
        </a:spcAft>
        <a:buSzPct val="100000"/>
        <a:buChar char="–"/>
        <a:defRPr sz="2000" b="0" i="0">
          <a:solidFill>
            <a:schemeClr val="tx1"/>
          </a:solidFill>
          <a:latin typeface="Gill Sans Light" charset="0"/>
          <a:ea typeface="Gill Sans Light" charset="0"/>
          <a:cs typeface="Gill Sans Light" charset="0"/>
        </a:defRPr>
      </a:lvl5pPr>
      <a:lvl6pPr marL="2457450" indent="-171450" algn="l" rtl="0" eaLnBrk="0" fontAlgn="base" hangingPunct="0">
        <a:lnSpc>
          <a:spcPct val="90000"/>
        </a:lnSpc>
        <a:spcBef>
          <a:spcPct val="30000"/>
        </a:spcBef>
        <a:spcAft>
          <a:spcPct val="0"/>
        </a:spcAft>
        <a:buSzPct val="100000"/>
        <a:buChar char="–"/>
        <a:defRPr sz="20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20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20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people.eecs.berkeley.edu/~istoica/classes/cs294/09/" TargetMode="External"/><Relationship Id="rId3" Type="http://schemas.openxmlformats.org/officeDocument/2006/relationships/image" Target="../media/image38.png"/></Relationships>
</file>

<file path=ppt/slides/_rels/slide15.xml.rels><?xml version="1.0" encoding="UTF-8" standalone="yes"?>
<Relationships xmlns="http://schemas.openxmlformats.org/package/2006/relationships"><Relationship Id="rId11" Type="http://schemas.openxmlformats.org/officeDocument/2006/relationships/image" Target="../media/image47.png"/><Relationship Id="rId12"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oleObject" Target="../embeddings/Microsoft_Excel_97_-_2004_Worksheet1.xls"/><Relationship Id="rId5" Type="http://schemas.openxmlformats.org/officeDocument/2006/relationships/image" Target="../media/image50.emf"/><Relationship Id="rId6" Type="http://schemas.openxmlformats.org/officeDocument/2006/relationships/oleObject" Target="../embeddings/Microsoft_Excel_97_-_2004_Worksheet2.xls"/><Relationship Id="rId7" Type="http://schemas.openxmlformats.org/officeDocument/2006/relationships/image" Target="../media/image51.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2.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gif"/><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jpeg"/><Relationship Id="rId8" Type="http://schemas.openxmlformats.org/officeDocument/2006/relationships/hyperlink" Target="http://traffic.berkeley.edu/" TargetMode="External"/><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image" Target="../media/image69.png"/></Relationships>
</file>

<file path=ppt/slides/_rels/slide7.xml.rels><?xml version="1.0" encoding="UTF-8" standalone="yes"?>
<Relationships xmlns="http://schemas.openxmlformats.org/package/2006/relationships"><Relationship Id="rId9" Type="http://schemas.openxmlformats.org/officeDocument/2006/relationships/image" Target="../media/image21.png"/><Relationship Id="rId20" Type="http://schemas.openxmlformats.org/officeDocument/2006/relationships/image" Target="../media/image32.png"/><Relationship Id="rId21" Type="http://schemas.openxmlformats.org/officeDocument/2006/relationships/image" Target="../media/image33.png"/><Relationship Id="rId22" Type="http://schemas.openxmlformats.org/officeDocument/2006/relationships/image" Target="../media/image34.png"/><Relationship Id="rId23" Type="http://schemas.openxmlformats.org/officeDocument/2006/relationships/image" Target="../media/image35.png"/><Relationship Id="rId24" Type="http://schemas.openxmlformats.org/officeDocument/2006/relationships/image" Target="../media/image36.png"/><Relationship Id="rId25" Type="http://schemas.openxmlformats.org/officeDocument/2006/relationships/image" Target="../media/image37.png"/><Relationship Id="rId10" Type="http://schemas.openxmlformats.org/officeDocument/2006/relationships/image" Target="../media/image22.jpeg"/><Relationship Id="rId11" Type="http://schemas.openxmlformats.org/officeDocument/2006/relationships/image" Target="../media/image23.png"/><Relationship Id="rId12" Type="http://schemas.openxmlformats.org/officeDocument/2006/relationships/image" Target="../media/image24.png"/><Relationship Id="rId13" Type="http://schemas.openxmlformats.org/officeDocument/2006/relationships/image" Target="../media/image25.png"/><Relationship Id="rId14" Type="http://schemas.openxmlformats.org/officeDocument/2006/relationships/image" Target="../media/image26.png"/><Relationship Id="rId15" Type="http://schemas.openxmlformats.org/officeDocument/2006/relationships/image" Target="../media/image27.png"/><Relationship Id="rId16" Type="http://schemas.openxmlformats.org/officeDocument/2006/relationships/image" Target="../media/image28.png"/><Relationship Id="rId17" Type="http://schemas.openxmlformats.org/officeDocument/2006/relationships/image" Target="../media/image29.png"/><Relationship Id="rId18" Type="http://schemas.openxmlformats.org/officeDocument/2006/relationships/image" Target="../media/image30.png"/><Relationship Id="rId19"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hyperlink" Target="http://www.nsf.gov/start.htm" TargetMode="External"/><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gif"/><Relationship Id="rId7" Type="http://schemas.openxmlformats.org/officeDocument/2006/relationships/image" Target="../media/image19.png"/><Relationship Id="rId8" Type="http://schemas.openxmlformats.org/officeDocument/2006/relationships/image" Target="../media/image2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image" Target="../media/image69.png"/></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 Id="rId3" Type="http://schemas.openxmlformats.org/officeDocument/2006/relationships/chart" Target="../charts/char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microsoft.com/office/2007/relationships/hdphoto" Target="../media/hdphoto1.wdp"/></Relationships>
</file>

<file path=ppt/slides/_rels/slide75.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70.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5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9" Type="http://schemas.openxmlformats.org/officeDocument/2006/relationships/image" Target="../media/image79.png"/><Relationship Id="rId20" Type="http://schemas.openxmlformats.org/officeDocument/2006/relationships/image" Target="../media/image90.png"/><Relationship Id="rId21" Type="http://schemas.openxmlformats.org/officeDocument/2006/relationships/image" Target="../media/image91.png"/><Relationship Id="rId22" Type="http://schemas.openxmlformats.org/officeDocument/2006/relationships/image" Target="../media/image92.png"/><Relationship Id="rId23" Type="http://schemas.openxmlformats.org/officeDocument/2006/relationships/image" Target="../media/image93.png"/><Relationship Id="rId24" Type="http://schemas.openxmlformats.org/officeDocument/2006/relationships/image" Target="../media/image94.png"/><Relationship Id="rId25" Type="http://schemas.openxmlformats.org/officeDocument/2006/relationships/image" Target="../media/image95.png"/><Relationship Id="rId26" Type="http://schemas.openxmlformats.org/officeDocument/2006/relationships/image" Target="../media/image96.png"/><Relationship Id="rId27" Type="http://schemas.openxmlformats.org/officeDocument/2006/relationships/image" Target="../media/image97.png"/><Relationship Id="rId28" Type="http://schemas.openxmlformats.org/officeDocument/2006/relationships/image" Target="../media/image98.png"/><Relationship Id="rId29" Type="http://schemas.openxmlformats.org/officeDocument/2006/relationships/image" Target="../media/image99.png"/><Relationship Id="rId10" Type="http://schemas.openxmlformats.org/officeDocument/2006/relationships/image" Target="../media/image80.png"/><Relationship Id="rId11" Type="http://schemas.openxmlformats.org/officeDocument/2006/relationships/image" Target="../media/image81.png"/><Relationship Id="rId12" Type="http://schemas.openxmlformats.org/officeDocument/2006/relationships/image" Target="../media/image82.png"/><Relationship Id="rId13" Type="http://schemas.openxmlformats.org/officeDocument/2006/relationships/image" Target="../media/image83.png"/><Relationship Id="rId14" Type="http://schemas.openxmlformats.org/officeDocument/2006/relationships/image" Target="../media/image84.png"/><Relationship Id="rId15" Type="http://schemas.openxmlformats.org/officeDocument/2006/relationships/image" Target="../media/image85.png"/><Relationship Id="rId16" Type="http://schemas.openxmlformats.org/officeDocument/2006/relationships/image" Target="../media/image86.png"/><Relationship Id="rId17" Type="http://schemas.openxmlformats.org/officeDocument/2006/relationships/image" Target="../media/image87.png"/><Relationship Id="rId18" Type="http://schemas.openxmlformats.org/officeDocument/2006/relationships/image" Target="../media/image88.png"/><Relationship Id="rId19" Type="http://schemas.openxmlformats.org/officeDocument/2006/relationships/image" Target="../media/image89.png"/><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1" Type="http://schemas.openxmlformats.org/officeDocument/2006/relationships/image" Target="../media/image106.png"/><Relationship Id="rId12" Type="http://schemas.openxmlformats.org/officeDocument/2006/relationships/image" Target="../media/image107.png"/><Relationship Id="rId13" Type="http://schemas.openxmlformats.org/officeDocument/2006/relationships/image" Target="../media/image108.jpg"/><Relationship Id="rId1" Type="http://schemas.openxmlformats.org/officeDocument/2006/relationships/slideLayout" Target="../slideLayouts/slideLayout7.xml"/><Relationship Id="rId2" Type="http://schemas.openxmlformats.org/officeDocument/2006/relationships/image" Target="../media/image100.png"/><Relationship Id="rId3" Type="http://schemas.openxmlformats.org/officeDocument/2006/relationships/image" Target="../media/image56.png"/><Relationship Id="rId4" Type="http://schemas.openxmlformats.org/officeDocument/2006/relationships/image" Target="../media/image57.jpg"/><Relationship Id="rId5" Type="http://schemas.openxmlformats.org/officeDocument/2006/relationships/image" Target="../media/image58.gif"/><Relationship Id="rId6" Type="http://schemas.openxmlformats.org/officeDocument/2006/relationships/image" Target="../media/image101.png"/><Relationship Id="rId7" Type="http://schemas.openxmlformats.org/officeDocument/2006/relationships/image" Target="../media/image102.png"/><Relationship Id="rId8" Type="http://schemas.openxmlformats.org/officeDocument/2006/relationships/image" Target="../media/image103.png"/><Relationship Id="rId9" Type="http://schemas.openxmlformats.org/officeDocument/2006/relationships/image" Target="../media/image104.png"/><Relationship Id="rId10" Type="http://schemas.openxmlformats.org/officeDocument/2006/relationships/image" Target="../media/image10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09600" y="457200"/>
            <a:ext cx="7848600" cy="3352800"/>
          </a:xfrm>
          <a:noFill/>
        </p:spPr>
        <p:txBody>
          <a:bodyPr/>
          <a:lstStyle/>
          <a:p>
            <a:r>
              <a:rPr lang="en-US" altLang="en-US" sz="3000" dirty="0" smtClean="0"/>
              <a:t>CS162</a:t>
            </a:r>
            <a:br>
              <a:rPr lang="en-US" altLang="en-US" sz="3000" dirty="0" smtClean="0"/>
            </a:br>
            <a:r>
              <a:rPr lang="en-US" altLang="en-US" sz="3000" dirty="0" smtClean="0"/>
              <a:t>Operating Systems and</a:t>
            </a:r>
            <a:br>
              <a:rPr lang="en-US" altLang="en-US" sz="3000" dirty="0" smtClean="0"/>
            </a:br>
            <a:r>
              <a:rPr lang="en-US" altLang="en-US" sz="3000" dirty="0" smtClean="0"/>
              <a:t>Systems Programming</a:t>
            </a:r>
            <a:br>
              <a:rPr lang="en-US" altLang="en-US" sz="3000" dirty="0" smtClean="0"/>
            </a:br>
            <a:r>
              <a:rPr lang="en-US" altLang="en-US" sz="3000" dirty="0" smtClean="0"/>
              <a:t>Lecture 24</a:t>
            </a:r>
            <a:br>
              <a:rPr lang="en-US" altLang="en-US" sz="3000" dirty="0" smtClean="0"/>
            </a:br>
            <a:r>
              <a:rPr lang="en-US" altLang="en-US" sz="3000" dirty="0" smtClean="0"/>
              <a:t> </a:t>
            </a:r>
            <a:br>
              <a:rPr lang="en-US" altLang="en-US" sz="3000" dirty="0" smtClean="0"/>
            </a:br>
            <a:r>
              <a:rPr lang="en-US" altLang="en-US" sz="3000" dirty="0" smtClean="0"/>
              <a:t>Berkeley Data Analytics Stack (BDAS)</a:t>
            </a:r>
          </a:p>
        </p:txBody>
      </p:sp>
      <p:sp>
        <p:nvSpPr>
          <p:cNvPr id="3075" name="Rectangle 3"/>
          <p:cNvSpPr>
            <a:spLocks noGrp="1" noChangeArrowheads="1"/>
          </p:cNvSpPr>
          <p:nvPr>
            <p:ph type="subTitle" idx="1"/>
          </p:nvPr>
        </p:nvSpPr>
        <p:spPr>
          <a:xfrm>
            <a:off x="609600" y="4191000"/>
            <a:ext cx="8001000" cy="1447800"/>
          </a:xfrm>
          <a:noFill/>
        </p:spPr>
        <p:txBody>
          <a:bodyPr/>
          <a:lstStyle/>
          <a:p>
            <a:pPr marL="285750" indent="-285750"/>
            <a:r>
              <a:rPr lang="en-US" altLang="en-US" dirty="0" smtClean="0"/>
              <a:t>April 26</a:t>
            </a:r>
            <a:r>
              <a:rPr lang="en-US" altLang="en-US" baseline="30000" dirty="0" smtClean="0"/>
              <a:t>th</a:t>
            </a:r>
            <a:r>
              <a:rPr lang="en-US" altLang="en-US" dirty="0" smtClean="0"/>
              <a:t>, 2017</a:t>
            </a:r>
          </a:p>
          <a:p>
            <a:pPr marL="285750" indent="-285750"/>
            <a:r>
              <a:rPr lang="en-US" altLang="en-US" dirty="0" smtClean="0"/>
              <a:t>Prof. Ion Stoica</a:t>
            </a:r>
          </a:p>
          <a:p>
            <a:pPr marL="285750" indent="-285750"/>
            <a:r>
              <a:rPr lang="en-US" altLang="en-US" dirty="0" smtClean="0"/>
              <a:t>http://cs162.eecs.Berkeley.edu</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BDAS Stack</a:t>
            </a:r>
            <a:endParaRPr lang="en-US" dirty="0"/>
          </a:p>
        </p:txBody>
      </p:sp>
      <p:sp>
        <p:nvSpPr>
          <p:cNvPr id="17" name="TextBox 16"/>
          <p:cNvSpPr txBox="1"/>
          <p:nvPr/>
        </p:nvSpPr>
        <p:spPr>
          <a:xfrm>
            <a:off x="9690100" y="292100"/>
            <a:ext cx="184666" cy="461665"/>
          </a:xfrm>
          <a:prstGeom prst="rect">
            <a:avLst/>
          </a:prstGeom>
          <a:noFill/>
        </p:spPr>
        <p:txBody>
          <a:bodyPr wrap="none" rtlCol="0">
            <a:spAutoFit/>
          </a:bodyPr>
          <a:lstStyle/>
          <a:p>
            <a:endParaRPr lang="en-US" dirty="0" smtClean="0">
              <a:latin typeface="+mn-lt"/>
            </a:endParaRPr>
          </a:p>
        </p:txBody>
      </p:sp>
      <p:sp>
        <p:nvSpPr>
          <p:cNvPr id="7" name="Rectangle 6"/>
          <p:cNvSpPr/>
          <p:nvPr/>
        </p:nvSpPr>
        <p:spPr>
          <a:xfrm>
            <a:off x="76200" y="1319686"/>
            <a:ext cx="8415873" cy="2255108"/>
          </a:xfrm>
          <a:prstGeom prst="rect">
            <a:avLst/>
          </a:prstGeom>
          <a:noFill/>
          <a:ln w="38100"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chemeClr val="bg1">
                    <a:lumMod val="75000"/>
                  </a:schemeClr>
                </a:solidFill>
                <a:latin typeface="Source Sans Pro Light"/>
                <a:cs typeface="Source Sans Pro Light"/>
              </a:rPr>
              <a:t>Processing Layer</a:t>
            </a:r>
            <a:endParaRPr lang="en-US" sz="4000" dirty="0">
              <a:solidFill>
                <a:schemeClr val="bg1">
                  <a:lumMod val="75000"/>
                </a:schemeClr>
              </a:solidFill>
              <a:latin typeface="Source Sans Pro Light"/>
              <a:cs typeface="Source Sans Pro Light"/>
            </a:endParaRPr>
          </a:p>
        </p:txBody>
      </p:sp>
      <p:sp>
        <p:nvSpPr>
          <p:cNvPr id="35" name="Rectangle 34"/>
          <p:cNvSpPr/>
          <p:nvPr/>
        </p:nvSpPr>
        <p:spPr>
          <a:xfrm>
            <a:off x="76203" y="3719187"/>
            <a:ext cx="8415873" cy="600662"/>
          </a:xfrm>
          <a:prstGeom prst="rect">
            <a:avLst/>
          </a:prstGeom>
          <a:noFill/>
          <a:ln w="38100"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rgbClr val="BFBFBF"/>
                </a:solidFill>
                <a:latin typeface="Source Sans Pro Light"/>
                <a:cs typeface="Source Sans Pro Light"/>
              </a:rPr>
              <a:t>Resource Management Layer</a:t>
            </a:r>
            <a:endParaRPr lang="en-US" sz="3600" dirty="0">
              <a:solidFill>
                <a:srgbClr val="BFBFBF"/>
              </a:solidFill>
              <a:latin typeface="Source Sans Pro Light"/>
              <a:cs typeface="Source Sans Pro Light"/>
            </a:endParaRPr>
          </a:p>
        </p:txBody>
      </p:sp>
      <p:sp>
        <p:nvSpPr>
          <p:cNvPr id="36" name="Rectangle 35"/>
          <p:cNvSpPr/>
          <p:nvPr/>
        </p:nvSpPr>
        <p:spPr>
          <a:xfrm>
            <a:off x="76206" y="4464242"/>
            <a:ext cx="8415873" cy="1287854"/>
          </a:xfrm>
          <a:prstGeom prst="rect">
            <a:avLst/>
          </a:prstGeom>
          <a:noFill/>
          <a:ln w="38100"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rgbClr val="BFBFBF"/>
                </a:solidFill>
                <a:latin typeface="Source Sans Pro Light"/>
                <a:cs typeface="Source Sans Pro Light"/>
              </a:rPr>
              <a:t>Storage Layer</a:t>
            </a:r>
            <a:endParaRPr lang="en-US" sz="4000" dirty="0">
              <a:solidFill>
                <a:srgbClr val="BFBFBF"/>
              </a:solidFill>
              <a:latin typeface="Source Sans Pro Light"/>
              <a:cs typeface="Source Sans Pro Light"/>
            </a:endParaRPr>
          </a:p>
        </p:txBody>
      </p:sp>
      <p:grpSp>
        <p:nvGrpSpPr>
          <p:cNvPr id="37" name="Group 36"/>
          <p:cNvGrpSpPr/>
          <p:nvPr/>
        </p:nvGrpSpPr>
        <p:grpSpPr>
          <a:xfrm>
            <a:off x="76201" y="1319687"/>
            <a:ext cx="8930043" cy="2261713"/>
            <a:chOff x="76201" y="1319687"/>
            <a:chExt cx="8930043" cy="2261713"/>
          </a:xfrm>
        </p:grpSpPr>
        <p:sp>
          <p:nvSpPr>
            <p:cNvPr id="38" name="Rectangle 37"/>
            <p:cNvSpPr/>
            <p:nvPr/>
          </p:nvSpPr>
          <p:spPr>
            <a:xfrm>
              <a:off x="76201" y="3072287"/>
              <a:ext cx="7086599" cy="509113"/>
            </a:xfrm>
            <a:prstGeom prst="rect">
              <a:avLst/>
            </a:prstGeom>
            <a:solidFill>
              <a:srgbClr val="8EB4E3"/>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200" dirty="0" smtClean="0">
                  <a:solidFill>
                    <a:srgbClr val="000000"/>
                  </a:solidFill>
                  <a:latin typeface="Source Sans Pro Light"/>
                  <a:cs typeface="Source Sans Pro Light"/>
                </a:rPr>
                <a:t>Spark Core</a:t>
              </a:r>
            </a:p>
          </p:txBody>
        </p:sp>
        <p:sp>
          <p:nvSpPr>
            <p:cNvPr id="39" name="Rectangle 38"/>
            <p:cNvSpPr/>
            <p:nvPr/>
          </p:nvSpPr>
          <p:spPr>
            <a:xfrm rot="16200000">
              <a:off x="-342897" y="1738787"/>
              <a:ext cx="1676400" cy="838199"/>
            </a:xfrm>
            <a:prstGeom prst="rect">
              <a:avLst/>
            </a:prstGeom>
            <a:solidFill>
              <a:srgbClr val="8EB4E3"/>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2800" dirty="0" smtClean="0">
                  <a:solidFill>
                    <a:srgbClr val="000000"/>
                  </a:solidFill>
                  <a:latin typeface="Source Sans Pro Light"/>
                  <a:cs typeface="Source Sans Pro Light"/>
                </a:rPr>
                <a:t>Spark</a:t>
              </a:r>
            </a:p>
            <a:p>
              <a:pPr algn="ctr">
                <a:lnSpc>
                  <a:spcPct val="80000"/>
                </a:lnSpc>
              </a:pPr>
              <a:r>
                <a:rPr lang="en-US" sz="2800" dirty="0" smtClean="0">
                  <a:solidFill>
                    <a:srgbClr val="000000"/>
                  </a:solidFill>
                  <a:latin typeface="Source Sans Pro Light"/>
                  <a:cs typeface="Source Sans Pro Light"/>
                </a:rPr>
                <a:t>Streaming</a:t>
              </a:r>
            </a:p>
          </p:txBody>
        </p:sp>
        <p:sp>
          <p:nvSpPr>
            <p:cNvPr id="40" name="Rectangle 39"/>
            <p:cNvSpPr/>
            <p:nvPr/>
          </p:nvSpPr>
          <p:spPr>
            <a:xfrm>
              <a:off x="977900" y="2209800"/>
              <a:ext cx="2904067" cy="786287"/>
            </a:xfrm>
            <a:prstGeom prst="rect">
              <a:avLst/>
            </a:prstGeom>
            <a:solidFill>
              <a:srgbClr val="8EB4E3"/>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dirty="0" err="1" smtClean="0">
                  <a:solidFill>
                    <a:srgbClr val="000000"/>
                  </a:solidFill>
                  <a:latin typeface="Source Sans Pro Light"/>
                  <a:cs typeface="Source Sans Pro Light"/>
                </a:rPr>
                <a:t>SparkSQL</a:t>
              </a:r>
              <a:endParaRPr lang="en-US" sz="2800" dirty="0" smtClean="0">
                <a:solidFill>
                  <a:srgbClr val="000000"/>
                </a:solidFill>
                <a:latin typeface="Source Sans Pro Light"/>
                <a:cs typeface="Source Sans Pro Light"/>
              </a:endParaRPr>
            </a:p>
          </p:txBody>
        </p:sp>
        <p:sp>
          <p:nvSpPr>
            <p:cNvPr id="41" name="Rectangle 40"/>
            <p:cNvSpPr/>
            <p:nvPr/>
          </p:nvSpPr>
          <p:spPr>
            <a:xfrm rot="16200000">
              <a:off x="4159249" y="1834036"/>
              <a:ext cx="1676400" cy="647702"/>
            </a:xfrm>
            <a:prstGeom prst="rect">
              <a:avLst/>
            </a:prstGeom>
            <a:solidFill>
              <a:srgbClr val="8EB4E3"/>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dirty="0" err="1" smtClean="0">
                  <a:solidFill>
                    <a:schemeClr val="tx1"/>
                  </a:solidFill>
                  <a:latin typeface="Source Sans Pro Light"/>
                  <a:cs typeface="Source Sans Pro Light"/>
                </a:rPr>
                <a:t>GraphX</a:t>
              </a:r>
              <a:endParaRPr lang="en-US" sz="2800" dirty="0" smtClean="0">
                <a:solidFill>
                  <a:schemeClr val="tx1"/>
                </a:solidFill>
                <a:latin typeface="Source Sans Pro Light"/>
                <a:cs typeface="Source Sans Pro Light"/>
              </a:endParaRPr>
            </a:p>
          </p:txBody>
        </p:sp>
        <p:sp>
          <p:nvSpPr>
            <p:cNvPr id="42" name="Rectangle 41"/>
            <p:cNvSpPr/>
            <p:nvPr/>
          </p:nvSpPr>
          <p:spPr>
            <a:xfrm>
              <a:off x="5398168" y="2209800"/>
              <a:ext cx="1764631" cy="786287"/>
            </a:xfrm>
            <a:prstGeom prst="rect">
              <a:avLst/>
            </a:prstGeom>
            <a:solidFill>
              <a:srgbClr val="8EB4E3"/>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200" dirty="0" err="1" smtClean="0">
                  <a:solidFill>
                    <a:srgbClr val="000000"/>
                  </a:solidFill>
                  <a:latin typeface="Source Sans Pro Light"/>
                  <a:cs typeface="Source Sans Pro Light"/>
                </a:rPr>
                <a:t>MLlib</a:t>
              </a:r>
              <a:endParaRPr lang="en-US" sz="3200" dirty="0" smtClean="0">
                <a:solidFill>
                  <a:srgbClr val="000000"/>
                </a:solidFill>
                <a:latin typeface="Source Sans Pro Light"/>
                <a:cs typeface="Source Sans Pro Light"/>
              </a:endParaRPr>
            </a:p>
          </p:txBody>
        </p:sp>
        <p:sp>
          <p:nvSpPr>
            <p:cNvPr id="43" name="Rectangle 42"/>
            <p:cNvSpPr/>
            <p:nvPr/>
          </p:nvSpPr>
          <p:spPr>
            <a:xfrm>
              <a:off x="5411537" y="1332386"/>
              <a:ext cx="1751263" cy="801214"/>
            </a:xfrm>
            <a:prstGeom prst="rect">
              <a:avLst/>
            </a:prstGeom>
            <a:solidFill>
              <a:srgbClr val="8EB4E3"/>
            </a:solidFill>
            <a:ln w="12700" cmpd="sng">
              <a:solidFill>
                <a:schemeClr val="tx1">
                  <a:lumMod val="50000"/>
                  <a:lumOff val="50000"/>
                </a:schemeClr>
              </a:solidFill>
              <a:prstDash val="solid"/>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200" dirty="0" err="1" smtClean="0">
                  <a:solidFill>
                    <a:schemeClr val="tx1"/>
                  </a:solidFill>
                  <a:latin typeface="Source Sans Pro Light"/>
                  <a:cs typeface="Source Sans Pro Light"/>
                </a:rPr>
                <a:t>MLBase</a:t>
              </a:r>
              <a:endParaRPr lang="en-US" sz="3200" dirty="0" smtClean="0">
                <a:solidFill>
                  <a:schemeClr val="tx1"/>
                </a:solidFill>
                <a:latin typeface="Source Sans Pro Light"/>
                <a:cs typeface="Source Sans Pro Light"/>
              </a:endParaRPr>
            </a:p>
          </p:txBody>
        </p:sp>
        <p:sp>
          <p:nvSpPr>
            <p:cNvPr id="44" name="Rectangle 43"/>
            <p:cNvSpPr/>
            <p:nvPr/>
          </p:nvSpPr>
          <p:spPr>
            <a:xfrm>
              <a:off x="977901" y="1319687"/>
              <a:ext cx="1494366" cy="813913"/>
            </a:xfrm>
            <a:prstGeom prst="rect">
              <a:avLst/>
            </a:prstGeom>
            <a:solidFill>
              <a:srgbClr val="8EB4E3"/>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dirty="0" smtClean="0">
                  <a:solidFill>
                    <a:schemeClr val="tx1"/>
                  </a:solidFill>
                  <a:latin typeface="Source Sans Pro Light"/>
                  <a:cs typeface="Source Sans Pro Light"/>
                </a:rPr>
                <a:t>Succinct</a:t>
              </a:r>
            </a:p>
          </p:txBody>
        </p:sp>
        <p:sp>
          <p:nvSpPr>
            <p:cNvPr id="45" name="Rectangle 44"/>
            <p:cNvSpPr/>
            <p:nvPr/>
          </p:nvSpPr>
          <p:spPr>
            <a:xfrm>
              <a:off x="2514600" y="1319687"/>
              <a:ext cx="1367367" cy="813913"/>
            </a:xfrm>
            <a:prstGeom prst="rect">
              <a:avLst/>
            </a:prstGeom>
            <a:solidFill>
              <a:srgbClr val="8EB4E3"/>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dirty="0" smtClean="0">
                  <a:solidFill>
                    <a:schemeClr val="tx1"/>
                  </a:solidFill>
                  <a:latin typeface="Source Sans Pro Light"/>
                  <a:cs typeface="Source Sans Pro Light"/>
                </a:rPr>
                <a:t>Sample</a:t>
              </a:r>
            </a:p>
            <a:p>
              <a:pPr algn="ctr"/>
              <a:r>
                <a:rPr lang="en-US" sz="2800" dirty="0" smtClean="0">
                  <a:solidFill>
                    <a:schemeClr val="tx1"/>
                  </a:solidFill>
                  <a:latin typeface="Source Sans Pro Light"/>
                  <a:cs typeface="Source Sans Pro Light"/>
                </a:rPr>
                <a:t>Clean</a:t>
              </a:r>
            </a:p>
          </p:txBody>
        </p:sp>
        <p:sp>
          <p:nvSpPr>
            <p:cNvPr id="46" name="Rectangle 45"/>
            <p:cNvSpPr/>
            <p:nvPr/>
          </p:nvSpPr>
          <p:spPr>
            <a:xfrm rot="16200000">
              <a:off x="3435351" y="1834037"/>
              <a:ext cx="1676400" cy="647702"/>
            </a:xfrm>
            <a:prstGeom prst="rect">
              <a:avLst/>
            </a:prstGeom>
            <a:solidFill>
              <a:srgbClr val="8EB4E3"/>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dirty="0" err="1" smtClean="0">
                  <a:solidFill>
                    <a:schemeClr val="tx1"/>
                  </a:solidFill>
                  <a:latin typeface="Source Sans Pro Light"/>
                  <a:cs typeface="Source Sans Pro Light"/>
                </a:rPr>
                <a:t>SparkR</a:t>
              </a:r>
              <a:endParaRPr lang="en-US" sz="2800" dirty="0" smtClean="0">
                <a:solidFill>
                  <a:schemeClr val="tx1"/>
                </a:solidFill>
                <a:latin typeface="Source Sans Pro Light"/>
                <a:cs typeface="Source Sans Pro Light"/>
              </a:endParaRPr>
            </a:p>
          </p:txBody>
        </p:sp>
        <p:sp>
          <p:nvSpPr>
            <p:cNvPr id="47" name="TextBox 46"/>
            <p:cNvSpPr txBox="1"/>
            <p:nvPr/>
          </p:nvSpPr>
          <p:spPr>
            <a:xfrm>
              <a:off x="7162800" y="1898906"/>
              <a:ext cx="1197764" cy="646331"/>
            </a:xfrm>
            <a:prstGeom prst="rect">
              <a:avLst/>
            </a:prstGeom>
            <a:noFill/>
          </p:spPr>
          <p:txBody>
            <a:bodyPr wrap="none" rtlCol="0">
              <a:spAutoFit/>
            </a:bodyPr>
            <a:lstStyle/>
            <a:p>
              <a:r>
                <a:rPr lang="en-US" sz="3600" dirty="0" err="1" smtClean="0">
                  <a:latin typeface="Source Sans Pro Light"/>
                  <a:cs typeface="Source Sans Pro Light"/>
                </a:rPr>
                <a:t>Velox</a:t>
              </a:r>
              <a:endParaRPr lang="en-US" sz="3600" dirty="0" smtClean="0">
                <a:latin typeface="Source Sans Pro Light"/>
                <a:cs typeface="Source Sans Pro Light"/>
              </a:endParaRPr>
            </a:p>
          </p:txBody>
        </p:sp>
        <p:sp>
          <p:nvSpPr>
            <p:cNvPr id="48" name="Rectangle 47"/>
            <p:cNvSpPr/>
            <p:nvPr/>
          </p:nvSpPr>
          <p:spPr>
            <a:xfrm>
              <a:off x="7239000" y="1340106"/>
              <a:ext cx="1252320" cy="2241294"/>
            </a:xfrm>
            <a:prstGeom prst="rect">
              <a:avLst/>
            </a:prstGeom>
            <a:solidFill>
              <a:srgbClr val="FFFFFF"/>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3200" dirty="0" smtClean="0">
                <a:solidFill>
                  <a:srgbClr val="000000"/>
                </a:solidFill>
                <a:latin typeface="Source Sans Pro Light"/>
                <a:cs typeface="Source Sans Pro Light"/>
              </a:endParaRPr>
            </a:p>
          </p:txBody>
        </p:sp>
        <p:sp>
          <p:nvSpPr>
            <p:cNvPr id="49" name="TextBox 48"/>
            <p:cNvSpPr txBox="1"/>
            <p:nvPr/>
          </p:nvSpPr>
          <p:spPr>
            <a:xfrm rot="16200000">
              <a:off x="7914919" y="2095379"/>
              <a:ext cx="1659429" cy="523220"/>
            </a:xfrm>
            <a:prstGeom prst="rect">
              <a:avLst/>
            </a:prstGeom>
            <a:noFill/>
          </p:spPr>
          <p:txBody>
            <a:bodyPr wrap="none" rtlCol="0">
              <a:spAutoFit/>
            </a:bodyPr>
            <a:lstStyle/>
            <a:p>
              <a:r>
                <a:rPr lang="en-US" sz="2800" dirty="0" smtClean="0">
                  <a:latin typeface="Gill Sans Light"/>
                  <a:cs typeface="Gill Sans Light"/>
                </a:rPr>
                <a:t>Processing</a:t>
              </a:r>
            </a:p>
          </p:txBody>
        </p:sp>
        <p:sp>
          <p:nvSpPr>
            <p:cNvPr id="50" name="Rectangle 49"/>
            <p:cNvSpPr/>
            <p:nvPr/>
          </p:nvSpPr>
          <p:spPr>
            <a:xfrm>
              <a:off x="7239000" y="1333500"/>
              <a:ext cx="1252320" cy="2241294"/>
            </a:xfrm>
            <a:prstGeom prst="rect">
              <a:avLst/>
            </a:prstGeom>
            <a:solidFill>
              <a:srgbClr val="8EB4E3"/>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200" dirty="0" err="1" smtClean="0">
                  <a:solidFill>
                    <a:srgbClr val="000000"/>
                  </a:solidFill>
                  <a:latin typeface="Source Sans Pro Light"/>
                  <a:cs typeface="Source Sans Pro Light"/>
                </a:rPr>
                <a:t>Velox</a:t>
              </a:r>
              <a:endParaRPr lang="en-US" sz="3200" dirty="0" smtClean="0">
                <a:solidFill>
                  <a:srgbClr val="000000"/>
                </a:solidFill>
                <a:latin typeface="Source Sans Pro Light"/>
                <a:cs typeface="Source Sans Pro Light"/>
              </a:endParaRPr>
            </a:p>
          </p:txBody>
        </p:sp>
      </p:grpSp>
      <p:grpSp>
        <p:nvGrpSpPr>
          <p:cNvPr id="57" name="Group 56"/>
          <p:cNvGrpSpPr/>
          <p:nvPr/>
        </p:nvGrpSpPr>
        <p:grpSpPr>
          <a:xfrm>
            <a:off x="76200" y="4456696"/>
            <a:ext cx="8930044" cy="1376819"/>
            <a:chOff x="76200" y="3779376"/>
            <a:chExt cx="8930044" cy="1376819"/>
          </a:xfrm>
        </p:grpSpPr>
        <p:sp>
          <p:nvSpPr>
            <p:cNvPr id="58" name="Rectangle 57"/>
            <p:cNvSpPr/>
            <p:nvPr/>
          </p:nvSpPr>
          <p:spPr>
            <a:xfrm>
              <a:off x="76200" y="3779376"/>
              <a:ext cx="8415120" cy="1295400"/>
            </a:xfrm>
            <a:prstGeom prst="rect">
              <a:avLst/>
            </a:prstGeom>
            <a:solidFill>
              <a:srgbClr val="D9D9D9"/>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3600" dirty="0" smtClean="0">
                <a:solidFill>
                  <a:schemeClr val="tx1"/>
                </a:solidFill>
                <a:latin typeface="Source Sans Pro Light"/>
                <a:cs typeface="Source Sans Pro Light"/>
              </a:endParaRPr>
            </a:p>
          </p:txBody>
        </p:sp>
        <p:sp>
          <p:nvSpPr>
            <p:cNvPr id="59" name="Rectangle 58"/>
            <p:cNvSpPr/>
            <p:nvPr/>
          </p:nvSpPr>
          <p:spPr>
            <a:xfrm>
              <a:off x="76204" y="4254502"/>
              <a:ext cx="4190996" cy="457199"/>
            </a:xfrm>
            <a:prstGeom prst="rect">
              <a:avLst/>
            </a:prstGeom>
            <a:solidFill>
              <a:srgbClr val="8EB4E3"/>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200" dirty="0" smtClean="0">
                  <a:solidFill>
                    <a:schemeClr val="tx1"/>
                  </a:solidFill>
                  <a:latin typeface="Source Sans Pro Light"/>
                  <a:cs typeface="Source Sans Pro Light"/>
                </a:rPr>
                <a:t>Tachyon</a:t>
              </a:r>
            </a:p>
          </p:txBody>
        </p:sp>
        <p:sp>
          <p:nvSpPr>
            <p:cNvPr id="60" name="TextBox 59"/>
            <p:cNvSpPr txBox="1"/>
            <p:nvPr/>
          </p:nvSpPr>
          <p:spPr>
            <a:xfrm>
              <a:off x="5181600" y="4032800"/>
              <a:ext cx="3309720" cy="584776"/>
            </a:xfrm>
            <a:prstGeom prst="rect">
              <a:avLst/>
            </a:prstGeom>
            <a:noFill/>
          </p:spPr>
          <p:txBody>
            <a:bodyPr wrap="none" rtlCol="0">
              <a:spAutoFit/>
            </a:bodyPr>
            <a:lstStyle/>
            <a:p>
              <a:r>
                <a:rPr lang="en-US" sz="3200" dirty="0" smtClean="0">
                  <a:latin typeface="Source Sans Pro Light"/>
                  <a:cs typeface="Source Sans Pro Light"/>
                </a:rPr>
                <a:t>HDFS, S3, </a:t>
              </a:r>
              <a:r>
                <a:rPr lang="en-US" sz="3200" dirty="0" err="1" smtClean="0">
                  <a:latin typeface="Source Sans Pro Light"/>
                  <a:cs typeface="Source Sans Pro Light"/>
                </a:rPr>
                <a:t>Ceph</a:t>
              </a:r>
              <a:r>
                <a:rPr lang="en-US" sz="3200" dirty="0" smtClean="0">
                  <a:latin typeface="Source Sans Pro Light"/>
                  <a:cs typeface="Source Sans Pro Light"/>
                </a:rPr>
                <a:t>, …</a:t>
              </a:r>
            </a:p>
          </p:txBody>
        </p:sp>
        <p:sp>
          <p:nvSpPr>
            <p:cNvPr id="61" name="TextBox 60"/>
            <p:cNvSpPr txBox="1"/>
            <p:nvPr/>
          </p:nvSpPr>
          <p:spPr>
            <a:xfrm rot="16200000">
              <a:off x="8113078" y="4263030"/>
              <a:ext cx="1263111" cy="523220"/>
            </a:xfrm>
            <a:prstGeom prst="rect">
              <a:avLst/>
            </a:prstGeom>
            <a:noFill/>
          </p:spPr>
          <p:txBody>
            <a:bodyPr wrap="none" rtlCol="0">
              <a:spAutoFit/>
            </a:bodyPr>
            <a:lstStyle/>
            <a:p>
              <a:r>
                <a:rPr lang="en-US" sz="2800" dirty="0" smtClean="0">
                  <a:latin typeface="Gill Sans Light"/>
                  <a:cs typeface="Gill Sans Light"/>
                </a:rPr>
                <a:t>Storage</a:t>
              </a:r>
            </a:p>
          </p:txBody>
        </p:sp>
        <p:sp>
          <p:nvSpPr>
            <p:cNvPr id="62" name="Rectangle 61"/>
            <p:cNvSpPr/>
            <p:nvPr/>
          </p:nvSpPr>
          <p:spPr>
            <a:xfrm>
              <a:off x="76207" y="3814247"/>
              <a:ext cx="4190996" cy="457199"/>
            </a:xfrm>
            <a:prstGeom prst="rect">
              <a:avLst/>
            </a:prstGeom>
            <a:solidFill>
              <a:srgbClr val="8EB4E3"/>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200" dirty="0" smtClean="0">
                  <a:solidFill>
                    <a:schemeClr val="tx1"/>
                  </a:solidFill>
                  <a:latin typeface="Source Sans Pro Light"/>
                  <a:cs typeface="Source Sans Pro Light"/>
                </a:rPr>
                <a:t>Succinct</a:t>
              </a:r>
            </a:p>
          </p:txBody>
        </p:sp>
      </p:grpSp>
      <p:grpSp>
        <p:nvGrpSpPr>
          <p:cNvPr id="8" name="Group 7"/>
          <p:cNvGrpSpPr/>
          <p:nvPr/>
        </p:nvGrpSpPr>
        <p:grpSpPr>
          <a:xfrm>
            <a:off x="127014" y="6024923"/>
            <a:ext cx="5016265" cy="523220"/>
            <a:chOff x="127014" y="6024923"/>
            <a:chExt cx="5016265" cy="523220"/>
          </a:xfrm>
        </p:grpSpPr>
        <p:sp>
          <p:nvSpPr>
            <p:cNvPr id="63" name="Rectangle 62"/>
            <p:cNvSpPr/>
            <p:nvPr/>
          </p:nvSpPr>
          <p:spPr>
            <a:xfrm>
              <a:off x="127014" y="6151032"/>
              <a:ext cx="313256" cy="283633"/>
            </a:xfrm>
            <a:prstGeom prst="rect">
              <a:avLst/>
            </a:prstGeom>
            <a:solidFill>
              <a:srgbClr val="8EB4E3"/>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3200" dirty="0" smtClean="0">
                <a:solidFill>
                  <a:schemeClr val="tx1"/>
                </a:solidFill>
                <a:latin typeface="Source Sans Pro Light"/>
                <a:cs typeface="Source Sans Pro Light"/>
              </a:endParaRPr>
            </a:p>
          </p:txBody>
        </p:sp>
        <p:sp>
          <p:nvSpPr>
            <p:cNvPr id="64" name="Rectangle 63"/>
            <p:cNvSpPr/>
            <p:nvPr/>
          </p:nvSpPr>
          <p:spPr>
            <a:xfrm>
              <a:off x="3412081" y="6151032"/>
              <a:ext cx="313256" cy="283633"/>
            </a:xfrm>
            <a:prstGeom prst="rect">
              <a:avLst/>
            </a:prstGeom>
            <a:solidFill>
              <a:srgbClr val="D9D9D9"/>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3200" dirty="0" smtClean="0">
                <a:solidFill>
                  <a:schemeClr val="tx1"/>
                </a:solidFill>
                <a:latin typeface="Source Sans Pro Light"/>
                <a:cs typeface="Source Sans Pro Light"/>
              </a:endParaRPr>
            </a:p>
          </p:txBody>
        </p:sp>
        <p:sp>
          <p:nvSpPr>
            <p:cNvPr id="65" name="TextBox 64"/>
            <p:cNvSpPr txBox="1"/>
            <p:nvPr/>
          </p:nvSpPr>
          <p:spPr>
            <a:xfrm>
              <a:off x="440270" y="6024923"/>
              <a:ext cx="1877437" cy="523220"/>
            </a:xfrm>
            <a:prstGeom prst="rect">
              <a:avLst/>
            </a:prstGeom>
            <a:noFill/>
          </p:spPr>
          <p:txBody>
            <a:bodyPr wrap="none" rtlCol="0">
              <a:spAutoFit/>
            </a:bodyPr>
            <a:lstStyle/>
            <a:p>
              <a:r>
                <a:rPr lang="en-US" sz="2800" dirty="0" smtClean="0">
                  <a:latin typeface="Gill Sans Light"/>
                  <a:cs typeface="Gill Sans Light"/>
                </a:rPr>
                <a:t>BDAS Stack</a:t>
              </a:r>
            </a:p>
          </p:txBody>
        </p:sp>
        <p:sp>
          <p:nvSpPr>
            <p:cNvPr id="66" name="TextBox 65"/>
            <p:cNvSpPr txBox="1"/>
            <p:nvPr/>
          </p:nvSpPr>
          <p:spPr>
            <a:xfrm>
              <a:off x="3734879" y="6024923"/>
              <a:ext cx="1408400" cy="523220"/>
            </a:xfrm>
            <a:prstGeom prst="rect">
              <a:avLst/>
            </a:prstGeom>
            <a:noFill/>
          </p:spPr>
          <p:txBody>
            <a:bodyPr wrap="none" rtlCol="0">
              <a:spAutoFit/>
            </a:bodyPr>
            <a:lstStyle/>
            <a:p>
              <a:r>
                <a:rPr lang="en-US" sz="2800" dirty="0" smtClean="0">
                  <a:latin typeface="Gill Sans Light"/>
                  <a:cs typeface="Gill Sans Light"/>
                </a:rPr>
                <a:t>3</a:t>
              </a:r>
              <a:r>
                <a:rPr lang="en-US" sz="2800" baseline="30000" dirty="0" smtClean="0">
                  <a:latin typeface="Gill Sans Light"/>
                  <a:cs typeface="Gill Sans Light"/>
                </a:rPr>
                <a:t>rd</a:t>
              </a:r>
              <a:r>
                <a:rPr lang="en-US" sz="2800" dirty="0" smtClean="0">
                  <a:latin typeface="Gill Sans Light"/>
                  <a:cs typeface="Gill Sans Light"/>
                </a:rPr>
                <a:t> party</a:t>
              </a:r>
            </a:p>
          </p:txBody>
        </p:sp>
      </p:grpSp>
      <p:grpSp>
        <p:nvGrpSpPr>
          <p:cNvPr id="51" name="Group 50"/>
          <p:cNvGrpSpPr/>
          <p:nvPr/>
        </p:nvGrpSpPr>
        <p:grpSpPr>
          <a:xfrm>
            <a:off x="76207" y="3377907"/>
            <a:ext cx="9132985" cy="1179480"/>
            <a:chOff x="76200" y="4916520"/>
            <a:chExt cx="9132985" cy="1179480"/>
          </a:xfrm>
        </p:grpSpPr>
        <p:sp>
          <p:nvSpPr>
            <p:cNvPr id="55" name="Rectangle 54"/>
            <p:cNvSpPr/>
            <p:nvPr/>
          </p:nvSpPr>
          <p:spPr>
            <a:xfrm>
              <a:off x="76200" y="5257800"/>
              <a:ext cx="4191000" cy="609600"/>
            </a:xfrm>
            <a:prstGeom prst="rect">
              <a:avLst/>
            </a:prstGeom>
            <a:solidFill>
              <a:srgbClr val="8EB4E3"/>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600" dirty="0" err="1" smtClean="0">
                  <a:solidFill>
                    <a:srgbClr val="000000"/>
                  </a:solidFill>
                  <a:latin typeface="Source Sans Pro Light"/>
                  <a:cs typeface="Source Sans Pro Light"/>
                </a:rPr>
                <a:t>Mesos</a:t>
              </a:r>
              <a:endParaRPr lang="en-US" sz="3600" dirty="0" smtClean="0">
                <a:solidFill>
                  <a:srgbClr val="000000"/>
                </a:solidFill>
                <a:latin typeface="Source Sans Pro Light"/>
                <a:cs typeface="Source Sans Pro Light"/>
              </a:endParaRPr>
            </a:p>
          </p:txBody>
        </p:sp>
        <p:sp>
          <p:nvSpPr>
            <p:cNvPr id="67" name="Rectangle 66"/>
            <p:cNvSpPr/>
            <p:nvPr/>
          </p:nvSpPr>
          <p:spPr>
            <a:xfrm>
              <a:off x="76201" y="5257800"/>
              <a:ext cx="4191000" cy="609600"/>
            </a:xfrm>
            <a:prstGeom prst="rect">
              <a:avLst/>
            </a:prstGeom>
            <a:solidFill>
              <a:srgbClr val="8EB4E3"/>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600" dirty="0" err="1" smtClean="0">
                  <a:solidFill>
                    <a:schemeClr val="tx1"/>
                  </a:solidFill>
                  <a:latin typeface="Source Sans Pro Light"/>
                  <a:cs typeface="Source Sans Pro Light"/>
                </a:rPr>
                <a:t>Mesos</a:t>
              </a:r>
              <a:endParaRPr lang="en-US" sz="3600" dirty="0" smtClean="0">
                <a:solidFill>
                  <a:schemeClr val="tx1"/>
                </a:solidFill>
                <a:latin typeface="Source Sans Pro Light"/>
                <a:cs typeface="Source Sans Pro Light"/>
              </a:endParaRPr>
            </a:p>
          </p:txBody>
        </p:sp>
        <p:sp>
          <p:nvSpPr>
            <p:cNvPr id="68" name="Rectangle 67"/>
            <p:cNvSpPr/>
            <p:nvPr/>
          </p:nvSpPr>
          <p:spPr>
            <a:xfrm>
              <a:off x="4267200" y="5257800"/>
              <a:ext cx="4224120" cy="609599"/>
            </a:xfrm>
            <a:prstGeom prst="rect">
              <a:avLst/>
            </a:prstGeom>
            <a:solidFill>
              <a:schemeClr val="bg1">
                <a:lumMod val="85000"/>
              </a:schemeClr>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600" dirty="0" err="1" smtClean="0">
                  <a:solidFill>
                    <a:srgbClr val="000000"/>
                  </a:solidFill>
                  <a:latin typeface="Source Sans Pro Light"/>
                  <a:cs typeface="Source Sans Pro Light"/>
                </a:rPr>
                <a:t>Hadoop</a:t>
              </a:r>
              <a:r>
                <a:rPr lang="en-US" sz="3600" dirty="0" smtClean="0">
                  <a:solidFill>
                    <a:srgbClr val="000000"/>
                  </a:solidFill>
                  <a:latin typeface="Source Sans Pro Light"/>
                  <a:cs typeface="Source Sans Pro Light"/>
                </a:rPr>
                <a:t> Yarn</a:t>
              </a:r>
            </a:p>
          </p:txBody>
        </p:sp>
        <p:sp>
          <p:nvSpPr>
            <p:cNvPr id="69" name="TextBox 68"/>
            <p:cNvSpPr txBox="1"/>
            <p:nvPr/>
          </p:nvSpPr>
          <p:spPr>
            <a:xfrm rot="16200000">
              <a:off x="8260886" y="5147700"/>
              <a:ext cx="1179480" cy="717119"/>
            </a:xfrm>
            <a:prstGeom prst="rect">
              <a:avLst/>
            </a:prstGeom>
            <a:noFill/>
          </p:spPr>
          <p:txBody>
            <a:bodyPr wrap="none" rtlCol="0">
              <a:spAutoFit/>
            </a:bodyPr>
            <a:lstStyle/>
            <a:p>
              <a:pPr algn="ctr">
                <a:lnSpc>
                  <a:spcPct val="70000"/>
                </a:lnSpc>
              </a:pPr>
              <a:r>
                <a:rPr lang="en-US" sz="2800" dirty="0" smtClean="0">
                  <a:latin typeface="Gill Sans Light"/>
                  <a:cs typeface="Gill Sans Light"/>
                </a:rPr>
                <a:t>Res. </a:t>
              </a:r>
            </a:p>
            <a:p>
              <a:pPr algn="ctr">
                <a:lnSpc>
                  <a:spcPct val="70000"/>
                </a:lnSpc>
              </a:pPr>
              <a:r>
                <a:rPr lang="en-US" sz="2800" dirty="0" err="1" smtClean="0">
                  <a:latin typeface="Gill Sans Light"/>
                  <a:cs typeface="Gill Sans Light"/>
                </a:rPr>
                <a:t>Mgmnt</a:t>
              </a:r>
              <a:endParaRPr lang="en-US" sz="2800" dirty="0" smtClean="0">
                <a:latin typeface="Gill Sans Light"/>
                <a:cs typeface="Gill Sans Light"/>
              </a:endParaRPr>
            </a:p>
          </p:txBody>
        </p:sp>
      </p:grpSp>
    </p:spTree>
    <p:extLst>
      <p:ext uri="{BB962C8B-B14F-4D97-AF65-F5344CB8AC3E}">
        <p14:creationId xmlns:p14="http://schemas.microsoft.com/office/powerpoint/2010/main" val="1645385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barn(inVertical)">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Today’s Lecture</a:t>
            </a:r>
            <a:endParaRPr lang="en-US" dirty="0"/>
          </a:p>
        </p:txBody>
      </p:sp>
      <p:sp>
        <p:nvSpPr>
          <p:cNvPr id="17" name="TextBox 16"/>
          <p:cNvSpPr txBox="1"/>
          <p:nvPr/>
        </p:nvSpPr>
        <p:spPr>
          <a:xfrm>
            <a:off x="9690100" y="292100"/>
            <a:ext cx="184666" cy="461665"/>
          </a:xfrm>
          <a:prstGeom prst="rect">
            <a:avLst/>
          </a:prstGeom>
          <a:noFill/>
        </p:spPr>
        <p:txBody>
          <a:bodyPr wrap="none" rtlCol="0">
            <a:spAutoFit/>
          </a:bodyPr>
          <a:lstStyle/>
          <a:p>
            <a:endParaRPr lang="en-US" dirty="0" smtClean="0">
              <a:latin typeface="+mn-lt"/>
            </a:endParaRPr>
          </a:p>
        </p:txBody>
      </p:sp>
      <p:sp>
        <p:nvSpPr>
          <p:cNvPr id="7" name="Rectangle 6"/>
          <p:cNvSpPr/>
          <p:nvPr/>
        </p:nvSpPr>
        <p:spPr>
          <a:xfrm>
            <a:off x="76200" y="1319686"/>
            <a:ext cx="8415873" cy="2255108"/>
          </a:xfrm>
          <a:prstGeom prst="rect">
            <a:avLst/>
          </a:prstGeom>
          <a:noFill/>
          <a:ln w="38100"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chemeClr val="bg1">
                    <a:lumMod val="75000"/>
                  </a:schemeClr>
                </a:solidFill>
                <a:latin typeface="Source Sans Pro Light"/>
                <a:cs typeface="Source Sans Pro Light"/>
              </a:rPr>
              <a:t>Processing Layer</a:t>
            </a:r>
            <a:endParaRPr lang="en-US" sz="4000" dirty="0">
              <a:solidFill>
                <a:schemeClr val="bg1">
                  <a:lumMod val="75000"/>
                </a:schemeClr>
              </a:solidFill>
              <a:latin typeface="Source Sans Pro Light"/>
              <a:cs typeface="Source Sans Pro Light"/>
            </a:endParaRPr>
          </a:p>
        </p:txBody>
      </p:sp>
      <p:sp>
        <p:nvSpPr>
          <p:cNvPr id="35" name="Rectangle 34"/>
          <p:cNvSpPr/>
          <p:nvPr/>
        </p:nvSpPr>
        <p:spPr>
          <a:xfrm>
            <a:off x="76203" y="3719187"/>
            <a:ext cx="8415873" cy="600662"/>
          </a:xfrm>
          <a:prstGeom prst="rect">
            <a:avLst/>
          </a:prstGeom>
          <a:noFill/>
          <a:ln w="38100"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rgbClr val="BFBFBF"/>
                </a:solidFill>
                <a:latin typeface="Source Sans Pro Light"/>
                <a:cs typeface="Source Sans Pro Light"/>
              </a:rPr>
              <a:t>Resource Management Layer</a:t>
            </a:r>
            <a:endParaRPr lang="en-US" sz="3600" dirty="0">
              <a:solidFill>
                <a:srgbClr val="BFBFBF"/>
              </a:solidFill>
              <a:latin typeface="Source Sans Pro Light"/>
              <a:cs typeface="Source Sans Pro Light"/>
            </a:endParaRPr>
          </a:p>
        </p:txBody>
      </p:sp>
      <p:sp>
        <p:nvSpPr>
          <p:cNvPr id="36" name="Rectangle 35"/>
          <p:cNvSpPr/>
          <p:nvPr/>
        </p:nvSpPr>
        <p:spPr>
          <a:xfrm>
            <a:off x="76206" y="4464242"/>
            <a:ext cx="8415873" cy="1287854"/>
          </a:xfrm>
          <a:prstGeom prst="rect">
            <a:avLst/>
          </a:prstGeom>
          <a:noFill/>
          <a:ln w="38100"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rgbClr val="BFBFBF"/>
                </a:solidFill>
                <a:latin typeface="Source Sans Pro Light"/>
                <a:cs typeface="Source Sans Pro Light"/>
              </a:rPr>
              <a:t>Storage Layer</a:t>
            </a:r>
            <a:endParaRPr lang="en-US" sz="4000" dirty="0">
              <a:solidFill>
                <a:srgbClr val="BFBFBF"/>
              </a:solidFill>
              <a:latin typeface="Source Sans Pro Light"/>
              <a:cs typeface="Source Sans Pro Light"/>
            </a:endParaRPr>
          </a:p>
        </p:txBody>
      </p:sp>
      <p:grpSp>
        <p:nvGrpSpPr>
          <p:cNvPr id="37" name="Group 36"/>
          <p:cNvGrpSpPr/>
          <p:nvPr/>
        </p:nvGrpSpPr>
        <p:grpSpPr>
          <a:xfrm>
            <a:off x="76201" y="1319687"/>
            <a:ext cx="8930043" cy="2261713"/>
            <a:chOff x="76201" y="1319687"/>
            <a:chExt cx="8930043" cy="2261713"/>
          </a:xfrm>
        </p:grpSpPr>
        <p:sp>
          <p:nvSpPr>
            <p:cNvPr id="38" name="Rectangle 37"/>
            <p:cNvSpPr/>
            <p:nvPr/>
          </p:nvSpPr>
          <p:spPr>
            <a:xfrm>
              <a:off x="76201" y="3072287"/>
              <a:ext cx="7086599" cy="509113"/>
            </a:xfrm>
            <a:prstGeom prst="rect">
              <a:avLst/>
            </a:prstGeom>
            <a:solidFill>
              <a:schemeClr val="accent1">
                <a:lumMod val="50000"/>
              </a:schemeClr>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200" dirty="0" smtClean="0">
                  <a:solidFill>
                    <a:schemeClr val="bg1"/>
                  </a:solidFill>
                  <a:latin typeface="Source Sans Pro Light"/>
                  <a:cs typeface="Source Sans Pro Light"/>
                </a:rPr>
                <a:t>Spark Core</a:t>
              </a:r>
            </a:p>
          </p:txBody>
        </p:sp>
        <p:sp>
          <p:nvSpPr>
            <p:cNvPr id="39" name="Rectangle 38"/>
            <p:cNvSpPr/>
            <p:nvPr/>
          </p:nvSpPr>
          <p:spPr>
            <a:xfrm rot="16200000">
              <a:off x="-342897" y="1738787"/>
              <a:ext cx="1676400" cy="838199"/>
            </a:xfrm>
            <a:prstGeom prst="rect">
              <a:avLst/>
            </a:prstGeom>
            <a:solidFill>
              <a:srgbClr val="0235AD"/>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2800" dirty="0" smtClean="0">
                  <a:solidFill>
                    <a:srgbClr val="FFFFFF"/>
                  </a:solidFill>
                  <a:latin typeface="Source Sans Pro Light"/>
                  <a:cs typeface="Source Sans Pro Light"/>
                </a:rPr>
                <a:t>Spark</a:t>
              </a:r>
            </a:p>
            <a:p>
              <a:pPr algn="ctr">
                <a:lnSpc>
                  <a:spcPct val="80000"/>
                </a:lnSpc>
              </a:pPr>
              <a:r>
                <a:rPr lang="en-US" sz="2800" dirty="0" smtClean="0">
                  <a:solidFill>
                    <a:srgbClr val="FFFFFF"/>
                  </a:solidFill>
                  <a:latin typeface="Source Sans Pro Light"/>
                  <a:cs typeface="Source Sans Pro Light"/>
                </a:rPr>
                <a:t>Streaming</a:t>
              </a:r>
            </a:p>
          </p:txBody>
        </p:sp>
        <p:sp>
          <p:nvSpPr>
            <p:cNvPr id="40" name="Rectangle 39"/>
            <p:cNvSpPr/>
            <p:nvPr/>
          </p:nvSpPr>
          <p:spPr>
            <a:xfrm>
              <a:off x="977900" y="2209800"/>
              <a:ext cx="2904067" cy="786287"/>
            </a:xfrm>
            <a:prstGeom prst="rect">
              <a:avLst/>
            </a:prstGeom>
            <a:solidFill>
              <a:srgbClr val="8EB4E3"/>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dirty="0" err="1" smtClean="0">
                  <a:solidFill>
                    <a:srgbClr val="000000"/>
                  </a:solidFill>
                  <a:latin typeface="Source Sans Pro Light"/>
                  <a:cs typeface="Source Sans Pro Light"/>
                </a:rPr>
                <a:t>SparkSQL</a:t>
              </a:r>
              <a:endParaRPr lang="en-US" sz="2800" dirty="0" smtClean="0">
                <a:solidFill>
                  <a:srgbClr val="000000"/>
                </a:solidFill>
                <a:latin typeface="Source Sans Pro Light"/>
                <a:cs typeface="Source Sans Pro Light"/>
              </a:endParaRPr>
            </a:p>
          </p:txBody>
        </p:sp>
        <p:sp>
          <p:nvSpPr>
            <p:cNvPr id="41" name="Rectangle 40"/>
            <p:cNvSpPr/>
            <p:nvPr/>
          </p:nvSpPr>
          <p:spPr>
            <a:xfrm rot="16200000">
              <a:off x="4159249" y="1834036"/>
              <a:ext cx="1676400" cy="647702"/>
            </a:xfrm>
            <a:prstGeom prst="rect">
              <a:avLst/>
            </a:prstGeom>
            <a:solidFill>
              <a:srgbClr val="8EB4E3"/>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dirty="0" err="1" smtClean="0">
                  <a:solidFill>
                    <a:schemeClr val="tx1"/>
                  </a:solidFill>
                  <a:latin typeface="Source Sans Pro Light"/>
                  <a:cs typeface="Source Sans Pro Light"/>
                </a:rPr>
                <a:t>GraphX</a:t>
              </a:r>
              <a:endParaRPr lang="en-US" sz="2800" dirty="0" smtClean="0">
                <a:solidFill>
                  <a:schemeClr val="tx1"/>
                </a:solidFill>
                <a:latin typeface="Source Sans Pro Light"/>
                <a:cs typeface="Source Sans Pro Light"/>
              </a:endParaRPr>
            </a:p>
          </p:txBody>
        </p:sp>
        <p:sp>
          <p:nvSpPr>
            <p:cNvPr id="42" name="Rectangle 41"/>
            <p:cNvSpPr/>
            <p:nvPr/>
          </p:nvSpPr>
          <p:spPr>
            <a:xfrm>
              <a:off x="5398168" y="2209800"/>
              <a:ext cx="1764631" cy="786287"/>
            </a:xfrm>
            <a:prstGeom prst="rect">
              <a:avLst/>
            </a:prstGeom>
            <a:solidFill>
              <a:srgbClr val="8EB4E3"/>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200" dirty="0" err="1" smtClean="0">
                  <a:solidFill>
                    <a:srgbClr val="000000"/>
                  </a:solidFill>
                  <a:latin typeface="Source Sans Pro Light"/>
                  <a:cs typeface="Source Sans Pro Light"/>
                </a:rPr>
                <a:t>MLlib</a:t>
              </a:r>
              <a:endParaRPr lang="en-US" sz="3200" dirty="0" smtClean="0">
                <a:solidFill>
                  <a:srgbClr val="000000"/>
                </a:solidFill>
                <a:latin typeface="Source Sans Pro Light"/>
                <a:cs typeface="Source Sans Pro Light"/>
              </a:endParaRPr>
            </a:p>
          </p:txBody>
        </p:sp>
        <p:sp>
          <p:nvSpPr>
            <p:cNvPr id="43" name="Rectangle 42"/>
            <p:cNvSpPr/>
            <p:nvPr/>
          </p:nvSpPr>
          <p:spPr>
            <a:xfrm>
              <a:off x="5411537" y="1332386"/>
              <a:ext cx="1751263" cy="801214"/>
            </a:xfrm>
            <a:prstGeom prst="rect">
              <a:avLst/>
            </a:prstGeom>
            <a:solidFill>
              <a:srgbClr val="8EB4E3"/>
            </a:solidFill>
            <a:ln w="12700" cmpd="sng">
              <a:solidFill>
                <a:schemeClr val="tx1">
                  <a:lumMod val="50000"/>
                  <a:lumOff val="50000"/>
                </a:schemeClr>
              </a:solidFill>
              <a:prstDash val="solid"/>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200" dirty="0" err="1" smtClean="0">
                  <a:solidFill>
                    <a:schemeClr val="tx1"/>
                  </a:solidFill>
                  <a:latin typeface="Source Sans Pro Light"/>
                  <a:cs typeface="Source Sans Pro Light"/>
                </a:rPr>
                <a:t>MLBase</a:t>
              </a:r>
              <a:endParaRPr lang="en-US" sz="3200" dirty="0" smtClean="0">
                <a:solidFill>
                  <a:schemeClr val="tx1"/>
                </a:solidFill>
                <a:latin typeface="Source Sans Pro Light"/>
                <a:cs typeface="Source Sans Pro Light"/>
              </a:endParaRPr>
            </a:p>
          </p:txBody>
        </p:sp>
        <p:sp>
          <p:nvSpPr>
            <p:cNvPr id="44" name="Rectangle 43"/>
            <p:cNvSpPr/>
            <p:nvPr/>
          </p:nvSpPr>
          <p:spPr>
            <a:xfrm>
              <a:off x="977901" y="1319687"/>
              <a:ext cx="1494366" cy="813913"/>
            </a:xfrm>
            <a:prstGeom prst="rect">
              <a:avLst/>
            </a:prstGeom>
            <a:solidFill>
              <a:srgbClr val="8EB4E3"/>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dirty="0" smtClean="0">
                  <a:solidFill>
                    <a:schemeClr val="tx1"/>
                  </a:solidFill>
                  <a:latin typeface="Source Sans Pro Light"/>
                  <a:cs typeface="Source Sans Pro Light"/>
                </a:rPr>
                <a:t>Succinct</a:t>
              </a:r>
            </a:p>
          </p:txBody>
        </p:sp>
        <p:sp>
          <p:nvSpPr>
            <p:cNvPr id="45" name="Rectangle 44"/>
            <p:cNvSpPr/>
            <p:nvPr/>
          </p:nvSpPr>
          <p:spPr>
            <a:xfrm>
              <a:off x="2514600" y="1319687"/>
              <a:ext cx="1367367" cy="813913"/>
            </a:xfrm>
            <a:prstGeom prst="rect">
              <a:avLst/>
            </a:prstGeom>
            <a:solidFill>
              <a:srgbClr val="8EB4E3"/>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dirty="0" smtClean="0">
                  <a:solidFill>
                    <a:schemeClr val="tx1"/>
                  </a:solidFill>
                  <a:latin typeface="Source Sans Pro Light"/>
                  <a:cs typeface="Source Sans Pro Light"/>
                </a:rPr>
                <a:t>Sample</a:t>
              </a:r>
            </a:p>
            <a:p>
              <a:pPr algn="ctr"/>
              <a:r>
                <a:rPr lang="en-US" sz="2800" dirty="0" smtClean="0">
                  <a:solidFill>
                    <a:schemeClr val="tx1"/>
                  </a:solidFill>
                  <a:latin typeface="Source Sans Pro Light"/>
                  <a:cs typeface="Source Sans Pro Light"/>
                </a:rPr>
                <a:t>Clean</a:t>
              </a:r>
            </a:p>
          </p:txBody>
        </p:sp>
        <p:sp>
          <p:nvSpPr>
            <p:cNvPr id="46" name="Rectangle 45"/>
            <p:cNvSpPr/>
            <p:nvPr/>
          </p:nvSpPr>
          <p:spPr>
            <a:xfrm rot="16200000">
              <a:off x="3435351" y="1834037"/>
              <a:ext cx="1676400" cy="647702"/>
            </a:xfrm>
            <a:prstGeom prst="rect">
              <a:avLst/>
            </a:prstGeom>
            <a:solidFill>
              <a:srgbClr val="8EB4E3"/>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dirty="0" err="1" smtClean="0">
                  <a:solidFill>
                    <a:schemeClr val="tx1"/>
                  </a:solidFill>
                  <a:latin typeface="Source Sans Pro Light"/>
                  <a:cs typeface="Source Sans Pro Light"/>
                </a:rPr>
                <a:t>SparkR</a:t>
              </a:r>
              <a:endParaRPr lang="en-US" sz="2800" dirty="0" smtClean="0">
                <a:solidFill>
                  <a:schemeClr val="tx1"/>
                </a:solidFill>
                <a:latin typeface="Source Sans Pro Light"/>
                <a:cs typeface="Source Sans Pro Light"/>
              </a:endParaRPr>
            </a:p>
          </p:txBody>
        </p:sp>
        <p:sp>
          <p:nvSpPr>
            <p:cNvPr id="47" name="TextBox 46"/>
            <p:cNvSpPr txBox="1"/>
            <p:nvPr/>
          </p:nvSpPr>
          <p:spPr>
            <a:xfrm>
              <a:off x="7162800" y="1898906"/>
              <a:ext cx="1197764" cy="646331"/>
            </a:xfrm>
            <a:prstGeom prst="rect">
              <a:avLst/>
            </a:prstGeom>
            <a:noFill/>
          </p:spPr>
          <p:txBody>
            <a:bodyPr wrap="none" rtlCol="0">
              <a:spAutoFit/>
            </a:bodyPr>
            <a:lstStyle/>
            <a:p>
              <a:r>
                <a:rPr lang="en-US" sz="3600" dirty="0" err="1" smtClean="0">
                  <a:latin typeface="Source Sans Pro Light"/>
                  <a:cs typeface="Source Sans Pro Light"/>
                </a:rPr>
                <a:t>Velox</a:t>
              </a:r>
              <a:endParaRPr lang="en-US" sz="3600" dirty="0" smtClean="0">
                <a:latin typeface="Source Sans Pro Light"/>
                <a:cs typeface="Source Sans Pro Light"/>
              </a:endParaRPr>
            </a:p>
          </p:txBody>
        </p:sp>
        <p:sp>
          <p:nvSpPr>
            <p:cNvPr id="48" name="Rectangle 47"/>
            <p:cNvSpPr/>
            <p:nvPr/>
          </p:nvSpPr>
          <p:spPr>
            <a:xfrm>
              <a:off x="7239000" y="1340106"/>
              <a:ext cx="1252320" cy="2241294"/>
            </a:xfrm>
            <a:prstGeom prst="rect">
              <a:avLst/>
            </a:prstGeom>
            <a:solidFill>
              <a:srgbClr val="FFFFFF"/>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3200" dirty="0" smtClean="0">
                <a:solidFill>
                  <a:srgbClr val="000000"/>
                </a:solidFill>
                <a:latin typeface="Source Sans Pro Light"/>
                <a:cs typeface="Source Sans Pro Light"/>
              </a:endParaRPr>
            </a:p>
          </p:txBody>
        </p:sp>
        <p:sp>
          <p:nvSpPr>
            <p:cNvPr id="49" name="TextBox 48"/>
            <p:cNvSpPr txBox="1"/>
            <p:nvPr/>
          </p:nvSpPr>
          <p:spPr>
            <a:xfrm rot="16200000">
              <a:off x="7914919" y="2095379"/>
              <a:ext cx="1659429" cy="523220"/>
            </a:xfrm>
            <a:prstGeom prst="rect">
              <a:avLst/>
            </a:prstGeom>
            <a:noFill/>
          </p:spPr>
          <p:txBody>
            <a:bodyPr wrap="none" rtlCol="0">
              <a:spAutoFit/>
            </a:bodyPr>
            <a:lstStyle/>
            <a:p>
              <a:r>
                <a:rPr lang="en-US" sz="2800" dirty="0" smtClean="0">
                  <a:latin typeface="Gill Sans Light"/>
                  <a:cs typeface="Gill Sans Light"/>
                </a:rPr>
                <a:t>Processing</a:t>
              </a:r>
            </a:p>
          </p:txBody>
        </p:sp>
        <p:sp>
          <p:nvSpPr>
            <p:cNvPr id="50" name="Rectangle 49"/>
            <p:cNvSpPr/>
            <p:nvPr/>
          </p:nvSpPr>
          <p:spPr>
            <a:xfrm>
              <a:off x="7239000" y="1333500"/>
              <a:ext cx="1252320" cy="2241294"/>
            </a:xfrm>
            <a:prstGeom prst="rect">
              <a:avLst/>
            </a:prstGeom>
            <a:solidFill>
              <a:srgbClr val="8EB4E3"/>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200" dirty="0" err="1" smtClean="0">
                  <a:solidFill>
                    <a:srgbClr val="000000"/>
                  </a:solidFill>
                  <a:latin typeface="Source Sans Pro Light"/>
                  <a:cs typeface="Source Sans Pro Light"/>
                </a:rPr>
                <a:t>Velox</a:t>
              </a:r>
              <a:endParaRPr lang="en-US" sz="3200" dirty="0" smtClean="0">
                <a:solidFill>
                  <a:srgbClr val="000000"/>
                </a:solidFill>
                <a:latin typeface="Source Sans Pro Light"/>
                <a:cs typeface="Source Sans Pro Light"/>
              </a:endParaRPr>
            </a:p>
          </p:txBody>
        </p:sp>
      </p:grpSp>
      <p:grpSp>
        <p:nvGrpSpPr>
          <p:cNvPr id="57" name="Group 56"/>
          <p:cNvGrpSpPr/>
          <p:nvPr/>
        </p:nvGrpSpPr>
        <p:grpSpPr>
          <a:xfrm>
            <a:off x="76200" y="4456696"/>
            <a:ext cx="8930044" cy="1376819"/>
            <a:chOff x="76200" y="3779376"/>
            <a:chExt cx="8930044" cy="1376819"/>
          </a:xfrm>
        </p:grpSpPr>
        <p:sp>
          <p:nvSpPr>
            <p:cNvPr id="58" name="Rectangle 57"/>
            <p:cNvSpPr/>
            <p:nvPr/>
          </p:nvSpPr>
          <p:spPr>
            <a:xfrm>
              <a:off x="76200" y="3779376"/>
              <a:ext cx="8415120" cy="1295400"/>
            </a:xfrm>
            <a:prstGeom prst="rect">
              <a:avLst/>
            </a:prstGeom>
            <a:solidFill>
              <a:srgbClr val="D9D9D9"/>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3600" dirty="0" smtClean="0">
                <a:solidFill>
                  <a:schemeClr val="tx1"/>
                </a:solidFill>
                <a:latin typeface="Source Sans Pro Light"/>
                <a:cs typeface="Source Sans Pro Light"/>
              </a:endParaRPr>
            </a:p>
          </p:txBody>
        </p:sp>
        <p:sp>
          <p:nvSpPr>
            <p:cNvPr id="59" name="Rectangle 58"/>
            <p:cNvSpPr/>
            <p:nvPr/>
          </p:nvSpPr>
          <p:spPr>
            <a:xfrm>
              <a:off x="76204" y="4254502"/>
              <a:ext cx="4190996" cy="457199"/>
            </a:xfrm>
            <a:prstGeom prst="rect">
              <a:avLst/>
            </a:prstGeom>
            <a:solidFill>
              <a:srgbClr val="8EB4E3"/>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200" dirty="0" smtClean="0">
                  <a:solidFill>
                    <a:schemeClr val="tx1"/>
                  </a:solidFill>
                  <a:latin typeface="Source Sans Pro Light"/>
                  <a:cs typeface="Source Sans Pro Light"/>
                </a:rPr>
                <a:t>Tachyon</a:t>
              </a:r>
            </a:p>
          </p:txBody>
        </p:sp>
        <p:sp>
          <p:nvSpPr>
            <p:cNvPr id="60" name="TextBox 59"/>
            <p:cNvSpPr txBox="1"/>
            <p:nvPr/>
          </p:nvSpPr>
          <p:spPr>
            <a:xfrm>
              <a:off x="5181600" y="4032800"/>
              <a:ext cx="3309720" cy="584776"/>
            </a:xfrm>
            <a:prstGeom prst="rect">
              <a:avLst/>
            </a:prstGeom>
            <a:noFill/>
          </p:spPr>
          <p:txBody>
            <a:bodyPr wrap="none" rtlCol="0">
              <a:spAutoFit/>
            </a:bodyPr>
            <a:lstStyle/>
            <a:p>
              <a:r>
                <a:rPr lang="en-US" sz="3200" dirty="0" smtClean="0">
                  <a:latin typeface="Source Sans Pro Light"/>
                  <a:cs typeface="Source Sans Pro Light"/>
                </a:rPr>
                <a:t>HDFS, S3, </a:t>
              </a:r>
              <a:r>
                <a:rPr lang="en-US" sz="3200" dirty="0" err="1" smtClean="0">
                  <a:latin typeface="Source Sans Pro Light"/>
                  <a:cs typeface="Source Sans Pro Light"/>
                </a:rPr>
                <a:t>Ceph</a:t>
              </a:r>
              <a:r>
                <a:rPr lang="en-US" sz="3200" dirty="0" smtClean="0">
                  <a:latin typeface="Source Sans Pro Light"/>
                  <a:cs typeface="Source Sans Pro Light"/>
                </a:rPr>
                <a:t>, …</a:t>
              </a:r>
            </a:p>
          </p:txBody>
        </p:sp>
        <p:sp>
          <p:nvSpPr>
            <p:cNvPr id="61" name="TextBox 60"/>
            <p:cNvSpPr txBox="1"/>
            <p:nvPr/>
          </p:nvSpPr>
          <p:spPr>
            <a:xfrm rot="16200000">
              <a:off x="8113078" y="4263030"/>
              <a:ext cx="1263111" cy="523220"/>
            </a:xfrm>
            <a:prstGeom prst="rect">
              <a:avLst/>
            </a:prstGeom>
            <a:noFill/>
          </p:spPr>
          <p:txBody>
            <a:bodyPr wrap="none" rtlCol="0">
              <a:spAutoFit/>
            </a:bodyPr>
            <a:lstStyle/>
            <a:p>
              <a:r>
                <a:rPr lang="en-US" sz="2800" dirty="0" smtClean="0">
                  <a:latin typeface="Gill Sans Light"/>
                  <a:cs typeface="Gill Sans Light"/>
                </a:rPr>
                <a:t>Storage</a:t>
              </a:r>
            </a:p>
          </p:txBody>
        </p:sp>
        <p:sp>
          <p:nvSpPr>
            <p:cNvPr id="62" name="Rectangle 61"/>
            <p:cNvSpPr/>
            <p:nvPr/>
          </p:nvSpPr>
          <p:spPr>
            <a:xfrm>
              <a:off x="76207" y="3814247"/>
              <a:ext cx="4190996" cy="457199"/>
            </a:xfrm>
            <a:prstGeom prst="rect">
              <a:avLst/>
            </a:prstGeom>
            <a:solidFill>
              <a:srgbClr val="8EB4E3"/>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200" dirty="0" smtClean="0">
                  <a:solidFill>
                    <a:schemeClr val="tx1"/>
                  </a:solidFill>
                  <a:latin typeface="Source Sans Pro Light"/>
                  <a:cs typeface="Source Sans Pro Light"/>
                </a:rPr>
                <a:t>Succinct</a:t>
              </a:r>
            </a:p>
          </p:txBody>
        </p:sp>
      </p:grpSp>
      <p:grpSp>
        <p:nvGrpSpPr>
          <p:cNvPr id="8" name="Group 7"/>
          <p:cNvGrpSpPr/>
          <p:nvPr/>
        </p:nvGrpSpPr>
        <p:grpSpPr>
          <a:xfrm>
            <a:off x="127014" y="6024923"/>
            <a:ext cx="5016265" cy="523220"/>
            <a:chOff x="127014" y="6024923"/>
            <a:chExt cx="5016265" cy="523220"/>
          </a:xfrm>
        </p:grpSpPr>
        <p:sp>
          <p:nvSpPr>
            <p:cNvPr id="63" name="Rectangle 62"/>
            <p:cNvSpPr/>
            <p:nvPr/>
          </p:nvSpPr>
          <p:spPr>
            <a:xfrm>
              <a:off x="127014" y="6151032"/>
              <a:ext cx="313256" cy="283633"/>
            </a:xfrm>
            <a:prstGeom prst="rect">
              <a:avLst/>
            </a:prstGeom>
            <a:solidFill>
              <a:srgbClr val="8EB4E3"/>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3200" dirty="0" smtClean="0">
                <a:solidFill>
                  <a:schemeClr val="tx1"/>
                </a:solidFill>
                <a:latin typeface="Source Sans Pro Light"/>
                <a:cs typeface="Source Sans Pro Light"/>
              </a:endParaRPr>
            </a:p>
          </p:txBody>
        </p:sp>
        <p:sp>
          <p:nvSpPr>
            <p:cNvPr id="64" name="Rectangle 63"/>
            <p:cNvSpPr/>
            <p:nvPr/>
          </p:nvSpPr>
          <p:spPr>
            <a:xfrm>
              <a:off x="3412081" y="6151032"/>
              <a:ext cx="313256" cy="283633"/>
            </a:xfrm>
            <a:prstGeom prst="rect">
              <a:avLst/>
            </a:prstGeom>
            <a:solidFill>
              <a:srgbClr val="D9D9D9"/>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3200" dirty="0" smtClean="0">
                <a:solidFill>
                  <a:schemeClr val="tx1"/>
                </a:solidFill>
                <a:latin typeface="Source Sans Pro Light"/>
                <a:cs typeface="Source Sans Pro Light"/>
              </a:endParaRPr>
            </a:p>
          </p:txBody>
        </p:sp>
        <p:sp>
          <p:nvSpPr>
            <p:cNvPr id="65" name="TextBox 64"/>
            <p:cNvSpPr txBox="1"/>
            <p:nvPr/>
          </p:nvSpPr>
          <p:spPr>
            <a:xfrm>
              <a:off x="440270" y="6024923"/>
              <a:ext cx="1877437" cy="523220"/>
            </a:xfrm>
            <a:prstGeom prst="rect">
              <a:avLst/>
            </a:prstGeom>
            <a:noFill/>
          </p:spPr>
          <p:txBody>
            <a:bodyPr wrap="none" rtlCol="0">
              <a:spAutoFit/>
            </a:bodyPr>
            <a:lstStyle/>
            <a:p>
              <a:r>
                <a:rPr lang="en-US" sz="2800" dirty="0" smtClean="0">
                  <a:latin typeface="Gill Sans Light"/>
                  <a:cs typeface="Gill Sans Light"/>
                </a:rPr>
                <a:t>BDAS Stack</a:t>
              </a:r>
            </a:p>
          </p:txBody>
        </p:sp>
        <p:sp>
          <p:nvSpPr>
            <p:cNvPr id="66" name="TextBox 65"/>
            <p:cNvSpPr txBox="1"/>
            <p:nvPr/>
          </p:nvSpPr>
          <p:spPr>
            <a:xfrm>
              <a:off x="3734879" y="6024923"/>
              <a:ext cx="1408400" cy="523220"/>
            </a:xfrm>
            <a:prstGeom prst="rect">
              <a:avLst/>
            </a:prstGeom>
            <a:noFill/>
          </p:spPr>
          <p:txBody>
            <a:bodyPr wrap="none" rtlCol="0">
              <a:spAutoFit/>
            </a:bodyPr>
            <a:lstStyle/>
            <a:p>
              <a:r>
                <a:rPr lang="en-US" sz="2800" dirty="0" smtClean="0">
                  <a:latin typeface="Gill Sans Light"/>
                  <a:cs typeface="Gill Sans Light"/>
                </a:rPr>
                <a:t>3</a:t>
              </a:r>
              <a:r>
                <a:rPr lang="en-US" sz="2800" baseline="30000" dirty="0" smtClean="0">
                  <a:latin typeface="Gill Sans Light"/>
                  <a:cs typeface="Gill Sans Light"/>
                </a:rPr>
                <a:t>rd</a:t>
              </a:r>
              <a:r>
                <a:rPr lang="en-US" sz="2800" dirty="0" smtClean="0">
                  <a:latin typeface="Gill Sans Light"/>
                  <a:cs typeface="Gill Sans Light"/>
                </a:rPr>
                <a:t> party</a:t>
              </a:r>
            </a:p>
          </p:txBody>
        </p:sp>
      </p:grpSp>
      <p:grpSp>
        <p:nvGrpSpPr>
          <p:cNvPr id="51" name="Group 50"/>
          <p:cNvGrpSpPr/>
          <p:nvPr/>
        </p:nvGrpSpPr>
        <p:grpSpPr>
          <a:xfrm>
            <a:off x="76207" y="3377907"/>
            <a:ext cx="9132985" cy="1179480"/>
            <a:chOff x="76200" y="4916520"/>
            <a:chExt cx="9132985" cy="1179480"/>
          </a:xfrm>
        </p:grpSpPr>
        <p:sp>
          <p:nvSpPr>
            <p:cNvPr id="55" name="Rectangle 54"/>
            <p:cNvSpPr/>
            <p:nvPr/>
          </p:nvSpPr>
          <p:spPr>
            <a:xfrm>
              <a:off x="76200" y="5257800"/>
              <a:ext cx="4191000" cy="609600"/>
            </a:xfrm>
            <a:prstGeom prst="rect">
              <a:avLst/>
            </a:prstGeom>
            <a:solidFill>
              <a:srgbClr val="8EB4E3"/>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600" dirty="0" err="1" smtClean="0">
                  <a:solidFill>
                    <a:srgbClr val="000000"/>
                  </a:solidFill>
                  <a:latin typeface="Source Sans Pro Light"/>
                  <a:cs typeface="Source Sans Pro Light"/>
                </a:rPr>
                <a:t>Mesos</a:t>
              </a:r>
              <a:endParaRPr lang="en-US" sz="3600" dirty="0" smtClean="0">
                <a:solidFill>
                  <a:srgbClr val="000000"/>
                </a:solidFill>
                <a:latin typeface="Source Sans Pro Light"/>
                <a:cs typeface="Source Sans Pro Light"/>
              </a:endParaRPr>
            </a:p>
          </p:txBody>
        </p:sp>
        <p:sp>
          <p:nvSpPr>
            <p:cNvPr id="67" name="Rectangle 66"/>
            <p:cNvSpPr/>
            <p:nvPr/>
          </p:nvSpPr>
          <p:spPr>
            <a:xfrm>
              <a:off x="76201" y="5257800"/>
              <a:ext cx="4191000" cy="609600"/>
            </a:xfrm>
            <a:prstGeom prst="rect">
              <a:avLst/>
            </a:prstGeom>
            <a:solidFill>
              <a:srgbClr val="0235AD"/>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600" dirty="0" err="1" smtClean="0">
                  <a:solidFill>
                    <a:srgbClr val="FFFFFF"/>
                  </a:solidFill>
                  <a:latin typeface="Source Sans Pro Light"/>
                  <a:cs typeface="Source Sans Pro Light"/>
                </a:rPr>
                <a:t>Mesos</a:t>
              </a:r>
              <a:endParaRPr lang="en-US" sz="3600" dirty="0" smtClean="0">
                <a:solidFill>
                  <a:srgbClr val="FFFFFF"/>
                </a:solidFill>
                <a:latin typeface="Source Sans Pro Light"/>
                <a:cs typeface="Source Sans Pro Light"/>
              </a:endParaRPr>
            </a:p>
          </p:txBody>
        </p:sp>
        <p:sp>
          <p:nvSpPr>
            <p:cNvPr id="68" name="Rectangle 67"/>
            <p:cNvSpPr/>
            <p:nvPr/>
          </p:nvSpPr>
          <p:spPr>
            <a:xfrm>
              <a:off x="4267200" y="5257800"/>
              <a:ext cx="4224120" cy="609599"/>
            </a:xfrm>
            <a:prstGeom prst="rect">
              <a:avLst/>
            </a:prstGeom>
            <a:solidFill>
              <a:schemeClr val="bg1">
                <a:lumMod val="85000"/>
              </a:schemeClr>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600" dirty="0" err="1" smtClean="0">
                  <a:solidFill>
                    <a:srgbClr val="000000"/>
                  </a:solidFill>
                  <a:latin typeface="Source Sans Pro Light"/>
                  <a:cs typeface="Source Sans Pro Light"/>
                </a:rPr>
                <a:t>Hadoop</a:t>
              </a:r>
              <a:r>
                <a:rPr lang="en-US" sz="3600" dirty="0" smtClean="0">
                  <a:solidFill>
                    <a:srgbClr val="000000"/>
                  </a:solidFill>
                  <a:latin typeface="Source Sans Pro Light"/>
                  <a:cs typeface="Source Sans Pro Light"/>
                </a:rPr>
                <a:t> Yarn</a:t>
              </a:r>
            </a:p>
          </p:txBody>
        </p:sp>
        <p:sp>
          <p:nvSpPr>
            <p:cNvPr id="69" name="TextBox 68"/>
            <p:cNvSpPr txBox="1"/>
            <p:nvPr/>
          </p:nvSpPr>
          <p:spPr>
            <a:xfrm rot="16200000">
              <a:off x="8260886" y="5147700"/>
              <a:ext cx="1179480" cy="717119"/>
            </a:xfrm>
            <a:prstGeom prst="rect">
              <a:avLst/>
            </a:prstGeom>
            <a:noFill/>
          </p:spPr>
          <p:txBody>
            <a:bodyPr wrap="none" rtlCol="0">
              <a:spAutoFit/>
            </a:bodyPr>
            <a:lstStyle/>
            <a:p>
              <a:pPr algn="ctr">
                <a:lnSpc>
                  <a:spcPct val="70000"/>
                </a:lnSpc>
              </a:pPr>
              <a:r>
                <a:rPr lang="en-US" sz="2800" dirty="0" smtClean="0">
                  <a:latin typeface="Gill Sans Light"/>
                  <a:cs typeface="Gill Sans Light"/>
                </a:rPr>
                <a:t>Res. </a:t>
              </a:r>
            </a:p>
            <a:p>
              <a:pPr algn="ctr">
                <a:lnSpc>
                  <a:spcPct val="70000"/>
                </a:lnSpc>
              </a:pPr>
              <a:r>
                <a:rPr lang="en-US" sz="2800" dirty="0" err="1" smtClean="0">
                  <a:latin typeface="Gill Sans Light"/>
                  <a:cs typeface="Gill Sans Light"/>
                </a:rPr>
                <a:t>Mgmnt</a:t>
              </a:r>
              <a:endParaRPr lang="en-US" sz="2800" dirty="0" smtClean="0">
                <a:latin typeface="Gill Sans Light"/>
                <a:cs typeface="Gill Sans Light"/>
              </a:endParaRPr>
            </a:p>
          </p:txBody>
        </p:sp>
      </p:grpSp>
    </p:spTree>
    <p:extLst>
      <p:ext uri="{BB962C8B-B14F-4D97-AF65-F5344CB8AC3E}">
        <p14:creationId xmlns:p14="http://schemas.microsoft.com/office/powerpoint/2010/main" val="1107270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r>
              <a:rPr lang="en-US" sz="3200" dirty="0" err="1" smtClean="0"/>
              <a:t>Mesos</a:t>
            </a:r>
            <a:endParaRPr lang="en-US" sz="3200" dirty="0" smtClean="0"/>
          </a:p>
          <a:p>
            <a:r>
              <a:rPr lang="en-US" sz="3200" dirty="0" smtClean="0"/>
              <a:t>Spark</a:t>
            </a:r>
          </a:p>
          <a:p>
            <a:pPr marL="0" indent="0">
              <a:buNone/>
            </a:pPr>
            <a:endParaRPr lang="en-US" sz="3200" dirty="0" smtClean="0"/>
          </a:p>
        </p:txBody>
      </p:sp>
    </p:spTree>
    <p:extLst>
      <p:ext uri="{BB962C8B-B14F-4D97-AF65-F5344CB8AC3E}">
        <p14:creationId xmlns:p14="http://schemas.microsoft.com/office/powerpoint/2010/main" val="80194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r>
              <a:rPr lang="en-US" sz="3200" dirty="0" err="1" smtClean="0">
                <a:solidFill>
                  <a:srgbClr val="FF6600"/>
                </a:solidFill>
              </a:rPr>
              <a:t>Mesos</a:t>
            </a:r>
            <a:endParaRPr lang="en-US" sz="3200" dirty="0" smtClean="0">
              <a:solidFill>
                <a:srgbClr val="FF6600"/>
              </a:solidFill>
            </a:endParaRPr>
          </a:p>
          <a:p>
            <a:r>
              <a:rPr lang="en-US" sz="3200" dirty="0" smtClean="0"/>
              <a:t>Spark</a:t>
            </a:r>
          </a:p>
          <a:p>
            <a:pPr marL="0" indent="0">
              <a:buNone/>
            </a:pPr>
            <a:endParaRPr lang="en-US" sz="3200" dirty="0" smtClean="0"/>
          </a:p>
        </p:txBody>
      </p:sp>
    </p:spTree>
    <p:extLst>
      <p:ext uri="{BB962C8B-B14F-4D97-AF65-F5344CB8AC3E}">
        <p14:creationId xmlns:p14="http://schemas.microsoft.com/office/powerpoint/2010/main" val="7200237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Short History</a:t>
            </a:r>
            <a:endParaRPr lang="en-US" dirty="0"/>
          </a:p>
        </p:txBody>
      </p:sp>
      <p:sp>
        <p:nvSpPr>
          <p:cNvPr id="3" name="Content Placeholder 2"/>
          <p:cNvSpPr>
            <a:spLocks noGrp="1"/>
          </p:cNvSpPr>
          <p:nvPr>
            <p:ph idx="1"/>
          </p:nvPr>
        </p:nvSpPr>
        <p:spPr/>
        <p:txBody>
          <a:bodyPr/>
          <a:lstStyle/>
          <a:p>
            <a:r>
              <a:rPr lang="en-US" dirty="0" smtClean="0"/>
              <a:t>Started at UC Berkeley in Spring 2009</a:t>
            </a:r>
          </a:p>
          <a:p>
            <a:pPr lvl="1"/>
            <a:r>
              <a:rPr lang="en-US" dirty="0" smtClean="0"/>
              <a:t>A class project of </a:t>
            </a:r>
            <a:r>
              <a:rPr lang="en-US" dirty="0" smtClean="0">
                <a:hlinkClick r:id="rId2"/>
              </a:rPr>
              <a:t>cs294</a:t>
            </a:r>
            <a:r>
              <a:rPr lang="en-US" dirty="0" smtClean="0"/>
              <a:t> (Cloud Computing: Infrastructure, Services, and Applications)</a:t>
            </a:r>
          </a:p>
          <a:p>
            <a:endParaRPr lang="en-US" dirty="0"/>
          </a:p>
          <a:p>
            <a:r>
              <a:rPr lang="en-US" dirty="0" smtClean="0"/>
              <a:t>Open Source: 2010</a:t>
            </a:r>
          </a:p>
          <a:p>
            <a:endParaRPr lang="en-US" dirty="0"/>
          </a:p>
          <a:p>
            <a:r>
              <a:rPr lang="en-US" dirty="0" smtClean="0"/>
              <a:t>Apache Project: 2011</a:t>
            </a:r>
          </a:p>
          <a:p>
            <a:endParaRPr lang="en-US" dirty="0"/>
          </a:p>
          <a:p>
            <a:r>
              <a:rPr lang="en-US" dirty="0" smtClean="0"/>
              <a:t>Today: one of the most popular cluster resource management systems (OS for datacenters)</a:t>
            </a:r>
            <a:endParaRPr lang="en-US" dirty="0"/>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6629400" y="1"/>
            <a:ext cx="2520656" cy="1143000"/>
          </a:xfrm>
          <a:prstGeom prst="rect">
            <a:avLst/>
          </a:prstGeom>
          <a:solidFill>
            <a:srgbClr val="FFFFFF"/>
          </a:solidFill>
        </p:spPr>
      </p:pic>
    </p:spTree>
    <p:extLst>
      <p:ext uri="{BB962C8B-B14F-4D97-AF65-F5344CB8AC3E}">
        <p14:creationId xmlns:p14="http://schemas.microsoft.com/office/powerpoint/2010/main" val="26965446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0"/>
            <a:ext cx="8229600" cy="914400"/>
          </a:xfrm>
        </p:spPr>
        <p:txBody>
          <a:bodyPr/>
          <a:lstStyle/>
          <a:p>
            <a:r>
              <a:rPr lang="en-US">
                <a:latin typeface="Calibri" charset="0"/>
                <a:ea typeface="ＭＳ Ｐゴシック" charset="0"/>
              </a:rPr>
              <a:t>Motivation</a:t>
            </a:r>
          </a:p>
        </p:txBody>
      </p:sp>
      <p:sp>
        <p:nvSpPr>
          <p:cNvPr id="3" name="Content Placeholder 2"/>
          <p:cNvSpPr>
            <a:spLocks noGrp="1"/>
          </p:cNvSpPr>
          <p:nvPr>
            <p:ph idx="1"/>
          </p:nvPr>
        </p:nvSpPr>
        <p:spPr>
          <a:xfrm>
            <a:off x="457200" y="1066800"/>
            <a:ext cx="8229600" cy="5029200"/>
          </a:xfrm>
        </p:spPr>
        <p:txBody>
          <a:bodyPr>
            <a:normAutofit/>
          </a:bodyPr>
          <a:lstStyle/>
          <a:p>
            <a:r>
              <a:rPr lang="en-US" dirty="0">
                <a:latin typeface="Gill Sans Light"/>
                <a:ea typeface="ＭＳ Ｐゴシック" charset="0"/>
                <a:cs typeface="Gill Sans Light"/>
              </a:rPr>
              <a:t>Rapid innovation in cloud </a:t>
            </a:r>
            <a:r>
              <a:rPr lang="en-US" dirty="0" smtClean="0">
                <a:latin typeface="Gill Sans Light"/>
                <a:ea typeface="ＭＳ Ｐゴシック" charset="0"/>
                <a:cs typeface="Gill Sans Light"/>
              </a:rPr>
              <a:t>computing (aka 2008)</a:t>
            </a:r>
            <a:endParaRPr lang="en-US" dirty="0">
              <a:latin typeface="Gill Sans Light"/>
              <a:ea typeface="ＭＳ Ｐゴシック" charset="0"/>
              <a:cs typeface="Gill Sans Light"/>
            </a:endParaRPr>
          </a:p>
          <a:p>
            <a:endParaRPr lang="en-US" dirty="0">
              <a:latin typeface="Gill Sans Light"/>
              <a:ea typeface="ＭＳ Ｐゴシック" charset="0"/>
              <a:cs typeface="Gill Sans Light"/>
            </a:endParaRPr>
          </a:p>
          <a:p>
            <a:endParaRPr lang="en-US" dirty="0">
              <a:latin typeface="Gill Sans Light"/>
              <a:ea typeface="ＭＳ Ｐゴシック" charset="0"/>
              <a:cs typeface="Gill Sans Light"/>
            </a:endParaRPr>
          </a:p>
          <a:p>
            <a:endParaRPr lang="en-US" dirty="0">
              <a:latin typeface="Gill Sans Light"/>
              <a:ea typeface="ＭＳ Ｐゴシック" charset="0"/>
              <a:cs typeface="Gill Sans Light"/>
            </a:endParaRPr>
          </a:p>
          <a:p>
            <a:pPr>
              <a:buFont typeface="Wingdings" charset="0"/>
              <a:buNone/>
            </a:pPr>
            <a:endParaRPr lang="en-US" dirty="0">
              <a:latin typeface="Gill Sans Light"/>
              <a:ea typeface="ＭＳ Ｐゴシック" charset="0"/>
              <a:cs typeface="Gill Sans Light"/>
            </a:endParaRPr>
          </a:p>
          <a:p>
            <a:pPr>
              <a:buFont typeface="Wingdings" charset="0"/>
              <a:buNone/>
            </a:pPr>
            <a:endParaRPr lang="en-US" dirty="0">
              <a:latin typeface="Gill Sans Light"/>
              <a:ea typeface="ＭＳ Ｐゴシック" charset="0"/>
              <a:cs typeface="Gill Sans Light"/>
            </a:endParaRPr>
          </a:p>
          <a:p>
            <a:endParaRPr lang="en-US" dirty="0">
              <a:latin typeface="Gill Sans Light"/>
              <a:ea typeface="ＭＳ Ｐゴシック" charset="0"/>
              <a:cs typeface="Gill Sans Light"/>
            </a:endParaRPr>
          </a:p>
          <a:p>
            <a:r>
              <a:rPr lang="en-US" sz="2600" dirty="0">
                <a:latin typeface="Gill Sans Light"/>
                <a:ea typeface="ＭＳ Ｐゴシック" charset="0"/>
                <a:cs typeface="Gill Sans Light"/>
              </a:rPr>
              <a:t>No single framework optimal for all applications</a:t>
            </a:r>
          </a:p>
          <a:p>
            <a:r>
              <a:rPr lang="en-US" sz="2600" dirty="0">
                <a:latin typeface="Gill Sans Light"/>
                <a:ea typeface="ＭＳ Ｐゴシック" charset="0"/>
                <a:cs typeface="Gill Sans Light"/>
              </a:rPr>
              <a:t>Each framework runs on its dedicated cluster or cluster partition </a:t>
            </a:r>
          </a:p>
        </p:txBody>
      </p:sp>
      <p:pic>
        <p:nvPicPr>
          <p:cNvPr id="1741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5750" y="1857375"/>
            <a:ext cx="104457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813" y="3206750"/>
            <a:ext cx="206533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438" y="1752600"/>
            <a:ext cx="1084262"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16438" y="2895600"/>
            <a:ext cx="20431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65700" y="2027238"/>
            <a:ext cx="1066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92350" y="2625725"/>
            <a:ext cx="10033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00800" y="2884488"/>
            <a:ext cx="1638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TextBox 14"/>
          <p:cNvSpPr txBox="1">
            <a:spLocks noChangeArrowheads="1"/>
          </p:cNvSpPr>
          <p:nvPr/>
        </p:nvSpPr>
        <p:spPr bwMode="auto">
          <a:xfrm>
            <a:off x="1758950" y="2128838"/>
            <a:ext cx="1108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charset="0"/>
                <a:ea typeface="ＭＳ Ｐゴシック" charset="0"/>
                <a:cs typeface="ＭＳ Ｐゴシック" charset="0"/>
              </a:defRPr>
            </a:lvl1pPr>
            <a:lvl2pPr marL="37931725" indent="-37474525"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r>
              <a:rPr lang="en-US" sz="2400">
                <a:latin typeface="Ayuthaya" charset="0"/>
                <a:cs typeface="Ayuthaya" charset="0"/>
              </a:rPr>
              <a:t>Dryad</a:t>
            </a:r>
          </a:p>
        </p:txBody>
      </p:sp>
      <p:sp>
        <p:nvSpPr>
          <p:cNvPr id="17420" name="TextBox 15"/>
          <p:cNvSpPr txBox="1">
            <a:spLocks noChangeArrowheads="1"/>
          </p:cNvSpPr>
          <p:nvPr/>
        </p:nvSpPr>
        <p:spPr bwMode="auto">
          <a:xfrm>
            <a:off x="4953000" y="3352800"/>
            <a:ext cx="101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charset="0"/>
                <a:ea typeface="ＭＳ Ｐゴシック" charset="0"/>
                <a:cs typeface="ＭＳ Ｐゴシック" charset="0"/>
              </a:defRPr>
            </a:lvl1pPr>
            <a:lvl2pPr marL="37931725" indent="-37474525"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r>
              <a:rPr lang="en-US" sz="1800">
                <a:latin typeface="Ayuthaya" charset="0"/>
                <a:cs typeface="Ayuthaya" charset="0"/>
              </a:rPr>
              <a:t>Pregel</a:t>
            </a:r>
          </a:p>
        </p:txBody>
      </p:sp>
      <p:sp>
        <p:nvSpPr>
          <p:cNvPr id="17421" name="TextBox 16"/>
          <p:cNvSpPr txBox="1">
            <a:spLocks noChangeArrowheads="1"/>
          </p:cNvSpPr>
          <p:nvPr/>
        </p:nvSpPr>
        <p:spPr bwMode="auto">
          <a:xfrm>
            <a:off x="4813300" y="2644775"/>
            <a:ext cx="1441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charset="0"/>
                <a:ea typeface="ＭＳ Ｐゴシック" charset="0"/>
                <a:cs typeface="ＭＳ Ｐゴシック" charset="0"/>
              </a:defRPr>
            </a:lvl1pPr>
            <a:lvl2pPr marL="37931725" indent="-37474525"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r>
              <a:rPr lang="en-US" sz="1800">
                <a:latin typeface="Ayuthaya" charset="0"/>
                <a:cs typeface="Ayuthaya" charset="0"/>
              </a:rPr>
              <a:t>Cassandra</a:t>
            </a:r>
          </a:p>
        </p:txBody>
      </p:sp>
      <p:sp>
        <p:nvSpPr>
          <p:cNvPr id="17422" name="TextBox 17"/>
          <p:cNvSpPr txBox="1">
            <a:spLocks noChangeArrowheads="1"/>
          </p:cNvSpPr>
          <p:nvPr/>
        </p:nvSpPr>
        <p:spPr bwMode="auto">
          <a:xfrm>
            <a:off x="381000" y="2743200"/>
            <a:ext cx="1570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charset="0"/>
                <a:ea typeface="ＭＳ Ｐゴシック" charset="0"/>
                <a:cs typeface="ＭＳ Ｐゴシック" charset="0"/>
              </a:defRPr>
            </a:lvl1pPr>
            <a:lvl2pPr marL="37931725" indent="-37474525"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r>
              <a:rPr lang="en-US" sz="1800">
                <a:latin typeface="Ayuthaya" charset="0"/>
                <a:cs typeface="Ayuthaya" charset="0"/>
              </a:rPr>
              <a:t>Hypertable</a:t>
            </a:r>
          </a:p>
        </p:txBody>
      </p:sp>
      <p:pic>
        <p:nvPicPr>
          <p:cNvPr id="17423" name="Picture 1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635750" y="2008188"/>
            <a:ext cx="103346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4" name="Picture 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92550" y="2732088"/>
            <a:ext cx="762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5" name="Picture 2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727950" y="2100263"/>
            <a:ext cx="11938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851096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0"/>
            <a:ext cx="8229600" cy="685800"/>
          </a:xfrm>
        </p:spPr>
        <p:txBody>
          <a:bodyPr/>
          <a:lstStyle/>
          <a:p>
            <a:r>
              <a:rPr lang="en-US" dirty="0">
                <a:latin typeface="Calibri" charset="0"/>
                <a:ea typeface="ＭＳ Ｐゴシック" charset="0"/>
              </a:rPr>
              <a:t>Computation Model: Frameworks</a:t>
            </a:r>
          </a:p>
        </p:txBody>
      </p:sp>
      <p:sp>
        <p:nvSpPr>
          <p:cNvPr id="19459" name="Content Placeholder 2"/>
          <p:cNvSpPr>
            <a:spLocks noGrp="1"/>
          </p:cNvSpPr>
          <p:nvPr>
            <p:ph idx="1"/>
          </p:nvPr>
        </p:nvSpPr>
        <p:spPr>
          <a:xfrm>
            <a:off x="304800" y="1295400"/>
            <a:ext cx="8534400" cy="2590800"/>
          </a:xfrm>
        </p:spPr>
        <p:txBody>
          <a:bodyPr>
            <a:normAutofit/>
          </a:bodyPr>
          <a:lstStyle/>
          <a:p>
            <a:r>
              <a:rPr lang="en-US" dirty="0">
                <a:latin typeface="Gill Sans Light"/>
                <a:ea typeface="ＭＳ Ｐゴシック" charset="0"/>
                <a:cs typeface="Gill Sans Light"/>
              </a:rPr>
              <a:t>A </a:t>
            </a:r>
            <a:r>
              <a:rPr lang="en-US" b="1" i="1" dirty="0">
                <a:solidFill>
                  <a:srgbClr val="000000"/>
                </a:solidFill>
                <a:latin typeface="Gill Sans Light"/>
                <a:ea typeface="ＭＳ Ｐゴシック" charset="0"/>
                <a:cs typeface="Gill Sans Light"/>
              </a:rPr>
              <a:t>framework</a:t>
            </a:r>
            <a:r>
              <a:rPr lang="en-US" dirty="0">
                <a:latin typeface="Gill Sans Light"/>
                <a:ea typeface="ＭＳ Ｐゴシック" charset="0"/>
                <a:cs typeface="Gill Sans Light"/>
              </a:rPr>
              <a:t> (e.g., </a:t>
            </a:r>
            <a:r>
              <a:rPr lang="en-US" dirty="0" err="1">
                <a:latin typeface="Gill Sans Light"/>
                <a:ea typeface="ＭＳ Ｐゴシック" charset="0"/>
                <a:cs typeface="Gill Sans Light"/>
              </a:rPr>
              <a:t>Hadoop</a:t>
            </a:r>
            <a:r>
              <a:rPr lang="en-US" dirty="0">
                <a:latin typeface="Gill Sans Light"/>
                <a:ea typeface="ＭＳ Ｐゴシック" charset="0"/>
                <a:cs typeface="Gill Sans Light"/>
              </a:rPr>
              <a:t>, MPI) manages one or more </a:t>
            </a:r>
            <a:r>
              <a:rPr lang="en-US" b="1" i="1" dirty="0">
                <a:solidFill>
                  <a:srgbClr val="000000"/>
                </a:solidFill>
                <a:latin typeface="Gill Sans Light"/>
                <a:ea typeface="ＭＳ Ｐゴシック" charset="0"/>
                <a:cs typeface="Gill Sans Light"/>
              </a:rPr>
              <a:t>jobs</a:t>
            </a:r>
            <a:r>
              <a:rPr lang="en-US" dirty="0">
                <a:solidFill>
                  <a:srgbClr val="000000"/>
                </a:solidFill>
                <a:latin typeface="Gill Sans Light"/>
                <a:ea typeface="ＭＳ Ｐゴシック" charset="0"/>
                <a:cs typeface="Gill Sans Light"/>
              </a:rPr>
              <a:t> in a computer cluster</a:t>
            </a:r>
            <a:endParaRPr lang="en-US" dirty="0">
              <a:latin typeface="Gill Sans Light"/>
              <a:ea typeface="ＭＳ Ｐゴシック" charset="0"/>
              <a:cs typeface="Gill Sans Light"/>
            </a:endParaRPr>
          </a:p>
          <a:p>
            <a:r>
              <a:rPr lang="en-US" dirty="0">
                <a:latin typeface="Gill Sans Light"/>
                <a:ea typeface="ＭＳ Ｐゴシック" charset="0"/>
                <a:cs typeface="Gill Sans Light"/>
              </a:rPr>
              <a:t>A </a:t>
            </a:r>
            <a:r>
              <a:rPr lang="en-US" b="1" i="1" dirty="0">
                <a:latin typeface="Gill Sans Light"/>
                <a:ea typeface="ＭＳ Ｐゴシック" charset="0"/>
                <a:cs typeface="Gill Sans Light"/>
              </a:rPr>
              <a:t>job</a:t>
            </a:r>
            <a:r>
              <a:rPr lang="en-US" dirty="0">
                <a:latin typeface="Gill Sans Light"/>
                <a:ea typeface="ＭＳ Ｐゴシック" charset="0"/>
                <a:cs typeface="Gill Sans Light"/>
              </a:rPr>
              <a:t> consists of one or more </a:t>
            </a:r>
            <a:r>
              <a:rPr lang="en-US" b="1" i="1" dirty="0">
                <a:latin typeface="Gill Sans Light"/>
                <a:ea typeface="ＭＳ Ｐゴシック" charset="0"/>
                <a:cs typeface="Gill Sans Light"/>
              </a:rPr>
              <a:t>tasks</a:t>
            </a:r>
            <a:endParaRPr lang="en-US" dirty="0">
              <a:latin typeface="Gill Sans Light"/>
              <a:ea typeface="ＭＳ Ｐゴシック" charset="0"/>
              <a:cs typeface="Gill Sans Light"/>
            </a:endParaRPr>
          </a:p>
          <a:p>
            <a:r>
              <a:rPr lang="en-US" dirty="0">
                <a:latin typeface="Gill Sans Light"/>
                <a:ea typeface="ＭＳ Ｐゴシック" charset="0"/>
                <a:cs typeface="Gill Sans Light"/>
              </a:rPr>
              <a:t>A </a:t>
            </a:r>
            <a:r>
              <a:rPr lang="en-US" b="1" i="1" dirty="0">
                <a:solidFill>
                  <a:srgbClr val="000000"/>
                </a:solidFill>
                <a:latin typeface="Gill Sans Light"/>
                <a:ea typeface="ＭＳ Ｐゴシック" charset="0"/>
                <a:cs typeface="Gill Sans Light"/>
              </a:rPr>
              <a:t>task</a:t>
            </a:r>
            <a:r>
              <a:rPr lang="en-US" dirty="0">
                <a:latin typeface="Gill Sans Light"/>
                <a:ea typeface="ＭＳ Ｐゴシック" charset="0"/>
                <a:cs typeface="Gill Sans Light"/>
              </a:rPr>
              <a:t> (e.g., map, reduce) is implemented by one or more processes running on a single machine</a:t>
            </a:r>
          </a:p>
          <a:p>
            <a:pPr>
              <a:buFont typeface="Wingdings" charset="0"/>
              <a:buNone/>
            </a:pPr>
            <a:endParaRPr lang="en-US" dirty="0">
              <a:latin typeface="Gill Sans Light"/>
              <a:ea typeface="ＭＳ Ｐゴシック" charset="0"/>
              <a:cs typeface="Gill Sans Light"/>
            </a:endParaRPr>
          </a:p>
        </p:txBody>
      </p:sp>
      <p:grpSp>
        <p:nvGrpSpPr>
          <p:cNvPr id="2" name="Group 4"/>
          <p:cNvGrpSpPr>
            <a:grpSpLocks/>
          </p:cNvGrpSpPr>
          <p:nvPr/>
        </p:nvGrpSpPr>
        <p:grpSpPr bwMode="auto">
          <a:xfrm>
            <a:off x="476250" y="3733800"/>
            <a:ext cx="4573588" cy="2667000"/>
            <a:chOff x="475967" y="3810000"/>
            <a:chExt cx="4573871" cy="2667000"/>
          </a:xfrm>
        </p:grpSpPr>
        <p:pic>
          <p:nvPicPr>
            <p:cNvPr id="19485" name="Picture 28" descr="j043163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8962" y="5503862"/>
              <a:ext cx="858838"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6" name="Picture 28" descr="j043163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0550" y="4357687"/>
              <a:ext cx="858838"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7" name="Picture 28" descr="j043163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2550" y="5524500"/>
              <a:ext cx="857250"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8" name="Picture 28" descr="j043163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5202237"/>
              <a:ext cx="858838"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9" name="Picture 28" descr="j043163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4373562"/>
              <a:ext cx="858838"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90" name="Rounded Rectangle 62"/>
            <p:cNvSpPr>
              <a:spLocks noChangeArrowheads="1"/>
            </p:cNvSpPr>
            <p:nvPr/>
          </p:nvSpPr>
          <p:spPr bwMode="auto">
            <a:xfrm>
              <a:off x="533400" y="4267200"/>
              <a:ext cx="4495800" cy="2209800"/>
            </a:xfrm>
            <a:prstGeom prst="roundRect">
              <a:avLst>
                <a:gd name="adj" fmla="val 16667"/>
              </a:avLst>
            </a:prstGeom>
            <a:noFill/>
            <a:ln w="285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Gill Sans"/>
                <a:cs typeface="Gill Sans"/>
              </a:endParaRPr>
            </a:p>
          </p:txBody>
        </p:sp>
        <p:sp>
          <p:nvSpPr>
            <p:cNvPr id="19491" name="TextBox 3"/>
            <p:cNvSpPr txBox="1">
              <a:spLocks noChangeArrowheads="1"/>
            </p:cNvSpPr>
            <p:nvPr/>
          </p:nvSpPr>
          <p:spPr bwMode="auto">
            <a:xfrm>
              <a:off x="475967" y="3810000"/>
              <a:ext cx="10480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charset="0"/>
                  <a:ea typeface="ＭＳ Ｐゴシック" charset="0"/>
                  <a:cs typeface="ＭＳ Ｐゴシック" charset="0"/>
                </a:defRPr>
              </a:lvl1pPr>
              <a:lvl2pPr marL="37931725" indent="-37474525"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r>
                <a:rPr lang="en-US" sz="2400" b="0">
                  <a:latin typeface="Gill Sans"/>
                  <a:cs typeface="Gill Sans"/>
                </a:rPr>
                <a:t>cluster</a:t>
              </a:r>
            </a:p>
          </p:txBody>
        </p:sp>
      </p:grpSp>
      <p:sp>
        <p:nvSpPr>
          <p:cNvPr id="37" name="Rectangle 36"/>
          <p:cNvSpPr/>
          <p:nvPr/>
        </p:nvSpPr>
        <p:spPr bwMode="auto">
          <a:xfrm>
            <a:off x="4419600" y="4665663"/>
            <a:ext cx="1905000" cy="990600"/>
          </a:xfrm>
          <a:prstGeom prst="rect">
            <a:avLst/>
          </a:prstGeom>
          <a:solidFill>
            <a:srgbClr val="BCD2D2"/>
          </a:solidFill>
          <a:ln w="12700" cap="flat" cmpd="sng" algn="ctr">
            <a:solidFill>
              <a:schemeClr val="tx1"/>
            </a:solidFill>
            <a:prstDash val="solid"/>
            <a:round/>
            <a:headEnd w="med"/>
            <a:tailEnd w="med"/>
          </a:ln>
          <a:effectLst/>
        </p:spPr>
        <p:style>
          <a:lnRef idx="1">
            <a:schemeClr val="accent1"/>
          </a:lnRef>
          <a:fillRef idx="3">
            <a:schemeClr val="accent1"/>
          </a:fillRef>
          <a:effectRef idx="2">
            <a:schemeClr val="accent1"/>
          </a:effectRef>
          <a:fontRef idx="minor">
            <a:schemeClr val="lt1"/>
          </a:fontRef>
        </p:style>
        <p:txBody>
          <a:bodyPr/>
          <a:lstStyle/>
          <a:p>
            <a:pPr algn="ctr"/>
            <a:r>
              <a:rPr lang="sv-SE" b="0">
                <a:solidFill>
                  <a:srgbClr val="000000"/>
                </a:solidFill>
                <a:latin typeface="Gill Sans"/>
                <a:ea typeface="ＭＳ Ｐゴシック" charset="0"/>
                <a:cs typeface="Gill Sans"/>
              </a:rPr>
              <a:t>Framework</a:t>
            </a:r>
          </a:p>
          <a:p>
            <a:pPr algn="ctr"/>
            <a:r>
              <a:rPr lang="sv-SE" b="0">
                <a:solidFill>
                  <a:srgbClr val="000000"/>
                </a:solidFill>
                <a:latin typeface="Gill Sans"/>
                <a:ea typeface="ＭＳ Ｐゴシック" charset="0"/>
                <a:cs typeface="Gill Sans"/>
              </a:rPr>
              <a:t>Scheduler (e.g., Job Tracker)</a:t>
            </a:r>
            <a:endParaRPr lang="en-US" b="0">
              <a:solidFill>
                <a:srgbClr val="000000"/>
              </a:solidFill>
              <a:latin typeface="Gill Sans"/>
              <a:ea typeface="ＭＳ Ｐゴシック" charset="0"/>
              <a:cs typeface="Gill Sans"/>
            </a:endParaRPr>
          </a:p>
          <a:p>
            <a:pPr algn="ctr"/>
            <a:endParaRPr lang="en-US" b="0">
              <a:solidFill>
                <a:srgbClr val="000000"/>
              </a:solidFill>
              <a:latin typeface="Gill Sans"/>
              <a:ea typeface="ＭＳ Ｐゴシック" charset="0"/>
              <a:cs typeface="Gill Sans"/>
            </a:endParaRPr>
          </a:p>
        </p:txBody>
      </p:sp>
      <p:grpSp>
        <p:nvGrpSpPr>
          <p:cNvPr id="3" name="Group 37"/>
          <p:cNvGrpSpPr>
            <a:grpSpLocks/>
          </p:cNvGrpSpPr>
          <p:nvPr/>
        </p:nvGrpSpPr>
        <p:grpSpPr bwMode="auto">
          <a:xfrm>
            <a:off x="784225" y="3886200"/>
            <a:ext cx="3617913" cy="2405063"/>
            <a:chOff x="784225" y="4249738"/>
            <a:chExt cx="3617913" cy="2404725"/>
          </a:xfrm>
        </p:grpSpPr>
        <p:sp>
          <p:nvSpPr>
            <p:cNvPr id="40" name="Rectangle 39"/>
            <p:cNvSpPr/>
            <p:nvPr/>
          </p:nvSpPr>
          <p:spPr bwMode="auto">
            <a:xfrm>
              <a:off x="914400" y="4325927"/>
              <a:ext cx="1066800" cy="1066650"/>
            </a:xfrm>
            <a:prstGeom prst="rect">
              <a:avLst/>
            </a:prstGeom>
            <a:solidFill>
              <a:srgbClr val="BCD2D2"/>
            </a:solidFill>
            <a:ln w="12700" cap="flat" cmpd="sng" algn="ctr">
              <a:solidFill>
                <a:schemeClr val="tx1"/>
              </a:solidFill>
              <a:prstDash val="solid"/>
              <a:round/>
              <a:headEnd w="med"/>
              <a:tailEnd w="med"/>
            </a:ln>
            <a:effectLst/>
          </p:spPr>
          <p:style>
            <a:lnRef idx="1">
              <a:schemeClr val="accent1"/>
            </a:lnRef>
            <a:fillRef idx="3">
              <a:schemeClr val="accent1"/>
            </a:fillRef>
            <a:effectRef idx="2">
              <a:schemeClr val="accent1"/>
            </a:effectRef>
            <a:fontRef idx="minor">
              <a:schemeClr val="lt1"/>
            </a:fontRef>
          </p:style>
          <p:txBody>
            <a:bodyPr/>
            <a:lstStyle/>
            <a:p>
              <a:pPr algn="ctr">
                <a:defRPr/>
              </a:pPr>
              <a:endParaRPr lang="en-US" sz="1800" b="0" dirty="0">
                <a:solidFill>
                  <a:srgbClr val="000000"/>
                </a:solidFill>
                <a:latin typeface="Gill Sans"/>
                <a:ea typeface="ＭＳ Ｐゴシック" charset="0"/>
                <a:cs typeface="Gill Sans"/>
              </a:endParaRPr>
            </a:p>
          </p:txBody>
        </p:sp>
        <p:sp>
          <p:nvSpPr>
            <p:cNvPr id="41" name="Rectangle 40"/>
            <p:cNvSpPr/>
            <p:nvPr/>
          </p:nvSpPr>
          <p:spPr bwMode="auto">
            <a:xfrm>
              <a:off x="914400" y="5544956"/>
              <a:ext cx="1066800" cy="1066650"/>
            </a:xfrm>
            <a:prstGeom prst="rect">
              <a:avLst/>
            </a:prstGeom>
            <a:solidFill>
              <a:srgbClr val="BCD2D2"/>
            </a:solidFill>
            <a:ln w="12700" cap="flat" cmpd="sng" algn="ctr">
              <a:solidFill>
                <a:schemeClr val="tx1"/>
              </a:solidFill>
              <a:prstDash val="solid"/>
              <a:round/>
              <a:headEnd w="med"/>
              <a:tailEnd w="med"/>
            </a:ln>
            <a:effectLst/>
          </p:spPr>
          <p:style>
            <a:lnRef idx="1">
              <a:schemeClr val="accent1"/>
            </a:lnRef>
            <a:fillRef idx="3">
              <a:schemeClr val="accent1"/>
            </a:fillRef>
            <a:effectRef idx="2">
              <a:schemeClr val="accent1"/>
            </a:effectRef>
            <a:fontRef idx="minor">
              <a:schemeClr val="lt1"/>
            </a:fontRef>
          </p:style>
          <p:txBody>
            <a:bodyPr/>
            <a:lstStyle/>
            <a:p>
              <a:pPr algn="ctr">
                <a:defRPr/>
              </a:pPr>
              <a:endParaRPr lang="en-US" sz="1800" b="0" dirty="0">
                <a:solidFill>
                  <a:srgbClr val="000000"/>
                </a:solidFill>
                <a:latin typeface="Gill Sans"/>
                <a:ea typeface="ＭＳ Ｐゴシック" charset="0"/>
                <a:cs typeface="Gill Sans"/>
              </a:endParaRPr>
            </a:p>
          </p:txBody>
        </p:sp>
        <p:sp>
          <p:nvSpPr>
            <p:cNvPr id="42" name="Rectangle 41"/>
            <p:cNvSpPr/>
            <p:nvPr/>
          </p:nvSpPr>
          <p:spPr bwMode="auto">
            <a:xfrm>
              <a:off x="2971800" y="5714795"/>
              <a:ext cx="1066800" cy="896811"/>
            </a:xfrm>
            <a:prstGeom prst="rect">
              <a:avLst/>
            </a:prstGeom>
            <a:solidFill>
              <a:srgbClr val="BCD2D2"/>
            </a:solidFill>
            <a:ln w="12700" cap="flat" cmpd="sng" algn="ctr">
              <a:solidFill>
                <a:schemeClr val="tx1"/>
              </a:solidFill>
              <a:prstDash val="solid"/>
              <a:round/>
              <a:headEnd w="med"/>
              <a:tailEnd w="med"/>
            </a:ln>
            <a:effectLst/>
          </p:spPr>
          <p:style>
            <a:lnRef idx="1">
              <a:schemeClr val="accent1"/>
            </a:lnRef>
            <a:fillRef idx="3">
              <a:schemeClr val="accent1"/>
            </a:fillRef>
            <a:effectRef idx="2">
              <a:schemeClr val="accent1"/>
            </a:effectRef>
            <a:fontRef idx="minor">
              <a:schemeClr val="lt1"/>
            </a:fontRef>
          </p:style>
          <p:txBody>
            <a:bodyPr/>
            <a:lstStyle/>
            <a:p>
              <a:pPr algn="ctr">
                <a:defRPr/>
              </a:pPr>
              <a:endParaRPr lang="en-US" sz="1800" b="0" dirty="0">
                <a:solidFill>
                  <a:srgbClr val="000000"/>
                </a:solidFill>
                <a:latin typeface="Gill Sans"/>
                <a:ea typeface="ＭＳ Ｐゴシック" charset="0"/>
                <a:cs typeface="Gill Sans"/>
              </a:endParaRPr>
            </a:p>
          </p:txBody>
        </p:sp>
        <p:sp>
          <p:nvSpPr>
            <p:cNvPr id="43" name="Rectangle 42"/>
            <p:cNvSpPr/>
            <p:nvPr/>
          </p:nvSpPr>
          <p:spPr bwMode="auto">
            <a:xfrm>
              <a:off x="2895600" y="4325927"/>
              <a:ext cx="1066800" cy="1066650"/>
            </a:xfrm>
            <a:prstGeom prst="rect">
              <a:avLst/>
            </a:prstGeom>
            <a:solidFill>
              <a:srgbClr val="BCD2D2"/>
            </a:solidFill>
            <a:ln w="12700" cap="flat" cmpd="sng" algn="ctr">
              <a:solidFill>
                <a:schemeClr val="tx1"/>
              </a:solidFill>
              <a:prstDash val="solid"/>
              <a:round/>
              <a:headEnd w="med"/>
              <a:tailEnd w="med"/>
            </a:ln>
            <a:effectLst/>
          </p:spPr>
          <p:style>
            <a:lnRef idx="1">
              <a:schemeClr val="accent1"/>
            </a:lnRef>
            <a:fillRef idx="3">
              <a:schemeClr val="accent1"/>
            </a:fillRef>
            <a:effectRef idx="2">
              <a:schemeClr val="accent1"/>
            </a:effectRef>
            <a:fontRef idx="minor">
              <a:schemeClr val="lt1"/>
            </a:fontRef>
          </p:style>
          <p:txBody>
            <a:bodyPr/>
            <a:lstStyle/>
            <a:p>
              <a:pPr algn="ctr">
                <a:defRPr/>
              </a:pPr>
              <a:endParaRPr lang="en-US" sz="1800" b="0" dirty="0">
                <a:solidFill>
                  <a:srgbClr val="000000"/>
                </a:solidFill>
                <a:latin typeface="Gill Sans"/>
                <a:ea typeface="ＭＳ Ｐゴシック" charset="0"/>
                <a:cs typeface="Gill Sans"/>
              </a:endParaRPr>
            </a:p>
          </p:txBody>
        </p:sp>
        <p:cxnSp>
          <p:nvCxnSpPr>
            <p:cNvPr id="19477" name="Straight Arrow Connector 30"/>
            <p:cNvCxnSpPr>
              <a:cxnSpLocks noChangeShapeType="1"/>
              <a:stCxn id="43" idx="3"/>
            </p:cNvCxnSpPr>
            <p:nvPr/>
          </p:nvCxnSpPr>
          <p:spPr bwMode="auto">
            <a:xfrm>
              <a:off x="3962401" y="4859338"/>
              <a:ext cx="439737" cy="715962"/>
            </a:xfrm>
            <a:prstGeom prst="straightConnector1">
              <a:avLst/>
            </a:prstGeom>
            <a:noFill/>
            <a:ln w="28575">
              <a:solidFill>
                <a:srgbClr val="4D7373"/>
              </a:solidFill>
              <a:prstDash val="dash"/>
              <a:round/>
              <a:headEnd type="arrow" w="med" len="med"/>
              <a:tailEnd type="arrow" w="med" len="med"/>
            </a:ln>
            <a:extLst>
              <a:ext uri="{909E8E84-426E-40dd-AFC4-6F175D3DCCD1}">
                <a14:hiddenFill xmlns:a14="http://schemas.microsoft.com/office/drawing/2010/main">
                  <a:noFill/>
                </a14:hiddenFill>
              </a:ext>
            </a:extLst>
          </p:spPr>
        </p:cxnSp>
        <p:cxnSp>
          <p:nvCxnSpPr>
            <p:cNvPr id="19478" name="Straight Arrow Connector 30"/>
            <p:cNvCxnSpPr>
              <a:cxnSpLocks noChangeShapeType="1"/>
              <a:stCxn id="42" idx="3"/>
            </p:cNvCxnSpPr>
            <p:nvPr/>
          </p:nvCxnSpPr>
          <p:spPr bwMode="auto">
            <a:xfrm flipV="1">
              <a:off x="4038601" y="5575301"/>
              <a:ext cx="363537" cy="588168"/>
            </a:xfrm>
            <a:prstGeom prst="straightConnector1">
              <a:avLst/>
            </a:prstGeom>
            <a:noFill/>
            <a:ln w="28575">
              <a:solidFill>
                <a:srgbClr val="4D7373"/>
              </a:solidFill>
              <a:prstDash val="dash"/>
              <a:round/>
              <a:headEnd type="arrow" w="med" len="med"/>
              <a:tailEnd type="arrow" w="med" len="med"/>
            </a:ln>
            <a:extLst>
              <a:ext uri="{909E8E84-426E-40dd-AFC4-6F175D3DCCD1}">
                <a14:hiddenFill xmlns:a14="http://schemas.microsoft.com/office/drawing/2010/main">
                  <a:noFill/>
                </a14:hiddenFill>
              </a:ext>
            </a:extLst>
          </p:spPr>
        </p:cxnSp>
        <p:cxnSp>
          <p:nvCxnSpPr>
            <p:cNvPr id="19479" name="Straight Arrow Connector 30"/>
            <p:cNvCxnSpPr>
              <a:cxnSpLocks noChangeShapeType="1"/>
            </p:cNvCxnSpPr>
            <p:nvPr/>
          </p:nvCxnSpPr>
          <p:spPr bwMode="auto">
            <a:xfrm>
              <a:off x="1981200" y="5392738"/>
              <a:ext cx="2420938" cy="182562"/>
            </a:xfrm>
            <a:prstGeom prst="straightConnector1">
              <a:avLst/>
            </a:prstGeom>
            <a:noFill/>
            <a:ln w="28575">
              <a:solidFill>
                <a:srgbClr val="4D7373"/>
              </a:solidFill>
              <a:prstDash val="dash"/>
              <a:round/>
              <a:headEnd type="arrow" w="med" len="med"/>
              <a:tailEnd type="arrow" w="med" len="med"/>
            </a:ln>
            <a:extLst>
              <a:ext uri="{909E8E84-426E-40dd-AFC4-6F175D3DCCD1}">
                <a14:hiddenFill xmlns:a14="http://schemas.microsoft.com/office/drawing/2010/main">
                  <a:noFill/>
                </a14:hiddenFill>
              </a:ext>
            </a:extLst>
          </p:spPr>
        </p:cxnSp>
        <p:cxnSp>
          <p:nvCxnSpPr>
            <p:cNvPr id="48" name="Straight Arrow Connector 30"/>
            <p:cNvCxnSpPr>
              <a:cxnSpLocks noChangeShapeType="1"/>
            </p:cNvCxnSpPr>
            <p:nvPr/>
          </p:nvCxnSpPr>
          <p:spPr bwMode="auto">
            <a:xfrm flipV="1">
              <a:off x="1981200" y="5575115"/>
              <a:ext cx="2420938" cy="292059"/>
            </a:xfrm>
            <a:prstGeom prst="straightConnector1">
              <a:avLst/>
            </a:prstGeom>
            <a:noFill/>
            <a:ln w="28575">
              <a:solidFill>
                <a:schemeClr val="accent2">
                  <a:lumMod val="75000"/>
                </a:schemeClr>
              </a:solidFill>
              <a:prstDash val="dash"/>
              <a:round/>
              <a:headEnd type="arrow" w="med" len="med"/>
              <a:tailEnd type="arrow" w="med" len="med"/>
            </a:ln>
            <a:extLst/>
          </p:spPr>
        </p:cxnSp>
        <p:sp>
          <p:nvSpPr>
            <p:cNvPr id="19481" name="TextBox 1"/>
            <p:cNvSpPr txBox="1">
              <a:spLocks noChangeArrowheads="1"/>
            </p:cNvSpPr>
            <p:nvPr/>
          </p:nvSpPr>
          <p:spPr bwMode="auto">
            <a:xfrm>
              <a:off x="784225" y="4249738"/>
              <a:ext cx="12731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Courier New" charset="0"/>
                  <a:ea typeface="ＭＳ Ｐゴシック" charset="0"/>
                  <a:cs typeface="ＭＳ Ｐゴシック" charset="0"/>
                </a:defRPr>
              </a:lvl1pPr>
              <a:lvl2pPr marL="37931725" indent="-37474525"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algn="ctr" eaLnBrk="1" hangingPunct="1"/>
              <a:r>
                <a:rPr lang="en-US" b="0" dirty="0">
                  <a:latin typeface="Gill Sans"/>
                  <a:cs typeface="Gill Sans"/>
                </a:rPr>
                <a:t>Executor</a:t>
              </a:r>
            </a:p>
            <a:p>
              <a:pPr algn="ctr" eaLnBrk="1" hangingPunct="1"/>
              <a:r>
                <a:rPr lang="en-US" b="0" dirty="0">
                  <a:latin typeface="Gill Sans"/>
                  <a:cs typeface="Gill Sans"/>
                </a:rPr>
                <a:t>(e.g., Task </a:t>
              </a:r>
            </a:p>
            <a:p>
              <a:pPr algn="ctr" eaLnBrk="1" hangingPunct="1"/>
              <a:r>
                <a:rPr lang="en-US" b="0" dirty="0">
                  <a:latin typeface="Gill Sans"/>
                  <a:cs typeface="Gill Sans"/>
                </a:rPr>
                <a:t>Tracker)</a:t>
              </a:r>
            </a:p>
          </p:txBody>
        </p:sp>
        <p:sp>
          <p:nvSpPr>
            <p:cNvPr id="19482" name="TextBox 28"/>
            <p:cNvSpPr txBox="1">
              <a:spLocks noChangeArrowheads="1"/>
            </p:cNvSpPr>
            <p:nvPr/>
          </p:nvSpPr>
          <p:spPr bwMode="auto">
            <a:xfrm>
              <a:off x="2819400" y="4249738"/>
              <a:ext cx="1219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Courier New" charset="0"/>
                  <a:ea typeface="ＭＳ Ｐゴシック" charset="0"/>
                  <a:cs typeface="ＭＳ Ｐゴシック" charset="0"/>
                </a:defRPr>
              </a:lvl1pPr>
              <a:lvl2pPr marL="37931725" indent="-37474525"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algn="ctr" eaLnBrk="1" hangingPunct="1"/>
              <a:r>
                <a:rPr lang="en-US" b="0">
                  <a:latin typeface="Gill Sans"/>
                  <a:cs typeface="Gill Sans"/>
                </a:rPr>
                <a:t>Executor</a:t>
              </a:r>
            </a:p>
            <a:p>
              <a:pPr algn="ctr" eaLnBrk="1" hangingPunct="1"/>
              <a:r>
                <a:rPr lang="en-US" b="0">
                  <a:latin typeface="Gill Sans"/>
                  <a:cs typeface="Gill Sans"/>
                </a:rPr>
                <a:t>(e.g., Task</a:t>
              </a:r>
            </a:p>
            <a:p>
              <a:pPr algn="ctr" eaLnBrk="1" hangingPunct="1"/>
              <a:r>
                <a:rPr lang="en-US" b="0">
                  <a:latin typeface="Gill Sans"/>
                  <a:cs typeface="Gill Sans"/>
                </a:rPr>
                <a:t>Traker)</a:t>
              </a:r>
            </a:p>
          </p:txBody>
        </p:sp>
        <p:sp>
          <p:nvSpPr>
            <p:cNvPr id="19483" name="TextBox 29"/>
            <p:cNvSpPr txBox="1">
              <a:spLocks noChangeArrowheads="1"/>
            </p:cNvSpPr>
            <p:nvPr/>
          </p:nvSpPr>
          <p:spPr bwMode="auto">
            <a:xfrm>
              <a:off x="784225" y="5467350"/>
              <a:ext cx="12731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Courier New" charset="0"/>
                  <a:ea typeface="ＭＳ Ｐゴシック" charset="0"/>
                  <a:cs typeface="ＭＳ Ｐゴシック" charset="0"/>
                </a:defRPr>
              </a:lvl1pPr>
              <a:lvl2pPr marL="37931725" indent="-37474525"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algn="ctr" eaLnBrk="1" hangingPunct="1"/>
              <a:r>
                <a:rPr lang="en-US" b="0">
                  <a:latin typeface="Gill Sans"/>
                  <a:cs typeface="Gill Sans"/>
                </a:rPr>
                <a:t>Executor</a:t>
              </a:r>
            </a:p>
            <a:p>
              <a:pPr algn="ctr" eaLnBrk="1" hangingPunct="1"/>
              <a:r>
                <a:rPr lang="en-US" b="0">
                  <a:latin typeface="Gill Sans"/>
                  <a:cs typeface="Gill Sans"/>
                </a:rPr>
                <a:t>(e.g., Task</a:t>
              </a:r>
            </a:p>
            <a:p>
              <a:pPr algn="ctr" eaLnBrk="1" hangingPunct="1"/>
              <a:r>
                <a:rPr lang="en-US" b="0">
                  <a:latin typeface="Gill Sans"/>
                  <a:cs typeface="Gill Sans"/>
                </a:rPr>
                <a:t>Tracker)</a:t>
              </a:r>
            </a:p>
          </p:txBody>
        </p:sp>
        <p:sp>
          <p:nvSpPr>
            <p:cNvPr id="19484" name="TextBox 31"/>
            <p:cNvSpPr txBox="1">
              <a:spLocks noChangeArrowheads="1"/>
            </p:cNvSpPr>
            <p:nvPr/>
          </p:nvSpPr>
          <p:spPr bwMode="auto">
            <a:xfrm>
              <a:off x="2895600" y="5638800"/>
              <a:ext cx="1219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Courier New" charset="0"/>
                  <a:ea typeface="ＭＳ Ｐゴシック" charset="0"/>
                  <a:cs typeface="ＭＳ Ｐゴシック" charset="0"/>
                </a:defRPr>
              </a:lvl1pPr>
              <a:lvl2pPr marL="37931725" indent="-37474525"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algn="ctr" eaLnBrk="1" hangingPunct="1"/>
              <a:r>
                <a:rPr lang="en-US" b="0">
                  <a:latin typeface="Gill Sans"/>
                  <a:cs typeface="Gill Sans"/>
                </a:rPr>
                <a:t>Executor </a:t>
              </a:r>
            </a:p>
            <a:p>
              <a:pPr algn="ctr" eaLnBrk="1" hangingPunct="1"/>
              <a:r>
                <a:rPr lang="en-US" b="0">
                  <a:latin typeface="Gill Sans"/>
                  <a:cs typeface="Gill Sans"/>
                </a:rPr>
                <a:t>(e.g., Task</a:t>
              </a:r>
            </a:p>
            <a:p>
              <a:pPr algn="ctr" eaLnBrk="1" hangingPunct="1"/>
              <a:r>
                <a:rPr lang="en-US" b="0">
                  <a:latin typeface="Gill Sans"/>
                  <a:cs typeface="Gill Sans"/>
                </a:rPr>
                <a:t>Tracker)</a:t>
              </a:r>
            </a:p>
          </p:txBody>
        </p:sp>
      </p:grpSp>
      <p:grpSp>
        <p:nvGrpSpPr>
          <p:cNvPr id="4" name="Group 70"/>
          <p:cNvGrpSpPr>
            <a:grpSpLocks/>
          </p:cNvGrpSpPr>
          <p:nvPr/>
        </p:nvGrpSpPr>
        <p:grpSpPr bwMode="auto">
          <a:xfrm>
            <a:off x="1066800" y="4267200"/>
            <a:ext cx="2895600" cy="1905000"/>
            <a:chOff x="1066800" y="4630738"/>
            <a:chExt cx="2895600" cy="1905000"/>
          </a:xfrm>
        </p:grpSpPr>
        <p:sp>
          <p:nvSpPr>
            <p:cNvPr id="72" name="Rectangle 71"/>
            <p:cNvSpPr/>
            <p:nvPr/>
          </p:nvSpPr>
          <p:spPr bwMode="auto">
            <a:xfrm>
              <a:off x="1066800" y="4630738"/>
              <a:ext cx="838200" cy="304800"/>
            </a:xfrm>
            <a:prstGeom prst="rect">
              <a:avLst/>
            </a:prstGeom>
            <a:solidFill>
              <a:srgbClr val="51A2FF"/>
            </a:solidFill>
            <a:ln w="12700" cap="flat" cmpd="sng" algn="ctr">
              <a:solidFill>
                <a:schemeClr val="tx1"/>
              </a:solidFill>
              <a:prstDash val="solid"/>
              <a:round/>
              <a:headEnd w="med"/>
              <a:tailEnd w="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0" dirty="0">
                  <a:solidFill>
                    <a:srgbClr val="000000"/>
                  </a:solidFill>
                  <a:latin typeface="Gill Sans"/>
                  <a:ea typeface="Corbel" charset="0"/>
                  <a:cs typeface="Gill Sans"/>
                </a:rPr>
                <a:t>task 1</a:t>
              </a:r>
            </a:p>
          </p:txBody>
        </p:sp>
        <p:sp>
          <p:nvSpPr>
            <p:cNvPr id="73" name="Rectangle 72"/>
            <p:cNvSpPr/>
            <p:nvPr/>
          </p:nvSpPr>
          <p:spPr bwMode="auto">
            <a:xfrm>
              <a:off x="1066800" y="5011738"/>
              <a:ext cx="838200" cy="304800"/>
            </a:xfrm>
            <a:prstGeom prst="rect">
              <a:avLst/>
            </a:prstGeom>
            <a:solidFill>
              <a:srgbClr val="FF3737"/>
            </a:solidFill>
            <a:ln w="12700" cap="flat" cmpd="sng" algn="ctr">
              <a:solidFill>
                <a:schemeClr val="tx1"/>
              </a:solidFill>
              <a:prstDash val="solid"/>
              <a:round/>
              <a:headEnd w="med"/>
              <a:tailEnd w="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0" dirty="0">
                  <a:solidFill>
                    <a:srgbClr val="000000"/>
                  </a:solidFill>
                  <a:latin typeface="Gill Sans"/>
                  <a:ea typeface="Corbel" charset="0"/>
                  <a:cs typeface="Gill Sans"/>
                </a:rPr>
                <a:t>task 5</a:t>
              </a:r>
            </a:p>
          </p:txBody>
        </p:sp>
        <p:sp>
          <p:nvSpPr>
            <p:cNvPr id="74" name="Rectangle 73"/>
            <p:cNvSpPr/>
            <p:nvPr/>
          </p:nvSpPr>
          <p:spPr bwMode="auto">
            <a:xfrm>
              <a:off x="1066800" y="5849938"/>
              <a:ext cx="838200" cy="304800"/>
            </a:xfrm>
            <a:prstGeom prst="rect">
              <a:avLst/>
            </a:prstGeom>
            <a:solidFill>
              <a:srgbClr val="51A2FF"/>
            </a:solidFill>
            <a:ln w="12700" cap="flat" cmpd="sng" algn="ctr">
              <a:solidFill>
                <a:schemeClr val="tx1"/>
              </a:solidFill>
              <a:prstDash val="solid"/>
              <a:round/>
              <a:headEnd w="med"/>
              <a:tailEnd w="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0" dirty="0">
                  <a:solidFill>
                    <a:srgbClr val="000000"/>
                  </a:solidFill>
                  <a:latin typeface="Gill Sans"/>
                  <a:ea typeface="Corbel" charset="0"/>
                  <a:cs typeface="Gill Sans"/>
                </a:rPr>
                <a:t>task 3</a:t>
              </a:r>
            </a:p>
          </p:txBody>
        </p:sp>
        <p:sp>
          <p:nvSpPr>
            <p:cNvPr id="75" name="Rectangle 74"/>
            <p:cNvSpPr/>
            <p:nvPr/>
          </p:nvSpPr>
          <p:spPr bwMode="auto">
            <a:xfrm>
              <a:off x="1066800" y="6230938"/>
              <a:ext cx="838200" cy="304800"/>
            </a:xfrm>
            <a:prstGeom prst="rect">
              <a:avLst/>
            </a:prstGeom>
            <a:solidFill>
              <a:srgbClr val="FF3737"/>
            </a:solidFill>
            <a:ln w="12700" cap="flat" cmpd="sng" algn="ctr">
              <a:solidFill>
                <a:schemeClr val="tx1"/>
              </a:solidFill>
              <a:prstDash val="solid"/>
              <a:round/>
              <a:headEnd w="med"/>
              <a:tailEnd w="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0" dirty="0">
                  <a:solidFill>
                    <a:srgbClr val="000000"/>
                  </a:solidFill>
                  <a:latin typeface="Gill Sans"/>
                  <a:ea typeface="Corbel" charset="0"/>
                  <a:cs typeface="Gill Sans"/>
                </a:rPr>
                <a:t>task 7</a:t>
              </a:r>
            </a:p>
          </p:txBody>
        </p:sp>
        <p:sp>
          <p:nvSpPr>
            <p:cNvPr id="76" name="Rectangle 75"/>
            <p:cNvSpPr/>
            <p:nvPr/>
          </p:nvSpPr>
          <p:spPr bwMode="auto">
            <a:xfrm>
              <a:off x="3140075" y="6230938"/>
              <a:ext cx="822325" cy="304800"/>
            </a:xfrm>
            <a:prstGeom prst="rect">
              <a:avLst/>
            </a:prstGeom>
            <a:solidFill>
              <a:srgbClr val="51A2FF"/>
            </a:solidFill>
            <a:ln w="12700" cap="flat" cmpd="sng" algn="ctr">
              <a:solidFill>
                <a:schemeClr val="tx1"/>
              </a:solidFill>
              <a:prstDash val="solid"/>
              <a:round/>
              <a:headEnd w="med"/>
              <a:tailEnd w="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0" dirty="0">
                  <a:solidFill>
                    <a:srgbClr val="000000"/>
                  </a:solidFill>
                  <a:latin typeface="Gill Sans"/>
                  <a:ea typeface="Corbel" charset="0"/>
                  <a:cs typeface="Gill Sans"/>
                </a:rPr>
                <a:t>task 4</a:t>
              </a:r>
            </a:p>
          </p:txBody>
        </p:sp>
        <p:sp>
          <p:nvSpPr>
            <p:cNvPr id="77" name="Rectangle 76"/>
            <p:cNvSpPr/>
            <p:nvPr/>
          </p:nvSpPr>
          <p:spPr bwMode="auto">
            <a:xfrm>
              <a:off x="3063875" y="4630738"/>
              <a:ext cx="822325" cy="304800"/>
            </a:xfrm>
            <a:prstGeom prst="rect">
              <a:avLst/>
            </a:prstGeom>
            <a:solidFill>
              <a:srgbClr val="51A2FF"/>
            </a:solidFill>
            <a:ln w="12700" cap="flat" cmpd="sng" algn="ctr">
              <a:solidFill>
                <a:schemeClr val="tx1"/>
              </a:solidFill>
              <a:prstDash val="solid"/>
              <a:round/>
              <a:headEnd w="med"/>
              <a:tailEnd w="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0" dirty="0">
                  <a:solidFill>
                    <a:srgbClr val="000000"/>
                  </a:solidFill>
                  <a:latin typeface="Gill Sans"/>
                  <a:ea typeface="Corbel" charset="0"/>
                  <a:cs typeface="Gill Sans"/>
                </a:rPr>
                <a:t>task 2</a:t>
              </a:r>
            </a:p>
          </p:txBody>
        </p:sp>
        <p:sp>
          <p:nvSpPr>
            <p:cNvPr id="78" name="Rectangle 77"/>
            <p:cNvSpPr/>
            <p:nvPr/>
          </p:nvSpPr>
          <p:spPr bwMode="auto">
            <a:xfrm>
              <a:off x="3063875" y="5011738"/>
              <a:ext cx="822325" cy="304800"/>
            </a:xfrm>
            <a:prstGeom prst="rect">
              <a:avLst/>
            </a:prstGeom>
            <a:solidFill>
              <a:srgbClr val="FF3737"/>
            </a:solidFill>
            <a:ln w="12700" cap="flat" cmpd="sng" algn="ctr">
              <a:solidFill>
                <a:schemeClr val="tx1"/>
              </a:solidFill>
              <a:prstDash val="solid"/>
              <a:round/>
              <a:headEnd w="med"/>
              <a:tailEnd w="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0" dirty="0">
                  <a:solidFill>
                    <a:srgbClr val="000000"/>
                  </a:solidFill>
                  <a:latin typeface="Gill Sans"/>
                  <a:ea typeface="Corbel" charset="0"/>
                  <a:cs typeface="Gill Sans"/>
                </a:rPr>
                <a:t>task 6</a:t>
              </a:r>
            </a:p>
          </p:txBody>
        </p:sp>
      </p:grpSp>
      <p:sp>
        <p:nvSpPr>
          <p:cNvPr id="79" name="TextBox 19"/>
          <p:cNvSpPr txBox="1">
            <a:spLocks noChangeArrowheads="1"/>
          </p:cNvSpPr>
          <p:nvPr/>
        </p:nvSpPr>
        <p:spPr bwMode="auto">
          <a:xfrm>
            <a:off x="6416675" y="4114800"/>
            <a:ext cx="2818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charset="0"/>
                <a:ea typeface="ＭＳ Ｐゴシック" charset="0"/>
                <a:cs typeface="ＭＳ Ｐゴシック" charset="0"/>
              </a:defRPr>
            </a:lvl1pPr>
            <a:lvl2pPr marL="37931725" indent="-37474525"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algn="l" eaLnBrk="1" hangingPunct="1"/>
            <a:r>
              <a:rPr lang="en-US" sz="2400">
                <a:solidFill>
                  <a:srgbClr val="51A2FF"/>
                </a:solidFill>
                <a:latin typeface="Gill Sans"/>
                <a:cs typeface="Gill Sans"/>
              </a:rPr>
              <a:t>Job 1</a:t>
            </a:r>
            <a:r>
              <a:rPr lang="en-US" sz="2400" b="0">
                <a:latin typeface="Gill Sans"/>
                <a:cs typeface="Gill Sans"/>
              </a:rPr>
              <a:t>:</a:t>
            </a:r>
            <a:r>
              <a:rPr lang="en-US" sz="2400">
                <a:latin typeface="Gill Sans"/>
                <a:cs typeface="Gill Sans"/>
              </a:rPr>
              <a:t> </a:t>
            </a:r>
            <a:r>
              <a:rPr lang="en-US" sz="2400" b="0">
                <a:latin typeface="Gill Sans"/>
                <a:cs typeface="Gill Sans"/>
              </a:rPr>
              <a:t>tasks 1, 2, 3, 4</a:t>
            </a:r>
          </a:p>
          <a:p>
            <a:pPr algn="l" eaLnBrk="1" hangingPunct="1"/>
            <a:r>
              <a:rPr lang="en-US" sz="2400">
                <a:solidFill>
                  <a:srgbClr val="FF3737"/>
                </a:solidFill>
                <a:latin typeface="Gill Sans"/>
                <a:cs typeface="Gill Sans"/>
              </a:rPr>
              <a:t>Job 2</a:t>
            </a:r>
            <a:r>
              <a:rPr lang="en-US" sz="2400" b="0">
                <a:latin typeface="Gill Sans"/>
                <a:cs typeface="Gill Sans"/>
              </a:rPr>
              <a:t>: tasks 5, 6, 7</a:t>
            </a:r>
          </a:p>
        </p:txBody>
      </p:sp>
    </p:spTree>
    <p:extLst>
      <p:ext uri="{BB962C8B-B14F-4D97-AF65-F5344CB8AC3E}">
        <p14:creationId xmlns:p14="http://schemas.microsoft.com/office/powerpoint/2010/main" val="295498504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7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itle 1"/>
          <p:cNvSpPr>
            <a:spLocks noGrp="1"/>
          </p:cNvSpPr>
          <p:nvPr>
            <p:ph type="title"/>
          </p:nvPr>
        </p:nvSpPr>
        <p:spPr>
          <a:xfrm>
            <a:off x="228600" y="0"/>
            <a:ext cx="9144000" cy="944563"/>
          </a:xfrm>
        </p:spPr>
        <p:txBody>
          <a:bodyPr/>
          <a:lstStyle/>
          <a:p>
            <a:r>
              <a:rPr lang="en-US">
                <a:latin typeface="Calibri" charset="0"/>
                <a:ea typeface="ＭＳ Ｐゴシック" charset="0"/>
              </a:rPr>
              <a:t>One Framework Per Cluster Challenges</a:t>
            </a:r>
          </a:p>
        </p:txBody>
      </p:sp>
      <p:sp>
        <p:nvSpPr>
          <p:cNvPr id="3" name="Content Placeholder 2"/>
          <p:cNvSpPr>
            <a:spLocks noGrp="1"/>
          </p:cNvSpPr>
          <p:nvPr>
            <p:ph idx="1"/>
          </p:nvPr>
        </p:nvSpPr>
        <p:spPr>
          <a:xfrm>
            <a:off x="0" y="1143000"/>
            <a:ext cx="5486400" cy="4605338"/>
          </a:xfrm>
        </p:spPr>
        <p:txBody>
          <a:bodyPr>
            <a:noAutofit/>
          </a:bodyPr>
          <a:lstStyle/>
          <a:p>
            <a:r>
              <a:rPr lang="en-US" dirty="0">
                <a:latin typeface="Gill Sans Light"/>
                <a:ea typeface="ＭＳ Ｐゴシック" charset="0"/>
                <a:cs typeface="Gill Sans Light"/>
              </a:rPr>
              <a:t>Inefficient resource usage</a:t>
            </a:r>
          </a:p>
          <a:p>
            <a:pPr lvl="1"/>
            <a:r>
              <a:rPr lang="en-US" sz="2400" dirty="0">
                <a:latin typeface="Gill Sans Light"/>
                <a:ea typeface="ＭＳ Ｐゴシック" charset="0"/>
                <a:cs typeface="Gill Sans Light"/>
              </a:rPr>
              <a:t>E.g., </a:t>
            </a:r>
            <a:r>
              <a:rPr lang="en-US" sz="2400" dirty="0" err="1">
                <a:latin typeface="Gill Sans Light"/>
                <a:ea typeface="ＭＳ Ｐゴシック" charset="0"/>
                <a:cs typeface="Gill Sans Light"/>
              </a:rPr>
              <a:t>Hadoop</a:t>
            </a:r>
            <a:r>
              <a:rPr lang="en-US" sz="2400" dirty="0">
                <a:latin typeface="Gill Sans Light"/>
                <a:ea typeface="ＭＳ Ｐゴシック" charset="0"/>
                <a:cs typeface="Gill Sans Light"/>
              </a:rPr>
              <a:t> cannot use available resources from </a:t>
            </a:r>
            <a:r>
              <a:rPr lang="en-US" sz="2400" dirty="0" err="1">
                <a:latin typeface="Gill Sans Light"/>
                <a:ea typeface="ＭＳ Ｐゴシック" charset="0"/>
                <a:cs typeface="Gill Sans Light"/>
              </a:rPr>
              <a:t>Pregel</a:t>
            </a:r>
            <a:r>
              <a:rPr lang="ja-JP" altLang="en-US" sz="2400" dirty="0">
                <a:latin typeface="Gill Sans Light"/>
                <a:ea typeface="ＭＳ Ｐゴシック" charset="0"/>
                <a:cs typeface="Gill Sans Light"/>
              </a:rPr>
              <a:t>’</a:t>
            </a:r>
            <a:r>
              <a:rPr lang="en-US" altLang="ja-JP" sz="2400" dirty="0">
                <a:latin typeface="Gill Sans Light"/>
                <a:ea typeface="ＭＳ Ｐゴシック" charset="0"/>
                <a:cs typeface="Gill Sans Light"/>
              </a:rPr>
              <a:t>s cluster</a:t>
            </a:r>
          </a:p>
          <a:p>
            <a:pPr lvl="1"/>
            <a:r>
              <a:rPr lang="en-US" altLang="ja-JP" sz="2400" dirty="0">
                <a:latin typeface="Gill Sans Light"/>
                <a:ea typeface="ＭＳ Ｐゴシック" charset="0"/>
                <a:cs typeface="Gill Sans Light"/>
              </a:rPr>
              <a:t>No opportunity for stat. multiplexing</a:t>
            </a:r>
          </a:p>
          <a:p>
            <a:pPr lvl="3"/>
            <a:endParaRPr lang="en-US" sz="2400" dirty="0">
              <a:latin typeface="Gill Sans Light"/>
              <a:ea typeface="ＭＳ Ｐゴシック" charset="0"/>
              <a:cs typeface="Gill Sans Light"/>
            </a:endParaRPr>
          </a:p>
          <a:p>
            <a:r>
              <a:rPr lang="en-US" dirty="0">
                <a:latin typeface="Gill Sans Light"/>
                <a:ea typeface="ＭＳ Ｐゴシック" charset="0"/>
                <a:cs typeface="Gill Sans Light"/>
              </a:rPr>
              <a:t>Hard to share data</a:t>
            </a:r>
          </a:p>
          <a:p>
            <a:pPr lvl="1"/>
            <a:r>
              <a:rPr lang="en-US" sz="2400" dirty="0">
                <a:latin typeface="Gill Sans Light"/>
                <a:ea typeface="ＭＳ Ｐゴシック" charset="0"/>
                <a:cs typeface="Gill Sans Light"/>
              </a:rPr>
              <a:t>Copy or access remotely, expensive</a:t>
            </a:r>
          </a:p>
          <a:p>
            <a:pPr lvl="1"/>
            <a:endParaRPr lang="en-US" sz="2400" dirty="0">
              <a:latin typeface="Gill Sans Light"/>
              <a:ea typeface="ＭＳ Ｐゴシック" charset="0"/>
              <a:cs typeface="Gill Sans Light"/>
            </a:endParaRPr>
          </a:p>
          <a:p>
            <a:r>
              <a:rPr lang="en-US" dirty="0">
                <a:latin typeface="Gill Sans Light"/>
                <a:ea typeface="ＭＳ Ｐゴシック" charset="0"/>
                <a:cs typeface="Gill Sans Light"/>
              </a:rPr>
              <a:t>Hard to cooperate</a:t>
            </a:r>
          </a:p>
          <a:p>
            <a:pPr lvl="1"/>
            <a:r>
              <a:rPr lang="en-US" sz="2400" dirty="0">
                <a:latin typeface="Gill Sans Light"/>
                <a:ea typeface="ＭＳ Ｐゴシック" charset="0"/>
                <a:cs typeface="Gill Sans Light"/>
              </a:rPr>
              <a:t>E.g., Not easy for </a:t>
            </a:r>
            <a:r>
              <a:rPr lang="en-US" sz="2400" dirty="0" err="1">
                <a:latin typeface="Gill Sans Light"/>
                <a:ea typeface="ＭＳ Ｐゴシック" charset="0"/>
                <a:cs typeface="Gill Sans Light"/>
              </a:rPr>
              <a:t>Pregel</a:t>
            </a:r>
            <a:r>
              <a:rPr lang="en-US" sz="2400" dirty="0">
                <a:latin typeface="Gill Sans Light"/>
                <a:ea typeface="ＭＳ Ｐゴシック" charset="0"/>
                <a:cs typeface="Gill Sans Light"/>
              </a:rPr>
              <a:t> to use graphs generated by </a:t>
            </a:r>
            <a:r>
              <a:rPr lang="en-US" sz="2400" dirty="0" err="1">
                <a:latin typeface="Gill Sans Light"/>
                <a:ea typeface="ＭＳ Ｐゴシック" charset="0"/>
                <a:cs typeface="Gill Sans Light"/>
              </a:rPr>
              <a:t>Hadoop</a:t>
            </a:r>
            <a:endParaRPr lang="en-US" sz="2400" dirty="0">
              <a:latin typeface="Gill Sans Light"/>
              <a:ea typeface="ＭＳ Ｐゴシック" charset="0"/>
              <a:cs typeface="Gill Sans Light"/>
            </a:endParaRPr>
          </a:p>
          <a:p>
            <a:endParaRPr lang="en-US" dirty="0">
              <a:latin typeface="Gill Sans Light"/>
              <a:ea typeface="ＭＳ Ｐゴシック" charset="0"/>
              <a:cs typeface="Gill Sans Light"/>
            </a:endParaRPr>
          </a:p>
          <a:p>
            <a:pPr lvl="1">
              <a:buFont typeface="Wingdings" charset="0"/>
              <a:buNone/>
            </a:pPr>
            <a:r>
              <a:rPr lang="en-US" sz="2400" dirty="0">
                <a:latin typeface="Gill Sans Light"/>
                <a:ea typeface="ＭＳ Ｐゴシック" charset="0"/>
                <a:cs typeface="Gill Sans Light"/>
              </a:rPr>
              <a:t> </a:t>
            </a:r>
          </a:p>
          <a:p>
            <a:endParaRPr lang="en-US" dirty="0">
              <a:latin typeface="Gill Sans Light"/>
              <a:ea typeface="ＭＳ Ｐゴシック" charset="0"/>
              <a:cs typeface="Gill Sans Light"/>
            </a:endParaRPr>
          </a:p>
        </p:txBody>
      </p:sp>
      <p:pic>
        <p:nvPicPr>
          <p:cNvPr id="20487" name="Picture 28" descr="j043163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524000"/>
            <a:ext cx="735013" cy="74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29" descr="j043163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4788" y="2451100"/>
            <a:ext cx="735012" cy="74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31" descr="j043163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524000"/>
            <a:ext cx="735013" cy="74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32" descr="j043163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5788" y="2451100"/>
            <a:ext cx="735012" cy="74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34" descr="j043163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524000"/>
            <a:ext cx="735013" cy="74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35" descr="j043163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6788" y="2451100"/>
            <a:ext cx="735012" cy="74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5421313" y="1871663"/>
            <a:ext cx="1036637" cy="327025"/>
          </a:xfrm>
          <a:prstGeom prst="roundRect">
            <a:avLst/>
          </a:prstGeom>
          <a:solidFill>
            <a:srgbClr val="51A2F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sz="2000" dirty="0" err="1">
                <a:solidFill>
                  <a:schemeClr val="tx1"/>
                </a:solidFill>
                <a:latin typeface="Gill Sans "/>
                <a:cs typeface="Gill Sans "/>
              </a:rPr>
              <a:t>Hadoop</a:t>
            </a:r>
            <a:endParaRPr lang="en-US" sz="2000" dirty="0">
              <a:solidFill>
                <a:schemeClr val="tx1"/>
              </a:solidFill>
              <a:latin typeface="Gill Sans "/>
              <a:cs typeface="Gill Sans "/>
            </a:endParaRPr>
          </a:p>
        </p:txBody>
      </p:sp>
      <p:sp>
        <p:nvSpPr>
          <p:cNvPr id="12" name="Rounded Rectangle 11"/>
          <p:cNvSpPr/>
          <p:nvPr/>
        </p:nvSpPr>
        <p:spPr>
          <a:xfrm>
            <a:off x="5448300" y="2798763"/>
            <a:ext cx="1036638" cy="327025"/>
          </a:xfrm>
          <a:prstGeom prst="roundRect">
            <a:avLst/>
          </a:prstGeom>
          <a:solidFill>
            <a:srgbClr val="AAE68B"/>
          </a:solidFill>
          <a:ln>
            <a:noFill/>
          </a:ln>
          <a:effectLst/>
        </p:spPr>
        <p:style>
          <a:lnRef idx="1">
            <a:schemeClr val="accent2"/>
          </a:lnRef>
          <a:fillRef idx="3">
            <a:schemeClr val="accent2"/>
          </a:fillRef>
          <a:effectRef idx="2">
            <a:schemeClr val="accent2"/>
          </a:effectRef>
          <a:fontRef idx="minor">
            <a:schemeClr val="lt1"/>
          </a:fontRef>
        </p:style>
        <p:txBody>
          <a:bodyPr lIns="0" tIns="0" rIns="0" bIns="0" anchor="ctr"/>
          <a:lstStyle/>
          <a:p>
            <a:pPr algn="ctr">
              <a:defRPr/>
            </a:pPr>
            <a:r>
              <a:rPr lang="en-US" sz="2000" dirty="0" err="1">
                <a:solidFill>
                  <a:schemeClr val="tx1"/>
                </a:solidFill>
                <a:latin typeface="Gill Sans "/>
                <a:cs typeface="Gill Sans "/>
              </a:rPr>
              <a:t>Pregel</a:t>
            </a:r>
            <a:endParaRPr lang="en-US" sz="2000" dirty="0">
              <a:solidFill>
                <a:schemeClr val="tx1"/>
              </a:solidFill>
              <a:latin typeface="Gill Sans "/>
              <a:cs typeface="Gill Sans "/>
            </a:endParaRPr>
          </a:p>
        </p:txBody>
      </p:sp>
      <p:graphicFrame>
        <p:nvGraphicFramePr>
          <p:cNvPr id="20482" name="Chart 48"/>
          <p:cNvGraphicFramePr>
            <a:graphicFrameLocks/>
          </p:cNvGraphicFramePr>
          <p:nvPr>
            <p:extLst>
              <p:ext uri="{D42A27DB-BD31-4B8C-83A1-F6EECF244321}">
                <p14:modId xmlns:p14="http://schemas.microsoft.com/office/powerpoint/2010/main" val="2083155866"/>
              </p:ext>
            </p:extLst>
          </p:nvPr>
        </p:nvGraphicFramePr>
        <p:xfrm>
          <a:off x="6708775" y="1066800"/>
          <a:ext cx="2435225" cy="1214438"/>
        </p:xfrm>
        <a:graphic>
          <a:graphicData uri="http://schemas.openxmlformats.org/presentationml/2006/ole">
            <mc:AlternateContent xmlns:mc="http://schemas.openxmlformats.org/markup-compatibility/2006">
              <mc:Choice xmlns:v="urn:schemas-microsoft-com:vml" Requires="v">
                <p:oleObj spid="_x0000_s6195" name="Worksheet" r:id="rId4" imgW="8420100" imgH="4813300" progId="Excel.Sheet.8">
                  <p:embed/>
                </p:oleObj>
              </mc:Choice>
              <mc:Fallback>
                <p:oleObj name="Worksheet" r:id="rId4" imgW="8420100" imgH="4813300"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8775" y="1066800"/>
                        <a:ext cx="2435225"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483" name="Chart 49"/>
          <p:cNvGraphicFramePr>
            <a:graphicFrameLocks/>
          </p:cNvGraphicFramePr>
          <p:nvPr>
            <p:extLst>
              <p:ext uri="{D42A27DB-BD31-4B8C-83A1-F6EECF244321}">
                <p14:modId xmlns:p14="http://schemas.microsoft.com/office/powerpoint/2010/main" val="1729426148"/>
              </p:ext>
            </p:extLst>
          </p:nvPr>
        </p:nvGraphicFramePr>
        <p:xfrm>
          <a:off x="6705600" y="2362200"/>
          <a:ext cx="2438400" cy="1219200"/>
        </p:xfrm>
        <a:graphic>
          <a:graphicData uri="http://schemas.openxmlformats.org/presentationml/2006/ole">
            <mc:AlternateContent xmlns:mc="http://schemas.openxmlformats.org/markup-compatibility/2006">
              <mc:Choice xmlns:v="urn:schemas-microsoft-com:vml" Requires="v">
                <p:oleObj spid="_x0000_s6196" name="Worksheet" r:id="rId6" imgW="7226300" imgH="4114800" progId="Excel.Sheet.8">
                  <p:embed/>
                </p:oleObj>
              </mc:Choice>
              <mc:Fallback>
                <p:oleObj name="Worksheet" r:id="rId6" imgW="7226300" imgH="4114800" progId="Excel.Shee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2362200"/>
                        <a:ext cx="2438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 name="Group 1"/>
          <p:cNvGrpSpPr>
            <a:grpSpLocks/>
          </p:cNvGrpSpPr>
          <p:nvPr/>
        </p:nvGrpSpPr>
        <p:grpSpPr bwMode="auto">
          <a:xfrm>
            <a:off x="5268913" y="4549775"/>
            <a:ext cx="1055687" cy="1241425"/>
            <a:chOff x="5268913" y="4549775"/>
            <a:chExt cx="1055687" cy="1241425"/>
          </a:xfrm>
          <a:effectLst/>
        </p:grpSpPr>
        <p:sp>
          <p:nvSpPr>
            <p:cNvPr id="26" name="Rounded Rectangle 25"/>
            <p:cNvSpPr/>
            <p:nvPr/>
          </p:nvSpPr>
          <p:spPr>
            <a:xfrm>
              <a:off x="5268913" y="4549775"/>
              <a:ext cx="1036637" cy="327025"/>
            </a:xfrm>
            <a:prstGeom prst="roundRect">
              <a:avLst/>
            </a:prstGeom>
            <a:solidFill>
              <a:srgbClr val="51A2FF"/>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sz="2000" dirty="0" err="1">
                  <a:solidFill>
                    <a:schemeClr val="tx1"/>
                  </a:solidFill>
                  <a:latin typeface="Gill Sans "/>
                  <a:cs typeface="Gill Sans "/>
                </a:rPr>
                <a:t>Hadoop</a:t>
              </a:r>
              <a:endParaRPr lang="en-US" sz="2000" dirty="0">
                <a:solidFill>
                  <a:schemeClr val="tx1"/>
                </a:solidFill>
                <a:latin typeface="Gill Sans "/>
                <a:cs typeface="Gill Sans "/>
              </a:endParaRPr>
            </a:p>
          </p:txBody>
        </p:sp>
        <p:sp>
          <p:nvSpPr>
            <p:cNvPr id="27" name="Rounded Rectangle 26"/>
            <p:cNvSpPr/>
            <p:nvPr/>
          </p:nvSpPr>
          <p:spPr>
            <a:xfrm>
              <a:off x="5287963" y="5464175"/>
              <a:ext cx="1036637" cy="327025"/>
            </a:xfrm>
            <a:prstGeom prst="roundRect">
              <a:avLst/>
            </a:prstGeom>
            <a:solidFill>
              <a:srgbClr val="AAE68B"/>
            </a:solidFill>
            <a:ln>
              <a:noFill/>
            </a:ln>
          </p:spPr>
          <p:style>
            <a:lnRef idx="1">
              <a:schemeClr val="accent2"/>
            </a:lnRef>
            <a:fillRef idx="3">
              <a:schemeClr val="accent2"/>
            </a:fillRef>
            <a:effectRef idx="2">
              <a:schemeClr val="accent2"/>
            </a:effectRef>
            <a:fontRef idx="minor">
              <a:schemeClr val="lt1"/>
            </a:fontRef>
          </p:style>
          <p:txBody>
            <a:bodyPr lIns="0" tIns="0" rIns="0" bIns="0" anchor="ctr"/>
            <a:lstStyle/>
            <a:p>
              <a:pPr algn="ctr">
                <a:defRPr/>
              </a:pPr>
              <a:r>
                <a:rPr lang="en-US" sz="2000" dirty="0" err="1">
                  <a:solidFill>
                    <a:schemeClr val="tx1"/>
                  </a:solidFill>
                  <a:latin typeface="Gill Sans "/>
                  <a:cs typeface="Gill Sans "/>
                </a:rPr>
                <a:t>Pregel</a:t>
              </a:r>
              <a:endParaRPr lang="en-US" sz="2000" dirty="0">
                <a:solidFill>
                  <a:schemeClr val="tx1"/>
                </a:solidFill>
                <a:latin typeface="Gill Sans "/>
                <a:cs typeface="Gill Sans "/>
              </a:endParaRPr>
            </a:p>
          </p:txBody>
        </p:sp>
        <p:sp>
          <p:nvSpPr>
            <p:cNvPr id="28" name="Down Arrow 27"/>
            <p:cNvSpPr/>
            <p:nvPr/>
          </p:nvSpPr>
          <p:spPr bwMode="auto">
            <a:xfrm>
              <a:off x="5638800" y="4876800"/>
              <a:ext cx="304800" cy="609600"/>
            </a:xfrm>
            <a:prstGeom prst="downArrow">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wrap="none" anchor="ctr"/>
            <a:lstStyle/>
            <a:p>
              <a:pPr>
                <a:defRPr/>
              </a:pPr>
              <a:endParaRPr lang="en-US" sz="2000">
                <a:latin typeface="Gill Sans "/>
                <a:cs typeface="Gill Sans "/>
              </a:endParaRPr>
            </a:p>
          </p:txBody>
        </p:sp>
      </p:grpSp>
      <p:sp>
        <p:nvSpPr>
          <p:cNvPr id="20" name="Rounded Rectangle 19"/>
          <p:cNvSpPr/>
          <p:nvPr/>
        </p:nvSpPr>
        <p:spPr>
          <a:xfrm>
            <a:off x="228600" y="5943600"/>
            <a:ext cx="8686800" cy="609600"/>
          </a:xfrm>
          <a:prstGeom prst="roundRect">
            <a:avLst/>
          </a:prstGeom>
          <a:noFill/>
          <a:ln w="19050" cmpd="sng">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en-US" sz="3200" b="0" dirty="0" smtClean="0">
                <a:latin typeface="Gill Sans Light"/>
                <a:cs typeface="Gill Sans Light"/>
              </a:rPr>
              <a:t>Need to run multiple frameworks on same cluster</a:t>
            </a:r>
            <a:endParaRPr lang="en-US" sz="3200" b="0" dirty="0">
              <a:latin typeface="Gill Sans Light"/>
              <a:cs typeface="Gill Sans Light"/>
            </a:endParaRPr>
          </a:p>
        </p:txBody>
      </p:sp>
    </p:spTree>
    <p:extLst>
      <p:ext uri="{BB962C8B-B14F-4D97-AF65-F5344CB8AC3E}">
        <p14:creationId xmlns:p14="http://schemas.microsoft.com/office/powerpoint/2010/main" val="33660977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dissolv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6"/>
          <p:cNvGrpSpPr>
            <a:grpSpLocks/>
          </p:cNvGrpSpPr>
          <p:nvPr/>
        </p:nvGrpSpPr>
        <p:grpSpPr bwMode="auto">
          <a:xfrm>
            <a:off x="685800" y="4191000"/>
            <a:ext cx="1579563" cy="971550"/>
            <a:chOff x="2535238" y="4724397"/>
            <a:chExt cx="1579562" cy="971549"/>
          </a:xfrm>
          <a:effectLst/>
        </p:grpSpPr>
        <p:pic>
          <p:nvPicPr>
            <p:cNvPr id="21532" name="Picture 28" descr="j043163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35238" y="4724397"/>
              <a:ext cx="775543" cy="97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3" name="Picture 31" descr="j043163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7247" y="4724397"/>
              <a:ext cx="775543" cy="97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4" name="Picture 34" descr="j043163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9257" y="4724397"/>
              <a:ext cx="775543" cy="97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07" name="Group 5"/>
          <p:cNvGrpSpPr>
            <a:grpSpLocks/>
          </p:cNvGrpSpPr>
          <p:nvPr/>
        </p:nvGrpSpPr>
        <p:grpSpPr bwMode="auto">
          <a:xfrm>
            <a:off x="2362200" y="4176713"/>
            <a:ext cx="1579563" cy="971550"/>
            <a:chOff x="4592638" y="4710110"/>
            <a:chExt cx="1579562" cy="971549"/>
          </a:xfrm>
          <a:effectLst/>
        </p:grpSpPr>
        <p:pic>
          <p:nvPicPr>
            <p:cNvPr id="21529" name="Picture 28" descr="j043163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2638" y="4710110"/>
              <a:ext cx="775543" cy="97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31" descr="j043163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94647" y="4710110"/>
              <a:ext cx="775543" cy="97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34" descr="j043163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6657" y="4710110"/>
              <a:ext cx="775543" cy="97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08" name="Title 1"/>
          <p:cNvSpPr>
            <a:spLocks noGrp="1"/>
          </p:cNvSpPr>
          <p:nvPr>
            <p:ph type="title"/>
          </p:nvPr>
        </p:nvSpPr>
        <p:spPr>
          <a:xfrm>
            <a:off x="457200" y="1"/>
            <a:ext cx="8229600" cy="838200"/>
          </a:xfrm>
        </p:spPr>
        <p:txBody>
          <a:bodyPr/>
          <a:lstStyle/>
          <a:p>
            <a:r>
              <a:rPr lang="en-US" dirty="0">
                <a:latin typeface="Calibri" charset="0"/>
                <a:ea typeface="ＭＳ Ｐゴシック" charset="0"/>
              </a:rPr>
              <a:t>Solution: </a:t>
            </a:r>
            <a:r>
              <a:rPr lang="en-US" dirty="0" smtClean="0">
                <a:latin typeface="Calibri" charset="0"/>
                <a:ea typeface="ＭＳ Ｐゴシック" charset="0"/>
              </a:rPr>
              <a:t>Apache </a:t>
            </a:r>
            <a:r>
              <a:rPr lang="en-US" dirty="0" err="1" smtClean="0">
                <a:latin typeface="Calibri" charset="0"/>
                <a:ea typeface="ＭＳ Ｐゴシック" charset="0"/>
              </a:rPr>
              <a:t>Mesos</a:t>
            </a:r>
            <a:endParaRPr lang="en-US" dirty="0">
              <a:latin typeface="Calibri" charset="0"/>
              <a:ea typeface="ＭＳ Ｐゴシック" charset="0"/>
            </a:endParaRPr>
          </a:p>
        </p:txBody>
      </p:sp>
      <p:sp>
        <p:nvSpPr>
          <p:cNvPr id="21509" name="Content Placeholder 2"/>
          <p:cNvSpPr>
            <a:spLocks noGrp="1"/>
          </p:cNvSpPr>
          <p:nvPr>
            <p:ph idx="1"/>
          </p:nvPr>
        </p:nvSpPr>
        <p:spPr>
          <a:xfrm>
            <a:off x="228600" y="990600"/>
            <a:ext cx="8763000" cy="1752600"/>
          </a:xfrm>
        </p:spPr>
        <p:txBody>
          <a:bodyPr>
            <a:normAutofit/>
          </a:bodyPr>
          <a:lstStyle/>
          <a:p>
            <a:r>
              <a:rPr lang="en-US" dirty="0">
                <a:latin typeface="Gill Sans Light"/>
                <a:ea typeface="ＭＳ Ｐゴシック" charset="0"/>
                <a:cs typeface="Gill Sans Light"/>
              </a:rPr>
              <a:t>Common resource sharing layer </a:t>
            </a:r>
          </a:p>
          <a:p>
            <a:pPr lvl="1"/>
            <a:r>
              <a:rPr lang="en-US" sz="2400" dirty="0">
                <a:latin typeface="Gill Sans Light"/>
                <a:ea typeface="ＭＳ Ｐゴシック" charset="0"/>
                <a:cs typeface="Gill Sans Light"/>
              </a:rPr>
              <a:t>abstracts (</a:t>
            </a:r>
            <a:r>
              <a:rPr lang="ja-JP" altLang="en-US" sz="2400" dirty="0">
                <a:latin typeface="Gill Sans Light"/>
                <a:ea typeface="ＭＳ Ｐゴシック" charset="0"/>
                <a:cs typeface="Gill Sans Light"/>
              </a:rPr>
              <a:t>“</a:t>
            </a:r>
            <a:r>
              <a:rPr lang="en-US" sz="2400" dirty="0">
                <a:latin typeface="Gill Sans Light"/>
                <a:ea typeface="ＭＳ Ｐゴシック" charset="0"/>
                <a:cs typeface="Gill Sans Light"/>
              </a:rPr>
              <a:t>virtualizes</a:t>
            </a:r>
            <a:r>
              <a:rPr lang="ja-JP" altLang="en-US" sz="2400" dirty="0">
                <a:latin typeface="Gill Sans Light"/>
                <a:ea typeface="ＭＳ Ｐゴシック" charset="0"/>
                <a:cs typeface="Gill Sans Light"/>
              </a:rPr>
              <a:t>”</a:t>
            </a:r>
            <a:r>
              <a:rPr lang="en-US" sz="2400" dirty="0">
                <a:latin typeface="Gill Sans Light"/>
                <a:ea typeface="ＭＳ Ｐゴシック" charset="0"/>
                <a:cs typeface="Gill Sans Light"/>
              </a:rPr>
              <a:t>) resources to frameworks</a:t>
            </a:r>
          </a:p>
          <a:p>
            <a:pPr lvl="1"/>
            <a:r>
              <a:rPr lang="en-US" sz="2400" dirty="0">
                <a:latin typeface="Gill Sans Light"/>
                <a:ea typeface="ＭＳ Ｐゴシック" charset="0"/>
                <a:cs typeface="Gill Sans Light"/>
              </a:rPr>
              <a:t>enable diverse frameworks to share cluster</a:t>
            </a:r>
          </a:p>
          <a:p>
            <a:pPr lvl="1"/>
            <a:endParaRPr lang="en-US" sz="2400" dirty="0">
              <a:latin typeface="Gill Sans Light"/>
              <a:ea typeface="ＭＳ Ｐゴシック" charset="0"/>
              <a:cs typeface="Gill Sans Light"/>
            </a:endParaRPr>
          </a:p>
          <a:p>
            <a:pPr lvl="1"/>
            <a:endParaRPr lang="en-US" sz="2400" dirty="0">
              <a:latin typeface="Gill Sans Light"/>
              <a:ea typeface="ＭＳ Ｐゴシック" charset="0"/>
              <a:cs typeface="Gill Sans Light"/>
            </a:endParaRPr>
          </a:p>
        </p:txBody>
      </p:sp>
      <p:sp>
        <p:nvSpPr>
          <p:cNvPr id="21511" name="Rounded Rectangle 62"/>
          <p:cNvSpPr>
            <a:spLocks noChangeArrowheads="1"/>
          </p:cNvSpPr>
          <p:nvPr/>
        </p:nvSpPr>
        <p:spPr bwMode="auto">
          <a:xfrm>
            <a:off x="685800" y="3733800"/>
            <a:ext cx="1524000" cy="1524000"/>
          </a:xfrm>
          <a:prstGeom prst="roundRect">
            <a:avLst>
              <a:gd name="adj" fmla="val 16667"/>
            </a:avLst>
          </a:prstGeom>
          <a:noFill/>
          <a:ln w="28575">
            <a:solidFill>
              <a:schemeClr val="tx1"/>
            </a:solidFill>
            <a:prstDash val="dash"/>
            <a:round/>
            <a:headEnd/>
            <a:tailEnd/>
          </a:ln>
          <a:effectLst/>
          <a:extLst>
            <a:ext uri="{909E8E84-426E-40dd-AFC4-6F175D3DCCD1}">
              <a14:hiddenFill xmlns:a14="http://schemas.microsoft.com/office/drawing/2010/main">
                <a:solidFill>
                  <a:srgbClr val="FFFFFF"/>
                </a:solidFill>
              </a14:hiddenFill>
            </a:ext>
          </a:extLst>
        </p:spPr>
        <p:txBody>
          <a:bodyPr wrap="none" anchor="ctr"/>
          <a:lstStyle/>
          <a:p>
            <a:endParaRPr lang="en-US" sz="2000">
              <a:latin typeface="Gill Sans"/>
              <a:cs typeface="Gill Sans"/>
            </a:endParaRPr>
          </a:p>
        </p:txBody>
      </p:sp>
      <p:sp>
        <p:nvSpPr>
          <p:cNvPr id="21512" name="Rounded Rectangle 62"/>
          <p:cNvSpPr>
            <a:spLocks noChangeArrowheads="1"/>
          </p:cNvSpPr>
          <p:nvPr/>
        </p:nvSpPr>
        <p:spPr bwMode="auto">
          <a:xfrm>
            <a:off x="2362200" y="3733800"/>
            <a:ext cx="1524000" cy="1524000"/>
          </a:xfrm>
          <a:prstGeom prst="roundRect">
            <a:avLst>
              <a:gd name="adj" fmla="val 16667"/>
            </a:avLst>
          </a:prstGeom>
          <a:noFill/>
          <a:ln w="28575">
            <a:solidFill>
              <a:schemeClr val="tx1"/>
            </a:solidFill>
            <a:prstDash val="dash"/>
            <a:round/>
            <a:headEnd/>
            <a:tailEnd/>
          </a:ln>
          <a:effectLst/>
          <a:extLst>
            <a:ext uri="{909E8E84-426E-40dd-AFC4-6F175D3DCCD1}">
              <a14:hiddenFill xmlns:a14="http://schemas.microsoft.com/office/drawing/2010/main">
                <a:solidFill>
                  <a:srgbClr val="FFFFFF"/>
                </a:solidFill>
              </a14:hiddenFill>
            </a:ext>
          </a:extLst>
        </p:spPr>
        <p:txBody>
          <a:bodyPr wrap="none" anchor="ctr"/>
          <a:lstStyle/>
          <a:p>
            <a:endParaRPr lang="en-US" sz="2000">
              <a:latin typeface="Gill Sans"/>
              <a:cs typeface="Gill Sans"/>
            </a:endParaRPr>
          </a:p>
        </p:txBody>
      </p:sp>
      <p:sp>
        <p:nvSpPr>
          <p:cNvPr id="25" name="Rounded Rectangle 24"/>
          <p:cNvSpPr/>
          <p:nvPr/>
        </p:nvSpPr>
        <p:spPr bwMode="auto">
          <a:xfrm>
            <a:off x="2570163" y="3810000"/>
            <a:ext cx="1095375" cy="423863"/>
          </a:xfrm>
          <a:prstGeom prst="roundRect">
            <a:avLst/>
          </a:prstGeom>
          <a:solidFill>
            <a:srgbClr val="FF3737"/>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sz="2000" dirty="0">
                <a:solidFill>
                  <a:schemeClr val="tx1"/>
                </a:solidFill>
                <a:latin typeface="Gill Sans"/>
                <a:cs typeface="Gill Sans"/>
              </a:rPr>
              <a:t>MPI</a:t>
            </a:r>
          </a:p>
        </p:txBody>
      </p:sp>
      <p:sp>
        <p:nvSpPr>
          <p:cNvPr id="31" name="Rounded Rectangle 30"/>
          <p:cNvSpPr/>
          <p:nvPr/>
        </p:nvSpPr>
        <p:spPr bwMode="auto">
          <a:xfrm>
            <a:off x="857250" y="3810000"/>
            <a:ext cx="1095375" cy="423863"/>
          </a:xfrm>
          <a:prstGeom prst="roundRect">
            <a:avLst/>
          </a:prstGeom>
          <a:solidFill>
            <a:srgbClr val="51A2F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sz="2000" dirty="0" err="1">
                <a:solidFill>
                  <a:schemeClr val="tx1"/>
                </a:solidFill>
                <a:latin typeface="Gill Sans"/>
                <a:cs typeface="Gill Sans"/>
              </a:rPr>
              <a:t>Hadoop</a:t>
            </a:r>
            <a:endParaRPr lang="en-US" sz="2000" dirty="0">
              <a:solidFill>
                <a:schemeClr val="tx1"/>
              </a:solidFill>
              <a:latin typeface="Gill Sans"/>
              <a:cs typeface="Gill Sans"/>
            </a:endParaRPr>
          </a:p>
        </p:txBody>
      </p:sp>
      <p:grpSp>
        <p:nvGrpSpPr>
          <p:cNvPr id="21515" name="Group 6"/>
          <p:cNvGrpSpPr>
            <a:grpSpLocks/>
          </p:cNvGrpSpPr>
          <p:nvPr/>
        </p:nvGrpSpPr>
        <p:grpSpPr bwMode="auto">
          <a:xfrm>
            <a:off x="5375275" y="4286250"/>
            <a:ext cx="1579563" cy="971550"/>
            <a:chOff x="2535238" y="4724397"/>
            <a:chExt cx="1579562" cy="971549"/>
          </a:xfrm>
          <a:effectLst/>
        </p:grpSpPr>
        <p:pic>
          <p:nvPicPr>
            <p:cNvPr id="21526" name="Picture 28" descr="j043163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35238" y="4724397"/>
              <a:ext cx="775543" cy="97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31" descr="j043163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7247" y="4724397"/>
              <a:ext cx="775543" cy="97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34" descr="j043163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9257" y="4724397"/>
              <a:ext cx="775543" cy="97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6" name="Group 5"/>
          <p:cNvGrpSpPr>
            <a:grpSpLocks/>
          </p:cNvGrpSpPr>
          <p:nvPr/>
        </p:nvGrpSpPr>
        <p:grpSpPr bwMode="auto">
          <a:xfrm>
            <a:off x="6573838" y="4271963"/>
            <a:ext cx="1579562" cy="971550"/>
            <a:chOff x="4592638" y="4710110"/>
            <a:chExt cx="1579562" cy="971549"/>
          </a:xfrm>
          <a:effectLst/>
        </p:grpSpPr>
        <p:pic>
          <p:nvPicPr>
            <p:cNvPr id="21523" name="Picture 28" descr="j043163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2638" y="4710110"/>
              <a:ext cx="775543" cy="97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31" descr="j043163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94647" y="4710110"/>
              <a:ext cx="775543" cy="97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34" descr="j043163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6657" y="4710110"/>
              <a:ext cx="775543" cy="97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Rounded Rectangle 35"/>
          <p:cNvSpPr/>
          <p:nvPr/>
        </p:nvSpPr>
        <p:spPr bwMode="auto">
          <a:xfrm>
            <a:off x="6781800" y="3371850"/>
            <a:ext cx="1095375" cy="423863"/>
          </a:xfrm>
          <a:prstGeom prst="roundRect">
            <a:avLst/>
          </a:prstGeom>
          <a:solidFill>
            <a:srgbClr val="FF3737"/>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sz="2000" dirty="0">
                <a:solidFill>
                  <a:schemeClr val="tx1"/>
                </a:solidFill>
                <a:latin typeface="Gill Sans"/>
                <a:cs typeface="Gill Sans"/>
              </a:rPr>
              <a:t>MPI</a:t>
            </a:r>
          </a:p>
        </p:txBody>
      </p:sp>
      <p:sp>
        <p:nvSpPr>
          <p:cNvPr id="37" name="Rounded Rectangle 36"/>
          <p:cNvSpPr/>
          <p:nvPr/>
        </p:nvSpPr>
        <p:spPr bwMode="auto">
          <a:xfrm>
            <a:off x="5610225" y="3371850"/>
            <a:ext cx="1095375" cy="423863"/>
          </a:xfrm>
          <a:prstGeom prst="roundRect">
            <a:avLst/>
          </a:prstGeom>
          <a:solidFill>
            <a:srgbClr val="51A2F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sz="2000" dirty="0" err="1">
                <a:solidFill>
                  <a:schemeClr val="tx1"/>
                </a:solidFill>
                <a:latin typeface="Gill Sans"/>
                <a:cs typeface="Gill Sans"/>
              </a:rPr>
              <a:t>Hadoop</a:t>
            </a:r>
            <a:endParaRPr lang="en-US" sz="2000" dirty="0">
              <a:solidFill>
                <a:schemeClr val="tx1"/>
              </a:solidFill>
              <a:latin typeface="Gill Sans"/>
              <a:cs typeface="Gill Sans"/>
            </a:endParaRPr>
          </a:p>
        </p:txBody>
      </p:sp>
      <p:sp>
        <p:nvSpPr>
          <p:cNvPr id="21519" name="Rounded Rectangle 37"/>
          <p:cNvSpPr>
            <a:spLocks noChangeArrowheads="1"/>
          </p:cNvSpPr>
          <p:nvPr/>
        </p:nvSpPr>
        <p:spPr bwMode="auto">
          <a:xfrm>
            <a:off x="5486400" y="3905250"/>
            <a:ext cx="2514600" cy="457200"/>
          </a:xfrm>
          <a:prstGeom prst="roundRect">
            <a:avLst>
              <a:gd name="adj" fmla="val 16667"/>
            </a:avLst>
          </a:prstGeom>
          <a:solidFill>
            <a:srgbClr val="FFCC00"/>
          </a:solidFill>
          <a:ln w="9525">
            <a:solidFill>
              <a:srgbClr val="FFCC00"/>
            </a:solidFill>
            <a:round/>
            <a:headEnd/>
            <a:tailEnd/>
          </a:ln>
          <a:effectLst/>
        </p:spPr>
        <p:txBody>
          <a:bodyPr wrap="none" anchor="ctr"/>
          <a:lstStyle/>
          <a:p>
            <a:pPr algn="ctr"/>
            <a:r>
              <a:rPr lang="en-US" sz="2000">
                <a:latin typeface="Gill Sans"/>
                <a:cs typeface="Gill Sans"/>
              </a:rPr>
              <a:t>Mesos</a:t>
            </a:r>
          </a:p>
        </p:txBody>
      </p:sp>
      <p:sp>
        <p:nvSpPr>
          <p:cNvPr id="39" name="Right Arrow 38"/>
          <p:cNvSpPr/>
          <p:nvPr/>
        </p:nvSpPr>
        <p:spPr>
          <a:xfrm>
            <a:off x="4191000" y="4038600"/>
            <a:ext cx="914400" cy="685800"/>
          </a:xfrm>
          <a:prstGeom prst="rightArrow">
            <a:avLst/>
          </a:prstGeom>
          <a:solidFill>
            <a:schemeClr val="bg1">
              <a:lumMod val="95000"/>
            </a:schemeClr>
          </a:solidFill>
          <a:ln>
            <a:solidFill>
              <a:schemeClr val="bg1">
                <a:lumMod val="85000"/>
              </a:schemeClr>
            </a:solid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2000">
              <a:latin typeface="Gill Sans"/>
              <a:cs typeface="Gill Sans"/>
            </a:endParaRPr>
          </a:p>
        </p:txBody>
      </p:sp>
      <p:sp>
        <p:nvSpPr>
          <p:cNvPr id="21521" name="TextBox 5"/>
          <p:cNvSpPr txBox="1">
            <a:spLocks noChangeArrowheads="1"/>
          </p:cNvSpPr>
          <p:nvPr/>
        </p:nvSpPr>
        <p:spPr bwMode="auto">
          <a:xfrm>
            <a:off x="920750" y="5267325"/>
            <a:ext cx="2159741"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charset="0"/>
                <a:ea typeface="ＭＳ Ｐゴシック" charset="0"/>
                <a:cs typeface="ＭＳ Ｐゴシック" charset="0"/>
              </a:defRPr>
            </a:lvl1pPr>
            <a:lvl2pPr marL="37931725" indent="-37474525"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r>
              <a:rPr lang="en-US">
                <a:latin typeface="Gill Sans"/>
                <a:cs typeface="Gill Sans"/>
              </a:rPr>
              <a:t>Uniprograming</a:t>
            </a:r>
          </a:p>
        </p:txBody>
      </p:sp>
      <p:sp>
        <p:nvSpPr>
          <p:cNvPr id="21522" name="TextBox 39"/>
          <p:cNvSpPr txBox="1">
            <a:spLocks noChangeArrowheads="1"/>
          </p:cNvSpPr>
          <p:nvPr/>
        </p:nvSpPr>
        <p:spPr bwMode="auto">
          <a:xfrm>
            <a:off x="5486400" y="5257800"/>
            <a:ext cx="2382408"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charset="0"/>
                <a:ea typeface="ＭＳ Ｐゴシック" charset="0"/>
                <a:cs typeface="ＭＳ Ｐゴシック" charset="0"/>
              </a:defRPr>
            </a:lvl1pPr>
            <a:lvl2pPr marL="37931725" indent="-37474525"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r>
              <a:rPr lang="en-US">
                <a:latin typeface="Gill Sans"/>
                <a:cs typeface="Gill Sans"/>
              </a:rPr>
              <a:t>Multiprograming</a:t>
            </a:r>
          </a:p>
        </p:txBody>
      </p:sp>
      <p:pic>
        <p:nvPicPr>
          <p:cNvPr id="32" name="Picture 31"/>
          <p:cNvPicPr>
            <a:picLocks noChangeAspect="1"/>
          </p:cNvPicPr>
          <p:nvPr/>
        </p:nvPicPr>
        <p:blipFill>
          <a:blip r:embed="rId4">
            <a:clrChange>
              <a:clrFrom>
                <a:srgbClr val="FFFFFF"/>
              </a:clrFrom>
              <a:clrTo>
                <a:srgbClr val="FFFFFF">
                  <a:alpha val="0"/>
                </a:srgbClr>
              </a:clrTo>
            </a:clrChange>
          </a:blip>
          <a:stretch>
            <a:fillRect/>
          </a:stretch>
        </p:blipFill>
        <p:spPr>
          <a:xfrm>
            <a:off x="6629400" y="1"/>
            <a:ext cx="2520656" cy="1143000"/>
          </a:xfrm>
          <a:prstGeom prst="rect">
            <a:avLst/>
          </a:prstGeom>
          <a:solidFill>
            <a:srgbClr val="FFFFFF"/>
          </a:solidFill>
        </p:spPr>
      </p:pic>
    </p:spTree>
    <p:extLst>
      <p:ext uri="{BB962C8B-B14F-4D97-AF65-F5344CB8AC3E}">
        <p14:creationId xmlns:p14="http://schemas.microsoft.com/office/powerpoint/2010/main" val="8141093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atin typeface="Calibri" charset="0"/>
                <a:ea typeface="ＭＳ Ｐゴシック" charset="0"/>
              </a:rPr>
              <a:t>Fine Grained Resource Sharing</a:t>
            </a:r>
          </a:p>
        </p:txBody>
      </p:sp>
      <p:sp>
        <p:nvSpPr>
          <p:cNvPr id="23555" name="Content Placeholder 2"/>
          <p:cNvSpPr>
            <a:spLocks noGrp="1"/>
          </p:cNvSpPr>
          <p:nvPr>
            <p:ph idx="1"/>
          </p:nvPr>
        </p:nvSpPr>
        <p:spPr/>
        <p:txBody>
          <a:bodyPr>
            <a:normAutofit/>
          </a:bodyPr>
          <a:lstStyle/>
          <a:p>
            <a:r>
              <a:rPr lang="en-US" dirty="0">
                <a:latin typeface="Gill Sans Light"/>
                <a:ea typeface="ＭＳ Ｐゴシック" charset="0"/>
                <a:cs typeface="Gill Sans Light"/>
              </a:rPr>
              <a:t>Task granularity both in </a:t>
            </a:r>
            <a:r>
              <a:rPr lang="en-US" b="1" dirty="0">
                <a:latin typeface="Gill Sans Light"/>
                <a:ea typeface="ＭＳ Ｐゴシック" charset="0"/>
                <a:cs typeface="Gill Sans Light"/>
              </a:rPr>
              <a:t>time </a:t>
            </a:r>
            <a:r>
              <a:rPr lang="en-US" dirty="0">
                <a:latin typeface="Gill Sans Light"/>
                <a:ea typeface="ＭＳ Ｐゴシック" charset="0"/>
                <a:cs typeface="Gill Sans Light"/>
              </a:rPr>
              <a:t>&amp; </a:t>
            </a:r>
            <a:r>
              <a:rPr lang="en-US" b="1" dirty="0">
                <a:latin typeface="Gill Sans Light"/>
                <a:ea typeface="ＭＳ Ｐゴシック" charset="0"/>
                <a:cs typeface="Gill Sans Light"/>
              </a:rPr>
              <a:t>space</a:t>
            </a:r>
          </a:p>
          <a:p>
            <a:pPr lvl="1"/>
            <a:r>
              <a:rPr lang="en-US" sz="2400" dirty="0">
                <a:latin typeface="Gill Sans Light"/>
                <a:ea typeface="ＭＳ Ｐゴシック" charset="0"/>
                <a:cs typeface="Gill Sans Light"/>
              </a:rPr>
              <a:t>Multiplex node/time between tasks belonging to different jobs/frameworks </a:t>
            </a:r>
          </a:p>
          <a:p>
            <a:r>
              <a:rPr lang="en-US" dirty="0">
                <a:latin typeface="Gill Sans Light"/>
                <a:ea typeface="ＭＳ Ｐゴシック" charset="0"/>
                <a:cs typeface="Gill Sans Light"/>
              </a:rPr>
              <a:t>Tasks typically short; median ~= 10 sec, minutes</a:t>
            </a:r>
          </a:p>
          <a:p>
            <a:pPr lvl="1"/>
            <a:endParaRPr lang="en-US" sz="2400" dirty="0">
              <a:latin typeface="Gill Sans Light"/>
              <a:ea typeface="ＭＳ Ｐゴシック" charset="0"/>
              <a:cs typeface="Gill Sans Light"/>
            </a:endParaRPr>
          </a:p>
          <a:p>
            <a:r>
              <a:rPr lang="en-US" dirty="0">
                <a:latin typeface="Gill Sans Light"/>
                <a:ea typeface="ＭＳ Ｐゴシック" charset="0"/>
                <a:cs typeface="Gill Sans Light"/>
              </a:rPr>
              <a:t>Why fine grained?</a:t>
            </a:r>
          </a:p>
          <a:p>
            <a:pPr lvl="1"/>
            <a:r>
              <a:rPr lang="en-US" sz="2400" dirty="0">
                <a:latin typeface="Gill Sans Light"/>
                <a:ea typeface="ＭＳ Ｐゴシック" charset="0"/>
                <a:cs typeface="Gill Sans Light"/>
              </a:rPr>
              <a:t>Improve data locality</a:t>
            </a:r>
          </a:p>
          <a:p>
            <a:pPr lvl="1"/>
            <a:r>
              <a:rPr lang="en-US" sz="2400" dirty="0">
                <a:latin typeface="Gill Sans Light"/>
                <a:ea typeface="ＭＳ Ｐゴシック" charset="0"/>
                <a:cs typeface="Gill Sans Light"/>
              </a:rPr>
              <a:t>Easier to handle node failures</a:t>
            </a:r>
          </a:p>
          <a:p>
            <a:pPr lvl="1"/>
            <a:endParaRPr lang="en-US" sz="2400" dirty="0">
              <a:latin typeface="Gill Sans Light"/>
              <a:ea typeface="ＭＳ Ｐゴシック" charset="0"/>
              <a:cs typeface="Gill Sans Light"/>
            </a:endParaRPr>
          </a:p>
        </p:txBody>
      </p:sp>
    </p:spTree>
    <p:extLst>
      <p:ext uri="{BB962C8B-B14F-4D97-AF65-F5344CB8AC3E}">
        <p14:creationId xmlns:p14="http://schemas.microsoft.com/office/powerpoint/2010/main" val="31507516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mtClean="0"/>
              <a:t>Data Deluge</a:t>
            </a:r>
          </a:p>
        </p:txBody>
      </p:sp>
      <p:sp>
        <p:nvSpPr>
          <p:cNvPr id="3" name="Content Placeholder 2"/>
          <p:cNvSpPr>
            <a:spLocks noGrp="1"/>
          </p:cNvSpPr>
          <p:nvPr>
            <p:ph idx="1"/>
          </p:nvPr>
        </p:nvSpPr>
        <p:spPr>
          <a:xfrm>
            <a:off x="609599" y="914400"/>
            <a:ext cx="8253777" cy="5943600"/>
          </a:xfrm>
        </p:spPr>
        <p:txBody>
          <a:bodyPr>
            <a:normAutofit/>
          </a:bodyPr>
          <a:lstStyle/>
          <a:p>
            <a:r>
              <a:rPr lang="en-US" altLang="en-US" sz="2800" dirty="0" smtClean="0"/>
              <a:t>Billions of users connected through the net</a:t>
            </a:r>
          </a:p>
          <a:p>
            <a:pPr lvl="1"/>
            <a:r>
              <a:rPr lang="en-US" altLang="en-US" sz="2400" dirty="0" smtClean="0"/>
              <a:t>WWW, FB, twitter, cell phones, …</a:t>
            </a:r>
          </a:p>
          <a:p>
            <a:pPr lvl="1"/>
            <a:r>
              <a:rPr lang="en-US" altLang="en-US" sz="2400" dirty="0" smtClean="0"/>
              <a:t>80% of the data on FB was produced last year</a:t>
            </a:r>
          </a:p>
          <a:p>
            <a:pPr lvl="1"/>
            <a:r>
              <a:rPr lang="en-US" altLang="en-US" sz="2400" dirty="0" smtClean="0"/>
              <a:t>FB building Exabyte (</a:t>
            </a:r>
            <a:r>
              <a:rPr lang="en-US" altLang="en-US" sz="2400" dirty="0" smtClean="0">
                <a:sym typeface="Symbol" panose="05050102010706020507" pitchFamily="18" charset="2"/>
              </a:rPr>
              <a:t>2</a:t>
            </a:r>
            <a:r>
              <a:rPr lang="en-US" altLang="en-US" sz="2400" baseline="30000" dirty="0" smtClean="0">
                <a:sym typeface="Symbol" panose="05050102010706020507" pitchFamily="18" charset="2"/>
              </a:rPr>
              <a:t>60</a:t>
            </a:r>
            <a:r>
              <a:rPr lang="en-US" altLang="en-US" sz="2400" dirty="0" smtClean="0">
                <a:sym typeface="Symbol" panose="05050102010706020507" pitchFamily="18" charset="2"/>
              </a:rPr>
              <a:t>  10</a:t>
            </a:r>
            <a:r>
              <a:rPr lang="en-US" altLang="en-US" sz="2400" baseline="30000" dirty="0" smtClean="0">
                <a:sym typeface="Symbol" panose="05050102010706020507" pitchFamily="18" charset="2"/>
              </a:rPr>
              <a:t>18</a:t>
            </a:r>
            <a:r>
              <a:rPr lang="en-US" altLang="en-US" sz="2400" dirty="0" smtClean="0">
                <a:sym typeface="Symbol" panose="05050102010706020507" pitchFamily="18" charset="2"/>
              </a:rPr>
              <a:t>) </a:t>
            </a:r>
            <a:r>
              <a:rPr lang="en-US" altLang="en-US" sz="2400" dirty="0" smtClean="0"/>
              <a:t>data centers</a:t>
            </a:r>
          </a:p>
          <a:p>
            <a:pPr lvl="1"/>
            <a:endParaRPr lang="en-US" altLang="en-US" sz="2400" dirty="0" smtClean="0"/>
          </a:p>
          <a:p>
            <a:pPr lvl="1"/>
            <a:endParaRPr lang="en-US" altLang="en-US" sz="2400" dirty="0" smtClean="0"/>
          </a:p>
          <a:p>
            <a:r>
              <a:rPr lang="en-US" sz="2800" dirty="0" smtClean="0"/>
              <a:t>It’s all happening online – could record every:</a:t>
            </a:r>
          </a:p>
          <a:p>
            <a:pPr lvl="1"/>
            <a:r>
              <a:rPr lang="en-US" sz="2400" dirty="0" smtClean="0"/>
              <a:t>Click, ad impression, billing event, server request, transaction, network </a:t>
            </a:r>
            <a:r>
              <a:rPr lang="en-US" sz="2400" dirty="0" err="1" smtClean="0"/>
              <a:t>msg</a:t>
            </a:r>
            <a:r>
              <a:rPr lang="en-US" sz="2400" dirty="0" smtClean="0"/>
              <a:t>, fault, fast forward, pause, skip, …</a:t>
            </a:r>
          </a:p>
          <a:p>
            <a:pPr lvl="1"/>
            <a:endParaRPr lang="en-US" sz="2400" dirty="0" smtClean="0"/>
          </a:p>
          <a:p>
            <a:r>
              <a:rPr lang="en-US" sz="2800" dirty="0" smtClean="0"/>
              <a:t>User Generated Content (Web &amp; Mobile)</a:t>
            </a:r>
          </a:p>
          <a:p>
            <a:pPr lvl="1"/>
            <a:r>
              <a:rPr lang="en-US" sz="2400" dirty="0" smtClean="0"/>
              <a:t>Facebook, Instagram, Yelp, TripAdvisor, Twitter, YouTube, …</a:t>
            </a:r>
          </a:p>
          <a:p>
            <a:endParaRPr lang="en-US" sz="2800" dirty="0" smtClean="0"/>
          </a:p>
          <a:p>
            <a:pPr lvl="1"/>
            <a:endParaRPr lang="en-US" sz="2400" dirty="0" smtClean="0"/>
          </a:p>
          <a:p>
            <a:endParaRPr lang="en-US" altLang="en-US" sz="2800" dirty="0" smtClean="0"/>
          </a:p>
          <a:p>
            <a:pPr lvl="1"/>
            <a:endParaRPr lang="en-US" altLang="en-US" sz="2400" dirty="0" smtClean="0"/>
          </a:p>
        </p:txBody>
      </p:sp>
      <p:pic>
        <p:nvPicPr>
          <p:cNvPr id="6" name="Picture 5"/>
          <p:cNvPicPr>
            <a:picLocks noChangeAspect="1"/>
          </p:cNvPicPr>
          <p:nvPr/>
        </p:nvPicPr>
        <p:blipFill>
          <a:blip r:embed="rId2"/>
          <a:stretch>
            <a:fillRect/>
          </a:stretch>
        </p:blipFill>
        <p:spPr>
          <a:xfrm>
            <a:off x="7188811" y="1524000"/>
            <a:ext cx="1929177" cy="1981200"/>
          </a:xfrm>
          <a:prstGeom prst="rect">
            <a:avLst/>
          </a:prstGeom>
        </p:spPr>
      </p:pic>
    </p:spTree>
    <p:extLst>
      <p:ext uri="{BB962C8B-B14F-4D97-AF65-F5344CB8AC3E}">
        <p14:creationId xmlns:p14="http://schemas.microsoft.com/office/powerpoint/2010/main" val="347492573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atin typeface="Calibri" charset="0"/>
                <a:ea typeface="ＭＳ Ｐゴシック" charset="0"/>
              </a:rPr>
              <a:t>Mesos Goals</a:t>
            </a:r>
          </a:p>
        </p:txBody>
      </p:sp>
      <p:sp>
        <p:nvSpPr>
          <p:cNvPr id="25603" name="Content Placeholder 2"/>
          <p:cNvSpPr>
            <a:spLocks noGrp="1"/>
          </p:cNvSpPr>
          <p:nvPr>
            <p:ph idx="1"/>
          </p:nvPr>
        </p:nvSpPr>
        <p:spPr>
          <a:xfrm>
            <a:off x="381000" y="1143000"/>
            <a:ext cx="8534400" cy="3962400"/>
          </a:xfrm>
        </p:spPr>
        <p:txBody>
          <a:bodyPr>
            <a:normAutofit/>
          </a:bodyPr>
          <a:lstStyle/>
          <a:p>
            <a:pPr marL="0"/>
            <a:r>
              <a:rPr lang="en-US" b="1">
                <a:latin typeface="Gill Sans Light"/>
                <a:ea typeface="ＭＳ Ｐゴシック" charset="0"/>
                <a:cs typeface="Gill Sans Light"/>
              </a:rPr>
              <a:t>High utilization </a:t>
            </a:r>
            <a:r>
              <a:rPr lang="en-US">
                <a:latin typeface="Gill Sans Light"/>
                <a:ea typeface="ＭＳ Ｐゴシック" charset="0"/>
                <a:cs typeface="Gill Sans Light"/>
              </a:rPr>
              <a:t>of resources</a:t>
            </a:r>
          </a:p>
          <a:p>
            <a:pPr marL="1255713" lvl="4"/>
            <a:endParaRPr lang="en-US" sz="2400">
              <a:latin typeface="Gill Sans Light"/>
              <a:ea typeface="ＭＳ Ｐゴシック" charset="0"/>
              <a:cs typeface="Gill Sans Light"/>
            </a:endParaRPr>
          </a:p>
          <a:p>
            <a:pPr marL="0"/>
            <a:r>
              <a:rPr lang="en-US" b="1">
                <a:latin typeface="Gill Sans Light"/>
                <a:ea typeface="ＭＳ Ｐゴシック" charset="0"/>
                <a:cs typeface="Gill Sans Light"/>
              </a:rPr>
              <a:t>Support diverse frameworks</a:t>
            </a:r>
            <a:r>
              <a:rPr lang="en-US">
                <a:latin typeface="Gill Sans Light"/>
                <a:ea typeface="ＭＳ Ｐゴシック" charset="0"/>
                <a:cs typeface="Gill Sans Light"/>
              </a:rPr>
              <a:t> (existing &amp; future)</a:t>
            </a:r>
          </a:p>
          <a:p>
            <a:pPr marL="1255713" lvl="4"/>
            <a:endParaRPr lang="en-US" sz="2400" b="1">
              <a:latin typeface="Gill Sans Light"/>
              <a:ea typeface="ＭＳ Ｐゴシック" charset="0"/>
              <a:cs typeface="Gill Sans Light"/>
            </a:endParaRPr>
          </a:p>
          <a:p>
            <a:pPr marL="0"/>
            <a:r>
              <a:rPr lang="en-US" b="1">
                <a:latin typeface="Gill Sans Light"/>
                <a:ea typeface="ＭＳ Ｐゴシック" charset="0"/>
                <a:cs typeface="Gill Sans Light"/>
              </a:rPr>
              <a:t>Scalability</a:t>
            </a:r>
            <a:r>
              <a:rPr lang="en-US">
                <a:latin typeface="Gill Sans Light"/>
                <a:ea typeface="ＭＳ Ｐゴシック" charset="0"/>
                <a:cs typeface="Gill Sans Light"/>
              </a:rPr>
              <a:t> to 10,000</a:t>
            </a:r>
            <a:r>
              <a:rPr lang="ja-JP" altLang="en-US">
                <a:latin typeface="Gill Sans Light"/>
                <a:ea typeface="ＭＳ Ｐゴシック" charset="0"/>
                <a:cs typeface="Gill Sans Light"/>
              </a:rPr>
              <a:t>’</a:t>
            </a:r>
            <a:r>
              <a:rPr lang="en-US" altLang="ja-JP">
                <a:latin typeface="Gill Sans Light"/>
                <a:ea typeface="ＭＳ Ｐゴシック" charset="0"/>
                <a:cs typeface="Gill Sans Light"/>
              </a:rPr>
              <a:t>s of nodes</a:t>
            </a:r>
          </a:p>
          <a:p>
            <a:pPr marL="1255713" lvl="4"/>
            <a:endParaRPr lang="en-US" sz="2400">
              <a:latin typeface="Gill Sans Light"/>
              <a:ea typeface="ＭＳ Ｐゴシック" charset="0"/>
              <a:cs typeface="Gill Sans Light"/>
            </a:endParaRPr>
          </a:p>
          <a:p>
            <a:pPr marL="0"/>
            <a:r>
              <a:rPr lang="en-US" b="1">
                <a:latin typeface="Gill Sans Light"/>
                <a:ea typeface="ＭＳ Ｐゴシック" charset="0"/>
                <a:cs typeface="Gill Sans Light"/>
              </a:rPr>
              <a:t>Reliability</a:t>
            </a:r>
            <a:r>
              <a:rPr lang="en-US">
                <a:latin typeface="Gill Sans Light"/>
                <a:ea typeface="ＭＳ Ｐゴシック" charset="0"/>
                <a:cs typeface="Gill Sans Light"/>
              </a:rPr>
              <a:t> in face of node failures</a:t>
            </a:r>
          </a:p>
          <a:p>
            <a:pPr marL="0"/>
            <a:endParaRPr lang="en-US">
              <a:latin typeface="Gill Sans Light"/>
              <a:ea typeface="ＭＳ Ｐゴシック" charset="0"/>
              <a:cs typeface="Gill Sans Light"/>
            </a:endParaRPr>
          </a:p>
          <a:p>
            <a:pPr marL="0"/>
            <a:r>
              <a:rPr lang="en-US">
                <a:latin typeface="Gill Sans Light"/>
                <a:ea typeface="ＭＳ Ｐゴシック" charset="0"/>
                <a:cs typeface="Gill Sans Light"/>
              </a:rPr>
              <a:t>Focus of this talk: </a:t>
            </a:r>
            <a:r>
              <a:rPr lang="en-US" b="1" i="1">
                <a:latin typeface="Gill Sans Light"/>
                <a:ea typeface="ＭＳ Ｐゴシック" charset="0"/>
                <a:cs typeface="Gill Sans Light"/>
              </a:rPr>
              <a:t>resource management &amp; scheduling</a:t>
            </a:r>
          </a:p>
        </p:txBody>
      </p:sp>
    </p:spTree>
    <p:extLst>
      <p:ext uri="{BB962C8B-B14F-4D97-AF65-F5344CB8AC3E}">
        <p14:creationId xmlns:p14="http://schemas.microsoft.com/office/powerpoint/2010/main" val="35819668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1"/>
            <a:ext cx="8458200" cy="762000"/>
          </a:xfrm>
        </p:spPr>
        <p:txBody>
          <a:bodyPr/>
          <a:lstStyle/>
          <a:p>
            <a:r>
              <a:rPr lang="en-US" dirty="0">
                <a:latin typeface="Calibri" charset="0"/>
                <a:ea typeface="ＭＳ Ｐゴシック" charset="0"/>
              </a:rPr>
              <a:t>Approach: Global Scheduler</a:t>
            </a:r>
          </a:p>
        </p:txBody>
      </p:sp>
      <p:sp>
        <p:nvSpPr>
          <p:cNvPr id="27652" name="Rectangle 4"/>
          <p:cNvSpPr>
            <a:spLocks noChangeArrowheads="1"/>
          </p:cNvSpPr>
          <p:nvPr/>
        </p:nvSpPr>
        <p:spPr bwMode="auto">
          <a:xfrm>
            <a:off x="3981450" y="1447800"/>
            <a:ext cx="1981200" cy="1981200"/>
          </a:xfrm>
          <a:prstGeom prst="rect">
            <a:avLst/>
          </a:prstGeom>
          <a:solidFill>
            <a:srgbClr val="FFCC99"/>
          </a:solidFill>
          <a:ln w="9525">
            <a:solidFill>
              <a:schemeClr val="tx1"/>
            </a:solidFill>
            <a:round/>
            <a:headEnd/>
            <a:tailEnd/>
          </a:ln>
        </p:spPr>
        <p:txBody>
          <a:bodyPr wrap="none" anchor="ctr"/>
          <a:lstStyle/>
          <a:p>
            <a:pPr algn="ctr"/>
            <a:r>
              <a:rPr lang="en-US" sz="2400" b="0">
                <a:latin typeface="Gill Sans Light"/>
                <a:cs typeface="Gill Sans Light"/>
              </a:rPr>
              <a:t>Global </a:t>
            </a:r>
          </a:p>
          <a:p>
            <a:pPr algn="ctr"/>
            <a:r>
              <a:rPr lang="en-US" sz="2400" b="0">
                <a:latin typeface="Gill Sans Light"/>
                <a:cs typeface="Gill Sans Light"/>
              </a:rPr>
              <a:t>Scheduler</a:t>
            </a:r>
          </a:p>
        </p:txBody>
      </p:sp>
      <p:grpSp>
        <p:nvGrpSpPr>
          <p:cNvPr id="2" name="Group 16"/>
          <p:cNvGrpSpPr>
            <a:grpSpLocks/>
          </p:cNvGrpSpPr>
          <p:nvPr/>
        </p:nvGrpSpPr>
        <p:grpSpPr bwMode="auto">
          <a:xfrm>
            <a:off x="609600" y="1295400"/>
            <a:ext cx="3371850" cy="461963"/>
            <a:chOff x="304800" y="1600200"/>
            <a:chExt cx="3371850" cy="461665"/>
          </a:xfrm>
        </p:grpSpPr>
        <p:sp>
          <p:nvSpPr>
            <p:cNvPr id="27663" name="Right Arrow 5"/>
            <p:cNvSpPr>
              <a:spLocks noChangeArrowheads="1"/>
            </p:cNvSpPr>
            <p:nvPr/>
          </p:nvSpPr>
          <p:spPr bwMode="auto">
            <a:xfrm>
              <a:off x="3067050" y="1752600"/>
              <a:ext cx="609600" cy="304800"/>
            </a:xfrm>
            <a:prstGeom prst="rightArrow">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latin typeface="Gill Sans Light"/>
                <a:cs typeface="Gill Sans Light"/>
              </a:endParaRPr>
            </a:p>
          </p:txBody>
        </p:sp>
        <p:sp>
          <p:nvSpPr>
            <p:cNvPr id="8" name="TextBox 7"/>
            <p:cNvSpPr txBox="1"/>
            <p:nvPr/>
          </p:nvSpPr>
          <p:spPr>
            <a:xfrm>
              <a:off x="304800" y="1600200"/>
              <a:ext cx="2794000" cy="461665"/>
            </a:xfrm>
            <a:prstGeom prst="rect">
              <a:avLst/>
            </a:prstGeom>
            <a:noFill/>
          </p:spPr>
          <p:txBody>
            <a:bodyPr wrap="none">
              <a:spAutoFit/>
            </a:bodyPr>
            <a:lstStyle/>
            <a:p>
              <a:pPr algn="l">
                <a:defRPr/>
              </a:pPr>
              <a:r>
                <a:rPr lang="en-US" sz="2400" b="0" dirty="0">
                  <a:latin typeface="Gill Sans Light"/>
                  <a:ea typeface="+mn-ea"/>
                  <a:cs typeface="Gill Sans Light"/>
                </a:rPr>
                <a:t>Organization policies</a:t>
              </a:r>
            </a:p>
          </p:txBody>
        </p:sp>
      </p:grpSp>
      <p:grpSp>
        <p:nvGrpSpPr>
          <p:cNvPr id="3" name="Group 17"/>
          <p:cNvGrpSpPr>
            <a:grpSpLocks/>
          </p:cNvGrpSpPr>
          <p:nvPr/>
        </p:nvGrpSpPr>
        <p:grpSpPr bwMode="auto">
          <a:xfrm>
            <a:off x="679450" y="1752601"/>
            <a:ext cx="3302000" cy="461665"/>
            <a:chOff x="374729" y="2057400"/>
            <a:chExt cx="3301921" cy="461367"/>
          </a:xfrm>
        </p:grpSpPr>
        <p:sp>
          <p:nvSpPr>
            <p:cNvPr id="27661" name="Right Arrow 8"/>
            <p:cNvSpPr>
              <a:spLocks noChangeArrowheads="1"/>
            </p:cNvSpPr>
            <p:nvPr/>
          </p:nvSpPr>
          <p:spPr bwMode="auto">
            <a:xfrm>
              <a:off x="3067050" y="2190750"/>
              <a:ext cx="609600" cy="304800"/>
            </a:xfrm>
            <a:prstGeom prst="rightArrow">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latin typeface="Gill Sans Light"/>
                <a:cs typeface="Gill Sans Light"/>
              </a:endParaRPr>
            </a:p>
          </p:txBody>
        </p:sp>
        <p:sp>
          <p:nvSpPr>
            <p:cNvPr id="10" name="TextBox 9"/>
            <p:cNvSpPr txBox="1"/>
            <p:nvPr/>
          </p:nvSpPr>
          <p:spPr>
            <a:xfrm>
              <a:off x="374729" y="2057400"/>
              <a:ext cx="2583999" cy="461367"/>
            </a:xfrm>
            <a:prstGeom prst="rect">
              <a:avLst/>
            </a:prstGeom>
            <a:noFill/>
          </p:spPr>
          <p:txBody>
            <a:bodyPr wrap="none">
              <a:spAutoFit/>
            </a:bodyPr>
            <a:lstStyle/>
            <a:p>
              <a:pPr algn="l">
                <a:defRPr/>
              </a:pPr>
              <a:r>
                <a:rPr lang="en-US" sz="2400" b="0" dirty="0">
                  <a:latin typeface="Gill Sans Light"/>
                  <a:ea typeface="+mn-ea"/>
                  <a:cs typeface="Gill Sans Light"/>
                </a:rPr>
                <a:t>Resource availability</a:t>
              </a:r>
            </a:p>
          </p:txBody>
        </p:sp>
      </p:grpSp>
      <p:grpSp>
        <p:nvGrpSpPr>
          <p:cNvPr id="4" name="Group 8"/>
          <p:cNvGrpSpPr>
            <a:grpSpLocks/>
          </p:cNvGrpSpPr>
          <p:nvPr/>
        </p:nvGrpSpPr>
        <p:grpSpPr bwMode="auto">
          <a:xfrm>
            <a:off x="990600" y="2286000"/>
            <a:ext cx="2365375" cy="2032000"/>
            <a:chOff x="457200" y="2433935"/>
            <a:chExt cx="2364750" cy="2031325"/>
          </a:xfrm>
          <a:effectLst/>
        </p:grpSpPr>
        <p:sp>
          <p:nvSpPr>
            <p:cNvPr id="22" name="TextBox 21"/>
            <p:cNvSpPr txBox="1"/>
            <p:nvPr/>
          </p:nvSpPr>
          <p:spPr>
            <a:xfrm>
              <a:off x="457200" y="2433935"/>
              <a:ext cx="2361576" cy="461810"/>
            </a:xfrm>
            <a:prstGeom prst="rect">
              <a:avLst/>
            </a:prstGeom>
            <a:solidFill>
              <a:schemeClr val="accent6">
                <a:lumMod val="20000"/>
                <a:lumOff val="80000"/>
              </a:schemeClr>
            </a:solidFill>
            <a:ln>
              <a:solidFill>
                <a:schemeClr val="accent6">
                  <a:lumMod val="60000"/>
                  <a:lumOff val="40000"/>
                </a:schemeClr>
              </a:solidFill>
            </a:ln>
            <a:effectLst>
              <a:outerShdw blurRad="50800" dist="38100" dir="2700000" algn="tl" rotWithShape="0">
                <a:prstClr val="black">
                  <a:alpha val="40000"/>
                </a:prstClr>
              </a:outerShdw>
            </a:effectLst>
          </p:spPr>
          <p:txBody>
            <a:bodyPr>
              <a:spAutoFit/>
            </a:bodyPr>
            <a:lstStyle/>
            <a:p>
              <a:pPr marL="342900" indent="-342900" algn="l">
                <a:buFont typeface="Arial"/>
                <a:buChar char="•"/>
                <a:defRPr/>
              </a:pPr>
              <a:endParaRPr lang="en-US" sz="2400" b="0" dirty="0">
                <a:latin typeface="Gill Sans Light"/>
                <a:cs typeface="Gill Sans Light"/>
              </a:endParaRPr>
            </a:p>
          </p:txBody>
        </p:sp>
        <p:sp>
          <p:nvSpPr>
            <p:cNvPr id="21" name="TextBox 20"/>
            <p:cNvSpPr txBox="1"/>
            <p:nvPr/>
          </p:nvSpPr>
          <p:spPr>
            <a:xfrm>
              <a:off x="457200" y="2895745"/>
              <a:ext cx="2364750" cy="1569515"/>
            </a:xfrm>
            <a:prstGeom prst="rect">
              <a:avLst/>
            </a:prstGeom>
            <a:solidFill>
              <a:schemeClr val="accent6">
                <a:lumMod val="20000"/>
                <a:lumOff val="80000"/>
              </a:schemeClr>
            </a:solidFill>
            <a:ln>
              <a:solidFill>
                <a:schemeClr val="accent6">
                  <a:lumMod val="60000"/>
                  <a:lumOff val="40000"/>
                </a:schemeClr>
              </a:solidFill>
            </a:ln>
            <a:effectLst>
              <a:outerShdw blurRad="50800" dist="38100" dir="2700000" algn="tl" rotWithShape="0">
                <a:prstClr val="black">
                  <a:alpha val="40000"/>
                </a:prstClr>
              </a:outerShdw>
            </a:effectLst>
          </p:spPr>
          <p:txBody>
            <a:bodyPr wrap="none">
              <a:spAutoFit/>
            </a:bodyPr>
            <a:lstStyle>
              <a:lvl1pPr marL="342900" indent="-342900" eaLnBrk="0" hangingPunct="0">
                <a:defRPr sz="2000" b="1">
                  <a:solidFill>
                    <a:schemeClr val="tx1"/>
                  </a:solidFill>
                  <a:latin typeface="Courier New" charset="0"/>
                  <a:ea typeface="ＭＳ Ｐゴシック" charset="0"/>
                  <a:cs typeface="ＭＳ Ｐゴシック" charset="0"/>
                </a:defRPr>
              </a:lvl1pPr>
              <a:lvl2pPr marL="37931725" indent="-37474525"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algn="l" eaLnBrk="1" hangingPunct="1">
                <a:buFont typeface="Arial" charset="0"/>
                <a:buChar char="•"/>
              </a:pPr>
              <a:r>
                <a:rPr lang="en-US" sz="2400" b="0">
                  <a:latin typeface="Gill Sans Light"/>
                  <a:cs typeface="Gill Sans Light"/>
                </a:rPr>
                <a:t>Response time</a:t>
              </a:r>
            </a:p>
            <a:p>
              <a:pPr algn="l" eaLnBrk="1" hangingPunct="1">
                <a:buFont typeface="Arial" charset="0"/>
                <a:buChar char="•"/>
              </a:pPr>
              <a:r>
                <a:rPr lang="en-US" sz="2400" b="0">
                  <a:latin typeface="Gill Sans Light"/>
                  <a:cs typeface="Gill Sans Light"/>
                </a:rPr>
                <a:t>Throughput</a:t>
              </a:r>
            </a:p>
            <a:p>
              <a:pPr algn="l" eaLnBrk="1" hangingPunct="1">
                <a:buFont typeface="Arial" charset="0"/>
                <a:buChar char="•"/>
              </a:pPr>
              <a:r>
                <a:rPr lang="en-US" sz="2400" b="0">
                  <a:latin typeface="Gill Sans Light"/>
                  <a:cs typeface="Gill Sans Light"/>
                </a:rPr>
                <a:t>Availability</a:t>
              </a:r>
            </a:p>
            <a:p>
              <a:pPr algn="l" eaLnBrk="1" hangingPunct="1">
                <a:buFont typeface="Arial" charset="0"/>
                <a:buChar char="•"/>
              </a:pPr>
              <a:r>
                <a:rPr lang="en-US" sz="2400" b="0">
                  <a:latin typeface="Gill Sans Light"/>
                  <a:cs typeface="Gill Sans Light"/>
                </a:rPr>
                <a:t>…</a:t>
              </a:r>
            </a:p>
          </p:txBody>
        </p:sp>
      </p:grpSp>
      <p:grpSp>
        <p:nvGrpSpPr>
          <p:cNvPr id="5" name="Group 18"/>
          <p:cNvGrpSpPr>
            <a:grpSpLocks/>
          </p:cNvGrpSpPr>
          <p:nvPr/>
        </p:nvGrpSpPr>
        <p:grpSpPr bwMode="auto">
          <a:xfrm>
            <a:off x="1054100" y="2209801"/>
            <a:ext cx="2927350" cy="461665"/>
            <a:chOff x="748730" y="2514600"/>
            <a:chExt cx="2927920" cy="461367"/>
          </a:xfrm>
          <a:effectLst/>
        </p:grpSpPr>
        <p:sp>
          <p:nvSpPr>
            <p:cNvPr id="27657" name="Right Arrow 12"/>
            <p:cNvSpPr>
              <a:spLocks noChangeArrowheads="1"/>
            </p:cNvSpPr>
            <p:nvPr/>
          </p:nvSpPr>
          <p:spPr bwMode="auto">
            <a:xfrm>
              <a:off x="3067050" y="2628900"/>
              <a:ext cx="609600" cy="304800"/>
            </a:xfrm>
            <a:prstGeom prst="rightArrow">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latin typeface="Gill Sans Light"/>
                <a:cs typeface="Gill Sans Light"/>
              </a:endParaRPr>
            </a:p>
          </p:txBody>
        </p:sp>
        <p:sp>
          <p:nvSpPr>
            <p:cNvPr id="14" name="TextBox 13"/>
            <p:cNvSpPr txBox="1"/>
            <p:nvPr/>
          </p:nvSpPr>
          <p:spPr>
            <a:xfrm>
              <a:off x="748730" y="2514600"/>
              <a:ext cx="2274072" cy="461367"/>
            </a:xfrm>
            <a:prstGeom prst="rect">
              <a:avLst/>
            </a:prstGeom>
            <a:noFill/>
          </p:spPr>
          <p:txBody>
            <a:bodyPr wrap="none">
              <a:spAutoFit/>
            </a:bodyPr>
            <a:lstStyle/>
            <a:p>
              <a:pPr algn="l">
                <a:defRPr/>
              </a:pPr>
              <a:r>
                <a:rPr lang="en-US" sz="2400" b="0" dirty="0">
                  <a:latin typeface="Gill Sans Light"/>
                  <a:ea typeface="+mn-ea"/>
                  <a:cs typeface="Gill Sans Light"/>
                </a:rPr>
                <a:t>Job requirements</a:t>
              </a:r>
            </a:p>
          </p:txBody>
        </p:sp>
      </p:grpSp>
    </p:spTree>
    <p:extLst>
      <p:ext uri="{BB962C8B-B14F-4D97-AF65-F5344CB8AC3E}">
        <p14:creationId xmlns:p14="http://schemas.microsoft.com/office/powerpoint/2010/main" val="39325998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10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4" fill="hold" nodeType="clickEffect">
                                  <p:stCondLst>
                                    <p:cond delay="0"/>
                                  </p:stCondLst>
                                  <p:childTnLst>
                                    <p:animEffect transition="out" filter="wipe(down)">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1"/>
            <a:ext cx="8458200" cy="762000"/>
          </a:xfrm>
        </p:spPr>
        <p:txBody>
          <a:bodyPr/>
          <a:lstStyle/>
          <a:p>
            <a:r>
              <a:rPr lang="en-US" dirty="0">
                <a:latin typeface="Calibri" charset="0"/>
                <a:ea typeface="ＭＳ Ｐゴシック" charset="0"/>
              </a:rPr>
              <a:t>Approach: Global Scheduler</a:t>
            </a:r>
          </a:p>
        </p:txBody>
      </p:sp>
      <p:sp>
        <p:nvSpPr>
          <p:cNvPr id="29700" name="Rectangle 4"/>
          <p:cNvSpPr>
            <a:spLocks noChangeArrowheads="1"/>
          </p:cNvSpPr>
          <p:nvPr/>
        </p:nvSpPr>
        <p:spPr bwMode="auto">
          <a:xfrm>
            <a:off x="3981450" y="1447800"/>
            <a:ext cx="1981200" cy="1981200"/>
          </a:xfrm>
          <a:prstGeom prst="rect">
            <a:avLst/>
          </a:prstGeom>
          <a:solidFill>
            <a:srgbClr val="FFCC99"/>
          </a:solidFill>
          <a:ln w="9525">
            <a:solidFill>
              <a:schemeClr val="tx1"/>
            </a:solidFill>
            <a:round/>
            <a:headEnd/>
            <a:tailEnd/>
          </a:ln>
        </p:spPr>
        <p:txBody>
          <a:bodyPr wrap="none" anchor="ctr"/>
          <a:lstStyle/>
          <a:p>
            <a:pPr algn="ctr"/>
            <a:r>
              <a:rPr lang="en-US" sz="2400" b="0">
                <a:latin typeface="Gill Sans Light"/>
                <a:cs typeface="Gill Sans Light"/>
              </a:rPr>
              <a:t>Global </a:t>
            </a:r>
          </a:p>
          <a:p>
            <a:pPr algn="ctr"/>
            <a:r>
              <a:rPr lang="en-US" sz="2400" b="0">
                <a:latin typeface="Gill Sans Light"/>
                <a:cs typeface="Gill Sans Light"/>
              </a:rPr>
              <a:t>Scheduler</a:t>
            </a:r>
          </a:p>
        </p:txBody>
      </p:sp>
      <p:grpSp>
        <p:nvGrpSpPr>
          <p:cNvPr id="29701" name="Group 16"/>
          <p:cNvGrpSpPr>
            <a:grpSpLocks/>
          </p:cNvGrpSpPr>
          <p:nvPr/>
        </p:nvGrpSpPr>
        <p:grpSpPr bwMode="auto">
          <a:xfrm>
            <a:off x="609600" y="1295400"/>
            <a:ext cx="3371850" cy="461963"/>
            <a:chOff x="304800" y="1600200"/>
            <a:chExt cx="3371850" cy="461665"/>
          </a:xfrm>
        </p:grpSpPr>
        <p:sp>
          <p:nvSpPr>
            <p:cNvPr id="29714" name="Right Arrow 5"/>
            <p:cNvSpPr>
              <a:spLocks noChangeArrowheads="1"/>
            </p:cNvSpPr>
            <p:nvPr/>
          </p:nvSpPr>
          <p:spPr bwMode="auto">
            <a:xfrm>
              <a:off x="3067050" y="1752600"/>
              <a:ext cx="609600" cy="304800"/>
            </a:xfrm>
            <a:prstGeom prst="rightArrow">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latin typeface="Gill Sans Light"/>
                <a:cs typeface="Gill Sans Light"/>
              </a:endParaRPr>
            </a:p>
          </p:txBody>
        </p:sp>
        <p:sp>
          <p:nvSpPr>
            <p:cNvPr id="8" name="TextBox 7"/>
            <p:cNvSpPr txBox="1"/>
            <p:nvPr/>
          </p:nvSpPr>
          <p:spPr>
            <a:xfrm>
              <a:off x="304800" y="1600200"/>
              <a:ext cx="2794000" cy="461665"/>
            </a:xfrm>
            <a:prstGeom prst="rect">
              <a:avLst/>
            </a:prstGeom>
            <a:noFill/>
          </p:spPr>
          <p:txBody>
            <a:bodyPr wrap="none">
              <a:spAutoFit/>
            </a:bodyPr>
            <a:lstStyle/>
            <a:p>
              <a:pPr algn="l">
                <a:defRPr/>
              </a:pPr>
              <a:r>
                <a:rPr lang="en-US" sz="2400" b="0" dirty="0">
                  <a:latin typeface="Gill Sans Light"/>
                  <a:ea typeface="+mn-ea"/>
                  <a:cs typeface="Gill Sans Light"/>
                </a:rPr>
                <a:t>Organization policies</a:t>
              </a:r>
            </a:p>
          </p:txBody>
        </p:sp>
      </p:grpSp>
      <p:grpSp>
        <p:nvGrpSpPr>
          <p:cNvPr id="29702" name="Group 17"/>
          <p:cNvGrpSpPr>
            <a:grpSpLocks/>
          </p:cNvGrpSpPr>
          <p:nvPr/>
        </p:nvGrpSpPr>
        <p:grpSpPr bwMode="auto">
          <a:xfrm>
            <a:off x="679450" y="1752601"/>
            <a:ext cx="3302000" cy="461665"/>
            <a:chOff x="374729" y="2057400"/>
            <a:chExt cx="3301921" cy="461367"/>
          </a:xfrm>
        </p:grpSpPr>
        <p:sp>
          <p:nvSpPr>
            <p:cNvPr id="29712" name="Right Arrow 8"/>
            <p:cNvSpPr>
              <a:spLocks noChangeArrowheads="1"/>
            </p:cNvSpPr>
            <p:nvPr/>
          </p:nvSpPr>
          <p:spPr bwMode="auto">
            <a:xfrm>
              <a:off x="3067050" y="2190750"/>
              <a:ext cx="609600" cy="304800"/>
            </a:xfrm>
            <a:prstGeom prst="rightArrow">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latin typeface="Gill Sans Light"/>
                <a:cs typeface="Gill Sans Light"/>
              </a:endParaRPr>
            </a:p>
          </p:txBody>
        </p:sp>
        <p:sp>
          <p:nvSpPr>
            <p:cNvPr id="10" name="TextBox 9"/>
            <p:cNvSpPr txBox="1"/>
            <p:nvPr/>
          </p:nvSpPr>
          <p:spPr>
            <a:xfrm>
              <a:off x="374729" y="2057400"/>
              <a:ext cx="2583999" cy="461367"/>
            </a:xfrm>
            <a:prstGeom prst="rect">
              <a:avLst/>
            </a:prstGeom>
            <a:noFill/>
          </p:spPr>
          <p:txBody>
            <a:bodyPr wrap="none">
              <a:spAutoFit/>
            </a:bodyPr>
            <a:lstStyle/>
            <a:p>
              <a:pPr algn="l">
                <a:defRPr/>
              </a:pPr>
              <a:r>
                <a:rPr lang="en-US" sz="2400" b="0" dirty="0">
                  <a:latin typeface="Gill Sans Light"/>
                  <a:ea typeface="+mn-ea"/>
                  <a:cs typeface="Gill Sans Light"/>
                </a:rPr>
                <a:t>Resource availability</a:t>
              </a:r>
            </a:p>
          </p:txBody>
        </p:sp>
      </p:grpSp>
      <p:grpSp>
        <p:nvGrpSpPr>
          <p:cNvPr id="4" name="Group 8"/>
          <p:cNvGrpSpPr>
            <a:grpSpLocks/>
          </p:cNvGrpSpPr>
          <p:nvPr/>
        </p:nvGrpSpPr>
        <p:grpSpPr bwMode="auto">
          <a:xfrm>
            <a:off x="990600" y="2605088"/>
            <a:ext cx="2438400" cy="1292225"/>
            <a:chOff x="457200" y="2433935"/>
            <a:chExt cx="2438400" cy="1292662"/>
          </a:xfrm>
        </p:grpSpPr>
        <p:sp>
          <p:nvSpPr>
            <p:cNvPr id="22" name="TextBox 21"/>
            <p:cNvSpPr txBox="1"/>
            <p:nvPr/>
          </p:nvSpPr>
          <p:spPr>
            <a:xfrm>
              <a:off x="457200" y="2433935"/>
              <a:ext cx="2362200" cy="462118"/>
            </a:xfrm>
            <a:prstGeom prst="rect">
              <a:avLst/>
            </a:prstGeom>
            <a:solidFill>
              <a:schemeClr val="accent6">
                <a:lumMod val="20000"/>
                <a:lumOff val="80000"/>
              </a:schemeClr>
            </a:solidFill>
            <a:ln>
              <a:solidFill>
                <a:schemeClr val="accent6">
                  <a:lumMod val="60000"/>
                  <a:lumOff val="40000"/>
                </a:schemeClr>
              </a:solidFill>
            </a:ln>
            <a:effectLst>
              <a:outerShdw blurRad="50800" dist="38100" dir="2700000" algn="tl" rotWithShape="0">
                <a:prstClr val="black">
                  <a:alpha val="40000"/>
                </a:prstClr>
              </a:outerShdw>
            </a:effectLst>
          </p:spPr>
          <p:txBody>
            <a:bodyPr>
              <a:spAutoFit/>
            </a:bodyPr>
            <a:lstStyle/>
            <a:p>
              <a:pPr marL="342900" indent="-342900" algn="l">
                <a:buFont typeface="Arial"/>
                <a:buChar char="•"/>
                <a:defRPr/>
              </a:pPr>
              <a:endParaRPr lang="en-US" sz="2400" b="0" dirty="0">
                <a:latin typeface="Gill Sans Light"/>
                <a:cs typeface="Gill Sans Light"/>
              </a:endParaRPr>
            </a:p>
          </p:txBody>
        </p:sp>
        <p:sp>
          <p:nvSpPr>
            <p:cNvPr id="21" name="TextBox 20"/>
            <p:cNvSpPr txBox="1"/>
            <p:nvPr/>
          </p:nvSpPr>
          <p:spPr>
            <a:xfrm>
              <a:off x="457200" y="2896053"/>
              <a:ext cx="2438400" cy="830544"/>
            </a:xfrm>
            <a:prstGeom prst="rect">
              <a:avLst/>
            </a:prstGeom>
            <a:solidFill>
              <a:schemeClr val="accent6">
                <a:lumMod val="20000"/>
                <a:lumOff val="80000"/>
              </a:schemeClr>
            </a:solidFill>
            <a:ln>
              <a:solidFill>
                <a:schemeClr val="accent6">
                  <a:lumMod val="60000"/>
                  <a:lumOff val="40000"/>
                </a:schemeClr>
              </a:solidFill>
            </a:ln>
            <a:effectLst>
              <a:outerShdw blurRad="50800" dist="38100" dir="2700000" algn="tl" rotWithShape="0">
                <a:prstClr val="black">
                  <a:alpha val="40000"/>
                </a:prstClr>
              </a:outerShdw>
            </a:effectLst>
          </p:spPr>
          <p:txBody>
            <a:bodyPr>
              <a:spAutoFit/>
            </a:bodyPr>
            <a:lstStyle/>
            <a:p>
              <a:pPr marL="342900" indent="-342900" algn="l">
                <a:buFont typeface="Arial"/>
                <a:buChar char="•"/>
                <a:defRPr/>
              </a:pPr>
              <a:r>
                <a:rPr lang="en-US" sz="2400" b="0" dirty="0">
                  <a:latin typeface="Gill Sans Light"/>
                  <a:cs typeface="Gill Sans Light"/>
                </a:rPr>
                <a:t>Task DAG</a:t>
              </a:r>
            </a:p>
            <a:p>
              <a:pPr marL="342900" indent="-342900" algn="l">
                <a:buFont typeface="Arial"/>
                <a:buChar char="•"/>
                <a:defRPr/>
              </a:pPr>
              <a:r>
                <a:rPr lang="en-US" sz="2400" b="0" dirty="0">
                  <a:latin typeface="Gill Sans Light"/>
                  <a:cs typeface="Gill Sans Light"/>
                </a:rPr>
                <a:t>Inputs/outputs</a:t>
              </a:r>
            </a:p>
          </p:txBody>
        </p:sp>
      </p:grpSp>
      <p:grpSp>
        <p:nvGrpSpPr>
          <p:cNvPr id="29704" name="Group 18"/>
          <p:cNvGrpSpPr>
            <a:grpSpLocks/>
          </p:cNvGrpSpPr>
          <p:nvPr/>
        </p:nvGrpSpPr>
        <p:grpSpPr bwMode="auto">
          <a:xfrm>
            <a:off x="1054100" y="2209801"/>
            <a:ext cx="2927350" cy="461665"/>
            <a:chOff x="748730" y="2514600"/>
            <a:chExt cx="2927920" cy="461367"/>
          </a:xfrm>
        </p:grpSpPr>
        <p:sp>
          <p:nvSpPr>
            <p:cNvPr id="29708" name="Right Arrow 12"/>
            <p:cNvSpPr>
              <a:spLocks noChangeArrowheads="1"/>
            </p:cNvSpPr>
            <p:nvPr/>
          </p:nvSpPr>
          <p:spPr bwMode="auto">
            <a:xfrm>
              <a:off x="3067050" y="2628900"/>
              <a:ext cx="609600" cy="304800"/>
            </a:xfrm>
            <a:prstGeom prst="rightArrow">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latin typeface="Gill Sans Light"/>
                <a:cs typeface="Gill Sans Light"/>
              </a:endParaRPr>
            </a:p>
          </p:txBody>
        </p:sp>
        <p:sp>
          <p:nvSpPr>
            <p:cNvPr id="14" name="TextBox 13"/>
            <p:cNvSpPr txBox="1"/>
            <p:nvPr/>
          </p:nvSpPr>
          <p:spPr>
            <a:xfrm>
              <a:off x="748730" y="2514600"/>
              <a:ext cx="2274072" cy="461367"/>
            </a:xfrm>
            <a:prstGeom prst="rect">
              <a:avLst/>
            </a:prstGeom>
            <a:noFill/>
          </p:spPr>
          <p:txBody>
            <a:bodyPr wrap="none">
              <a:spAutoFit/>
            </a:bodyPr>
            <a:lstStyle/>
            <a:p>
              <a:pPr algn="l">
                <a:defRPr/>
              </a:pPr>
              <a:r>
                <a:rPr lang="en-US" sz="2400" b="0" dirty="0">
                  <a:latin typeface="Gill Sans Light"/>
                  <a:ea typeface="+mn-ea"/>
                  <a:cs typeface="Gill Sans Light"/>
                </a:rPr>
                <a:t>Job requirements</a:t>
              </a:r>
            </a:p>
          </p:txBody>
        </p:sp>
      </p:grpSp>
      <p:grpSp>
        <p:nvGrpSpPr>
          <p:cNvPr id="6" name="Group 19"/>
          <p:cNvGrpSpPr>
            <a:grpSpLocks/>
          </p:cNvGrpSpPr>
          <p:nvPr/>
        </p:nvGrpSpPr>
        <p:grpSpPr bwMode="auto">
          <a:xfrm>
            <a:off x="914400" y="2598738"/>
            <a:ext cx="3067050" cy="460375"/>
            <a:chOff x="609600" y="2902803"/>
            <a:chExt cx="3067050" cy="461665"/>
          </a:xfrm>
        </p:grpSpPr>
        <p:sp>
          <p:nvSpPr>
            <p:cNvPr id="29706" name="Right Arrow 10"/>
            <p:cNvSpPr>
              <a:spLocks noChangeArrowheads="1"/>
            </p:cNvSpPr>
            <p:nvPr/>
          </p:nvSpPr>
          <p:spPr bwMode="auto">
            <a:xfrm>
              <a:off x="3067050" y="3048000"/>
              <a:ext cx="609600" cy="304800"/>
            </a:xfrm>
            <a:prstGeom prst="rightArrow">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latin typeface="Gill Sans Light"/>
                <a:cs typeface="Gill Sans Light"/>
              </a:endParaRPr>
            </a:p>
          </p:txBody>
        </p:sp>
        <p:sp>
          <p:nvSpPr>
            <p:cNvPr id="12" name="TextBox 11"/>
            <p:cNvSpPr txBox="1"/>
            <p:nvPr/>
          </p:nvSpPr>
          <p:spPr>
            <a:xfrm>
              <a:off x="609600" y="2902803"/>
              <a:ext cx="2514600" cy="461665"/>
            </a:xfrm>
            <a:prstGeom prst="rect">
              <a:avLst/>
            </a:prstGeom>
            <a:noFill/>
          </p:spPr>
          <p:txBody>
            <a:bodyPr wrap="none">
              <a:spAutoFit/>
            </a:bodyPr>
            <a:lstStyle/>
            <a:p>
              <a:pPr algn="l">
                <a:defRPr/>
              </a:pPr>
              <a:r>
                <a:rPr lang="en-US" sz="2400" b="0" dirty="0">
                  <a:latin typeface="Gill Sans Light"/>
                  <a:ea typeface="+mn-ea"/>
                  <a:cs typeface="Gill Sans Light"/>
                </a:rPr>
                <a:t>Job execution plan</a:t>
              </a:r>
            </a:p>
          </p:txBody>
        </p:sp>
      </p:grpSp>
    </p:spTree>
    <p:extLst>
      <p:ext uri="{BB962C8B-B14F-4D97-AF65-F5344CB8AC3E}">
        <p14:creationId xmlns:p14="http://schemas.microsoft.com/office/powerpoint/2010/main" val="94109518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1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4" fill="hold" nodeType="clickEffect">
                                  <p:stCondLst>
                                    <p:cond delay="0"/>
                                  </p:stCondLst>
                                  <p:childTnLst>
                                    <p:animEffect transition="out" filter="wipe(down)">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1"/>
            <a:ext cx="8458200" cy="761999"/>
          </a:xfrm>
        </p:spPr>
        <p:txBody>
          <a:bodyPr/>
          <a:lstStyle/>
          <a:p>
            <a:r>
              <a:rPr lang="en-US" dirty="0">
                <a:latin typeface="Calibri" charset="0"/>
                <a:ea typeface="ＭＳ Ｐゴシック" charset="0"/>
              </a:rPr>
              <a:t>Approach: Global Scheduler</a:t>
            </a:r>
          </a:p>
        </p:txBody>
      </p:sp>
      <p:sp>
        <p:nvSpPr>
          <p:cNvPr id="31748" name="Rectangle 4"/>
          <p:cNvSpPr>
            <a:spLocks noChangeArrowheads="1"/>
          </p:cNvSpPr>
          <p:nvPr/>
        </p:nvSpPr>
        <p:spPr bwMode="auto">
          <a:xfrm>
            <a:off x="3981450" y="1447800"/>
            <a:ext cx="1981200" cy="1981200"/>
          </a:xfrm>
          <a:prstGeom prst="rect">
            <a:avLst/>
          </a:prstGeom>
          <a:solidFill>
            <a:srgbClr val="FFCC99"/>
          </a:solidFill>
          <a:ln w="9525">
            <a:solidFill>
              <a:schemeClr val="tx1"/>
            </a:solidFill>
            <a:round/>
            <a:headEnd/>
            <a:tailEnd/>
          </a:ln>
        </p:spPr>
        <p:txBody>
          <a:bodyPr wrap="none" anchor="ctr"/>
          <a:lstStyle/>
          <a:p>
            <a:pPr algn="ctr"/>
            <a:r>
              <a:rPr lang="en-US" sz="2400" b="0">
                <a:latin typeface="Gill Sans Light"/>
                <a:cs typeface="Gill Sans Light"/>
              </a:rPr>
              <a:t>Global </a:t>
            </a:r>
          </a:p>
          <a:p>
            <a:pPr algn="ctr"/>
            <a:r>
              <a:rPr lang="en-US" sz="2400" b="0">
                <a:latin typeface="Gill Sans Light"/>
                <a:cs typeface="Gill Sans Light"/>
              </a:rPr>
              <a:t>Scheduler</a:t>
            </a:r>
          </a:p>
        </p:txBody>
      </p:sp>
      <p:grpSp>
        <p:nvGrpSpPr>
          <p:cNvPr id="31749" name="Group 16"/>
          <p:cNvGrpSpPr>
            <a:grpSpLocks/>
          </p:cNvGrpSpPr>
          <p:nvPr/>
        </p:nvGrpSpPr>
        <p:grpSpPr bwMode="auto">
          <a:xfrm>
            <a:off x="609600" y="1295400"/>
            <a:ext cx="3371850" cy="461963"/>
            <a:chOff x="304800" y="1600200"/>
            <a:chExt cx="3371850" cy="461665"/>
          </a:xfrm>
        </p:grpSpPr>
        <p:sp>
          <p:nvSpPr>
            <p:cNvPr id="31765" name="Right Arrow 5"/>
            <p:cNvSpPr>
              <a:spLocks noChangeArrowheads="1"/>
            </p:cNvSpPr>
            <p:nvPr/>
          </p:nvSpPr>
          <p:spPr bwMode="auto">
            <a:xfrm>
              <a:off x="3067050" y="1752600"/>
              <a:ext cx="609600" cy="304800"/>
            </a:xfrm>
            <a:prstGeom prst="rightArrow">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latin typeface="Gill Sans Light"/>
                <a:cs typeface="Gill Sans Light"/>
              </a:endParaRPr>
            </a:p>
          </p:txBody>
        </p:sp>
        <p:sp>
          <p:nvSpPr>
            <p:cNvPr id="8" name="TextBox 7"/>
            <p:cNvSpPr txBox="1"/>
            <p:nvPr/>
          </p:nvSpPr>
          <p:spPr>
            <a:xfrm>
              <a:off x="304800" y="1600200"/>
              <a:ext cx="2794000" cy="461665"/>
            </a:xfrm>
            <a:prstGeom prst="rect">
              <a:avLst/>
            </a:prstGeom>
            <a:noFill/>
          </p:spPr>
          <p:txBody>
            <a:bodyPr wrap="none">
              <a:spAutoFit/>
            </a:bodyPr>
            <a:lstStyle/>
            <a:p>
              <a:pPr algn="l">
                <a:defRPr/>
              </a:pPr>
              <a:r>
                <a:rPr lang="en-US" sz="2400" b="0" dirty="0">
                  <a:latin typeface="Gill Sans Light"/>
                  <a:ea typeface="+mn-ea"/>
                  <a:cs typeface="Gill Sans Light"/>
                </a:rPr>
                <a:t>Organization policies</a:t>
              </a:r>
            </a:p>
          </p:txBody>
        </p:sp>
      </p:grpSp>
      <p:grpSp>
        <p:nvGrpSpPr>
          <p:cNvPr id="31750" name="Group 17"/>
          <p:cNvGrpSpPr>
            <a:grpSpLocks/>
          </p:cNvGrpSpPr>
          <p:nvPr/>
        </p:nvGrpSpPr>
        <p:grpSpPr bwMode="auto">
          <a:xfrm>
            <a:off x="679450" y="1752601"/>
            <a:ext cx="3302000" cy="461665"/>
            <a:chOff x="374729" y="2057400"/>
            <a:chExt cx="3301921" cy="461367"/>
          </a:xfrm>
        </p:grpSpPr>
        <p:sp>
          <p:nvSpPr>
            <p:cNvPr id="31763" name="Right Arrow 8"/>
            <p:cNvSpPr>
              <a:spLocks noChangeArrowheads="1"/>
            </p:cNvSpPr>
            <p:nvPr/>
          </p:nvSpPr>
          <p:spPr bwMode="auto">
            <a:xfrm>
              <a:off x="3067050" y="2190750"/>
              <a:ext cx="609600" cy="304800"/>
            </a:xfrm>
            <a:prstGeom prst="rightArrow">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latin typeface="Gill Sans Light"/>
                <a:cs typeface="Gill Sans Light"/>
              </a:endParaRPr>
            </a:p>
          </p:txBody>
        </p:sp>
        <p:sp>
          <p:nvSpPr>
            <p:cNvPr id="10" name="TextBox 9"/>
            <p:cNvSpPr txBox="1"/>
            <p:nvPr/>
          </p:nvSpPr>
          <p:spPr>
            <a:xfrm>
              <a:off x="374729" y="2057400"/>
              <a:ext cx="2583999" cy="461367"/>
            </a:xfrm>
            <a:prstGeom prst="rect">
              <a:avLst/>
            </a:prstGeom>
            <a:noFill/>
          </p:spPr>
          <p:txBody>
            <a:bodyPr wrap="none">
              <a:spAutoFit/>
            </a:bodyPr>
            <a:lstStyle/>
            <a:p>
              <a:pPr algn="l">
                <a:defRPr/>
              </a:pPr>
              <a:r>
                <a:rPr lang="en-US" sz="2400" b="0" dirty="0">
                  <a:latin typeface="Gill Sans Light"/>
                  <a:ea typeface="+mn-ea"/>
                  <a:cs typeface="Gill Sans Light"/>
                </a:rPr>
                <a:t>Resource availability</a:t>
              </a:r>
            </a:p>
          </p:txBody>
        </p:sp>
      </p:grpSp>
      <p:grpSp>
        <p:nvGrpSpPr>
          <p:cNvPr id="4" name="Group 8"/>
          <p:cNvGrpSpPr>
            <a:grpSpLocks/>
          </p:cNvGrpSpPr>
          <p:nvPr/>
        </p:nvGrpSpPr>
        <p:grpSpPr bwMode="auto">
          <a:xfrm>
            <a:off x="1981200" y="3048000"/>
            <a:ext cx="2438400" cy="1662113"/>
            <a:chOff x="457200" y="2433935"/>
            <a:chExt cx="4334933" cy="1661993"/>
          </a:xfrm>
        </p:grpSpPr>
        <p:sp>
          <p:nvSpPr>
            <p:cNvPr id="22" name="TextBox 21"/>
            <p:cNvSpPr txBox="1"/>
            <p:nvPr/>
          </p:nvSpPr>
          <p:spPr>
            <a:xfrm>
              <a:off x="457200" y="2433935"/>
              <a:ext cx="2362201" cy="461930"/>
            </a:xfrm>
            <a:prstGeom prst="rect">
              <a:avLst/>
            </a:prstGeom>
            <a:solidFill>
              <a:schemeClr val="accent6">
                <a:lumMod val="20000"/>
                <a:lumOff val="80000"/>
              </a:schemeClr>
            </a:solidFill>
            <a:ln>
              <a:solidFill>
                <a:schemeClr val="accent6">
                  <a:lumMod val="60000"/>
                  <a:lumOff val="40000"/>
                </a:schemeClr>
              </a:solidFill>
            </a:ln>
            <a:effectLst>
              <a:outerShdw blurRad="50800" dist="38100" dir="2700000" algn="tl" rotWithShape="0">
                <a:prstClr val="black">
                  <a:alpha val="40000"/>
                </a:prstClr>
              </a:outerShdw>
            </a:effectLst>
          </p:spPr>
          <p:txBody>
            <a:bodyPr>
              <a:spAutoFit/>
            </a:bodyPr>
            <a:lstStyle/>
            <a:p>
              <a:pPr marL="342900" indent="-342900" algn="l">
                <a:buFont typeface="Arial"/>
                <a:buChar char="•"/>
                <a:defRPr/>
              </a:pPr>
              <a:endParaRPr lang="en-US" sz="2400" b="0" dirty="0">
                <a:latin typeface="Gill Sans Light"/>
                <a:cs typeface="Gill Sans Light"/>
              </a:endParaRPr>
            </a:p>
          </p:txBody>
        </p:sp>
        <p:sp>
          <p:nvSpPr>
            <p:cNvPr id="21" name="TextBox 20"/>
            <p:cNvSpPr txBox="1"/>
            <p:nvPr/>
          </p:nvSpPr>
          <p:spPr>
            <a:xfrm>
              <a:off x="457200" y="2895865"/>
              <a:ext cx="4334933" cy="1200063"/>
            </a:xfrm>
            <a:prstGeom prst="rect">
              <a:avLst/>
            </a:prstGeom>
            <a:solidFill>
              <a:schemeClr val="accent6">
                <a:lumMod val="20000"/>
                <a:lumOff val="80000"/>
              </a:schemeClr>
            </a:solidFill>
            <a:ln>
              <a:solidFill>
                <a:schemeClr val="accent6">
                  <a:lumMod val="60000"/>
                  <a:lumOff val="40000"/>
                </a:schemeClr>
              </a:solidFill>
            </a:ln>
            <a:effectLst>
              <a:outerShdw blurRad="50800" dist="38100" dir="2700000" algn="tl" rotWithShape="0">
                <a:prstClr val="black">
                  <a:alpha val="40000"/>
                </a:prstClr>
              </a:outerShdw>
            </a:effectLst>
          </p:spPr>
          <p:txBody>
            <a:bodyPr>
              <a:spAutoFit/>
            </a:bodyPr>
            <a:lstStyle/>
            <a:p>
              <a:pPr marL="342900" indent="-342900" algn="l">
                <a:buFont typeface="Arial"/>
                <a:buChar char="•"/>
                <a:defRPr/>
              </a:pPr>
              <a:r>
                <a:rPr lang="en-US" sz="2400" b="0" dirty="0">
                  <a:latin typeface="Gill Sans Light"/>
                  <a:cs typeface="Gill Sans Light"/>
                </a:rPr>
                <a:t>Task durations</a:t>
              </a:r>
            </a:p>
            <a:p>
              <a:pPr marL="342900" indent="-342900" algn="l">
                <a:buFont typeface="Arial"/>
                <a:buChar char="•"/>
                <a:defRPr/>
              </a:pPr>
              <a:r>
                <a:rPr lang="en-US" sz="2400" b="0" dirty="0">
                  <a:latin typeface="Gill Sans Light"/>
                  <a:cs typeface="Gill Sans Light"/>
                </a:rPr>
                <a:t>Input sizes</a:t>
              </a:r>
            </a:p>
            <a:p>
              <a:pPr marL="342900" indent="-342900" algn="l">
                <a:buFont typeface="Arial"/>
                <a:buChar char="•"/>
                <a:defRPr/>
              </a:pPr>
              <a:r>
                <a:rPr lang="en-US" sz="2400" b="0" dirty="0">
                  <a:latin typeface="Gill Sans Light"/>
                  <a:cs typeface="Gill Sans Light"/>
                </a:rPr>
                <a:t>Transfer sizes</a:t>
              </a:r>
            </a:p>
          </p:txBody>
        </p:sp>
      </p:grpSp>
      <p:grpSp>
        <p:nvGrpSpPr>
          <p:cNvPr id="31752" name="Group 18"/>
          <p:cNvGrpSpPr>
            <a:grpSpLocks/>
          </p:cNvGrpSpPr>
          <p:nvPr/>
        </p:nvGrpSpPr>
        <p:grpSpPr bwMode="auto">
          <a:xfrm>
            <a:off x="1054100" y="2209801"/>
            <a:ext cx="2927350" cy="461665"/>
            <a:chOff x="748730" y="2514600"/>
            <a:chExt cx="2927920" cy="461367"/>
          </a:xfrm>
        </p:grpSpPr>
        <p:sp>
          <p:nvSpPr>
            <p:cNvPr id="31759" name="Right Arrow 12"/>
            <p:cNvSpPr>
              <a:spLocks noChangeArrowheads="1"/>
            </p:cNvSpPr>
            <p:nvPr/>
          </p:nvSpPr>
          <p:spPr bwMode="auto">
            <a:xfrm>
              <a:off x="3067050" y="2628900"/>
              <a:ext cx="609600" cy="304800"/>
            </a:xfrm>
            <a:prstGeom prst="rightArrow">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latin typeface="Gill Sans Light"/>
                <a:cs typeface="Gill Sans Light"/>
              </a:endParaRPr>
            </a:p>
          </p:txBody>
        </p:sp>
        <p:sp>
          <p:nvSpPr>
            <p:cNvPr id="14" name="TextBox 13"/>
            <p:cNvSpPr txBox="1"/>
            <p:nvPr/>
          </p:nvSpPr>
          <p:spPr>
            <a:xfrm>
              <a:off x="748730" y="2514600"/>
              <a:ext cx="2274072" cy="461367"/>
            </a:xfrm>
            <a:prstGeom prst="rect">
              <a:avLst/>
            </a:prstGeom>
            <a:noFill/>
          </p:spPr>
          <p:txBody>
            <a:bodyPr wrap="none">
              <a:spAutoFit/>
            </a:bodyPr>
            <a:lstStyle/>
            <a:p>
              <a:pPr algn="l">
                <a:defRPr/>
              </a:pPr>
              <a:r>
                <a:rPr lang="en-US" sz="2400" b="0" dirty="0">
                  <a:latin typeface="Gill Sans Light"/>
                  <a:ea typeface="+mn-ea"/>
                  <a:cs typeface="Gill Sans Light"/>
                </a:rPr>
                <a:t>Job requirements</a:t>
              </a:r>
            </a:p>
          </p:txBody>
        </p:sp>
      </p:grpSp>
      <p:grpSp>
        <p:nvGrpSpPr>
          <p:cNvPr id="31753" name="Group 19"/>
          <p:cNvGrpSpPr>
            <a:grpSpLocks/>
          </p:cNvGrpSpPr>
          <p:nvPr/>
        </p:nvGrpSpPr>
        <p:grpSpPr bwMode="auto">
          <a:xfrm>
            <a:off x="914400" y="2598738"/>
            <a:ext cx="3067050" cy="460375"/>
            <a:chOff x="609600" y="2902803"/>
            <a:chExt cx="3067050" cy="461665"/>
          </a:xfrm>
        </p:grpSpPr>
        <p:sp>
          <p:nvSpPr>
            <p:cNvPr id="31757" name="Right Arrow 10"/>
            <p:cNvSpPr>
              <a:spLocks noChangeArrowheads="1"/>
            </p:cNvSpPr>
            <p:nvPr/>
          </p:nvSpPr>
          <p:spPr bwMode="auto">
            <a:xfrm>
              <a:off x="3067050" y="3048000"/>
              <a:ext cx="609600" cy="304800"/>
            </a:xfrm>
            <a:prstGeom prst="rightArrow">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latin typeface="Gill Sans Light"/>
                <a:cs typeface="Gill Sans Light"/>
              </a:endParaRPr>
            </a:p>
          </p:txBody>
        </p:sp>
        <p:sp>
          <p:nvSpPr>
            <p:cNvPr id="12" name="TextBox 11"/>
            <p:cNvSpPr txBox="1"/>
            <p:nvPr/>
          </p:nvSpPr>
          <p:spPr>
            <a:xfrm>
              <a:off x="609600" y="2902803"/>
              <a:ext cx="2514600" cy="461665"/>
            </a:xfrm>
            <a:prstGeom prst="rect">
              <a:avLst/>
            </a:prstGeom>
            <a:noFill/>
          </p:spPr>
          <p:txBody>
            <a:bodyPr wrap="none">
              <a:spAutoFit/>
            </a:bodyPr>
            <a:lstStyle/>
            <a:p>
              <a:pPr algn="l">
                <a:defRPr/>
              </a:pPr>
              <a:r>
                <a:rPr lang="en-US" sz="2400" b="0" dirty="0">
                  <a:latin typeface="Gill Sans Light"/>
                  <a:ea typeface="+mn-ea"/>
                  <a:cs typeface="Gill Sans Light"/>
                </a:rPr>
                <a:t>Job execution plan</a:t>
              </a:r>
            </a:p>
          </p:txBody>
        </p:sp>
      </p:grpSp>
      <p:grpSp>
        <p:nvGrpSpPr>
          <p:cNvPr id="7" name="Group 19"/>
          <p:cNvGrpSpPr>
            <a:grpSpLocks/>
          </p:cNvGrpSpPr>
          <p:nvPr/>
        </p:nvGrpSpPr>
        <p:grpSpPr bwMode="auto">
          <a:xfrm>
            <a:off x="1981200" y="2979736"/>
            <a:ext cx="1981200" cy="461665"/>
            <a:chOff x="1695450" y="2902803"/>
            <a:chExt cx="1981200" cy="462959"/>
          </a:xfrm>
        </p:grpSpPr>
        <p:sp>
          <p:nvSpPr>
            <p:cNvPr id="31755" name="Right Arrow 10"/>
            <p:cNvSpPr>
              <a:spLocks noChangeArrowheads="1"/>
            </p:cNvSpPr>
            <p:nvPr/>
          </p:nvSpPr>
          <p:spPr bwMode="auto">
            <a:xfrm>
              <a:off x="3067050" y="3048000"/>
              <a:ext cx="609600" cy="304800"/>
            </a:xfrm>
            <a:prstGeom prst="rightArrow">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latin typeface="Gill Sans Light"/>
                <a:cs typeface="Gill Sans Light"/>
              </a:endParaRPr>
            </a:p>
          </p:txBody>
        </p:sp>
        <p:sp>
          <p:nvSpPr>
            <p:cNvPr id="26" name="TextBox 25"/>
            <p:cNvSpPr txBox="1"/>
            <p:nvPr/>
          </p:nvSpPr>
          <p:spPr>
            <a:xfrm>
              <a:off x="1695450" y="2902803"/>
              <a:ext cx="1313180" cy="462959"/>
            </a:xfrm>
            <a:prstGeom prst="rect">
              <a:avLst/>
            </a:prstGeom>
            <a:noFill/>
          </p:spPr>
          <p:txBody>
            <a:bodyPr wrap="none">
              <a:spAutoFit/>
            </a:bodyPr>
            <a:lstStyle/>
            <a:p>
              <a:pPr algn="l">
                <a:defRPr/>
              </a:pPr>
              <a:r>
                <a:rPr lang="en-US" sz="2400" b="0" dirty="0">
                  <a:latin typeface="Gill Sans Light"/>
                  <a:ea typeface="+mn-ea"/>
                  <a:cs typeface="Gill Sans Light"/>
                </a:rPr>
                <a:t>Estimates</a:t>
              </a:r>
            </a:p>
          </p:txBody>
        </p:sp>
      </p:grpSp>
    </p:spTree>
    <p:extLst>
      <p:ext uri="{BB962C8B-B14F-4D97-AF65-F5344CB8AC3E}">
        <p14:creationId xmlns:p14="http://schemas.microsoft.com/office/powerpoint/2010/main" val="26586592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1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4" fill="hold" nodeType="clickEffect">
                                  <p:stCondLst>
                                    <p:cond delay="0"/>
                                  </p:stCondLst>
                                  <p:childTnLst>
                                    <p:animEffect transition="out" filter="wipe(down)">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1"/>
            <a:ext cx="8458200" cy="762000"/>
          </a:xfrm>
        </p:spPr>
        <p:txBody>
          <a:bodyPr/>
          <a:lstStyle/>
          <a:p>
            <a:r>
              <a:rPr lang="en-US" dirty="0">
                <a:latin typeface="Calibri" charset="0"/>
                <a:ea typeface="ＭＳ Ｐゴシック" charset="0"/>
              </a:rPr>
              <a:t>Approach: Global Scheduler</a:t>
            </a:r>
          </a:p>
        </p:txBody>
      </p:sp>
      <p:sp>
        <p:nvSpPr>
          <p:cNvPr id="3" name="Content Placeholder 2"/>
          <p:cNvSpPr>
            <a:spLocks noGrp="1"/>
          </p:cNvSpPr>
          <p:nvPr>
            <p:ph idx="1"/>
          </p:nvPr>
        </p:nvSpPr>
        <p:spPr>
          <a:xfrm>
            <a:off x="457200" y="3810000"/>
            <a:ext cx="8229600" cy="2514600"/>
          </a:xfrm>
        </p:spPr>
        <p:txBody>
          <a:bodyPr>
            <a:normAutofit/>
          </a:bodyPr>
          <a:lstStyle/>
          <a:p>
            <a:r>
              <a:rPr lang="en-US">
                <a:latin typeface="Gill Sans Light"/>
                <a:ea typeface="ＭＳ Ｐゴシック" charset="0"/>
                <a:cs typeface="Gill Sans Light"/>
              </a:rPr>
              <a:t>Advantages: can achieve optimal schedule</a:t>
            </a:r>
          </a:p>
          <a:p>
            <a:r>
              <a:rPr lang="en-US">
                <a:latin typeface="Gill Sans Light"/>
                <a:ea typeface="ＭＳ Ｐゴシック" charset="0"/>
                <a:cs typeface="Gill Sans Light"/>
              </a:rPr>
              <a:t>Disadvantages: </a:t>
            </a:r>
          </a:p>
          <a:p>
            <a:pPr lvl="1"/>
            <a:r>
              <a:rPr lang="en-US" sz="2400">
                <a:latin typeface="Gill Sans Light"/>
                <a:ea typeface="ＭＳ Ｐゴシック" charset="0"/>
                <a:cs typeface="Gill Sans Light"/>
              </a:rPr>
              <a:t>Complexity </a:t>
            </a:r>
            <a:r>
              <a:rPr lang="en-US" sz="2400">
                <a:latin typeface="Gill Sans Light"/>
                <a:ea typeface="ＭＳ Ｐゴシック" charset="0"/>
                <a:cs typeface="Gill Sans Light"/>
                <a:sym typeface="Wingdings" charset="0"/>
              </a:rPr>
              <a:t> hard to scale and ensure resilience</a:t>
            </a:r>
          </a:p>
          <a:p>
            <a:pPr lvl="1"/>
            <a:r>
              <a:rPr lang="en-US" sz="2400">
                <a:latin typeface="Gill Sans Light"/>
                <a:ea typeface="ＭＳ Ｐゴシック" charset="0"/>
                <a:cs typeface="Gill Sans Light"/>
                <a:sym typeface="Wingdings" charset="0"/>
              </a:rPr>
              <a:t>Hard to anticipate future</a:t>
            </a:r>
            <a:r>
              <a:rPr lang="en-US" altLang="ja-JP" sz="2400">
                <a:latin typeface="Gill Sans Light"/>
                <a:ea typeface="ＭＳ Ｐゴシック" charset="0"/>
                <a:cs typeface="Gill Sans Light"/>
                <a:sym typeface="Wingdings" charset="0"/>
              </a:rPr>
              <a:t> frameworks</a:t>
            </a:r>
            <a:r>
              <a:rPr lang="ja-JP" altLang="en-US" sz="2400">
                <a:latin typeface="Gill Sans Light"/>
                <a:ea typeface="ＭＳ Ｐゴシック" charset="0"/>
                <a:cs typeface="Gill Sans Light"/>
                <a:sym typeface="Wingdings" charset="0"/>
              </a:rPr>
              <a:t>’</a:t>
            </a:r>
            <a:r>
              <a:rPr lang="en-US" altLang="ja-JP" sz="2400">
                <a:latin typeface="Gill Sans Light"/>
                <a:ea typeface="ＭＳ Ｐゴシック" charset="0"/>
                <a:cs typeface="Gill Sans Light"/>
                <a:sym typeface="Wingdings" charset="0"/>
              </a:rPr>
              <a:t> requirements  </a:t>
            </a:r>
          </a:p>
          <a:p>
            <a:pPr lvl="1"/>
            <a:r>
              <a:rPr lang="en-US" sz="2400">
                <a:latin typeface="Gill Sans Light"/>
                <a:ea typeface="ＭＳ Ｐゴシック" charset="0"/>
                <a:cs typeface="Gill Sans Light"/>
                <a:sym typeface="Wingdings" charset="0"/>
              </a:rPr>
              <a:t>Need to refactor existing frameworks  </a:t>
            </a:r>
            <a:endParaRPr lang="en-US" sz="2400">
              <a:latin typeface="Gill Sans Light"/>
              <a:ea typeface="ＭＳ Ｐゴシック" charset="0"/>
              <a:cs typeface="Gill Sans Light"/>
            </a:endParaRPr>
          </a:p>
        </p:txBody>
      </p:sp>
      <p:sp>
        <p:nvSpPr>
          <p:cNvPr id="33797" name="Rectangle 4"/>
          <p:cNvSpPr>
            <a:spLocks noChangeArrowheads="1"/>
          </p:cNvSpPr>
          <p:nvPr/>
        </p:nvSpPr>
        <p:spPr bwMode="auto">
          <a:xfrm>
            <a:off x="3981450" y="1447800"/>
            <a:ext cx="1981200" cy="1981200"/>
          </a:xfrm>
          <a:prstGeom prst="rect">
            <a:avLst/>
          </a:prstGeom>
          <a:solidFill>
            <a:srgbClr val="FFCC99"/>
          </a:solidFill>
          <a:ln w="9525">
            <a:solidFill>
              <a:schemeClr val="tx1"/>
            </a:solidFill>
            <a:round/>
            <a:headEnd/>
            <a:tailEnd/>
          </a:ln>
        </p:spPr>
        <p:txBody>
          <a:bodyPr wrap="none" anchor="ctr"/>
          <a:lstStyle/>
          <a:p>
            <a:pPr algn="ctr"/>
            <a:r>
              <a:rPr lang="en-US" sz="2400" b="0">
                <a:latin typeface="Gill Sans Light"/>
                <a:cs typeface="Gill Sans Light"/>
              </a:rPr>
              <a:t>Global </a:t>
            </a:r>
          </a:p>
          <a:p>
            <a:pPr algn="ctr"/>
            <a:r>
              <a:rPr lang="en-US" sz="2400" b="0">
                <a:latin typeface="Gill Sans Light"/>
                <a:cs typeface="Gill Sans Light"/>
              </a:rPr>
              <a:t>Scheduler</a:t>
            </a:r>
          </a:p>
        </p:txBody>
      </p:sp>
      <p:grpSp>
        <p:nvGrpSpPr>
          <p:cNvPr id="33798" name="Group 16"/>
          <p:cNvGrpSpPr>
            <a:grpSpLocks/>
          </p:cNvGrpSpPr>
          <p:nvPr/>
        </p:nvGrpSpPr>
        <p:grpSpPr bwMode="auto">
          <a:xfrm>
            <a:off x="609600" y="1295400"/>
            <a:ext cx="3371850" cy="461963"/>
            <a:chOff x="304800" y="1600200"/>
            <a:chExt cx="3371850" cy="461665"/>
          </a:xfrm>
        </p:grpSpPr>
        <p:sp>
          <p:nvSpPr>
            <p:cNvPr id="33814" name="Right Arrow 5"/>
            <p:cNvSpPr>
              <a:spLocks noChangeArrowheads="1"/>
            </p:cNvSpPr>
            <p:nvPr/>
          </p:nvSpPr>
          <p:spPr bwMode="auto">
            <a:xfrm>
              <a:off x="3067050" y="1752600"/>
              <a:ext cx="609600" cy="304800"/>
            </a:xfrm>
            <a:prstGeom prst="rightArrow">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latin typeface="Gill Sans Light"/>
                <a:cs typeface="Gill Sans Light"/>
              </a:endParaRPr>
            </a:p>
          </p:txBody>
        </p:sp>
        <p:sp>
          <p:nvSpPr>
            <p:cNvPr id="8" name="TextBox 7"/>
            <p:cNvSpPr txBox="1"/>
            <p:nvPr/>
          </p:nvSpPr>
          <p:spPr>
            <a:xfrm>
              <a:off x="304800" y="1600200"/>
              <a:ext cx="2794000" cy="461665"/>
            </a:xfrm>
            <a:prstGeom prst="rect">
              <a:avLst/>
            </a:prstGeom>
            <a:noFill/>
          </p:spPr>
          <p:txBody>
            <a:bodyPr wrap="none">
              <a:spAutoFit/>
            </a:bodyPr>
            <a:lstStyle/>
            <a:p>
              <a:pPr algn="l">
                <a:defRPr/>
              </a:pPr>
              <a:r>
                <a:rPr lang="en-US" sz="2400" b="0" dirty="0">
                  <a:latin typeface="Gill Sans Light"/>
                  <a:ea typeface="+mn-ea"/>
                  <a:cs typeface="Gill Sans Light"/>
                </a:rPr>
                <a:t>Organization policies</a:t>
              </a:r>
            </a:p>
          </p:txBody>
        </p:sp>
      </p:grpSp>
      <p:grpSp>
        <p:nvGrpSpPr>
          <p:cNvPr id="33799" name="Group 17"/>
          <p:cNvGrpSpPr>
            <a:grpSpLocks/>
          </p:cNvGrpSpPr>
          <p:nvPr/>
        </p:nvGrpSpPr>
        <p:grpSpPr bwMode="auto">
          <a:xfrm>
            <a:off x="679450" y="1752601"/>
            <a:ext cx="3302000" cy="461665"/>
            <a:chOff x="374729" y="2057400"/>
            <a:chExt cx="3301921" cy="461367"/>
          </a:xfrm>
        </p:grpSpPr>
        <p:sp>
          <p:nvSpPr>
            <p:cNvPr id="33812" name="Right Arrow 8"/>
            <p:cNvSpPr>
              <a:spLocks noChangeArrowheads="1"/>
            </p:cNvSpPr>
            <p:nvPr/>
          </p:nvSpPr>
          <p:spPr bwMode="auto">
            <a:xfrm>
              <a:off x="3067050" y="2190750"/>
              <a:ext cx="609600" cy="304800"/>
            </a:xfrm>
            <a:prstGeom prst="rightArrow">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latin typeface="Gill Sans Light"/>
                <a:cs typeface="Gill Sans Light"/>
              </a:endParaRPr>
            </a:p>
          </p:txBody>
        </p:sp>
        <p:sp>
          <p:nvSpPr>
            <p:cNvPr id="10" name="TextBox 9"/>
            <p:cNvSpPr txBox="1"/>
            <p:nvPr/>
          </p:nvSpPr>
          <p:spPr>
            <a:xfrm>
              <a:off x="374729" y="2057400"/>
              <a:ext cx="2583999" cy="461367"/>
            </a:xfrm>
            <a:prstGeom prst="rect">
              <a:avLst/>
            </a:prstGeom>
            <a:noFill/>
          </p:spPr>
          <p:txBody>
            <a:bodyPr wrap="none">
              <a:spAutoFit/>
            </a:bodyPr>
            <a:lstStyle/>
            <a:p>
              <a:pPr algn="l">
                <a:defRPr/>
              </a:pPr>
              <a:r>
                <a:rPr lang="en-US" sz="2400" b="0" dirty="0">
                  <a:latin typeface="Gill Sans Light"/>
                  <a:ea typeface="+mn-ea"/>
                  <a:cs typeface="Gill Sans Light"/>
                </a:rPr>
                <a:t>Resource availability</a:t>
              </a:r>
            </a:p>
          </p:txBody>
        </p:sp>
      </p:grpSp>
      <p:grpSp>
        <p:nvGrpSpPr>
          <p:cNvPr id="5" name="Group 20"/>
          <p:cNvGrpSpPr>
            <a:grpSpLocks/>
          </p:cNvGrpSpPr>
          <p:nvPr/>
        </p:nvGrpSpPr>
        <p:grpSpPr bwMode="auto">
          <a:xfrm>
            <a:off x="5962650" y="2205039"/>
            <a:ext cx="2398442" cy="461665"/>
            <a:chOff x="5657850" y="2281535"/>
            <a:chExt cx="2398442" cy="461368"/>
          </a:xfrm>
        </p:grpSpPr>
        <p:sp>
          <p:nvSpPr>
            <p:cNvPr id="33810" name="Right Arrow 14"/>
            <p:cNvSpPr>
              <a:spLocks noChangeArrowheads="1"/>
            </p:cNvSpPr>
            <p:nvPr/>
          </p:nvSpPr>
          <p:spPr bwMode="auto">
            <a:xfrm>
              <a:off x="5657850" y="2362200"/>
              <a:ext cx="609600" cy="304800"/>
            </a:xfrm>
            <a:prstGeom prst="rightArrow">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latin typeface="Gill Sans Light"/>
                <a:cs typeface="Gill Sans Light"/>
              </a:endParaRPr>
            </a:p>
          </p:txBody>
        </p:sp>
        <p:sp>
          <p:nvSpPr>
            <p:cNvPr id="16" name="TextBox 15"/>
            <p:cNvSpPr txBox="1"/>
            <p:nvPr/>
          </p:nvSpPr>
          <p:spPr>
            <a:xfrm>
              <a:off x="6229350" y="2281535"/>
              <a:ext cx="1826942" cy="461368"/>
            </a:xfrm>
            <a:prstGeom prst="rect">
              <a:avLst/>
            </a:prstGeom>
            <a:noFill/>
          </p:spPr>
          <p:txBody>
            <a:bodyPr wrap="none">
              <a:spAutoFit/>
            </a:bodyPr>
            <a:lstStyle/>
            <a:p>
              <a:pPr algn="l">
                <a:defRPr/>
              </a:pPr>
              <a:r>
                <a:rPr lang="en-US" sz="2400" b="0" dirty="0">
                  <a:latin typeface="Gill Sans Light"/>
                  <a:ea typeface="+mn-ea"/>
                  <a:cs typeface="Gill Sans Light"/>
                </a:rPr>
                <a:t>Task schedule</a:t>
              </a:r>
            </a:p>
          </p:txBody>
        </p:sp>
      </p:grpSp>
      <p:grpSp>
        <p:nvGrpSpPr>
          <p:cNvPr id="33801" name="Group 18"/>
          <p:cNvGrpSpPr>
            <a:grpSpLocks/>
          </p:cNvGrpSpPr>
          <p:nvPr/>
        </p:nvGrpSpPr>
        <p:grpSpPr bwMode="auto">
          <a:xfrm>
            <a:off x="1054100" y="2209801"/>
            <a:ext cx="2927350" cy="461665"/>
            <a:chOff x="748730" y="2514600"/>
            <a:chExt cx="2927920" cy="461367"/>
          </a:xfrm>
        </p:grpSpPr>
        <p:sp>
          <p:nvSpPr>
            <p:cNvPr id="33808" name="Right Arrow 12"/>
            <p:cNvSpPr>
              <a:spLocks noChangeArrowheads="1"/>
            </p:cNvSpPr>
            <p:nvPr/>
          </p:nvSpPr>
          <p:spPr bwMode="auto">
            <a:xfrm>
              <a:off x="3067050" y="2628900"/>
              <a:ext cx="609600" cy="304800"/>
            </a:xfrm>
            <a:prstGeom prst="rightArrow">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latin typeface="Gill Sans Light"/>
                <a:cs typeface="Gill Sans Light"/>
              </a:endParaRPr>
            </a:p>
          </p:txBody>
        </p:sp>
        <p:sp>
          <p:nvSpPr>
            <p:cNvPr id="14" name="TextBox 13"/>
            <p:cNvSpPr txBox="1"/>
            <p:nvPr/>
          </p:nvSpPr>
          <p:spPr>
            <a:xfrm>
              <a:off x="748730" y="2514600"/>
              <a:ext cx="2274072" cy="461367"/>
            </a:xfrm>
            <a:prstGeom prst="rect">
              <a:avLst/>
            </a:prstGeom>
            <a:noFill/>
          </p:spPr>
          <p:txBody>
            <a:bodyPr wrap="none">
              <a:spAutoFit/>
            </a:bodyPr>
            <a:lstStyle/>
            <a:p>
              <a:pPr algn="l">
                <a:defRPr/>
              </a:pPr>
              <a:r>
                <a:rPr lang="en-US" sz="2400" b="0" dirty="0">
                  <a:latin typeface="Gill Sans Light"/>
                  <a:ea typeface="+mn-ea"/>
                  <a:cs typeface="Gill Sans Light"/>
                </a:rPr>
                <a:t>Job requirements</a:t>
              </a:r>
            </a:p>
          </p:txBody>
        </p:sp>
      </p:grpSp>
      <p:grpSp>
        <p:nvGrpSpPr>
          <p:cNvPr id="33802" name="Group 19"/>
          <p:cNvGrpSpPr>
            <a:grpSpLocks/>
          </p:cNvGrpSpPr>
          <p:nvPr/>
        </p:nvGrpSpPr>
        <p:grpSpPr bwMode="auto">
          <a:xfrm>
            <a:off x="914400" y="2598738"/>
            <a:ext cx="3067050" cy="460375"/>
            <a:chOff x="609600" y="2902803"/>
            <a:chExt cx="3067050" cy="461665"/>
          </a:xfrm>
        </p:grpSpPr>
        <p:sp>
          <p:nvSpPr>
            <p:cNvPr id="33806" name="Right Arrow 10"/>
            <p:cNvSpPr>
              <a:spLocks noChangeArrowheads="1"/>
            </p:cNvSpPr>
            <p:nvPr/>
          </p:nvSpPr>
          <p:spPr bwMode="auto">
            <a:xfrm>
              <a:off x="3067050" y="3048000"/>
              <a:ext cx="609600" cy="304800"/>
            </a:xfrm>
            <a:prstGeom prst="rightArrow">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latin typeface="Gill Sans Light"/>
                <a:cs typeface="Gill Sans Light"/>
              </a:endParaRPr>
            </a:p>
          </p:txBody>
        </p:sp>
        <p:sp>
          <p:nvSpPr>
            <p:cNvPr id="12" name="TextBox 11"/>
            <p:cNvSpPr txBox="1"/>
            <p:nvPr/>
          </p:nvSpPr>
          <p:spPr>
            <a:xfrm>
              <a:off x="609600" y="2902803"/>
              <a:ext cx="2514600" cy="461665"/>
            </a:xfrm>
            <a:prstGeom prst="rect">
              <a:avLst/>
            </a:prstGeom>
            <a:noFill/>
          </p:spPr>
          <p:txBody>
            <a:bodyPr wrap="none">
              <a:spAutoFit/>
            </a:bodyPr>
            <a:lstStyle/>
            <a:p>
              <a:pPr algn="l">
                <a:defRPr/>
              </a:pPr>
              <a:r>
                <a:rPr lang="en-US" sz="2400" b="0" dirty="0">
                  <a:latin typeface="Gill Sans Light"/>
                  <a:ea typeface="+mn-ea"/>
                  <a:cs typeface="Gill Sans Light"/>
                </a:rPr>
                <a:t>Job execution plan</a:t>
              </a:r>
            </a:p>
          </p:txBody>
        </p:sp>
      </p:grpSp>
      <p:grpSp>
        <p:nvGrpSpPr>
          <p:cNvPr id="33803" name="Group 19"/>
          <p:cNvGrpSpPr>
            <a:grpSpLocks/>
          </p:cNvGrpSpPr>
          <p:nvPr/>
        </p:nvGrpSpPr>
        <p:grpSpPr bwMode="auto">
          <a:xfrm>
            <a:off x="1981200" y="2979736"/>
            <a:ext cx="1981200" cy="461665"/>
            <a:chOff x="1695450" y="2902803"/>
            <a:chExt cx="1981200" cy="462959"/>
          </a:xfrm>
        </p:grpSpPr>
        <p:sp>
          <p:nvSpPr>
            <p:cNvPr id="33804" name="Right Arrow 10"/>
            <p:cNvSpPr>
              <a:spLocks noChangeArrowheads="1"/>
            </p:cNvSpPr>
            <p:nvPr/>
          </p:nvSpPr>
          <p:spPr bwMode="auto">
            <a:xfrm>
              <a:off x="3067050" y="3048000"/>
              <a:ext cx="609600" cy="304800"/>
            </a:xfrm>
            <a:prstGeom prst="rightArrow">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latin typeface="Gill Sans Light"/>
                <a:cs typeface="Gill Sans Light"/>
              </a:endParaRPr>
            </a:p>
          </p:txBody>
        </p:sp>
        <p:sp>
          <p:nvSpPr>
            <p:cNvPr id="26" name="TextBox 25"/>
            <p:cNvSpPr txBox="1"/>
            <p:nvPr/>
          </p:nvSpPr>
          <p:spPr>
            <a:xfrm>
              <a:off x="1695450" y="2902803"/>
              <a:ext cx="1313180" cy="462959"/>
            </a:xfrm>
            <a:prstGeom prst="rect">
              <a:avLst/>
            </a:prstGeom>
            <a:noFill/>
          </p:spPr>
          <p:txBody>
            <a:bodyPr wrap="none">
              <a:spAutoFit/>
            </a:bodyPr>
            <a:lstStyle/>
            <a:p>
              <a:pPr algn="l">
                <a:defRPr/>
              </a:pPr>
              <a:r>
                <a:rPr lang="en-US" sz="2400" b="0" dirty="0">
                  <a:latin typeface="Gill Sans Light"/>
                  <a:ea typeface="+mn-ea"/>
                  <a:cs typeface="Gill Sans Light"/>
                </a:rPr>
                <a:t>Estimates</a:t>
              </a:r>
            </a:p>
          </p:txBody>
        </p:sp>
      </p:grpSp>
    </p:spTree>
    <p:extLst>
      <p:ext uri="{BB962C8B-B14F-4D97-AF65-F5344CB8AC3E}">
        <p14:creationId xmlns:p14="http://schemas.microsoft.com/office/powerpoint/2010/main" val="46040180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304800" y="-182563"/>
            <a:ext cx="8839200" cy="1173163"/>
          </a:xfrm>
        </p:spPr>
        <p:txBody>
          <a:bodyPr/>
          <a:lstStyle/>
          <a:p>
            <a:r>
              <a:rPr lang="en-US" dirty="0">
                <a:latin typeface="Calibri" charset="0"/>
                <a:ea typeface="ＭＳ Ｐゴシック" charset="0"/>
              </a:rPr>
              <a:t>Our Approach: Distributed Scheduler</a:t>
            </a:r>
          </a:p>
        </p:txBody>
      </p:sp>
      <p:sp>
        <p:nvSpPr>
          <p:cNvPr id="35843" name="Content Placeholder 2"/>
          <p:cNvSpPr>
            <a:spLocks noGrp="1"/>
          </p:cNvSpPr>
          <p:nvPr>
            <p:ph idx="1"/>
          </p:nvPr>
        </p:nvSpPr>
        <p:spPr>
          <a:xfrm>
            <a:off x="457200" y="3810000"/>
            <a:ext cx="8229600" cy="2514600"/>
          </a:xfrm>
        </p:spPr>
        <p:txBody>
          <a:bodyPr>
            <a:normAutofit/>
          </a:bodyPr>
          <a:lstStyle/>
          <a:p>
            <a:r>
              <a:rPr lang="en-US">
                <a:latin typeface="Gill Sans Light"/>
                <a:ea typeface="ＭＳ Ｐゴシック" charset="0"/>
                <a:cs typeface="Gill Sans Light"/>
              </a:rPr>
              <a:t>Advantages: </a:t>
            </a:r>
          </a:p>
          <a:p>
            <a:pPr lvl="1"/>
            <a:r>
              <a:rPr lang="en-US" sz="2400">
                <a:latin typeface="Gill Sans Light"/>
                <a:ea typeface="ＭＳ Ｐゴシック" charset="0"/>
                <a:cs typeface="Gill Sans Light"/>
              </a:rPr>
              <a:t>Simple </a:t>
            </a:r>
            <a:r>
              <a:rPr lang="en-US" sz="2400">
                <a:latin typeface="Gill Sans Light"/>
                <a:ea typeface="ＭＳ Ｐゴシック" charset="0"/>
                <a:cs typeface="Gill Sans Light"/>
                <a:sym typeface="Wingdings" charset="0"/>
              </a:rPr>
              <a:t> easier to scale and make resilient</a:t>
            </a:r>
          </a:p>
          <a:p>
            <a:pPr lvl="1"/>
            <a:r>
              <a:rPr lang="en-US" sz="2400">
                <a:latin typeface="Gill Sans Light"/>
                <a:ea typeface="ＭＳ Ｐゴシック" charset="0"/>
                <a:cs typeface="Gill Sans Light"/>
                <a:sym typeface="Wingdings" charset="0"/>
              </a:rPr>
              <a:t>Easy to port existing frameworks, support  new ones</a:t>
            </a:r>
            <a:endParaRPr lang="en-US" sz="2400">
              <a:latin typeface="Gill Sans Light"/>
              <a:ea typeface="ＭＳ Ｐゴシック" charset="0"/>
              <a:cs typeface="Gill Sans Light"/>
            </a:endParaRPr>
          </a:p>
          <a:p>
            <a:r>
              <a:rPr lang="en-US">
                <a:latin typeface="Gill Sans Light"/>
                <a:ea typeface="ＭＳ Ｐゴシック" charset="0"/>
                <a:cs typeface="Gill Sans Light"/>
              </a:rPr>
              <a:t>Disadvantages: </a:t>
            </a:r>
          </a:p>
          <a:p>
            <a:pPr lvl="1"/>
            <a:r>
              <a:rPr lang="en-US" sz="2400">
                <a:latin typeface="Gill Sans Light"/>
                <a:ea typeface="ＭＳ Ｐゴシック" charset="0"/>
                <a:cs typeface="Gill Sans Light"/>
              </a:rPr>
              <a:t>Distributed scheduling decision </a:t>
            </a:r>
            <a:r>
              <a:rPr lang="en-US" sz="2400">
                <a:latin typeface="Gill Sans Light"/>
                <a:ea typeface="ＭＳ Ｐゴシック" charset="0"/>
                <a:cs typeface="Gill Sans Light"/>
                <a:sym typeface="Wingdings" charset="0"/>
              </a:rPr>
              <a:t> not optimal</a:t>
            </a:r>
            <a:endParaRPr lang="en-US" sz="2400">
              <a:latin typeface="Gill Sans Light"/>
              <a:ea typeface="ＭＳ Ｐゴシック" charset="0"/>
              <a:cs typeface="Gill Sans Light"/>
            </a:endParaRPr>
          </a:p>
        </p:txBody>
      </p:sp>
      <p:sp>
        <p:nvSpPr>
          <p:cNvPr id="35845" name="Rectangle 4"/>
          <p:cNvSpPr>
            <a:spLocks noChangeArrowheads="1"/>
          </p:cNvSpPr>
          <p:nvPr/>
        </p:nvSpPr>
        <p:spPr bwMode="auto">
          <a:xfrm>
            <a:off x="2362200" y="1752600"/>
            <a:ext cx="1981200" cy="1524000"/>
          </a:xfrm>
          <a:prstGeom prst="rect">
            <a:avLst/>
          </a:prstGeom>
          <a:solidFill>
            <a:srgbClr val="FFCC99"/>
          </a:solidFill>
          <a:ln w="9525">
            <a:solidFill>
              <a:schemeClr val="tx1"/>
            </a:solidFill>
            <a:round/>
            <a:headEnd/>
            <a:tailEnd/>
          </a:ln>
        </p:spPr>
        <p:txBody>
          <a:bodyPr wrap="none" anchor="ctr"/>
          <a:lstStyle/>
          <a:p>
            <a:pPr algn="ctr"/>
            <a:r>
              <a:rPr lang="en-US" sz="2400" b="0">
                <a:latin typeface="Gill Sans Light"/>
                <a:cs typeface="Gill Sans Light"/>
              </a:rPr>
              <a:t>Mesos</a:t>
            </a:r>
            <a:br>
              <a:rPr lang="en-US" sz="2400" b="0">
                <a:latin typeface="Gill Sans Light"/>
                <a:cs typeface="Gill Sans Light"/>
              </a:rPr>
            </a:br>
            <a:r>
              <a:rPr lang="en-US" sz="2400" b="0">
                <a:latin typeface="Gill Sans Light"/>
                <a:cs typeface="Gill Sans Light"/>
              </a:rPr>
              <a:t>Master</a:t>
            </a:r>
          </a:p>
        </p:txBody>
      </p:sp>
      <p:sp>
        <p:nvSpPr>
          <p:cNvPr id="35846" name="Right Arrow 5"/>
          <p:cNvSpPr>
            <a:spLocks noChangeArrowheads="1"/>
          </p:cNvSpPr>
          <p:nvPr/>
        </p:nvSpPr>
        <p:spPr bwMode="auto">
          <a:xfrm>
            <a:off x="1727200" y="1962150"/>
            <a:ext cx="609600" cy="304800"/>
          </a:xfrm>
          <a:prstGeom prst="rightArrow">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Gill Sans Light"/>
              <a:cs typeface="Gill Sans Light"/>
            </a:endParaRPr>
          </a:p>
        </p:txBody>
      </p:sp>
      <p:sp>
        <p:nvSpPr>
          <p:cNvPr id="8" name="TextBox 7"/>
          <p:cNvSpPr txBox="1"/>
          <p:nvPr/>
        </p:nvSpPr>
        <p:spPr>
          <a:xfrm>
            <a:off x="76200" y="1752600"/>
            <a:ext cx="1481846" cy="707886"/>
          </a:xfrm>
          <a:prstGeom prst="rect">
            <a:avLst/>
          </a:prstGeom>
          <a:noFill/>
        </p:spPr>
        <p:txBody>
          <a:bodyPr wrap="none">
            <a:spAutoFit/>
          </a:bodyPr>
          <a:lstStyle/>
          <a:p>
            <a:pPr algn="l">
              <a:defRPr/>
            </a:pPr>
            <a:r>
              <a:rPr lang="en-US" sz="2000" b="0" dirty="0">
                <a:latin typeface="Gill Sans Light"/>
                <a:ea typeface="+mn-ea"/>
                <a:cs typeface="Gill Sans Light"/>
              </a:rPr>
              <a:t>Organization </a:t>
            </a:r>
          </a:p>
          <a:p>
            <a:pPr algn="l">
              <a:defRPr/>
            </a:pPr>
            <a:r>
              <a:rPr lang="en-US" sz="2000" b="0" dirty="0">
                <a:latin typeface="Gill Sans Light"/>
                <a:ea typeface="+mn-ea"/>
                <a:cs typeface="Gill Sans Light"/>
              </a:rPr>
              <a:t>policies</a:t>
            </a:r>
          </a:p>
        </p:txBody>
      </p:sp>
      <p:sp>
        <p:nvSpPr>
          <p:cNvPr id="35848" name="Right Arrow 8"/>
          <p:cNvSpPr>
            <a:spLocks noChangeArrowheads="1"/>
          </p:cNvSpPr>
          <p:nvPr/>
        </p:nvSpPr>
        <p:spPr bwMode="auto">
          <a:xfrm>
            <a:off x="1727200" y="2800350"/>
            <a:ext cx="609600" cy="304800"/>
          </a:xfrm>
          <a:prstGeom prst="rightArrow">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Gill Sans Light"/>
              <a:cs typeface="Gill Sans Light"/>
            </a:endParaRPr>
          </a:p>
        </p:txBody>
      </p:sp>
      <p:sp>
        <p:nvSpPr>
          <p:cNvPr id="10" name="TextBox 9"/>
          <p:cNvSpPr txBox="1"/>
          <p:nvPr/>
        </p:nvSpPr>
        <p:spPr>
          <a:xfrm>
            <a:off x="127000" y="2590800"/>
            <a:ext cx="1184940" cy="707886"/>
          </a:xfrm>
          <a:prstGeom prst="rect">
            <a:avLst/>
          </a:prstGeom>
          <a:noFill/>
        </p:spPr>
        <p:txBody>
          <a:bodyPr wrap="none">
            <a:spAutoFit/>
          </a:bodyPr>
          <a:lstStyle/>
          <a:p>
            <a:pPr algn="l">
              <a:defRPr/>
            </a:pPr>
            <a:r>
              <a:rPr lang="en-US" sz="2000" b="0" dirty="0">
                <a:latin typeface="Gill Sans Light"/>
                <a:ea typeface="+mn-ea"/>
                <a:cs typeface="Gill Sans Light"/>
              </a:rPr>
              <a:t>Resource </a:t>
            </a:r>
          </a:p>
          <a:p>
            <a:pPr algn="l">
              <a:defRPr/>
            </a:pPr>
            <a:r>
              <a:rPr lang="en-US" sz="2000" b="0" dirty="0">
                <a:latin typeface="Gill Sans Light"/>
                <a:ea typeface="+mn-ea"/>
                <a:cs typeface="Gill Sans Light"/>
              </a:rPr>
              <a:t>availability</a:t>
            </a:r>
          </a:p>
        </p:txBody>
      </p:sp>
      <p:grpSp>
        <p:nvGrpSpPr>
          <p:cNvPr id="35850" name="Group 1"/>
          <p:cNvGrpSpPr>
            <a:grpSpLocks/>
          </p:cNvGrpSpPr>
          <p:nvPr/>
        </p:nvGrpSpPr>
        <p:grpSpPr bwMode="auto">
          <a:xfrm>
            <a:off x="4343400" y="1828800"/>
            <a:ext cx="4583189" cy="1546086"/>
            <a:chOff x="4343400" y="1828800"/>
            <a:chExt cx="4583189" cy="1546086"/>
          </a:xfrm>
        </p:grpSpPr>
        <p:sp>
          <p:nvSpPr>
            <p:cNvPr id="17" name="Rectangle 16"/>
            <p:cNvSpPr/>
            <p:nvPr/>
          </p:nvSpPr>
          <p:spPr bwMode="auto">
            <a:xfrm>
              <a:off x="5486400" y="1981200"/>
              <a:ext cx="1828800" cy="1143000"/>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wrap="none" anchor="ctr"/>
            <a:lstStyle/>
            <a:p>
              <a:pPr algn="ctr">
                <a:defRPr/>
              </a:pPr>
              <a:r>
                <a:rPr lang="en-US" sz="2400" b="0" dirty="0">
                  <a:latin typeface="Gill Sans Light"/>
                  <a:ea typeface="+mn-ea"/>
                  <a:cs typeface="Gill Sans Light"/>
                </a:rPr>
                <a:t>Framework</a:t>
              </a:r>
            </a:p>
            <a:p>
              <a:pPr algn="ctr">
                <a:defRPr/>
              </a:pPr>
              <a:r>
                <a:rPr lang="en-US" sz="2400" b="0" dirty="0">
                  <a:latin typeface="Gill Sans Light"/>
                  <a:ea typeface="+mn-ea"/>
                  <a:cs typeface="Gill Sans Light"/>
                </a:rPr>
                <a:t>scheduler</a:t>
              </a:r>
            </a:p>
          </p:txBody>
        </p:sp>
        <p:sp>
          <p:nvSpPr>
            <p:cNvPr id="35852" name="Right Arrow 17"/>
            <p:cNvSpPr>
              <a:spLocks noChangeArrowheads="1"/>
            </p:cNvSpPr>
            <p:nvPr/>
          </p:nvSpPr>
          <p:spPr bwMode="auto">
            <a:xfrm>
              <a:off x="4343400" y="2362200"/>
              <a:ext cx="990600" cy="304800"/>
            </a:xfrm>
            <a:prstGeom prst="rightArrow">
              <a:avLst>
                <a:gd name="adj1" fmla="val 50000"/>
                <a:gd name="adj2" fmla="val 49999"/>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Gill Sans Light"/>
                <a:cs typeface="Gill Sans Light"/>
              </a:endParaRPr>
            </a:p>
          </p:txBody>
        </p:sp>
        <p:sp>
          <p:nvSpPr>
            <p:cNvPr id="35853" name="Right Arrow 18"/>
            <p:cNvSpPr>
              <a:spLocks noChangeArrowheads="1"/>
            </p:cNvSpPr>
            <p:nvPr/>
          </p:nvSpPr>
          <p:spPr bwMode="auto">
            <a:xfrm>
              <a:off x="7162800" y="2362200"/>
              <a:ext cx="609600" cy="304800"/>
            </a:xfrm>
            <a:prstGeom prst="rightArrow">
              <a:avLst>
                <a:gd name="adj1" fmla="val 50000"/>
                <a:gd name="adj2" fmla="val 50000"/>
              </a:avLst>
            </a:prstGeom>
            <a:solidFill>
              <a:schemeClr val="bg1"/>
            </a:solidFill>
            <a:ln w="9525">
              <a:solidFill>
                <a:schemeClr val="tx1"/>
              </a:solidFill>
              <a:round/>
              <a:headEnd/>
              <a:tailEnd/>
            </a:ln>
          </p:spPr>
          <p:txBody>
            <a:bodyPr wrap="none" anchor="ctr"/>
            <a:lstStyle/>
            <a:p>
              <a:endParaRPr lang="en-US">
                <a:latin typeface="Gill Sans Light"/>
                <a:cs typeface="Gill Sans Light"/>
              </a:endParaRPr>
            </a:p>
          </p:txBody>
        </p:sp>
        <p:sp>
          <p:nvSpPr>
            <p:cNvPr id="20" name="TextBox 19"/>
            <p:cNvSpPr txBox="1"/>
            <p:nvPr/>
          </p:nvSpPr>
          <p:spPr>
            <a:xfrm>
              <a:off x="7868036" y="2057400"/>
              <a:ext cx="1058553" cy="707886"/>
            </a:xfrm>
            <a:prstGeom prst="rect">
              <a:avLst/>
            </a:prstGeom>
            <a:noFill/>
          </p:spPr>
          <p:txBody>
            <a:bodyPr wrap="none">
              <a:spAutoFit/>
            </a:bodyPr>
            <a:lstStyle/>
            <a:p>
              <a:pPr algn="l">
                <a:defRPr/>
              </a:pPr>
              <a:r>
                <a:rPr lang="en-US" sz="2000" b="0" dirty="0">
                  <a:latin typeface="Gill Sans Light"/>
                  <a:ea typeface="+mn-ea"/>
                  <a:cs typeface="Gill Sans Light"/>
                </a:rPr>
                <a:t>Task</a:t>
              </a:r>
            </a:p>
            <a:p>
              <a:pPr algn="l">
                <a:defRPr/>
              </a:pPr>
              <a:r>
                <a:rPr lang="en-US" sz="2000" b="0" dirty="0">
                  <a:latin typeface="Gill Sans Light"/>
                  <a:ea typeface="+mn-ea"/>
                  <a:cs typeface="Gill Sans Light"/>
                </a:rPr>
                <a:t>schedule</a:t>
              </a:r>
            </a:p>
          </p:txBody>
        </p:sp>
        <p:sp>
          <p:nvSpPr>
            <p:cNvPr id="21" name="TextBox 20"/>
            <p:cNvSpPr txBox="1"/>
            <p:nvPr/>
          </p:nvSpPr>
          <p:spPr>
            <a:xfrm>
              <a:off x="4343400" y="2667000"/>
              <a:ext cx="1058553" cy="707886"/>
            </a:xfrm>
            <a:prstGeom prst="rect">
              <a:avLst/>
            </a:prstGeom>
            <a:noFill/>
          </p:spPr>
          <p:txBody>
            <a:bodyPr wrap="none">
              <a:spAutoFit/>
            </a:bodyPr>
            <a:lstStyle/>
            <a:p>
              <a:pPr algn="l">
                <a:defRPr/>
              </a:pPr>
              <a:r>
                <a:rPr lang="en-US" sz="2000" b="0" dirty="0" err="1">
                  <a:latin typeface="Gill Sans Light"/>
                  <a:ea typeface="+mn-ea"/>
                  <a:cs typeface="Gill Sans Light"/>
                </a:rPr>
                <a:t>Fwk</a:t>
              </a:r>
              <a:endParaRPr lang="en-US" sz="2000" b="0" dirty="0">
                <a:latin typeface="Gill Sans Light"/>
                <a:ea typeface="+mn-ea"/>
                <a:cs typeface="Gill Sans Light"/>
              </a:endParaRPr>
            </a:p>
            <a:p>
              <a:pPr algn="l">
                <a:defRPr/>
              </a:pPr>
              <a:r>
                <a:rPr lang="en-US" sz="2000" b="0" dirty="0">
                  <a:latin typeface="Gill Sans Light"/>
                  <a:ea typeface="+mn-ea"/>
                  <a:cs typeface="Gill Sans Light"/>
                </a:rPr>
                <a:t>schedule</a:t>
              </a:r>
            </a:p>
          </p:txBody>
        </p:sp>
        <p:sp>
          <p:nvSpPr>
            <p:cNvPr id="22" name="Rectangle 21"/>
            <p:cNvSpPr/>
            <p:nvPr/>
          </p:nvSpPr>
          <p:spPr bwMode="auto">
            <a:xfrm>
              <a:off x="5410200" y="1905000"/>
              <a:ext cx="1828800" cy="1143000"/>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wrap="none" anchor="ctr"/>
            <a:lstStyle/>
            <a:p>
              <a:pPr algn="ctr">
                <a:defRPr/>
              </a:pPr>
              <a:r>
                <a:rPr lang="en-US" sz="2400" b="0" dirty="0">
                  <a:latin typeface="Gill Sans Light"/>
                  <a:ea typeface="+mn-ea"/>
                  <a:cs typeface="Gill Sans Light"/>
                </a:rPr>
                <a:t>Framework</a:t>
              </a:r>
            </a:p>
            <a:p>
              <a:pPr algn="ctr">
                <a:defRPr/>
              </a:pPr>
              <a:r>
                <a:rPr lang="en-US" sz="2400" b="0" dirty="0">
                  <a:latin typeface="Gill Sans Light"/>
                  <a:ea typeface="+mn-ea"/>
                  <a:cs typeface="Gill Sans Light"/>
                </a:rPr>
                <a:t>scheduler</a:t>
              </a:r>
            </a:p>
          </p:txBody>
        </p:sp>
        <p:sp>
          <p:nvSpPr>
            <p:cNvPr id="23" name="Rectangle 22"/>
            <p:cNvSpPr/>
            <p:nvPr/>
          </p:nvSpPr>
          <p:spPr bwMode="auto">
            <a:xfrm>
              <a:off x="5334000" y="1828800"/>
              <a:ext cx="1828800" cy="1143000"/>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wrap="none" anchor="ctr"/>
            <a:lstStyle/>
            <a:p>
              <a:pPr algn="ctr">
                <a:defRPr/>
              </a:pPr>
              <a:r>
                <a:rPr lang="en-US" sz="2400" b="0" dirty="0">
                  <a:latin typeface="Gill Sans Light"/>
                  <a:ea typeface="+mn-ea"/>
                  <a:cs typeface="Gill Sans Light"/>
                </a:rPr>
                <a:t>Framework</a:t>
              </a:r>
            </a:p>
            <a:p>
              <a:pPr algn="ctr">
                <a:defRPr/>
              </a:pPr>
              <a:r>
                <a:rPr lang="en-US" sz="2400" b="0" dirty="0">
                  <a:latin typeface="Gill Sans Light"/>
                  <a:ea typeface="+mn-ea"/>
                  <a:cs typeface="Gill Sans Light"/>
                </a:rPr>
                <a:t>Scheduler</a:t>
              </a:r>
            </a:p>
          </p:txBody>
        </p:sp>
        <p:sp>
          <p:nvSpPr>
            <p:cNvPr id="35858" name="Right Arrow 24"/>
            <p:cNvSpPr>
              <a:spLocks noChangeArrowheads="1"/>
            </p:cNvSpPr>
            <p:nvPr/>
          </p:nvSpPr>
          <p:spPr bwMode="auto">
            <a:xfrm>
              <a:off x="7162800" y="2286000"/>
              <a:ext cx="609600" cy="304800"/>
            </a:xfrm>
            <a:prstGeom prst="rightArrow">
              <a:avLst>
                <a:gd name="adj1" fmla="val 50000"/>
                <a:gd name="adj2" fmla="val 50000"/>
              </a:avLst>
            </a:prstGeom>
            <a:solidFill>
              <a:schemeClr val="bg1"/>
            </a:solidFill>
            <a:ln w="9525">
              <a:solidFill>
                <a:schemeClr val="tx1"/>
              </a:solidFill>
              <a:round/>
              <a:headEnd/>
              <a:tailEnd/>
            </a:ln>
          </p:spPr>
          <p:txBody>
            <a:bodyPr wrap="none" anchor="ctr"/>
            <a:lstStyle/>
            <a:p>
              <a:endParaRPr lang="en-US">
                <a:latin typeface="Gill Sans Light"/>
                <a:cs typeface="Gill Sans Light"/>
              </a:endParaRPr>
            </a:p>
          </p:txBody>
        </p:sp>
        <p:sp>
          <p:nvSpPr>
            <p:cNvPr id="35859" name="Right Arrow 25"/>
            <p:cNvSpPr>
              <a:spLocks noChangeArrowheads="1"/>
            </p:cNvSpPr>
            <p:nvPr/>
          </p:nvSpPr>
          <p:spPr bwMode="auto">
            <a:xfrm>
              <a:off x="7162800" y="2209800"/>
              <a:ext cx="609600" cy="304800"/>
            </a:xfrm>
            <a:prstGeom prst="rightArrow">
              <a:avLst>
                <a:gd name="adj1" fmla="val 50000"/>
                <a:gd name="adj2" fmla="val 50000"/>
              </a:avLst>
            </a:prstGeom>
            <a:solidFill>
              <a:schemeClr val="bg1"/>
            </a:solidFill>
            <a:ln w="9525">
              <a:solidFill>
                <a:schemeClr val="tx1"/>
              </a:solidFill>
              <a:round/>
              <a:headEnd/>
              <a:tailEnd/>
            </a:ln>
          </p:spPr>
          <p:txBody>
            <a:bodyPr wrap="none" anchor="ctr"/>
            <a:lstStyle/>
            <a:p>
              <a:endParaRPr lang="en-US">
                <a:latin typeface="Gill Sans Light"/>
                <a:cs typeface="Gill Sans Light"/>
              </a:endParaRPr>
            </a:p>
          </p:txBody>
        </p:sp>
      </p:grpSp>
    </p:spTree>
    <p:extLst>
      <p:ext uri="{BB962C8B-B14F-4D97-AF65-F5344CB8AC3E}">
        <p14:creationId xmlns:p14="http://schemas.microsoft.com/office/powerpoint/2010/main" val="26884183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76200"/>
            <a:ext cx="8229600" cy="1066800"/>
          </a:xfrm>
        </p:spPr>
        <p:txBody>
          <a:bodyPr/>
          <a:lstStyle/>
          <a:p>
            <a:r>
              <a:rPr lang="en-US">
                <a:latin typeface="Calibri" charset="0"/>
                <a:ea typeface="ＭＳ Ｐゴシック" charset="0"/>
              </a:rPr>
              <a:t>Resource Offers</a:t>
            </a:r>
          </a:p>
        </p:txBody>
      </p:sp>
      <p:sp>
        <p:nvSpPr>
          <p:cNvPr id="36867" name="Content Placeholder 2"/>
          <p:cNvSpPr>
            <a:spLocks noGrp="1"/>
          </p:cNvSpPr>
          <p:nvPr>
            <p:ph idx="1"/>
          </p:nvPr>
        </p:nvSpPr>
        <p:spPr>
          <a:xfrm>
            <a:off x="381000" y="1295400"/>
            <a:ext cx="8382000" cy="3581400"/>
          </a:xfrm>
        </p:spPr>
        <p:txBody>
          <a:bodyPr/>
          <a:lstStyle/>
          <a:p>
            <a:r>
              <a:rPr lang="sv-SE">
                <a:latin typeface="Gill Sans Light"/>
                <a:ea typeface="ＭＳ Ｐゴシック" charset="0"/>
                <a:cs typeface="Gill Sans Light"/>
              </a:rPr>
              <a:t>Unit of allocation: </a:t>
            </a:r>
            <a:r>
              <a:rPr lang="sv-SE" b="1" i="1">
                <a:latin typeface="Gill Sans Light"/>
                <a:ea typeface="ＭＳ Ｐゴシック" charset="0"/>
                <a:cs typeface="Gill Sans Light"/>
              </a:rPr>
              <a:t>resource offer</a:t>
            </a:r>
            <a:r>
              <a:rPr lang="sv-SE">
                <a:latin typeface="Gill Sans Light"/>
                <a:ea typeface="ＭＳ Ｐゴシック" charset="0"/>
                <a:cs typeface="Gill Sans Light"/>
              </a:rPr>
              <a:t> </a:t>
            </a:r>
          </a:p>
          <a:p>
            <a:pPr lvl="1"/>
            <a:r>
              <a:rPr lang="sv-SE">
                <a:latin typeface="Gill Sans Light"/>
                <a:ea typeface="ＭＳ Ｐゴシック" charset="0"/>
                <a:cs typeface="Gill Sans Light"/>
              </a:rPr>
              <a:t>Vector of available resources on a node</a:t>
            </a:r>
            <a:endParaRPr lang="sv-SE" i="1">
              <a:solidFill>
                <a:srgbClr val="000000"/>
              </a:solidFill>
              <a:latin typeface="Gill Sans Light"/>
              <a:ea typeface="ＭＳ Ｐゴシック" charset="0"/>
              <a:cs typeface="Gill Sans Light"/>
            </a:endParaRPr>
          </a:p>
          <a:p>
            <a:pPr lvl="1"/>
            <a:r>
              <a:rPr lang="sv-SE">
                <a:latin typeface="Gill Sans Light"/>
                <a:ea typeface="ＭＳ Ｐゴシック" charset="0"/>
                <a:cs typeface="Gill Sans Light"/>
              </a:rPr>
              <a:t> E.g.,  node1: &lt;1CPU, 1GB&gt;, node2: &lt;4CPU, 16GB&gt; </a:t>
            </a:r>
            <a:endParaRPr lang="en-US">
              <a:latin typeface="Gill Sans Light"/>
              <a:ea typeface="ＭＳ Ｐゴシック" charset="0"/>
              <a:cs typeface="Gill Sans Light"/>
            </a:endParaRPr>
          </a:p>
          <a:p>
            <a:pPr lvl="3"/>
            <a:endParaRPr lang="en-US">
              <a:latin typeface="Gill Sans Light"/>
              <a:ea typeface="ＭＳ Ｐゴシック" charset="0"/>
              <a:cs typeface="Gill Sans Light"/>
            </a:endParaRPr>
          </a:p>
          <a:p>
            <a:r>
              <a:rPr lang="en-US">
                <a:latin typeface="Gill Sans Light"/>
                <a:ea typeface="ＭＳ Ｐゴシック" charset="0"/>
                <a:cs typeface="Gill Sans Light"/>
              </a:rPr>
              <a:t>Master sends resource offers to frameworks</a:t>
            </a:r>
          </a:p>
          <a:p>
            <a:pPr lvl="3"/>
            <a:endParaRPr lang="en-US">
              <a:latin typeface="Gill Sans Light"/>
              <a:ea typeface="ＭＳ Ｐゴシック" charset="0"/>
              <a:cs typeface="Gill Sans Light"/>
            </a:endParaRPr>
          </a:p>
          <a:p>
            <a:r>
              <a:rPr lang="en-US">
                <a:latin typeface="Gill Sans Light"/>
                <a:ea typeface="ＭＳ Ｐゴシック" charset="0"/>
                <a:cs typeface="Gill Sans Light"/>
              </a:rPr>
              <a:t>Frameworks select which offers to accept and which tasks to run</a:t>
            </a:r>
          </a:p>
        </p:txBody>
      </p:sp>
      <p:sp>
        <p:nvSpPr>
          <p:cNvPr id="5" name="Rounded Rectangle 4"/>
          <p:cNvSpPr/>
          <p:nvPr/>
        </p:nvSpPr>
        <p:spPr>
          <a:xfrm>
            <a:off x="838200" y="5334000"/>
            <a:ext cx="7315200" cy="685800"/>
          </a:xfrm>
          <a:prstGeom prst="roundRect">
            <a:avLst/>
          </a:prstGeom>
          <a:noFill/>
          <a:ln w="19050" cmpd="sng">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en-US" sz="3600" b="0" dirty="0">
                <a:latin typeface="Gill Sans Light"/>
                <a:cs typeface="Gill Sans Light"/>
              </a:rPr>
              <a:t>Push task scheduling to frameworks</a:t>
            </a:r>
          </a:p>
        </p:txBody>
      </p:sp>
    </p:spTree>
    <p:extLst>
      <p:ext uri="{BB962C8B-B14F-4D97-AF65-F5344CB8AC3E}">
        <p14:creationId xmlns:p14="http://schemas.microsoft.com/office/powerpoint/2010/main" val="4010096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0994"/>
          <p:cNvSpPr>
            <a:spLocks noChangeArrowheads="1"/>
          </p:cNvSpPr>
          <p:nvPr/>
        </p:nvSpPr>
        <p:spPr bwMode="auto">
          <a:xfrm>
            <a:off x="6934200" y="2895600"/>
            <a:ext cx="2057400" cy="914400"/>
          </a:xfrm>
          <a:prstGeom prst="rect">
            <a:avLst/>
          </a:prstGeom>
          <a:solidFill>
            <a:srgbClr val="51A2FF"/>
          </a:solidFill>
          <a:ln w="9525">
            <a:solidFill>
              <a:schemeClr val="tx1"/>
            </a:solidFill>
            <a:round/>
            <a:headEnd/>
            <a:tailEnd/>
          </a:ln>
        </p:spPr>
        <p:txBody>
          <a:bodyPr wrap="none" anchor="ctr"/>
          <a:lstStyle/>
          <a:p>
            <a:pPr algn="ctr"/>
            <a:r>
              <a:rPr lang="sv-SE" sz="2400" b="0">
                <a:latin typeface="Calibri" charset="0"/>
                <a:cs typeface="Calibri" charset="0"/>
              </a:rPr>
              <a:t>Hadoop</a:t>
            </a:r>
          </a:p>
          <a:p>
            <a:pPr algn="ctr"/>
            <a:r>
              <a:rPr lang="sv-SE" sz="2400" b="0">
                <a:latin typeface="Calibri" charset="0"/>
                <a:cs typeface="Calibri" charset="0"/>
              </a:rPr>
              <a:t> JobTracker</a:t>
            </a:r>
            <a:endParaRPr lang="en-US" sz="2400" b="0">
              <a:latin typeface="Calibri" charset="0"/>
              <a:cs typeface="Calibri" charset="0"/>
            </a:endParaRPr>
          </a:p>
        </p:txBody>
      </p:sp>
      <p:sp>
        <p:nvSpPr>
          <p:cNvPr id="38915" name="Rectangle 63"/>
          <p:cNvSpPr>
            <a:spLocks noChangeArrowheads="1"/>
          </p:cNvSpPr>
          <p:nvPr/>
        </p:nvSpPr>
        <p:spPr bwMode="auto">
          <a:xfrm>
            <a:off x="6934200" y="5181600"/>
            <a:ext cx="2057400" cy="914400"/>
          </a:xfrm>
          <a:prstGeom prst="rect">
            <a:avLst/>
          </a:prstGeom>
          <a:solidFill>
            <a:srgbClr val="FF0000"/>
          </a:solidFill>
          <a:ln w="9525">
            <a:solidFill>
              <a:schemeClr val="tx1"/>
            </a:solidFill>
            <a:round/>
            <a:headEnd/>
            <a:tailEnd/>
          </a:ln>
        </p:spPr>
        <p:txBody>
          <a:bodyPr wrap="none" anchor="ctr"/>
          <a:lstStyle/>
          <a:p>
            <a:pPr algn="ctr"/>
            <a:r>
              <a:rPr lang="sv-SE" sz="2400" b="0">
                <a:latin typeface="Calibri" charset="0"/>
                <a:cs typeface="Calibri" charset="0"/>
              </a:rPr>
              <a:t>MPI</a:t>
            </a:r>
          </a:p>
          <a:p>
            <a:pPr algn="ctr"/>
            <a:r>
              <a:rPr lang="sv-SE" sz="2400" b="0">
                <a:latin typeface="Calibri" charset="0"/>
                <a:cs typeface="Calibri" charset="0"/>
              </a:rPr>
              <a:t> JobTracker</a:t>
            </a:r>
            <a:endParaRPr lang="en-US" sz="2400" b="0">
              <a:latin typeface="Calibri" charset="0"/>
              <a:cs typeface="Calibri" charset="0"/>
            </a:endParaRPr>
          </a:p>
        </p:txBody>
      </p:sp>
      <p:sp>
        <p:nvSpPr>
          <p:cNvPr id="38916" name="Rectangle 59"/>
          <p:cNvSpPr>
            <a:spLocks noChangeArrowheads="1"/>
          </p:cNvSpPr>
          <p:nvPr/>
        </p:nvSpPr>
        <p:spPr bwMode="auto">
          <a:xfrm>
            <a:off x="3733800" y="3429000"/>
            <a:ext cx="2133600" cy="2057400"/>
          </a:xfrm>
          <a:prstGeom prst="rect">
            <a:avLst/>
          </a:prstGeom>
          <a:solidFill>
            <a:srgbClr val="FFCC00"/>
          </a:solidFill>
          <a:ln w="9525">
            <a:solidFill>
              <a:schemeClr val="tx1"/>
            </a:solidFill>
            <a:round/>
            <a:headEnd/>
            <a:tailEnd/>
          </a:ln>
        </p:spPr>
        <p:txBody>
          <a:bodyPr wrap="none" anchor="ctr"/>
          <a:lstStyle/>
          <a:p>
            <a:endParaRPr lang="en-US" b="0">
              <a:solidFill>
                <a:srgbClr val="000000"/>
              </a:solidFill>
            </a:endParaRPr>
          </a:p>
        </p:txBody>
      </p:sp>
      <p:sp>
        <p:nvSpPr>
          <p:cNvPr id="38917" name="Rectangle 59"/>
          <p:cNvSpPr>
            <a:spLocks noChangeArrowheads="1"/>
          </p:cNvSpPr>
          <p:nvPr/>
        </p:nvSpPr>
        <p:spPr bwMode="auto">
          <a:xfrm>
            <a:off x="381000" y="5181600"/>
            <a:ext cx="2058988" cy="1371600"/>
          </a:xfrm>
          <a:prstGeom prst="rect">
            <a:avLst/>
          </a:prstGeom>
          <a:solidFill>
            <a:srgbClr val="FFCC00"/>
          </a:solidFill>
          <a:ln w="9525">
            <a:solidFill>
              <a:schemeClr val="tx1"/>
            </a:solidFill>
            <a:round/>
            <a:headEnd/>
            <a:tailEnd/>
          </a:ln>
        </p:spPr>
        <p:txBody>
          <a:bodyPr wrap="none" anchor="ctr"/>
          <a:lstStyle/>
          <a:p>
            <a:endParaRPr lang="en-US" b="0">
              <a:solidFill>
                <a:srgbClr val="000000"/>
              </a:solidFill>
            </a:endParaRPr>
          </a:p>
        </p:txBody>
      </p:sp>
      <p:sp>
        <p:nvSpPr>
          <p:cNvPr id="38918" name="Rectangle 59"/>
          <p:cNvSpPr>
            <a:spLocks noChangeArrowheads="1"/>
          </p:cNvSpPr>
          <p:nvPr/>
        </p:nvSpPr>
        <p:spPr bwMode="auto">
          <a:xfrm>
            <a:off x="381000" y="3657600"/>
            <a:ext cx="2058988" cy="1371600"/>
          </a:xfrm>
          <a:prstGeom prst="rect">
            <a:avLst/>
          </a:prstGeom>
          <a:solidFill>
            <a:srgbClr val="FFCC00"/>
          </a:solidFill>
          <a:ln w="9525">
            <a:solidFill>
              <a:schemeClr val="tx1"/>
            </a:solidFill>
            <a:round/>
            <a:headEnd/>
            <a:tailEnd/>
          </a:ln>
        </p:spPr>
        <p:txBody>
          <a:bodyPr wrap="none" anchor="ctr"/>
          <a:lstStyle/>
          <a:p>
            <a:endParaRPr lang="en-US" b="0">
              <a:solidFill>
                <a:srgbClr val="000000"/>
              </a:solidFill>
            </a:endParaRPr>
          </a:p>
        </p:txBody>
      </p:sp>
      <p:sp>
        <p:nvSpPr>
          <p:cNvPr id="38919" name="Rectangle 59"/>
          <p:cNvSpPr>
            <a:spLocks noChangeArrowheads="1"/>
          </p:cNvSpPr>
          <p:nvPr/>
        </p:nvSpPr>
        <p:spPr bwMode="auto">
          <a:xfrm>
            <a:off x="379413" y="2133600"/>
            <a:ext cx="2058987" cy="1371600"/>
          </a:xfrm>
          <a:prstGeom prst="rect">
            <a:avLst/>
          </a:prstGeom>
          <a:solidFill>
            <a:srgbClr val="FFCC00"/>
          </a:solidFill>
          <a:ln w="9525">
            <a:solidFill>
              <a:schemeClr val="tx1"/>
            </a:solidFill>
            <a:round/>
            <a:headEnd/>
            <a:tailEnd/>
          </a:ln>
        </p:spPr>
        <p:txBody>
          <a:bodyPr wrap="none" anchor="ctr"/>
          <a:lstStyle/>
          <a:p>
            <a:endParaRPr lang="en-US" b="0">
              <a:solidFill>
                <a:srgbClr val="000000"/>
              </a:solidFill>
            </a:endParaRPr>
          </a:p>
        </p:txBody>
      </p:sp>
      <p:sp>
        <p:nvSpPr>
          <p:cNvPr id="38920" name="TextBox 1"/>
          <p:cNvSpPr txBox="1">
            <a:spLocks noChangeArrowheads="1"/>
          </p:cNvSpPr>
          <p:nvPr/>
        </p:nvSpPr>
        <p:spPr bwMode="auto">
          <a:xfrm>
            <a:off x="1349375" y="3167063"/>
            <a:ext cx="1089025" cy="338137"/>
          </a:xfrm>
          <a:prstGeom prst="rect">
            <a:avLst/>
          </a:prstGeom>
          <a:solidFill>
            <a:srgbClr val="E69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charset="0"/>
                <a:ea typeface="ＭＳ Ｐゴシック" charset="0"/>
                <a:cs typeface="ＭＳ Ｐゴシック" charset="0"/>
              </a:defRPr>
            </a:lvl1pPr>
            <a:lvl2pPr marL="37931725" indent="-37474525"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r>
              <a:rPr lang="en-US" sz="1600">
                <a:latin typeface="Calibri" charset="0"/>
                <a:cs typeface="Calibri" charset="0"/>
              </a:rPr>
              <a:t>8CPU, 8GB</a:t>
            </a:r>
          </a:p>
        </p:txBody>
      </p:sp>
      <p:sp>
        <p:nvSpPr>
          <p:cNvPr id="6" name="TextBox 5"/>
          <p:cNvSpPr txBox="1"/>
          <p:nvPr/>
        </p:nvSpPr>
        <p:spPr>
          <a:xfrm flipH="1">
            <a:off x="500063" y="2432050"/>
            <a:ext cx="1828800" cy="708025"/>
          </a:xfrm>
          <a:prstGeom prst="rect">
            <a:avLst/>
          </a:prstGeom>
          <a:solidFill>
            <a:srgbClr val="51A2FF"/>
          </a:solidFill>
          <a:ln>
            <a:solidFill>
              <a:schemeClr val="tx1">
                <a:lumMod val="95000"/>
                <a:lumOff val="5000"/>
              </a:schemeClr>
            </a:solidFill>
          </a:ln>
        </p:spPr>
        <p:txBody>
          <a:bodyPr>
            <a:spAutoFit/>
          </a:bodyPr>
          <a:lstStyle>
            <a:lvl1pPr eaLnBrk="0" hangingPunct="0">
              <a:defRPr sz="2000" b="1">
                <a:solidFill>
                  <a:schemeClr val="tx1"/>
                </a:solidFill>
                <a:latin typeface="Courier New" charset="0"/>
                <a:ea typeface="ＭＳ Ｐゴシック" charset="0"/>
                <a:cs typeface="ＭＳ Ｐゴシック" charset="0"/>
              </a:defRPr>
            </a:lvl1pPr>
            <a:lvl2pPr marL="37931725" indent="-37474525"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r>
              <a:rPr lang="sv-SE" b="0">
                <a:latin typeface="Calibri" charset="0"/>
                <a:cs typeface="Calibri" charset="0"/>
              </a:rPr>
              <a:t>Hadoop Executor</a:t>
            </a:r>
            <a:endParaRPr lang="en-US" b="0">
              <a:latin typeface="Calibri" charset="0"/>
              <a:cs typeface="Calibri" charset="0"/>
            </a:endParaRPr>
          </a:p>
        </p:txBody>
      </p:sp>
      <p:sp>
        <p:nvSpPr>
          <p:cNvPr id="7" name="TextBox 6"/>
          <p:cNvSpPr txBox="1"/>
          <p:nvPr/>
        </p:nvSpPr>
        <p:spPr>
          <a:xfrm flipH="1">
            <a:off x="500063" y="2876550"/>
            <a:ext cx="1828800" cy="400050"/>
          </a:xfrm>
          <a:prstGeom prst="rect">
            <a:avLst/>
          </a:prstGeom>
          <a:solidFill>
            <a:srgbClr val="FF3737"/>
          </a:solidFill>
          <a:ln>
            <a:solidFill>
              <a:schemeClr val="tx1">
                <a:lumMod val="95000"/>
                <a:lumOff val="5000"/>
              </a:schemeClr>
            </a:solidFill>
          </a:ln>
        </p:spPr>
        <p:txBody>
          <a:bodyPr lIns="0">
            <a:spAutoFit/>
          </a:bodyPr>
          <a:lstStyle>
            <a:lvl1pPr eaLnBrk="0" hangingPunct="0">
              <a:defRPr sz="2000" b="1">
                <a:solidFill>
                  <a:schemeClr val="tx1"/>
                </a:solidFill>
                <a:latin typeface="Courier New" charset="0"/>
                <a:ea typeface="ＭＳ Ｐゴシック" charset="0"/>
                <a:cs typeface="ＭＳ Ｐゴシック" charset="0"/>
              </a:defRPr>
            </a:lvl1pPr>
            <a:lvl2pPr marL="37931725" indent="-37474525"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r>
              <a:rPr lang="sv-SE" b="0">
                <a:latin typeface="Calibri" charset="0"/>
                <a:cs typeface="Calibri" charset="0"/>
              </a:rPr>
              <a:t>MPI executor</a:t>
            </a:r>
            <a:endParaRPr lang="en-US" b="0">
              <a:latin typeface="Calibri" charset="0"/>
              <a:cs typeface="Calibri" charset="0"/>
            </a:endParaRPr>
          </a:p>
        </p:txBody>
      </p:sp>
      <p:sp>
        <p:nvSpPr>
          <p:cNvPr id="28" name="TextBox 27"/>
          <p:cNvSpPr txBox="1"/>
          <p:nvPr/>
        </p:nvSpPr>
        <p:spPr>
          <a:xfrm flipH="1">
            <a:off x="620713" y="2486025"/>
            <a:ext cx="869950" cy="306388"/>
          </a:xfrm>
          <a:prstGeom prst="rect">
            <a:avLst/>
          </a:prstGeom>
          <a:solidFill>
            <a:schemeClr val="bg1"/>
          </a:solidFill>
          <a:ln>
            <a:solidFill>
              <a:schemeClr val="tx1">
                <a:lumMod val="95000"/>
                <a:lumOff val="5000"/>
              </a:schemeClr>
            </a:solidFill>
          </a:ln>
        </p:spPr>
        <p:txBody>
          <a:bodyPr lIns="0" tIns="0" rIns="0" bIns="0">
            <a:spAutoFit/>
          </a:bodyPr>
          <a:lstStyle>
            <a:lvl1pPr eaLnBrk="0" hangingPunct="0">
              <a:defRPr sz="2000" b="1">
                <a:solidFill>
                  <a:schemeClr val="tx1"/>
                </a:solidFill>
                <a:latin typeface="Courier New" charset="0"/>
                <a:ea typeface="ＭＳ Ｐゴシック" charset="0"/>
                <a:cs typeface="ＭＳ Ｐゴシック" charset="0"/>
              </a:defRPr>
            </a:lvl1pPr>
            <a:lvl2pPr marL="37931725" indent="-37474525"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algn="ctr" eaLnBrk="1" hangingPunct="1"/>
            <a:r>
              <a:rPr lang="sv-SE" b="0">
                <a:latin typeface="Calibri" charset="0"/>
                <a:cs typeface="Calibri" charset="0"/>
              </a:rPr>
              <a:t>task 1</a:t>
            </a:r>
            <a:endParaRPr lang="en-US" b="0">
              <a:latin typeface="Calibri" charset="0"/>
              <a:cs typeface="Calibri" charset="0"/>
            </a:endParaRPr>
          </a:p>
        </p:txBody>
      </p:sp>
      <p:sp>
        <p:nvSpPr>
          <p:cNvPr id="33" name="TextBox 32"/>
          <p:cNvSpPr txBox="1"/>
          <p:nvPr/>
        </p:nvSpPr>
        <p:spPr>
          <a:xfrm flipH="1">
            <a:off x="620713" y="2932113"/>
            <a:ext cx="869950" cy="307975"/>
          </a:xfrm>
          <a:prstGeom prst="rect">
            <a:avLst/>
          </a:prstGeom>
          <a:solidFill>
            <a:schemeClr val="bg1"/>
          </a:solidFill>
          <a:ln>
            <a:solidFill>
              <a:schemeClr val="tx1">
                <a:lumMod val="95000"/>
                <a:lumOff val="5000"/>
              </a:schemeClr>
            </a:solidFill>
          </a:ln>
        </p:spPr>
        <p:txBody>
          <a:bodyPr lIns="0" tIns="0" rIns="0" bIns="0">
            <a:spAutoFit/>
          </a:bodyPr>
          <a:lstStyle>
            <a:lvl1pPr eaLnBrk="0" hangingPunct="0">
              <a:defRPr sz="2000" b="1">
                <a:solidFill>
                  <a:schemeClr val="tx1"/>
                </a:solidFill>
                <a:latin typeface="Courier New" charset="0"/>
                <a:ea typeface="ＭＳ Ｐゴシック" charset="0"/>
                <a:cs typeface="ＭＳ Ｐゴシック" charset="0"/>
              </a:defRPr>
            </a:lvl1pPr>
            <a:lvl2pPr marL="37931725" indent="-37474525"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algn="ctr" eaLnBrk="1" hangingPunct="1"/>
            <a:r>
              <a:rPr lang="sv-SE" b="0">
                <a:latin typeface="Calibri" charset="0"/>
                <a:cs typeface="Calibri" charset="0"/>
              </a:rPr>
              <a:t>task 1</a:t>
            </a:r>
            <a:endParaRPr lang="en-US" b="0">
              <a:latin typeface="Calibri" charset="0"/>
              <a:cs typeface="Calibri" charset="0"/>
            </a:endParaRPr>
          </a:p>
        </p:txBody>
      </p:sp>
      <p:sp>
        <p:nvSpPr>
          <p:cNvPr id="38925" name="TextBox 52"/>
          <p:cNvSpPr txBox="1">
            <a:spLocks noChangeArrowheads="1"/>
          </p:cNvSpPr>
          <p:nvPr/>
        </p:nvSpPr>
        <p:spPr bwMode="auto">
          <a:xfrm>
            <a:off x="1244600" y="4691063"/>
            <a:ext cx="1193800" cy="338137"/>
          </a:xfrm>
          <a:prstGeom prst="rect">
            <a:avLst/>
          </a:prstGeom>
          <a:solidFill>
            <a:srgbClr val="E69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charset="0"/>
                <a:ea typeface="ＭＳ Ｐゴシック" charset="0"/>
                <a:cs typeface="ＭＳ Ｐゴシック" charset="0"/>
              </a:defRPr>
            </a:lvl1pPr>
            <a:lvl2pPr marL="37931725" indent="-37474525"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r>
              <a:rPr lang="en-US" sz="1600">
                <a:latin typeface="Calibri" charset="0"/>
                <a:cs typeface="Calibri" charset="0"/>
              </a:rPr>
              <a:t>8CPU, 16GB</a:t>
            </a:r>
          </a:p>
        </p:txBody>
      </p:sp>
      <p:sp>
        <p:nvSpPr>
          <p:cNvPr id="38926" name="TextBox 53"/>
          <p:cNvSpPr txBox="1">
            <a:spLocks noChangeArrowheads="1"/>
          </p:cNvSpPr>
          <p:nvPr/>
        </p:nvSpPr>
        <p:spPr bwMode="auto">
          <a:xfrm>
            <a:off x="1141413" y="6215063"/>
            <a:ext cx="1296987" cy="338137"/>
          </a:xfrm>
          <a:prstGeom prst="rect">
            <a:avLst/>
          </a:prstGeom>
          <a:solidFill>
            <a:srgbClr val="E69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charset="0"/>
                <a:ea typeface="ＭＳ Ｐゴシック" charset="0"/>
                <a:cs typeface="ＭＳ Ｐゴシック" charset="0"/>
              </a:defRPr>
            </a:lvl1pPr>
            <a:lvl2pPr marL="37931725" indent="-37474525"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r>
              <a:rPr lang="en-US" sz="1600">
                <a:latin typeface="Calibri" charset="0"/>
                <a:cs typeface="Calibri" charset="0"/>
              </a:rPr>
              <a:t>16CPU, 16GB</a:t>
            </a:r>
          </a:p>
        </p:txBody>
      </p:sp>
      <p:sp>
        <p:nvSpPr>
          <p:cNvPr id="9" name="TextBox 8"/>
          <p:cNvSpPr txBox="1"/>
          <p:nvPr/>
        </p:nvSpPr>
        <p:spPr>
          <a:xfrm flipH="1">
            <a:off x="500063" y="3962400"/>
            <a:ext cx="1828800" cy="708025"/>
          </a:xfrm>
          <a:prstGeom prst="rect">
            <a:avLst/>
          </a:prstGeom>
          <a:solidFill>
            <a:srgbClr val="51A2FF"/>
          </a:solidFill>
          <a:ln>
            <a:solidFill>
              <a:schemeClr val="tx1">
                <a:lumMod val="95000"/>
                <a:lumOff val="5000"/>
              </a:schemeClr>
            </a:solidFill>
          </a:ln>
        </p:spPr>
        <p:txBody>
          <a:bodyPr>
            <a:spAutoFit/>
          </a:bodyPr>
          <a:lstStyle>
            <a:lvl1pPr eaLnBrk="0" hangingPunct="0">
              <a:defRPr sz="2000" b="1">
                <a:solidFill>
                  <a:schemeClr val="tx1"/>
                </a:solidFill>
                <a:latin typeface="Courier New" charset="0"/>
                <a:ea typeface="ＭＳ Ｐゴシック" charset="0"/>
                <a:cs typeface="ＭＳ Ｐゴシック" charset="0"/>
              </a:defRPr>
            </a:lvl1pPr>
            <a:lvl2pPr marL="37931725" indent="-37474525"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r>
              <a:rPr lang="sv-SE" b="0">
                <a:latin typeface="Calibri" charset="0"/>
                <a:cs typeface="Calibri" charset="0"/>
              </a:rPr>
              <a:t>Hadoop Executor</a:t>
            </a:r>
            <a:endParaRPr lang="en-US" b="0">
              <a:latin typeface="Calibri" charset="0"/>
              <a:cs typeface="Calibri" charset="0"/>
            </a:endParaRPr>
          </a:p>
        </p:txBody>
      </p:sp>
      <p:sp>
        <p:nvSpPr>
          <p:cNvPr id="29" name="TextBox 28"/>
          <p:cNvSpPr txBox="1"/>
          <p:nvPr/>
        </p:nvSpPr>
        <p:spPr>
          <a:xfrm flipH="1">
            <a:off x="609600" y="4038600"/>
            <a:ext cx="871538" cy="306388"/>
          </a:xfrm>
          <a:prstGeom prst="rect">
            <a:avLst/>
          </a:prstGeom>
          <a:solidFill>
            <a:schemeClr val="bg1"/>
          </a:solidFill>
          <a:ln>
            <a:solidFill>
              <a:schemeClr val="tx1">
                <a:lumMod val="95000"/>
                <a:lumOff val="5000"/>
              </a:schemeClr>
            </a:solidFill>
          </a:ln>
        </p:spPr>
        <p:txBody>
          <a:bodyPr lIns="0" tIns="0" rIns="0" bIns="0">
            <a:spAutoFit/>
          </a:bodyPr>
          <a:lstStyle>
            <a:lvl1pPr eaLnBrk="0" hangingPunct="0">
              <a:defRPr sz="2000" b="1">
                <a:solidFill>
                  <a:schemeClr val="tx1"/>
                </a:solidFill>
                <a:latin typeface="Courier New" charset="0"/>
                <a:ea typeface="ＭＳ Ｐゴシック" charset="0"/>
                <a:cs typeface="ＭＳ Ｐゴシック" charset="0"/>
              </a:defRPr>
            </a:lvl1pPr>
            <a:lvl2pPr marL="37931725" indent="-37474525"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algn="ctr" eaLnBrk="1" hangingPunct="1"/>
            <a:r>
              <a:rPr lang="sv-SE" b="0">
                <a:latin typeface="Calibri" charset="0"/>
                <a:cs typeface="Calibri" charset="0"/>
              </a:rPr>
              <a:t>task 2</a:t>
            </a:r>
            <a:endParaRPr lang="en-US" b="0">
              <a:latin typeface="Calibri" charset="0"/>
              <a:cs typeface="Calibri" charset="0"/>
            </a:endParaRPr>
          </a:p>
        </p:txBody>
      </p:sp>
      <p:sp>
        <p:nvSpPr>
          <p:cNvPr id="12" name="TextBox 11"/>
          <p:cNvSpPr txBox="1"/>
          <p:nvPr/>
        </p:nvSpPr>
        <p:spPr>
          <a:xfrm flipH="1">
            <a:off x="3886200" y="4702175"/>
            <a:ext cx="1828800" cy="708025"/>
          </a:xfrm>
          <a:prstGeom prst="rect">
            <a:avLst/>
          </a:prstGeom>
          <a:solidFill>
            <a:srgbClr val="E69F00"/>
          </a:solidFill>
          <a:ln>
            <a:solidFill>
              <a:schemeClr val="tx1">
                <a:lumMod val="95000"/>
                <a:lumOff val="5000"/>
              </a:schemeClr>
            </a:solidFill>
          </a:ln>
        </p:spPr>
        <p:txBody>
          <a:bodyPr>
            <a:spAutoFit/>
          </a:bodyPr>
          <a:lstStyle>
            <a:lvl1pPr eaLnBrk="0" hangingPunct="0">
              <a:defRPr sz="2000" b="1">
                <a:solidFill>
                  <a:schemeClr val="tx1"/>
                </a:solidFill>
                <a:latin typeface="Courier New" charset="0"/>
                <a:ea typeface="ＭＳ Ｐゴシック" charset="0"/>
                <a:cs typeface="ＭＳ Ｐゴシック" charset="0"/>
              </a:defRPr>
            </a:lvl1pPr>
            <a:lvl2pPr marL="37931725" indent="-37474525"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algn="ctr" eaLnBrk="1" hangingPunct="1"/>
            <a:r>
              <a:rPr lang="sv-SE" b="0">
                <a:latin typeface="Calibri" charset="0"/>
                <a:cs typeface="Calibri" charset="0"/>
              </a:rPr>
              <a:t>Allocation Module</a:t>
            </a:r>
            <a:endParaRPr lang="en-US" b="0">
              <a:latin typeface="Calibri" charset="0"/>
              <a:cs typeface="Calibri" charset="0"/>
            </a:endParaRPr>
          </a:p>
        </p:txBody>
      </p:sp>
      <p:grpSp>
        <p:nvGrpSpPr>
          <p:cNvPr id="2" name="Group 2"/>
          <p:cNvGrpSpPr>
            <a:grpSpLocks/>
          </p:cNvGrpSpPr>
          <p:nvPr/>
        </p:nvGrpSpPr>
        <p:grpSpPr bwMode="auto">
          <a:xfrm>
            <a:off x="3810000" y="3733800"/>
            <a:ext cx="1905000" cy="304800"/>
            <a:chOff x="3810000" y="4038600"/>
            <a:chExt cx="1905000" cy="304800"/>
          </a:xfrm>
        </p:grpSpPr>
        <p:sp>
          <p:nvSpPr>
            <p:cNvPr id="38967" name="Rectangle 1"/>
            <p:cNvSpPr>
              <a:spLocks noChangeArrowheads="1"/>
            </p:cNvSpPr>
            <p:nvPr/>
          </p:nvSpPr>
          <p:spPr bwMode="auto">
            <a:xfrm>
              <a:off x="3810000" y="4038600"/>
              <a:ext cx="381000" cy="304800"/>
            </a:xfrm>
            <a:prstGeom prst="rect">
              <a:avLst/>
            </a:prstGeom>
            <a:solidFill>
              <a:schemeClr val="bg1"/>
            </a:solidFill>
            <a:ln w="9525">
              <a:solidFill>
                <a:schemeClr val="tx1"/>
              </a:solidFill>
              <a:round/>
              <a:headEnd/>
              <a:tailEnd/>
            </a:ln>
          </p:spPr>
          <p:txBody>
            <a:bodyPr wrap="none" anchor="ctr"/>
            <a:lstStyle/>
            <a:p>
              <a:r>
                <a:rPr lang="en-US" sz="1800" b="0">
                  <a:latin typeface="Calibri" charset="0"/>
                  <a:cs typeface="Calibri" charset="0"/>
                </a:rPr>
                <a:t>S1</a:t>
              </a:r>
            </a:p>
          </p:txBody>
        </p:sp>
        <p:sp>
          <p:nvSpPr>
            <p:cNvPr id="38968" name="Rectangle 34"/>
            <p:cNvSpPr>
              <a:spLocks noChangeArrowheads="1"/>
            </p:cNvSpPr>
            <p:nvPr/>
          </p:nvSpPr>
          <p:spPr bwMode="auto">
            <a:xfrm>
              <a:off x="4191000" y="4038600"/>
              <a:ext cx="1524000" cy="304800"/>
            </a:xfrm>
            <a:prstGeom prst="rect">
              <a:avLst/>
            </a:prstGeom>
            <a:solidFill>
              <a:schemeClr val="bg1"/>
            </a:solidFill>
            <a:ln w="9525">
              <a:solidFill>
                <a:schemeClr val="tx1"/>
              </a:solidFill>
              <a:round/>
              <a:headEnd/>
              <a:tailEnd/>
            </a:ln>
          </p:spPr>
          <p:txBody>
            <a:bodyPr wrap="none" anchor="ctr"/>
            <a:lstStyle/>
            <a:p>
              <a:pPr algn="l"/>
              <a:r>
                <a:rPr lang="en-US" sz="1800" b="0">
                  <a:latin typeface="Calibri" charset="0"/>
                  <a:cs typeface="Calibri" charset="0"/>
                </a:rPr>
                <a:t>&lt;8CPU,8GB&gt;</a:t>
              </a:r>
            </a:p>
          </p:txBody>
        </p:sp>
      </p:grpSp>
      <p:grpSp>
        <p:nvGrpSpPr>
          <p:cNvPr id="3" name="Group 36"/>
          <p:cNvGrpSpPr>
            <a:grpSpLocks/>
          </p:cNvGrpSpPr>
          <p:nvPr/>
        </p:nvGrpSpPr>
        <p:grpSpPr bwMode="auto">
          <a:xfrm>
            <a:off x="3810000" y="4038600"/>
            <a:ext cx="1905000" cy="304800"/>
            <a:chOff x="3810000" y="4038600"/>
            <a:chExt cx="1905000" cy="304800"/>
          </a:xfrm>
        </p:grpSpPr>
        <p:sp>
          <p:nvSpPr>
            <p:cNvPr id="38965" name="Rectangle 37"/>
            <p:cNvSpPr>
              <a:spLocks noChangeArrowheads="1"/>
            </p:cNvSpPr>
            <p:nvPr/>
          </p:nvSpPr>
          <p:spPr bwMode="auto">
            <a:xfrm>
              <a:off x="3810000" y="4038600"/>
              <a:ext cx="381000" cy="304800"/>
            </a:xfrm>
            <a:prstGeom prst="rect">
              <a:avLst/>
            </a:prstGeom>
            <a:solidFill>
              <a:schemeClr val="bg1"/>
            </a:solidFill>
            <a:ln w="9525">
              <a:solidFill>
                <a:schemeClr val="tx1"/>
              </a:solidFill>
              <a:round/>
              <a:headEnd/>
              <a:tailEnd/>
            </a:ln>
          </p:spPr>
          <p:txBody>
            <a:bodyPr wrap="none" anchor="ctr"/>
            <a:lstStyle/>
            <a:p>
              <a:r>
                <a:rPr lang="en-US" sz="1800" b="0">
                  <a:latin typeface="Calibri" charset="0"/>
                  <a:cs typeface="Calibri" charset="0"/>
                </a:rPr>
                <a:t>S2</a:t>
              </a:r>
            </a:p>
          </p:txBody>
        </p:sp>
        <p:sp>
          <p:nvSpPr>
            <p:cNvPr id="38966" name="Rectangle 38"/>
            <p:cNvSpPr>
              <a:spLocks noChangeArrowheads="1"/>
            </p:cNvSpPr>
            <p:nvPr/>
          </p:nvSpPr>
          <p:spPr bwMode="auto">
            <a:xfrm>
              <a:off x="4191000" y="4038600"/>
              <a:ext cx="1524000" cy="304800"/>
            </a:xfrm>
            <a:prstGeom prst="rect">
              <a:avLst/>
            </a:prstGeom>
            <a:solidFill>
              <a:schemeClr val="bg1"/>
            </a:solidFill>
            <a:ln w="9525">
              <a:solidFill>
                <a:schemeClr val="tx1"/>
              </a:solidFill>
              <a:round/>
              <a:headEnd/>
              <a:tailEnd/>
            </a:ln>
          </p:spPr>
          <p:txBody>
            <a:bodyPr wrap="none" anchor="ctr"/>
            <a:lstStyle/>
            <a:p>
              <a:pPr algn="l"/>
              <a:r>
                <a:rPr lang="en-US" sz="1800" b="0">
                  <a:latin typeface="Calibri" charset="0"/>
                  <a:cs typeface="Calibri" charset="0"/>
                </a:rPr>
                <a:t>&lt;8CPU,16GB&gt;</a:t>
              </a:r>
            </a:p>
          </p:txBody>
        </p:sp>
      </p:grpSp>
      <p:grpSp>
        <p:nvGrpSpPr>
          <p:cNvPr id="4" name="Group 39"/>
          <p:cNvGrpSpPr>
            <a:grpSpLocks/>
          </p:cNvGrpSpPr>
          <p:nvPr/>
        </p:nvGrpSpPr>
        <p:grpSpPr bwMode="auto">
          <a:xfrm>
            <a:off x="3810000" y="4343400"/>
            <a:ext cx="1905000" cy="304800"/>
            <a:chOff x="3810000" y="4038600"/>
            <a:chExt cx="1905000" cy="304800"/>
          </a:xfrm>
        </p:grpSpPr>
        <p:sp>
          <p:nvSpPr>
            <p:cNvPr id="38963" name="Rectangle 40"/>
            <p:cNvSpPr>
              <a:spLocks noChangeArrowheads="1"/>
            </p:cNvSpPr>
            <p:nvPr/>
          </p:nvSpPr>
          <p:spPr bwMode="auto">
            <a:xfrm>
              <a:off x="3810000" y="4038600"/>
              <a:ext cx="381000" cy="304800"/>
            </a:xfrm>
            <a:prstGeom prst="rect">
              <a:avLst/>
            </a:prstGeom>
            <a:solidFill>
              <a:schemeClr val="bg1"/>
            </a:solidFill>
            <a:ln w="9525">
              <a:solidFill>
                <a:schemeClr val="tx1"/>
              </a:solidFill>
              <a:round/>
              <a:headEnd/>
              <a:tailEnd/>
            </a:ln>
          </p:spPr>
          <p:txBody>
            <a:bodyPr wrap="none" anchor="ctr"/>
            <a:lstStyle/>
            <a:p>
              <a:r>
                <a:rPr lang="en-US" sz="1800" b="0">
                  <a:latin typeface="Calibri" charset="0"/>
                  <a:cs typeface="Calibri" charset="0"/>
                </a:rPr>
                <a:t>S3</a:t>
              </a:r>
            </a:p>
          </p:txBody>
        </p:sp>
        <p:sp>
          <p:nvSpPr>
            <p:cNvPr id="38964" name="Rectangle 41"/>
            <p:cNvSpPr>
              <a:spLocks noChangeArrowheads="1"/>
            </p:cNvSpPr>
            <p:nvPr/>
          </p:nvSpPr>
          <p:spPr bwMode="auto">
            <a:xfrm>
              <a:off x="4191000" y="4038600"/>
              <a:ext cx="1524000" cy="304800"/>
            </a:xfrm>
            <a:prstGeom prst="rect">
              <a:avLst/>
            </a:prstGeom>
            <a:solidFill>
              <a:schemeClr val="bg1"/>
            </a:solidFill>
            <a:ln w="9525">
              <a:solidFill>
                <a:schemeClr val="tx1"/>
              </a:solidFill>
              <a:round/>
              <a:headEnd/>
              <a:tailEnd/>
            </a:ln>
          </p:spPr>
          <p:txBody>
            <a:bodyPr wrap="none" anchor="ctr"/>
            <a:lstStyle/>
            <a:p>
              <a:pPr algn="l"/>
              <a:r>
                <a:rPr lang="en-US" sz="1800" b="0">
                  <a:latin typeface="Calibri" charset="0"/>
                  <a:cs typeface="Calibri" charset="0"/>
                </a:rPr>
                <a:t>&lt;16CPU,16GB&gt;</a:t>
              </a:r>
            </a:p>
          </p:txBody>
        </p:sp>
      </p:grpSp>
      <p:grpSp>
        <p:nvGrpSpPr>
          <p:cNvPr id="5" name="Group 42"/>
          <p:cNvGrpSpPr>
            <a:grpSpLocks/>
          </p:cNvGrpSpPr>
          <p:nvPr/>
        </p:nvGrpSpPr>
        <p:grpSpPr bwMode="auto">
          <a:xfrm>
            <a:off x="3810000" y="3733800"/>
            <a:ext cx="1905000" cy="304800"/>
            <a:chOff x="3810000" y="4038600"/>
            <a:chExt cx="1859278" cy="304800"/>
          </a:xfrm>
        </p:grpSpPr>
        <p:sp>
          <p:nvSpPr>
            <p:cNvPr id="38961" name="Rectangle 43"/>
            <p:cNvSpPr>
              <a:spLocks noChangeArrowheads="1"/>
            </p:cNvSpPr>
            <p:nvPr/>
          </p:nvSpPr>
          <p:spPr bwMode="auto">
            <a:xfrm>
              <a:off x="3810000" y="4038600"/>
              <a:ext cx="381000" cy="304800"/>
            </a:xfrm>
            <a:prstGeom prst="rect">
              <a:avLst/>
            </a:prstGeom>
            <a:solidFill>
              <a:schemeClr val="bg1"/>
            </a:solidFill>
            <a:ln w="9525">
              <a:solidFill>
                <a:schemeClr val="tx1"/>
              </a:solidFill>
              <a:round/>
              <a:headEnd/>
              <a:tailEnd/>
            </a:ln>
          </p:spPr>
          <p:txBody>
            <a:bodyPr wrap="none" anchor="ctr"/>
            <a:lstStyle/>
            <a:p>
              <a:r>
                <a:rPr lang="en-US" sz="1800" b="0">
                  <a:latin typeface="Calibri" charset="0"/>
                  <a:cs typeface="Calibri" charset="0"/>
                </a:rPr>
                <a:t>S1</a:t>
              </a:r>
            </a:p>
          </p:txBody>
        </p:sp>
        <p:sp>
          <p:nvSpPr>
            <p:cNvPr id="38962" name="Rectangle 44"/>
            <p:cNvSpPr>
              <a:spLocks noChangeArrowheads="1"/>
            </p:cNvSpPr>
            <p:nvPr/>
          </p:nvSpPr>
          <p:spPr bwMode="auto">
            <a:xfrm>
              <a:off x="4181854" y="4038600"/>
              <a:ext cx="1487424" cy="304800"/>
            </a:xfrm>
            <a:prstGeom prst="rect">
              <a:avLst/>
            </a:prstGeom>
            <a:solidFill>
              <a:schemeClr val="bg1"/>
            </a:solidFill>
            <a:ln w="9525">
              <a:solidFill>
                <a:schemeClr val="tx1"/>
              </a:solidFill>
              <a:round/>
              <a:headEnd/>
              <a:tailEnd/>
            </a:ln>
          </p:spPr>
          <p:txBody>
            <a:bodyPr wrap="none" anchor="ctr"/>
            <a:lstStyle/>
            <a:p>
              <a:pPr algn="l"/>
              <a:r>
                <a:rPr lang="en-US" sz="1800" b="0">
                  <a:latin typeface="Calibri" charset="0"/>
                  <a:cs typeface="Calibri" charset="0"/>
                </a:rPr>
                <a:t>&lt;</a:t>
              </a:r>
              <a:r>
                <a:rPr lang="en-US" sz="1800" b="0">
                  <a:solidFill>
                    <a:srgbClr val="FF3737"/>
                  </a:solidFill>
                  <a:latin typeface="Calibri" charset="0"/>
                  <a:cs typeface="Calibri" charset="0"/>
                </a:rPr>
                <a:t>6</a:t>
              </a:r>
              <a:r>
                <a:rPr lang="en-US" sz="1800" b="0">
                  <a:latin typeface="Calibri" charset="0"/>
                  <a:cs typeface="Calibri" charset="0"/>
                </a:rPr>
                <a:t>CPU,</a:t>
              </a:r>
              <a:r>
                <a:rPr lang="en-US" sz="1800" b="0">
                  <a:solidFill>
                    <a:srgbClr val="FF3737"/>
                  </a:solidFill>
                  <a:latin typeface="Calibri" charset="0"/>
                  <a:cs typeface="Calibri" charset="0"/>
                </a:rPr>
                <a:t>4</a:t>
              </a:r>
              <a:r>
                <a:rPr lang="en-US" sz="1800" b="0">
                  <a:latin typeface="Calibri" charset="0"/>
                  <a:cs typeface="Calibri" charset="0"/>
                </a:rPr>
                <a:t>GB&gt;</a:t>
              </a:r>
            </a:p>
          </p:txBody>
        </p:sp>
      </p:grpSp>
      <p:grpSp>
        <p:nvGrpSpPr>
          <p:cNvPr id="8" name="Group 46"/>
          <p:cNvGrpSpPr>
            <a:grpSpLocks/>
          </p:cNvGrpSpPr>
          <p:nvPr/>
        </p:nvGrpSpPr>
        <p:grpSpPr bwMode="auto">
          <a:xfrm>
            <a:off x="3810000" y="4038600"/>
            <a:ext cx="1905000" cy="304800"/>
            <a:chOff x="3810000" y="4038600"/>
            <a:chExt cx="1905000" cy="304800"/>
          </a:xfrm>
        </p:grpSpPr>
        <p:sp>
          <p:nvSpPr>
            <p:cNvPr id="38959" name="Rectangle 47"/>
            <p:cNvSpPr>
              <a:spLocks noChangeArrowheads="1"/>
            </p:cNvSpPr>
            <p:nvPr/>
          </p:nvSpPr>
          <p:spPr bwMode="auto">
            <a:xfrm>
              <a:off x="3810000" y="4038600"/>
              <a:ext cx="381000" cy="304800"/>
            </a:xfrm>
            <a:prstGeom prst="rect">
              <a:avLst/>
            </a:prstGeom>
            <a:solidFill>
              <a:schemeClr val="bg1"/>
            </a:solidFill>
            <a:ln w="9525">
              <a:solidFill>
                <a:schemeClr val="tx1"/>
              </a:solidFill>
              <a:round/>
              <a:headEnd/>
              <a:tailEnd/>
            </a:ln>
          </p:spPr>
          <p:txBody>
            <a:bodyPr wrap="none" anchor="ctr"/>
            <a:lstStyle/>
            <a:p>
              <a:r>
                <a:rPr lang="en-US" sz="1800" b="0">
                  <a:latin typeface="Calibri" charset="0"/>
                  <a:cs typeface="Calibri" charset="0"/>
                </a:rPr>
                <a:t>S2</a:t>
              </a:r>
            </a:p>
          </p:txBody>
        </p:sp>
        <p:sp>
          <p:nvSpPr>
            <p:cNvPr id="38960" name="Rectangle 48"/>
            <p:cNvSpPr>
              <a:spLocks noChangeArrowheads="1"/>
            </p:cNvSpPr>
            <p:nvPr/>
          </p:nvSpPr>
          <p:spPr bwMode="auto">
            <a:xfrm>
              <a:off x="4191000" y="4038600"/>
              <a:ext cx="1524000" cy="304800"/>
            </a:xfrm>
            <a:prstGeom prst="rect">
              <a:avLst/>
            </a:prstGeom>
            <a:solidFill>
              <a:schemeClr val="bg1"/>
            </a:solidFill>
            <a:ln w="9525">
              <a:solidFill>
                <a:schemeClr val="tx1"/>
              </a:solidFill>
              <a:round/>
              <a:headEnd/>
              <a:tailEnd/>
            </a:ln>
          </p:spPr>
          <p:txBody>
            <a:bodyPr wrap="none" anchor="ctr"/>
            <a:lstStyle/>
            <a:p>
              <a:pPr algn="l"/>
              <a:r>
                <a:rPr lang="en-US" sz="1800" b="0">
                  <a:latin typeface="Calibri" charset="0"/>
                  <a:cs typeface="Calibri" charset="0"/>
                </a:rPr>
                <a:t>&lt;</a:t>
              </a:r>
              <a:r>
                <a:rPr lang="en-US" sz="1800" b="0">
                  <a:solidFill>
                    <a:srgbClr val="FF3737"/>
                  </a:solidFill>
                  <a:latin typeface="Calibri" charset="0"/>
                  <a:cs typeface="Calibri" charset="0"/>
                </a:rPr>
                <a:t>4</a:t>
              </a:r>
              <a:r>
                <a:rPr lang="en-US" sz="1800" b="0">
                  <a:latin typeface="Calibri" charset="0"/>
                  <a:cs typeface="Calibri" charset="0"/>
                </a:rPr>
                <a:t>CPU,</a:t>
              </a:r>
              <a:r>
                <a:rPr lang="en-US" sz="1800" b="0">
                  <a:solidFill>
                    <a:srgbClr val="FF3737"/>
                  </a:solidFill>
                  <a:latin typeface="Calibri" charset="0"/>
                  <a:cs typeface="Calibri" charset="0"/>
                </a:rPr>
                <a:t>12</a:t>
              </a:r>
              <a:r>
                <a:rPr lang="en-US" sz="1800" b="0">
                  <a:latin typeface="Calibri" charset="0"/>
                  <a:cs typeface="Calibri" charset="0"/>
                </a:rPr>
                <a:t>GB&gt;</a:t>
              </a:r>
            </a:p>
          </p:txBody>
        </p:sp>
      </p:grpSp>
      <p:grpSp>
        <p:nvGrpSpPr>
          <p:cNvPr id="10" name="Group 49"/>
          <p:cNvGrpSpPr>
            <a:grpSpLocks/>
          </p:cNvGrpSpPr>
          <p:nvPr/>
        </p:nvGrpSpPr>
        <p:grpSpPr bwMode="auto">
          <a:xfrm>
            <a:off x="3810000" y="3733800"/>
            <a:ext cx="1905000" cy="304800"/>
            <a:chOff x="3810000" y="4038600"/>
            <a:chExt cx="1905000" cy="304800"/>
          </a:xfrm>
        </p:grpSpPr>
        <p:sp>
          <p:nvSpPr>
            <p:cNvPr id="38957" name="Rectangle 50"/>
            <p:cNvSpPr>
              <a:spLocks noChangeArrowheads="1"/>
            </p:cNvSpPr>
            <p:nvPr/>
          </p:nvSpPr>
          <p:spPr bwMode="auto">
            <a:xfrm>
              <a:off x="3810000" y="4038600"/>
              <a:ext cx="381000" cy="304800"/>
            </a:xfrm>
            <a:prstGeom prst="rect">
              <a:avLst/>
            </a:prstGeom>
            <a:solidFill>
              <a:schemeClr val="bg1"/>
            </a:solidFill>
            <a:ln w="9525">
              <a:solidFill>
                <a:schemeClr val="tx1"/>
              </a:solidFill>
              <a:round/>
              <a:headEnd/>
              <a:tailEnd/>
            </a:ln>
          </p:spPr>
          <p:txBody>
            <a:bodyPr wrap="none" anchor="ctr"/>
            <a:lstStyle/>
            <a:p>
              <a:r>
                <a:rPr lang="en-US" sz="1800" b="0">
                  <a:latin typeface="Calibri" charset="0"/>
                  <a:cs typeface="Calibri" charset="0"/>
                </a:rPr>
                <a:t>S1</a:t>
              </a:r>
            </a:p>
          </p:txBody>
        </p:sp>
        <p:sp>
          <p:nvSpPr>
            <p:cNvPr id="38958" name="Rectangle 51"/>
            <p:cNvSpPr>
              <a:spLocks noChangeArrowheads="1"/>
            </p:cNvSpPr>
            <p:nvPr/>
          </p:nvSpPr>
          <p:spPr bwMode="auto">
            <a:xfrm>
              <a:off x="4191000" y="4038600"/>
              <a:ext cx="1524000" cy="304800"/>
            </a:xfrm>
            <a:prstGeom prst="rect">
              <a:avLst/>
            </a:prstGeom>
            <a:solidFill>
              <a:schemeClr val="bg1"/>
            </a:solidFill>
            <a:ln w="9525">
              <a:solidFill>
                <a:schemeClr val="tx1"/>
              </a:solidFill>
              <a:round/>
              <a:headEnd/>
              <a:tailEnd/>
            </a:ln>
          </p:spPr>
          <p:txBody>
            <a:bodyPr wrap="none" anchor="ctr"/>
            <a:lstStyle/>
            <a:p>
              <a:pPr algn="l"/>
              <a:r>
                <a:rPr lang="en-US" sz="1800" b="0">
                  <a:latin typeface="Calibri" charset="0"/>
                  <a:cs typeface="Calibri" charset="0"/>
                </a:rPr>
                <a:t>&lt;</a:t>
              </a:r>
              <a:r>
                <a:rPr lang="en-US" sz="1800" b="0">
                  <a:solidFill>
                    <a:srgbClr val="FF3737"/>
                  </a:solidFill>
                  <a:latin typeface="Calibri" charset="0"/>
                  <a:cs typeface="Calibri" charset="0"/>
                </a:rPr>
                <a:t>2</a:t>
              </a:r>
              <a:r>
                <a:rPr lang="en-US" sz="1800" b="0">
                  <a:latin typeface="Calibri" charset="0"/>
                  <a:cs typeface="Calibri" charset="0"/>
                </a:rPr>
                <a:t>CPU,</a:t>
              </a:r>
              <a:r>
                <a:rPr lang="en-US" sz="1800" b="0">
                  <a:solidFill>
                    <a:srgbClr val="FF3737"/>
                  </a:solidFill>
                  <a:latin typeface="Calibri" charset="0"/>
                  <a:cs typeface="Calibri" charset="0"/>
                </a:rPr>
                <a:t>2</a:t>
              </a:r>
              <a:r>
                <a:rPr lang="en-US" sz="1800" b="0">
                  <a:latin typeface="Calibri" charset="0"/>
                  <a:cs typeface="Calibri" charset="0"/>
                </a:rPr>
                <a:t>GB&gt;</a:t>
              </a:r>
            </a:p>
          </p:txBody>
        </p:sp>
      </p:grpSp>
      <p:sp>
        <p:nvSpPr>
          <p:cNvPr id="38936" name="Title 1"/>
          <p:cNvSpPr>
            <a:spLocks noGrp="1"/>
          </p:cNvSpPr>
          <p:nvPr>
            <p:ph type="title"/>
          </p:nvPr>
        </p:nvSpPr>
        <p:spPr>
          <a:xfrm>
            <a:off x="457200" y="-152400"/>
            <a:ext cx="8229600" cy="944563"/>
          </a:xfrm>
        </p:spPr>
        <p:txBody>
          <a:bodyPr/>
          <a:lstStyle/>
          <a:p>
            <a:r>
              <a:rPr lang="en-US">
                <a:latin typeface="Calibri" charset="0"/>
                <a:ea typeface="ＭＳ Ｐゴシック" charset="0"/>
              </a:rPr>
              <a:t>Mesos Architecture: Example</a:t>
            </a:r>
          </a:p>
        </p:txBody>
      </p:sp>
      <p:sp>
        <p:nvSpPr>
          <p:cNvPr id="17" name="TextBox 16"/>
          <p:cNvSpPr txBox="1"/>
          <p:nvPr/>
        </p:nvSpPr>
        <p:spPr>
          <a:xfrm rot="20821379" flipH="1">
            <a:off x="4033838" y="4146550"/>
            <a:ext cx="1778000" cy="692150"/>
          </a:xfrm>
          <a:prstGeom prst="round2DiagRect">
            <a:avLst>
              <a:gd name="adj1" fmla="val 16667"/>
              <a:gd name="adj2" fmla="val 50000"/>
            </a:avLst>
          </a:prstGeom>
          <a:ln>
            <a:solidFill>
              <a:srgbClr val="7F7F7F"/>
            </a:solidFill>
          </a:ln>
        </p:spPr>
        <p:style>
          <a:lnRef idx="2">
            <a:schemeClr val="accent2"/>
          </a:lnRef>
          <a:fillRef idx="1">
            <a:schemeClr val="lt1"/>
          </a:fillRef>
          <a:effectRef idx="0">
            <a:schemeClr val="accent2"/>
          </a:effectRef>
          <a:fontRef idx="minor">
            <a:schemeClr val="dk1"/>
          </a:fontRef>
        </p:style>
        <p:txBody>
          <a:bodyPr lIns="0" tIns="0" rIns="0" bIns="0" anchor="ctr" anchorCtr="1">
            <a:spAutoFit/>
          </a:bodyPr>
          <a:lstStyle/>
          <a:p>
            <a:pPr algn="l"/>
            <a:r>
              <a:rPr lang="sv-SE" sz="1600" b="0">
                <a:solidFill>
                  <a:srgbClr val="000000"/>
                </a:solidFill>
                <a:latin typeface="Calibri" charset="0"/>
                <a:ea typeface="ＭＳ Ｐゴシック" charset="0"/>
                <a:cs typeface="Calibri" charset="0"/>
              </a:rPr>
              <a:t>(S1:&lt;8CPU, 8GB&gt;,</a:t>
            </a:r>
          </a:p>
          <a:p>
            <a:pPr algn="l"/>
            <a:r>
              <a:rPr lang="sv-SE" sz="1600" b="0">
                <a:solidFill>
                  <a:srgbClr val="000000"/>
                </a:solidFill>
                <a:latin typeface="Calibri" charset="0"/>
                <a:ea typeface="ＭＳ Ｐゴシック" charset="0"/>
                <a:cs typeface="Calibri" charset="0"/>
              </a:rPr>
              <a:t> S2:&lt;8CPU, 16GB&gt;)</a:t>
            </a:r>
            <a:endParaRPr lang="en-US" sz="1600" b="0">
              <a:solidFill>
                <a:srgbClr val="000000"/>
              </a:solidFill>
              <a:latin typeface="Calibri" charset="0"/>
              <a:ea typeface="ＭＳ Ｐゴシック" charset="0"/>
              <a:cs typeface="Calibri" charset="0"/>
            </a:endParaRPr>
          </a:p>
        </p:txBody>
      </p:sp>
      <p:sp>
        <p:nvSpPr>
          <p:cNvPr id="18" name="TextBox 17"/>
          <p:cNvSpPr txBox="1"/>
          <p:nvPr/>
        </p:nvSpPr>
        <p:spPr>
          <a:xfrm rot="20142641" flipH="1">
            <a:off x="6619875" y="3205163"/>
            <a:ext cx="2395538" cy="692150"/>
          </a:xfrm>
          <a:prstGeom prst="round2DiagRect">
            <a:avLst>
              <a:gd name="adj1" fmla="val 16667"/>
              <a:gd name="adj2" fmla="val 50000"/>
            </a:avLst>
          </a:prstGeom>
          <a:ln>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lIns="0" tIns="0" rIns="0" bIns="0" anchor="ctr" anchorCtr="1">
            <a:spAutoFit/>
          </a:bodyPr>
          <a:lstStyle/>
          <a:p>
            <a:pPr algn="l"/>
            <a:r>
              <a:rPr lang="sv-SE" sz="1600" b="0">
                <a:solidFill>
                  <a:srgbClr val="000000"/>
                </a:solidFill>
                <a:latin typeface="Calibri" charset="0"/>
                <a:ea typeface="ＭＳ Ｐゴシック" charset="0"/>
                <a:cs typeface="Calibri" charset="0"/>
              </a:rPr>
              <a:t>(task1:[S1:&lt;2CPU,4GB&gt;];</a:t>
            </a:r>
          </a:p>
          <a:p>
            <a:pPr algn="l"/>
            <a:r>
              <a:rPr lang="sv-SE" sz="1600" b="0">
                <a:solidFill>
                  <a:srgbClr val="000000"/>
                </a:solidFill>
                <a:latin typeface="Calibri" charset="0"/>
                <a:ea typeface="ＭＳ Ｐゴシック" charset="0"/>
                <a:cs typeface="Calibri" charset="0"/>
              </a:rPr>
              <a:t> task2:[S2:&lt;4CPU,4GB&gt;])</a:t>
            </a:r>
            <a:endParaRPr lang="en-US" sz="1600" b="0">
              <a:solidFill>
                <a:srgbClr val="000000"/>
              </a:solidFill>
              <a:latin typeface="Calibri" charset="0"/>
              <a:ea typeface="ＭＳ Ｐゴシック" charset="0"/>
              <a:cs typeface="Calibri" charset="0"/>
            </a:endParaRPr>
          </a:p>
        </p:txBody>
      </p:sp>
      <p:sp>
        <p:nvSpPr>
          <p:cNvPr id="19" name="TextBox 18"/>
          <p:cNvSpPr txBox="1"/>
          <p:nvPr/>
        </p:nvSpPr>
        <p:spPr>
          <a:xfrm rot="1921553" flipH="1">
            <a:off x="1797050" y="3222625"/>
            <a:ext cx="1525588" cy="346075"/>
          </a:xfrm>
          <a:prstGeom prst="round2DiagRect">
            <a:avLst>
              <a:gd name="adj1" fmla="val 16667"/>
              <a:gd name="adj2" fmla="val 50000"/>
            </a:avLst>
          </a:prstGeom>
          <a:ln>
            <a:solidFill>
              <a:srgbClr val="7F7F7F"/>
            </a:solidFill>
          </a:ln>
        </p:spPr>
        <p:style>
          <a:lnRef idx="2">
            <a:schemeClr val="accent2"/>
          </a:lnRef>
          <a:fillRef idx="1">
            <a:schemeClr val="lt1"/>
          </a:fillRef>
          <a:effectRef idx="0">
            <a:schemeClr val="accent2"/>
          </a:effectRef>
          <a:fontRef idx="minor">
            <a:schemeClr val="dk1"/>
          </a:fontRef>
        </p:style>
        <p:txBody>
          <a:bodyPr lIns="0" tIns="0" rIns="0" bIns="0" anchor="ctr" anchorCtr="1">
            <a:spAutoFit/>
          </a:bodyPr>
          <a:lstStyle/>
          <a:p>
            <a:pPr algn="ctr"/>
            <a:r>
              <a:rPr lang="sv-SE" sz="1600" b="0">
                <a:solidFill>
                  <a:srgbClr val="000000"/>
                </a:solidFill>
                <a:latin typeface="Calibri" charset="0"/>
                <a:ea typeface="ＭＳ Ｐゴシック" charset="0"/>
                <a:cs typeface="Calibri" charset="0"/>
              </a:rPr>
              <a:t>S1:&lt;8CPU,8GB&gt;</a:t>
            </a:r>
            <a:endParaRPr lang="en-US" sz="1600" b="0">
              <a:solidFill>
                <a:srgbClr val="000000"/>
              </a:solidFill>
              <a:latin typeface="Calibri" charset="0"/>
              <a:ea typeface="ＭＳ Ｐゴシック" charset="0"/>
              <a:cs typeface="Calibri" charset="0"/>
            </a:endParaRPr>
          </a:p>
        </p:txBody>
      </p:sp>
      <p:sp>
        <p:nvSpPr>
          <p:cNvPr id="20" name="TextBox 19"/>
          <p:cNvSpPr txBox="1"/>
          <p:nvPr/>
        </p:nvSpPr>
        <p:spPr>
          <a:xfrm flipH="1">
            <a:off x="1833563" y="4384675"/>
            <a:ext cx="1595437" cy="346075"/>
          </a:xfrm>
          <a:prstGeom prst="round2DiagRect">
            <a:avLst>
              <a:gd name="adj1" fmla="val 16667"/>
              <a:gd name="adj2" fmla="val 50000"/>
            </a:avLst>
          </a:prstGeom>
          <a:ln>
            <a:solidFill>
              <a:srgbClr val="7F7F7F"/>
            </a:solidFill>
          </a:ln>
        </p:spPr>
        <p:style>
          <a:lnRef idx="2">
            <a:schemeClr val="accent2"/>
          </a:lnRef>
          <a:fillRef idx="1">
            <a:schemeClr val="lt1"/>
          </a:fillRef>
          <a:effectRef idx="0">
            <a:schemeClr val="accent2"/>
          </a:effectRef>
          <a:fontRef idx="minor">
            <a:schemeClr val="dk1"/>
          </a:fontRef>
        </p:style>
        <p:txBody>
          <a:bodyPr lIns="0" tIns="0" rIns="0" bIns="0" anchor="ctr" anchorCtr="1">
            <a:spAutoFit/>
          </a:bodyPr>
          <a:lstStyle/>
          <a:p>
            <a:pPr algn="ctr"/>
            <a:r>
              <a:rPr lang="sv-SE" sz="1600" b="0">
                <a:solidFill>
                  <a:srgbClr val="000000"/>
                </a:solidFill>
                <a:latin typeface="Calibri" charset="0"/>
                <a:ea typeface="ＭＳ Ｐゴシック" charset="0"/>
                <a:cs typeface="Calibri" charset="0"/>
              </a:rPr>
              <a:t>S2:&lt;8CPU,16GB&gt;</a:t>
            </a:r>
            <a:endParaRPr lang="en-US" sz="1600" b="0">
              <a:solidFill>
                <a:srgbClr val="000000"/>
              </a:solidFill>
              <a:latin typeface="Calibri" charset="0"/>
              <a:ea typeface="ＭＳ Ｐゴシック" charset="0"/>
              <a:cs typeface="Calibri" charset="0"/>
            </a:endParaRPr>
          </a:p>
        </p:txBody>
      </p:sp>
      <p:sp>
        <p:nvSpPr>
          <p:cNvPr id="21" name="TextBox 20"/>
          <p:cNvSpPr txBox="1"/>
          <p:nvPr/>
        </p:nvSpPr>
        <p:spPr>
          <a:xfrm rot="19993603" flipH="1">
            <a:off x="1695450" y="5484813"/>
            <a:ext cx="1646238" cy="346075"/>
          </a:xfrm>
          <a:prstGeom prst="round2DiagRect">
            <a:avLst>
              <a:gd name="adj1" fmla="val 16667"/>
              <a:gd name="adj2" fmla="val 50000"/>
            </a:avLst>
          </a:prstGeom>
          <a:ln>
            <a:solidFill>
              <a:srgbClr val="7F7F7F"/>
            </a:solidFill>
          </a:ln>
        </p:spPr>
        <p:style>
          <a:lnRef idx="2">
            <a:schemeClr val="accent2"/>
          </a:lnRef>
          <a:fillRef idx="1">
            <a:schemeClr val="lt1"/>
          </a:fillRef>
          <a:effectRef idx="0">
            <a:schemeClr val="accent2"/>
          </a:effectRef>
          <a:fontRef idx="minor">
            <a:schemeClr val="dk1"/>
          </a:fontRef>
        </p:style>
        <p:txBody>
          <a:bodyPr lIns="0" tIns="0" rIns="0" bIns="0" anchor="ctr" anchorCtr="1">
            <a:spAutoFit/>
          </a:bodyPr>
          <a:lstStyle/>
          <a:p>
            <a:pPr algn="ctr"/>
            <a:r>
              <a:rPr lang="sv-SE" sz="1600" b="0">
                <a:solidFill>
                  <a:srgbClr val="000000"/>
                </a:solidFill>
                <a:latin typeface="Calibri" charset="0"/>
                <a:ea typeface="ＭＳ Ｐゴシック" charset="0"/>
                <a:cs typeface="Calibri" charset="0"/>
              </a:rPr>
              <a:t>S3:&lt;16CPU,16GB&gt;</a:t>
            </a:r>
            <a:endParaRPr lang="en-US" sz="1600" b="0">
              <a:solidFill>
                <a:srgbClr val="000000"/>
              </a:solidFill>
              <a:latin typeface="Calibri" charset="0"/>
              <a:ea typeface="ＭＳ Ｐゴシック" charset="0"/>
              <a:cs typeface="Calibri" charset="0"/>
            </a:endParaRPr>
          </a:p>
        </p:txBody>
      </p:sp>
      <p:sp>
        <p:nvSpPr>
          <p:cNvPr id="22" name="Rounded Rectangular Callout 21"/>
          <p:cNvSpPr/>
          <p:nvPr/>
        </p:nvSpPr>
        <p:spPr>
          <a:xfrm flipH="1">
            <a:off x="152400" y="838200"/>
            <a:ext cx="2438400" cy="1123950"/>
          </a:xfrm>
          <a:prstGeom prst="wedgeRoundRectCallou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r>
              <a:rPr lang="sv-SE" b="0">
                <a:solidFill>
                  <a:srgbClr val="404040"/>
                </a:solidFill>
                <a:latin typeface="Calibri" charset="0"/>
                <a:ea typeface="ＭＳ Ｐゴシック" charset="0"/>
                <a:cs typeface="Calibri" charset="0"/>
              </a:rPr>
              <a:t>Slaves continuously send status updates about resources</a:t>
            </a:r>
            <a:endParaRPr lang="en-US" b="0">
              <a:solidFill>
                <a:srgbClr val="404040"/>
              </a:solidFill>
              <a:latin typeface="Calibri" charset="0"/>
              <a:ea typeface="ＭＳ Ｐゴシック" charset="0"/>
              <a:cs typeface="Calibri" charset="0"/>
            </a:endParaRPr>
          </a:p>
        </p:txBody>
      </p:sp>
      <p:sp>
        <p:nvSpPr>
          <p:cNvPr id="23" name="Rounded Rectangular Callout 22"/>
          <p:cNvSpPr/>
          <p:nvPr/>
        </p:nvSpPr>
        <p:spPr>
          <a:xfrm flipH="1">
            <a:off x="3352800" y="5600700"/>
            <a:ext cx="2667000" cy="1123950"/>
          </a:xfrm>
          <a:prstGeom prst="wedgeRoundRectCallout">
            <a:avLst>
              <a:gd name="adj1" fmla="val -11337"/>
              <a:gd name="adj2" fmla="val -64645"/>
              <a:gd name="adj3" fmla="val 16667"/>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r>
              <a:rPr lang="sv-SE" b="0">
                <a:solidFill>
                  <a:srgbClr val="404040"/>
                </a:solidFill>
                <a:latin typeface="Calibri" charset="0"/>
                <a:ea typeface="ＭＳ Ｐゴシック" charset="0"/>
                <a:cs typeface="Calibri" charset="0"/>
              </a:rPr>
              <a:t>Pluggable scheduler to</a:t>
            </a:r>
          </a:p>
          <a:p>
            <a:pPr algn="ctr"/>
            <a:r>
              <a:rPr lang="sv-SE" b="0">
                <a:solidFill>
                  <a:srgbClr val="404040"/>
                </a:solidFill>
                <a:latin typeface="Calibri" charset="0"/>
                <a:ea typeface="ＭＳ Ｐゴシック" charset="0"/>
                <a:cs typeface="Calibri" charset="0"/>
              </a:rPr>
              <a:t>pick framework to </a:t>
            </a:r>
          </a:p>
          <a:p>
            <a:pPr algn="ctr"/>
            <a:r>
              <a:rPr lang="sv-SE" b="0">
                <a:solidFill>
                  <a:srgbClr val="404040"/>
                </a:solidFill>
                <a:latin typeface="Calibri" charset="0"/>
                <a:ea typeface="ＭＳ Ｐゴシック" charset="0"/>
                <a:cs typeface="Calibri" charset="0"/>
              </a:rPr>
              <a:t>send an offer to</a:t>
            </a:r>
            <a:endParaRPr lang="en-US" b="0">
              <a:solidFill>
                <a:srgbClr val="404040"/>
              </a:solidFill>
              <a:latin typeface="Calibri" charset="0"/>
              <a:ea typeface="ＭＳ Ｐゴシック" charset="0"/>
              <a:cs typeface="Calibri" charset="0"/>
            </a:endParaRPr>
          </a:p>
        </p:txBody>
      </p:sp>
      <p:sp>
        <p:nvSpPr>
          <p:cNvPr id="24" name="Rounded Rectangular Callout 23"/>
          <p:cNvSpPr/>
          <p:nvPr/>
        </p:nvSpPr>
        <p:spPr>
          <a:xfrm flipH="1">
            <a:off x="6477000" y="1524000"/>
            <a:ext cx="2590800" cy="1123950"/>
          </a:xfrm>
          <a:prstGeom prst="wedgeRoundRectCallout">
            <a:avLst>
              <a:gd name="adj1" fmla="val -13690"/>
              <a:gd name="adj2" fmla="val 69642"/>
              <a:gd name="adj3" fmla="val 16667"/>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r>
              <a:rPr lang="sv-SE" b="0" i="1">
                <a:solidFill>
                  <a:srgbClr val="404040"/>
                </a:solidFill>
                <a:latin typeface="Calibri" charset="0"/>
                <a:ea typeface="ＭＳ Ｐゴシック" charset="0"/>
                <a:cs typeface="Calibri" charset="0"/>
              </a:rPr>
              <a:t>Framework scheduler </a:t>
            </a:r>
            <a:r>
              <a:rPr lang="sv-SE" b="0">
                <a:solidFill>
                  <a:srgbClr val="404040"/>
                </a:solidFill>
                <a:latin typeface="Calibri" charset="0"/>
                <a:ea typeface="ＭＳ Ｐゴシック" charset="0"/>
                <a:cs typeface="Calibri" charset="0"/>
              </a:rPr>
              <a:t>selects resources and provides tasks</a:t>
            </a:r>
            <a:endParaRPr lang="en-US" b="0">
              <a:solidFill>
                <a:srgbClr val="404040"/>
              </a:solidFill>
              <a:latin typeface="Calibri" charset="0"/>
              <a:ea typeface="ＭＳ Ｐゴシック" charset="0"/>
              <a:cs typeface="Calibri" charset="0"/>
            </a:endParaRPr>
          </a:p>
        </p:txBody>
      </p:sp>
      <p:sp>
        <p:nvSpPr>
          <p:cNvPr id="25" name="Rounded Rectangular Callout 24"/>
          <p:cNvSpPr/>
          <p:nvPr/>
        </p:nvSpPr>
        <p:spPr>
          <a:xfrm flipH="1">
            <a:off x="3048000" y="1524000"/>
            <a:ext cx="2743200" cy="1123950"/>
          </a:xfrm>
          <a:prstGeom prst="wedgeRoundRectCallout">
            <a:avLst>
              <a:gd name="adj1" fmla="val 75623"/>
              <a:gd name="adj2" fmla="val 53674"/>
              <a:gd name="adj3" fmla="val 16667"/>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r>
              <a:rPr lang="sv-SE" b="0" i="1">
                <a:solidFill>
                  <a:srgbClr val="404040"/>
                </a:solidFill>
                <a:latin typeface="Calibri" charset="0"/>
                <a:ea typeface="ＭＳ Ｐゴシック" charset="0"/>
                <a:cs typeface="Calibri" charset="0"/>
              </a:rPr>
              <a:t>Framework executors </a:t>
            </a:r>
            <a:r>
              <a:rPr lang="sv-SE" b="0">
                <a:solidFill>
                  <a:srgbClr val="404040"/>
                </a:solidFill>
                <a:latin typeface="Calibri" charset="0"/>
                <a:ea typeface="ＭＳ Ｐゴシック" charset="0"/>
                <a:cs typeface="Calibri" charset="0"/>
              </a:rPr>
              <a:t>launch tasks and may persist across tasks</a:t>
            </a:r>
            <a:endParaRPr lang="en-US" b="0">
              <a:solidFill>
                <a:srgbClr val="404040"/>
              </a:solidFill>
              <a:latin typeface="Calibri" charset="0"/>
              <a:ea typeface="ＭＳ Ｐゴシック" charset="0"/>
              <a:cs typeface="Calibri" charset="0"/>
            </a:endParaRPr>
          </a:p>
        </p:txBody>
      </p:sp>
      <p:sp>
        <p:nvSpPr>
          <p:cNvPr id="26" name="TextBox 25"/>
          <p:cNvSpPr txBox="1"/>
          <p:nvPr/>
        </p:nvSpPr>
        <p:spPr>
          <a:xfrm rot="1903684" flipH="1">
            <a:off x="3282950" y="4022725"/>
            <a:ext cx="1731963" cy="347663"/>
          </a:xfrm>
          <a:prstGeom prst="round2DiagRect">
            <a:avLst>
              <a:gd name="adj1" fmla="val 16667"/>
              <a:gd name="adj2" fmla="val 50000"/>
            </a:avLst>
          </a:prstGeom>
          <a:ln>
            <a:solidFill>
              <a:srgbClr val="7F7F7F"/>
            </a:solidFill>
          </a:ln>
        </p:spPr>
        <p:style>
          <a:lnRef idx="2">
            <a:schemeClr val="accent2"/>
          </a:lnRef>
          <a:fillRef idx="1">
            <a:schemeClr val="lt1"/>
          </a:fillRef>
          <a:effectRef idx="0">
            <a:schemeClr val="accent2"/>
          </a:effectRef>
          <a:fontRef idx="minor">
            <a:schemeClr val="dk1"/>
          </a:fontRef>
        </p:style>
        <p:txBody>
          <a:bodyPr lIns="0" tIns="0" rIns="0" bIns="0" anchor="ctr" anchorCtr="1">
            <a:spAutoFit/>
          </a:bodyPr>
          <a:lstStyle/>
          <a:p>
            <a:pPr algn="ctr"/>
            <a:r>
              <a:rPr lang="sv-SE" sz="1600" b="0">
                <a:solidFill>
                  <a:srgbClr val="000000"/>
                </a:solidFill>
                <a:latin typeface="Calibri" charset="0"/>
                <a:ea typeface="ＭＳ Ｐゴシック" charset="0"/>
                <a:cs typeface="Calibri" charset="0"/>
              </a:rPr>
              <a:t>task 1:&lt;2CPU,4GB&gt;</a:t>
            </a:r>
            <a:endParaRPr lang="en-US" sz="1600" b="0">
              <a:solidFill>
                <a:srgbClr val="000000"/>
              </a:solidFill>
              <a:latin typeface="Calibri" charset="0"/>
              <a:ea typeface="ＭＳ Ｐゴシック" charset="0"/>
              <a:cs typeface="Calibri" charset="0"/>
            </a:endParaRPr>
          </a:p>
        </p:txBody>
      </p:sp>
      <p:sp>
        <p:nvSpPr>
          <p:cNvPr id="27" name="TextBox 26"/>
          <p:cNvSpPr txBox="1"/>
          <p:nvPr/>
        </p:nvSpPr>
        <p:spPr>
          <a:xfrm flipH="1">
            <a:off x="3429000" y="4378325"/>
            <a:ext cx="1828800" cy="346075"/>
          </a:xfrm>
          <a:prstGeom prst="round2DiagRect">
            <a:avLst>
              <a:gd name="adj1" fmla="val 16667"/>
              <a:gd name="adj2" fmla="val 50000"/>
            </a:avLst>
          </a:prstGeom>
          <a:ln>
            <a:solidFill>
              <a:srgbClr val="7F7F7F"/>
            </a:solidFill>
          </a:ln>
        </p:spPr>
        <p:style>
          <a:lnRef idx="2">
            <a:schemeClr val="accent2"/>
          </a:lnRef>
          <a:fillRef idx="1">
            <a:schemeClr val="lt1"/>
          </a:fillRef>
          <a:effectRef idx="0">
            <a:schemeClr val="accent2"/>
          </a:effectRef>
          <a:fontRef idx="minor">
            <a:schemeClr val="dk1"/>
          </a:fontRef>
        </p:style>
        <p:txBody>
          <a:bodyPr lIns="0" tIns="0" rIns="0" bIns="0" anchor="ctr" anchorCtr="1">
            <a:spAutoFit/>
          </a:bodyPr>
          <a:lstStyle/>
          <a:p>
            <a:pPr algn="ctr"/>
            <a:r>
              <a:rPr lang="sv-SE" sz="1600" b="0">
                <a:solidFill>
                  <a:srgbClr val="000000"/>
                </a:solidFill>
                <a:latin typeface="Calibri" charset="0"/>
                <a:ea typeface="ＭＳ Ｐゴシック" charset="0"/>
                <a:cs typeface="Calibri" charset="0"/>
              </a:rPr>
              <a:t>task 2:&lt;4CPU,4GB&gt;</a:t>
            </a:r>
            <a:endParaRPr lang="en-US" sz="1600" b="0">
              <a:solidFill>
                <a:srgbClr val="000000"/>
              </a:solidFill>
              <a:latin typeface="Calibri" charset="0"/>
              <a:ea typeface="ＭＳ Ｐゴシック" charset="0"/>
              <a:cs typeface="Calibri" charset="0"/>
            </a:endParaRPr>
          </a:p>
        </p:txBody>
      </p:sp>
      <p:sp>
        <p:nvSpPr>
          <p:cNvPr id="30" name="TextBox 29"/>
          <p:cNvSpPr txBox="1"/>
          <p:nvPr/>
        </p:nvSpPr>
        <p:spPr>
          <a:xfrm rot="1323931" flipH="1">
            <a:off x="4027488" y="4178300"/>
            <a:ext cx="1787525" cy="692150"/>
          </a:xfrm>
          <a:prstGeom prst="round2DiagRect">
            <a:avLst>
              <a:gd name="adj1" fmla="val 16667"/>
              <a:gd name="adj2" fmla="val 50000"/>
            </a:avLst>
          </a:prstGeom>
          <a:ln>
            <a:solidFill>
              <a:srgbClr val="7F7F7F"/>
            </a:solidFill>
          </a:ln>
        </p:spPr>
        <p:style>
          <a:lnRef idx="2">
            <a:schemeClr val="accent2"/>
          </a:lnRef>
          <a:fillRef idx="1">
            <a:schemeClr val="lt1"/>
          </a:fillRef>
          <a:effectRef idx="0">
            <a:schemeClr val="accent2"/>
          </a:effectRef>
          <a:fontRef idx="minor">
            <a:schemeClr val="dk1"/>
          </a:fontRef>
        </p:style>
        <p:txBody>
          <a:bodyPr lIns="0" tIns="0" rIns="0" bIns="0" anchor="ctr" anchorCtr="1">
            <a:spAutoFit/>
          </a:bodyPr>
          <a:lstStyle/>
          <a:p>
            <a:pPr algn="l"/>
            <a:r>
              <a:rPr lang="sv-SE" sz="1600" b="0">
                <a:solidFill>
                  <a:srgbClr val="000000"/>
                </a:solidFill>
                <a:latin typeface="Calibri" charset="0"/>
                <a:ea typeface="ＭＳ Ｐゴシック" charset="0"/>
                <a:cs typeface="Calibri" charset="0"/>
              </a:rPr>
              <a:t>(S1:&lt;6CPU,4GB&gt;,  S3:&lt;16CPU,16GB&gt;)</a:t>
            </a:r>
            <a:endParaRPr lang="en-US" sz="1600" b="0">
              <a:solidFill>
                <a:srgbClr val="000000"/>
              </a:solidFill>
              <a:latin typeface="Calibri" charset="0"/>
              <a:ea typeface="ＭＳ Ｐゴシック" charset="0"/>
              <a:cs typeface="Calibri" charset="0"/>
            </a:endParaRPr>
          </a:p>
        </p:txBody>
      </p:sp>
      <p:sp>
        <p:nvSpPr>
          <p:cNvPr id="31" name="TextBox 30"/>
          <p:cNvSpPr txBox="1"/>
          <p:nvPr/>
        </p:nvSpPr>
        <p:spPr>
          <a:xfrm rot="1341222" flipH="1">
            <a:off x="6686550" y="5521325"/>
            <a:ext cx="2081213" cy="346075"/>
          </a:xfrm>
          <a:prstGeom prst="round2DiagRect">
            <a:avLst>
              <a:gd name="adj1" fmla="val 16667"/>
              <a:gd name="adj2" fmla="val 50000"/>
            </a:avLst>
          </a:prstGeom>
          <a:ln>
            <a:solidFill>
              <a:srgbClr val="7F7F7F"/>
            </a:solidFill>
          </a:ln>
        </p:spPr>
        <p:style>
          <a:lnRef idx="2">
            <a:schemeClr val="accent2"/>
          </a:lnRef>
          <a:fillRef idx="1">
            <a:schemeClr val="lt1"/>
          </a:fillRef>
          <a:effectRef idx="0">
            <a:schemeClr val="accent2"/>
          </a:effectRef>
          <a:fontRef idx="minor">
            <a:schemeClr val="dk1"/>
          </a:fontRef>
        </p:style>
        <p:txBody>
          <a:bodyPr lIns="0" tIns="0" rIns="0" bIns="0" anchor="ctr" anchorCtr="1">
            <a:spAutoFit/>
          </a:bodyPr>
          <a:lstStyle/>
          <a:p>
            <a:pPr algn="ctr"/>
            <a:r>
              <a:rPr lang="sv-SE" sz="1600" b="0">
                <a:solidFill>
                  <a:srgbClr val="000000"/>
                </a:solidFill>
                <a:latin typeface="Calibri" charset="0"/>
                <a:ea typeface="ＭＳ Ｐゴシック" charset="0"/>
                <a:cs typeface="Calibri" charset="0"/>
              </a:rPr>
              <a:t>([task1:S1:&lt;4CPU,2GB])</a:t>
            </a:r>
            <a:endParaRPr lang="en-US" sz="1600" b="0">
              <a:solidFill>
                <a:srgbClr val="000000"/>
              </a:solidFill>
              <a:latin typeface="Calibri" charset="0"/>
              <a:ea typeface="ＭＳ Ｐゴシック" charset="0"/>
              <a:cs typeface="Calibri" charset="0"/>
            </a:endParaRPr>
          </a:p>
        </p:txBody>
      </p:sp>
      <p:sp>
        <p:nvSpPr>
          <p:cNvPr id="38951" name="TextBox 34"/>
          <p:cNvSpPr txBox="1">
            <a:spLocks noChangeArrowheads="1"/>
          </p:cNvSpPr>
          <p:nvPr/>
        </p:nvSpPr>
        <p:spPr bwMode="auto">
          <a:xfrm>
            <a:off x="6051550" y="5349875"/>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charset="0"/>
                <a:ea typeface="ＭＳ Ｐゴシック" charset="0"/>
                <a:cs typeface="ＭＳ Ｐゴシック" charset="0"/>
              </a:defRPr>
            </a:lvl1pPr>
            <a:lvl2pPr marL="37931725" indent="-37474525"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endParaRPr lang="en-US"/>
          </a:p>
        </p:txBody>
      </p:sp>
      <p:sp>
        <p:nvSpPr>
          <p:cNvPr id="38952" name="TextBox 54"/>
          <p:cNvSpPr txBox="1">
            <a:spLocks noChangeArrowheads="1"/>
          </p:cNvSpPr>
          <p:nvPr/>
        </p:nvSpPr>
        <p:spPr bwMode="auto">
          <a:xfrm>
            <a:off x="392113" y="2038350"/>
            <a:ext cx="1055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charset="0"/>
                <a:ea typeface="ＭＳ Ｐゴシック" charset="0"/>
                <a:cs typeface="ＭＳ Ｐゴシック" charset="0"/>
              </a:defRPr>
            </a:lvl1pPr>
            <a:lvl2pPr marL="37931725" indent="-37474525"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r>
              <a:rPr lang="en-US" b="0">
                <a:solidFill>
                  <a:srgbClr val="000000"/>
                </a:solidFill>
                <a:latin typeface="Calibri" charset="0"/>
                <a:cs typeface="Calibri" charset="0"/>
              </a:rPr>
              <a:t>Slave S1</a:t>
            </a:r>
          </a:p>
        </p:txBody>
      </p:sp>
      <p:sp>
        <p:nvSpPr>
          <p:cNvPr id="38953" name="TextBox 54"/>
          <p:cNvSpPr txBox="1">
            <a:spLocks noChangeArrowheads="1"/>
          </p:cNvSpPr>
          <p:nvPr/>
        </p:nvSpPr>
        <p:spPr bwMode="auto">
          <a:xfrm>
            <a:off x="403225" y="3562350"/>
            <a:ext cx="1033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charset="0"/>
                <a:ea typeface="ＭＳ Ｐゴシック" charset="0"/>
                <a:cs typeface="ＭＳ Ｐゴシック" charset="0"/>
              </a:defRPr>
            </a:lvl1pPr>
            <a:lvl2pPr marL="37931725" indent="-37474525"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r>
              <a:rPr lang="en-US" b="0">
                <a:solidFill>
                  <a:srgbClr val="000000"/>
                </a:solidFill>
                <a:latin typeface="Calibri" charset="0"/>
                <a:cs typeface="Calibri" charset="0"/>
              </a:rPr>
              <a:t>Slave S2</a:t>
            </a:r>
          </a:p>
        </p:txBody>
      </p:sp>
      <p:sp>
        <p:nvSpPr>
          <p:cNvPr id="38954" name="TextBox 54"/>
          <p:cNvSpPr txBox="1">
            <a:spLocks noChangeArrowheads="1"/>
          </p:cNvSpPr>
          <p:nvPr/>
        </p:nvSpPr>
        <p:spPr bwMode="auto">
          <a:xfrm>
            <a:off x="381000" y="5086350"/>
            <a:ext cx="1033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charset="0"/>
                <a:ea typeface="ＭＳ Ｐゴシック" charset="0"/>
                <a:cs typeface="ＭＳ Ｐゴシック" charset="0"/>
              </a:defRPr>
            </a:lvl1pPr>
            <a:lvl2pPr marL="37931725" indent="-37474525"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r>
              <a:rPr lang="en-US" b="0">
                <a:solidFill>
                  <a:srgbClr val="000000"/>
                </a:solidFill>
                <a:latin typeface="Calibri" charset="0"/>
                <a:cs typeface="Calibri" charset="0"/>
              </a:rPr>
              <a:t>Slave S3</a:t>
            </a:r>
          </a:p>
        </p:txBody>
      </p:sp>
      <p:sp>
        <p:nvSpPr>
          <p:cNvPr id="38955" name="TextBox 54"/>
          <p:cNvSpPr txBox="1">
            <a:spLocks noChangeArrowheads="1"/>
          </p:cNvSpPr>
          <p:nvPr/>
        </p:nvSpPr>
        <p:spPr bwMode="auto">
          <a:xfrm>
            <a:off x="3733800" y="3352800"/>
            <a:ext cx="1671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charset="0"/>
                <a:ea typeface="ＭＳ Ｐゴシック" charset="0"/>
                <a:cs typeface="ＭＳ Ｐゴシック" charset="0"/>
              </a:defRPr>
            </a:lvl1pPr>
            <a:lvl2pPr marL="37931725" indent="-37474525"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r>
              <a:rPr lang="en-US" b="0">
                <a:solidFill>
                  <a:srgbClr val="000000"/>
                </a:solidFill>
                <a:latin typeface="Calibri" charset="0"/>
                <a:cs typeface="Calibri" charset="0"/>
              </a:rPr>
              <a:t>Mesos Master</a:t>
            </a:r>
          </a:p>
        </p:txBody>
      </p:sp>
      <p:sp>
        <p:nvSpPr>
          <p:cNvPr id="32" name="TextBox 31"/>
          <p:cNvSpPr txBox="1"/>
          <p:nvPr/>
        </p:nvSpPr>
        <p:spPr>
          <a:xfrm rot="1159733" flipH="1">
            <a:off x="3649663" y="3492500"/>
            <a:ext cx="1724025" cy="346075"/>
          </a:xfrm>
          <a:prstGeom prst="round2DiagRect">
            <a:avLst>
              <a:gd name="adj1" fmla="val 16667"/>
              <a:gd name="adj2" fmla="val 50000"/>
            </a:avLst>
          </a:prstGeom>
          <a:ln>
            <a:solidFill>
              <a:srgbClr val="7F7F7F"/>
            </a:solidFill>
          </a:ln>
        </p:spPr>
        <p:style>
          <a:lnRef idx="2">
            <a:schemeClr val="accent2"/>
          </a:lnRef>
          <a:fillRef idx="1">
            <a:schemeClr val="lt1"/>
          </a:fillRef>
          <a:effectRef idx="0">
            <a:schemeClr val="accent2"/>
          </a:effectRef>
          <a:fontRef idx="minor">
            <a:schemeClr val="dk1"/>
          </a:fontRef>
        </p:style>
        <p:txBody>
          <a:bodyPr lIns="0" tIns="0" rIns="0" bIns="0" anchor="ctr" anchorCtr="1">
            <a:spAutoFit/>
          </a:bodyPr>
          <a:lstStyle/>
          <a:p>
            <a:pPr algn="ctr"/>
            <a:r>
              <a:rPr lang="sv-SE" sz="1600" b="0">
                <a:solidFill>
                  <a:srgbClr val="000000"/>
                </a:solidFill>
                <a:latin typeface="Calibri" charset="0"/>
                <a:ea typeface="ＭＳ Ｐゴシック" charset="0"/>
                <a:cs typeface="Calibri" charset="0"/>
              </a:rPr>
              <a:t>task1:&lt;4CPU,2GB&gt; </a:t>
            </a:r>
            <a:endParaRPr lang="en-US" sz="1600" b="0">
              <a:solidFill>
                <a:srgbClr val="000000"/>
              </a:solidFill>
              <a:latin typeface="Calibri" charset="0"/>
              <a:ea typeface="ＭＳ Ｐゴシック" charset="0"/>
              <a:cs typeface="Calibri" charset="0"/>
            </a:endParaRPr>
          </a:p>
        </p:txBody>
      </p:sp>
    </p:spTree>
    <p:extLst>
      <p:ext uri="{BB962C8B-B14F-4D97-AF65-F5344CB8AC3E}">
        <p14:creationId xmlns:p14="http://schemas.microsoft.com/office/powerpoint/2010/main" val="219014341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2"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nodeType="afterGroup">
                            <p:stCondLst>
                              <p:cond delay="500"/>
                            </p:stCondLst>
                            <p:childTnLst>
                              <p:par>
                                <p:cTn id="14" presetID="0" presetClass="path" presetSubtype="0" accel="50000" decel="50000" fill="hold" grpId="0" nodeType="afterEffect">
                                  <p:stCondLst>
                                    <p:cond delay="0"/>
                                  </p:stCondLst>
                                  <p:childTnLst>
                                    <p:animMotion origin="layout" path="M 1.14524E-6 -4.04354E-6 L 0.20822 0.16675 " pathEditMode="relative" rAng="0" ptsTypes="AA">
                                      <p:cBhvr>
                                        <p:cTn id="15" dur="2000" fill="hold"/>
                                        <p:tgtEl>
                                          <p:spTgt spid="19"/>
                                        </p:tgtEl>
                                        <p:attrNameLst>
                                          <p:attrName>ppt_x</p:attrName>
                                          <p:attrName>ppt_y</p:attrName>
                                        </p:attrNameLst>
                                      </p:cBhvr>
                                      <p:rCtr x="10411" y="8337"/>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par>
                          <p:cTn id="21" fill="hold" nodeType="afterGroup">
                            <p:stCondLst>
                              <p:cond delay="500"/>
                            </p:stCondLst>
                            <p:childTnLst>
                              <p:par>
                                <p:cTn id="22" presetID="10" presetClass="exit" presetSubtype="0" fill="hold" grpId="1" nodeType="afterEffect">
                                  <p:stCondLst>
                                    <p:cond delay="0"/>
                                  </p:stCondLst>
                                  <p:childTnLst>
                                    <p:animEffect transition="out" filter="fade">
                                      <p:cBhvr>
                                        <p:cTn id="23" dur="500"/>
                                        <p:tgtEl>
                                          <p:spTgt spid="19"/>
                                        </p:tgtEl>
                                      </p:cBhvr>
                                    </p:animEffect>
                                    <p:set>
                                      <p:cBhvr>
                                        <p:cTn id="24" dur="1" fill="hold">
                                          <p:stCondLst>
                                            <p:cond delay="499"/>
                                          </p:stCondLst>
                                        </p:cTn>
                                        <p:tgtEl>
                                          <p:spTgt spid="19"/>
                                        </p:tgtEl>
                                        <p:attrNameLst>
                                          <p:attrName>style.visibility</p:attrName>
                                        </p:attrNameLst>
                                      </p:cBhvr>
                                      <p:to>
                                        <p:strVal val="hidden"/>
                                      </p:to>
                                    </p:set>
                                  </p:childTnLst>
                                </p:cTn>
                              </p:par>
                            </p:childTnLst>
                          </p:cTn>
                        </p:par>
                        <p:par>
                          <p:cTn id="25" fill="hold" nodeType="afterGroup">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childTnLst>
                          </p:cTn>
                        </p:par>
                        <p:par>
                          <p:cTn id="28" fill="hold" nodeType="afterGroup">
                            <p:stCondLst>
                              <p:cond delay="1000"/>
                            </p:stCondLst>
                            <p:childTnLst>
                              <p:par>
                                <p:cTn id="29" presetID="0" presetClass="path" presetSubtype="0" accel="50000" decel="50000" fill="hold" grpId="1" nodeType="afterEffect">
                                  <p:stCondLst>
                                    <p:cond delay="0"/>
                                  </p:stCondLst>
                                  <p:childTnLst>
                                    <p:animMotion origin="layout" path="M 5.05986E-6 3.36267E-6 L 0.20823 0.01112 " pathEditMode="relative" ptsTypes="AA">
                                      <p:cBhvr>
                                        <p:cTn id="30" dur="2000" fill="hold"/>
                                        <p:tgtEl>
                                          <p:spTgt spid="20"/>
                                        </p:tgtEl>
                                        <p:attrNameLst>
                                          <p:attrName>ppt_x</p:attrName>
                                          <p:attrName>ppt_y</p:attrName>
                                        </p:attrNameLst>
                                      </p:cBhvr>
                                    </p:animMotion>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dissolve">
                                      <p:cBhvr>
                                        <p:cTn id="35" dur="500"/>
                                        <p:tgtEl>
                                          <p:spTgt spid="3"/>
                                        </p:tgtEl>
                                      </p:cBhvr>
                                    </p:animEffect>
                                  </p:childTnLst>
                                </p:cTn>
                              </p:par>
                            </p:childTnLst>
                          </p:cTn>
                        </p:par>
                        <p:par>
                          <p:cTn id="36" fill="hold" nodeType="afterGroup">
                            <p:stCondLst>
                              <p:cond delay="500"/>
                            </p:stCondLst>
                            <p:childTnLst>
                              <p:par>
                                <p:cTn id="37" presetID="9" presetClass="exit" presetSubtype="0" fill="hold" grpId="2" nodeType="afterEffect">
                                  <p:stCondLst>
                                    <p:cond delay="0"/>
                                  </p:stCondLst>
                                  <p:childTnLst>
                                    <p:animEffect transition="out" filter="dissolve">
                                      <p:cBhvr>
                                        <p:cTn id="38" dur="500"/>
                                        <p:tgtEl>
                                          <p:spTgt spid="20"/>
                                        </p:tgtEl>
                                      </p:cBhvr>
                                    </p:animEffect>
                                    <p:set>
                                      <p:cBhvr>
                                        <p:cTn id="39" dur="1" fill="hold">
                                          <p:stCondLst>
                                            <p:cond delay="499"/>
                                          </p:stCondLst>
                                        </p:cTn>
                                        <p:tgtEl>
                                          <p:spTgt spid="20"/>
                                        </p:tgtEl>
                                        <p:attrNameLst>
                                          <p:attrName>style.visibility</p:attrName>
                                        </p:attrNameLst>
                                      </p:cBhvr>
                                      <p:to>
                                        <p:strVal val="hidden"/>
                                      </p:to>
                                    </p:set>
                                  </p:childTnLst>
                                </p:cTn>
                              </p:par>
                            </p:childTnLst>
                          </p:cTn>
                        </p:par>
                        <p:par>
                          <p:cTn id="40" fill="hold" nodeType="afterGroup">
                            <p:stCondLst>
                              <p:cond delay="1000"/>
                            </p:stCondLst>
                            <p:childTnLst>
                              <p:par>
                                <p:cTn id="41" presetID="1"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nodeType="afterGroup">
                            <p:stCondLst>
                              <p:cond delay="1000"/>
                            </p:stCondLst>
                            <p:childTnLst>
                              <p:par>
                                <p:cTn id="44" presetID="0" presetClass="path" presetSubtype="0" accel="50000" decel="50000" fill="hold" grpId="1" nodeType="afterEffect">
                                  <p:stCondLst>
                                    <p:cond delay="0"/>
                                  </p:stCondLst>
                                  <p:childTnLst>
                                    <p:animMotion origin="layout" path="M -3.78796E-6 5.70171E-6 L 0.20822 -0.1445 " pathEditMode="relative" ptsTypes="AA">
                                      <p:cBhvr>
                                        <p:cTn id="45" dur="2000" fill="hold"/>
                                        <p:tgtEl>
                                          <p:spTgt spid="21"/>
                                        </p:tgtEl>
                                        <p:attrNameLst>
                                          <p:attrName>ppt_x</p:attrName>
                                          <p:attrName>ppt_y</p:attrName>
                                        </p:attrNameLst>
                                      </p:cBhvr>
                                    </p:animMotion>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dissolve">
                                      <p:cBhvr>
                                        <p:cTn id="50" dur="500"/>
                                        <p:tgtEl>
                                          <p:spTgt spid="4"/>
                                        </p:tgtEl>
                                      </p:cBhvr>
                                    </p:animEffect>
                                  </p:childTnLst>
                                </p:cTn>
                              </p:par>
                            </p:childTnLst>
                          </p:cTn>
                        </p:par>
                        <p:par>
                          <p:cTn id="51" fill="hold" nodeType="afterGroup">
                            <p:stCondLst>
                              <p:cond delay="500"/>
                            </p:stCondLst>
                            <p:childTnLst>
                              <p:par>
                                <p:cTn id="52" presetID="10" presetClass="exit" presetSubtype="0" fill="hold" grpId="2" nodeType="afterEffect">
                                  <p:stCondLst>
                                    <p:cond delay="0"/>
                                  </p:stCondLst>
                                  <p:childTnLst>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par>
                          <p:cTn id="68" fill="hold" nodeType="afterGroup">
                            <p:stCondLst>
                              <p:cond delay="500"/>
                            </p:stCondLst>
                            <p:childTnLst>
                              <p:par>
                                <p:cTn id="69" presetID="0" presetClass="path" presetSubtype="0" accel="50000" decel="50000" fill="hold" grpId="1" nodeType="afterEffect">
                                  <p:stCondLst>
                                    <p:cond delay="0"/>
                                  </p:stCondLst>
                                  <p:childTnLst>
                                    <p:animMotion origin="layout" path="M 0.00834 0.00717 L 0.2915 -0.12616 " pathEditMode="relative" rAng="0" ptsTypes="AA">
                                      <p:cBhvr>
                                        <p:cTn id="70" dur="2000" fill="hold"/>
                                        <p:tgtEl>
                                          <p:spTgt spid="17"/>
                                        </p:tgtEl>
                                        <p:attrNameLst>
                                          <p:attrName>ppt_x</p:attrName>
                                          <p:attrName>ppt_y</p:attrName>
                                        </p:attrNameLst>
                                      </p:cBhvr>
                                      <p:rCtr x="14149" y="-6667"/>
                                    </p:animMotion>
                                  </p:childTnLst>
                                </p:cTn>
                              </p:par>
                            </p:childTnLst>
                          </p:cTn>
                        </p:par>
                      </p:childTnLst>
                    </p:cTn>
                  </p:par>
                  <p:par>
                    <p:cTn id="71" fill="hold" nodeType="clickPar">
                      <p:stCondLst>
                        <p:cond delay="indefinite"/>
                      </p:stCondLst>
                      <p:childTnLst>
                        <p:par>
                          <p:cTn id="72" fill="hold" nodeType="withGroup">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500"/>
                                        <p:tgtEl>
                                          <p:spTgt spid="24"/>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0" presetClass="exit" presetSubtype="0" fill="hold" grpId="2" nodeType="clickEffect">
                                  <p:stCondLst>
                                    <p:cond delay="0"/>
                                  </p:stCondLst>
                                  <p:childTnLst>
                                    <p:animEffect transition="out" filter="fade">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par>
                                <p:cTn id="81" presetID="10" presetClass="entr" presetSubtype="0"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par>
                                <p:cTn id="84" presetID="0" presetClass="path" presetSubtype="0" accel="50000" decel="50000" fill="hold" grpId="1" nodeType="withEffect">
                                  <p:stCondLst>
                                    <p:cond delay="0"/>
                                  </p:stCondLst>
                                  <p:childTnLst>
                                    <p:animMotion origin="layout" path="M -0.025 0.01111 L -0.33819 0.14885 " pathEditMode="relative" rAng="0" ptsTypes="AA">
                                      <p:cBhvr>
                                        <p:cTn id="85" dur="2000" fill="hold"/>
                                        <p:tgtEl>
                                          <p:spTgt spid="18"/>
                                        </p:tgtEl>
                                        <p:attrNameLst>
                                          <p:attrName>ppt_x</p:attrName>
                                          <p:attrName>ppt_y</p:attrName>
                                        </p:attrNameLst>
                                      </p:cBhvr>
                                      <p:rCtr x="-15660" y="6875"/>
                                    </p:animMotion>
                                  </p:childTnLst>
                                </p:cTn>
                              </p:par>
                            </p:childTnLst>
                          </p:cTn>
                        </p:par>
                      </p:childTnLst>
                    </p:cTn>
                  </p:par>
                  <p:par>
                    <p:cTn id="86" fill="hold" nodeType="clickPar">
                      <p:stCondLst>
                        <p:cond delay="indefinite"/>
                      </p:stCondLst>
                      <p:childTnLst>
                        <p:par>
                          <p:cTn id="87" fill="hold" nodeType="withGroup">
                            <p:stCondLst>
                              <p:cond delay="0"/>
                            </p:stCondLst>
                            <p:childTnLst>
                              <p:par>
                                <p:cTn id="88" presetID="10" presetClass="exit" presetSubtype="0" fill="hold" grpId="2" nodeType="clickEffect">
                                  <p:stCondLst>
                                    <p:cond delay="0"/>
                                  </p:stCondLst>
                                  <p:childTnLst>
                                    <p:animEffect transition="out" filter="fade">
                                      <p:cBhvr>
                                        <p:cTn id="89" dur="500"/>
                                        <p:tgtEl>
                                          <p:spTgt spid="18"/>
                                        </p:tgtEl>
                                      </p:cBhvr>
                                    </p:animEffect>
                                    <p:set>
                                      <p:cBhvr>
                                        <p:cTn id="90" dur="1" fill="hold">
                                          <p:stCondLst>
                                            <p:cond delay="499"/>
                                          </p:stCondLst>
                                        </p:cTn>
                                        <p:tgtEl>
                                          <p:spTgt spid="18"/>
                                        </p:tgtEl>
                                        <p:attrNameLst>
                                          <p:attrName>style.visibility</p:attrName>
                                        </p:attrNameLst>
                                      </p:cBhvr>
                                      <p:to>
                                        <p:strVal val="hidden"/>
                                      </p:to>
                                    </p:set>
                                  </p:childTnLst>
                                </p:cTn>
                              </p:par>
                            </p:childTnLst>
                          </p:cTn>
                        </p:par>
                        <p:par>
                          <p:cTn id="91" fill="hold" nodeType="afterGroup">
                            <p:stCondLst>
                              <p:cond delay="500"/>
                            </p:stCondLst>
                            <p:childTnLst>
                              <p:par>
                                <p:cTn id="92" presetID="9" presetClass="entr" presetSubtype="0" fill="hold" nodeType="afterEffect">
                                  <p:stCondLst>
                                    <p:cond delay="0"/>
                                  </p:stCondLst>
                                  <p:childTnLst>
                                    <p:set>
                                      <p:cBhvr>
                                        <p:cTn id="93" dur="1" fill="hold">
                                          <p:stCondLst>
                                            <p:cond delay="0"/>
                                          </p:stCondLst>
                                        </p:cTn>
                                        <p:tgtEl>
                                          <p:spTgt spid="5"/>
                                        </p:tgtEl>
                                        <p:attrNameLst>
                                          <p:attrName>style.visibility</p:attrName>
                                        </p:attrNameLst>
                                      </p:cBhvr>
                                      <p:to>
                                        <p:strVal val="visible"/>
                                      </p:to>
                                    </p:set>
                                    <p:animEffect transition="in" filter="dissolve">
                                      <p:cBhvr>
                                        <p:cTn id="94" dur="500"/>
                                        <p:tgtEl>
                                          <p:spTgt spid="5"/>
                                        </p:tgtEl>
                                      </p:cBhvr>
                                    </p:animEffect>
                                  </p:childTnLst>
                                </p:cTn>
                              </p:par>
                              <p:par>
                                <p:cTn id="95" presetID="9" presetClass="entr" presetSubtype="0" fill="hold" nodeType="withEffect">
                                  <p:stCondLst>
                                    <p:cond delay="0"/>
                                  </p:stCondLst>
                                  <p:childTnLst>
                                    <p:set>
                                      <p:cBhvr>
                                        <p:cTn id="96" dur="1" fill="hold">
                                          <p:stCondLst>
                                            <p:cond delay="0"/>
                                          </p:stCondLst>
                                        </p:cTn>
                                        <p:tgtEl>
                                          <p:spTgt spid="8"/>
                                        </p:tgtEl>
                                        <p:attrNameLst>
                                          <p:attrName>style.visibility</p:attrName>
                                        </p:attrNameLst>
                                      </p:cBhvr>
                                      <p:to>
                                        <p:strVal val="visible"/>
                                      </p:to>
                                    </p:set>
                                    <p:animEffect transition="in" filter="dissolve">
                                      <p:cBhvr>
                                        <p:cTn id="97" dur="500"/>
                                        <p:tgtEl>
                                          <p:spTgt spid="8"/>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fade">
                                      <p:cBhvr>
                                        <p:cTn id="102" dur="500"/>
                                        <p:tgtEl>
                                          <p:spTgt spid="26"/>
                                        </p:tgtEl>
                                      </p:cBhvr>
                                    </p:animEffect>
                                  </p:childTnLst>
                                </p:cTn>
                              </p:par>
                              <p:par>
                                <p:cTn id="103" presetID="0" presetClass="path" presetSubtype="0" accel="50000" decel="50000" fill="hold" grpId="1" nodeType="withEffect">
                                  <p:stCondLst>
                                    <p:cond delay="0"/>
                                  </p:stCondLst>
                                  <p:childTnLst>
                                    <p:animMotion origin="layout" path="M 2.67222E-7 1.77397E-6 L -0.24154 -0.14451 " pathEditMode="relative" ptsTypes="AA">
                                      <p:cBhvr>
                                        <p:cTn id="104" dur="2000" fill="hold"/>
                                        <p:tgtEl>
                                          <p:spTgt spid="26"/>
                                        </p:tgtEl>
                                        <p:attrNameLst>
                                          <p:attrName>ppt_x</p:attrName>
                                          <p:attrName>ppt_y</p:attrName>
                                        </p:attrNameLst>
                                      </p:cBhvr>
                                    </p:animMotion>
                                  </p:childTnLst>
                                </p:cTn>
                              </p:par>
                              <p:par>
                                <p:cTn id="105" presetID="10" presetClass="entr" presetSubtype="0" fill="hold" grpId="0" nodeType="with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500"/>
                                        <p:tgtEl>
                                          <p:spTgt spid="27"/>
                                        </p:tgtEl>
                                      </p:cBhvr>
                                    </p:animEffect>
                                  </p:childTnLst>
                                </p:cTn>
                              </p:par>
                              <p:par>
                                <p:cTn id="108" presetID="0" presetClass="path" presetSubtype="0" accel="50000" decel="50000" fill="hold" grpId="1" nodeType="withEffect">
                                  <p:stCondLst>
                                    <p:cond delay="0"/>
                                  </p:stCondLst>
                                  <p:childTnLst>
                                    <p:animMotion origin="layout" path="M -5.94482E-6 -5.04863E-6 L -0.23322 -0.02224 " pathEditMode="relative" ptsTypes="AA">
                                      <p:cBhvr>
                                        <p:cTn id="109" dur="2000" fill="hold"/>
                                        <p:tgtEl>
                                          <p:spTgt spid="27"/>
                                        </p:tgtEl>
                                        <p:attrNameLst>
                                          <p:attrName>ppt_x</p:attrName>
                                          <p:attrName>ppt_y</p:attrName>
                                        </p:attrNameLst>
                                      </p:cBhvr>
                                    </p:animMotion>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xit" presetSubtype="0" fill="hold" grpId="2" nodeType="clickEffect">
                                  <p:stCondLst>
                                    <p:cond delay="0"/>
                                  </p:stCondLst>
                                  <p:childTnLst>
                                    <p:set>
                                      <p:cBhvr>
                                        <p:cTn id="113" dur="1" fill="hold">
                                          <p:stCondLst>
                                            <p:cond delay="0"/>
                                          </p:stCondLst>
                                        </p:cTn>
                                        <p:tgtEl>
                                          <p:spTgt spid="26"/>
                                        </p:tgtEl>
                                        <p:attrNameLst>
                                          <p:attrName>style.visibility</p:attrName>
                                        </p:attrNameLst>
                                      </p:cBhvr>
                                      <p:to>
                                        <p:strVal val="hidden"/>
                                      </p:to>
                                    </p:set>
                                  </p:childTnLst>
                                </p:cTn>
                              </p:par>
                              <p:par>
                                <p:cTn id="114" presetID="1" presetClass="exit" presetSubtype="0" fill="hold" grpId="2" nodeType="withEffect">
                                  <p:stCondLst>
                                    <p:cond delay="0"/>
                                  </p:stCondLst>
                                  <p:childTnLst>
                                    <p:set>
                                      <p:cBhvr>
                                        <p:cTn id="115" dur="1" fill="hold">
                                          <p:stCondLst>
                                            <p:cond delay="0"/>
                                          </p:stCondLst>
                                        </p:cTn>
                                        <p:tgtEl>
                                          <p:spTgt spid="27"/>
                                        </p:tgtEl>
                                        <p:attrNameLst>
                                          <p:attrName>style.visibility</p:attrName>
                                        </p:attrNameLst>
                                      </p:cBhvr>
                                      <p:to>
                                        <p:strVal val="hidden"/>
                                      </p:to>
                                    </p:set>
                                  </p:childTnLst>
                                </p:cTn>
                              </p:par>
                              <p:par>
                                <p:cTn id="116" presetID="10" presetClass="entr" presetSubtype="0" fill="hold" grpId="0" nodeType="withEffect">
                                  <p:stCondLst>
                                    <p:cond delay="0"/>
                                  </p:stCondLst>
                                  <p:childTnLst>
                                    <p:set>
                                      <p:cBhvr>
                                        <p:cTn id="117" dur="1" fill="hold">
                                          <p:stCondLst>
                                            <p:cond delay="0"/>
                                          </p:stCondLst>
                                        </p:cTn>
                                        <p:tgtEl>
                                          <p:spTgt spid="25"/>
                                        </p:tgtEl>
                                        <p:attrNameLst>
                                          <p:attrName>style.visibility</p:attrName>
                                        </p:attrNameLst>
                                      </p:cBhvr>
                                      <p:to>
                                        <p:strVal val="visible"/>
                                      </p:to>
                                    </p:set>
                                    <p:animEffect transition="in" filter="fade">
                                      <p:cBhvr>
                                        <p:cTn id="118" dur="500"/>
                                        <p:tgtEl>
                                          <p:spTgt spid="25"/>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6"/>
                                        </p:tgtEl>
                                        <p:attrNameLst>
                                          <p:attrName>style.visibility</p:attrName>
                                        </p:attrNameLst>
                                      </p:cBhvr>
                                      <p:to>
                                        <p:strVal val="visible"/>
                                      </p:to>
                                    </p:set>
                                    <p:animEffect transition="in" filter="fade">
                                      <p:cBhvr>
                                        <p:cTn id="121" dur="500"/>
                                        <p:tgtEl>
                                          <p:spTgt spid="6"/>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9"/>
                                        </p:tgtEl>
                                        <p:attrNameLst>
                                          <p:attrName>style.visibility</p:attrName>
                                        </p:attrNameLst>
                                      </p:cBhvr>
                                      <p:to>
                                        <p:strVal val="visible"/>
                                      </p:to>
                                    </p:set>
                                    <p:animEffect transition="in" filter="fade">
                                      <p:cBhvr>
                                        <p:cTn id="124" dur="500"/>
                                        <p:tgtEl>
                                          <p:spTgt spid="9"/>
                                        </p:tgtEl>
                                      </p:cBhvr>
                                    </p:animEffec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28"/>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29"/>
                                        </p:tgtEl>
                                        <p:attrNameLst>
                                          <p:attrName>style.visibility</p:attrName>
                                        </p:attrNameLst>
                                      </p:cBhvr>
                                      <p:to>
                                        <p:strVal val="visible"/>
                                      </p:to>
                                    </p:se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30"/>
                                        </p:tgtEl>
                                        <p:attrNameLst>
                                          <p:attrName>style.visibility</p:attrName>
                                        </p:attrNameLst>
                                      </p:cBhvr>
                                      <p:to>
                                        <p:strVal val="visible"/>
                                      </p:to>
                                    </p:set>
                                    <p:animEffect transition="in" filter="fade">
                                      <p:cBhvr>
                                        <p:cTn id="135" dur="500"/>
                                        <p:tgtEl>
                                          <p:spTgt spid="30"/>
                                        </p:tgtEl>
                                      </p:cBhvr>
                                    </p:animEffect>
                                  </p:childTnLst>
                                </p:cTn>
                              </p:par>
                              <p:par>
                                <p:cTn id="136" presetID="0" presetClass="path" presetSubtype="0" accel="50000" decel="50000" fill="hold" grpId="1" nodeType="withEffect">
                                  <p:stCondLst>
                                    <p:cond delay="0"/>
                                  </p:stCondLst>
                                  <p:childTnLst>
                                    <p:animMotion origin="layout" path="M 5.76956E-6 -7.50347E-7 L 0.29985 0.16675 " pathEditMode="relative" ptsTypes="AA">
                                      <p:cBhvr>
                                        <p:cTn id="137" dur="2000" fill="hold"/>
                                        <p:tgtEl>
                                          <p:spTgt spid="30"/>
                                        </p:tgtEl>
                                        <p:attrNameLst>
                                          <p:attrName>ppt_x</p:attrName>
                                          <p:attrName>ppt_y</p:attrName>
                                        </p:attrNameLst>
                                      </p:cBhvr>
                                    </p:animMotion>
                                  </p:childTnLst>
                                </p:cTn>
                              </p:par>
                            </p:childTnLst>
                          </p:cTn>
                        </p:par>
                      </p:childTnLst>
                    </p:cTn>
                  </p:par>
                  <p:par>
                    <p:cTn id="138" fill="hold" nodeType="clickPar">
                      <p:stCondLst>
                        <p:cond delay="indefinite"/>
                      </p:stCondLst>
                      <p:childTnLst>
                        <p:par>
                          <p:cTn id="139" fill="hold" nodeType="withGroup">
                            <p:stCondLst>
                              <p:cond delay="0"/>
                            </p:stCondLst>
                            <p:childTnLst>
                              <p:par>
                                <p:cTn id="140" presetID="1" presetClass="exit" presetSubtype="0" fill="hold" grpId="2" nodeType="clickEffect">
                                  <p:stCondLst>
                                    <p:cond delay="0"/>
                                  </p:stCondLst>
                                  <p:childTnLst>
                                    <p:set>
                                      <p:cBhvr>
                                        <p:cTn id="141" dur="1" fill="hold">
                                          <p:stCondLst>
                                            <p:cond delay="0"/>
                                          </p:stCondLst>
                                        </p:cTn>
                                        <p:tgtEl>
                                          <p:spTgt spid="30"/>
                                        </p:tgtEl>
                                        <p:attrNameLst>
                                          <p:attrName>style.visibility</p:attrName>
                                        </p:attrNameLst>
                                      </p:cBhvr>
                                      <p:to>
                                        <p:strVal val="hidden"/>
                                      </p:to>
                                    </p:set>
                                  </p:childTnLst>
                                </p:cTn>
                              </p:par>
                              <p:par>
                                <p:cTn id="142" presetID="10" presetClass="entr" presetSubtype="0" fill="hold" grpId="0" nodeType="withEffect">
                                  <p:stCondLst>
                                    <p:cond delay="0"/>
                                  </p:stCondLst>
                                  <p:childTnLst>
                                    <p:set>
                                      <p:cBhvr>
                                        <p:cTn id="143" dur="1" fill="hold">
                                          <p:stCondLst>
                                            <p:cond delay="0"/>
                                          </p:stCondLst>
                                        </p:cTn>
                                        <p:tgtEl>
                                          <p:spTgt spid="31"/>
                                        </p:tgtEl>
                                        <p:attrNameLst>
                                          <p:attrName>style.visibility</p:attrName>
                                        </p:attrNameLst>
                                      </p:cBhvr>
                                      <p:to>
                                        <p:strVal val="visible"/>
                                      </p:to>
                                    </p:set>
                                    <p:animEffect transition="in" filter="fade">
                                      <p:cBhvr>
                                        <p:cTn id="144" dur="500"/>
                                        <p:tgtEl>
                                          <p:spTgt spid="31"/>
                                        </p:tgtEl>
                                      </p:cBhvr>
                                    </p:animEffect>
                                  </p:childTnLst>
                                </p:cTn>
                              </p:par>
                              <p:par>
                                <p:cTn id="145" presetID="0" presetClass="path" presetSubtype="0" accel="50000" decel="50000" fill="hold" grpId="1" nodeType="withEffect">
                                  <p:stCondLst>
                                    <p:cond delay="0"/>
                                  </p:stCondLst>
                                  <p:childTnLst>
                                    <p:animMotion origin="layout" path="M 3.93545E-6 -1.21816E-6 L -0.32483 -0.15562 " pathEditMode="relative" ptsTypes="AA">
                                      <p:cBhvr>
                                        <p:cTn id="146" dur="2000" fill="hold"/>
                                        <p:tgtEl>
                                          <p:spTgt spid="31"/>
                                        </p:tgtEl>
                                        <p:attrNameLst>
                                          <p:attrName>ppt_x</p:attrName>
                                          <p:attrName>ppt_y</p:attrName>
                                        </p:attrNameLst>
                                      </p:cBhvr>
                                    </p:animMotion>
                                  </p:childTnLst>
                                </p:cTn>
                              </p:par>
                            </p:childTnLst>
                          </p:cTn>
                        </p:par>
                      </p:childTnLst>
                    </p:cTn>
                  </p:par>
                  <p:par>
                    <p:cTn id="147" fill="hold" nodeType="clickPar">
                      <p:stCondLst>
                        <p:cond delay="indefinite"/>
                      </p:stCondLst>
                      <p:childTnLst>
                        <p:par>
                          <p:cTn id="148" fill="hold" nodeType="withGroup">
                            <p:stCondLst>
                              <p:cond delay="0"/>
                            </p:stCondLst>
                            <p:childTnLst>
                              <p:par>
                                <p:cTn id="149" presetID="9" presetClass="entr" presetSubtype="0" fill="hold" nodeType="clickEffect">
                                  <p:stCondLst>
                                    <p:cond delay="0"/>
                                  </p:stCondLst>
                                  <p:childTnLst>
                                    <p:set>
                                      <p:cBhvr>
                                        <p:cTn id="150" dur="1" fill="hold">
                                          <p:stCondLst>
                                            <p:cond delay="0"/>
                                          </p:stCondLst>
                                        </p:cTn>
                                        <p:tgtEl>
                                          <p:spTgt spid="10"/>
                                        </p:tgtEl>
                                        <p:attrNameLst>
                                          <p:attrName>style.visibility</p:attrName>
                                        </p:attrNameLst>
                                      </p:cBhvr>
                                      <p:to>
                                        <p:strVal val="visible"/>
                                      </p:to>
                                    </p:set>
                                    <p:animEffect transition="in" filter="dissolve">
                                      <p:cBhvr>
                                        <p:cTn id="151" dur="500"/>
                                        <p:tgtEl>
                                          <p:spTgt spid="10"/>
                                        </p:tgtEl>
                                      </p:cBhvr>
                                    </p:animEffect>
                                  </p:childTnLst>
                                </p:cTn>
                              </p:par>
                            </p:childTnLst>
                          </p:cTn>
                        </p:par>
                        <p:par>
                          <p:cTn id="152" fill="hold" nodeType="afterGroup">
                            <p:stCondLst>
                              <p:cond delay="500"/>
                            </p:stCondLst>
                            <p:childTnLst>
                              <p:par>
                                <p:cTn id="153" presetID="1" presetClass="exit" presetSubtype="0" fill="hold" grpId="2" nodeType="afterEffect">
                                  <p:stCondLst>
                                    <p:cond delay="0"/>
                                  </p:stCondLst>
                                  <p:childTnLst>
                                    <p:set>
                                      <p:cBhvr>
                                        <p:cTn id="154" dur="1" fill="hold">
                                          <p:stCondLst>
                                            <p:cond delay="0"/>
                                          </p:stCondLst>
                                        </p:cTn>
                                        <p:tgtEl>
                                          <p:spTgt spid="31"/>
                                        </p:tgtEl>
                                        <p:attrNameLst>
                                          <p:attrName>style.visibility</p:attrName>
                                        </p:attrNameLst>
                                      </p:cBhvr>
                                      <p:to>
                                        <p:strVal val="hidden"/>
                                      </p:to>
                                    </p:se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0" presetClass="entr" presetSubtype="0" fill="hold" grpId="0" nodeType="clickEffect">
                                  <p:stCondLst>
                                    <p:cond delay="0"/>
                                  </p:stCondLst>
                                  <p:childTnLst>
                                    <p:set>
                                      <p:cBhvr>
                                        <p:cTn id="158" dur="1" fill="hold">
                                          <p:stCondLst>
                                            <p:cond delay="0"/>
                                          </p:stCondLst>
                                        </p:cTn>
                                        <p:tgtEl>
                                          <p:spTgt spid="32"/>
                                        </p:tgtEl>
                                        <p:attrNameLst>
                                          <p:attrName>style.visibility</p:attrName>
                                        </p:attrNameLst>
                                      </p:cBhvr>
                                      <p:to>
                                        <p:strVal val="visible"/>
                                      </p:to>
                                    </p:set>
                                    <p:animEffect transition="in" filter="fade">
                                      <p:cBhvr>
                                        <p:cTn id="159" dur="500"/>
                                        <p:tgtEl>
                                          <p:spTgt spid="32"/>
                                        </p:tgtEl>
                                      </p:cBhvr>
                                    </p:animEffect>
                                  </p:childTnLst>
                                </p:cTn>
                              </p:par>
                              <p:par>
                                <p:cTn id="160" presetID="0" presetClass="path" presetSubtype="0" accel="50000" decel="50000" fill="hold" grpId="1" nodeType="withEffect">
                                  <p:stCondLst>
                                    <p:cond delay="0"/>
                                  </p:stCondLst>
                                  <p:childTnLst>
                                    <p:animMotion origin="layout" path="M -5.50234E-6 -5.88698E-6 L -0.29985 -0.08894 " pathEditMode="relative" ptsTypes="AA">
                                      <p:cBhvr>
                                        <p:cTn id="161" dur="2000" fill="hold"/>
                                        <p:tgtEl>
                                          <p:spTgt spid="32"/>
                                        </p:tgtEl>
                                        <p:attrNameLst>
                                          <p:attrName>ppt_x</p:attrName>
                                          <p:attrName>ppt_y</p:attrName>
                                        </p:attrNameLst>
                                      </p:cBhvr>
                                    </p:animMotion>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grpId="2" nodeType="clickEffect">
                                  <p:stCondLst>
                                    <p:cond delay="0"/>
                                  </p:stCondLst>
                                  <p:childTnLst>
                                    <p:set>
                                      <p:cBhvr>
                                        <p:cTn id="165" dur="1" fill="hold">
                                          <p:stCondLst>
                                            <p:cond delay="0"/>
                                          </p:stCondLst>
                                        </p:cTn>
                                        <p:tgtEl>
                                          <p:spTgt spid="32"/>
                                        </p:tgtEl>
                                        <p:attrNameLst>
                                          <p:attrName>style.visibility</p:attrName>
                                        </p:attrNameLst>
                                      </p:cBhvr>
                                      <p:to>
                                        <p:strVal val="hidden"/>
                                      </p:to>
                                    </p:set>
                                  </p:childTnLst>
                                </p:cTn>
                              </p:par>
                              <p:par>
                                <p:cTn id="166" presetID="10" presetClass="entr" presetSubtype="0" fill="hold" grpId="0" nodeType="withEffect">
                                  <p:stCondLst>
                                    <p:cond delay="0"/>
                                  </p:stCondLst>
                                  <p:childTnLst>
                                    <p:set>
                                      <p:cBhvr>
                                        <p:cTn id="167" dur="1" fill="hold">
                                          <p:stCondLst>
                                            <p:cond delay="0"/>
                                          </p:stCondLst>
                                        </p:cTn>
                                        <p:tgtEl>
                                          <p:spTgt spid="7"/>
                                        </p:tgtEl>
                                        <p:attrNameLst>
                                          <p:attrName>style.visibility</p:attrName>
                                        </p:attrNameLst>
                                      </p:cBhvr>
                                      <p:to>
                                        <p:strVal val="visible"/>
                                      </p:to>
                                    </p:set>
                                    <p:animEffect transition="in" filter="fade">
                                      <p:cBhvr>
                                        <p:cTn id="168" dur="500"/>
                                        <p:tgtEl>
                                          <p:spTgt spid="7"/>
                                        </p:tgtEl>
                                      </p:cBhvr>
                                    </p:animEffect>
                                  </p:childTnLst>
                                </p:cTn>
                              </p:par>
                            </p:childTnLst>
                          </p:cTn>
                        </p:par>
                      </p:childTnLst>
                    </p:cTn>
                  </p:par>
                  <p:par>
                    <p:cTn id="169" fill="hold" nodeType="clickPar">
                      <p:stCondLst>
                        <p:cond delay="indefinite"/>
                      </p:stCondLst>
                      <p:childTnLst>
                        <p:par>
                          <p:cTn id="170" fill="hold" nodeType="withGroup">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8" grpId="0" animBg="1"/>
      <p:bldP spid="33" grpId="0" animBg="1"/>
      <p:bldP spid="9" grpId="0" animBg="1"/>
      <p:bldP spid="29" grpId="0" animBg="1"/>
      <p:bldP spid="12" grpId="0"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3" grpId="0" animBg="1"/>
      <p:bldP spid="24" grpId="0" animBg="1"/>
      <p:bldP spid="25" grpId="0" animBg="1"/>
      <p:bldP spid="26" grpId="0" animBg="1"/>
      <p:bldP spid="26" grpId="1" animBg="1"/>
      <p:bldP spid="26" grpId="2" animBg="1"/>
      <p:bldP spid="27" grpId="0" animBg="1"/>
      <p:bldP spid="27" grpId="1" animBg="1"/>
      <p:bldP spid="27" grpId="2" animBg="1"/>
      <p:bldP spid="30" grpId="0" animBg="1"/>
      <p:bldP spid="30" grpId="1" animBg="1"/>
      <p:bldP spid="30" grpId="2" animBg="1"/>
      <p:bldP spid="31" grpId="0" animBg="1"/>
      <p:bldP spid="31" grpId="1" animBg="1"/>
      <p:bldP spid="31" grpId="2" animBg="1"/>
      <p:bldP spid="32" grpId="0" animBg="1"/>
      <p:bldP spid="32" grpId="1" animBg="1"/>
      <p:bldP spid="32" grpId="2"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152400"/>
            <a:ext cx="8229600" cy="1173163"/>
          </a:xfrm>
        </p:spPr>
        <p:txBody>
          <a:bodyPr/>
          <a:lstStyle/>
          <a:p>
            <a:r>
              <a:rPr lang="en-US">
                <a:latin typeface="Calibri" charset="0"/>
                <a:ea typeface="ＭＳ Ｐゴシック" charset="0"/>
              </a:rPr>
              <a:t>Why does it Work?</a:t>
            </a:r>
          </a:p>
        </p:txBody>
      </p:sp>
      <p:sp>
        <p:nvSpPr>
          <p:cNvPr id="43010" name="Content Placeholder 2"/>
          <p:cNvSpPr>
            <a:spLocks noGrp="1"/>
          </p:cNvSpPr>
          <p:nvPr>
            <p:ph idx="1"/>
          </p:nvPr>
        </p:nvSpPr>
        <p:spPr>
          <a:xfrm>
            <a:off x="457200" y="1066800"/>
            <a:ext cx="8229600" cy="2590800"/>
          </a:xfrm>
        </p:spPr>
        <p:txBody>
          <a:bodyPr>
            <a:normAutofit/>
          </a:bodyPr>
          <a:lstStyle/>
          <a:p>
            <a:r>
              <a:rPr lang="en-US" dirty="0">
                <a:latin typeface="Gill Sans Light"/>
                <a:ea typeface="ＭＳ Ｐゴシック" charset="0"/>
                <a:cs typeface="Gill Sans Light"/>
              </a:rPr>
              <a:t>A framework can just wait for an offer that matches its constraints or preferences!</a:t>
            </a:r>
          </a:p>
          <a:p>
            <a:pPr lvl="1"/>
            <a:r>
              <a:rPr lang="en-US" sz="2400" dirty="0">
                <a:solidFill>
                  <a:srgbClr val="FF0000"/>
                </a:solidFill>
                <a:latin typeface="Gill Sans Light"/>
                <a:ea typeface="ＭＳ Ｐゴシック" charset="0"/>
                <a:cs typeface="Gill Sans Light"/>
              </a:rPr>
              <a:t>Reject</a:t>
            </a:r>
            <a:r>
              <a:rPr lang="en-US" sz="2400" dirty="0">
                <a:latin typeface="Gill Sans Light"/>
                <a:ea typeface="ＭＳ Ｐゴシック" charset="0"/>
                <a:cs typeface="Gill Sans Light"/>
              </a:rPr>
              <a:t> offers it does not like</a:t>
            </a:r>
          </a:p>
          <a:p>
            <a:pPr lvl="3"/>
            <a:endParaRPr lang="en-US" sz="2400" dirty="0">
              <a:latin typeface="Gill Sans Light"/>
              <a:ea typeface="ＭＳ Ｐゴシック" charset="0"/>
              <a:cs typeface="Gill Sans Light"/>
            </a:endParaRPr>
          </a:p>
          <a:p>
            <a:r>
              <a:rPr lang="en-US" dirty="0">
                <a:latin typeface="Gill Sans Light"/>
                <a:ea typeface="ＭＳ Ｐゴシック" charset="0"/>
                <a:cs typeface="Gill Sans Light"/>
              </a:rPr>
              <a:t>Example: </a:t>
            </a:r>
            <a:r>
              <a:rPr lang="en-US" dirty="0" err="1">
                <a:latin typeface="Gill Sans Light"/>
                <a:ea typeface="ＭＳ Ｐゴシック" charset="0"/>
                <a:cs typeface="Gill Sans Light"/>
              </a:rPr>
              <a:t>Hadoop</a:t>
            </a:r>
            <a:r>
              <a:rPr lang="ja-JP" altLang="en-US" dirty="0">
                <a:latin typeface="Gill Sans Light"/>
                <a:ea typeface="ＭＳ Ｐゴシック" charset="0"/>
                <a:cs typeface="Gill Sans Light"/>
              </a:rPr>
              <a:t>’</a:t>
            </a:r>
            <a:r>
              <a:rPr lang="en-US" dirty="0">
                <a:latin typeface="Gill Sans Light"/>
                <a:ea typeface="ＭＳ Ｐゴシック" charset="0"/>
                <a:cs typeface="Gill Sans Light"/>
              </a:rPr>
              <a:t>s job input is </a:t>
            </a:r>
            <a:r>
              <a:rPr lang="en-US" i="1" dirty="0">
                <a:solidFill>
                  <a:srgbClr val="3366FF"/>
                </a:solidFill>
                <a:latin typeface="Gill Sans Light"/>
                <a:ea typeface="ＭＳ Ｐゴシック" charset="0"/>
                <a:cs typeface="Gill Sans Light"/>
              </a:rPr>
              <a:t>blue</a:t>
            </a:r>
            <a:r>
              <a:rPr lang="en-US" dirty="0">
                <a:solidFill>
                  <a:srgbClr val="3366FF"/>
                </a:solidFill>
                <a:latin typeface="Gill Sans Light"/>
                <a:ea typeface="ＭＳ Ｐゴシック" charset="0"/>
                <a:cs typeface="Gill Sans Light"/>
              </a:rPr>
              <a:t> </a:t>
            </a:r>
            <a:r>
              <a:rPr lang="en-US" dirty="0">
                <a:latin typeface="Gill Sans Light"/>
                <a:ea typeface="ＭＳ Ｐゴシック" charset="0"/>
                <a:cs typeface="Gill Sans Light"/>
              </a:rPr>
              <a:t>file</a:t>
            </a:r>
          </a:p>
          <a:p>
            <a:pPr lvl="1"/>
            <a:endParaRPr lang="en-US" sz="2400" dirty="0">
              <a:latin typeface="Gill Sans Light"/>
              <a:ea typeface="ＭＳ Ｐゴシック" charset="0"/>
              <a:cs typeface="Gill Sans Light"/>
            </a:endParaRPr>
          </a:p>
        </p:txBody>
      </p:sp>
      <p:grpSp>
        <p:nvGrpSpPr>
          <p:cNvPr id="2" name="Group 5"/>
          <p:cNvGrpSpPr>
            <a:grpSpLocks/>
          </p:cNvGrpSpPr>
          <p:nvPr/>
        </p:nvGrpSpPr>
        <p:grpSpPr bwMode="auto">
          <a:xfrm>
            <a:off x="457200" y="3429000"/>
            <a:ext cx="7143750" cy="3276600"/>
            <a:chOff x="457200" y="3429000"/>
            <a:chExt cx="7143912" cy="3276600"/>
          </a:xfrm>
        </p:grpSpPr>
        <p:pic>
          <p:nvPicPr>
            <p:cNvPr id="40976" name="Picture 30" descr="j043163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3754993"/>
              <a:ext cx="9717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Picture 30" descr="j043163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4724400"/>
              <a:ext cx="9717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8" name="Picture 30" descr="j043163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429000"/>
              <a:ext cx="9717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n 8"/>
            <p:cNvSpPr/>
            <p:nvPr/>
          </p:nvSpPr>
          <p:spPr bwMode="auto">
            <a:xfrm>
              <a:off x="1219217" y="3810000"/>
              <a:ext cx="533412" cy="609600"/>
            </a:xfrm>
            <a:prstGeom prst="ca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wrap="none" anchor="ctr"/>
            <a:lstStyle/>
            <a:p>
              <a:pPr>
                <a:defRPr/>
              </a:pPr>
              <a:endParaRPr lang="en-US"/>
            </a:p>
          </p:txBody>
        </p:sp>
        <p:pic>
          <p:nvPicPr>
            <p:cNvPr id="40980" name="Picture 30" descr="j043163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72000"/>
              <a:ext cx="9717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1" name="Can 11"/>
            <p:cNvSpPr>
              <a:spLocks noChangeArrowheads="1"/>
            </p:cNvSpPr>
            <p:nvPr/>
          </p:nvSpPr>
          <p:spPr bwMode="auto">
            <a:xfrm>
              <a:off x="1219200" y="4953000"/>
              <a:ext cx="533400" cy="609600"/>
            </a:xfrm>
            <a:prstGeom prst="can">
              <a:avLst>
                <a:gd name="adj" fmla="val 25000"/>
              </a:avLst>
            </a:prstGeom>
            <a:solidFill>
              <a:srgbClr val="BFBFBF"/>
            </a:solidFill>
            <a:ln w="9525">
              <a:solidFill>
                <a:schemeClr val="tx1"/>
              </a:solidFill>
              <a:round/>
              <a:headEnd/>
              <a:tailEnd/>
            </a:ln>
          </p:spPr>
          <p:txBody>
            <a:bodyPr wrap="none" anchor="ctr"/>
            <a:lstStyle/>
            <a:p>
              <a:endParaRPr lang="en-US"/>
            </a:p>
          </p:txBody>
        </p:sp>
        <p:pic>
          <p:nvPicPr>
            <p:cNvPr id="40982" name="Picture 30" descr="j043163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0"/>
              <a:ext cx="9717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3" name="Can 13"/>
            <p:cNvSpPr>
              <a:spLocks noChangeArrowheads="1"/>
            </p:cNvSpPr>
            <p:nvPr/>
          </p:nvSpPr>
          <p:spPr bwMode="auto">
            <a:xfrm>
              <a:off x="1219200" y="6096000"/>
              <a:ext cx="533400" cy="609600"/>
            </a:xfrm>
            <a:prstGeom prst="can">
              <a:avLst>
                <a:gd name="adj" fmla="val 25000"/>
              </a:avLst>
            </a:prstGeom>
            <a:solidFill>
              <a:srgbClr val="BFBFBF"/>
            </a:solidFill>
            <a:ln w="9525">
              <a:solidFill>
                <a:schemeClr val="tx1"/>
              </a:solidFill>
              <a:round/>
              <a:headEnd/>
              <a:tailEnd/>
            </a:ln>
          </p:spPr>
          <p:txBody>
            <a:bodyPr wrap="none" anchor="ctr"/>
            <a:lstStyle/>
            <a:p>
              <a:endParaRPr lang="en-US"/>
            </a:p>
          </p:txBody>
        </p:sp>
        <p:sp>
          <p:nvSpPr>
            <p:cNvPr id="40984" name="Rectangle 14"/>
            <p:cNvSpPr>
              <a:spLocks noChangeArrowheads="1"/>
            </p:cNvSpPr>
            <p:nvPr/>
          </p:nvSpPr>
          <p:spPr bwMode="auto">
            <a:xfrm>
              <a:off x="1295400" y="3962400"/>
              <a:ext cx="304800" cy="152400"/>
            </a:xfrm>
            <a:prstGeom prst="rect">
              <a:avLst/>
            </a:prstGeom>
            <a:solidFill>
              <a:srgbClr val="FF0000"/>
            </a:solidFill>
            <a:ln w="9525">
              <a:solidFill>
                <a:schemeClr val="tx1"/>
              </a:solidFill>
              <a:round/>
              <a:headEnd/>
              <a:tailEnd/>
            </a:ln>
          </p:spPr>
          <p:txBody>
            <a:bodyPr wrap="none" anchor="ctr"/>
            <a:lstStyle/>
            <a:p>
              <a:endParaRPr lang="en-US"/>
            </a:p>
          </p:txBody>
        </p:sp>
        <p:sp>
          <p:nvSpPr>
            <p:cNvPr id="40985" name="Rectangle 15"/>
            <p:cNvSpPr>
              <a:spLocks noChangeArrowheads="1"/>
            </p:cNvSpPr>
            <p:nvPr/>
          </p:nvSpPr>
          <p:spPr bwMode="auto">
            <a:xfrm>
              <a:off x="1295400" y="6248400"/>
              <a:ext cx="304800" cy="152400"/>
            </a:xfrm>
            <a:prstGeom prst="rect">
              <a:avLst/>
            </a:prstGeom>
            <a:solidFill>
              <a:srgbClr val="FF0000"/>
            </a:solidFill>
            <a:ln w="9525">
              <a:solidFill>
                <a:schemeClr val="tx1"/>
              </a:solidFill>
              <a:round/>
              <a:headEnd/>
              <a:tailEnd/>
            </a:ln>
          </p:spPr>
          <p:txBody>
            <a:bodyPr wrap="none" anchor="ctr"/>
            <a:lstStyle/>
            <a:p>
              <a:endParaRPr lang="en-US"/>
            </a:p>
          </p:txBody>
        </p:sp>
        <p:sp>
          <p:nvSpPr>
            <p:cNvPr id="40986" name="Rectangle 16"/>
            <p:cNvSpPr>
              <a:spLocks noChangeArrowheads="1"/>
            </p:cNvSpPr>
            <p:nvPr/>
          </p:nvSpPr>
          <p:spPr bwMode="auto">
            <a:xfrm>
              <a:off x="1371600" y="4191000"/>
              <a:ext cx="304800" cy="152400"/>
            </a:xfrm>
            <a:prstGeom prst="rect">
              <a:avLst/>
            </a:prstGeom>
            <a:solidFill>
              <a:srgbClr val="008000"/>
            </a:solidFill>
            <a:ln w="9525">
              <a:solidFill>
                <a:schemeClr val="tx1"/>
              </a:solidFill>
              <a:round/>
              <a:headEnd/>
              <a:tailEnd/>
            </a:ln>
          </p:spPr>
          <p:txBody>
            <a:bodyPr wrap="none" anchor="ctr"/>
            <a:lstStyle/>
            <a:p>
              <a:endParaRPr lang="en-US"/>
            </a:p>
          </p:txBody>
        </p:sp>
        <p:sp>
          <p:nvSpPr>
            <p:cNvPr id="40987" name="Rectangle 17"/>
            <p:cNvSpPr>
              <a:spLocks noChangeArrowheads="1"/>
            </p:cNvSpPr>
            <p:nvPr/>
          </p:nvSpPr>
          <p:spPr bwMode="auto">
            <a:xfrm>
              <a:off x="1371600" y="5257800"/>
              <a:ext cx="304800" cy="152400"/>
            </a:xfrm>
            <a:prstGeom prst="rect">
              <a:avLst/>
            </a:prstGeom>
            <a:solidFill>
              <a:srgbClr val="51A2FF"/>
            </a:solidFill>
            <a:ln w="9525">
              <a:solidFill>
                <a:schemeClr val="tx1"/>
              </a:solidFill>
              <a:round/>
              <a:headEnd/>
              <a:tailEnd/>
            </a:ln>
          </p:spPr>
          <p:txBody>
            <a:bodyPr wrap="none" anchor="ctr"/>
            <a:lstStyle/>
            <a:p>
              <a:endParaRPr lang="en-US"/>
            </a:p>
          </p:txBody>
        </p:sp>
        <p:sp>
          <p:nvSpPr>
            <p:cNvPr id="40988" name="Rectangle 18"/>
            <p:cNvSpPr>
              <a:spLocks noChangeArrowheads="1"/>
            </p:cNvSpPr>
            <p:nvPr/>
          </p:nvSpPr>
          <p:spPr bwMode="auto">
            <a:xfrm>
              <a:off x="1371600" y="6477000"/>
              <a:ext cx="304800" cy="152400"/>
            </a:xfrm>
            <a:prstGeom prst="rect">
              <a:avLst/>
            </a:prstGeom>
            <a:solidFill>
              <a:srgbClr val="51A2FF"/>
            </a:solidFill>
            <a:ln w="9525">
              <a:solidFill>
                <a:schemeClr val="tx1"/>
              </a:solidFill>
              <a:round/>
              <a:headEnd/>
              <a:tailEnd/>
            </a:ln>
          </p:spPr>
          <p:txBody>
            <a:bodyPr wrap="none" anchor="ctr"/>
            <a:lstStyle/>
            <a:p>
              <a:endParaRPr lang="en-US"/>
            </a:p>
          </p:txBody>
        </p:sp>
        <p:sp>
          <p:nvSpPr>
            <p:cNvPr id="40989" name="TextBox 20"/>
            <p:cNvSpPr txBox="1">
              <a:spLocks noChangeArrowheads="1"/>
            </p:cNvSpPr>
            <p:nvPr/>
          </p:nvSpPr>
          <p:spPr bwMode="auto">
            <a:xfrm>
              <a:off x="478513" y="3505200"/>
              <a:ext cx="4358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charset="0"/>
                  <a:ea typeface="ＭＳ Ｐゴシック" charset="0"/>
                  <a:cs typeface="ＭＳ Ｐゴシック" charset="0"/>
                </a:defRPr>
              </a:lvl1pPr>
              <a:lvl2pPr marL="37931725" indent="-37474525"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r>
                <a:rPr lang="en-US">
                  <a:latin typeface="Calibri" charset="0"/>
                  <a:cs typeface="Calibri" charset="0"/>
                </a:rPr>
                <a:t>S1</a:t>
              </a:r>
            </a:p>
          </p:txBody>
        </p:sp>
        <p:sp>
          <p:nvSpPr>
            <p:cNvPr id="40990" name="TextBox 21"/>
            <p:cNvSpPr txBox="1">
              <a:spLocks noChangeArrowheads="1"/>
            </p:cNvSpPr>
            <p:nvPr/>
          </p:nvSpPr>
          <p:spPr bwMode="auto">
            <a:xfrm>
              <a:off x="457200" y="4629090"/>
              <a:ext cx="4358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charset="0"/>
                  <a:ea typeface="ＭＳ Ｐゴシック" charset="0"/>
                  <a:cs typeface="ＭＳ Ｐゴシック" charset="0"/>
                </a:defRPr>
              </a:lvl1pPr>
              <a:lvl2pPr marL="37931725" indent="-37474525"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r>
                <a:rPr lang="en-US">
                  <a:latin typeface="Calibri" charset="0"/>
                  <a:cs typeface="Calibri" charset="0"/>
                </a:rPr>
                <a:t>S2</a:t>
              </a:r>
            </a:p>
          </p:txBody>
        </p:sp>
        <p:sp>
          <p:nvSpPr>
            <p:cNvPr id="40991" name="TextBox 22"/>
            <p:cNvSpPr txBox="1">
              <a:spLocks noChangeArrowheads="1"/>
            </p:cNvSpPr>
            <p:nvPr/>
          </p:nvSpPr>
          <p:spPr bwMode="auto">
            <a:xfrm>
              <a:off x="457200" y="5772090"/>
              <a:ext cx="4358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charset="0"/>
                  <a:ea typeface="ＭＳ Ｐゴシック" charset="0"/>
                  <a:cs typeface="ＭＳ Ｐゴシック" charset="0"/>
                </a:defRPr>
              </a:lvl1pPr>
              <a:lvl2pPr marL="37931725" indent="-37474525"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r>
                <a:rPr lang="en-US">
                  <a:latin typeface="Calibri" charset="0"/>
                  <a:cs typeface="Calibri" charset="0"/>
                </a:rPr>
                <a:t>S3</a:t>
              </a:r>
            </a:p>
          </p:txBody>
        </p:sp>
      </p:grpSp>
      <p:sp>
        <p:nvSpPr>
          <p:cNvPr id="36" name="Rounded Rectangular Callout 35"/>
          <p:cNvSpPr/>
          <p:nvPr/>
        </p:nvSpPr>
        <p:spPr>
          <a:xfrm flipH="1">
            <a:off x="7010400" y="2438400"/>
            <a:ext cx="2133600" cy="782638"/>
          </a:xfrm>
          <a:prstGeom prst="wedgeRoundRectCallout">
            <a:avLst>
              <a:gd name="adj1" fmla="val -11309"/>
              <a:gd name="adj2" fmla="val 84777"/>
              <a:gd name="adj3" fmla="val 16667"/>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l"/>
            <a:r>
              <a:rPr lang="sv-SE" i="1">
                <a:solidFill>
                  <a:srgbClr val="FF0000"/>
                </a:solidFill>
                <a:latin typeface="Calibri" charset="0"/>
                <a:ea typeface="ＭＳ Ｐゴシック" charset="0"/>
                <a:cs typeface="Calibri" charset="0"/>
              </a:rPr>
              <a:t>Reject: </a:t>
            </a:r>
            <a:r>
              <a:rPr lang="sv-SE" b="0" i="1">
                <a:solidFill>
                  <a:srgbClr val="404040"/>
                </a:solidFill>
                <a:latin typeface="Calibri" charset="0"/>
                <a:ea typeface="ＭＳ Ｐゴシック" charset="0"/>
                <a:cs typeface="Calibri" charset="0"/>
              </a:rPr>
              <a:t>S1 doesn’t store </a:t>
            </a:r>
            <a:r>
              <a:rPr lang="sv-SE" b="0" i="1">
                <a:solidFill>
                  <a:srgbClr val="3366FF"/>
                </a:solidFill>
                <a:latin typeface="Calibri" charset="0"/>
                <a:ea typeface="ＭＳ Ｐゴシック" charset="0"/>
                <a:cs typeface="Calibri" charset="0"/>
              </a:rPr>
              <a:t>blue</a:t>
            </a:r>
            <a:r>
              <a:rPr lang="sv-SE" b="0" i="1">
                <a:solidFill>
                  <a:srgbClr val="404040"/>
                </a:solidFill>
                <a:latin typeface="Calibri" charset="0"/>
                <a:ea typeface="ＭＳ Ｐゴシック" charset="0"/>
                <a:cs typeface="Calibri" charset="0"/>
              </a:rPr>
              <a:t> file</a:t>
            </a:r>
            <a:endParaRPr lang="en-US" b="0">
              <a:solidFill>
                <a:srgbClr val="404040"/>
              </a:solidFill>
              <a:latin typeface="Calibri" charset="0"/>
              <a:ea typeface="ＭＳ Ｐゴシック" charset="0"/>
              <a:cs typeface="Calibri" charset="0"/>
            </a:endParaRPr>
          </a:p>
        </p:txBody>
      </p:sp>
      <p:sp>
        <p:nvSpPr>
          <p:cNvPr id="38" name="Rounded Rectangular Callout 37"/>
          <p:cNvSpPr/>
          <p:nvPr/>
        </p:nvSpPr>
        <p:spPr>
          <a:xfrm flipH="1">
            <a:off x="7010400" y="2228850"/>
            <a:ext cx="2133600" cy="1123950"/>
          </a:xfrm>
          <a:prstGeom prst="wedgeRoundRectCallout">
            <a:avLst>
              <a:gd name="adj1" fmla="val -9722"/>
              <a:gd name="adj2" fmla="val 65188"/>
              <a:gd name="adj3" fmla="val 16667"/>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l"/>
            <a:r>
              <a:rPr lang="sv-SE" i="1">
                <a:solidFill>
                  <a:schemeClr val="tx1"/>
                </a:solidFill>
                <a:latin typeface="Calibri" charset="0"/>
                <a:ea typeface="ＭＳ Ｐゴシック" charset="0"/>
                <a:cs typeface="Calibri" charset="0"/>
              </a:rPr>
              <a:t>Accept: </a:t>
            </a:r>
            <a:r>
              <a:rPr lang="sv-SE" b="0" i="1">
                <a:solidFill>
                  <a:srgbClr val="404040"/>
                </a:solidFill>
                <a:latin typeface="Calibri" charset="0"/>
                <a:ea typeface="ＭＳ Ｐゴシック" charset="0"/>
                <a:cs typeface="Calibri" charset="0"/>
              </a:rPr>
              <a:t>both S2 and S3 store the blue file</a:t>
            </a:r>
            <a:endParaRPr lang="en-US" b="0">
              <a:solidFill>
                <a:srgbClr val="404040"/>
              </a:solidFill>
              <a:latin typeface="Calibri" charset="0"/>
              <a:ea typeface="ＭＳ Ｐゴシック" charset="0"/>
              <a:cs typeface="Calibri" charset="0"/>
            </a:endParaRPr>
          </a:p>
        </p:txBody>
      </p:sp>
      <p:sp>
        <p:nvSpPr>
          <p:cNvPr id="40968" name="TextBox 2"/>
          <p:cNvSpPr txBox="1">
            <a:spLocks noChangeArrowheads="1"/>
          </p:cNvSpPr>
          <p:nvPr/>
        </p:nvSpPr>
        <p:spPr bwMode="auto">
          <a:xfrm>
            <a:off x="11480800" y="3116263"/>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charset="0"/>
                <a:ea typeface="ＭＳ Ｐゴシック" charset="0"/>
                <a:cs typeface="ＭＳ Ｐゴシック" charset="0"/>
              </a:defRPr>
            </a:lvl1pPr>
            <a:lvl2pPr marL="37931725" indent="-37474525" eaLnBrk="0" hangingPunct="0">
              <a:defRPr sz="2000" b="1">
                <a:solidFill>
                  <a:schemeClr val="tx1"/>
                </a:solidFill>
                <a:latin typeface="Courier New" charset="0"/>
                <a:ea typeface="ＭＳ Ｐゴシック" charset="0"/>
              </a:defRPr>
            </a:lvl2pPr>
            <a:lvl3pPr eaLnBrk="0" hangingPunct="0">
              <a:defRPr sz="2000" b="1">
                <a:solidFill>
                  <a:schemeClr val="tx1"/>
                </a:solidFill>
                <a:latin typeface="Courier New" charset="0"/>
                <a:ea typeface="ＭＳ Ｐゴシック" charset="0"/>
              </a:defRPr>
            </a:lvl3pPr>
            <a:lvl4pPr eaLnBrk="0" hangingPunct="0">
              <a:defRPr sz="2000" b="1">
                <a:solidFill>
                  <a:schemeClr val="tx1"/>
                </a:solidFill>
                <a:latin typeface="Courier New" charset="0"/>
                <a:ea typeface="ＭＳ Ｐゴシック" charset="0"/>
              </a:defRPr>
            </a:lvl4pPr>
            <a:lvl5pPr eaLnBrk="0" hangingPunct="0">
              <a:defRPr sz="2000" b="1">
                <a:solidFill>
                  <a:schemeClr val="tx1"/>
                </a:solidFill>
                <a:latin typeface="Courier New" charset="0"/>
                <a:ea typeface="ＭＳ Ｐゴシック" charset="0"/>
              </a:defRPr>
            </a:lvl5pPr>
            <a:lvl6pPr marL="457200" eaLnBrk="0" fontAlgn="base" hangingPunct="0">
              <a:spcBef>
                <a:spcPct val="0"/>
              </a:spcBef>
              <a:spcAft>
                <a:spcPct val="0"/>
              </a:spcAft>
              <a:defRPr sz="2000" b="1">
                <a:solidFill>
                  <a:schemeClr val="tx1"/>
                </a:solidFill>
                <a:latin typeface="Courier New" charset="0"/>
                <a:ea typeface="ＭＳ Ｐゴシック" charset="0"/>
              </a:defRPr>
            </a:lvl6pPr>
            <a:lvl7pPr marL="914400" eaLnBrk="0" fontAlgn="base" hangingPunct="0">
              <a:spcBef>
                <a:spcPct val="0"/>
              </a:spcBef>
              <a:spcAft>
                <a:spcPct val="0"/>
              </a:spcAft>
              <a:defRPr sz="2000" b="1">
                <a:solidFill>
                  <a:schemeClr val="tx1"/>
                </a:solidFill>
                <a:latin typeface="Courier New" charset="0"/>
                <a:ea typeface="ＭＳ Ｐゴシック" charset="0"/>
              </a:defRPr>
            </a:lvl7pPr>
            <a:lvl8pPr marL="1371600" eaLnBrk="0" fontAlgn="base" hangingPunct="0">
              <a:spcBef>
                <a:spcPct val="0"/>
              </a:spcBef>
              <a:spcAft>
                <a:spcPct val="0"/>
              </a:spcAft>
              <a:defRPr sz="2000" b="1">
                <a:solidFill>
                  <a:schemeClr val="tx1"/>
                </a:solidFill>
                <a:latin typeface="Courier New" charset="0"/>
                <a:ea typeface="ＭＳ Ｐゴシック" charset="0"/>
              </a:defRPr>
            </a:lvl8pPr>
            <a:lvl9pPr marL="1828800" eaLnBrk="0" fontAlgn="base" hangingPunct="0">
              <a:spcBef>
                <a:spcPct val="0"/>
              </a:spcBef>
              <a:spcAft>
                <a:spcPct val="0"/>
              </a:spcAft>
              <a:defRPr sz="2000" b="1">
                <a:solidFill>
                  <a:schemeClr val="tx1"/>
                </a:solidFill>
                <a:latin typeface="Courier New" charset="0"/>
                <a:ea typeface="ＭＳ Ｐゴシック" charset="0"/>
              </a:defRPr>
            </a:lvl9pPr>
          </a:lstStyle>
          <a:p>
            <a:pPr eaLnBrk="1" hangingPunct="1"/>
            <a:endParaRPr lang="en-US"/>
          </a:p>
        </p:txBody>
      </p:sp>
      <p:sp>
        <p:nvSpPr>
          <p:cNvPr id="35" name="Rectangle 59"/>
          <p:cNvSpPr>
            <a:spLocks noChangeArrowheads="1"/>
          </p:cNvSpPr>
          <p:nvPr/>
        </p:nvSpPr>
        <p:spPr bwMode="auto">
          <a:xfrm>
            <a:off x="7010400" y="3505200"/>
            <a:ext cx="1447800" cy="762000"/>
          </a:xfrm>
          <a:prstGeom prst="rect">
            <a:avLst/>
          </a:prstGeom>
          <a:solidFill>
            <a:srgbClr val="51A2FF"/>
          </a:solidFill>
          <a:ln w="9525">
            <a:solidFill>
              <a:schemeClr val="tx1"/>
            </a:solidFill>
            <a:round/>
            <a:headEnd/>
            <a:tailEnd/>
          </a:ln>
        </p:spPr>
        <p:txBody>
          <a:bodyPr wrap="none" anchor="ctr"/>
          <a:lstStyle/>
          <a:p>
            <a:pPr algn="ctr"/>
            <a:r>
              <a:rPr lang="en-US">
                <a:solidFill>
                  <a:srgbClr val="000000"/>
                </a:solidFill>
                <a:latin typeface="Calibri" charset="0"/>
                <a:cs typeface="Calibri" charset="0"/>
              </a:rPr>
              <a:t>Hadoop </a:t>
            </a:r>
          </a:p>
          <a:p>
            <a:pPr algn="ctr"/>
            <a:r>
              <a:rPr lang="en-US">
                <a:solidFill>
                  <a:srgbClr val="000000"/>
                </a:solidFill>
                <a:latin typeface="Calibri" charset="0"/>
                <a:cs typeface="Calibri" charset="0"/>
              </a:rPr>
              <a:t>(Job tracker)</a:t>
            </a:r>
          </a:p>
        </p:txBody>
      </p:sp>
      <p:sp>
        <p:nvSpPr>
          <p:cNvPr id="31" name="Rectangle 59"/>
          <p:cNvSpPr>
            <a:spLocks noChangeArrowheads="1"/>
          </p:cNvSpPr>
          <p:nvPr/>
        </p:nvSpPr>
        <p:spPr bwMode="auto">
          <a:xfrm>
            <a:off x="3733800" y="4419600"/>
            <a:ext cx="1143000" cy="609600"/>
          </a:xfrm>
          <a:prstGeom prst="rect">
            <a:avLst/>
          </a:prstGeom>
          <a:solidFill>
            <a:srgbClr val="FFCC00"/>
          </a:solidFill>
          <a:ln w="9525">
            <a:solidFill>
              <a:schemeClr val="tx1"/>
            </a:solidFill>
            <a:round/>
            <a:headEnd/>
            <a:tailEnd/>
          </a:ln>
        </p:spPr>
        <p:txBody>
          <a:bodyPr wrap="none" anchor="ctr"/>
          <a:lstStyle/>
          <a:p>
            <a:pPr algn="ctr"/>
            <a:r>
              <a:rPr lang="en-US">
                <a:solidFill>
                  <a:srgbClr val="000000"/>
                </a:solidFill>
                <a:latin typeface="Gill Sans"/>
                <a:cs typeface="Gill Sans"/>
              </a:rPr>
              <a:t>Mesos</a:t>
            </a:r>
          </a:p>
          <a:p>
            <a:pPr algn="ctr"/>
            <a:r>
              <a:rPr lang="en-US">
                <a:solidFill>
                  <a:srgbClr val="000000"/>
                </a:solidFill>
                <a:latin typeface="Gill Sans"/>
                <a:cs typeface="Gill Sans"/>
              </a:rPr>
              <a:t>master</a:t>
            </a:r>
          </a:p>
        </p:txBody>
      </p:sp>
      <p:sp>
        <p:nvSpPr>
          <p:cNvPr id="37" name="TextBox 36"/>
          <p:cNvSpPr txBox="1"/>
          <p:nvPr/>
        </p:nvSpPr>
        <p:spPr>
          <a:xfrm rot="20821379" flipH="1">
            <a:off x="4054475" y="4270217"/>
            <a:ext cx="1497013" cy="692468"/>
          </a:xfrm>
          <a:prstGeom prst="round2DiagRect">
            <a:avLst>
              <a:gd name="adj1" fmla="val 16667"/>
              <a:gd name="adj2" fmla="val 50000"/>
            </a:avLst>
          </a:prstGeom>
          <a:ln>
            <a:solidFill>
              <a:srgbClr val="7F7F7F"/>
            </a:solidFill>
          </a:ln>
        </p:spPr>
        <p:style>
          <a:lnRef idx="2">
            <a:schemeClr val="accent2"/>
          </a:lnRef>
          <a:fillRef idx="1">
            <a:schemeClr val="lt1"/>
          </a:fillRef>
          <a:effectRef idx="0">
            <a:schemeClr val="accent2"/>
          </a:effectRef>
          <a:fontRef idx="minor">
            <a:schemeClr val="dk1"/>
          </a:fontRef>
        </p:style>
        <p:txBody>
          <a:bodyPr lIns="0" tIns="0" rIns="0" bIns="0" anchor="ctr" anchorCtr="1">
            <a:spAutoFit/>
          </a:bodyPr>
          <a:lstStyle/>
          <a:p>
            <a:pPr algn="l">
              <a:defRPr/>
            </a:pPr>
            <a:r>
              <a:rPr lang="sv-SE" sz="1600" b="0" dirty="0">
                <a:solidFill>
                  <a:srgbClr val="000000"/>
                </a:solidFill>
                <a:latin typeface="Gill Sans"/>
                <a:ea typeface="ＭＳ Ｐゴシック" charset="0"/>
                <a:cs typeface="Gill Sans"/>
              </a:rPr>
              <a:t>(S2:&lt;…&gt;,S3:&lt;…&gt;)</a:t>
            </a:r>
          </a:p>
        </p:txBody>
      </p:sp>
      <p:sp>
        <p:nvSpPr>
          <p:cNvPr id="39" name="TextBox 38"/>
          <p:cNvSpPr txBox="1"/>
          <p:nvPr/>
        </p:nvSpPr>
        <p:spPr>
          <a:xfrm rot="20836506" flipH="1">
            <a:off x="6977063" y="3527425"/>
            <a:ext cx="1571625" cy="692150"/>
          </a:xfrm>
          <a:prstGeom prst="round2DiagRect">
            <a:avLst>
              <a:gd name="adj1" fmla="val 16667"/>
              <a:gd name="adj2" fmla="val 50000"/>
            </a:avLst>
          </a:prstGeom>
          <a:ln>
            <a:solidFill>
              <a:srgbClr val="7F7F7F"/>
            </a:solidFill>
          </a:ln>
        </p:spPr>
        <p:style>
          <a:lnRef idx="2">
            <a:schemeClr val="accent2"/>
          </a:lnRef>
          <a:fillRef idx="1">
            <a:schemeClr val="lt1"/>
          </a:fillRef>
          <a:effectRef idx="0">
            <a:schemeClr val="accent2"/>
          </a:effectRef>
          <a:fontRef idx="minor">
            <a:schemeClr val="dk1"/>
          </a:fontRef>
        </p:style>
        <p:txBody>
          <a:bodyPr lIns="0" tIns="0" rIns="0" bIns="0" anchor="ctr" anchorCtr="1">
            <a:spAutoFit/>
          </a:bodyPr>
          <a:lstStyle/>
          <a:p>
            <a:pPr algn="l"/>
            <a:r>
              <a:rPr lang="sv-SE" sz="1600" b="0">
                <a:solidFill>
                  <a:srgbClr val="000000"/>
                </a:solidFill>
                <a:latin typeface="Calibri" charset="0"/>
                <a:ea typeface="ＭＳ Ｐゴシック" charset="0"/>
                <a:cs typeface="Calibri" charset="0"/>
              </a:rPr>
              <a:t>(task1:[S2:&lt;…&gt;];</a:t>
            </a:r>
          </a:p>
          <a:p>
            <a:pPr algn="l"/>
            <a:r>
              <a:rPr lang="sv-SE" sz="1600" b="0">
                <a:solidFill>
                  <a:srgbClr val="000000"/>
                </a:solidFill>
                <a:latin typeface="Calibri" charset="0"/>
                <a:ea typeface="ＭＳ Ｐゴシック" charset="0"/>
                <a:cs typeface="Calibri" charset="0"/>
              </a:rPr>
              <a:t> task2:[S3:&lt;..&gt;])</a:t>
            </a:r>
            <a:endParaRPr lang="en-US" sz="1600" b="0">
              <a:solidFill>
                <a:srgbClr val="000000"/>
              </a:solidFill>
              <a:latin typeface="Calibri" charset="0"/>
              <a:ea typeface="ＭＳ Ｐゴシック" charset="0"/>
              <a:cs typeface="Calibri" charset="0"/>
            </a:endParaRPr>
          </a:p>
        </p:txBody>
      </p:sp>
      <p:sp>
        <p:nvSpPr>
          <p:cNvPr id="41" name="TextBox 40"/>
          <p:cNvSpPr txBox="1"/>
          <p:nvPr/>
        </p:nvSpPr>
        <p:spPr>
          <a:xfrm rot="20201592" flipH="1">
            <a:off x="3529013" y="4848225"/>
            <a:ext cx="1081087" cy="346075"/>
          </a:xfrm>
          <a:prstGeom prst="round2DiagRect">
            <a:avLst>
              <a:gd name="adj1" fmla="val 16667"/>
              <a:gd name="adj2" fmla="val 50000"/>
            </a:avLst>
          </a:prstGeom>
          <a:ln>
            <a:solidFill>
              <a:srgbClr val="7F7F7F"/>
            </a:solidFill>
          </a:ln>
        </p:spPr>
        <p:style>
          <a:lnRef idx="2">
            <a:schemeClr val="accent2"/>
          </a:lnRef>
          <a:fillRef idx="1">
            <a:schemeClr val="lt1"/>
          </a:fillRef>
          <a:effectRef idx="0">
            <a:schemeClr val="accent2"/>
          </a:effectRef>
          <a:fontRef idx="minor">
            <a:schemeClr val="dk1"/>
          </a:fontRef>
        </p:style>
        <p:txBody>
          <a:bodyPr lIns="0" tIns="0" rIns="0" bIns="0" anchor="ctr" anchorCtr="1">
            <a:spAutoFit/>
          </a:bodyPr>
          <a:lstStyle/>
          <a:p>
            <a:pPr algn="ctr"/>
            <a:r>
              <a:rPr lang="sv-SE" sz="1600" b="0">
                <a:solidFill>
                  <a:srgbClr val="000000"/>
                </a:solidFill>
                <a:latin typeface="Gill Sans"/>
                <a:ea typeface="ＭＳ Ｐゴシック" charset="0"/>
                <a:cs typeface="Gill Sans"/>
              </a:rPr>
              <a:t>task2:&lt;…&gt; </a:t>
            </a:r>
            <a:endParaRPr lang="en-US" sz="1600" b="0">
              <a:solidFill>
                <a:srgbClr val="000000"/>
              </a:solidFill>
              <a:latin typeface="Gill Sans"/>
              <a:ea typeface="ＭＳ Ｐゴシック" charset="0"/>
              <a:cs typeface="Gill Sans"/>
            </a:endParaRPr>
          </a:p>
        </p:txBody>
      </p:sp>
      <p:sp>
        <p:nvSpPr>
          <p:cNvPr id="40" name="TextBox 39"/>
          <p:cNvSpPr txBox="1"/>
          <p:nvPr/>
        </p:nvSpPr>
        <p:spPr>
          <a:xfrm rot="21440434" flipH="1">
            <a:off x="3651250" y="4826000"/>
            <a:ext cx="1081088" cy="346075"/>
          </a:xfrm>
          <a:prstGeom prst="round2DiagRect">
            <a:avLst>
              <a:gd name="adj1" fmla="val 16667"/>
              <a:gd name="adj2" fmla="val 50000"/>
            </a:avLst>
          </a:prstGeom>
          <a:ln>
            <a:solidFill>
              <a:srgbClr val="7F7F7F"/>
            </a:solidFill>
          </a:ln>
        </p:spPr>
        <p:style>
          <a:lnRef idx="2">
            <a:schemeClr val="accent2"/>
          </a:lnRef>
          <a:fillRef idx="1">
            <a:schemeClr val="lt1"/>
          </a:fillRef>
          <a:effectRef idx="0">
            <a:schemeClr val="accent2"/>
          </a:effectRef>
          <a:fontRef idx="minor">
            <a:schemeClr val="dk1"/>
          </a:fontRef>
        </p:style>
        <p:txBody>
          <a:bodyPr lIns="0" tIns="0" rIns="0" bIns="0" anchor="ctr" anchorCtr="1">
            <a:spAutoFit/>
          </a:bodyPr>
          <a:lstStyle/>
          <a:p>
            <a:pPr algn="ctr"/>
            <a:r>
              <a:rPr lang="sv-SE" sz="1600" b="0">
                <a:solidFill>
                  <a:srgbClr val="000000"/>
                </a:solidFill>
                <a:latin typeface="Gill Sans"/>
                <a:ea typeface="ＭＳ Ｐゴシック" charset="0"/>
                <a:cs typeface="Gill Sans"/>
              </a:rPr>
              <a:t>task1:&lt;…&gt; </a:t>
            </a:r>
            <a:endParaRPr lang="en-US" sz="1600" b="0">
              <a:solidFill>
                <a:srgbClr val="000000"/>
              </a:solidFill>
              <a:latin typeface="Gill Sans"/>
              <a:ea typeface="ＭＳ Ｐゴシック" charset="0"/>
              <a:cs typeface="Gill Sans"/>
            </a:endParaRPr>
          </a:p>
        </p:txBody>
      </p:sp>
      <p:sp>
        <p:nvSpPr>
          <p:cNvPr id="33" name="TextBox 32"/>
          <p:cNvSpPr txBox="1"/>
          <p:nvPr/>
        </p:nvSpPr>
        <p:spPr>
          <a:xfrm rot="20821379" flipH="1">
            <a:off x="4052888" y="4411663"/>
            <a:ext cx="1100137" cy="346075"/>
          </a:xfrm>
          <a:prstGeom prst="round2DiagRect">
            <a:avLst>
              <a:gd name="adj1" fmla="val 16667"/>
              <a:gd name="adj2" fmla="val 50000"/>
            </a:avLst>
          </a:prstGeom>
          <a:ln>
            <a:solidFill>
              <a:srgbClr val="7F7F7F"/>
            </a:solidFill>
          </a:ln>
        </p:spPr>
        <p:style>
          <a:lnRef idx="2">
            <a:schemeClr val="accent2"/>
          </a:lnRef>
          <a:fillRef idx="1">
            <a:schemeClr val="lt1"/>
          </a:fillRef>
          <a:effectRef idx="0">
            <a:schemeClr val="accent2"/>
          </a:effectRef>
          <a:fontRef idx="minor">
            <a:schemeClr val="dk1"/>
          </a:fontRef>
        </p:style>
        <p:txBody>
          <a:bodyPr lIns="0" tIns="0" rIns="0" bIns="0" anchor="ctr" anchorCtr="1">
            <a:spAutoFit/>
          </a:bodyPr>
          <a:lstStyle/>
          <a:p>
            <a:pPr algn="l">
              <a:defRPr/>
            </a:pPr>
            <a:r>
              <a:rPr lang="sv-SE" sz="1600" b="0" dirty="0">
                <a:solidFill>
                  <a:srgbClr val="000000"/>
                </a:solidFill>
                <a:latin typeface="Gill Sans"/>
                <a:ea typeface="ＭＳ Ｐゴシック" charset="0"/>
                <a:cs typeface="Gill Sans"/>
              </a:rPr>
              <a:t>S1:&lt;…&gt;</a:t>
            </a:r>
          </a:p>
        </p:txBody>
      </p:sp>
    </p:spTree>
    <p:extLst>
      <p:ext uri="{BB962C8B-B14F-4D97-AF65-F5344CB8AC3E}">
        <p14:creationId xmlns:p14="http://schemas.microsoft.com/office/powerpoint/2010/main" val="220834771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010">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010">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par>
                          <p:cTn id="26" fill="hold" nodeType="afterGroup">
                            <p:stCondLst>
                              <p:cond delay="500"/>
                            </p:stCondLst>
                            <p:childTnLst>
                              <p:par>
                                <p:cTn id="27" presetID="0" presetClass="path" presetSubtype="0" accel="50000" decel="50000" fill="hold" grpId="1" nodeType="afterEffect">
                                  <p:stCondLst>
                                    <p:cond delay="0"/>
                                  </p:stCondLst>
                                  <p:childTnLst>
                                    <p:animMotion origin="layout" path="M 1.38889E-6 -0.00023 L 0.30503 -0.11736 " pathEditMode="relative" rAng="0" ptsTypes="AA">
                                      <p:cBhvr>
                                        <p:cTn id="28" dur="2000" fill="hold"/>
                                        <p:tgtEl>
                                          <p:spTgt spid="33"/>
                                        </p:tgtEl>
                                        <p:attrNameLst>
                                          <p:attrName>ppt_x</p:attrName>
                                          <p:attrName>ppt_y</p:attrName>
                                        </p:attrNameLst>
                                      </p:cBhvr>
                                      <p:rCtr x="15243" y="-5856"/>
                                    </p:animMotion>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xit" presetSubtype="0" fill="hold" grpId="2" nodeType="clickEffect">
                                  <p:stCondLst>
                                    <p:cond delay="0"/>
                                  </p:stCondLst>
                                  <p:childTnLst>
                                    <p:animEffect transition="out" filter="fade">
                                      <p:cBhvr>
                                        <p:cTn id="37" dur="500"/>
                                        <p:tgtEl>
                                          <p:spTgt spid="33"/>
                                        </p:tgtEl>
                                      </p:cBhvr>
                                    </p:animEffect>
                                    <p:set>
                                      <p:cBhvr>
                                        <p:cTn id="38" dur="1" fill="hold">
                                          <p:stCondLst>
                                            <p:cond delay="499"/>
                                          </p:stCondLst>
                                        </p:cTn>
                                        <p:tgtEl>
                                          <p:spTgt spid="33"/>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childTnLst>
                          </p:cTn>
                        </p:par>
                        <p:par>
                          <p:cTn id="44" fill="hold" nodeType="afterGroup">
                            <p:stCondLst>
                              <p:cond delay="500"/>
                            </p:stCondLst>
                            <p:childTnLst>
                              <p:par>
                                <p:cTn id="45" presetID="0" presetClass="path" presetSubtype="0" accel="50000" decel="50000" fill="hold" grpId="1" nodeType="afterEffect">
                                  <p:stCondLst>
                                    <p:cond delay="0"/>
                                  </p:stCondLst>
                                  <p:childTnLst>
                                    <p:animMotion origin="layout" path="M 1.38889E-6 -0.00023 L 0.30503 -0.11736 " pathEditMode="relative" rAng="0" ptsTypes="AA">
                                      <p:cBhvr>
                                        <p:cTn id="46" dur="2000" fill="hold"/>
                                        <p:tgtEl>
                                          <p:spTgt spid="37"/>
                                        </p:tgtEl>
                                        <p:attrNameLst>
                                          <p:attrName>ppt_x</p:attrName>
                                          <p:attrName>ppt_y</p:attrName>
                                        </p:attrNameLst>
                                      </p:cBhvr>
                                      <p:rCtr x="15243" y="-5856"/>
                                    </p:animMotion>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xit" presetSubtype="0" fill="hold" grpId="2" nodeType="clickEffect">
                                  <p:stCondLst>
                                    <p:cond delay="0"/>
                                  </p:stCondLst>
                                  <p:childTnLst>
                                    <p:animEffect transition="out" filter="fade">
                                      <p:cBhvr>
                                        <p:cTn id="55" dur="500"/>
                                        <p:tgtEl>
                                          <p:spTgt spid="37"/>
                                        </p:tgtEl>
                                      </p:cBhvr>
                                    </p:animEffect>
                                    <p:set>
                                      <p:cBhvr>
                                        <p:cTn id="56" dur="1" fill="hold">
                                          <p:stCondLst>
                                            <p:cond delay="499"/>
                                          </p:stCondLst>
                                        </p:cTn>
                                        <p:tgtEl>
                                          <p:spTgt spid="37"/>
                                        </p:tgtEl>
                                        <p:attrNameLst>
                                          <p:attrName>style.visibility</p:attrName>
                                        </p:attrNameLst>
                                      </p:cBhvr>
                                      <p:to>
                                        <p:strVal val="hidden"/>
                                      </p:to>
                                    </p:set>
                                  </p:childTnLst>
                                </p:cTn>
                              </p:par>
                              <p:par>
                                <p:cTn id="57" presetID="10" presetClass="entr" presetSubtype="0"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500"/>
                                        <p:tgtEl>
                                          <p:spTgt spid="39"/>
                                        </p:tgtEl>
                                      </p:cBhvr>
                                    </p:animEffect>
                                  </p:childTnLst>
                                </p:cTn>
                              </p:par>
                              <p:par>
                                <p:cTn id="60" presetID="0" presetClass="path" presetSubtype="0" accel="50000" decel="50000" fill="hold" grpId="1" nodeType="withEffect">
                                  <p:stCondLst>
                                    <p:cond delay="0"/>
                                  </p:stCondLst>
                                  <p:childTnLst>
                                    <p:animMotion origin="layout" path="M -0.04062 -0.00926 L -0.41458 0.15926 " pathEditMode="relative" rAng="0" ptsTypes="AA">
                                      <p:cBhvr>
                                        <p:cTn id="61" dur="2000" fill="hold"/>
                                        <p:tgtEl>
                                          <p:spTgt spid="39"/>
                                        </p:tgtEl>
                                        <p:attrNameLst>
                                          <p:attrName>ppt_x</p:attrName>
                                          <p:attrName>ppt_y</p:attrName>
                                        </p:attrNameLst>
                                      </p:cBhvr>
                                      <p:rCtr x="-18698" y="8426"/>
                                    </p:animMotion>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xit" presetSubtype="0" fill="hold" grpId="2" nodeType="clickEffect">
                                  <p:stCondLst>
                                    <p:cond delay="0"/>
                                  </p:stCondLst>
                                  <p:childTnLst>
                                    <p:animEffect transition="out" filter="fade">
                                      <p:cBhvr>
                                        <p:cTn id="65" dur="500"/>
                                        <p:tgtEl>
                                          <p:spTgt spid="39"/>
                                        </p:tgtEl>
                                      </p:cBhvr>
                                    </p:animEffect>
                                    <p:set>
                                      <p:cBhvr>
                                        <p:cTn id="66" dur="1" fill="hold">
                                          <p:stCondLst>
                                            <p:cond delay="499"/>
                                          </p:stCondLst>
                                        </p:cTn>
                                        <p:tgtEl>
                                          <p:spTgt spid="39"/>
                                        </p:tgtEl>
                                        <p:attrNameLst>
                                          <p:attrName>style.visibility</p:attrName>
                                        </p:attrNameLst>
                                      </p:cBhvr>
                                      <p:to>
                                        <p:strVal val="hidden"/>
                                      </p:to>
                                    </p:set>
                                  </p:childTnLst>
                                </p:cTn>
                              </p:par>
                            </p:childTnLst>
                          </p:cTn>
                        </p:par>
                        <p:par>
                          <p:cTn id="67" fill="hold" nodeType="afterGroup">
                            <p:stCondLst>
                              <p:cond delay="500"/>
                            </p:stCondLst>
                            <p:childTnLst>
                              <p:par>
                                <p:cTn id="68" presetID="10" presetClass="entr" presetSubtype="0" fill="hold" grpId="0" nodeType="after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500"/>
                                        <p:tgtEl>
                                          <p:spTgt spid="40"/>
                                        </p:tgtEl>
                                      </p:cBhvr>
                                    </p:animEffect>
                                  </p:childTnLst>
                                </p:cTn>
                              </p:par>
                              <p:par>
                                <p:cTn id="71" presetID="0" presetClass="path" presetSubtype="0" accel="50000" decel="50000" fill="hold" grpId="1" nodeType="withEffect">
                                  <p:stCondLst>
                                    <p:cond delay="0"/>
                                  </p:stCondLst>
                                  <p:childTnLst>
                                    <p:animMotion origin="layout" path="M -0.02396 -0.03611 L -0.32396 -0.02963 " pathEditMode="relative" rAng="0" ptsTypes="AA">
                                      <p:cBhvr>
                                        <p:cTn id="72" dur="2000" fill="hold"/>
                                        <p:tgtEl>
                                          <p:spTgt spid="40"/>
                                        </p:tgtEl>
                                        <p:attrNameLst>
                                          <p:attrName>ppt_x</p:attrName>
                                          <p:attrName>ppt_y</p:attrName>
                                        </p:attrNameLst>
                                      </p:cBhvr>
                                      <p:rCtr x="-15000" y="324"/>
                                    </p:animMotion>
                                  </p:childTnLst>
                                </p:cTn>
                              </p:par>
                              <p:par>
                                <p:cTn id="73" presetID="10"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childTnLst>
                                </p:cTn>
                              </p:par>
                              <p:par>
                                <p:cTn id="76" presetID="0" presetClass="path" presetSubtype="0" accel="50000" decel="50000" fill="hold" grpId="1" nodeType="withEffect">
                                  <p:stCondLst>
                                    <p:cond delay="0"/>
                                  </p:stCondLst>
                                  <p:childTnLst>
                                    <p:animMotion origin="layout" path="M -0.01059 -0.0081 L -0.29723 0.14861 " pathEditMode="relative" rAng="0" ptsTypes="AA">
                                      <p:cBhvr>
                                        <p:cTn id="77" dur="2000" fill="hold"/>
                                        <p:tgtEl>
                                          <p:spTgt spid="41"/>
                                        </p:tgtEl>
                                        <p:attrNameLst>
                                          <p:attrName>ppt_x</p:attrName>
                                          <p:attrName>ppt_y</p:attrName>
                                        </p:attrNameLst>
                                      </p:cBhvr>
                                      <p:rCtr x="-14340" y="78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build="p"/>
      <p:bldP spid="36" grpId="0" animBg="1"/>
      <p:bldP spid="38" grpId="0" animBg="1"/>
      <p:bldP spid="35" grpId="0" animBg="1"/>
      <p:bldP spid="31" grpId="0" animBg="1"/>
      <p:bldP spid="37" grpId="0" animBg="1"/>
      <p:bldP spid="37" grpId="1" animBg="1"/>
      <p:bldP spid="37" grpId="2" animBg="1"/>
      <p:bldP spid="39" grpId="0" animBg="1"/>
      <p:bldP spid="39" grpId="1" animBg="1"/>
      <p:bldP spid="39" grpId="2" animBg="1"/>
      <p:bldP spid="41" grpId="0" animBg="1"/>
      <p:bldP spid="41" grpId="1" animBg="1"/>
      <p:bldP spid="40" grpId="0" animBg="1"/>
      <p:bldP spid="40" grpId="1" animBg="1"/>
      <p:bldP spid="33" grpId="0" animBg="1"/>
      <p:bldP spid="33" grpId="1" animBg="1"/>
      <p:bldP spid="33" grpId="2"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457200" y="0"/>
            <a:ext cx="8229600" cy="792163"/>
          </a:xfrm>
        </p:spPr>
        <p:txBody>
          <a:bodyPr/>
          <a:lstStyle/>
          <a:p>
            <a:r>
              <a:rPr lang="sv-SE" sz="4000">
                <a:latin typeface="Calibri" charset="0"/>
                <a:ea typeface="ＭＳ Ｐゴシック" charset="0"/>
              </a:rPr>
              <a:t>Dynamic Resource Sharing</a:t>
            </a:r>
            <a:endParaRPr lang="en-US">
              <a:latin typeface="Calibri" charset="0"/>
              <a:ea typeface="ＭＳ Ｐゴシック" charset="0"/>
            </a:endParaRPr>
          </a:p>
        </p:txBody>
      </p:sp>
      <p:sp>
        <p:nvSpPr>
          <p:cNvPr id="83971" name="Content Placeholder 2"/>
          <p:cNvSpPr>
            <a:spLocks noGrp="1"/>
          </p:cNvSpPr>
          <p:nvPr>
            <p:ph idx="1"/>
          </p:nvPr>
        </p:nvSpPr>
        <p:spPr>
          <a:xfrm>
            <a:off x="457200" y="838200"/>
            <a:ext cx="8229600" cy="642938"/>
          </a:xfrm>
        </p:spPr>
        <p:txBody>
          <a:bodyPr/>
          <a:lstStyle/>
          <a:p>
            <a:r>
              <a:rPr lang="en-US" dirty="0">
                <a:latin typeface="Gill Sans Light"/>
                <a:ea typeface="ＭＳ Ｐゴシック" charset="0"/>
                <a:cs typeface="Gill Sans Light"/>
              </a:rPr>
              <a:t>100 node cluster</a:t>
            </a:r>
          </a:p>
        </p:txBody>
      </p:sp>
      <p:pic>
        <p:nvPicPr>
          <p:cNvPr id="83973" name="Picture 4" descr="macro2.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9144000"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p:cNvGrpSpPr>
            <a:grpSpLocks/>
          </p:cNvGrpSpPr>
          <p:nvPr/>
        </p:nvGrpSpPr>
        <p:grpSpPr bwMode="auto">
          <a:xfrm>
            <a:off x="2808288" y="1514475"/>
            <a:ext cx="215900" cy="3690938"/>
            <a:chOff x="2735176" y="1447800"/>
            <a:chExt cx="195370" cy="4191000"/>
          </a:xfrm>
        </p:grpSpPr>
        <p:sp>
          <p:nvSpPr>
            <p:cNvPr id="7" name="Rounded Rectangle 6"/>
            <p:cNvSpPr/>
            <p:nvPr/>
          </p:nvSpPr>
          <p:spPr>
            <a:xfrm>
              <a:off x="2735176" y="1447800"/>
              <a:ext cx="195370" cy="3352800"/>
            </a:xfrm>
            <a:prstGeom prst="roundRect">
              <a:avLst/>
            </a:prstGeom>
            <a:noFill/>
            <a:ln w="28575" cmpd="sng">
              <a:solidFill>
                <a:schemeClr val="tx1"/>
              </a:solidFill>
            </a:ln>
            <a:effectLst>
              <a:glow rad="38100">
                <a:schemeClr val="bg1">
                  <a:alpha val="75000"/>
                </a:schemeClr>
              </a:glo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cxnSp>
          <p:nvCxnSpPr>
            <p:cNvPr id="8" name="Straight Arrow Connector 7"/>
            <p:cNvCxnSpPr/>
            <p:nvPr/>
          </p:nvCxnSpPr>
          <p:spPr bwMode="auto">
            <a:xfrm flipV="1">
              <a:off x="2844353" y="4876308"/>
              <a:ext cx="0" cy="762492"/>
            </a:xfrm>
            <a:prstGeom prst="straightConnector1">
              <a:avLst/>
            </a:prstGeom>
            <a:ln w="38100" cap="flat" cmpd="sng" algn="ctr">
              <a:solidFill>
                <a:schemeClr val="tx1"/>
              </a:solidFill>
              <a:prstDash val="solid"/>
              <a:round/>
              <a:headEnd type="none" w="lg" len="med"/>
              <a:tailEnd type="triangle" w="lg" len="med"/>
            </a:ln>
            <a:effectLst/>
          </p:spPr>
          <p:style>
            <a:lnRef idx="2">
              <a:schemeClr val="accent1"/>
            </a:lnRef>
            <a:fillRef idx="0">
              <a:schemeClr val="accent1"/>
            </a:fillRef>
            <a:effectRef idx="1">
              <a:schemeClr val="accent1"/>
            </a:effectRef>
            <a:fontRef idx="minor">
              <a:schemeClr val="tx1"/>
            </a:fontRef>
          </p:style>
        </p:cxnSp>
      </p:grpSp>
      <p:grpSp>
        <p:nvGrpSpPr>
          <p:cNvPr id="3" name="Group 9"/>
          <p:cNvGrpSpPr>
            <a:grpSpLocks/>
          </p:cNvGrpSpPr>
          <p:nvPr/>
        </p:nvGrpSpPr>
        <p:grpSpPr bwMode="auto">
          <a:xfrm>
            <a:off x="3484563" y="1514475"/>
            <a:ext cx="762000" cy="3690938"/>
            <a:chOff x="3810000" y="1447800"/>
            <a:chExt cx="304800" cy="4191000"/>
          </a:xfrm>
        </p:grpSpPr>
        <p:sp>
          <p:nvSpPr>
            <p:cNvPr id="10" name="Rounded Rectangle 9"/>
            <p:cNvSpPr/>
            <p:nvPr/>
          </p:nvSpPr>
          <p:spPr>
            <a:xfrm>
              <a:off x="3810000" y="1447800"/>
              <a:ext cx="304800" cy="3352800"/>
            </a:xfrm>
            <a:prstGeom prst="roundRect">
              <a:avLst>
                <a:gd name="adj" fmla="val 5909"/>
              </a:avLst>
            </a:prstGeom>
            <a:noFill/>
            <a:ln w="28575" cmpd="sng">
              <a:solidFill>
                <a:schemeClr val="tx1"/>
              </a:solidFill>
            </a:ln>
            <a:effectLst>
              <a:glow rad="38100">
                <a:schemeClr val="bg1">
                  <a:alpha val="75000"/>
                </a:schemeClr>
              </a:glo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cxnSp>
          <p:nvCxnSpPr>
            <p:cNvPr id="11" name="Straight Arrow Connector 10"/>
            <p:cNvCxnSpPr/>
            <p:nvPr/>
          </p:nvCxnSpPr>
          <p:spPr bwMode="auto">
            <a:xfrm flipV="1">
              <a:off x="3962400" y="4876308"/>
              <a:ext cx="0" cy="762492"/>
            </a:xfrm>
            <a:prstGeom prst="straightConnector1">
              <a:avLst/>
            </a:prstGeom>
            <a:ln w="38100" cap="flat" cmpd="sng" algn="ctr">
              <a:solidFill>
                <a:schemeClr val="tx1"/>
              </a:solidFill>
              <a:prstDash val="solid"/>
              <a:round/>
              <a:headEnd type="none" w="lg" len="med"/>
              <a:tailEnd type="triangle" w="lg" len="med"/>
            </a:ln>
            <a:effectLst/>
          </p:spPr>
          <p:style>
            <a:lnRef idx="2">
              <a:schemeClr val="accent1"/>
            </a:lnRef>
            <a:fillRef idx="0">
              <a:schemeClr val="accent1"/>
            </a:fillRef>
            <a:effectRef idx="1">
              <a:schemeClr val="accent1"/>
            </a:effectRef>
            <a:fontRef idx="minor">
              <a:schemeClr val="tx1"/>
            </a:fontRef>
          </p:style>
        </p:cxnSp>
      </p:grpSp>
      <p:sp>
        <p:nvSpPr>
          <p:cNvPr id="4" name="Left Arrow 3"/>
          <p:cNvSpPr>
            <a:spLocks noChangeArrowheads="1"/>
          </p:cNvSpPr>
          <p:nvPr/>
        </p:nvSpPr>
        <p:spPr bwMode="auto">
          <a:xfrm flipH="1">
            <a:off x="2590800" y="3124200"/>
            <a:ext cx="457200" cy="457200"/>
          </a:xfrm>
          <a:prstGeom prst="leftArrow">
            <a:avLst>
              <a:gd name="adj1" fmla="val 50000"/>
              <a:gd name="adj2" fmla="val 50000"/>
            </a:avLst>
          </a:prstGeom>
          <a:solidFill>
            <a:srgbClr val="FFFF00"/>
          </a:solidFill>
          <a:ln w="9525">
            <a:solidFill>
              <a:schemeClr val="tx1"/>
            </a:solidFill>
            <a:round/>
            <a:headEnd/>
            <a:tailEnd/>
          </a:ln>
        </p:spPr>
        <p:txBody>
          <a:bodyPr wrap="none" anchor="ctr"/>
          <a:lstStyle/>
          <a:p>
            <a:endParaRPr lang="en-US"/>
          </a:p>
        </p:txBody>
      </p:sp>
    </p:spTree>
    <p:extLst>
      <p:ext uri="{BB962C8B-B14F-4D97-AF65-F5344CB8AC3E}">
        <p14:creationId xmlns:p14="http://schemas.microsoft.com/office/powerpoint/2010/main" val="338285032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7" name="Title 1"/>
          <p:cNvSpPr>
            <a:spLocks noGrp="1"/>
          </p:cNvSpPr>
          <p:nvPr>
            <p:ph type="title"/>
          </p:nvPr>
        </p:nvSpPr>
        <p:spPr/>
        <p:txBody>
          <a:bodyPr/>
          <a:lstStyle/>
          <a:p>
            <a:r>
              <a:rPr lang="en-US" altLang="en-US" smtClean="0"/>
              <a:t>Data Grows Faster than Moore’s Law</a:t>
            </a:r>
            <a:endParaRPr lang="en-US" altLang="en-US" dirty="0" smtClean="0"/>
          </a:p>
        </p:txBody>
      </p:sp>
      <p:pic>
        <p:nvPicPr>
          <p:cNvPr id="921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066800"/>
            <a:ext cx="2544763"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4"/>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422900" y="4114800"/>
            <a:ext cx="37211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46788" y="2590800"/>
            <a:ext cx="264001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6"/>
          <p:cNvSpPr txBox="1">
            <a:spLocks noChangeArrowheads="1"/>
          </p:cNvSpPr>
          <p:nvPr/>
        </p:nvSpPr>
        <p:spPr bwMode="auto">
          <a:xfrm>
            <a:off x="2438400" y="1295400"/>
            <a:ext cx="2322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400" b="1">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400" b="1">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400" b="1">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400" b="1">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eaLnBrk="1" hangingPunct="1"/>
            <a:r>
              <a:rPr lang="en-US" altLang="en-US" sz="2000">
                <a:latin typeface="Helvetica" panose="020B0604020202020204" pitchFamily="34" charset="0"/>
              </a:rPr>
              <a:t>Projected Growth</a:t>
            </a:r>
          </a:p>
        </p:txBody>
      </p:sp>
      <p:sp>
        <p:nvSpPr>
          <p:cNvPr id="9222" name="TextBox 7"/>
          <p:cNvSpPr txBox="1">
            <a:spLocks noChangeArrowheads="1"/>
          </p:cNvSpPr>
          <p:nvPr/>
        </p:nvSpPr>
        <p:spPr bwMode="auto">
          <a:xfrm rot="-5400000">
            <a:off x="-658813" y="2887663"/>
            <a:ext cx="2479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400" b="1">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400" b="1">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400" b="1">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400" b="1">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eaLnBrk="1" hangingPunct="1"/>
            <a:r>
              <a:rPr lang="en-US" altLang="en-US" sz="2000" dirty="0">
                <a:latin typeface="Helvetica" panose="020B0604020202020204" pitchFamily="34" charset="0"/>
              </a:rPr>
              <a:t>Increase over 2010</a:t>
            </a:r>
          </a:p>
        </p:txBody>
      </p:sp>
      <p:graphicFrame>
        <p:nvGraphicFramePr>
          <p:cNvPr id="9" name="Chart 8"/>
          <p:cNvGraphicFramePr/>
          <p:nvPr/>
        </p:nvGraphicFramePr>
        <p:xfrm>
          <a:off x="685800" y="1509715"/>
          <a:ext cx="7277100" cy="3733800"/>
        </p:xfrm>
        <a:graphic>
          <a:graphicData uri="http://schemas.openxmlformats.org/drawingml/2006/chart">
            <c:chart xmlns:c="http://schemas.openxmlformats.org/drawingml/2006/chart" xmlns:r="http://schemas.openxmlformats.org/officeDocument/2006/relationships" r:id="rId6"/>
          </a:graphicData>
        </a:graphic>
      </p:graphicFrame>
      <p:sp>
        <p:nvSpPr>
          <p:cNvPr id="10" name="Rounded Rectangle 9"/>
          <p:cNvSpPr/>
          <p:nvPr/>
        </p:nvSpPr>
        <p:spPr>
          <a:xfrm>
            <a:off x="609600" y="5448716"/>
            <a:ext cx="4876800" cy="875884"/>
          </a:xfrm>
          <a:prstGeom prst="roundRect">
            <a:avLst/>
          </a:prstGeom>
          <a:noFill/>
          <a:ln w="38100" cmpd="sng">
            <a:solidFill>
              <a:srgbClr val="FF66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3000" b="1" dirty="0" smtClean="0">
                <a:latin typeface="Source Sans Pro Light"/>
                <a:cs typeface="Source Sans Pro Light"/>
              </a:rPr>
              <a:t>And Moore’s law is ending!!</a:t>
            </a:r>
            <a:endParaRPr lang="en-US" sz="3000" b="1" dirty="0">
              <a:latin typeface="Source Sans Pro Light"/>
              <a:cs typeface="Source Sans Pro Light"/>
            </a:endParaRPr>
          </a:p>
        </p:txBody>
      </p:sp>
    </p:spTree>
    <p:extLst>
      <p:ext uri="{BB962C8B-B14F-4D97-AF65-F5344CB8AC3E}">
        <p14:creationId xmlns:p14="http://schemas.microsoft.com/office/powerpoint/2010/main" val="57279581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Apache </a:t>
            </a:r>
            <a:r>
              <a:rPr lang="en-US" dirty="0" err="1" smtClean="0"/>
              <a:t>Mesos</a:t>
            </a:r>
            <a:r>
              <a:rPr lang="en-US" dirty="0" smtClean="0"/>
              <a:t> Today</a:t>
            </a:r>
            <a:endParaRPr lang="en-US" dirty="0"/>
          </a:p>
        </p:txBody>
      </p:sp>
      <p:sp>
        <p:nvSpPr>
          <p:cNvPr id="3" name="Content Placeholder 2"/>
          <p:cNvSpPr>
            <a:spLocks noGrp="1"/>
          </p:cNvSpPr>
          <p:nvPr>
            <p:ph idx="1"/>
          </p:nvPr>
        </p:nvSpPr>
        <p:spPr/>
        <p:txBody>
          <a:bodyPr/>
          <a:lstStyle/>
          <a:p>
            <a:r>
              <a:rPr lang="en-US" dirty="0" smtClean="0"/>
              <a:t>Hundreds of of contributors</a:t>
            </a:r>
          </a:p>
          <a:p>
            <a:endParaRPr lang="en-US" dirty="0"/>
          </a:p>
          <a:p>
            <a:r>
              <a:rPr lang="en-US" dirty="0" smtClean="0"/>
              <a:t>Hundreds of deployments in productions</a:t>
            </a:r>
          </a:p>
          <a:p>
            <a:pPr lvl="1"/>
            <a:r>
              <a:rPr lang="en-US" dirty="0" smtClean="0"/>
              <a:t>E.g., Twitter, GE, Apple</a:t>
            </a:r>
          </a:p>
          <a:p>
            <a:pPr lvl="1"/>
            <a:r>
              <a:rPr lang="en-US" dirty="0" smtClean="0"/>
              <a:t>Managing 10K node </a:t>
            </a:r>
            <a:r>
              <a:rPr lang="en-US" dirty="0" err="1" smtClean="0"/>
              <a:t>datacenterts</a:t>
            </a:r>
            <a:r>
              <a:rPr lang="en-US" dirty="0" smtClean="0"/>
              <a:t>!</a:t>
            </a:r>
          </a:p>
          <a:p>
            <a:pPr lvl="1"/>
            <a:endParaRPr lang="en-US" dirty="0"/>
          </a:p>
          <a:p>
            <a:r>
              <a:rPr lang="en-US" dirty="0" smtClean="0"/>
              <a:t>Mesosphere, </a:t>
            </a:r>
            <a:r>
              <a:rPr lang="en-US" dirty="0"/>
              <a:t>startup to commercialize Apache Spark</a:t>
            </a:r>
          </a:p>
          <a:p>
            <a:endParaRPr lang="en-US" dirty="0"/>
          </a:p>
        </p:txBody>
      </p:sp>
      <p:pic>
        <p:nvPicPr>
          <p:cNvPr id="4" name="Picture 3"/>
          <p:cNvPicPr>
            <a:picLocks noChangeAspect="1"/>
          </p:cNvPicPr>
          <p:nvPr/>
        </p:nvPicPr>
        <p:blipFill>
          <a:blip r:embed="rId2"/>
          <a:stretch>
            <a:fillRect/>
          </a:stretch>
        </p:blipFill>
        <p:spPr>
          <a:xfrm>
            <a:off x="1905000" y="4128655"/>
            <a:ext cx="3810000" cy="519545"/>
          </a:xfrm>
          <a:prstGeom prst="rect">
            <a:avLst/>
          </a:prstGeom>
        </p:spPr>
      </p:pic>
    </p:spTree>
    <p:extLst>
      <p:ext uri="{BB962C8B-B14F-4D97-AF65-F5344CB8AC3E}">
        <p14:creationId xmlns:p14="http://schemas.microsoft.com/office/powerpoint/2010/main" val="27955570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Administrivia</a:t>
            </a:r>
            <a:endParaRPr lang="en-US" dirty="0"/>
          </a:p>
        </p:txBody>
      </p:sp>
      <p:sp>
        <p:nvSpPr>
          <p:cNvPr id="3" name="Content Placeholder 2"/>
          <p:cNvSpPr>
            <a:spLocks noGrp="1"/>
          </p:cNvSpPr>
          <p:nvPr>
            <p:ph idx="1"/>
          </p:nvPr>
        </p:nvSpPr>
        <p:spPr/>
        <p:txBody>
          <a:bodyPr>
            <a:normAutofit lnSpcReduction="10000"/>
          </a:bodyPr>
          <a:lstStyle/>
          <a:p>
            <a:endParaRPr lang="en-US" dirty="0" smtClean="0"/>
          </a:p>
          <a:p>
            <a:endParaRPr lang="en-US" dirty="0"/>
          </a:p>
          <a:p>
            <a:endParaRPr lang="en-US" dirty="0" smtClean="0"/>
          </a:p>
          <a:p>
            <a:endParaRPr lang="en-US" dirty="0"/>
          </a:p>
          <a:p>
            <a:endParaRPr lang="en-US" dirty="0"/>
          </a:p>
          <a:p>
            <a:endParaRPr lang="en-US" dirty="0" smtClean="0"/>
          </a:p>
          <a:p>
            <a:r>
              <a:rPr lang="en-US" dirty="0" smtClean="0"/>
              <a:t>Midterm #3 grades published</a:t>
            </a:r>
          </a:p>
          <a:p>
            <a:pPr lvl="1"/>
            <a:r>
              <a:rPr lang="en-US" dirty="0"/>
              <a:t>R</a:t>
            </a:r>
            <a:r>
              <a:rPr lang="en-US" dirty="0" smtClean="0"/>
              <a:t>egrade request deadline Tuesday </a:t>
            </a:r>
            <a:r>
              <a:rPr lang="en-US" dirty="0"/>
              <a:t>5</a:t>
            </a:r>
            <a:r>
              <a:rPr lang="en-US" dirty="0" smtClean="0"/>
              <a:t>/2 at midnight</a:t>
            </a:r>
          </a:p>
          <a:p>
            <a:pPr lvl="1"/>
            <a:r>
              <a:rPr lang="en-US" i="1" dirty="0" smtClean="0"/>
              <a:t>Please only submit regrade requests for grading errors!</a:t>
            </a:r>
            <a:endParaRPr lang="en-US" i="1" dirty="0"/>
          </a:p>
          <a:p>
            <a:endParaRPr lang="en-US" dirty="0" smtClean="0"/>
          </a:p>
          <a:p>
            <a:r>
              <a:rPr lang="en-US" dirty="0" smtClean="0"/>
              <a:t>Project 3 </a:t>
            </a:r>
          </a:p>
          <a:p>
            <a:pPr lvl="1"/>
            <a:r>
              <a:rPr lang="en-US" dirty="0"/>
              <a:t>C</a:t>
            </a:r>
            <a:r>
              <a:rPr lang="en-US" dirty="0" smtClean="0"/>
              <a:t>ode due </a:t>
            </a:r>
            <a:r>
              <a:rPr lang="en-US" dirty="0" smtClean="0">
                <a:solidFill>
                  <a:srgbClr val="FF0000"/>
                </a:solidFill>
              </a:rPr>
              <a:t>Monday </a:t>
            </a:r>
            <a:r>
              <a:rPr lang="en-US" dirty="0">
                <a:solidFill>
                  <a:srgbClr val="FF0000"/>
                </a:solidFill>
              </a:rPr>
              <a:t>5</a:t>
            </a:r>
            <a:r>
              <a:rPr lang="en-US" dirty="0" smtClean="0">
                <a:solidFill>
                  <a:srgbClr val="FF0000"/>
                </a:solidFill>
              </a:rPr>
              <a:t>/1</a:t>
            </a:r>
            <a:endParaRPr lang="en-US" dirty="0">
              <a:solidFill>
                <a:srgbClr val="FF0000"/>
              </a:solidFill>
            </a:endParaRPr>
          </a:p>
          <a:p>
            <a:pPr lvl="1"/>
            <a:r>
              <a:rPr lang="en-US" dirty="0"/>
              <a:t>F</a:t>
            </a:r>
            <a:r>
              <a:rPr lang="en-US" dirty="0" smtClean="0"/>
              <a:t>inal report due </a:t>
            </a:r>
            <a:r>
              <a:rPr lang="en-US" dirty="0" smtClean="0">
                <a:solidFill>
                  <a:srgbClr val="FF0000"/>
                </a:solidFill>
              </a:rPr>
              <a:t>Wednesday 5/</a:t>
            </a:r>
            <a:r>
              <a:rPr lang="en-US" dirty="0">
                <a:solidFill>
                  <a:srgbClr val="FF0000"/>
                </a:solidFill>
              </a:rPr>
              <a:t>5</a:t>
            </a:r>
            <a:endParaRPr lang="en-US" dirty="0" smtClean="0">
              <a:solidFill>
                <a:srgbClr val="FF0000"/>
              </a:solidFill>
            </a:endParaRPr>
          </a:p>
        </p:txBody>
      </p:sp>
      <p:pic>
        <p:nvPicPr>
          <p:cNvPr id="4" name="Picture 3" descr="Screen Shot 2017-04-25 at 10.09.57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762000"/>
            <a:ext cx="7391400" cy="2250496"/>
          </a:xfrm>
          <a:prstGeom prst="rect">
            <a:avLst/>
          </a:prstGeom>
        </p:spPr>
      </p:pic>
    </p:spTree>
    <p:extLst>
      <p:ext uri="{BB962C8B-B14F-4D97-AF65-F5344CB8AC3E}">
        <p14:creationId xmlns:p14="http://schemas.microsoft.com/office/powerpoint/2010/main" val="31970587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break</a:t>
            </a:r>
            <a:endParaRPr lang="en-US" dirty="0"/>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29949568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r>
              <a:rPr lang="en-US" sz="3200" dirty="0" err="1" smtClean="0"/>
              <a:t>Mesos</a:t>
            </a:r>
            <a:endParaRPr lang="en-US" sz="3200" dirty="0" smtClean="0"/>
          </a:p>
          <a:p>
            <a:r>
              <a:rPr lang="en-US" sz="3200" dirty="0" smtClean="0">
                <a:solidFill>
                  <a:srgbClr val="FF6600"/>
                </a:solidFill>
              </a:rPr>
              <a:t>Spark</a:t>
            </a:r>
          </a:p>
          <a:p>
            <a:pPr marL="0" indent="0">
              <a:buNone/>
            </a:pPr>
            <a:endParaRPr lang="en-US" sz="3200" dirty="0" smtClean="0"/>
          </a:p>
        </p:txBody>
      </p:sp>
    </p:spTree>
    <p:extLst>
      <p:ext uri="{BB962C8B-B14F-4D97-AF65-F5344CB8AC3E}">
        <p14:creationId xmlns:p14="http://schemas.microsoft.com/office/powerpoint/2010/main" val="7200237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Short History</a:t>
            </a:r>
            <a:endParaRPr lang="en-US" dirty="0"/>
          </a:p>
        </p:txBody>
      </p:sp>
      <p:sp>
        <p:nvSpPr>
          <p:cNvPr id="3" name="Content Placeholder 2"/>
          <p:cNvSpPr>
            <a:spLocks noGrp="1"/>
          </p:cNvSpPr>
          <p:nvPr>
            <p:ph idx="1"/>
          </p:nvPr>
        </p:nvSpPr>
        <p:spPr/>
        <p:txBody>
          <a:bodyPr/>
          <a:lstStyle/>
          <a:p>
            <a:r>
              <a:rPr lang="en-US" dirty="0" smtClean="0"/>
              <a:t>Started at UC Berkeley in 2009</a:t>
            </a:r>
          </a:p>
          <a:p>
            <a:endParaRPr lang="en-US" dirty="0"/>
          </a:p>
          <a:p>
            <a:r>
              <a:rPr lang="en-US" dirty="0" smtClean="0"/>
              <a:t>Open Source: 2010</a:t>
            </a:r>
          </a:p>
          <a:p>
            <a:endParaRPr lang="en-US" dirty="0"/>
          </a:p>
          <a:p>
            <a:r>
              <a:rPr lang="en-US" dirty="0" smtClean="0"/>
              <a:t>Apache Project: 2013</a:t>
            </a:r>
          </a:p>
          <a:p>
            <a:endParaRPr lang="en-US" dirty="0"/>
          </a:p>
          <a:p>
            <a:r>
              <a:rPr lang="en-US" dirty="0" smtClean="0"/>
              <a:t>Today: most popular big data project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0"/>
            <a:ext cx="1905000" cy="990600"/>
          </a:xfrm>
          <a:prstGeom prst="rect">
            <a:avLst/>
          </a:prstGeom>
          <a:solidFill>
            <a:srgbClr val="FFFFFF"/>
          </a:solidFill>
        </p:spPr>
      </p:pic>
    </p:spTree>
    <p:extLst>
      <p:ext uri="{BB962C8B-B14F-4D97-AF65-F5344CB8AC3E}">
        <p14:creationId xmlns:p14="http://schemas.microsoft.com/office/powerpoint/2010/main" val="39054882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Spark?</a:t>
            </a:r>
            <a:endParaRPr lang="en-US" dirty="0"/>
          </a:p>
        </p:txBody>
      </p:sp>
      <p:sp>
        <p:nvSpPr>
          <p:cNvPr id="3" name="Content Placeholder 2"/>
          <p:cNvSpPr>
            <a:spLocks noGrp="1"/>
          </p:cNvSpPr>
          <p:nvPr>
            <p:ph idx="1"/>
          </p:nvPr>
        </p:nvSpPr>
        <p:spPr>
          <a:xfrm>
            <a:off x="470770" y="1066800"/>
            <a:ext cx="8548655" cy="4954863"/>
          </a:xfrm>
        </p:spPr>
        <p:txBody>
          <a:bodyPr>
            <a:normAutofit/>
          </a:bodyPr>
          <a:lstStyle/>
          <a:p>
            <a:r>
              <a:rPr lang="en-US" dirty="0" smtClean="0"/>
              <a:t>Parallel execution engine for big data processing</a:t>
            </a:r>
          </a:p>
          <a:p>
            <a:pPr lvl="1"/>
            <a:endParaRPr lang="en-US" dirty="0"/>
          </a:p>
          <a:p>
            <a:r>
              <a:rPr lang="en-US" dirty="0" smtClean="0">
                <a:solidFill>
                  <a:srgbClr val="FF6600"/>
                </a:solidFill>
              </a:rPr>
              <a:t>Easy</a:t>
            </a:r>
            <a:r>
              <a:rPr lang="en-US" dirty="0" smtClean="0"/>
              <a:t> to </a:t>
            </a:r>
            <a:r>
              <a:rPr lang="en-US" dirty="0"/>
              <a:t>use: 2-5x less code than </a:t>
            </a:r>
            <a:r>
              <a:rPr lang="en-US" dirty="0" err="1"/>
              <a:t>Hadoop</a:t>
            </a:r>
            <a:r>
              <a:rPr lang="en-US" dirty="0"/>
              <a:t> </a:t>
            </a:r>
            <a:r>
              <a:rPr lang="en-US" dirty="0" smtClean="0"/>
              <a:t>MR</a:t>
            </a:r>
          </a:p>
          <a:p>
            <a:pPr lvl="1"/>
            <a:r>
              <a:rPr lang="en-US" dirty="0" smtClean="0"/>
              <a:t>High level API’s in Python, Java, and </a:t>
            </a:r>
            <a:r>
              <a:rPr lang="en-US" dirty="0" err="1" smtClean="0"/>
              <a:t>Scala</a:t>
            </a:r>
            <a:endParaRPr lang="en-US" dirty="0" smtClean="0"/>
          </a:p>
          <a:p>
            <a:r>
              <a:rPr lang="en-US" dirty="0"/>
              <a:t>	</a:t>
            </a:r>
            <a:r>
              <a:rPr lang="en-US" dirty="0" smtClean="0"/>
              <a:t>		</a:t>
            </a:r>
          </a:p>
          <a:p>
            <a:r>
              <a:rPr lang="en-US" dirty="0">
                <a:solidFill>
                  <a:srgbClr val="FF6600"/>
                </a:solidFill>
              </a:rPr>
              <a:t>Fast</a:t>
            </a:r>
            <a:r>
              <a:rPr lang="en-US" dirty="0"/>
              <a:t>: up to 100x faster than </a:t>
            </a:r>
            <a:r>
              <a:rPr lang="en-US" dirty="0" err="1"/>
              <a:t>Hadoop</a:t>
            </a:r>
            <a:r>
              <a:rPr lang="en-US" dirty="0"/>
              <a:t> </a:t>
            </a:r>
            <a:r>
              <a:rPr lang="en-US" dirty="0" smtClean="0"/>
              <a:t>MR</a:t>
            </a:r>
          </a:p>
          <a:p>
            <a:pPr lvl="1"/>
            <a:r>
              <a:rPr lang="en-US" dirty="0"/>
              <a:t>Can exploit in-memory when available</a:t>
            </a:r>
          </a:p>
          <a:p>
            <a:pPr lvl="1"/>
            <a:r>
              <a:rPr lang="en-US" dirty="0" smtClean="0"/>
              <a:t>Low overhead scheduling, </a:t>
            </a:r>
            <a:r>
              <a:rPr lang="en-US" dirty="0"/>
              <a:t>o</a:t>
            </a:r>
            <a:r>
              <a:rPr lang="en-US" dirty="0" smtClean="0"/>
              <a:t>ptimized engine</a:t>
            </a:r>
          </a:p>
          <a:p>
            <a:pPr lvl="1"/>
            <a:endParaRPr lang="en-US" dirty="0"/>
          </a:p>
          <a:p>
            <a:r>
              <a:rPr lang="en-US" b="1" dirty="0">
                <a:solidFill>
                  <a:srgbClr val="FF6600"/>
                </a:solidFill>
              </a:rPr>
              <a:t>General</a:t>
            </a:r>
            <a:r>
              <a:rPr lang="en-US" dirty="0"/>
              <a:t>: support </a:t>
            </a:r>
            <a:r>
              <a:rPr lang="en-US" dirty="0" smtClean="0"/>
              <a:t>multiple computation models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0"/>
            <a:ext cx="1905000" cy="990600"/>
          </a:xfrm>
          <a:prstGeom prst="rect">
            <a:avLst/>
          </a:prstGeom>
          <a:solidFill>
            <a:srgbClr val="FFFFFF"/>
          </a:solidFill>
        </p:spPr>
      </p:pic>
    </p:spTree>
    <p:extLst>
      <p:ext uri="{BB962C8B-B14F-4D97-AF65-F5344CB8AC3E}">
        <p14:creationId xmlns:p14="http://schemas.microsoft.com/office/powerpoint/2010/main" val="36453044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lstStyle/>
          <a:p>
            <a:r>
              <a:rPr lang="en-US" dirty="0" smtClean="0"/>
              <a:t>General</a:t>
            </a:r>
            <a:endParaRPr lang="en-US" dirty="0"/>
          </a:p>
        </p:txBody>
      </p:sp>
      <p:sp>
        <p:nvSpPr>
          <p:cNvPr id="3" name="Content Placeholder 2"/>
          <p:cNvSpPr>
            <a:spLocks noGrp="1"/>
          </p:cNvSpPr>
          <p:nvPr>
            <p:ph idx="1"/>
          </p:nvPr>
        </p:nvSpPr>
        <p:spPr>
          <a:xfrm>
            <a:off x="457200" y="1295400"/>
            <a:ext cx="8839200" cy="2946400"/>
          </a:xfrm>
        </p:spPr>
        <p:txBody>
          <a:bodyPr/>
          <a:lstStyle/>
          <a:p>
            <a:r>
              <a:rPr lang="en-US" dirty="0" smtClean="0"/>
              <a:t>Unifies </a:t>
            </a:r>
            <a:r>
              <a:rPr lang="en-US" b="1" i="1" dirty="0" smtClean="0"/>
              <a:t>batch, interactive </a:t>
            </a:r>
            <a:r>
              <a:rPr lang="en-US" dirty="0" smtClean="0"/>
              <a:t>comp.</a:t>
            </a:r>
          </a:p>
        </p:txBody>
      </p:sp>
      <p:sp>
        <p:nvSpPr>
          <p:cNvPr id="6" name="Rectangle 5"/>
          <p:cNvSpPr/>
          <p:nvPr/>
        </p:nvSpPr>
        <p:spPr>
          <a:xfrm>
            <a:off x="875896" y="5785800"/>
            <a:ext cx="7430525" cy="646176"/>
          </a:xfrm>
          <a:prstGeom prst="rect">
            <a:avLst/>
          </a:prstGeom>
          <a:solidFill>
            <a:srgbClr val="8EB4E3"/>
          </a:solidFill>
          <a:ln>
            <a:noFill/>
            <a:headEnd type="none" w="med" len="med"/>
            <a:tailEnd type="none"/>
          </a:ln>
          <a:effectLst/>
        </p:spPr>
        <p:style>
          <a:lnRef idx="1">
            <a:schemeClr val="accent2"/>
          </a:lnRef>
          <a:fillRef idx="3">
            <a:schemeClr val="accent2"/>
          </a:fillRef>
          <a:effectRef idx="2">
            <a:schemeClr val="accent2"/>
          </a:effectRef>
          <a:fontRef idx="minor">
            <a:schemeClr val="lt1"/>
          </a:fontRef>
        </p:style>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chemeClr val="tx1"/>
                </a:solidFill>
                <a:effectLst/>
                <a:uLnTx/>
                <a:uFillTx/>
                <a:latin typeface="Source Sans Pro Light"/>
                <a:ea typeface="+mn-ea"/>
                <a:cs typeface="Source Sans Pro Light"/>
              </a:rPr>
              <a:t>Spark Core</a:t>
            </a:r>
            <a:endParaRPr kumimoji="0" lang="en-US" sz="2400" b="0" i="0" u="none" strike="noStrike" kern="0" cap="none" spc="0" normalizeH="0" baseline="0" noProof="0" dirty="0">
              <a:ln>
                <a:noFill/>
              </a:ln>
              <a:solidFill>
                <a:schemeClr val="tx1"/>
              </a:solidFill>
              <a:effectLst/>
              <a:uLnTx/>
              <a:uFillTx/>
              <a:latin typeface="Source Sans Pro Light"/>
              <a:ea typeface="+mn-ea"/>
              <a:cs typeface="Source Sans Pro Light"/>
            </a:endParaRPr>
          </a:p>
        </p:txBody>
      </p:sp>
      <p:sp>
        <p:nvSpPr>
          <p:cNvPr id="7" name="Rectangle 6"/>
          <p:cNvSpPr/>
          <p:nvPr/>
        </p:nvSpPr>
        <p:spPr>
          <a:xfrm>
            <a:off x="875896" y="4107427"/>
            <a:ext cx="1725365" cy="1550655"/>
          </a:xfrm>
          <a:prstGeom prst="rect">
            <a:avLst/>
          </a:prstGeom>
          <a:solidFill>
            <a:srgbClr val="8EB4E3"/>
          </a:solidFill>
          <a:ln>
            <a:noFill/>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smtClean="0">
                <a:solidFill>
                  <a:schemeClr val="tx1"/>
                </a:solidFill>
                <a:latin typeface="Source Sans Pro Light"/>
                <a:cs typeface="Source Sans Pro Light"/>
              </a:rPr>
              <a:t>Spark SQL</a:t>
            </a:r>
            <a:endParaRPr lang="en-US" sz="2400" kern="0" dirty="0">
              <a:solidFill>
                <a:schemeClr val="tx1"/>
              </a:solidFill>
              <a:latin typeface="Source Sans Pro Light"/>
              <a:cs typeface="Source Sans Pro Light"/>
            </a:endParaRPr>
          </a:p>
        </p:txBody>
      </p:sp>
    </p:spTree>
    <p:extLst>
      <p:ext uri="{BB962C8B-B14F-4D97-AF65-F5344CB8AC3E}">
        <p14:creationId xmlns:p14="http://schemas.microsoft.com/office/powerpoint/2010/main" val="11882244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t>General</a:t>
            </a:r>
          </a:p>
        </p:txBody>
      </p:sp>
      <p:sp>
        <p:nvSpPr>
          <p:cNvPr id="3" name="Content Placeholder 2"/>
          <p:cNvSpPr>
            <a:spLocks noGrp="1"/>
          </p:cNvSpPr>
          <p:nvPr>
            <p:ph idx="1"/>
          </p:nvPr>
        </p:nvSpPr>
        <p:spPr>
          <a:xfrm>
            <a:off x="457200" y="1295400"/>
            <a:ext cx="8839200" cy="2946400"/>
          </a:xfrm>
        </p:spPr>
        <p:txBody>
          <a:bodyPr/>
          <a:lstStyle/>
          <a:p>
            <a:r>
              <a:rPr lang="en-US" dirty="0"/>
              <a:t>Unifies </a:t>
            </a:r>
            <a:r>
              <a:rPr lang="en-US" b="1" i="1" dirty="0"/>
              <a:t>batch, interactive, streaming </a:t>
            </a:r>
            <a:r>
              <a:rPr lang="en-US" dirty="0"/>
              <a:t>comp.</a:t>
            </a:r>
          </a:p>
        </p:txBody>
      </p:sp>
      <p:sp>
        <p:nvSpPr>
          <p:cNvPr id="11" name="Rectangle 10"/>
          <p:cNvSpPr/>
          <p:nvPr/>
        </p:nvSpPr>
        <p:spPr>
          <a:xfrm>
            <a:off x="875896" y="5785800"/>
            <a:ext cx="7430525" cy="646176"/>
          </a:xfrm>
          <a:prstGeom prst="rect">
            <a:avLst/>
          </a:prstGeom>
          <a:solidFill>
            <a:srgbClr val="8EB4E3"/>
          </a:solidFill>
          <a:ln>
            <a:noFill/>
            <a:headEnd type="none" w="med" len="med"/>
            <a:tailEnd type="none"/>
          </a:ln>
          <a:effectLst/>
        </p:spPr>
        <p:style>
          <a:lnRef idx="1">
            <a:schemeClr val="accent2"/>
          </a:lnRef>
          <a:fillRef idx="3">
            <a:schemeClr val="accent2"/>
          </a:fillRef>
          <a:effectRef idx="2">
            <a:schemeClr val="accent2"/>
          </a:effectRef>
          <a:fontRef idx="minor">
            <a:schemeClr val="lt1"/>
          </a:fontRef>
        </p:style>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chemeClr val="tx1"/>
                </a:solidFill>
                <a:effectLst/>
                <a:uLnTx/>
                <a:uFillTx/>
                <a:latin typeface="Source Sans Pro Light"/>
                <a:ea typeface="+mn-ea"/>
                <a:cs typeface="Source Sans Pro Light"/>
              </a:rPr>
              <a:t>Spark Core</a:t>
            </a:r>
            <a:endParaRPr kumimoji="0" lang="en-US" sz="2400" b="0" i="0" u="none" strike="noStrike" kern="0" cap="none" spc="0" normalizeH="0" baseline="0" noProof="0" dirty="0">
              <a:ln>
                <a:noFill/>
              </a:ln>
              <a:solidFill>
                <a:schemeClr val="tx1"/>
              </a:solidFill>
              <a:effectLst/>
              <a:uLnTx/>
              <a:uFillTx/>
              <a:latin typeface="Source Sans Pro Light"/>
              <a:ea typeface="+mn-ea"/>
              <a:cs typeface="Source Sans Pro Light"/>
            </a:endParaRPr>
          </a:p>
        </p:txBody>
      </p:sp>
      <p:sp>
        <p:nvSpPr>
          <p:cNvPr id="12" name="Rectangle 11"/>
          <p:cNvSpPr/>
          <p:nvPr/>
        </p:nvSpPr>
        <p:spPr>
          <a:xfrm>
            <a:off x="875896" y="4107427"/>
            <a:ext cx="1725365" cy="1550655"/>
          </a:xfrm>
          <a:prstGeom prst="rect">
            <a:avLst/>
          </a:prstGeom>
          <a:solidFill>
            <a:srgbClr val="8EB4E3"/>
          </a:solidFill>
          <a:ln>
            <a:noFill/>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smtClean="0">
                <a:solidFill>
                  <a:schemeClr val="tx1"/>
                </a:solidFill>
                <a:latin typeface="Source Sans Pro Light"/>
                <a:cs typeface="Source Sans Pro Light"/>
              </a:rPr>
              <a:t>Spark SQL</a:t>
            </a:r>
            <a:endParaRPr lang="en-US" sz="2400" kern="0" dirty="0">
              <a:solidFill>
                <a:schemeClr val="tx1"/>
              </a:solidFill>
              <a:latin typeface="Source Sans Pro Light"/>
              <a:cs typeface="Source Sans Pro Light"/>
            </a:endParaRPr>
          </a:p>
        </p:txBody>
      </p:sp>
      <p:sp>
        <p:nvSpPr>
          <p:cNvPr id="13" name="Rectangle 12"/>
          <p:cNvSpPr/>
          <p:nvPr/>
        </p:nvSpPr>
        <p:spPr>
          <a:xfrm>
            <a:off x="2799282" y="4107427"/>
            <a:ext cx="1725365" cy="1550655"/>
          </a:xfrm>
          <a:prstGeom prst="rect">
            <a:avLst/>
          </a:prstGeom>
          <a:solidFill>
            <a:srgbClr val="8EB4E3"/>
          </a:solidFill>
          <a:ln>
            <a:noFill/>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defTabSz="914400">
              <a:defRPr/>
            </a:pPr>
            <a:r>
              <a:rPr kumimoji="0" lang="en-US" sz="2400" b="0" i="0" u="none" strike="noStrike" kern="0" cap="none" spc="0" normalizeH="0" baseline="0" noProof="0" dirty="0" smtClean="0">
                <a:ln>
                  <a:noFill/>
                </a:ln>
                <a:solidFill>
                  <a:schemeClr val="tx1"/>
                </a:solidFill>
                <a:effectLst/>
                <a:uLnTx/>
                <a:uFillTx/>
                <a:latin typeface="Source Sans Pro Light"/>
                <a:cs typeface="Source Sans Pro Light"/>
              </a:rPr>
              <a:t>Spark</a:t>
            </a:r>
            <a:r>
              <a:rPr kumimoji="0" lang="en-US" sz="2400" b="0" i="0" u="none" strike="noStrike" kern="0" cap="none" spc="0" normalizeH="0" noProof="0" dirty="0" smtClean="0">
                <a:ln>
                  <a:noFill/>
                </a:ln>
                <a:solidFill>
                  <a:schemeClr val="tx1"/>
                </a:solidFill>
                <a:effectLst/>
                <a:uLnTx/>
                <a:uFillTx/>
                <a:latin typeface="Source Sans Pro Light"/>
                <a:cs typeface="Source Sans Pro Light"/>
              </a:rPr>
              <a:t> Streaming</a:t>
            </a:r>
            <a:endParaRPr kumimoji="0" lang="en-US" sz="2400" b="0" i="0" u="none" strike="noStrike" kern="0" cap="none" spc="0" normalizeH="0" baseline="0" noProof="0" dirty="0">
              <a:ln>
                <a:noFill/>
              </a:ln>
              <a:solidFill>
                <a:schemeClr val="tx1"/>
              </a:solidFill>
              <a:effectLst/>
              <a:uLnTx/>
              <a:uFillTx/>
              <a:latin typeface="Source Sans Pro Light"/>
              <a:cs typeface="Source Sans Pro Light"/>
            </a:endParaRPr>
          </a:p>
        </p:txBody>
      </p:sp>
    </p:spTree>
    <p:extLst>
      <p:ext uri="{BB962C8B-B14F-4D97-AF65-F5344CB8AC3E}">
        <p14:creationId xmlns:p14="http://schemas.microsoft.com/office/powerpoint/2010/main" val="30367240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t>General</a:t>
            </a:r>
          </a:p>
        </p:txBody>
      </p:sp>
      <p:sp>
        <p:nvSpPr>
          <p:cNvPr id="3" name="Content Placeholder 2"/>
          <p:cNvSpPr>
            <a:spLocks noGrp="1"/>
          </p:cNvSpPr>
          <p:nvPr>
            <p:ph idx="1"/>
          </p:nvPr>
        </p:nvSpPr>
        <p:spPr>
          <a:xfrm>
            <a:off x="457200" y="1295400"/>
            <a:ext cx="8839200" cy="2946400"/>
          </a:xfrm>
        </p:spPr>
        <p:txBody>
          <a:bodyPr/>
          <a:lstStyle/>
          <a:p>
            <a:r>
              <a:rPr lang="en-US" dirty="0" smtClean="0"/>
              <a:t>Unifies </a:t>
            </a:r>
            <a:r>
              <a:rPr lang="en-US" b="1" i="1" dirty="0" smtClean="0"/>
              <a:t>batch, interactive, streaming </a:t>
            </a:r>
            <a:r>
              <a:rPr lang="en-US" dirty="0" smtClean="0"/>
              <a:t>comp.</a:t>
            </a:r>
          </a:p>
          <a:p>
            <a:r>
              <a:rPr lang="en-US" dirty="0" smtClean="0"/>
              <a:t>Easy to build sophisticated applications</a:t>
            </a:r>
          </a:p>
          <a:p>
            <a:pPr lvl="1"/>
            <a:r>
              <a:rPr lang="en-US" dirty="0" smtClean="0"/>
              <a:t>Support iterative, graph-parallel algorithms</a:t>
            </a:r>
          </a:p>
          <a:p>
            <a:pPr lvl="1"/>
            <a:r>
              <a:rPr lang="en-US" dirty="0" smtClean="0"/>
              <a:t>Powerful APIs in </a:t>
            </a:r>
            <a:r>
              <a:rPr lang="en-US" dirty="0" err="1" smtClean="0"/>
              <a:t>Scala</a:t>
            </a:r>
            <a:r>
              <a:rPr lang="en-US" dirty="0" smtClean="0"/>
              <a:t>, Python, Java</a:t>
            </a:r>
          </a:p>
        </p:txBody>
      </p:sp>
      <p:sp>
        <p:nvSpPr>
          <p:cNvPr id="11" name="Rectangle 10"/>
          <p:cNvSpPr/>
          <p:nvPr/>
        </p:nvSpPr>
        <p:spPr>
          <a:xfrm>
            <a:off x="875896" y="5785800"/>
            <a:ext cx="7430525" cy="646176"/>
          </a:xfrm>
          <a:prstGeom prst="rect">
            <a:avLst/>
          </a:prstGeom>
          <a:solidFill>
            <a:srgbClr val="8EB4E3"/>
          </a:solidFill>
          <a:ln>
            <a:noFill/>
            <a:headEnd type="none" w="med" len="med"/>
            <a:tailEnd type="none"/>
          </a:ln>
          <a:effectLst/>
        </p:spPr>
        <p:style>
          <a:lnRef idx="1">
            <a:schemeClr val="accent2"/>
          </a:lnRef>
          <a:fillRef idx="3">
            <a:schemeClr val="accent2"/>
          </a:fillRef>
          <a:effectRef idx="2">
            <a:schemeClr val="accent2"/>
          </a:effectRef>
          <a:fontRef idx="minor">
            <a:schemeClr val="lt1"/>
          </a:fontRef>
        </p:style>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chemeClr val="tx1"/>
                </a:solidFill>
                <a:effectLst/>
                <a:uLnTx/>
                <a:uFillTx/>
                <a:latin typeface="Source Sans Pro Light"/>
                <a:ea typeface="+mn-ea"/>
                <a:cs typeface="Source Sans Pro Light"/>
              </a:rPr>
              <a:t>Spark Core</a:t>
            </a:r>
            <a:endParaRPr kumimoji="0" lang="en-US" sz="2400" b="0" i="0" u="none" strike="noStrike" kern="0" cap="none" spc="0" normalizeH="0" baseline="0" noProof="0" dirty="0">
              <a:ln>
                <a:noFill/>
              </a:ln>
              <a:solidFill>
                <a:schemeClr val="tx1"/>
              </a:solidFill>
              <a:effectLst/>
              <a:uLnTx/>
              <a:uFillTx/>
              <a:latin typeface="Source Sans Pro Light"/>
              <a:ea typeface="+mn-ea"/>
              <a:cs typeface="Source Sans Pro Light"/>
            </a:endParaRPr>
          </a:p>
        </p:txBody>
      </p:sp>
      <p:grpSp>
        <p:nvGrpSpPr>
          <p:cNvPr id="12" name="Group 11"/>
          <p:cNvGrpSpPr/>
          <p:nvPr/>
        </p:nvGrpSpPr>
        <p:grpSpPr>
          <a:xfrm>
            <a:off x="875896" y="4107427"/>
            <a:ext cx="7430525" cy="1550655"/>
            <a:chOff x="759112" y="3713254"/>
            <a:chExt cx="6288607" cy="1550655"/>
          </a:xfrm>
          <a:solidFill>
            <a:srgbClr val="8EB4E3"/>
          </a:solidFill>
        </p:grpSpPr>
        <p:sp>
          <p:nvSpPr>
            <p:cNvPr id="13" name="Rectangle 12"/>
            <p:cNvSpPr/>
            <p:nvPr/>
          </p:nvSpPr>
          <p:spPr>
            <a:xfrm>
              <a:off x="2386913" y="3713254"/>
              <a:ext cx="1460212" cy="1550655"/>
            </a:xfrm>
            <a:prstGeom prst="rect">
              <a:avLst/>
            </a:prstGeom>
            <a:grpFill/>
            <a:ln>
              <a:noFill/>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defTabSz="914400">
                <a:defRPr/>
              </a:pPr>
              <a:r>
                <a:rPr kumimoji="0" lang="en-US" sz="2400" b="0" i="0" u="none" strike="noStrike" kern="0" cap="none" spc="0" normalizeH="0" baseline="0" noProof="0" dirty="0" smtClean="0">
                  <a:ln>
                    <a:noFill/>
                  </a:ln>
                  <a:solidFill>
                    <a:schemeClr val="tx1"/>
                  </a:solidFill>
                  <a:effectLst/>
                  <a:uLnTx/>
                  <a:uFillTx/>
                  <a:latin typeface="Source Sans Pro Light"/>
                  <a:cs typeface="Source Sans Pro Light"/>
                </a:rPr>
                <a:t>Spark</a:t>
              </a:r>
              <a:r>
                <a:rPr kumimoji="0" lang="en-US" sz="2400" b="0" i="0" u="none" strike="noStrike" kern="0" cap="none" spc="0" normalizeH="0" noProof="0" dirty="0" smtClean="0">
                  <a:ln>
                    <a:noFill/>
                  </a:ln>
                  <a:solidFill>
                    <a:schemeClr val="tx1"/>
                  </a:solidFill>
                  <a:effectLst/>
                  <a:uLnTx/>
                  <a:uFillTx/>
                  <a:latin typeface="Source Sans Pro Light"/>
                  <a:cs typeface="Source Sans Pro Light"/>
                </a:rPr>
                <a:t> Streaming</a:t>
              </a:r>
              <a:endParaRPr kumimoji="0" lang="en-US" sz="2400" b="0" i="0" u="none" strike="noStrike" kern="0" cap="none" spc="0" normalizeH="0" baseline="0" noProof="0" dirty="0">
                <a:ln>
                  <a:noFill/>
                </a:ln>
                <a:solidFill>
                  <a:schemeClr val="tx1"/>
                </a:solidFill>
                <a:effectLst/>
                <a:uLnTx/>
                <a:uFillTx/>
                <a:latin typeface="Source Sans Pro Light"/>
                <a:cs typeface="Source Sans Pro Light"/>
              </a:endParaRPr>
            </a:p>
          </p:txBody>
        </p:sp>
        <p:sp>
          <p:nvSpPr>
            <p:cNvPr id="14" name="Rectangle 13"/>
            <p:cNvSpPr/>
            <p:nvPr/>
          </p:nvSpPr>
          <p:spPr>
            <a:xfrm>
              <a:off x="759112" y="3713254"/>
              <a:ext cx="1460212" cy="1550655"/>
            </a:xfrm>
            <a:prstGeom prst="rect">
              <a:avLst/>
            </a:prstGeom>
            <a:grpFill/>
            <a:ln>
              <a:noFill/>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smtClean="0">
                  <a:solidFill>
                    <a:schemeClr val="tx1"/>
                  </a:solidFill>
                  <a:latin typeface="Source Sans Pro Light"/>
                  <a:cs typeface="Source Sans Pro Light"/>
                </a:rPr>
                <a:t>Spark SQL</a:t>
              </a:r>
              <a:endParaRPr lang="en-US" sz="2400" kern="0" dirty="0">
                <a:solidFill>
                  <a:schemeClr val="tx1"/>
                </a:solidFill>
                <a:latin typeface="Source Sans Pro Light"/>
                <a:cs typeface="Source Sans Pro Light"/>
              </a:endParaRPr>
            </a:p>
          </p:txBody>
        </p:sp>
        <p:sp>
          <p:nvSpPr>
            <p:cNvPr id="15" name="Rectangle 14"/>
            <p:cNvSpPr/>
            <p:nvPr/>
          </p:nvSpPr>
          <p:spPr>
            <a:xfrm>
              <a:off x="3981401" y="3713254"/>
              <a:ext cx="1460212" cy="1550655"/>
            </a:xfrm>
            <a:prstGeom prst="rect">
              <a:avLst/>
            </a:prstGeom>
            <a:grpFill/>
            <a:ln>
              <a:noFill/>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chemeClr val="tx1"/>
                  </a:solidFill>
                  <a:effectLst/>
                  <a:uLnTx/>
                  <a:uFillTx/>
                  <a:latin typeface="Source Sans Pro Light"/>
                  <a:cs typeface="Source Sans Pro Light"/>
                </a:rPr>
                <a:t>MLlib</a:t>
              </a:r>
            </a:p>
          </p:txBody>
        </p:sp>
        <p:sp>
          <p:nvSpPr>
            <p:cNvPr id="16" name="Rectangle 15"/>
            <p:cNvSpPr/>
            <p:nvPr/>
          </p:nvSpPr>
          <p:spPr>
            <a:xfrm>
              <a:off x="5587507" y="3713254"/>
              <a:ext cx="1460212" cy="1550655"/>
            </a:xfrm>
            <a:prstGeom prst="rect">
              <a:avLst/>
            </a:prstGeom>
            <a:grpFill/>
            <a:ln>
              <a:noFill/>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chemeClr val="tx1"/>
                  </a:solidFill>
                  <a:effectLst/>
                  <a:uLnTx/>
                  <a:uFillTx/>
                  <a:latin typeface="Source Sans Pro Light"/>
                  <a:cs typeface="Source Sans Pro Light"/>
                </a:rPr>
                <a:t>GraphX</a:t>
              </a:r>
            </a:p>
          </p:txBody>
        </p:sp>
      </p:grpSp>
      <p:grpSp>
        <p:nvGrpSpPr>
          <p:cNvPr id="17" name="Group 16"/>
          <p:cNvGrpSpPr/>
          <p:nvPr/>
        </p:nvGrpSpPr>
        <p:grpSpPr>
          <a:xfrm>
            <a:off x="3029328" y="3246054"/>
            <a:ext cx="3149308" cy="846774"/>
            <a:chOff x="4666151" y="3800056"/>
            <a:chExt cx="3149308" cy="846774"/>
          </a:xfrm>
        </p:grpSpPr>
        <p:pic>
          <p:nvPicPr>
            <p:cNvPr id="18" name="Picture 17" descr="logo-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9093" y="3900463"/>
              <a:ext cx="746366" cy="746366"/>
            </a:xfrm>
            <a:prstGeom prst="rect">
              <a:avLst/>
            </a:prstGeom>
          </p:spPr>
        </p:pic>
        <p:pic>
          <p:nvPicPr>
            <p:cNvPr id="19" name="Picture 18" descr="Java-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993" y="3800056"/>
              <a:ext cx="846774" cy="846774"/>
            </a:xfrm>
            <a:prstGeom prst="rect">
              <a:avLst/>
            </a:prstGeom>
          </p:spPr>
        </p:pic>
        <p:pic>
          <p:nvPicPr>
            <p:cNvPr id="21" name="Picture 20" descr="scala.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6151" y="4008861"/>
              <a:ext cx="1125711" cy="499923"/>
            </a:xfrm>
            <a:prstGeom prst="rect">
              <a:avLst/>
            </a:prstGeom>
          </p:spPr>
        </p:pic>
      </p:grpSp>
    </p:spTree>
    <p:extLst>
      <p:ext uri="{BB962C8B-B14F-4D97-AF65-F5344CB8AC3E}">
        <p14:creationId xmlns:p14="http://schemas.microsoft.com/office/powerpoint/2010/main" val="67229782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Easy to Write Code</a:t>
            </a:r>
            <a:endParaRPr lang="en-US" dirty="0"/>
          </a:p>
        </p:txBody>
      </p:sp>
      <p:pic>
        <p:nvPicPr>
          <p:cNvPr id="8" name="Picture 7"/>
          <p:cNvPicPr>
            <a:picLocks noChangeAspect="1"/>
          </p:cNvPicPr>
          <p:nvPr/>
        </p:nvPicPr>
        <p:blipFill>
          <a:blip r:embed="rId2"/>
          <a:stretch>
            <a:fillRect/>
          </a:stretch>
        </p:blipFill>
        <p:spPr>
          <a:xfrm>
            <a:off x="337089" y="1227203"/>
            <a:ext cx="4229100" cy="4749800"/>
          </a:xfrm>
          <a:prstGeom prst="rect">
            <a:avLst/>
          </a:prstGeom>
        </p:spPr>
      </p:pic>
      <p:pic>
        <p:nvPicPr>
          <p:cNvPr id="9" name="Picture 8"/>
          <p:cNvPicPr>
            <a:picLocks noChangeAspect="1"/>
          </p:cNvPicPr>
          <p:nvPr/>
        </p:nvPicPr>
        <p:blipFill>
          <a:blip r:embed="rId3"/>
          <a:stretch>
            <a:fillRect/>
          </a:stretch>
        </p:blipFill>
        <p:spPr>
          <a:xfrm>
            <a:off x="3350187" y="1954997"/>
            <a:ext cx="5575300" cy="863600"/>
          </a:xfrm>
          <a:prstGeom prst="rect">
            <a:avLst/>
          </a:prstGeom>
        </p:spPr>
      </p:pic>
      <p:sp>
        <p:nvSpPr>
          <p:cNvPr id="10" name="TextBox 9"/>
          <p:cNvSpPr txBox="1"/>
          <p:nvPr/>
        </p:nvSpPr>
        <p:spPr>
          <a:xfrm>
            <a:off x="821182" y="6012421"/>
            <a:ext cx="3467616" cy="369332"/>
          </a:xfrm>
          <a:prstGeom prst="rect">
            <a:avLst/>
          </a:prstGeom>
          <a:noFill/>
        </p:spPr>
        <p:txBody>
          <a:bodyPr wrap="none" rtlCol="0">
            <a:spAutoFit/>
          </a:bodyPr>
          <a:lstStyle/>
          <a:p>
            <a:r>
              <a:rPr lang="en-US" dirty="0" err="1" smtClean="0">
                <a:latin typeface="Source Sans Pro Light"/>
                <a:cs typeface="Source Sans Pro Light"/>
              </a:rPr>
              <a:t>WordCount</a:t>
            </a:r>
            <a:r>
              <a:rPr lang="en-US" dirty="0" smtClean="0">
                <a:latin typeface="Source Sans Pro Light"/>
                <a:cs typeface="Source Sans Pro Light"/>
              </a:rPr>
              <a:t> in 50+ lines of Java MR</a:t>
            </a:r>
            <a:endParaRPr lang="en-US" dirty="0">
              <a:latin typeface="Source Sans Pro Light"/>
              <a:cs typeface="Source Sans Pro Light"/>
            </a:endParaRPr>
          </a:p>
        </p:txBody>
      </p:sp>
      <p:sp>
        <p:nvSpPr>
          <p:cNvPr id="11" name="TextBox 10"/>
          <p:cNvSpPr txBox="1"/>
          <p:nvPr/>
        </p:nvSpPr>
        <p:spPr>
          <a:xfrm>
            <a:off x="4566189" y="2896013"/>
            <a:ext cx="2929007" cy="369332"/>
          </a:xfrm>
          <a:prstGeom prst="rect">
            <a:avLst/>
          </a:prstGeom>
          <a:noFill/>
        </p:spPr>
        <p:txBody>
          <a:bodyPr wrap="none" rtlCol="0">
            <a:spAutoFit/>
          </a:bodyPr>
          <a:lstStyle/>
          <a:p>
            <a:r>
              <a:rPr lang="en-US" dirty="0" err="1" smtClean="0">
                <a:latin typeface="Source Sans Pro Light"/>
                <a:cs typeface="Source Sans Pro Light"/>
              </a:rPr>
              <a:t>WordCount</a:t>
            </a:r>
            <a:r>
              <a:rPr lang="en-US" dirty="0" smtClean="0">
                <a:latin typeface="Source Sans Pro Light"/>
                <a:cs typeface="Source Sans Pro Light"/>
              </a:rPr>
              <a:t> in 3 lines of Spark</a:t>
            </a:r>
            <a:endParaRPr lang="en-US" dirty="0">
              <a:latin typeface="Source Sans Pro Light"/>
              <a:cs typeface="Source Sans Pro Light"/>
            </a:endParaRPr>
          </a:p>
        </p:txBody>
      </p:sp>
    </p:spTree>
    <p:extLst>
      <p:ext uri="{BB962C8B-B14F-4D97-AF65-F5344CB8AC3E}">
        <p14:creationId xmlns:p14="http://schemas.microsoft.com/office/powerpoint/2010/main" val="11028938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 Data Solution: Cloud Computing</a:t>
            </a:r>
            <a:endParaRPr lang="en-US" dirty="0"/>
          </a:p>
        </p:txBody>
      </p:sp>
      <p:sp>
        <p:nvSpPr>
          <p:cNvPr id="3" name="Content Placeholder 2"/>
          <p:cNvSpPr>
            <a:spLocks noGrp="1"/>
          </p:cNvSpPr>
          <p:nvPr>
            <p:ph idx="1"/>
          </p:nvPr>
        </p:nvSpPr>
        <p:spPr>
          <a:xfrm>
            <a:off x="304800" y="762000"/>
            <a:ext cx="8686800" cy="6019800"/>
          </a:xfrm>
        </p:spPr>
        <p:txBody>
          <a:bodyPr>
            <a:normAutofit lnSpcReduction="10000"/>
          </a:bodyPr>
          <a:lstStyle/>
          <a:p>
            <a:r>
              <a:rPr lang="en-US" sz="2800" dirty="0" smtClean="0"/>
              <a:t>One machine can not process or even store all the data!</a:t>
            </a:r>
          </a:p>
          <a:p>
            <a:endParaRPr lang="en-US" sz="2800" dirty="0" smtClean="0"/>
          </a:p>
          <a:p>
            <a:r>
              <a:rPr lang="en-US" sz="2800" dirty="0" smtClean="0"/>
              <a:t>Solution: distribute data over cluster of cheap machines</a:t>
            </a:r>
          </a:p>
          <a:p>
            <a:endParaRPr lang="en-US" sz="2800" dirty="0" smtClean="0"/>
          </a:p>
          <a:p>
            <a:endParaRPr lang="en-US" sz="2800" dirty="0" smtClean="0"/>
          </a:p>
          <a:p>
            <a:endParaRPr lang="en-US" sz="2800" dirty="0"/>
          </a:p>
          <a:p>
            <a:endParaRPr lang="en-US" sz="4400" dirty="0" smtClean="0"/>
          </a:p>
          <a:p>
            <a:r>
              <a:rPr lang="en-US" sz="2800" dirty="0" smtClean="0"/>
              <a:t>Cloud Computing provides:</a:t>
            </a:r>
          </a:p>
          <a:p>
            <a:pPr lvl="1"/>
            <a:r>
              <a:rPr lang="en-US" sz="2400" dirty="0" smtClean="0"/>
              <a:t>Illusion of infinite resources</a:t>
            </a:r>
          </a:p>
          <a:p>
            <a:pPr lvl="1"/>
            <a:r>
              <a:rPr lang="en-US" sz="2400" dirty="0" smtClean="0"/>
              <a:t>Short-term, on-demand resource allocation</a:t>
            </a:r>
          </a:p>
          <a:p>
            <a:pPr lvl="1"/>
            <a:r>
              <a:rPr lang="en-US" dirty="0" smtClean="0"/>
              <a:t>Can be much less expensive than owning computers</a:t>
            </a:r>
          </a:p>
          <a:p>
            <a:pPr lvl="1"/>
            <a:r>
              <a:rPr lang="en-US" dirty="0" smtClean="0"/>
              <a:t>Access to latest technologies (SSDs, GPUs, …)</a:t>
            </a:r>
            <a:endParaRPr lang="en-US" i="1" dirty="0" smtClean="0">
              <a:solidFill>
                <a:schemeClr val="accent1">
                  <a:lumMod val="75000"/>
                </a:schemeClr>
              </a:solidFill>
            </a:endParaRPr>
          </a:p>
          <a:p>
            <a:pPr lvl="1"/>
            <a:endParaRPr lang="en-US" sz="2600" dirty="0"/>
          </a:p>
        </p:txBody>
      </p:sp>
      <p:grpSp>
        <p:nvGrpSpPr>
          <p:cNvPr id="60" name="Group 59"/>
          <p:cNvGrpSpPr/>
          <p:nvPr/>
        </p:nvGrpSpPr>
        <p:grpSpPr>
          <a:xfrm>
            <a:off x="762000" y="2362200"/>
            <a:ext cx="7467600" cy="1441445"/>
            <a:chOff x="762000" y="2362200"/>
            <a:chExt cx="7467600" cy="1441445"/>
          </a:xfrm>
        </p:grpSpPr>
        <p:sp>
          <p:nvSpPr>
            <p:cNvPr id="5" name="Shape 60"/>
            <p:cNvSpPr txBox="1"/>
            <p:nvPr/>
          </p:nvSpPr>
          <p:spPr>
            <a:xfrm>
              <a:off x="762000" y="3242495"/>
              <a:ext cx="2241782" cy="561150"/>
            </a:xfrm>
            <a:prstGeom prst="rect">
              <a:avLst/>
            </a:prstGeom>
            <a:noFill/>
            <a:ln>
              <a:noFill/>
            </a:ln>
          </p:spPr>
          <p:txBody>
            <a:bodyPr lIns="91425" tIns="91425" rIns="91425" bIns="91425" anchor="t" anchorCtr="0">
              <a:noAutofit/>
            </a:bodyPr>
            <a:lstStyle/>
            <a:p>
              <a:pPr>
                <a:spcBef>
                  <a:spcPts val="0"/>
                </a:spcBef>
              </a:pPr>
              <a:r>
                <a:rPr lang="en-US" sz="2000" b="0" dirty="0">
                  <a:solidFill>
                    <a:schemeClr val="accent1">
                      <a:lumMod val="75000"/>
                    </a:schemeClr>
                  </a:solidFill>
                  <a:latin typeface="Gill Sans" charset="0"/>
                  <a:ea typeface="Gill Sans" charset="0"/>
                  <a:cs typeface="Gill Sans" charset="0"/>
                </a:rPr>
                <a:t>Lots </a:t>
              </a:r>
              <a:r>
                <a:rPr lang="en" sz="2000" b="0" dirty="0">
                  <a:solidFill>
                    <a:schemeClr val="accent1">
                      <a:lumMod val="75000"/>
                    </a:schemeClr>
                  </a:solidFill>
                  <a:latin typeface="Gill Sans" charset="0"/>
                  <a:ea typeface="Gill Sans" charset="0"/>
                  <a:cs typeface="Gill Sans" charset="0"/>
                </a:rPr>
                <a:t>of hard drives</a:t>
              </a:r>
            </a:p>
          </p:txBody>
        </p:sp>
        <p:sp>
          <p:nvSpPr>
            <p:cNvPr id="6" name="Shape 73"/>
            <p:cNvSpPr txBox="1"/>
            <p:nvPr/>
          </p:nvSpPr>
          <p:spPr>
            <a:xfrm>
              <a:off x="5790830" y="3200400"/>
              <a:ext cx="1946912" cy="561150"/>
            </a:xfrm>
            <a:prstGeom prst="rect">
              <a:avLst/>
            </a:prstGeom>
            <a:noFill/>
            <a:ln>
              <a:noFill/>
            </a:ln>
          </p:spPr>
          <p:txBody>
            <a:bodyPr lIns="91425" tIns="91425" rIns="91425" bIns="91425" anchor="t" anchorCtr="0">
              <a:noAutofit/>
            </a:bodyPr>
            <a:lstStyle/>
            <a:p>
              <a:pPr>
                <a:spcBef>
                  <a:spcPts val="0"/>
                </a:spcBef>
              </a:pPr>
              <a:r>
                <a:rPr lang="en" sz="2000" b="0" dirty="0">
                  <a:solidFill>
                    <a:schemeClr val="accent1">
                      <a:lumMod val="75000"/>
                    </a:schemeClr>
                  </a:solidFill>
                  <a:latin typeface="Gill Sans" charset="0"/>
                  <a:ea typeface="Gill Sans" charset="0"/>
                  <a:cs typeface="Gill Sans" charset="0"/>
                </a:rPr>
                <a:t>… and </a:t>
              </a:r>
              <a:r>
                <a:rPr lang="en-US" sz="2000" b="0" dirty="0">
                  <a:solidFill>
                    <a:schemeClr val="accent1">
                      <a:lumMod val="75000"/>
                    </a:schemeClr>
                  </a:solidFill>
                  <a:latin typeface="Gill Sans" charset="0"/>
                  <a:ea typeface="Gill Sans" charset="0"/>
                  <a:cs typeface="Gill Sans" charset="0"/>
                </a:rPr>
                <a:t>memory!</a:t>
              </a:r>
              <a:endParaRPr lang="en" sz="2000" b="0" dirty="0">
                <a:solidFill>
                  <a:schemeClr val="accent1">
                    <a:lumMod val="75000"/>
                  </a:schemeClr>
                </a:solidFill>
                <a:latin typeface="Gill Sans" charset="0"/>
                <a:ea typeface="Gill Sans" charset="0"/>
                <a:cs typeface="Gill Sans" charset="0"/>
              </a:endParaRPr>
            </a:p>
          </p:txBody>
        </p:sp>
        <p:grpSp>
          <p:nvGrpSpPr>
            <p:cNvPr id="7" name="Group 6"/>
            <p:cNvGrpSpPr/>
            <p:nvPr/>
          </p:nvGrpSpPr>
          <p:grpSpPr>
            <a:xfrm>
              <a:off x="930911" y="2362200"/>
              <a:ext cx="1885745" cy="956495"/>
              <a:chOff x="500175" y="2334387"/>
              <a:chExt cx="3756749" cy="1905512"/>
            </a:xfrm>
          </p:grpSpPr>
          <p:sp>
            <p:nvSpPr>
              <p:cNvPr id="8" name="Shape 41"/>
              <p:cNvSpPr/>
              <p:nvPr/>
            </p:nvSpPr>
            <p:spPr>
              <a:xfrm>
                <a:off x="500175" y="3584450"/>
                <a:ext cx="626124" cy="655449"/>
              </a:xfrm>
              <a:prstGeom prst="flowChartMagneticDisk">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pPr>
                <a:endParaRPr sz="1600" b="0">
                  <a:solidFill>
                    <a:schemeClr val="accent1">
                      <a:lumMod val="75000"/>
                    </a:schemeClr>
                  </a:solidFill>
                  <a:latin typeface="Gill Sans" charset="0"/>
                  <a:ea typeface="Gill Sans" charset="0"/>
                  <a:cs typeface="Gill Sans" charset="0"/>
                </a:endParaRPr>
              </a:p>
            </p:txBody>
          </p:sp>
          <p:sp>
            <p:nvSpPr>
              <p:cNvPr id="9" name="Shape 43"/>
              <p:cNvSpPr/>
              <p:nvPr/>
            </p:nvSpPr>
            <p:spPr>
              <a:xfrm>
                <a:off x="500175" y="2965750"/>
                <a:ext cx="626124" cy="655449"/>
              </a:xfrm>
              <a:prstGeom prst="flowChartMagneticDisk">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pPr>
                <a:endParaRPr sz="1600" b="0">
                  <a:solidFill>
                    <a:schemeClr val="accent1">
                      <a:lumMod val="75000"/>
                    </a:schemeClr>
                  </a:solidFill>
                  <a:latin typeface="Gill Sans" charset="0"/>
                  <a:ea typeface="Gill Sans" charset="0"/>
                  <a:cs typeface="Gill Sans" charset="0"/>
                </a:endParaRPr>
              </a:p>
            </p:txBody>
          </p:sp>
          <p:sp>
            <p:nvSpPr>
              <p:cNvPr id="10" name="Shape 44"/>
              <p:cNvSpPr/>
              <p:nvPr/>
            </p:nvSpPr>
            <p:spPr>
              <a:xfrm>
                <a:off x="500175" y="2347975"/>
                <a:ext cx="626124" cy="655449"/>
              </a:xfrm>
              <a:prstGeom prst="flowChartMagneticDisk">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pPr>
                <a:endParaRPr sz="1600" b="0">
                  <a:solidFill>
                    <a:schemeClr val="accent1">
                      <a:lumMod val="75000"/>
                    </a:schemeClr>
                  </a:solidFill>
                  <a:latin typeface="Gill Sans" charset="0"/>
                  <a:ea typeface="Gill Sans" charset="0"/>
                  <a:cs typeface="Gill Sans" charset="0"/>
                </a:endParaRPr>
              </a:p>
            </p:txBody>
          </p:sp>
          <p:sp>
            <p:nvSpPr>
              <p:cNvPr id="11" name="Shape 45"/>
              <p:cNvSpPr/>
              <p:nvPr/>
            </p:nvSpPr>
            <p:spPr>
              <a:xfrm>
                <a:off x="1126300" y="3583987"/>
                <a:ext cx="626124" cy="655449"/>
              </a:xfrm>
              <a:prstGeom prst="flowChartMagneticDisk">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pPr>
                <a:endParaRPr sz="1600" b="0">
                  <a:solidFill>
                    <a:schemeClr val="accent1">
                      <a:lumMod val="75000"/>
                    </a:schemeClr>
                  </a:solidFill>
                  <a:latin typeface="Gill Sans" charset="0"/>
                  <a:ea typeface="Gill Sans" charset="0"/>
                  <a:cs typeface="Gill Sans" charset="0"/>
                </a:endParaRPr>
              </a:p>
            </p:txBody>
          </p:sp>
          <p:sp>
            <p:nvSpPr>
              <p:cNvPr id="12" name="Shape 46"/>
              <p:cNvSpPr/>
              <p:nvPr/>
            </p:nvSpPr>
            <p:spPr>
              <a:xfrm>
                <a:off x="1126300" y="2965287"/>
                <a:ext cx="626124" cy="655449"/>
              </a:xfrm>
              <a:prstGeom prst="flowChartMagneticDisk">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pPr>
                <a:endParaRPr sz="1600" b="0">
                  <a:solidFill>
                    <a:schemeClr val="accent1">
                      <a:lumMod val="75000"/>
                    </a:schemeClr>
                  </a:solidFill>
                  <a:latin typeface="Gill Sans" charset="0"/>
                  <a:ea typeface="Gill Sans" charset="0"/>
                  <a:cs typeface="Gill Sans" charset="0"/>
                </a:endParaRPr>
              </a:p>
            </p:txBody>
          </p:sp>
          <p:sp>
            <p:nvSpPr>
              <p:cNvPr id="13" name="Shape 47"/>
              <p:cNvSpPr/>
              <p:nvPr/>
            </p:nvSpPr>
            <p:spPr>
              <a:xfrm>
                <a:off x="1126300" y="2347512"/>
                <a:ext cx="626124" cy="655449"/>
              </a:xfrm>
              <a:prstGeom prst="flowChartMagneticDisk">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pPr>
                <a:endParaRPr sz="1600" b="0">
                  <a:solidFill>
                    <a:schemeClr val="accent1">
                      <a:lumMod val="75000"/>
                    </a:schemeClr>
                  </a:solidFill>
                  <a:latin typeface="Gill Sans" charset="0"/>
                  <a:ea typeface="Gill Sans" charset="0"/>
                  <a:cs typeface="Gill Sans" charset="0"/>
                </a:endParaRPr>
              </a:p>
            </p:txBody>
          </p:sp>
          <p:sp>
            <p:nvSpPr>
              <p:cNvPr id="14" name="Shape 48"/>
              <p:cNvSpPr/>
              <p:nvPr/>
            </p:nvSpPr>
            <p:spPr>
              <a:xfrm>
                <a:off x="1752425" y="3577437"/>
                <a:ext cx="626124" cy="655449"/>
              </a:xfrm>
              <a:prstGeom prst="flowChartMagneticDisk">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pPr>
                <a:endParaRPr sz="1600" b="0">
                  <a:solidFill>
                    <a:schemeClr val="accent1">
                      <a:lumMod val="75000"/>
                    </a:schemeClr>
                  </a:solidFill>
                  <a:latin typeface="Gill Sans" charset="0"/>
                  <a:ea typeface="Gill Sans" charset="0"/>
                  <a:cs typeface="Gill Sans" charset="0"/>
                </a:endParaRPr>
              </a:p>
            </p:txBody>
          </p:sp>
          <p:sp>
            <p:nvSpPr>
              <p:cNvPr id="15" name="Shape 49"/>
              <p:cNvSpPr/>
              <p:nvPr/>
            </p:nvSpPr>
            <p:spPr>
              <a:xfrm>
                <a:off x="1752425" y="2958737"/>
                <a:ext cx="626124" cy="655449"/>
              </a:xfrm>
              <a:prstGeom prst="flowChartMagneticDisk">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pPr>
                <a:endParaRPr sz="1600" b="0">
                  <a:solidFill>
                    <a:schemeClr val="accent1">
                      <a:lumMod val="75000"/>
                    </a:schemeClr>
                  </a:solidFill>
                  <a:latin typeface="Gill Sans" charset="0"/>
                  <a:ea typeface="Gill Sans" charset="0"/>
                  <a:cs typeface="Gill Sans" charset="0"/>
                </a:endParaRPr>
              </a:p>
            </p:txBody>
          </p:sp>
          <p:sp>
            <p:nvSpPr>
              <p:cNvPr id="16" name="Shape 50"/>
              <p:cNvSpPr/>
              <p:nvPr/>
            </p:nvSpPr>
            <p:spPr>
              <a:xfrm>
                <a:off x="1752425" y="2340962"/>
                <a:ext cx="626124" cy="655449"/>
              </a:xfrm>
              <a:prstGeom prst="flowChartMagneticDisk">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pPr>
                <a:endParaRPr sz="1600" b="0">
                  <a:solidFill>
                    <a:schemeClr val="accent1">
                      <a:lumMod val="75000"/>
                    </a:schemeClr>
                  </a:solidFill>
                  <a:latin typeface="Gill Sans" charset="0"/>
                  <a:ea typeface="Gill Sans" charset="0"/>
                  <a:cs typeface="Gill Sans" charset="0"/>
                </a:endParaRPr>
              </a:p>
            </p:txBody>
          </p:sp>
          <p:sp>
            <p:nvSpPr>
              <p:cNvPr id="17" name="Shape 51"/>
              <p:cNvSpPr/>
              <p:nvPr/>
            </p:nvSpPr>
            <p:spPr>
              <a:xfrm>
                <a:off x="2378550" y="3577875"/>
                <a:ext cx="626124" cy="655449"/>
              </a:xfrm>
              <a:prstGeom prst="flowChartMagneticDisk">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pPr>
                <a:endParaRPr sz="1600" b="0">
                  <a:solidFill>
                    <a:schemeClr val="accent1">
                      <a:lumMod val="75000"/>
                    </a:schemeClr>
                  </a:solidFill>
                  <a:latin typeface="Gill Sans" charset="0"/>
                  <a:ea typeface="Gill Sans" charset="0"/>
                  <a:cs typeface="Gill Sans" charset="0"/>
                </a:endParaRPr>
              </a:p>
            </p:txBody>
          </p:sp>
          <p:sp>
            <p:nvSpPr>
              <p:cNvPr id="18" name="Shape 52"/>
              <p:cNvSpPr/>
              <p:nvPr/>
            </p:nvSpPr>
            <p:spPr>
              <a:xfrm>
                <a:off x="2378550" y="2959175"/>
                <a:ext cx="626124" cy="655449"/>
              </a:xfrm>
              <a:prstGeom prst="flowChartMagneticDisk">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pPr>
                <a:endParaRPr sz="1600" b="0">
                  <a:solidFill>
                    <a:schemeClr val="accent1">
                      <a:lumMod val="75000"/>
                    </a:schemeClr>
                  </a:solidFill>
                  <a:latin typeface="Gill Sans" charset="0"/>
                  <a:ea typeface="Gill Sans" charset="0"/>
                  <a:cs typeface="Gill Sans" charset="0"/>
                </a:endParaRPr>
              </a:p>
            </p:txBody>
          </p:sp>
          <p:sp>
            <p:nvSpPr>
              <p:cNvPr id="19" name="Shape 53"/>
              <p:cNvSpPr/>
              <p:nvPr/>
            </p:nvSpPr>
            <p:spPr>
              <a:xfrm>
                <a:off x="2378550" y="2341400"/>
                <a:ext cx="626124" cy="655449"/>
              </a:xfrm>
              <a:prstGeom prst="flowChartMagneticDisk">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pPr>
                <a:endParaRPr sz="1600" b="0">
                  <a:solidFill>
                    <a:schemeClr val="accent1">
                      <a:lumMod val="75000"/>
                    </a:schemeClr>
                  </a:solidFill>
                  <a:latin typeface="Gill Sans" charset="0"/>
                  <a:ea typeface="Gill Sans" charset="0"/>
                  <a:cs typeface="Gill Sans" charset="0"/>
                </a:endParaRPr>
              </a:p>
            </p:txBody>
          </p:sp>
          <p:sp>
            <p:nvSpPr>
              <p:cNvPr id="20" name="Shape 54"/>
              <p:cNvSpPr/>
              <p:nvPr/>
            </p:nvSpPr>
            <p:spPr>
              <a:xfrm>
                <a:off x="3004675" y="3577412"/>
                <a:ext cx="626124" cy="655449"/>
              </a:xfrm>
              <a:prstGeom prst="flowChartMagneticDisk">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pPr>
                <a:endParaRPr sz="1600" b="0">
                  <a:solidFill>
                    <a:schemeClr val="accent1">
                      <a:lumMod val="75000"/>
                    </a:schemeClr>
                  </a:solidFill>
                  <a:latin typeface="Gill Sans" charset="0"/>
                  <a:ea typeface="Gill Sans" charset="0"/>
                  <a:cs typeface="Gill Sans" charset="0"/>
                </a:endParaRPr>
              </a:p>
            </p:txBody>
          </p:sp>
          <p:sp>
            <p:nvSpPr>
              <p:cNvPr id="21" name="Shape 55"/>
              <p:cNvSpPr/>
              <p:nvPr/>
            </p:nvSpPr>
            <p:spPr>
              <a:xfrm>
                <a:off x="3004675" y="2958712"/>
                <a:ext cx="626124" cy="655449"/>
              </a:xfrm>
              <a:prstGeom prst="flowChartMagneticDisk">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pPr>
                <a:endParaRPr sz="1600" b="0">
                  <a:solidFill>
                    <a:schemeClr val="accent1">
                      <a:lumMod val="75000"/>
                    </a:schemeClr>
                  </a:solidFill>
                  <a:latin typeface="Gill Sans" charset="0"/>
                  <a:ea typeface="Gill Sans" charset="0"/>
                  <a:cs typeface="Gill Sans" charset="0"/>
                </a:endParaRPr>
              </a:p>
            </p:txBody>
          </p:sp>
          <p:sp>
            <p:nvSpPr>
              <p:cNvPr id="22" name="Shape 56"/>
              <p:cNvSpPr/>
              <p:nvPr/>
            </p:nvSpPr>
            <p:spPr>
              <a:xfrm>
                <a:off x="3004675" y="2340937"/>
                <a:ext cx="626124" cy="655449"/>
              </a:xfrm>
              <a:prstGeom prst="flowChartMagneticDisk">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pPr>
                <a:endParaRPr sz="1600" b="0">
                  <a:solidFill>
                    <a:schemeClr val="accent1">
                      <a:lumMod val="75000"/>
                    </a:schemeClr>
                  </a:solidFill>
                  <a:latin typeface="Gill Sans" charset="0"/>
                  <a:ea typeface="Gill Sans" charset="0"/>
                  <a:cs typeface="Gill Sans" charset="0"/>
                </a:endParaRPr>
              </a:p>
            </p:txBody>
          </p:sp>
          <p:sp>
            <p:nvSpPr>
              <p:cNvPr id="23" name="Shape 57"/>
              <p:cNvSpPr/>
              <p:nvPr/>
            </p:nvSpPr>
            <p:spPr>
              <a:xfrm>
                <a:off x="3630800" y="3570862"/>
                <a:ext cx="626124" cy="655449"/>
              </a:xfrm>
              <a:prstGeom prst="flowChartMagneticDisk">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pPr>
                <a:endParaRPr sz="1600" b="0">
                  <a:solidFill>
                    <a:schemeClr val="accent1">
                      <a:lumMod val="75000"/>
                    </a:schemeClr>
                  </a:solidFill>
                  <a:latin typeface="Gill Sans" charset="0"/>
                  <a:ea typeface="Gill Sans" charset="0"/>
                  <a:cs typeface="Gill Sans" charset="0"/>
                </a:endParaRPr>
              </a:p>
            </p:txBody>
          </p:sp>
          <p:sp>
            <p:nvSpPr>
              <p:cNvPr id="24" name="Shape 58"/>
              <p:cNvSpPr/>
              <p:nvPr/>
            </p:nvSpPr>
            <p:spPr>
              <a:xfrm>
                <a:off x="3630800" y="2952162"/>
                <a:ext cx="626124" cy="655449"/>
              </a:xfrm>
              <a:prstGeom prst="flowChartMagneticDisk">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pPr>
                <a:endParaRPr sz="1600" b="0">
                  <a:solidFill>
                    <a:schemeClr val="accent1">
                      <a:lumMod val="75000"/>
                    </a:schemeClr>
                  </a:solidFill>
                  <a:latin typeface="Gill Sans" charset="0"/>
                  <a:ea typeface="Gill Sans" charset="0"/>
                  <a:cs typeface="Gill Sans" charset="0"/>
                </a:endParaRPr>
              </a:p>
            </p:txBody>
          </p:sp>
          <p:sp>
            <p:nvSpPr>
              <p:cNvPr id="25" name="Shape 59"/>
              <p:cNvSpPr/>
              <p:nvPr/>
            </p:nvSpPr>
            <p:spPr>
              <a:xfrm>
                <a:off x="3630800" y="2334387"/>
                <a:ext cx="626124" cy="655449"/>
              </a:xfrm>
              <a:prstGeom prst="flowChartMagneticDisk">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pPr>
                <a:endParaRPr sz="1600" b="0">
                  <a:solidFill>
                    <a:schemeClr val="accent1">
                      <a:lumMod val="75000"/>
                    </a:schemeClr>
                  </a:solidFill>
                  <a:latin typeface="Gill Sans" charset="0"/>
                  <a:ea typeface="Gill Sans" charset="0"/>
                  <a:cs typeface="Gill Sans" charset="0"/>
                </a:endParaRPr>
              </a:p>
            </p:txBody>
          </p:sp>
        </p:grpSp>
        <p:grpSp>
          <p:nvGrpSpPr>
            <p:cNvPr id="26" name="Group 25"/>
            <p:cNvGrpSpPr/>
            <p:nvPr/>
          </p:nvGrpSpPr>
          <p:grpSpPr>
            <a:xfrm>
              <a:off x="3668556" y="2480495"/>
              <a:ext cx="989930" cy="838200"/>
              <a:chOff x="5072550" y="2248365"/>
              <a:chExt cx="2504499" cy="1891589"/>
            </a:xfrm>
          </p:grpSpPr>
          <p:pic>
            <p:nvPicPr>
              <p:cNvPr id="27" name="Shape 61"/>
              <p:cNvPicPr preferRelativeResize="0"/>
              <p:nvPr/>
            </p:nvPicPr>
            <p:blipFill rotWithShape="1">
              <a:blip r:embed="rId3">
                <a:alphaModFix/>
              </a:blip>
              <a:srcRect l="4367" t="4006" r="56666" b="56753"/>
              <a:stretch/>
            </p:blipFill>
            <p:spPr>
              <a:xfrm>
                <a:off x="5072550" y="2248365"/>
                <a:ext cx="626124" cy="630539"/>
              </a:xfrm>
              <a:prstGeom prst="rect">
                <a:avLst/>
              </a:prstGeom>
              <a:noFill/>
              <a:ln>
                <a:noFill/>
              </a:ln>
            </p:spPr>
          </p:pic>
          <p:pic>
            <p:nvPicPr>
              <p:cNvPr id="28" name="Shape 62"/>
              <p:cNvPicPr preferRelativeResize="0"/>
              <p:nvPr/>
            </p:nvPicPr>
            <p:blipFill rotWithShape="1">
              <a:blip r:embed="rId3">
                <a:alphaModFix/>
              </a:blip>
              <a:srcRect l="4367" t="4006" r="56666" b="56753"/>
              <a:stretch/>
            </p:blipFill>
            <p:spPr>
              <a:xfrm>
                <a:off x="5698675" y="2248365"/>
                <a:ext cx="626124" cy="630539"/>
              </a:xfrm>
              <a:prstGeom prst="rect">
                <a:avLst/>
              </a:prstGeom>
              <a:noFill/>
              <a:ln>
                <a:noFill/>
              </a:ln>
            </p:spPr>
          </p:pic>
          <p:pic>
            <p:nvPicPr>
              <p:cNvPr id="29" name="Shape 63"/>
              <p:cNvPicPr preferRelativeResize="0"/>
              <p:nvPr/>
            </p:nvPicPr>
            <p:blipFill rotWithShape="1">
              <a:blip r:embed="rId3">
                <a:alphaModFix/>
              </a:blip>
              <a:srcRect l="4367" t="4006" r="56666" b="56753"/>
              <a:stretch/>
            </p:blipFill>
            <p:spPr>
              <a:xfrm>
                <a:off x="6324800" y="2248365"/>
                <a:ext cx="626124" cy="630539"/>
              </a:xfrm>
              <a:prstGeom prst="rect">
                <a:avLst/>
              </a:prstGeom>
              <a:noFill/>
              <a:ln>
                <a:noFill/>
              </a:ln>
            </p:spPr>
          </p:pic>
          <p:pic>
            <p:nvPicPr>
              <p:cNvPr id="30" name="Shape 64"/>
              <p:cNvPicPr preferRelativeResize="0"/>
              <p:nvPr/>
            </p:nvPicPr>
            <p:blipFill rotWithShape="1">
              <a:blip r:embed="rId3">
                <a:alphaModFix/>
              </a:blip>
              <a:srcRect l="4367" t="4006" r="56666" b="56753"/>
              <a:stretch/>
            </p:blipFill>
            <p:spPr>
              <a:xfrm>
                <a:off x="6950925" y="2248365"/>
                <a:ext cx="626124" cy="630539"/>
              </a:xfrm>
              <a:prstGeom prst="rect">
                <a:avLst/>
              </a:prstGeom>
              <a:noFill/>
              <a:ln>
                <a:noFill/>
              </a:ln>
            </p:spPr>
          </p:pic>
          <p:pic>
            <p:nvPicPr>
              <p:cNvPr id="31" name="Shape 65"/>
              <p:cNvPicPr preferRelativeResize="0"/>
              <p:nvPr/>
            </p:nvPicPr>
            <p:blipFill rotWithShape="1">
              <a:blip r:embed="rId3">
                <a:alphaModFix/>
              </a:blip>
              <a:srcRect l="4367" t="4006" r="56666" b="56753"/>
              <a:stretch/>
            </p:blipFill>
            <p:spPr>
              <a:xfrm>
                <a:off x="5072550" y="2878890"/>
                <a:ext cx="626124" cy="630539"/>
              </a:xfrm>
              <a:prstGeom prst="rect">
                <a:avLst/>
              </a:prstGeom>
              <a:noFill/>
              <a:ln>
                <a:noFill/>
              </a:ln>
            </p:spPr>
          </p:pic>
          <p:pic>
            <p:nvPicPr>
              <p:cNvPr id="32" name="Shape 66"/>
              <p:cNvPicPr preferRelativeResize="0"/>
              <p:nvPr/>
            </p:nvPicPr>
            <p:blipFill rotWithShape="1">
              <a:blip r:embed="rId3">
                <a:alphaModFix/>
              </a:blip>
              <a:srcRect l="4367" t="4006" r="56666" b="56753"/>
              <a:stretch/>
            </p:blipFill>
            <p:spPr>
              <a:xfrm>
                <a:off x="5698675" y="2878890"/>
                <a:ext cx="626124" cy="630539"/>
              </a:xfrm>
              <a:prstGeom prst="rect">
                <a:avLst/>
              </a:prstGeom>
              <a:noFill/>
              <a:ln>
                <a:noFill/>
              </a:ln>
            </p:spPr>
          </p:pic>
          <p:pic>
            <p:nvPicPr>
              <p:cNvPr id="33" name="Shape 67"/>
              <p:cNvPicPr preferRelativeResize="0"/>
              <p:nvPr/>
            </p:nvPicPr>
            <p:blipFill rotWithShape="1">
              <a:blip r:embed="rId3">
                <a:alphaModFix/>
              </a:blip>
              <a:srcRect l="4367" t="4006" r="56666" b="56753"/>
              <a:stretch/>
            </p:blipFill>
            <p:spPr>
              <a:xfrm>
                <a:off x="6324800" y="2878890"/>
                <a:ext cx="626125" cy="630540"/>
              </a:xfrm>
              <a:prstGeom prst="rect">
                <a:avLst/>
              </a:prstGeom>
              <a:noFill/>
              <a:ln>
                <a:noFill/>
              </a:ln>
            </p:spPr>
          </p:pic>
          <p:pic>
            <p:nvPicPr>
              <p:cNvPr id="34" name="Shape 68"/>
              <p:cNvPicPr preferRelativeResize="0"/>
              <p:nvPr/>
            </p:nvPicPr>
            <p:blipFill rotWithShape="1">
              <a:blip r:embed="rId3">
                <a:alphaModFix/>
              </a:blip>
              <a:srcRect l="4367" t="4006" r="56666" b="56753"/>
              <a:stretch/>
            </p:blipFill>
            <p:spPr>
              <a:xfrm>
                <a:off x="6950925" y="2878890"/>
                <a:ext cx="626124" cy="630539"/>
              </a:xfrm>
              <a:prstGeom prst="rect">
                <a:avLst/>
              </a:prstGeom>
              <a:noFill/>
              <a:ln>
                <a:noFill/>
              </a:ln>
            </p:spPr>
          </p:pic>
          <p:pic>
            <p:nvPicPr>
              <p:cNvPr id="35" name="Shape 69"/>
              <p:cNvPicPr preferRelativeResize="0"/>
              <p:nvPr/>
            </p:nvPicPr>
            <p:blipFill rotWithShape="1">
              <a:blip r:embed="rId3">
                <a:alphaModFix/>
              </a:blip>
              <a:srcRect l="4367" t="4006" r="56666" b="56753"/>
              <a:stretch/>
            </p:blipFill>
            <p:spPr>
              <a:xfrm>
                <a:off x="5072550" y="3509415"/>
                <a:ext cx="626124" cy="630539"/>
              </a:xfrm>
              <a:prstGeom prst="rect">
                <a:avLst/>
              </a:prstGeom>
              <a:noFill/>
              <a:ln>
                <a:noFill/>
              </a:ln>
            </p:spPr>
          </p:pic>
          <p:pic>
            <p:nvPicPr>
              <p:cNvPr id="36" name="Shape 70"/>
              <p:cNvPicPr preferRelativeResize="0"/>
              <p:nvPr/>
            </p:nvPicPr>
            <p:blipFill rotWithShape="1">
              <a:blip r:embed="rId3">
                <a:alphaModFix/>
              </a:blip>
              <a:srcRect l="4367" t="4006" r="56666" b="56753"/>
              <a:stretch/>
            </p:blipFill>
            <p:spPr>
              <a:xfrm>
                <a:off x="5698675" y="3509415"/>
                <a:ext cx="626124" cy="630539"/>
              </a:xfrm>
              <a:prstGeom prst="rect">
                <a:avLst/>
              </a:prstGeom>
              <a:noFill/>
              <a:ln>
                <a:noFill/>
              </a:ln>
            </p:spPr>
          </p:pic>
          <p:pic>
            <p:nvPicPr>
              <p:cNvPr id="37" name="Shape 71"/>
              <p:cNvPicPr preferRelativeResize="0"/>
              <p:nvPr/>
            </p:nvPicPr>
            <p:blipFill rotWithShape="1">
              <a:blip r:embed="rId3">
                <a:alphaModFix/>
              </a:blip>
              <a:srcRect l="4367" t="4006" r="56666" b="56753"/>
              <a:stretch/>
            </p:blipFill>
            <p:spPr>
              <a:xfrm>
                <a:off x="6324800" y="3509415"/>
                <a:ext cx="626124" cy="630539"/>
              </a:xfrm>
              <a:prstGeom prst="rect">
                <a:avLst/>
              </a:prstGeom>
              <a:noFill/>
              <a:ln>
                <a:noFill/>
              </a:ln>
            </p:spPr>
          </p:pic>
          <p:pic>
            <p:nvPicPr>
              <p:cNvPr id="38" name="Shape 72"/>
              <p:cNvPicPr preferRelativeResize="0"/>
              <p:nvPr/>
            </p:nvPicPr>
            <p:blipFill rotWithShape="1">
              <a:blip r:embed="rId3">
                <a:alphaModFix/>
              </a:blip>
              <a:srcRect l="4367" t="4006" r="56666" b="56753"/>
              <a:stretch/>
            </p:blipFill>
            <p:spPr>
              <a:xfrm>
                <a:off x="6950925" y="3509415"/>
                <a:ext cx="626124" cy="630539"/>
              </a:xfrm>
              <a:prstGeom prst="rect">
                <a:avLst/>
              </a:prstGeom>
              <a:noFill/>
              <a:ln>
                <a:noFill/>
              </a:ln>
            </p:spPr>
          </p:pic>
        </p:grpSp>
        <p:grpSp>
          <p:nvGrpSpPr>
            <p:cNvPr id="39" name="Group 38"/>
            <p:cNvGrpSpPr/>
            <p:nvPr/>
          </p:nvGrpSpPr>
          <p:grpSpPr>
            <a:xfrm>
              <a:off x="5299343" y="2438400"/>
              <a:ext cx="2930257" cy="878376"/>
              <a:chOff x="6324600" y="1428750"/>
              <a:chExt cx="4168438" cy="1371600"/>
            </a:xfrm>
          </p:grpSpPr>
          <p:grpSp>
            <p:nvGrpSpPr>
              <p:cNvPr id="40" name="Group 39"/>
              <p:cNvGrpSpPr/>
              <p:nvPr/>
            </p:nvGrpSpPr>
            <p:grpSpPr>
              <a:xfrm>
                <a:off x="6324600" y="1428750"/>
                <a:ext cx="1730038" cy="1131888"/>
                <a:chOff x="6621586" y="1428750"/>
                <a:chExt cx="1730038" cy="1131888"/>
              </a:xfrm>
            </p:grpSpPr>
            <p:pic>
              <p:nvPicPr>
                <p:cNvPr id="53" name="Picture 52"/>
                <p:cNvPicPr>
                  <a:picLocks noChangeAspect="1"/>
                </p:cNvPicPr>
                <p:nvPr/>
              </p:nvPicPr>
              <p:blipFill>
                <a:blip r:embed="rId4"/>
                <a:stretch>
                  <a:fillRect/>
                </a:stretch>
              </p:blipFill>
              <p:spPr>
                <a:xfrm>
                  <a:off x="6621586" y="1428750"/>
                  <a:ext cx="1120438" cy="522288"/>
                </a:xfrm>
                <a:prstGeom prst="rect">
                  <a:avLst/>
                </a:prstGeom>
              </p:spPr>
            </p:pic>
            <p:pic>
              <p:nvPicPr>
                <p:cNvPr id="54" name="Picture 53"/>
                <p:cNvPicPr>
                  <a:picLocks noChangeAspect="1"/>
                </p:cNvPicPr>
                <p:nvPr/>
              </p:nvPicPr>
              <p:blipFill>
                <a:blip r:embed="rId4"/>
                <a:stretch>
                  <a:fillRect/>
                </a:stretch>
              </p:blipFill>
              <p:spPr>
                <a:xfrm>
                  <a:off x="6773986" y="1581150"/>
                  <a:ext cx="1120438" cy="522288"/>
                </a:xfrm>
                <a:prstGeom prst="rect">
                  <a:avLst/>
                </a:prstGeom>
              </p:spPr>
            </p:pic>
            <p:pic>
              <p:nvPicPr>
                <p:cNvPr id="55" name="Picture 54"/>
                <p:cNvPicPr>
                  <a:picLocks noChangeAspect="1"/>
                </p:cNvPicPr>
                <p:nvPr/>
              </p:nvPicPr>
              <p:blipFill>
                <a:blip r:embed="rId4"/>
                <a:stretch>
                  <a:fillRect/>
                </a:stretch>
              </p:blipFill>
              <p:spPr>
                <a:xfrm>
                  <a:off x="6926386" y="1733550"/>
                  <a:ext cx="1120438" cy="522288"/>
                </a:xfrm>
                <a:prstGeom prst="rect">
                  <a:avLst/>
                </a:prstGeom>
              </p:spPr>
            </p:pic>
            <p:pic>
              <p:nvPicPr>
                <p:cNvPr id="56" name="Picture 55"/>
                <p:cNvPicPr>
                  <a:picLocks noChangeAspect="1"/>
                </p:cNvPicPr>
                <p:nvPr/>
              </p:nvPicPr>
              <p:blipFill>
                <a:blip r:embed="rId4"/>
                <a:stretch>
                  <a:fillRect/>
                </a:stretch>
              </p:blipFill>
              <p:spPr>
                <a:xfrm>
                  <a:off x="7078786" y="1885950"/>
                  <a:ext cx="1120438" cy="522288"/>
                </a:xfrm>
                <a:prstGeom prst="rect">
                  <a:avLst/>
                </a:prstGeom>
              </p:spPr>
            </p:pic>
            <p:pic>
              <p:nvPicPr>
                <p:cNvPr id="57" name="Picture 56"/>
                <p:cNvPicPr>
                  <a:picLocks noChangeAspect="1"/>
                </p:cNvPicPr>
                <p:nvPr/>
              </p:nvPicPr>
              <p:blipFill>
                <a:blip r:embed="rId4"/>
                <a:stretch>
                  <a:fillRect/>
                </a:stretch>
              </p:blipFill>
              <p:spPr>
                <a:xfrm>
                  <a:off x="7231186" y="2038350"/>
                  <a:ext cx="1120438" cy="522288"/>
                </a:xfrm>
                <a:prstGeom prst="rect">
                  <a:avLst/>
                </a:prstGeom>
              </p:spPr>
            </p:pic>
          </p:grpSp>
          <p:grpSp>
            <p:nvGrpSpPr>
              <p:cNvPr id="41" name="Group 40"/>
              <p:cNvGrpSpPr/>
              <p:nvPr/>
            </p:nvGrpSpPr>
            <p:grpSpPr>
              <a:xfrm>
                <a:off x="7566362" y="1516062"/>
                <a:ext cx="1730038" cy="1131888"/>
                <a:chOff x="6621586" y="1428750"/>
                <a:chExt cx="1730038" cy="1131888"/>
              </a:xfrm>
            </p:grpSpPr>
            <p:pic>
              <p:nvPicPr>
                <p:cNvPr id="48" name="Picture 47"/>
                <p:cNvPicPr>
                  <a:picLocks noChangeAspect="1"/>
                </p:cNvPicPr>
                <p:nvPr/>
              </p:nvPicPr>
              <p:blipFill>
                <a:blip r:embed="rId4"/>
                <a:stretch>
                  <a:fillRect/>
                </a:stretch>
              </p:blipFill>
              <p:spPr>
                <a:xfrm>
                  <a:off x="6621586" y="1428750"/>
                  <a:ext cx="1120438" cy="522288"/>
                </a:xfrm>
                <a:prstGeom prst="rect">
                  <a:avLst/>
                </a:prstGeom>
              </p:spPr>
            </p:pic>
            <p:pic>
              <p:nvPicPr>
                <p:cNvPr id="49" name="Picture 48"/>
                <p:cNvPicPr>
                  <a:picLocks noChangeAspect="1"/>
                </p:cNvPicPr>
                <p:nvPr/>
              </p:nvPicPr>
              <p:blipFill>
                <a:blip r:embed="rId4"/>
                <a:stretch>
                  <a:fillRect/>
                </a:stretch>
              </p:blipFill>
              <p:spPr>
                <a:xfrm>
                  <a:off x="6773986" y="1581150"/>
                  <a:ext cx="1120438" cy="522288"/>
                </a:xfrm>
                <a:prstGeom prst="rect">
                  <a:avLst/>
                </a:prstGeom>
              </p:spPr>
            </p:pic>
            <p:pic>
              <p:nvPicPr>
                <p:cNvPr id="50" name="Picture 49"/>
                <p:cNvPicPr>
                  <a:picLocks noChangeAspect="1"/>
                </p:cNvPicPr>
                <p:nvPr/>
              </p:nvPicPr>
              <p:blipFill>
                <a:blip r:embed="rId4"/>
                <a:stretch>
                  <a:fillRect/>
                </a:stretch>
              </p:blipFill>
              <p:spPr>
                <a:xfrm>
                  <a:off x="6926386" y="1733550"/>
                  <a:ext cx="1120438" cy="522288"/>
                </a:xfrm>
                <a:prstGeom prst="rect">
                  <a:avLst/>
                </a:prstGeom>
              </p:spPr>
            </p:pic>
            <p:pic>
              <p:nvPicPr>
                <p:cNvPr id="51" name="Picture 50"/>
                <p:cNvPicPr>
                  <a:picLocks noChangeAspect="1"/>
                </p:cNvPicPr>
                <p:nvPr/>
              </p:nvPicPr>
              <p:blipFill>
                <a:blip r:embed="rId4"/>
                <a:stretch>
                  <a:fillRect/>
                </a:stretch>
              </p:blipFill>
              <p:spPr>
                <a:xfrm>
                  <a:off x="7078786" y="1885950"/>
                  <a:ext cx="1120438" cy="522288"/>
                </a:xfrm>
                <a:prstGeom prst="rect">
                  <a:avLst/>
                </a:prstGeom>
              </p:spPr>
            </p:pic>
            <p:pic>
              <p:nvPicPr>
                <p:cNvPr id="52" name="Picture 51"/>
                <p:cNvPicPr>
                  <a:picLocks noChangeAspect="1"/>
                </p:cNvPicPr>
                <p:nvPr/>
              </p:nvPicPr>
              <p:blipFill>
                <a:blip r:embed="rId4"/>
                <a:stretch>
                  <a:fillRect/>
                </a:stretch>
              </p:blipFill>
              <p:spPr>
                <a:xfrm>
                  <a:off x="7231186" y="2038350"/>
                  <a:ext cx="1120438" cy="522288"/>
                </a:xfrm>
                <a:prstGeom prst="rect">
                  <a:avLst/>
                </a:prstGeom>
              </p:spPr>
            </p:pic>
          </p:grpSp>
          <p:grpSp>
            <p:nvGrpSpPr>
              <p:cNvPr id="42" name="Group 41"/>
              <p:cNvGrpSpPr/>
              <p:nvPr/>
            </p:nvGrpSpPr>
            <p:grpSpPr>
              <a:xfrm>
                <a:off x="8763000" y="1668462"/>
                <a:ext cx="1730038" cy="1131888"/>
                <a:chOff x="6621586" y="1428750"/>
                <a:chExt cx="1730038" cy="1131888"/>
              </a:xfrm>
            </p:grpSpPr>
            <p:pic>
              <p:nvPicPr>
                <p:cNvPr id="43" name="Picture 42"/>
                <p:cNvPicPr>
                  <a:picLocks noChangeAspect="1"/>
                </p:cNvPicPr>
                <p:nvPr/>
              </p:nvPicPr>
              <p:blipFill>
                <a:blip r:embed="rId4"/>
                <a:stretch>
                  <a:fillRect/>
                </a:stretch>
              </p:blipFill>
              <p:spPr>
                <a:xfrm>
                  <a:off x="6621586" y="1428750"/>
                  <a:ext cx="1120438" cy="522288"/>
                </a:xfrm>
                <a:prstGeom prst="rect">
                  <a:avLst/>
                </a:prstGeom>
              </p:spPr>
            </p:pic>
            <p:pic>
              <p:nvPicPr>
                <p:cNvPr id="44" name="Picture 43"/>
                <p:cNvPicPr>
                  <a:picLocks noChangeAspect="1"/>
                </p:cNvPicPr>
                <p:nvPr/>
              </p:nvPicPr>
              <p:blipFill>
                <a:blip r:embed="rId4"/>
                <a:stretch>
                  <a:fillRect/>
                </a:stretch>
              </p:blipFill>
              <p:spPr>
                <a:xfrm>
                  <a:off x="6773986" y="1581150"/>
                  <a:ext cx="1120438" cy="522288"/>
                </a:xfrm>
                <a:prstGeom prst="rect">
                  <a:avLst/>
                </a:prstGeom>
              </p:spPr>
            </p:pic>
            <p:pic>
              <p:nvPicPr>
                <p:cNvPr id="45" name="Picture 44"/>
                <p:cNvPicPr>
                  <a:picLocks noChangeAspect="1"/>
                </p:cNvPicPr>
                <p:nvPr/>
              </p:nvPicPr>
              <p:blipFill>
                <a:blip r:embed="rId4"/>
                <a:stretch>
                  <a:fillRect/>
                </a:stretch>
              </p:blipFill>
              <p:spPr>
                <a:xfrm>
                  <a:off x="6926386" y="1733550"/>
                  <a:ext cx="1120438" cy="522288"/>
                </a:xfrm>
                <a:prstGeom prst="rect">
                  <a:avLst/>
                </a:prstGeom>
              </p:spPr>
            </p:pic>
            <p:pic>
              <p:nvPicPr>
                <p:cNvPr id="46" name="Picture 45"/>
                <p:cNvPicPr>
                  <a:picLocks noChangeAspect="1"/>
                </p:cNvPicPr>
                <p:nvPr/>
              </p:nvPicPr>
              <p:blipFill>
                <a:blip r:embed="rId4"/>
                <a:stretch>
                  <a:fillRect/>
                </a:stretch>
              </p:blipFill>
              <p:spPr>
                <a:xfrm>
                  <a:off x="7078786" y="1885950"/>
                  <a:ext cx="1120438" cy="522288"/>
                </a:xfrm>
                <a:prstGeom prst="rect">
                  <a:avLst/>
                </a:prstGeom>
              </p:spPr>
            </p:pic>
            <p:pic>
              <p:nvPicPr>
                <p:cNvPr id="47" name="Picture 46"/>
                <p:cNvPicPr>
                  <a:picLocks noChangeAspect="1"/>
                </p:cNvPicPr>
                <p:nvPr/>
              </p:nvPicPr>
              <p:blipFill>
                <a:blip r:embed="rId4"/>
                <a:stretch>
                  <a:fillRect/>
                </a:stretch>
              </p:blipFill>
              <p:spPr>
                <a:xfrm>
                  <a:off x="7231186" y="2038350"/>
                  <a:ext cx="1120438" cy="522288"/>
                </a:xfrm>
                <a:prstGeom prst="rect">
                  <a:avLst/>
                </a:prstGeom>
              </p:spPr>
            </p:pic>
          </p:grpSp>
        </p:grpSp>
        <p:sp>
          <p:nvSpPr>
            <p:cNvPr id="58" name="Shape 73"/>
            <p:cNvSpPr txBox="1"/>
            <p:nvPr/>
          </p:nvSpPr>
          <p:spPr>
            <a:xfrm>
              <a:off x="3276599" y="3242495"/>
              <a:ext cx="1698523" cy="561150"/>
            </a:xfrm>
            <a:prstGeom prst="rect">
              <a:avLst/>
            </a:prstGeom>
            <a:noFill/>
            <a:ln>
              <a:noFill/>
            </a:ln>
          </p:spPr>
          <p:txBody>
            <a:bodyPr lIns="91425" tIns="91425" rIns="91425" bIns="91425" anchor="t" anchorCtr="0">
              <a:noAutofit/>
            </a:bodyPr>
            <a:lstStyle/>
            <a:p>
              <a:pPr>
                <a:spcBef>
                  <a:spcPts val="0"/>
                </a:spcBef>
              </a:pPr>
              <a:r>
                <a:rPr lang="en" sz="2000" b="0" dirty="0">
                  <a:solidFill>
                    <a:schemeClr val="accent1">
                      <a:lumMod val="75000"/>
                    </a:schemeClr>
                  </a:solidFill>
                  <a:latin typeface="Gill Sans" charset="0"/>
                  <a:ea typeface="Gill Sans" charset="0"/>
                  <a:cs typeface="Gill Sans" charset="0"/>
                </a:rPr>
                <a:t>… and CPUs</a:t>
              </a:r>
            </a:p>
          </p:txBody>
        </p:sp>
      </p:grpSp>
      <p:sp>
        <p:nvSpPr>
          <p:cNvPr id="61" name="Cloud 60"/>
          <p:cNvSpPr/>
          <p:nvPr/>
        </p:nvSpPr>
        <p:spPr bwMode="auto">
          <a:xfrm>
            <a:off x="0" y="2133600"/>
            <a:ext cx="9144000" cy="2209800"/>
          </a:xfrm>
          <a:prstGeom prst="cloud">
            <a:avLst/>
          </a:prstGeom>
          <a:noFill/>
          <a:ln w="571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u="none" strike="noStrike" cap="none" normalizeH="0" baseline="0" dirty="0" smtClean="0">
              <a:ln>
                <a:noFill/>
              </a:ln>
              <a:solidFill>
                <a:schemeClr val="tx1"/>
              </a:solidFill>
              <a:effectLst/>
              <a:latin typeface="Gill Sans" charset="0"/>
              <a:ea typeface="Gill Sans" charset="0"/>
              <a:cs typeface="Gill Sans"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b="0" dirty="0">
              <a:latin typeface="Gill Sans" charset="0"/>
              <a:ea typeface="Gill Sans" charset="0"/>
              <a:cs typeface="Gill Sans"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u="none" strike="noStrike" cap="none" normalizeH="0" baseline="0" dirty="0" smtClean="0">
              <a:ln>
                <a:noFill/>
              </a:ln>
              <a:solidFill>
                <a:schemeClr val="tx1"/>
              </a:solidFill>
              <a:effectLst/>
              <a:latin typeface="Gill Sans" charset="0"/>
              <a:ea typeface="Gill Sans" charset="0"/>
              <a:cs typeface="Gill Sans"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u="none" strike="noStrike" cap="none" normalizeH="0" baseline="0" dirty="0" smtClean="0">
              <a:ln>
                <a:noFill/>
              </a:ln>
              <a:solidFill>
                <a:schemeClr val="tx1"/>
              </a:solidFill>
              <a:effectLst/>
              <a:latin typeface="Gill Sans" charset="0"/>
              <a:ea typeface="Gill Sans" charset="0"/>
              <a:cs typeface="Gill Sans"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u="none" strike="noStrike" cap="none" normalizeH="0" baseline="0" dirty="0" smtClean="0">
                <a:ln>
                  <a:noFill/>
                </a:ln>
                <a:solidFill>
                  <a:schemeClr val="tx1"/>
                </a:solidFill>
                <a:effectLst/>
                <a:latin typeface="Gill Sans" charset="0"/>
                <a:ea typeface="Gill Sans" charset="0"/>
                <a:cs typeface="Gill Sans" charset="0"/>
              </a:rPr>
              <a:t>Cloud Computing</a:t>
            </a:r>
          </a:p>
        </p:txBody>
      </p:sp>
    </p:spTree>
    <p:extLst>
      <p:ext uri="{BB962C8B-B14F-4D97-AF65-F5344CB8AC3E}">
        <p14:creationId xmlns:p14="http://schemas.microsoft.com/office/powerpoint/2010/main" val="34862504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Fast: Time to sort 100TB </a:t>
            </a:r>
            <a:endParaRPr lang="en-US" dirty="0"/>
          </a:p>
        </p:txBody>
      </p:sp>
      <p:sp>
        <p:nvSpPr>
          <p:cNvPr id="14" name="Rectangle 13"/>
          <p:cNvSpPr/>
          <p:nvPr/>
        </p:nvSpPr>
        <p:spPr>
          <a:xfrm rot="5400000">
            <a:off x="5283560" y="4538791"/>
            <a:ext cx="411981" cy="1288150"/>
          </a:xfrm>
          <a:prstGeom prst="rect">
            <a:avLst/>
          </a:prstGeom>
          <a:solidFill>
            <a:srgbClr val="FF66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Rectangle 12"/>
          <p:cNvSpPr/>
          <p:nvPr/>
        </p:nvSpPr>
        <p:spPr>
          <a:xfrm rot="5400000">
            <a:off x="6588540" y="1284606"/>
            <a:ext cx="444569" cy="3930697"/>
          </a:xfrm>
          <a:prstGeom prst="rect">
            <a:avLst/>
          </a:prstGeom>
          <a:solidFill>
            <a:schemeClr val="bg1">
              <a:lumMod val="6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6" name="TextBox 185"/>
          <p:cNvSpPr txBox="1"/>
          <p:nvPr/>
        </p:nvSpPr>
        <p:spPr>
          <a:xfrm>
            <a:off x="2924848" y="2131893"/>
            <a:ext cx="2436290" cy="400110"/>
          </a:xfrm>
          <a:prstGeom prst="rect">
            <a:avLst/>
          </a:prstGeom>
          <a:noFill/>
        </p:spPr>
        <p:txBody>
          <a:bodyPr wrap="square" rtlCol="0">
            <a:spAutoFit/>
          </a:bodyPr>
          <a:lstStyle/>
          <a:p>
            <a:r>
              <a:rPr lang="en-US" sz="2000" dirty="0" smtClean="0">
                <a:solidFill>
                  <a:schemeClr val="tx1">
                    <a:lumMod val="75000"/>
                    <a:lumOff val="25000"/>
                  </a:schemeClr>
                </a:solidFill>
                <a:latin typeface="Source Sans Pro Light"/>
                <a:cs typeface="Source Sans Pro Light"/>
              </a:rPr>
              <a:t>2100 machines</a:t>
            </a:r>
            <a:endParaRPr lang="en-US" sz="2000" dirty="0">
              <a:solidFill>
                <a:schemeClr val="tx1">
                  <a:lumMod val="75000"/>
                  <a:lumOff val="25000"/>
                </a:schemeClr>
              </a:solidFill>
              <a:latin typeface="Source Sans Pro Light"/>
              <a:cs typeface="Source Sans Pro Light"/>
            </a:endParaRPr>
          </a:p>
        </p:txBody>
      </p:sp>
      <p:sp>
        <p:nvSpPr>
          <p:cNvPr id="190" name="TextBox 189"/>
          <p:cNvSpPr txBox="1"/>
          <p:nvPr/>
        </p:nvSpPr>
        <p:spPr>
          <a:xfrm>
            <a:off x="667264" y="2132068"/>
            <a:ext cx="2257584" cy="830997"/>
          </a:xfrm>
          <a:prstGeom prst="rect">
            <a:avLst/>
          </a:prstGeom>
          <a:noFill/>
        </p:spPr>
        <p:txBody>
          <a:bodyPr wrap="square" rtlCol="0" anchor="t">
            <a:spAutoFit/>
          </a:bodyPr>
          <a:lstStyle/>
          <a:p>
            <a:r>
              <a:rPr lang="en-US" sz="2400" dirty="0" smtClean="0">
                <a:latin typeface="Source Sans Pro Light"/>
                <a:cs typeface="Source Sans Pro Light"/>
              </a:rPr>
              <a:t>2013 Record: </a:t>
            </a:r>
            <a:br>
              <a:rPr lang="en-US" sz="2400" dirty="0" smtClean="0">
                <a:latin typeface="Source Sans Pro Light"/>
                <a:cs typeface="Source Sans Pro Light"/>
              </a:rPr>
            </a:br>
            <a:r>
              <a:rPr lang="en-US" sz="2400" dirty="0" err="1" smtClean="0">
                <a:latin typeface="Source Sans Pro Light"/>
                <a:cs typeface="Source Sans Pro Light"/>
              </a:rPr>
              <a:t>Hadoop</a:t>
            </a:r>
            <a:endParaRPr lang="en-US" sz="2400" dirty="0">
              <a:latin typeface="Source Sans Pro Light"/>
              <a:cs typeface="Source Sans Pro Light"/>
            </a:endParaRPr>
          </a:p>
        </p:txBody>
      </p:sp>
      <p:sp>
        <p:nvSpPr>
          <p:cNvPr id="191" name="TextBox 190"/>
          <p:cNvSpPr txBox="1"/>
          <p:nvPr/>
        </p:nvSpPr>
        <p:spPr>
          <a:xfrm>
            <a:off x="667264" y="4083437"/>
            <a:ext cx="1952320" cy="830997"/>
          </a:xfrm>
          <a:prstGeom prst="rect">
            <a:avLst/>
          </a:prstGeom>
          <a:noFill/>
        </p:spPr>
        <p:txBody>
          <a:bodyPr wrap="square" rtlCol="0" anchor="t">
            <a:spAutoFit/>
          </a:bodyPr>
          <a:lstStyle/>
          <a:p>
            <a:r>
              <a:rPr lang="en-US" sz="2400" dirty="0" smtClean="0">
                <a:solidFill>
                  <a:srgbClr val="FF6600"/>
                </a:solidFill>
                <a:latin typeface="Source Sans Pro Light"/>
                <a:cs typeface="Source Sans Pro Light"/>
              </a:rPr>
              <a:t>2014 Record: Spark</a:t>
            </a:r>
            <a:endParaRPr lang="en-US" sz="2400" dirty="0">
              <a:solidFill>
                <a:srgbClr val="FF6600"/>
              </a:solidFill>
              <a:latin typeface="Source Sans Pro Light"/>
              <a:cs typeface="Source Sans Pro Light"/>
            </a:endParaRPr>
          </a:p>
        </p:txBody>
      </p:sp>
      <p:sp>
        <p:nvSpPr>
          <p:cNvPr id="3" name="TextBox 2"/>
          <p:cNvSpPr txBox="1"/>
          <p:nvPr/>
        </p:nvSpPr>
        <p:spPr>
          <a:xfrm>
            <a:off x="3120322" y="6414171"/>
            <a:ext cx="2903359" cy="230832"/>
          </a:xfrm>
          <a:prstGeom prst="rect">
            <a:avLst/>
          </a:prstGeom>
          <a:noFill/>
        </p:spPr>
        <p:txBody>
          <a:bodyPr wrap="none" rtlCol="0">
            <a:spAutoFit/>
          </a:bodyPr>
          <a:lstStyle/>
          <a:p>
            <a:pPr algn="ctr"/>
            <a:r>
              <a:rPr lang="en-US" sz="900" dirty="0" smtClean="0">
                <a:solidFill>
                  <a:srgbClr val="7F7F7F"/>
                </a:solidFill>
                <a:latin typeface="Source Sans Pro Light"/>
                <a:cs typeface="Source Sans Pro Light"/>
              </a:rPr>
              <a:t>Source: Daytona </a:t>
            </a:r>
            <a:r>
              <a:rPr lang="en-US" sz="900" dirty="0" err="1" smtClean="0">
                <a:solidFill>
                  <a:srgbClr val="7F7F7F"/>
                </a:solidFill>
                <a:latin typeface="Source Sans Pro Light"/>
                <a:cs typeface="Source Sans Pro Light"/>
              </a:rPr>
              <a:t>GraySort</a:t>
            </a:r>
            <a:r>
              <a:rPr lang="en-US" sz="900" dirty="0">
                <a:solidFill>
                  <a:srgbClr val="7F7F7F"/>
                </a:solidFill>
                <a:latin typeface="Source Sans Pro Light"/>
                <a:cs typeface="Source Sans Pro Light"/>
              </a:rPr>
              <a:t> </a:t>
            </a:r>
            <a:r>
              <a:rPr lang="en-US" sz="900" dirty="0" smtClean="0">
                <a:solidFill>
                  <a:srgbClr val="7F7F7F"/>
                </a:solidFill>
                <a:latin typeface="Source Sans Pro Light"/>
                <a:cs typeface="Source Sans Pro Light"/>
              </a:rPr>
              <a:t>benchmark, </a:t>
            </a:r>
            <a:r>
              <a:rPr lang="en-US" sz="900" dirty="0" err="1" smtClean="0">
                <a:solidFill>
                  <a:srgbClr val="7F7F7F"/>
                </a:solidFill>
                <a:latin typeface="Source Sans Pro Light"/>
                <a:cs typeface="Source Sans Pro Light"/>
              </a:rPr>
              <a:t>sortbenchmark.org</a:t>
            </a:r>
            <a:r>
              <a:rPr lang="en-US" sz="900" dirty="0" smtClean="0">
                <a:solidFill>
                  <a:srgbClr val="7F7F7F"/>
                </a:solidFill>
                <a:latin typeface="Source Sans Pro Light"/>
                <a:cs typeface="Source Sans Pro Light"/>
              </a:rPr>
              <a:t> </a:t>
            </a:r>
            <a:endParaRPr lang="en-US" sz="900" dirty="0">
              <a:solidFill>
                <a:srgbClr val="7F7F7F"/>
              </a:solidFill>
              <a:latin typeface="Source Sans Pro Light"/>
              <a:cs typeface="Source Sans Pro Light"/>
            </a:endParaRPr>
          </a:p>
        </p:txBody>
      </p:sp>
      <p:sp>
        <p:nvSpPr>
          <p:cNvPr id="121" name="TextBox 120"/>
          <p:cNvSpPr txBox="1"/>
          <p:nvPr/>
        </p:nvSpPr>
        <p:spPr>
          <a:xfrm>
            <a:off x="2978262" y="3050231"/>
            <a:ext cx="1821635" cy="400110"/>
          </a:xfrm>
          <a:prstGeom prst="rect">
            <a:avLst/>
          </a:prstGeom>
          <a:noFill/>
        </p:spPr>
        <p:txBody>
          <a:bodyPr wrap="square" rtlCol="0">
            <a:spAutoFit/>
          </a:bodyPr>
          <a:lstStyle/>
          <a:p>
            <a:r>
              <a:rPr lang="en-US" sz="2000" dirty="0" smtClean="0">
                <a:solidFill>
                  <a:schemeClr val="tx1">
                    <a:lumMod val="75000"/>
                    <a:lumOff val="25000"/>
                  </a:schemeClr>
                </a:solidFill>
                <a:latin typeface="Source Sans Pro Light"/>
                <a:cs typeface="Source Sans Pro Light"/>
              </a:rPr>
              <a:t>72 minutes</a:t>
            </a:r>
            <a:endParaRPr lang="en-US" sz="2000" dirty="0">
              <a:solidFill>
                <a:schemeClr val="tx1">
                  <a:lumMod val="75000"/>
                  <a:lumOff val="25000"/>
                </a:schemeClr>
              </a:solidFill>
              <a:latin typeface="Source Sans Pro Light"/>
              <a:cs typeface="Source Sans Pro Light"/>
            </a:endParaRPr>
          </a:p>
        </p:txBody>
      </p:sp>
      <p:sp>
        <p:nvSpPr>
          <p:cNvPr id="122" name="TextBox 121"/>
          <p:cNvSpPr txBox="1"/>
          <p:nvPr/>
        </p:nvSpPr>
        <p:spPr>
          <a:xfrm>
            <a:off x="2978262" y="4134836"/>
            <a:ext cx="1645835" cy="400110"/>
          </a:xfrm>
          <a:prstGeom prst="rect">
            <a:avLst/>
          </a:prstGeom>
          <a:noFill/>
        </p:spPr>
        <p:txBody>
          <a:bodyPr wrap="square" rtlCol="0">
            <a:spAutoFit/>
          </a:bodyPr>
          <a:lstStyle/>
          <a:p>
            <a:r>
              <a:rPr lang="en-US" sz="2000" dirty="0" smtClean="0">
                <a:solidFill>
                  <a:srgbClr val="FF6600"/>
                </a:solidFill>
                <a:latin typeface="Source Sans Pro Light"/>
                <a:cs typeface="Source Sans Pro Light"/>
              </a:rPr>
              <a:t>207 machines</a:t>
            </a:r>
            <a:endParaRPr lang="en-US" sz="2000" dirty="0">
              <a:solidFill>
                <a:srgbClr val="FF6600"/>
              </a:solidFill>
              <a:latin typeface="Source Sans Pro Light"/>
              <a:cs typeface="Source Sans Pro Light"/>
            </a:endParaRPr>
          </a:p>
        </p:txBody>
      </p:sp>
      <p:sp>
        <p:nvSpPr>
          <p:cNvPr id="123" name="TextBox 122"/>
          <p:cNvSpPr txBox="1"/>
          <p:nvPr/>
        </p:nvSpPr>
        <p:spPr>
          <a:xfrm>
            <a:off x="2978262" y="4976875"/>
            <a:ext cx="1821635" cy="400110"/>
          </a:xfrm>
          <a:prstGeom prst="rect">
            <a:avLst/>
          </a:prstGeom>
          <a:noFill/>
        </p:spPr>
        <p:txBody>
          <a:bodyPr wrap="square" rtlCol="0">
            <a:spAutoFit/>
          </a:bodyPr>
          <a:lstStyle/>
          <a:p>
            <a:r>
              <a:rPr lang="en-US" sz="2000" dirty="0" smtClean="0">
                <a:solidFill>
                  <a:srgbClr val="FF6600"/>
                </a:solidFill>
                <a:latin typeface="Source Sans Pro Light"/>
                <a:cs typeface="Source Sans Pro Light"/>
              </a:rPr>
              <a:t>23 minutes</a:t>
            </a:r>
            <a:endParaRPr lang="en-US" sz="2000" dirty="0">
              <a:solidFill>
                <a:srgbClr val="FF6600"/>
              </a:solidFill>
              <a:latin typeface="Source Sans Pro Light"/>
              <a:cs typeface="Source Sans Pro Light"/>
            </a:endParaRPr>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r="14742"/>
          <a:stretch/>
        </p:blipFill>
        <p:spPr>
          <a:xfrm>
            <a:off x="4746485" y="2001061"/>
            <a:ext cx="1435241" cy="72636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591084" y="4332266"/>
            <a:ext cx="726369" cy="217586"/>
          </a:xfrm>
          <a:prstGeom prst="rect">
            <a:avLst/>
          </a:prstGeom>
        </p:spPr>
      </p:pic>
      <p:sp>
        <p:nvSpPr>
          <p:cNvPr id="17" name="Rounded Rectangle 16"/>
          <p:cNvSpPr/>
          <p:nvPr/>
        </p:nvSpPr>
        <p:spPr>
          <a:xfrm>
            <a:off x="1707679" y="5876421"/>
            <a:ext cx="5832834" cy="477263"/>
          </a:xfrm>
          <a:prstGeom prst="roundRect">
            <a:avLst/>
          </a:prstGeom>
          <a:noFill/>
          <a:ln w="9525" cmpd="sng">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aseline="4000" dirty="0" smtClean="0">
                <a:solidFill>
                  <a:schemeClr val="tx1">
                    <a:lumMod val="85000"/>
                    <a:lumOff val="15000"/>
                  </a:schemeClr>
                </a:solidFill>
                <a:latin typeface="Source Sans Pro Light"/>
                <a:cs typeface="Source Sans Pro Light"/>
              </a:rPr>
              <a:t>Also sorted 1PB in 4 hours</a:t>
            </a:r>
          </a:p>
        </p:txBody>
      </p:sp>
    </p:spTree>
    <p:extLst>
      <p:ext uri="{BB962C8B-B14F-4D97-AF65-F5344CB8AC3E}">
        <p14:creationId xmlns:p14="http://schemas.microsoft.com/office/powerpoint/2010/main" val="235910308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86" grpId="0"/>
      <p:bldP spid="190" grpId="0"/>
      <p:bldP spid="191" grpId="0"/>
      <p:bldP spid="121" grpId="0"/>
      <p:bldP spid="122" grpId="0"/>
      <p:bldP spid="123" grpId="0"/>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Large-Scale Usage</a:t>
            </a:r>
            <a:endParaRPr lang="en-US" dirty="0"/>
          </a:p>
        </p:txBody>
      </p:sp>
      <p:grpSp>
        <p:nvGrpSpPr>
          <p:cNvPr id="20" name="Group 19"/>
          <p:cNvGrpSpPr/>
          <p:nvPr/>
        </p:nvGrpSpPr>
        <p:grpSpPr>
          <a:xfrm>
            <a:off x="1981246" y="1960238"/>
            <a:ext cx="5260304" cy="604884"/>
            <a:chOff x="1981245" y="1470177"/>
            <a:chExt cx="5260304" cy="453663"/>
          </a:xfrm>
        </p:grpSpPr>
        <p:pic>
          <p:nvPicPr>
            <p:cNvPr id="5" name="Picture 4" descr="Tencent-can-Now-Officially-Perform-Banking-Opera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9699" y="1539625"/>
              <a:ext cx="1561850" cy="384215"/>
            </a:xfrm>
            <a:prstGeom prst="rect">
              <a:avLst/>
            </a:prstGeom>
          </p:spPr>
        </p:pic>
        <p:sp>
          <p:nvSpPr>
            <p:cNvPr id="8" name="TextBox 7"/>
            <p:cNvSpPr txBox="1"/>
            <p:nvPr/>
          </p:nvSpPr>
          <p:spPr>
            <a:xfrm>
              <a:off x="1981245" y="1470177"/>
              <a:ext cx="2082621" cy="346249"/>
            </a:xfrm>
            <a:prstGeom prst="rect">
              <a:avLst/>
            </a:prstGeom>
            <a:noFill/>
          </p:spPr>
          <p:txBody>
            <a:bodyPr wrap="none" rtlCol="0">
              <a:spAutoFit/>
            </a:bodyPr>
            <a:lstStyle/>
            <a:p>
              <a:pPr algn="r"/>
              <a:r>
                <a:rPr lang="en-US" sz="2400" dirty="0" smtClean="0">
                  <a:solidFill>
                    <a:srgbClr val="FF6600"/>
                  </a:solidFill>
                  <a:latin typeface="Source Sans Pro Light"/>
                  <a:cs typeface="Source Sans Pro Light"/>
                </a:rPr>
                <a:t>Largest cluster</a:t>
              </a:r>
              <a:r>
                <a:rPr lang="en-US" sz="2400" dirty="0" smtClean="0">
                  <a:solidFill>
                    <a:schemeClr val="accent2"/>
                  </a:solidFill>
                  <a:latin typeface="Source Sans Pro Light"/>
                  <a:cs typeface="Source Sans Pro Light"/>
                </a:rPr>
                <a:t>:</a:t>
              </a:r>
              <a:endParaRPr lang="en-US" sz="2400" dirty="0">
                <a:solidFill>
                  <a:schemeClr val="accent2"/>
                </a:solidFill>
                <a:latin typeface="Source Sans Pro Light"/>
                <a:cs typeface="Source Sans Pro Light"/>
              </a:endParaRPr>
            </a:p>
          </p:txBody>
        </p:sp>
        <p:sp>
          <p:nvSpPr>
            <p:cNvPr id="13" name="TextBox 12"/>
            <p:cNvSpPr txBox="1"/>
            <p:nvPr/>
          </p:nvSpPr>
          <p:spPr>
            <a:xfrm>
              <a:off x="4028151" y="1470177"/>
              <a:ext cx="1608133" cy="346249"/>
            </a:xfrm>
            <a:prstGeom prst="rect">
              <a:avLst/>
            </a:prstGeom>
            <a:noFill/>
          </p:spPr>
          <p:txBody>
            <a:bodyPr wrap="none" rtlCol="0">
              <a:spAutoFit/>
            </a:bodyPr>
            <a:lstStyle/>
            <a:p>
              <a:r>
                <a:rPr lang="en-US" sz="2400" dirty="0" smtClean="0">
                  <a:latin typeface="Source Sans Pro Light"/>
                  <a:cs typeface="Source Sans Pro Light"/>
                </a:rPr>
                <a:t>8000 nodes</a:t>
              </a:r>
              <a:endParaRPr lang="en-US" sz="2400" dirty="0">
                <a:latin typeface="Source Sans Pro Light"/>
                <a:cs typeface="Source Sans Pro Light"/>
              </a:endParaRPr>
            </a:p>
          </p:txBody>
        </p:sp>
      </p:grpSp>
      <p:grpSp>
        <p:nvGrpSpPr>
          <p:cNvPr id="21" name="Group 20"/>
          <p:cNvGrpSpPr/>
          <p:nvPr/>
        </p:nvGrpSpPr>
        <p:grpSpPr>
          <a:xfrm>
            <a:off x="1647820" y="2457822"/>
            <a:ext cx="6410188" cy="1644836"/>
            <a:chOff x="1647820" y="1843366"/>
            <a:chExt cx="6410188" cy="1233627"/>
          </a:xfrm>
        </p:grpSpPr>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5484181" y="1843366"/>
              <a:ext cx="1183589" cy="1233627"/>
            </a:xfrm>
            <a:prstGeom prst="rect">
              <a:avLst/>
            </a:prstGeom>
          </p:spPr>
        </p:pic>
        <p:pic>
          <p:nvPicPr>
            <p:cNvPr id="7" name="Picture 6" descr="logo_product_2x.png"/>
            <p:cNvPicPr>
              <a:picLocks noChangeAspect="1"/>
            </p:cNvPicPr>
            <p:nvPr/>
          </p:nvPicPr>
          <p:blipFill rotWithShape="1">
            <a:blip r:embed="rId4">
              <a:extLst>
                <a:ext uri="{28A0092B-C50C-407E-A947-70E740481C1C}">
                  <a14:useLocalDpi xmlns:a14="http://schemas.microsoft.com/office/drawing/2010/main" val="0"/>
                </a:ext>
              </a:extLst>
            </a:blip>
            <a:srcRect l="7110" r="18975"/>
            <a:stretch/>
          </p:blipFill>
          <p:spPr>
            <a:xfrm>
              <a:off x="6661677" y="2346768"/>
              <a:ext cx="1396331" cy="288268"/>
            </a:xfrm>
            <a:prstGeom prst="rect">
              <a:avLst/>
            </a:prstGeom>
          </p:spPr>
        </p:pic>
        <p:sp>
          <p:nvSpPr>
            <p:cNvPr id="10" name="TextBox 9"/>
            <p:cNvSpPr txBox="1"/>
            <p:nvPr/>
          </p:nvSpPr>
          <p:spPr>
            <a:xfrm>
              <a:off x="1647820" y="2229347"/>
              <a:ext cx="2416046" cy="346249"/>
            </a:xfrm>
            <a:prstGeom prst="rect">
              <a:avLst/>
            </a:prstGeom>
            <a:noFill/>
          </p:spPr>
          <p:txBody>
            <a:bodyPr wrap="none" rtlCol="0">
              <a:spAutoFit/>
            </a:bodyPr>
            <a:lstStyle/>
            <a:p>
              <a:pPr algn="r"/>
              <a:r>
                <a:rPr lang="en-US" sz="2400" dirty="0" smtClean="0">
                  <a:solidFill>
                    <a:srgbClr val="EC541B"/>
                  </a:solidFill>
                  <a:latin typeface="Source Sans Pro Light"/>
                  <a:cs typeface="Source Sans Pro Light"/>
                </a:rPr>
                <a:t>Largest single job:</a:t>
              </a:r>
              <a:endParaRPr lang="en-US" sz="2400" dirty="0">
                <a:solidFill>
                  <a:srgbClr val="EC541B"/>
                </a:solidFill>
                <a:latin typeface="Source Sans Pro Light"/>
                <a:cs typeface="Source Sans Pro Light"/>
              </a:endParaRPr>
            </a:p>
          </p:txBody>
        </p:sp>
        <p:sp>
          <p:nvSpPr>
            <p:cNvPr id="14" name="TextBox 13"/>
            <p:cNvSpPr txBox="1"/>
            <p:nvPr/>
          </p:nvSpPr>
          <p:spPr>
            <a:xfrm>
              <a:off x="4028151" y="2229347"/>
              <a:ext cx="1492716" cy="346249"/>
            </a:xfrm>
            <a:prstGeom prst="rect">
              <a:avLst/>
            </a:prstGeom>
            <a:noFill/>
          </p:spPr>
          <p:txBody>
            <a:bodyPr wrap="none" rtlCol="0">
              <a:spAutoFit/>
            </a:bodyPr>
            <a:lstStyle/>
            <a:p>
              <a:r>
                <a:rPr lang="en-US" sz="2400" dirty="0" smtClean="0">
                  <a:latin typeface="Source Sans Pro Light"/>
                  <a:cs typeface="Source Sans Pro Light"/>
                </a:rPr>
                <a:t>1 petabyte</a:t>
              </a:r>
              <a:endParaRPr lang="en-US" sz="2400" dirty="0">
                <a:latin typeface="Source Sans Pro Light"/>
                <a:cs typeface="Source Sans Pro Light"/>
              </a:endParaRPr>
            </a:p>
          </p:txBody>
        </p:sp>
      </p:grpSp>
      <p:grpSp>
        <p:nvGrpSpPr>
          <p:cNvPr id="22" name="Group 21"/>
          <p:cNvGrpSpPr/>
          <p:nvPr/>
        </p:nvGrpSpPr>
        <p:grpSpPr>
          <a:xfrm>
            <a:off x="1202470" y="4029468"/>
            <a:ext cx="5506923" cy="603623"/>
            <a:chOff x="1202469" y="2996949"/>
            <a:chExt cx="5506923" cy="452717"/>
          </a:xfrm>
        </p:grpSpPr>
        <p:pic>
          <p:nvPicPr>
            <p:cNvPr id="6" name="Picture 5"/>
            <p:cNvPicPr>
              <a:picLocks noChangeAspect="1"/>
            </p:cNvPicPr>
            <p:nvPr/>
          </p:nvPicPr>
          <p:blipFill>
            <a:blip r:embed="rId5"/>
            <a:stretch>
              <a:fillRect/>
            </a:stretch>
          </p:blipFill>
          <p:spPr>
            <a:xfrm>
              <a:off x="5574106" y="3069715"/>
              <a:ext cx="1135286" cy="379951"/>
            </a:xfrm>
            <a:prstGeom prst="rect">
              <a:avLst/>
            </a:prstGeom>
          </p:spPr>
        </p:pic>
        <p:sp>
          <p:nvSpPr>
            <p:cNvPr id="11" name="TextBox 10"/>
            <p:cNvSpPr txBox="1"/>
            <p:nvPr/>
          </p:nvSpPr>
          <p:spPr>
            <a:xfrm>
              <a:off x="1202469" y="2998162"/>
              <a:ext cx="2861397" cy="346249"/>
            </a:xfrm>
            <a:prstGeom prst="rect">
              <a:avLst/>
            </a:prstGeom>
            <a:noFill/>
          </p:spPr>
          <p:txBody>
            <a:bodyPr wrap="none" rtlCol="0">
              <a:spAutoFit/>
            </a:bodyPr>
            <a:lstStyle/>
            <a:p>
              <a:pPr algn="r"/>
              <a:r>
                <a:rPr lang="en-US" sz="2400" dirty="0" smtClean="0">
                  <a:solidFill>
                    <a:srgbClr val="EC541B"/>
                  </a:solidFill>
                  <a:latin typeface="Source Sans Pro Light"/>
                  <a:cs typeface="Source Sans Pro Light"/>
                </a:rPr>
                <a:t>Top streaming intake:</a:t>
              </a:r>
              <a:endParaRPr lang="en-US" sz="2400" dirty="0">
                <a:solidFill>
                  <a:srgbClr val="EC541B"/>
                </a:solidFill>
                <a:latin typeface="Source Sans Pro Light"/>
                <a:cs typeface="Source Sans Pro Light"/>
              </a:endParaRPr>
            </a:p>
          </p:txBody>
        </p:sp>
        <p:sp>
          <p:nvSpPr>
            <p:cNvPr id="15" name="TextBox 14"/>
            <p:cNvSpPr txBox="1"/>
            <p:nvPr/>
          </p:nvSpPr>
          <p:spPr>
            <a:xfrm>
              <a:off x="4028151" y="2996949"/>
              <a:ext cx="1429929" cy="346248"/>
            </a:xfrm>
            <a:prstGeom prst="rect">
              <a:avLst/>
            </a:prstGeom>
            <a:noFill/>
          </p:spPr>
          <p:txBody>
            <a:bodyPr wrap="none" rtlCol="0">
              <a:spAutoFit/>
            </a:bodyPr>
            <a:lstStyle/>
            <a:p>
              <a:r>
                <a:rPr lang="en-US" sz="2400" dirty="0" smtClean="0">
                  <a:latin typeface="Source Sans Pro Light"/>
                  <a:cs typeface="Source Sans Pro Light"/>
                </a:rPr>
                <a:t>1 TB/hour</a:t>
              </a:r>
              <a:endParaRPr lang="en-US" sz="2400" dirty="0">
                <a:latin typeface="Source Sans Pro Light"/>
                <a:cs typeface="Source Sans Pro Light"/>
              </a:endParaRPr>
            </a:p>
          </p:txBody>
        </p:sp>
      </p:grpSp>
      <p:sp>
        <p:nvSpPr>
          <p:cNvPr id="12" name="TextBox 11"/>
          <p:cNvSpPr txBox="1"/>
          <p:nvPr/>
        </p:nvSpPr>
        <p:spPr>
          <a:xfrm>
            <a:off x="3021860" y="5100037"/>
            <a:ext cx="3169480" cy="461665"/>
          </a:xfrm>
          <a:prstGeom prst="rect">
            <a:avLst/>
          </a:prstGeom>
          <a:noFill/>
        </p:spPr>
        <p:txBody>
          <a:bodyPr wrap="none" rtlCol="0">
            <a:spAutoFit/>
          </a:bodyPr>
          <a:lstStyle/>
          <a:p>
            <a:r>
              <a:rPr lang="en-US" sz="2400" dirty="0" smtClean="0">
                <a:solidFill>
                  <a:srgbClr val="EC541B"/>
                </a:solidFill>
                <a:latin typeface="Source Sans Pro Light"/>
                <a:cs typeface="Source Sans Pro Light"/>
              </a:rPr>
              <a:t>2014 on-disk sort record</a:t>
            </a:r>
            <a:endParaRPr lang="en-US" sz="2400" dirty="0">
              <a:solidFill>
                <a:srgbClr val="EC541B"/>
              </a:solidFill>
              <a:latin typeface="Source Sans Pro Light"/>
              <a:cs typeface="Source Sans Pro Light"/>
            </a:endParaRPr>
          </a:p>
        </p:txBody>
      </p:sp>
    </p:spTree>
    <p:extLst>
      <p:ext uri="{BB962C8B-B14F-4D97-AF65-F5344CB8AC3E}">
        <p14:creationId xmlns:p14="http://schemas.microsoft.com/office/powerpoint/2010/main" val="219249792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RDD: Core Abstraction</a:t>
            </a:r>
            <a:endParaRPr lang="en-US" dirty="0"/>
          </a:p>
        </p:txBody>
      </p:sp>
      <p:sp>
        <p:nvSpPr>
          <p:cNvPr id="7" name="Content Placeholder 3"/>
          <p:cNvSpPr>
            <a:spLocks noGrp="1"/>
          </p:cNvSpPr>
          <p:nvPr>
            <p:ph sz="half" idx="4294967295"/>
          </p:nvPr>
        </p:nvSpPr>
        <p:spPr>
          <a:xfrm>
            <a:off x="435675" y="2894999"/>
            <a:ext cx="5087832" cy="3372274"/>
          </a:xfrm>
          <a:prstGeom prst="rect">
            <a:avLst/>
          </a:prstGeom>
        </p:spPr>
        <p:txBody>
          <a:bodyPr>
            <a:normAutofit/>
          </a:bodyPr>
          <a:lstStyle/>
          <a:p>
            <a:r>
              <a:rPr lang="en-US" b="1" dirty="0" smtClean="0">
                <a:solidFill>
                  <a:srgbClr val="FF6600"/>
                </a:solidFill>
              </a:rPr>
              <a:t>Resilient Distributed Datasets </a:t>
            </a:r>
            <a:r>
              <a:rPr lang="en-US" b="1" dirty="0" smtClean="0"/>
              <a:t>(RDDs)</a:t>
            </a:r>
          </a:p>
          <a:p>
            <a:pPr lvl="1"/>
            <a:r>
              <a:rPr lang="en-US" dirty="0" smtClean="0"/>
              <a:t>Collections of objects distr. across a cluster, stored in RAM or on Disk</a:t>
            </a:r>
          </a:p>
          <a:p>
            <a:pPr lvl="1"/>
            <a:r>
              <a:rPr lang="en-US" dirty="0" smtClean="0"/>
              <a:t>Built through parallel transformations</a:t>
            </a:r>
          </a:p>
          <a:p>
            <a:pPr lvl="1"/>
            <a:r>
              <a:rPr lang="en-US" dirty="0" smtClean="0"/>
              <a:t>Automatically rebuilt on failure</a:t>
            </a:r>
          </a:p>
        </p:txBody>
      </p:sp>
      <p:sp>
        <p:nvSpPr>
          <p:cNvPr id="8" name="Content Placeholder 4"/>
          <p:cNvSpPr>
            <a:spLocks noGrp="1"/>
          </p:cNvSpPr>
          <p:nvPr>
            <p:ph sz="half" idx="2"/>
          </p:nvPr>
        </p:nvSpPr>
        <p:spPr>
          <a:xfrm>
            <a:off x="5523507" y="2894999"/>
            <a:ext cx="3620493" cy="3372274"/>
          </a:xfrm>
        </p:spPr>
        <p:txBody>
          <a:bodyPr>
            <a:normAutofit/>
          </a:bodyPr>
          <a:lstStyle/>
          <a:p>
            <a:pPr marL="0" lvl="0" indent="0">
              <a:buNone/>
            </a:pPr>
            <a:r>
              <a:rPr lang="en-US" sz="2400" b="1" dirty="0" smtClean="0">
                <a:solidFill>
                  <a:srgbClr val="FF6600"/>
                </a:solidFill>
              </a:rPr>
              <a:t>Operations</a:t>
            </a:r>
          </a:p>
          <a:p>
            <a:pPr marL="342900" indent="-342900">
              <a:buFont typeface="Arial"/>
              <a:buChar char="•"/>
            </a:pPr>
            <a:r>
              <a:rPr lang="en-US" sz="2200" dirty="0" smtClean="0"/>
              <a:t>Transformations</a:t>
            </a:r>
            <a:br>
              <a:rPr lang="en-US" sz="2200" dirty="0" smtClean="0"/>
            </a:br>
            <a:r>
              <a:rPr lang="en-US" sz="2200" dirty="0" smtClean="0"/>
              <a:t>(e.g. map, filter, </a:t>
            </a:r>
            <a:r>
              <a:rPr lang="en-US" sz="2200" dirty="0" err="1" smtClean="0"/>
              <a:t>groupBy</a:t>
            </a:r>
            <a:r>
              <a:rPr lang="en-US" sz="2200" dirty="0" smtClean="0"/>
              <a:t>)</a:t>
            </a:r>
          </a:p>
          <a:p>
            <a:pPr marL="342900" indent="-342900">
              <a:buFont typeface="Arial"/>
              <a:buChar char="•"/>
            </a:pPr>
            <a:r>
              <a:rPr lang="en-US" sz="2200" dirty="0" smtClean="0"/>
              <a:t>Actions</a:t>
            </a:r>
            <a:br>
              <a:rPr lang="en-US" sz="2200" dirty="0" smtClean="0"/>
            </a:br>
            <a:r>
              <a:rPr lang="en-US" sz="2200" dirty="0" smtClean="0"/>
              <a:t>(e.g. count, collect, save)</a:t>
            </a:r>
          </a:p>
        </p:txBody>
      </p:sp>
      <p:sp>
        <p:nvSpPr>
          <p:cNvPr id="9" name="Rectangle 8"/>
          <p:cNvSpPr/>
          <p:nvPr/>
        </p:nvSpPr>
        <p:spPr>
          <a:xfrm>
            <a:off x="656923" y="1329188"/>
            <a:ext cx="7795483" cy="1246495"/>
          </a:xfrm>
          <a:prstGeom prst="rect">
            <a:avLst/>
          </a:prstGeom>
        </p:spPr>
        <p:txBody>
          <a:bodyPr wrap="square">
            <a:spAutoFit/>
          </a:bodyPr>
          <a:lstStyle/>
          <a:p>
            <a:r>
              <a:rPr lang="en-US" sz="2500" dirty="0">
                <a:latin typeface="Source Sans Pro Light"/>
                <a:cs typeface="Source Sans Pro Light"/>
              </a:rPr>
              <a:t>Write programs in terms </a:t>
            </a:r>
            <a:r>
              <a:rPr lang="en-US" sz="2500" dirty="0" smtClean="0">
                <a:latin typeface="Source Sans Pro Light"/>
                <a:cs typeface="Source Sans Pro Light"/>
              </a:rPr>
              <a:t>of </a:t>
            </a:r>
            <a:r>
              <a:rPr lang="en-US" sz="2500" b="1" dirty="0" smtClean="0">
                <a:solidFill>
                  <a:srgbClr val="FF6600"/>
                </a:solidFill>
                <a:latin typeface="Source Sans Pro Light"/>
                <a:cs typeface="Source Sans Pro Light"/>
              </a:rPr>
              <a:t>distributed datasets</a:t>
            </a:r>
            <a:endParaRPr lang="en-US" sz="2500" dirty="0" smtClean="0">
              <a:solidFill>
                <a:srgbClr val="FF6600"/>
              </a:solidFill>
              <a:latin typeface="Source Sans Pro Light"/>
              <a:cs typeface="Source Sans Pro Light"/>
            </a:endParaRPr>
          </a:p>
          <a:p>
            <a:endParaRPr lang="en-US" sz="2500" dirty="0">
              <a:latin typeface="Source Sans Pro Light"/>
              <a:cs typeface="Source Sans Pro Light"/>
            </a:endParaRPr>
          </a:p>
          <a:p>
            <a:r>
              <a:rPr lang="en-US" sz="2500" dirty="0" smtClean="0">
                <a:latin typeface="Source Sans Pro Light"/>
                <a:cs typeface="Source Sans Pro Light"/>
              </a:rPr>
              <a:t>and</a:t>
            </a:r>
            <a:r>
              <a:rPr lang="en-US" sz="2500" b="1" dirty="0" smtClean="0">
                <a:latin typeface="Source Sans Pro Light"/>
                <a:cs typeface="Source Sans Pro Light"/>
              </a:rPr>
              <a:t> </a:t>
            </a:r>
            <a:r>
              <a:rPr lang="en-US" sz="2500" b="1" dirty="0" smtClean="0">
                <a:solidFill>
                  <a:srgbClr val="FF6600"/>
                </a:solidFill>
                <a:latin typeface="Source Sans Pro Light"/>
                <a:cs typeface="Source Sans Pro Light"/>
              </a:rPr>
              <a:t>operations </a:t>
            </a:r>
            <a:r>
              <a:rPr lang="en-US" sz="2500" dirty="0" smtClean="0">
                <a:latin typeface="Source Sans Pro Light"/>
                <a:cs typeface="Source Sans Pro Light"/>
              </a:rPr>
              <a:t>on them</a:t>
            </a:r>
            <a:endParaRPr lang="en-US" sz="2500" b="1" dirty="0">
              <a:latin typeface="Source Sans Pro Light"/>
              <a:cs typeface="Source Sans Pro Light"/>
            </a:endParaRPr>
          </a:p>
        </p:txBody>
      </p:sp>
    </p:spTree>
    <p:extLst>
      <p:ext uri="{BB962C8B-B14F-4D97-AF65-F5344CB8AC3E}">
        <p14:creationId xmlns:p14="http://schemas.microsoft.com/office/powerpoint/2010/main" val="308660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Operations on RDDs</a:t>
            </a:r>
            <a:endParaRPr lang="en-US" dirty="0"/>
          </a:p>
        </p:txBody>
      </p:sp>
      <p:sp>
        <p:nvSpPr>
          <p:cNvPr id="3" name="Content Placeholder 2"/>
          <p:cNvSpPr>
            <a:spLocks noGrp="1"/>
          </p:cNvSpPr>
          <p:nvPr>
            <p:ph idx="1"/>
          </p:nvPr>
        </p:nvSpPr>
        <p:spPr/>
        <p:txBody>
          <a:bodyPr/>
          <a:lstStyle/>
          <a:p>
            <a:r>
              <a:rPr lang="en-US" dirty="0" smtClean="0"/>
              <a:t>Transformations f(RDD) =&gt; RDD</a:t>
            </a:r>
          </a:p>
          <a:p>
            <a:pPr lvl="1">
              <a:buFont typeface="Wingdings" charset="2"/>
              <a:buChar char="§"/>
            </a:pPr>
            <a:r>
              <a:rPr lang="en-US" dirty="0" smtClean="0"/>
              <a:t>Lazy (not computed immediately)</a:t>
            </a:r>
          </a:p>
          <a:p>
            <a:pPr lvl="1">
              <a:buFont typeface="Wingdings" charset="2"/>
              <a:buChar char="§"/>
            </a:pPr>
            <a:r>
              <a:rPr lang="en-US" dirty="0" smtClean="0"/>
              <a:t>E.g. “map”</a:t>
            </a:r>
          </a:p>
          <a:p>
            <a:pPr lvl="1">
              <a:buFont typeface="Wingdings" charset="2"/>
              <a:buChar char="§"/>
            </a:pPr>
            <a:endParaRPr lang="en-US" dirty="0"/>
          </a:p>
          <a:p>
            <a:r>
              <a:rPr lang="en-US" dirty="0" smtClean="0"/>
              <a:t>Actions:</a:t>
            </a:r>
          </a:p>
          <a:p>
            <a:pPr lvl="1">
              <a:buFont typeface="Wingdings" charset="2"/>
              <a:buChar char="§"/>
            </a:pPr>
            <a:r>
              <a:rPr lang="en-US" dirty="0" smtClean="0"/>
              <a:t>Triggers computation</a:t>
            </a:r>
          </a:p>
          <a:p>
            <a:pPr lvl="1">
              <a:buFont typeface="Wingdings" charset="2"/>
              <a:buChar char="§"/>
            </a:pPr>
            <a:r>
              <a:rPr lang="en-US" dirty="0" smtClean="0"/>
              <a:t>E.g. “count”, “</a:t>
            </a:r>
            <a:r>
              <a:rPr lang="en-US" dirty="0" err="1" smtClean="0"/>
              <a:t>saveAsTextFile</a:t>
            </a:r>
            <a:r>
              <a:rPr lang="en-US" dirty="0" smtClean="0"/>
              <a:t>”</a:t>
            </a:r>
            <a:endParaRPr lang="en-US" dirty="0"/>
          </a:p>
        </p:txBody>
      </p:sp>
    </p:spTree>
    <p:extLst>
      <p:ext uri="{BB962C8B-B14F-4D97-AF65-F5344CB8AC3E}">
        <p14:creationId xmlns:p14="http://schemas.microsoft.com/office/powerpoint/2010/main" val="30424271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Working With RDDs</a:t>
            </a:r>
            <a:endParaRPr lang="en-US" dirty="0"/>
          </a:p>
        </p:txBody>
      </p:sp>
      <p:sp>
        <p:nvSpPr>
          <p:cNvPr id="11" name="Rounded Rectangle 10"/>
          <p:cNvSpPr/>
          <p:nvPr/>
        </p:nvSpPr>
        <p:spPr>
          <a:xfrm>
            <a:off x="2865468" y="2510573"/>
            <a:ext cx="2032000" cy="637822"/>
          </a:xfrm>
          <a:prstGeom prst="roundRect">
            <a:avLst/>
          </a:prstGeom>
          <a:solidFill>
            <a:schemeClr val="bg1">
              <a:lumMod val="75000"/>
            </a:schemeClr>
          </a:solidFill>
          <a:ln>
            <a:solidFill>
              <a:srgbClr val="4F81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lack"/>
                <a:cs typeface="Avenir Black"/>
              </a:rPr>
              <a:t>RDD</a:t>
            </a:r>
            <a:endParaRPr lang="en-US" dirty="0">
              <a:solidFill>
                <a:schemeClr val="tx1"/>
              </a:solidFill>
              <a:latin typeface="Avenir Black"/>
              <a:cs typeface="Avenir Black"/>
            </a:endParaRPr>
          </a:p>
        </p:txBody>
      </p:sp>
      <p:sp>
        <p:nvSpPr>
          <p:cNvPr id="21" name="TextBox 20"/>
          <p:cNvSpPr txBox="1"/>
          <p:nvPr/>
        </p:nvSpPr>
        <p:spPr>
          <a:xfrm>
            <a:off x="4897468" y="1354666"/>
            <a:ext cx="3789332" cy="461665"/>
          </a:xfrm>
          <a:prstGeom prst="rect">
            <a:avLst/>
          </a:prstGeom>
          <a:solidFill>
            <a:schemeClr val="bg1"/>
          </a:solidFill>
          <a:ln w="6350" cmpd="sng">
            <a:solidFill>
              <a:schemeClr val="tx1"/>
            </a:solidFill>
          </a:ln>
          <a:effectLst/>
        </p:spPr>
        <p:txBody>
          <a:bodyPr wrap="square" tIns="137160" bIns="137160" rtlCol="0">
            <a:spAutoFit/>
          </a:bodyPr>
          <a:lstStyle/>
          <a:p>
            <a:r>
              <a:rPr lang="en-US" sz="1200" dirty="0" err="1" smtClean="0">
                <a:solidFill>
                  <a:srgbClr val="262626"/>
                </a:solidFill>
                <a:latin typeface="Menlo-Regular"/>
              </a:rPr>
              <a:t>textFile</a:t>
            </a:r>
            <a:r>
              <a:rPr lang="en-US" sz="1200" dirty="0" smtClean="0">
                <a:solidFill>
                  <a:srgbClr val="262626"/>
                </a:solidFill>
                <a:latin typeface="Menlo-Regular"/>
              </a:rPr>
              <a:t> </a:t>
            </a:r>
            <a:r>
              <a:rPr lang="en-US" sz="1200" b="1" dirty="0">
                <a:solidFill>
                  <a:srgbClr val="0D5F18"/>
                </a:solidFill>
                <a:latin typeface="Menlo-Bold"/>
              </a:rPr>
              <a:t>=</a:t>
            </a:r>
            <a:r>
              <a:rPr lang="en-US" sz="1200" dirty="0">
                <a:solidFill>
                  <a:srgbClr val="262626"/>
                </a:solidFill>
                <a:latin typeface="Menlo-Regular"/>
              </a:rPr>
              <a:t> </a:t>
            </a:r>
            <a:r>
              <a:rPr lang="en-US" sz="1200" dirty="0" err="1" smtClean="0">
                <a:solidFill>
                  <a:srgbClr val="262626"/>
                </a:solidFill>
                <a:latin typeface="Menlo-Regular"/>
              </a:rPr>
              <a:t>sc.textFile</a:t>
            </a:r>
            <a:r>
              <a:rPr lang="en-US" sz="1200" dirty="0" smtClean="0">
                <a:solidFill>
                  <a:srgbClr val="535353"/>
                </a:solidFill>
                <a:latin typeface="Menlo-Regular"/>
              </a:rPr>
              <a:t>(</a:t>
            </a:r>
            <a:r>
              <a:rPr lang="en-US" sz="1200" dirty="0" smtClean="0">
                <a:solidFill>
                  <a:srgbClr val="325B8E"/>
                </a:solidFill>
                <a:latin typeface="Menlo-Regular"/>
              </a:rPr>
              <a:t>”</a:t>
            </a:r>
            <a:r>
              <a:rPr lang="en-US" sz="1200" dirty="0" err="1" smtClean="0">
                <a:solidFill>
                  <a:srgbClr val="325B8E"/>
                </a:solidFill>
                <a:latin typeface="Menlo-Regular"/>
              </a:rPr>
              <a:t>SomeFile.txt</a:t>
            </a:r>
            <a:r>
              <a:rPr lang="en-US" sz="1200" dirty="0" smtClean="0">
                <a:solidFill>
                  <a:srgbClr val="325B8E"/>
                </a:solidFill>
                <a:latin typeface="Menlo-Regular"/>
              </a:rPr>
              <a:t>”</a:t>
            </a:r>
            <a:r>
              <a:rPr lang="en-US" sz="1200" dirty="0" smtClean="0">
                <a:solidFill>
                  <a:srgbClr val="535353"/>
                </a:solidFill>
                <a:latin typeface="Menlo-Regular"/>
              </a:rPr>
              <a:t>)</a:t>
            </a:r>
            <a:endParaRPr lang="en-US" sz="1200" dirty="0">
              <a:solidFill>
                <a:srgbClr val="262626"/>
              </a:solidFill>
              <a:latin typeface="Menlo-Regular"/>
            </a:endParaRPr>
          </a:p>
        </p:txBody>
      </p:sp>
      <p:cxnSp>
        <p:nvCxnSpPr>
          <p:cNvPr id="22" name="Straight Connector 21"/>
          <p:cNvCxnSpPr/>
          <p:nvPr/>
        </p:nvCxnSpPr>
        <p:spPr>
          <a:xfrm flipH="1">
            <a:off x="4867188" y="1961933"/>
            <a:ext cx="515558" cy="579204"/>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7767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p:cNvCxnSpPr>
            <a:stCxn id="14" idx="2"/>
          </p:cNvCxnSpPr>
          <p:nvPr/>
        </p:nvCxnSpPr>
        <p:spPr>
          <a:xfrm>
            <a:off x="1519106" y="4507003"/>
            <a:ext cx="0" cy="1348003"/>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p>
            <a:r>
              <a:rPr lang="en-US" smtClean="0"/>
              <a:t>Working With RDDs</a:t>
            </a:r>
            <a:endParaRPr lang="en-US" dirty="0"/>
          </a:p>
        </p:txBody>
      </p:sp>
      <p:sp>
        <p:nvSpPr>
          <p:cNvPr id="8" name="Rounded Rectangle 7"/>
          <p:cNvSpPr/>
          <p:nvPr/>
        </p:nvSpPr>
        <p:spPr>
          <a:xfrm>
            <a:off x="2408268" y="1961933"/>
            <a:ext cx="2032000" cy="637822"/>
          </a:xfrm>
          <a:prstGeom prst="roundRect">
            <a:avLst/>
          </a:prstGeom>
          <a:solidFill>
            <a:schemeClr val="bg1">
              <a:lumMod val="75000"/>
            </a:schemeClr>
          </a:solidFill>
          <a:ln>
            <a:solidFill>
              <a:srgbClr val="4F81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lack"/>
                <a:cs typeface="Avenir Black"/>
              </a:rPr>
              <a:t>RDD</a:t>
            </a:r>
            <a:endParaRPr lang="en-US" dirty="0">
              <a:solidFill>
                <a:schemeClr val="tx1"/>
              </a:solidFill>
              <a:latin typeface="Avenir Black"/>
              <a:cs typeface="Avenir Black"/>
            </a:endParaRPr>
          </a:p>
        </p:txBody>
      </p:sp>
      <p:sp>
        <p:nvSpPr>
          <p:cNvPr id="9" name="Rounded Rectangle 8"/>
          <p:cNvSpPr/>
          <p:nvPr/>
        </p:nvSpPr>
        <p:spPr>
          <a:xfrm>
            <a:off x="2560668" y="2144813"/>
            <a:ext cx="2032000" cy="637822"/>
          </a:xfrm>
          <a:prstGeom prst="roundRect">
            <a:avLst/>
          </a:prstGeom>
          <a:solidFill>
            <a:schemeClr val="bg1">
              <a:lumMod val="75000"/>
            </a:schemeClr>
          </a:solidFill>
          <a:ln>
            <a:solidFill>
              <a:srgbClr val="4F81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lack"/>
                <a:cs typeface="Avenir Black"/>
              </a:rPr>
              <a:t>RDD</a:t>
            </a:r>
            <a:endParaRPr lang="en-US" dirty="0">
              <a:solidFill>
                <a:schemeClr val="tx1"/>
              </a:solidFill>
              <a:latin typeface="Avenir Black"/>
              <a:cs typeface="Avenir Black"/>
            </a:endParaRPr>
          </a:p>
        </p:txBody>
      </p:sp>
      <p:sp>
        <p:nvSpPr>
          <p:cNvPr id="10" name="Rounded Rectangle 9"/>
          <p:cNvSpPr/>
          <p:nvPr/>
        </p:nvSpPr>
        <p:spPr>
          <a:xfrm>
            <a:off x="2713068" y="2327693"/>
            <a:ext cx="2032000" cy="637822"/>
          </a:xfrm>
          <a:prstGeom prst="roundRect">
            <a:avLst/>
          </a:prstGeom>
          <a:solidFill>
            <a:schemeClr val="bg1">
              <a:lumMod val="75000"/>
            </a:schemeClr>
          </a:solidFill>
          <a:ln>
            <a:solidFill>
              <a:srgbClr val="4F81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lack"/>
                <a:cs typeface="Avenir Black"/>
              </a:rPr>
              <a:t>RDD</a:t>
            </a:r>
            <a:endParaRPr lang="en-US" dirty="0">
              <a:solidFill>
                <a:schemeClr val="tx1"/>
              </a:solidFill>
              <a:latin typeface="Avenir Black"/>
              <a:cs typeface="Avenir Black"/>
            </a:endParaRPr>
          </a:p>
        </p:txBody>
      </p:sp>
      <p:sp>
        <p:nvSpPr>
          <p:cNvPr id="11" name="Rounded Rectangle 10"/>
          <p:cNvSpPr/>
          <p:nvPr/>
        </p:nvSpPr>
        <p:spPr>
          <a:xfrm>
            <a:off x="2865468" y="2510573"/>
            <a:ext cx="2032000" cy="637822"/>
          </a:xfrm>
          <a:prstGeom prst="roundRect">
            <a:avLst/>
          </a:prstGeom>
          <a:solidFill>
            <a:schemeClr val="bg1">
              <a:lumMod val="75000"/>
            </a:schemeClr>
          </a:solidFill>
          <a:ln>
            <a:solidFill>
              <a:srgbClr val="4F81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lack"/>
                <a:cs typeface="Avenir Black"/>
              </a:rPr>
              <a:t>RDD</a:t>
            </a:r>
            <a:endParaRPr lang="en-US" dirty="0">
              <a:solidFill>
                <a:schemeClr val="tx1"/>
              </a:solidFill>
              <a:latin typeface="Avenir Black"/>
              <a:cs typeface="Avenir Black"/>
            </a:endParaRPr>
          </a:p>
        </p:txBody>
      </p:sp>
      <p:cxnSp>
        <p:nvCxnSpPr>
          <p:cNvPr id="16" name="Curved Connector 15"/>
          <p:cNvCxnSpPr>
            <a:stCxn id="11" idx="2"/>
            <a:endCxn id="8" idx="1"/>
          </p:cNvCxnSpPr>
          <p:nvPr/>
        </p:nvCxnSpPr>
        <p:spPr>
          <a:xfrm rot="5400000" flipH="1">
            <a:off x="2711093" y="1978020"/>
            <a:ext cx="867551" cy="1473200"/>
          </a:xfrm>
          <a:prstGeom prst="curvedConnector4">
            <a:avLst>
              <a:gd name="adj1" fmla="val -96031"/>
              <a:gd name="adj2" fmla="val 164048"/>
            </a:avLst>
          </a:prstGeom>
          <a:ln>
            <a:solidFill>
              <a:srgbClr val="4F81BD"/>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Diamond 13"/>
          <p:cNvSpPr/>
          <p:nvPr/>
        </p:nvSpPr>
        <p:spPr>
          <a:xfrm>
            <a:off x="569339" y="2467833"/>
            <a:ext cx="1899534" cy="2039170"/>
          </a:xfrm>
          <a:prstGeom prst="diamond">
            <a:avLst/>
          </a:prstGeom>
          <a:solidFill>
            <a:schemeClr val="bg1"/>
          </a:solidFill>
          <a:ln>
            <a:solidFill>
              <a:srgbClr val="4F81BD"/>
            </a:solidFill>
          </a:ln>
          <a:effectLst/>
        </p:spPr>
        <p:style>
          <a:lnRef idx="1">
            <a:schemeClr val="accent1"/>
          </a:lnRef>
          <a:fillRef idx="3">
            <a:schemeClr val="accent1"/>
          </a:fillRef>
          <a:effectRef idx="2">
            <a:schemeClr val="accent1"/>
          </a:effectRef>
          <a:fontRef idx="minor">
            <a:schemeClr val="lt1"/>
          </a:fontRef>
        </p:style>
        <p:txBody>
          <a:bodyPr wrap="none" lIns="91440" rIns="91440" rtlCol="0" anchor="ctr"/>
          <a:lstStyle/>
          <a:p>
            <a:pPr algn="ctr"/>
            <a:r>
              <a:rPr lang="en-US" sz="1600" dirty="0" smtClean="0">
                <a:solidFill>
                  <a:schemeClr val="tx1"/>
                </a:solidFill>
                <a:latin typeface="Avenir Black"/>
                <a:cs typeface="Avenir Black"/>
              </a:rPr>
              <a:t>Transformations</a:t>
            </a:r>
            <a:endParaRPr lang="en-US" sz="1600" dirty="0">
              <a:solidFill>
                <a:schemeClr val="tx1"/>
              </a:solidFill>
              <a:latin typeface="Avenir Black"/>
              <a:cs typeface="Avenir Black"/>
            </a:endParaRPr>
          </a:p>
        </p:txBody>
      </p:sp>
      <p:sp>
        <p:nvSpPr>
          <p:cNvPr id="33" name="TextBox 32"/>
          <p:cNvSpPr txBox="1"/>
          <p:nvPr/>
        </p:nvSpPr>
        <p:spPr>
          <a:xfrm>
            <a:off x="211702" y="5855007"/>
            <a:ext cx="5884299" cy="461665"/>
          </a:xfrm>
          <a:prstGeom prst="rect">
            <a:avLst/>
          </a:prstGeom>
          <a:solidFill>
            <a:schemeClr val="bg1"/>
          </a:solidFill>
          <a:ln w="6350" cmpd="sng">
            <a:solidFill>
              <a:schemeClr val="tx1"/>
            </a:solidFill>
          </a:ln>
          <a:effectLst/>
        </p:spPr>
        <p:txBody>
          <a:bodyPr wrap="square" tIns="137160" bIns="137160" rtlCol="0">
            <a:spAutoFit/>
          </a:bodyPr>
          <a:lstStyle/>
          <a:p>
            <a:r>
              <a:rPr lang="en-US" sz="1200" dirty="0" err="1" smtClean="0">
                <a:solidFill>
                  <a:srgbClr val="262626"/>
                </a:solidFill>
                <a:latin typeface="Menlo-Regular"/>
              </a:rPr>
              <a:t>linesWithSpark</a:t>
            </a:r>
            <a:r>
              <a:rPr lang="en-US" sz="1200" dirty="0" smtClean="0">
                <a:solidFill>
                  <a:srgbClr val="262626"/>
                </a:solidFill>
                <a:latin typeface="Menlo-Regular"/>
              </a:rPr>
              <a:t> </a:t>
            </a:r>
            <a:r>
              <a:rPr lang="en-US" sz="1200" b="1" dirty="0">
                <a:solidFill>
                  <a:srgbClr val="0D5F18"/>
                </a:solidFill>
                <a:latin typeface="Menlo-Bold"/>
              </a:rPr>
              <a:t>=</a:t>
            </a:r>
            <a:r>
              <a:rPr lang="en-US" sz="1200" dirty="0">
                <a:solidFill>
                  <a:srgbClr val="262626"/>
                </a:solidFill>
                <a:latin typeface="Menlo-Regular"/>
              </a:rPr>
              <a:t> </a:t>
            </a:r>
            <a:r>
              <a:rPr lang="en-US" sz="1200" dirty="0" err="1">
                <a:solidFill>
                  <a:srgbClr val="262626"/>
                </a:solidFill>
                <a:latin typeface="Menlo-Regular"/>
              </a:rPr>
              <a:t>textFile</a:t>
            </a:r>
            <a:r>
              <a:rPr lang="en-US" sz="1200" dirty="0" err="1">
                <a:solidFill>
                  <a:srgbClr val="535353"/>
                </a:solidFill>
                <a:latin typeface="Menlo-Regular"/>
              </a:rPr>
              <a:t>.</a:t>
            </a:r>
            <a:r>
              <a:rPr lang="en-US" sz="1200" dirty="0" err="1">
                <a:solidFill>
                  <a:srgbClr val="262626"/>
                </a:solidFill>
                <a:latin typeface="Menlo-Regular"/>
              </a:rPr>
              <a:t>filter</a:t>
            </a:r>
            <a:r>
              <a:rPr lang="en-US" sz="1200" dirty="0" smtClean="0">
                <a:solidFill>
                  <a:srgbClr val="535353"/>
                </a:solidFill>
                <a:latin typeface="Menlo-Regular"/>
              </a:rPr>
              <a:t>(lambda </a:t>
            </a:r>
            <a:r>
              <a:rPr lang="en-US" sz="1200" dirty="0" smtClean="0">
                <a:solidFill>
                  <a:srgbClr val="262626"/>
                </a:solidFill>
                <a:latin typeface="Menlo-Regular"/>
              </a:rPr>
              <a:t>line:</a:t>
            </a:r>
            <a:r>
              <a:rPr lang="en-US" sz="1200" dirty="0">
                <a:solidFill>
                  <a:srgbClr val="262626"/>
                </a:solidFill>
                <a:latin typeface="Menlo-Regular"/>
              </a:rPr>
              <a:t> </a:t>
            </a:r>
            <a:r>
              <a:rPr lang="en-US" sz="1200" dirty="0">
                <a:solidFill>
                  <a:srgbClr val="325B8E"/>
                </a:solidFill>
                <a:latin typeface="Menlo-Regular"/>
              </a:rPr>
              <a:t>"</a:t>
            </a:r>
            <a:r>
              <a:rPr lang="en-US" sz="1200" dirty="0" smtClean="0">
                <a:solidFill>
                  <a:srgbClr val="325B8E"/>
                </a:solidFill>
                <a:latin typeface="Menlo-Regular"/>
              </a:rPr>
              <a:t>Spark” in </a:t>
            </a:r>
            <a:r>
              <a:rPr lang="en-US" sz="1200" dirty="0" smtClean="0">
                <a:solidFill>
                  <a:srgbClr val="262626"/>
                </a:solidFill>
                <a:latin typeface="Menlo-Regular"/>
              </a:rPr>
              <a:t>line</a:t>
            </a:r>
            <a:r>
              <a:rPr lang="en-US" sz="1200" dirty="0" smtClean="0">
                <a:solidFill>
                  <a:srgbClr val="535353"/>
                </a:solidFill>
                <a:latin typeface="Menlo-Regular"/>
              </a:rPr>
              <a:t>)</a:t>
            </a:r>
            <a:endParaRPr lang="en-US" sz="1200" dirty="0">
              <a:solidFill>
                <a:srgbClr val="262626"/>
              </a:solidFill>
              <a:latin typeface="Menlo-Regular"/>
            </a:endParaRPr>
          </a:p>
        </p:txBody>
      </p:sp>
      <p:sp>
        <p:nvSpPr>
          <p:cNvPr id="21" name="TextBox 20"/>
          <p:cNvSpPr txBox="1"/>
          <p:nvPr/>
        </p:nvSpPr>
        <p:spPr>
          <a:xfrm>
            <a:off x="4897468" y="1354666"/>
            <a:ext cx="3789332" cy="461665"/>
          </a:xfrm>
          <a:prstGeom prst="rect">
            <a:avLst/>
          </a:prstGeom>
          <a:solidFill>
            <a:schemeClr val="bg1"/>
          </a:solidFill>
          <a:ln w="6350" cmpd="sng">
            <a:solidFill>
              <a:schemeClr val="tx1"/>
            </a:solidFill>
          </a:ln>
          <a:effectLst/>
        </p:spPr>
        <p:txBody>
          <a:bodyPr wrap="square" tIns="137160" bIns="137160" rtlCol="0">
            <a:spAutoFit/>
          </a:bodyPr>
          <a:lstStyle/>
          <a:p>
            <a:r>
              <a:rPr lang="en-US" sz="1200" dirty="0" err="1" smtClean="0">
                <a:solidFill>
                  <a:srgbClr val="262626"/>
                </a:solidFill>
                <a:latin typeface="Menlo-Regular"/>
              </a:rPr>
              <a:t>textFile</a:t>
            </a:r>
            <a:r>
              <a:rPr lang="en-US" sz="1200" dirty="0" smtClean="0">
                <a:solidFill>
                  <a:srgbClr val="262626"/>
                </a:solidFill>
                <a:latin typeface="Menlo-Regular"/>
              </a:rPr>
              <a:t> </a:t>
            </a:r>
            <a:r>
              <a:rPr lang="en-US" sz="1200" b="1" dirty="0">
                <a:solidFill>
                  <a:srgbClr val="0D5F18"/>
                </a:solidFill>
                <a:latin typeface="Menlo-Bold"/>
              </a:rPr>
              <a:t>=</a:t>
            </a:r>
            <a:r>
              <a:rPr lang="en-US" sz="1200" dirty="0">
                <a:solidFill>
                  <a:srgbClr val="262626"/>
                </a:solidFill>
                <a:latin typeface="Menlo-Regular"/>
              </a:rPr>
              <a:t> </a:t>
            </a:r>
            <a:r>
              <a:rPr lang="en-US" sz="1200" dirty="0" err="1" smtClean="0">
                <a:solidFill>
                  <a:srgbClr val="262626"/>
                </a:solidFill>
                <a:latin typeface="Menlo-Regular"/>
              </a:rPr>
              <a:t>sc.textFile</a:t>
            </a:r>
            <a:r>
              <a:rPr lang="en-US" sz="1200" dirty="0" smtClean="0">
                <a:solidFill>
                  <a:srgbClr val="535353"/>
                </a:solidFill>
                <a:latin typeface="Menlo-Regular"/>
              </a:rPr>
              <a:t>(</a:t>
            </a:r>
            <a:r>
              <a:rPr lang="en-US" sz="1200" dirty="0" smtClean="0">
                <a:solidFill>
                  <a:srgbClr val="325B8E"/>
                </a:solidFill>
                <a:latin typeface="Menlo-Regular"/>
              </a:rPr>
              <a:t>”</a:t>
            </a:r>
            <a:r>
              <a:rPr lang="en-US" sz="1200" dirty="0" err="1" smtClean="0">
                <a:solidFill>
                  <a:srgbClr val="325B8E"/>
                </a:solidFill>
                <a:latin typeface="Menlo-Regular"/>
              </a:rPr>
              <a:t>SomeFile.txt</a:t>
            </a:r>
            <a:r>
              <a:rPr lang="en-US" sz="1200" dirty="0" smtClean="0">
                <a:solidFill>
                  <a:srgbClr val="325B8E"/>
                </a:solidFill>
                <a:latin typeface="Menlo-Regular"/>
              </a:rPr>
              <a:t>”</a:t>
            </a:r>
            <a:r>
              <a:rPr lang="en-US" sz="1200" dirty="0" smtClean="0">
                <a:solidFill>
                  <a:srgbClr val="535353"/>
                </a:solidFill>
                <a:latin typeface="Menlo-Regular"/>
              </a:rPr>
              <a:t>)</a:t>
            </a:r>
            <a:endParaRPr lang="en-US" sz="1200" dirty="0">
              <a:solidFill>
                <a:srgbClr val="262626"/>
              </a:solidFill>
              <a:latin typeface="Menlo-Regular"/>
            </a:endParaRPr>
          </a:p>
        </p:txBody>
      </p:sp>
      <p:cxnSp>
        <p:nvCxnSpPr>
          <p:cNvPr id="22" name="Straight Connector 21"/>
          <p:cNvCxnSpPr/>
          <p:nvPr/>
        </p:nvCxnSpPr>
        <p:spPr>
          <a:xfrm flipH="1">
            <a:off x="4867188" y="1961933"/>
            <a:ext cx="515558" cy="579204"/>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0489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p:cNvCxnSpPr>
            <a:stCxn id="14" idx="2"/>
          </p:cNvCxnSpPr>
          <p:nvPr/>
        </p:nvCxnSpPr>
        <p:spPr>
          <a:xfrm>
            <a:off x="1519106" y="4507003"/>
            <a:ext cx="0" cy="1348003"/>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23" idx="3"/>
          </p:cNvCxnSpPr>
          <p:nvPr/>
        </p:nvCxnSpPr>
        <p:spPr>
          <a:xfrm>
            <a:off x="6417738" y="2829484"/>
            <a:ext cx="129819" cy="1235192"/>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p>
            <a:r>
              <a:rPr lang="en-US" smtClean="0"/>
              <a:t>Working With RDDs</a:t>
            </a:r>
            <a:endParaRPr lang="en-US" dirty="0"/>
          </a:p>
        </p:txBody>
      </p:sp>
      <p:sp>
        <p:nvSpPr>
          <p:cNvPr id="8" name="Rounded Rectangle 7"/>
          <p:cNvSpPr/>
          <p:nvPr/>
        </p:nvSpPr>
        <p:spPr>
          <a:xfrm>
            <a:off x="2408268" y="1961933"/>
            <a:ext cx="2032000" cy="637822"/>
          </a:xfrm>
          <a:prstGeom prst="roundRect">
            <a:avLst/>
          </a:prstGeom>
          <a:solidFill>
            <a:schemeClr val="bg1">
              <a:lumMod val="75000"/>
            </a:schemeClr>
          </a:solidFill>
          <a:ln>
            <a:solidFill>
              <a:srgbClr val="4F81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lack"/>
                <a:cs typeface="Avenir Black"/>
              </a:rPr>
              <a:t>RDD</a:t>
            </a:r>
            <a:endParaRPr lang="en-US" dirty="0">
              <a:solidFill>
                <a:schemeClr val="tx1"/>
              </a:solidFill>
              <a:latin typeface="Avenir Black"/>
              <a:cs typeface="Avenir Black"/>
            </a:endParaRPr>
          </a:p>
        </p:txBody>
      </p:sp>
      <p:sp>
        <p:nvSpPr>
          <p:cNvPr id="9" name="Rounded Rectangle 8"/>
          <p:cNvSpPr/>
          <p:nvPr/>
        </p:nvSpPr>
        <p:spPr>
          <a:xfrm>
            <a:off x="2560668" y="2144813"/>
            <a:ext cx="2032000" cy="637822"/>
          </a:xfrm>
          <a:prstGeom prst="roundRect">
            <a:avLst/>
          </a:prstGeom>
          <a:solidFill>
            <a:schemeClr val="bg1">
              <a:lumMod val="75000"/>
            </a:schemeClr>
          </a:solidFill>
          <a:ln>
            <a:solidFill>
              <a:srgbClr val="4F81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lack"/>
                <a:cs typeface="Avenir Black"/>
              </a:rPr>
              <a:t>RDD</a:t>
            </a:r>
            <a:endParaRPr lang="en-US" dirty="0">
              <a:solidFill>
                <a:schemeClr val="tx1"/>
              </a:solidFill>
              <a:latin typeface="Avenir Black"/>
              <a:cs typeface="Avenir Black"/>
            </a:endParaRPr>
          </a:p>
        </p:txBody>
      </p:sp>
      <p:sp>
        <p:nvSpPr>
          <p:cNvPr id="10" name="Rounded Rectangle 9"/>
          <p:cNvSpPr/>
          <p:nvPr/>
        </p:nvSpPr>
        <p:spPr>
          <a:xfrm>
            <a:off x="2713068" y="2327693"/>
            <a:ext cx="2032000" cy="637822"/>
          </a:xfrm>
          <a:prstGeom prst="roundRect">
            <a:avLst/>
          </a:prstGeom>
          <a:solidFill>
            <a:schemeClr val="bg1">
              <a:lumMod val="75000"/>
            </a:schemeClr>
          </a:solidFill>
          <a:ln>
            <a:solidFill>
              <a:srgbClr val="4F81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lack"/>
                <a:cs typeface="Avenir Black"/>
              </a:rPr>
              <a:t>RDD</a:t>
            </a:r>
            <a:endParaRPr lang="en-US" dirty="0">
              <a:solidFill>
                <a:schemeClr val="tx1"/>
              </a:solidFill>
              <a:latin typeface="Avenir Black"/>
              <a:cs typeface="Avenir Black"/>
            </a:endParaRPr>
          </a:p>
        </p:txBody>
      </p:sp>
      <p:sp>
        <p:nvSpPr>
          <p:cNvPr id="11" name="Rounded Rectangle 10"/>
          <p:cNvSpPr/>
          <p:nvPr/>
        </p:nvSpPr>
        <p:spPr>
          <a:xfrm>
            <a:off x="2865468" y="2510573"/>
            <a:ext cx="2032000" cy="637822"/>
          </a:xfrm>
          <a:prstGeom prst="roundRect">
            <a:avLst/>
          </a:prstGeom>
          <a:solidFill>
            <a:schemeClr val="bg1">
              <a:lumMod val="75000"/>
            </a:schemeClr>
          </a:solidFill>
          <a:ln>
            <a:solidFill>
              <a:srgbClr val="4F81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lack"/>
                <a:cs typeface="Avenir Black"/>
              </a:rPr>
              <a:t>RDD</a:t>
            </a:r>
            <a:endParaRPr lang="en-US" dirty="0">
              <a:solidFill>
                <a:schemeClr val="tx1"/>
              </a:solidFill>
              <a:latin typeface="Avenir Black"/>
              <a:cs typeface="Avenir Black"/>
            </a:endParaRPr>
          </a:p>
        </p:txBody>
      </p:sp>
      <p:cxnSp>
        <p:nvCxnSpPr>
          <p:cNvPr id="16" name="Curved Connector 15"/>
          <p:cNvCxnSpPr>
            <a:stCxn id="11" idx="2"/>
            <a:endCxn id="8" idx="1"/>
          </p:cNvCxnSpPr>
          <p:nvPr/>
        </p:nvCxnSpPr>
        <p:spPr>
          <a:xfrm rot="5400000" flipH="1">
            <a:off x="2711093" y="1978020"/>
            <a:ext cx="867551" cy="1473200"/>
          </a:xfrm>
          <a:prstGeom prst="curvedConnector4">
            <a:avLst>
              <a:gd name="adj1" fmla="val -96031"/>
              <a:gd name="adj2" fmla="val 164048"/>
            </a:avLst>
          </a:prstGeom>
          <a:ln>
            <a:solidFill>
              <a:srgbClr val="4F81BD"/>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Diamond 13"/>
          <p:cNvSpPr/>
          <p:nvPr/>
        </p:nvSpPr>
        <p:spPr>
          <a:xfrm>
            <a:off x="569339" y="2467833"/>
            <a:ext cx="1899534" cy="2039170"/>
          </a:xfrm>
          <a:prstGeom prst="diamond">
            <a:avLst/>
          </a:prstGeom>
          <a:solidFill>
            <a:schemeClr val="bg1"/>
          </a:solidFill>
          <a:ln>
            <a:solidFill>
              <a:srgbClr val="4F81BD"/>
            </a:solidFill>
          </a:ln>
          <a:effectLst/>
        </p:spPr>
        <p:style>
          <a:lnRef idx="1">
            <a:schemeClr val="accent1"/>
          </a:lnRef>
          <a:fillRef idx="3">
            <a:schemeClr val="accent1"/>
          </a:fillRef>
          <a:effectRef idx="2">
            <a:schemeClr val="accent1"/>
          </a:effectRef>
          <a:fontRef idx="minor">
            <a:schemeClr val="lt1"/>
          </a:fontRef>
        </p:style>
        <p:txBody>
          <a:bodyPr wrap="none" lIns="91440" rIns="91440" rtlCol="0" anchor="ctr"/>
          <a:lstStyle/>
          <a:p>
            <a:pPr algn="ctr"/>
            <a:r>
              <a:rPr lang="en-US" sz="1600" dirty="0" smtClean="0">
                <a:solidFill>
                  <a:schemeClr val="tx1"/>
                </a:solidFill>
                <a:latin typeface="Avenir Black"/>
                <a:cs typeface="Avenir Black"/>
              </a:rPr>
              <a:t>Transformations</a:t>
            </a:r>
            <a:endParaRPr lang="en-US" sz="1600" dirty="0">
              <a:solidFill>
                <a:schemeClr val="tx1"/>
              </a:solidFill>
              <a:latin typeface="Avenir Black"/>
              <a:cs typeface="Avenir Black"/>
            </a:endParaRPr>
          </a:p>
        </p:txBody>
      </p:sp>
      <p:cxnSp>
        <p:nvCxnSpPr>
          <p:cNvPr id="25" name="Curved Connector 24"/>
          <p:cNvCxnSpPr>
            <a:stCxn id="11" idx="3"/>
            <a:endCxn id="27" idx="1"/>
          </p:cNvCxnSpPr>
          <p:nvPr/>
        </p:nvCxnSpPr>
        <p:spPr>
          <a:xfrm flipV="1">
            <a:off x="4897469" y="2827793"/>
            <a:ext cx="2137389" cy="1691"/>
          </a:xfrm>
          <a:prstGeom prst="curvedConnector3">
            <a:avLst/>
          </a:prstGeom>
          <a:ln>
            <a:solidFill>
              <a:srgbClr val="4F81BD"/>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Diamond 22"/>
          <p:cNvSpPr/>
          <p:nvPr/>
        </p:nvSpPr>
        <p:spPr>
          <a:xfrm>
            <a:off x="5260627" y="2131402"/>
            <a:ext cx="1157111" cy="1396164"/>
          </a:xfrm>
          <a:prstGeom prst="diamond">
            <a:avLst/>
          </a:prstGeom>
          <a:solidFill>
            <a:schemeClr val="bg1"/>
          </a:solidFill>
          <a:ln>
            <a:solidFill>
              <a:srgbClr val="4F81BD"/>
            </a:solidFill>
          </a:ln>
          <a:effectLst/>
        </p:spPr>
        <p:style>
          <a:lnRef idx="1">
            <a:schemeClr val="accent1"/>
          </a:lnRef>
          <a:fillRef idx="3">
            <a:schemeClr val="accent1"/>
          </a:fillRef>
          <a:effectRef idx="2">
            <a:schemeClr val="accent1"/>
          </a:effectRef>
          <a:fontRef idx="minor">
            <a:schemeClr val="lt1"/>
          </a:fontRef>
        </p:style>
        <p:txBody>
          <a:bodyPr wrap="none" lIns="91440" rIns="91440" rtlCol="0" anchor="ctr"/>
          <a:lstStyle/>
          <a:p>
            <a:pPr algn="ctr"/>
            <a:r>
              <a:rPr lang="en-US" sz="1600" dirty="0">
                <a:solidFill>
                  <a:schemeClr val="tx1"/>
                </a:solidFill>
                <a:latin typeface="Avenir Black"/>
                <a:cs typeface="Avenir Black"/>
              </a:rPr>
              <a:t>Action</a:t>
            </a:r>
          </a:p>
        </p:txBody>
      </p:sp>
      <p:sp>
        <p:nvSpPr>
          <p:cNvPr id="27" name="Rounded Rectangle 26"/>
          <p:cNvSpPr/>
          <p:nvPr/>
        </p:nvSpPr>
        <p:spPr>
          <a:xfrm>
            <a:off x="7034858" y="2508882"/>
            <a:ext cx="853253" cy="637822"/>
          </a:xfrm>
          <a:prstGeom prst="roundRect">
            <a:avLst/>
          </a:prstGeom>
          <a:solidFill>
            <a:schemeClr val="bg1">
              <a:lumMod val="75000"/>
            </a:schemeClr>
          </a:solidFill>
          <a:ln>
            <a:solidFill>
              <a:srgbClr val="4F81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lack"/>
                <a:cs typeface="Avenir Black"/>
              </a:rPr>
              <a:t>Value</a:t>
            </a:r>
            <a:endParaRPr lang="en-US" dirty="0">
              <a:solidFill>
                <a:schemeClr val="tx1"/>
              </a:solidFill>
              <a:latin typeface="Avenir Black"/>
              <a:cs typeface="Avenir Black"/>
            </a:endParaRPr>
          </a:p>
        </p:txBody>
      </p:sp>
      <p:sp>
        <p:nvSpPr>
          <p:cNvPr id="33" name="TextBox 32"/>
          <p:cNvSpPr txBox="1"/>
          <p:nvPr/>
        </p:nvSpPr>
        <p:spPr>
          <a:xfrm>
            <a:off x="211702" y="5855007"/>
            <a:ext cx="5884299" cy="461665"/>
          </a:xfrm>
          <a:prstGeom prst="rect">
            <a:avLst/>
          </a:prstGeom>
          <a:solidFill>
            <a:schemeClr val="bg1"/>
          </a:solidFill>
          <a:ln w="6350" cmpd="sng">
            <a:solidFill>
              <a:schemeClr val="tx1"/>
            </a:solidFill>
          </a:ln>
          <a:effectLst/>
        </p:spPr>
        <p:txBody>
          <a:bodyPr wrap="square" tIns="137160" bIns="137160" rtlCol="0">
            <a:spAutoFit/>
          </a:bodyPr>
          <a:lstStyle/>
          <a:p>
            <a:r>
              <a:rPr lang="en-US" sz="1200" dirty="0" err="1" smtClean="0">
                <a:solidFill>
                  <a:srgbClr val="262626"/>
                </a:solidFill>
                <a:latin typeface="Menlo-Regular"/>
              </a:rPr>
              <a:t>linesWithSpark</a:t>
            </a:r>
            <a:r>
              <a:rPr lang="en-US" sz="1200" dirty="0" smtClean="0">
                <a:solidFill>
                  <a:srgbClr val="262626"/>
                </a:solidFill>
                <a:latin typeface="Menlo-Regular"/>
              </a:rPr>
              <a:t> </a:t>
            </a:r>
            <a:r>
              <a:rPr lang="en-US" sz="1200" b="1" dirty="0">
                <a:solidFill>
                  <a:srgbClr val="0D5F18"/>
                </a:solidFill>
                <a:latin typeface="Menlo-Bold"/>
              </a:rPr>
              <a:t>=</a:t>
            </a:r>
            <a:r>
              <a:rPr lang="en-US" sz="1200" dirty="0">
                <a:solidFill>
                  <a:srgbClr val="262626"/>
                </a:solidFill>
                <a:latin typeface="Menlo-Regular"/>
              </a:rPr>
              <a:t> </a:t>
            </a:r>
            <a:r>
              <a:rPr lang="en-US" sz="1200" dirty="0" err="1">
                <a:solidFill>
                  <a:srgbClr val="262626"/>
                </a:solidFill>
                <a:latin typeface="Menlo-Regular"/>
              </a:rPr>
              <a:t>textFile</a:t>
            </a:r>
            <a:r>
              <a:rPr lang="en-US" sz="1200" dirty="0" err="1">
                <a:solidFill>
                  <a:srgbClr val="535353"/>
                </a:solidFill>
                <a:latin typeface="Menlo-Regular"/>
              </a:rPr>
              <a:t>.</a:t>
            </a:r>
            <a:r>
              <a:rPr lang="en-US" sz="1200" dirty="0" err="1">
                <a:solidFill>
                  <a:srgbClr val="262626"/>
                </a:solidFill>
                <a:latin typeface="Menlo-Regular"/>
              </a:rPr>
              <a:t>filter</a:t>
            </a:r>
            <a:r>
              <a:rPr lang="en-US" sz="1200" dirty="0" smtClean="0">
                <a:solidFill>
                  <a:srgbClr val="535353"/>
                </a:solidFill>
                <a:latin typeface="Menlo-Regular"/>
              </a:rPr>
              <a:t>(lambda </a:t>
            </a:r>
            <a:r>
              <a:rPr lang="en-US" sz="1200" dirty="0" smtClean="0">
                <a:solidFill>
                  <a:srgbClr val="262626"/>
                </a:solidFill>
                <a:latin typeface="Menlo-Regular"/>
              </a:rPr>
              <a:t>line:</a:t>
            </a:r>
            <a:r>
              <a:rPr lang="en-US" sz="1200" dirty="0">
                <a:solidFill>
                  <a:srgbClr val="262626"/>
                </a:solidFill>
                <a:latin typeface="Menlo-Regular"/>
              </a:rPr>
              <a:t> </a:t>
            </a:r>
            <a:r>
              <a:rPr lang="en-US" sz="1200" dirty="0">
                <a:solidFill>
                  <a:srgbClr val="325B8E"/>
                </a:solidFill>
                <a:latin typeface="Menlo-Regular"/>
              </a:rPr>
              <a:t>"</a:t>
            </a:r>
            <a:r>
              <a:rPr lang="en-US" sz="1200" dirty="0" smtClean="0">
                <a:solidFill>
                  <a:srgbClr val="325B8E"/>
                </a:solidFill>
                <a:latin typeface="Menlo-Regular"/>
              </a:rPr>
              <a:t>Spark” in </a:t>
            </a:r>
            <a:r>
              <a:rPr lang="en-US" sz="1200" dirty="0" smtClean="0">
                <a:solidFill>
                  <a:srgbClr val="262626"/>
                </a:solidFill>
                <a:latin typeface="Menlo-Regular"/>
              </a:rPr>
              <a:t>line</a:t>
            </a:r>
            <a:r>
              <a:rPr lang="en-US" sz="1200" dirty="0" smtClean="0">
                <a:solidFill>
                  <a:srgbClr val="535353"/>
                </a:solidFill>
                <a:latin typeface="Menlo-Regular"/>
              </a:rPr>
              <a:t>)</a:t>
            </a:r>
            <a:endParaRPr lang="en-US" sz="1200" dirty="0">
              <a:solidFill>
                <a:srgbClr val="262626"/>
              </a:solidFill>
              <a:latin typeface="Menlo-Regular"/>
            </a:endParaRPr>
          </a:p>
        </p:txBody>
      </p:sp>
      <p:sp>
        <p:nvSpPr>
          <p:cNvPr id="34" name="TextBox 33"/>
          <p:cNvSpPr txBox="1"/>
          <p:nvPr/>
        </p:nvSpPr>
        <p:spPr>
          <a:xfrm>
            <a:off x="5946806" y="4017315"/>
            <a:ext cx="3009429" cy="1200329"/>
          </a:xfrm>
          <a:prstGeom prst="rect">
            <a:avLst/>
          </a:prstGeom>
          <a:solidFill>
            <a:schemeClr val="bg1"/>
          </a:solidFill>
          <a:ln w="6350" cmpd="sng">
            <a:solidFill>
              <a:srgbClr val="000000"/>
            </a:solidFill>
          </a:ln>
          <a:effectLst/>
        </p:spPr>
        <p:txBody>
          <a:bodyPr wrap="square" tIns="137160" bIns="137160" rtlCol="0">
            <a:spAutoFit/>
          </a:bodyPr>
          <a:lstStyle/>
          <a:p>
            <a:r>
              <a:rPr lang="en-US" sz="1200" dirty="0" err="1" smtClean="0">
                <a:solidFill>
                  <a:srgbClr val="262626"/>
                </a:solidFill>
                <a:latin typeface="Menlo-Regular"/>
              </a:rPr>
              <a:t>linesWithSpark</a:t>
            </a:r>
            <a:r>
              <a:rPr lang="en-US" sz="1200" dirty="0" err="1" smtClean="0">
                <a:solidFill>
                  <a:srgbClr val="535353"/>
                </a:solidFill>
                <a:latin typeface="Menlo-Regular"/>
              </a:rPr>
              <a:t>.</a:t>
            </a:r>
            <a:r>
              <a:rPr lang="en-US" sz="1200" dirty="0" err="1" smtClean="0">
                <a:solidFill>
                  <a:srgbClr val="262626"/>
                </a:solidFill>
                <a:latin typeface="Menlo-Regular"/>
              </a:rPr>
              <a:t>count</a:t>
            </a:r>
            <a:r>
              <a:rPr lang="en-US" sz="1200" dirty="0">
                <a:solidFill>
                  <a:srgbClr val="535353"/>
                </a:solidFill>
                <a:latin typeface="Menlo-Regular"/>
              </a:rPr>
              <a:t>(</a:t>
            </a:r>
            <a:r>
              <a:rPr lang="en-US" sz="1200" dirty="0" smtClean="0">
                <a:solidFill>
                  <a:srgbClr val="535353"/>
                </a:solidFill>
                <a:latin typeface="Menlo-Regular"/>
              </a:rPr>
              <a:t>)</a:t>
            </a:r>
            <a:endParaRPr lang="en-US" sz="1200" dirty="0" smtClean="0">
              <a:solidFill>
                <a:srgbClr val="262626"/>
              </a:solidFill>
              <a:latin typeface="Menlo-Regular"/>
            </a:endParaRPr>
          </a:p>
          <a:p>
            <a:r>
              <a:rPr lang="en-US" sz="1200" dirty="0" smtClean="0">
                <a:solidFill>
                  <a:srgbClr val="35915D"/>
                </a:solidFill>
                <a:latin typeface="Menlo-Regular"/>
              </a:rPr>
              <a:t>74</a:t>
            </a:r>
            <a:endParaRPr lang="en-US" sz="1200" dirty="0" smtClean="0">
              <a:solidFill>
                <a:srgbClr val="262626"/>
              </a:solidFill>
              <a:latin typeface="Menlo-Regular"/>
            </a:endParaRPr>
          </a:p>
          <a:p>
            <a:endParaRPr lang="en-US" sz="1200" dirty="0">
              <a:solidFill>
                <a:srgbClr val="262626"/>
              </a:solidFill>
              <a:latin typeface="Menlo-Regular"/>
            </a:endParaRPr>
          </a:p>
          <a:p>
            <a:r>
              <a:rPr lang="en-US" sz="1200" dirty="0" err="1" smtClean="0">
                <a:solidFill>
                  <a:srgbClr val="262626"/>
                </a:solidFill>
                <a:latin typeface="Menlo-Regular"/>
              </a:rPr>
              <a:t>linesWithSpark</a:t>
            </a:r>
            <a:r>
              <a:rPr lang="en-US" sz="1200" dirty="0" err="1" smtClean="0">
                <a:solidFill>
                  <a:srgbClr val="535353"/>
                </a:solidFill>
                <a:latin typeface="Menlo-Regular"/>
              </a:rPr>
              <a:t>.</a:t>
            </a:r>
            <a:r>
              <a:rPr lang="en-US" sz="1200" dirty="0" err="1" smtClean="0">
                <a:solidFill>
                  <a:srgbClr val="262626"/>
                </a:solidFill>
                <a:latin typeface="Menlo-Regular"/>
              </a:rPr>
              <a:t>first</a:t>
            </a:r>
            <a:r>
              <a:rPr lang="en-US" sz="1200" dirty="0">
                <a:solidFill>
                  <a:srgbClr val="535353"/>
                </a:solidFill>
                <a:latin typeface="Menlo-Regular"/>
              </a:rPr>
              <a:t>(</a:t>
            </a:r>
            <a:r>
              <a:rPr lang="en-US" sz="1200" dirty="0" smtClean="0">
                <a:solidFill>
                  <a:srgbClr val="535353"/>
                </a:solidFill>
                <a:latin typeface="Menlo-Regular"/>
              </a:rPr>
              <a:t>)</a:t>
            </a:r>
            <a:endParaRPr lang="en-US" sz="1200" dirty="0">
              <a:solidFill>
                <a:srgbClr val="262626"/>
              </a:solidFill>
              <a:latin typeface="Menlo-Regular"/>
            </a:endParaRPr>
          </a:p>
          <a:p>
            <a:r>
              <a:rPr lang="en-US" sz="1200" b="1" dirty="0" smtClean="0">
                <a:solidFill>
                  <a:srgbClr val="0D5F18"/>
                </a:solidFill>
                <a:latin typeface="Menlo-Bold"/>
              </a:rPr>
              <a:t>#</a:t>
            </a:r>
            <a:r>
              <a:rPr lang="en-US" sz="1200" dirty="0" smtClean="0">
                <a:solidFill>
                  <a:srgbClr val="262626"/>
                </a:solidFill>
                <a:latin typeface="Menlo-Regular"/>
              </a:rPr>
              <a:t> </a:t>
            </a:r>
            <a:r>
              <a:rPr lang="en-US" sz="1200" b="1" dirty="0">
                <a:solidFill>
                  <a:srgbClr val="1370A6"/>
                </a:solidFill>
                <a:latin typeface="Menlo-Bold"/>
              </a:rPr>
              <a:t>Apache</a:t>
            </a:r>
            <a:r>
              <a:rPr lang="en-US" sz="1200" dirty="0">
                <a:solidFill>
                  <a:srgbClr val="262626"/>
                </a:solidFill>
                <a:latin typeface="Menlo-Regular"/>
              </a:rPr>
              <a:t> </a:t>
            </a:r>
            <a:r>
              <a:rPr lang="en-US" sz="1200" b="1" dirty="0">
                <a:solidFill>
                  <a:srgbClr val="1370A6"/>
                </a:solidFill>
                <a:latin typeface="Menlo-Bold"/>
              </a:rPr>
              <a:t>Spark</a:t>
            </a:r>
            <a:endParaRPr lang="en-US" sz="1400" dirty="0">
              <a:solidFill>
                <a:srgbClr val="262626"/>
              </a:solidFill>
              <a:latin typeface="Menlo-Regular"/>
            </a:endParaRPr>
          </a:p>
        </p:txBody>
      </p:sp>
      <p:sp>
        <p:nvSpPr>
          <p:cNvPr id="21" name="TextBox 20"/>
          <p:cNvSpPr txBox="1"/>
          <p:nvPr/>
        </p:nvSpPr>
        <p:spPr>
          <a:xfrm>
            <a:off x="4897468" y="1354666"/>
            <a:ext cx="3789332" cy="461665"/>
          </a:xfrm>
          <a:prstGeom prst="rect">
            <a:avLst/>
          </a:prstGeom>
          <a:solidFill>
            <a:schemeClr val="bg1"/>
          </a:solidFill>
          <a:ln w="6350" cmpd="sng">
            <a:solidFill>
              <a:schemeClr val="tx1"/>
            </a:solidFill>
          </a:ln>
          <a:effectLst/>
        </p:spPr>
        <p:txBody>
          <a:bodyPr wrap="square" tIns="137160" bIns="137160" rtlCol="0">
            <a:spAutoFit/>
          </a:bodyPr>
          <a:lstStyle/>
          <a:p>
            <a:r>
              <a:rPr lang="en-US" sz="1200" dirty="0" err="1" smtClean="0">
                <a:solidFill>
                  <a:srgbClr val="262626"/>
                </a:solidFill>
                <a:latin typeface="Menlo-Regular"/>
              </a:rPr>
              <a:t>textFile</a:t>
            </a:r>
            <a:r>
              <a:rPr lang="en-US" sz="1200" dirty="0" smtClean="0">
                <a:solidFill>
                  <a:srgbClr val="262626"/>
                </a:solidFill>
                <a:latin typeface="Menlo-Regular"/>
              </a:rPr>
              <a:t> </a:t>
            </a:r>
            <a:r>
              <a:rPr lang="en-US" sz="1200" b="1" dirty="0">
                <a:solidFill>
                  <a:srgbClr val="0D5F18"/>
                </a:solidFill>
                <a:latin typeface="Menlo-Bold"/>
              </a:rPr>
              <a:t>=</a:t>
            </a:r>
            <a:r>
              <a:rPr lang="en-US" sz="1200" dirty="0">
                <a:solidFill>
                  <a:srgbClr val="262626"/>
                </a:solidFill>
                <a:latin typeface="Menlo-Regular"/>
              </a:rPr>
              <a:t> </a:t>
            </a:r>
            <a:r>
              <a:rPr lang="en-US" sz="1200" dirty="0" err="1" smtClean="0">
                <a:solidFill>
                  <a:srgbClr val="262626"/>
                </a:solidFill>
                <a:latin typeface="Menlo-Regular"/>
              </a:rPr>
              <a:t>sc.textFile</a:t>
            </a:r>
            <a:r>
              <a:rPr lang="en-US" sz="1200" dirty="0" smtClean="0">
                <a:solidFill>
                  <a:srgbClr val="535353"/>
                </a:solidFill>
                <a:latin typeface="Menlo-Regular"/>
              </a:rPr>
              <a:t>(</a:t>
            </a:r>
            <a:r>
              <a:rPr lang="en-US" sz="1200" dirty="0" smtClean="0">
                <a:solidFill>
                  <a:srgbClr val="325B8E"/>
                </a:solidFill>
                <a:latin typeface="Menlo-Regular"/>
              </a:rPr>
              <a:t>”</a:t>
            </a:r>
            <a:r>
              <a:rPr lang="en-US" sz="1200" dirty="0" err="1" smtClean="0">
                <a:solidFill>
                  <a:srgbClr val="325B8E"/>
                </a:solidFill>
                <a:latin typeface="Menlo-Regular"/>
              </a:rPr>
              <a:t>SomeFile.txt</a:t>
            </a:r>
            <a:r>
              <a:rPr lang="en-US" sz="1200" dirty="0" smtClean="0">
                <a:solidFill>
                  <a:srgbClr val="325B8E"/>
                </a:solidFill>
                <a:latin typeface="Menlo-Regular"/>
              </a:rPr>
              <a:t>”</a:t>
            </a:r>
            <a:r>
              <a:rPr lang="en-US" sz="1200" dirty="0" smtClean="0">
                <a:solidFill>
                  <a:srgbClr val="535353"/>
                </a:solidFill>
                <a:latin typeface="Menlo-Regular"/>
              </a:rPr>
              <a:t>)</a:t>
            </a:r>
            <a:endParaRPr lang="en-US" sz="1200" dirty="0">
              <a:solidFill>
                <a:srgbClr val="262626"/>
              </a:solidFill>
              <a:latin typeface="Menlo-Regular"/>
            </a:endParaRPr>
          </a:p>
        </p:txBody>
      </p:sp>
      <p:cxnSp>
        <p:nvCxnSpPr>
          <p:cNvPr id="22" name="Straight Connector 21"/>
          <p:cNvCxnSpPr/>
          <p:nvPr/>
        </p:nvCxnSpPr>
        <p:spPr>
          <a:xfrm flipH="1">
            <a:off x="4867188" y="1961933"/>
            <a:ext cx="515558" cy="579204"/>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3794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7984"/>
            <a:ext cx="8229600" cy="1371600"/>
          </a:xfrm>
        </p:spPr>
        <p:txBody>
          <a:bodyPr>
            <a:normAutofit/>
          </a:bodyPr>
          <a:lstStyle/>
          <a:p>
            <a:pPr marL="0" algn="ctr">
              <a:buNone/>
            </a:pPr>
            <a:r>
              <a:rPr lang="en-US" sz="2800" dirty="0" smtClean="0">
                <a:solidFill>
                  <a:schemeClr val="bg1">
                    <a:lumMod val="50000"/>
                  </a:schemeClr>
                </a:solidFill>
              </a:rPr>
              <a:t>Load error messages from a log into memory, then interactively search for various patterns</a:t>
            </a:r>
            <a:endParaRPr lang="en-US" sz="2800" dirty="0">
              <a:solidFill>
                <a:schemeClr val="bg1">
                  <a:lumMod val="50000"/>
                </a:schemeClr>
              </a:solidFill>
            </a:endParaRPr>
          </a:p>
        </p:txBody>
      </p:sp>
      <p:sp>
        <p:nvSpPr>
          <p:cNvPr id="5" name="Title 4"/>
          <p:cNvSpPr>
            <a:spLocks noGrp="1"/>
          </p:cNvSpPr>
          <p:nvPr>
            <p:ph type="title"/>
          </p:nvPr>
        </p:nvSpPr>
        <p:spPr/>
        <p:txBody>
          <a:bodyPr/>
          <a:lstStyle/>
          <a:p>
            <a:r>
              <a:rPr lang="en-US" dirty="0"/>
              <a:t>Example: Log Mining</a:t>
            </a:r>
          </a:p>
        </p:txBody>
      </p:sp>
    </p:spTree>
    <p:extLst>
      <p:ext uri="{BB962C8B-B14F-4D97-AF65-F5344CB8AC3E}">
        <p14:creationId xmlns:p14="http://schemas.microsoft.com/office/powerpoint/2010/main" val="1196122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7984"/>
            <a:ext cx="8229600" cy="1371600"/>
          </a:xfrm>
        </p:spPr>
        <p:txBody>
          <a:bodyPr>
            <a:normAutofit/>
          </a:bodyPr>
          <a:lstStyle/>
          <a:p>
            <a:pPr marL="0" algn="ctr">
              <a:buNone/>
            </a:pPr>
            <a:r>
              <a:rPr lang="en-US" sz="2800" dirty="0" smtClean="0">
                <a:solidFill>
                  <a:schemeClr val="bg1">
                    <a:lumMod val="50000"/>
                  </a:schemeClr>
                </a:solidFill>
              </a:rPr>
              <a:t>Load error messages from a log into memory, then interactively search for various patterns</a:t>
            </a:r>
            <a:endParaRPr lang="en-US" sz="2800" dirty="0">
              <a:solidFill>
                <a:schemeClr val="bg1">
                  <a:lumMod val="50000"/>
                </a:schemeClr>
              </a:solidFill>
            </a:endParaRPr>
          </a:p>
        </p:txBody>
      </p:sp>
      <p:grpSp>
        <p:nvGrpSpPr>
          <p:cNvPr id="4" name="Group 3"/>
          <p:cNvGrpSpPr/>
          <p:nvPr/>
        </p:nvGrpSpPr>
        <p:grpSpPr>
          <a:xfrm>
            <a:off x="5836330" y="2775892"/>
            <a:ext cx="3071090" cy="3851442"/>
            <a:chOff x="5615710" y="2743323"/>
            <a:chExt cx="3071090" cy="3851442"/>
          </a:xfrm>
        </p:grpSpPr>
        <p:pic>
          <p:nvPicPr>
            <p:cNvPr id="5" name="Picture 4"/>
            <p:cNvPicPr>
              <a:picLocks noChangeAspect="1"/>
            </p:cNvPicPr>
            <p:nvPr/>
          </p:nvPicPr>
          <p:blipFill>
            <a:blip r:embed="rId3"/>
            <a:stretch>
              <a:fillRect/>
            </a:stretch>
          </p:blipFill>
          <p:spPr>
            <a:xfrm>
              <a:off x="5923729" y="3493655"/>
              <a:ext cx="1128236" cy="1128236"/>
            </a:xfrm>
            <a:prstGeom prst="rect">
              <a:avLst/>
            </a:prstGeom>
          </p:spPr>
        </p:pic>
        <p:pic>
          <p:nvPicPr>
            <p:cNvPr id="6" name="Picture 5"/>
            <p:cNvPicPr>
              <a:picLocks noChangeAspect="1"/>
            </p:cNvPicPr>
            <p:nvPr/>
          </p:nvPicPr>
          <p:blipFill>
            <a:blip r:embed="rId3"/>
            <a:stretch>
              <a:fillRect/>
            </a:stretch>
          </p:blipFill>
          <p:spPr>
            <a:xfrm>
              <a:off x="7558564" y="2743323"/>
              <a:ext cx="1128236" cy="1128236"/>
            </a:xfrm>
            <a:prstGeom prst="rect">
              <a:avLst/>
            </a:prstGeom>
          </p:spPr>
        </p:pic>
        <p:pic>
          <p:nvPicPr>
            <p:cNvPr id="7" name="Picture 6"/>
            <p:cNvPicPr>
              <a:picLocks noChangeAspect="1"/>
            </p:cNvPicPr>
            <p:nvPr/>
          </p:nvPicPr>
          <p:blipFill>
            <a:blip r:embed="rId3"/>
            <a:stretch>
              <a:fillRect/>
            </a:stretch>
          </p:blipFill>
          <p:spPr>
            <a:xfrm>
              <a:off x="7467600" y="4800600"/>
              <a:ext cx="1128236" cy="1128236"/>
            </a:xfrm>
            <a:prstGeom prst="rect">
              <a:avLst/>
            </a:prstGeom>
          </p:spPr>
        </p:pic>
        <p:pic>
          <p:nvPicPr>
            <p:cNvPr id="8" name="Picture 7"/>
            <p:cNvPicPr>
              <a:picLocks noChangeAspect="1"/>
            </p:cNvPicPr>
            <p:nvPr/>
          </p:nvPicPr>
          <p:blipFill>
            <a:blip r:embed="rId3"/>
            <a:stretch>
              <a:fillRect/>
            </a:stretch>
          </p:blipFill>
          <p:spPr>
            <a:xfrm>
              <a:off x="5615710" y="5466529"/>
              <a:ext cx="1128236" cy="1128236"/>
            </a:xfrm>
            <a:prstGeom prst="rect">
              <a:avLst/>
            </a:prstGeom>
          </p:spPr>
        </p:pic>
      </p:grpSp>
      <p:grpSp>
        <p:nvGrpSpPr>
          <p:cNvPr id="9" name="Group 8"/>
          <p:cNvGrpSpPr/>
          <p:nvPr/>
        </p:nvGrpSpPr>
        <p:grpSpPr>
          <a:xfrm>
            <a:off x="5859422" y="2740102"/>
            <a:ext cx="2860965" cy="3075342"/>
            <a:chOff x="5638800" y="2707533"/>
            <a:chExt cx="2860965" cy="3075342"/>
          </a:xfrm>
        </p:grpSpPr>
        <p:sp>
          <p:nvSpPr>
            <p:cNvPr id="10" name="Rounded Rectangle 9"/>
            <p:cNvSpPr/>
            <p:nvPr/>
          </p:nvSpPr>
          <p:spPr>
            <a:xfrm>
              <a:off x="7585365" y="2707533"/>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solidFill>
                    <a:srgbClr val="FFFFFF"/>
                  </a:solidFill>
                  <a:latin typeface="Helvetica Neue"/>
                  <a:cs typeface="Helvetica Neue"/>
                </a:rPr>
                <a:t>Worker</a:t>
              </a:r>
              <a:endParaRPr lang="en-US" sz="1800" dirty="0">
                <a:solidFill>
                  <a:srgbClr val="FFFFFF"/>
                </a:solidFill>
                <a:latin typeface="Helvetica Neue"/>
                <a:cs typeface="Helvetica Neue"/>
              </a:endParaRPr>
            </a:p>
          </p:txBody>
        </p:sp>
        <p:sp>
          <p:nvSpPr>
            <p:cNvPr id="11" name="Rounded Rectangle 10"/>
            <p:cNvSpPr/>
            <p:nvPr/>
          </p:nvSpPr>
          <p:spPr>
            <a:xfrm>
              <a:off x="5638800" y="5424967"/>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solidFill>
                    <a:srgbClr val="FFFFFF"/>
                  </a:solidFill>
                  <a:latin typeface="Helvetica Neue"/>
                  <a:cs typeface="Helvetica Neue"/>
                </a:rPr>
                <a:t>Worker</a:t>
              </a:r>
              <a:endParaRPr lang="en-US" sz="1800" dirty="0">
                <a:solidFill>
                  <a:srgbClr val="FFFFFF"/>
                </a:solidFill>
                <a:latin typeface="Helvetica Neue"/>
                <a:cs typeface="Helvetica Neue"/>
              </a:endParaRPr>
            </a:p>
          </p:txBody>
        </p:sp>
        <p:sp>
          <p:nvSpPr>
            <p:cNvPr id="12" name="Rounded Rectangle 11"/>
            <p:cNvSpPr/>
            <p:nvPr/>
          </p:nvSpPr>
          <p:spPr>
            <a:xfrm>
              <a:off x="7493956" y="4763289"/>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solidFill>
                    <a:srgbClr val="FFFFFF"/>
                  </a:solidFill>
                  <a:latin typeface="Helvetica Neue"/>
                  <a:cs typeface="Helvetica Neue"/>
                </a:rPr>
                <a:t>Worker</a:t>
              </a:r>
              <a:endParaRPr lang="en-US" sz="1800" dirty="0">
                <a:solidFill>
                  <a:srgbClr val="FFFFFF"/>
                </a:solidFill>
                <a:latin typeface="Helvetica Neue"/>
                <a:cs typeface="Helvetica Neue"/>
              </a:endParaRPr>
            </a:p>
          </p:txBody>
        </p:sp>
        <p:sp>
          <p:nvSpPr>
            <p:cNvPr id="13" name="Rounded Rectangle 12"/>
            <p:cNvSpPr/>
            <p:nvPr/>
          </p:nvSpPr>
          <p:spPr>
            <a:xfrm>
              <a:off x="5946819" y="3452092"/>
              <a:ext cx="914400" cy="357908"/>
            </a:xfrm>
            <a:prstGeom prst="roundRect">
              <a:avLst/>
            </a:prstGeom>
            <a:solidFill>
              <a:schemeClr val="accent5">
                <a:lumMod val="75000"/>
              </a:schemeClr>
            </a:solidFill>
            <a:ln>
              <a:noFill/>
              <a:headEnd type="none" w="med" len="med"/>
              <a:tailEnd type="none"/>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00" dirty="0" smtClean="0">
                  <a:solidFill>
                    <a:srgbClr val="FFFFFF"/>
                  </a:solidFill>
                  <a:latin typeface="Helvetica Neue"/>
                  <a:cs typeface="Helvetica Neue"/>
                </a:rPr>
                <a:t>Driver</a:t>
              </a:r>
              <a:endParaRPr lang="en-US" sz="1800" dirty="0">
                <a:solidFill>
                  <a:srgbClr val="FFFFFF"/>
                </a:solidFill>
                <a:latin typeface="Helvetica Neue"/>
                <a:cs typeface="Helvetica Neue"/>
              </a:endParaRPr>
            </a:p>
          </p:txBody>
        </p:sp>
      </p:grpSp>
      <p:sp>
        <p:nvSpPr>
          <p:cNvPr id="16" name="Title 4"/>
          <p:cNvSpPr>
            <a:spLocks noGrp="1"/>
          </p:cNvSpPr>
          <p:nvPr>
            <p:ph type="title"/>
          </p:nvPr>
        </p:nvSpPr>
        <p:spPr/>
        <p:txBody>
          <a:bodyPr/>
          <a:lstStyle/>
          <a:p>
            <a:r>
              <a:rPr lang="en-US" dirty="0"/>
              <a:t>Example: Log Mining</a:t>
            </a:r>
          </a:p>
        </p:txBody>
      </p:sp>
    </p:spTree>
    <p:extLst>
      <p:ext uri="{BB962C8B-B14F-4D97-AF65-F5344CB8AC3E}">
        <p14:creationId xmlns:p14="http://schemas.microsoft.com/office/powerpoint/2010/main" val="822407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7984"/>
            <a:ext cx="8229600" cy="1371600"/>
          </a:xfrm>
        </p:spPr>
        <p:txBody>
          <a:bodyPr>
            <a:normAutofit/>
          </a:bodyPr>
          <a:lstStyle/>
          <a:p>
            <a:pPr marL="0" algn="ctr">
              <a:buNone/>
            </a:pPr>
            <a:r>
              <a:rPr lang="en-US" sz="2800" dirty="0" smtClean="0">
                <a:solidFill>
                  <a:schemeClr val="bg1">
                    <a:lumMod val="50000"/>
                  </a:schemeClr>
                </a:solidFill>
              </a:rPr>
              <a:t>Load error messages from a log into memory, then interactively search for various patterns</a:t>
            </a:r>
            <a:endParaRPr lang="en-US" sz="2800" dirty="0">
              <a:solidFill>
                <a:schemeClr val="bg1">
                  <a:lumMod val="50000"/>
                </a:schemeClr>
              </a:solidFill>
            </a:endParaRPr>
          </a:p>
        </p:txBody>
      </p:sp>
      <p:grpSp>
        <p:nvGrpSpPr>
          <p:cNvPr id="4" name="Group 3"/>
          <p:cNvGrpSpPr/>
          <p:nvPr/>
        </p:nvGrpSpPr>
        <p:grpSpPr>
          <a:xfrm>
            <a:off x="5836330" y="2775892"/>
            <a:ext cx="3071090" cy="3851442"/>
            <a:chOff x="5615710" y="2743323"/>
            <a:chExt cx="3071090" cy="3851442"/>
          </a:xfrm>
        </p:grpSpPr>
        <p:pic>
          <p:nvPicPr>
            <p:cNvPr id="5" name="Picture 4"/>
            <p:cNvPicPr>
              <a:picLocks noChangeAspect="1"/>
            </p:cNvPicPr>
            <p:nvPr/>
          </p:nvPicPr>
          <p:blipFill>
            <a:blip r:embed="rId3"/>
            <a:stretch>
              <a:fillRect/>
            </a:stretch>
          </p:blipFill>
          <p:spPr>
            <a:xfrm>
              <a:off x="5923729" y="3493655"/>
              <a:ext cx="1128236" cy="1128236"/>
            </a:xfrm>
            <a:prstGeom prst="rect">
              <a:avLst/>
            </a:prstGeom>
          </p:spPr>
        </p:pic>
        <p:pic>
          <p:nvPicPr>
            <p:cNvPr id="6" name="Picture 5"/>
            <p:cNvPicPr>
              <a:picLocks noChangeAspect="1"/>
            </p:cNvPicPr>
            <p:nvPr/>
          </p:nvPicPr>
          <p:blipFill>
            <a:blip r:embed="rId3"/>
            <a:stretch>
              <a:fillRect/>
            </a:stretch>
          </p:blipFill>
          <p:spPr>
            <a:xfrm>
              <a:off x="7558564" y="2743323"/>
              <a:ext cx="1128236" cy="1128236"/>
            </a:xfrm>
            <a:prstGeom prst="rect">
              <a:avLst/>
            </a:prstGeom>
          </p:spPr>
        </p:pic>
        <p:pic>
          <p:nvPicPr>
            <p:cNvPr id="7" name="Picture 6"/>
            <p:cNvPicPr>
              <a:picLocks noChangeAspect="1"/>
            </p:cNvPicPr>
            <p:nvPr/>
          </p:nvPicPr>
          <p:blipFill>
            <a:blip r:embed="rId3"/>
            <a:stretch>
              <a:fillRect/>
            </a:stretch>
          </p:blipFill>
          <p:spPr>
            <a:xfrm>
              <a:off x="7467600" y="4800600"/>
              <a:ext cx="1128236" cy="1128236"/>
            </a:xfrm>
            <a:prstGeom prst="rect">
              <a:avLst/>
            </a:prstGeom>
          </p:spPr>
        </p:pic>
        <p:pic>
          <p:nvPicPr>
            <p:cNvPr id="8" name="Picture 7"/>
            <p:cNvPicPr>
              <a:picLocks noChangeAspect="1"/>
            </p:cNvPicPr>
            <p:nvPr/>
          </p:nvPicPr>
          <p:blipFill>
            <a:blip r:embed="rId3"/>
            <a:stretch>
              <a:fillRect/>
            </a:stretch>
          </p:blipFill>
          <p:spPr>
            <a:xfrm>
              <a:off x="5615710" y="5466529"/>
              <a:ext cx="1128236" cy="1128236"/>
            </a:xfrm>
            <a:prstGeom prst="rect">
              <a:avLst/>
            </a:prstGeom>
          </p:spPr>
        </p:pic>
      </p:grpSp>
      <p:grpSp>
        <p:nvGrpSpPr>
          <p:cNvPr id="9" name="Group 8"/>
          <p:cNvGrpSpPr/>
          <p:nvPr/>
        </p:nvGrpSpPr>
        <p:grpSpPr>
          <a:xfrm>
            <a:off x="5859422" y="2740102"/>
            <a:ext cx="2860965" cy="3075342"/>
            <a:chOff x="5638800" y="2707533"/>
            <a:chExt cx="2860965" cy="3075342"/>
          </a:xfrm>
        </p:grpSpPr>
        <p:sp>
          <p:nvSpPr>
            <p:cNvPr id="10" name="Rounded Rectangle 9"/>
            <p:cNvSpPr/>
            <p:nvPr/>
          </p:nvSpPr>
          <p:spPr>
            <a:xfrm>
              <a:off x="7585365" y="2707533"/>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solidFill>
                    <a:srgbClr val="FFFFFF"/>
                  </a:solidFill>
                  <a:latin typeface="Helvetica Neue"/>
                  <a:cs typeface="Helvetica Neue"/>
                </a:rPr>
                <a:t>Worker</a:t>
              </a:r>
              <a:endParaRPr lang="en-US" sz="1800" dirty="0">
                <a:solidFill>
                  <a:srgbClr val="FFFFFF"/>
                </a:solidFill>
                <a:latin typeface="Helvetica Neue"/>
                <a:cs typeface="Helvetica Neue"/>
              </a:endParaRPr>
            </a:p>
          </p:txBody>
        </p:sp>
        <p:sp>
          <p:nvSpPr>
            <p:cNvPr id="11" name="Rounded Rectangle 10"/>
            <p:cNvSpPr/>
            <p:nvPr/>
          </p:nvSpPr>
          <p:spPr>
            <a:xfrm>
              <a:off x="5638800" y="5424967"/>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solidFill>
                    <a:srgbClr val="FFFFFF"/>
                  </a:solidFill>
                  <a:latin typeface="Helvetica Neue"/>
                  <a:cs typeface="Helvetica Neue"/>
                </a:rPr>
                <a:t>Worker</a:t>
              </a:r>
              <a:endParaRPr lang="en-US" sz="1800" dirty="0">
                <a:solidFill>
                  <a:srgbClr val="FFFFFF"/>
                </a:solidFill>
                <a:latin typeface="Helvetica Neue"/>
                <a:cs typeface="Helvetica Neue"/>
              </a:endParaRPr>
            </a:p>
          </p:txBody>
        </p:sp>
        <p:sp>
          <p:nvSpPr>
            <p:cNvPr id="12" name="Rounded Rectangle 11"/>
            <p:cNvSpPr/>
            <p:nvPr/>
          </p:nvSpPr>
          <p:spPr>
            <a:xfrm>
              <a:off x="7493956" y="4763289"/>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solidFill>
                    <a:srgbClr val="FFFFFF"/>
                  </a:solidFill>
                  <a:latin typeface="Helvetica Neue"/>
                  <a:cs typeface="Helvetica Neue"/>
                </a:rPr>
                <a:t>Worker</a:t>
              </a:r>
              <a:endParaRPr lang="en-US" sz="1800" dirty="0">
                <a:solidFill>
                  <a:srgbClr val="FFFFFF"/>
                </a:solidFill>
                <a:latin typeface="Helvetica Neue"/>
                <a:cs typeface="Helvetica Neue"/>
              </a:endParaRPr>
            </a:p>
          </p:txBody>
        </p:sp>
        <p:sp>
          <p:nvSpPr>
            <p:cNvPr id="13" name="Rounded Rectangle 12"/>
            <p:cNvSpPr/>
            <p:nvPr/>
          </p:nvSpPr>
          <p:spPr>
            <a:xfrm>
              <a:off x="5946819" y="3452092"/>
              <a:ext cx="914400" cy="357908"/>
            </a:xfrm>
            <a:prstGeom prst="roundRect">
              <a:avLst/>
            </a:prstGeom>
            <a:solidFill>
              <a:schemeClr val="accent5">
                <a:lumMod val="75000"/>
              </a:schemeClr>
            </a:solidFill>
            <a:ln>
              <a:noFill/>
              <a:headEnd type="none" w="med" len="med"/>
              <a:tailEnd type="none"/>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00" dirty="0" smtClean="0">
                  <a:solidFill>
                    <a:srgbClr val="FFFFFF"/>
                  </a:solidFill>
                  <a:latin typeface="Helvetica Neue"/>
                  <a:cs typeface="Helvetica Neue"/>
                </a:rPr>
                <a:t>Driver</a:t>
              </a:r>
              <a:endParaRPr lang="en-US" sz="1800" dirty="0">
                <a:solidFill>
                  <a:srgbClr val="FFFFFF"/>
                </a:solidFill>
                <a:latin typeface="Helvetica Neue"/>
                <a:cs typeface="Helvetica Neue"/>
              </a:endParaRPr>
            </a:p>
          </p:txBody>
        </p:sp>
      </p:grpSp>
      <p:sp>
        <p:nvSpPr>
          <p:cNvPr id="14" name="TextBox 13"/>
          <p:cNvSpPr txBox="1"/>
          <p:nvPr/>
        </p:nvSpPr>
        <p:spPr>
          <a:xfrm>
            <a:off x="578405" y="2736442"/>
            <a:ext cx="7713432" cy="307777"/>
          </a:xfrm>
          <a:prstGeom prst="rect">
            <a:avLst/>
          </a:prstGeom>
          <a:noFill/>
        </p:spPr>
        <p:txBody>
          <a:bodyPr wrap="square" rtlCol="0">
            <a:spAutoFit/>
          </a:bodyPr>
          <a:lstStyle/>
          <a:p>
            <a:pPr>
              <a:spcBef>
                <a:spcPts val="600"/>
              </a:spcBef>
            </a:pPr>
            <a:r>
              <a:rPr lang="en-US" sz="1400" dirty="0" smtClean="0">
                <a:latin typeface="Lucida Console"/>
                <a:cs typeface="Lucida Console"/>
              </a:rPr>
              <a:t>lines = </a:t>
            </a:r>
            <a:r>
              <a:rPr lang="en-US" sz="1400" dirty="0" err="1" smtClean="0">
                <a:latin typeface="Lucida Console"/>
                <a:cs typeface="Lucida Console"/>
              </a:rPr>
              <a:t>spark.textFile</a:t>
            </a:r>
            <a:r>
              <a:rPr lang="en-US" sz="1400" dirty="0" smtClean="0">
                <a:latin typeface="Lucida Console"/>
                <a:cs typeface="Lucida Console"/>
              </a:rPr>
              <a:t>(</a:t>
            </a:r>
            <a:r>
              <a:rPr lang="en-US" sz="1400" dirty="0" smtClean="0">
                <a:solidFill>
                  <a:srgbClr val="000090"/>
                </a:solidFill>
                <a:latin typeface="Lucida Console"/>
                <a:cs typeface="Lucida Console"/>
              </a:rPr>
              <a:t>“</a:t>
            </a:r>
            <a:r>
              <a:rPr lang="en-US" sz="1400" dirty="0" err="1" smtClean="0">
                <a:solidFill>
                  <a:srgbClr val="000090"/>
                </a:solidFill>
                <a:latin typeface="Lucida Console"/>
                <a:cs typeface="Lucida Console"/>
              </a:rPr>
              <a:t>hdfs</a:t>
            </a:r>
            <a:r>
              <a:rPr lang="en-US" sz="1400" dirty="0" smtClean="0">
                <a:solidFill>
                  <a:srgbClr val="000090"/>
                </a:solidFill>
                <a:latin typeface="Lucida Console"/>
                <a:cs typeface="Lucida Console"/>
              </a:rPr>
              <a:t>://...”</a:t>
            </a:r>
            <a:r>
              <a:rPr lang="en-US" sz="1400" dirty="0" smtClean="0">
                <a:latin typeface="Lucida Console"/>
                <a:cs typeface="Lucida Console"/>
              </a:rPr>
              <a:t>)</a:t>
            </a:r>
          </a:p>
        </p:txBody>
      </p:sp>
      <p:sp>
        <p:nvSpPr>
          <p:cNvPr id="16" name="Title 15"/>
          <p:cNvSpPr>
            <a:spLocks noGrp="1"/>
          </p:cNvSpPr>
          <p:nvPr>
            <p:ph type="title"/>
          </p:nvPr>
        </p:nvSpPr>
        <p:spPr/>
        <p:txBody>
          <a:bodyPr/>
          <a:lstStyle/>
          <a:p>
            <a:r>
              <a:rPr lang="en-US" dirty="0"/>
              <a:t>Example: Log Mining</a:t>
            </a:r>
          </a:p>
        </p:txBody>
      </p:sp>
    </p:spTree>
    <p:extLst>
      <p:ext uri="{BB962C8B-B14F-4D97-AF65-F5344CB8AC3E}">
        <p14:creationId xmlns:p14="http://schemas.microsoft.com/office/powerpoint/2010/main" val="33733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Can You do with Big Data?</a:t>
            </a:r>
            <a:endParaRPr lang="en-US" dirty="0"/>
          </a:p>
        </p:txBody>
      </p:sp>
      <p:pic>
        <p:nvPicPr>
          <p:cNvPr id="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61881"/>
            <a:ext cx="2564248" cy="1314450"/>
          </a:xfrm>
          <a:prstGeom prst="rect">
            <a:avLst/>
          </a:prstGeom>
          <a:noFill/>
          <a:ln w="9525">
            <a:noFill/>
            <a:miter lim="800000"/>
            <a:headEnd/>
            <a:tailEnd/>
          </a:ln>
        </p:spPr>
      </p:pic>
      <p:grpSp>
        <p:nvGrpSpPr>
          <p:cNvPr id="3" name="Group 25"/>
          <p:cNvGrpSpPr>
            <a:grpSpLocks/>
          </p:cNvGrpSpPr>
          <p:nvPr/>
        </p:nvGrpSpPr>
        <p:grpSpPr bwMode="auto">
          <a:xfrm>
            <a:off x="2743202" y="1647583"/>
            <a:ext cx="2096611" cy="1380431"/>
            <a:chOff x="5507644" y="120295"/>
            <a:chExt cx="2819399" cy="2958212"/>
          </a:xfrm>
        </p:grpSpPr>
        <p:pic>
          <p:nvPicPr>
            <p:cNvPr id="12" name="Picture 10" descr="intensity.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07644" y="487706"/>
              <a:ext cx="2819399" cy="2590801"/>
            </a:xfrm>
            <a:prstGeom prst="rect">
              <a:avLst/>
            </a:prstGeom>
            <a:noFill/>
            <a:ln w="34925">
              <a:solidFill>
                <a:schemeClr val="tx1"/>
              </a:solidFill>
              <a:round/>
              <a:headEnd/>
              <a:tailEnd/>
            </a:ln>
          </p:spPr>
        </p:pic>
        <p:sp>
          <p:nvSpPr>
            <p:cNvPr id="13" name="TextBox 11"/>
            <p:cNvSpPr txBox="1">
              <a:spLocks noChangeArrowheads="1"/>
            </p:cNvSpPr>
            <p:nvPr/>
          </p:nvSpPr>
          <p:spPr bwMode="auto">
            <a:xfrm>
              <a:off x="6122460" y="120295"/>
              <a:ext cx="1828799" cy="659555"/>
            </a:xfrm>
            <a:prstGeom prst="rect">
              <a:avLst/>
            </a:prstGeom>
            <a:noFill/>
            <a:ln w="9525">
              <a:noFill/>
              <a:miter lim="800000"/>
              <a:headEnd/>
              <a:tailEnd/>
            </a:ln>
          </p:spPr>
          <p:txBody>
            <a:bodyPr>
              <a:spAutoFit/>
            </a:bodyPr>
            <a:lstStyle/>
            <a:p>
              <a:pPr fontAlgn="base">
                <a:spcBef>
                  <a:spcPct val="0"/>
                </a:spcBef>
                <a:spcAft>
                  <a:spcPct val="0"/>
                </a:spcAft>
              </a:pPr>
              <a:endParaRPr lang="en-US" sz="1400" b="0" dirty="0">
                <a:solidFill>
                  <a:prstClr val="black"/>
                </a:solidFill>
                <a:latin typeface="Gill Sans" charset="0"/>
                <a:ea typeface="Gill Sans" charset="0"/>
                <a:cs typeface="Gill Sans" charset="0"/>
              </a:endParaRPr>
            </a:p>
          </p:txBody>
        </p:sp>
      </p:grpSp>
      <p:pic>
        <p:nvPicPr>
          <p:cNvPr id="14" name="Picture 2" descr="http://unterbahn.com/wp-content/uploads/2009/11/nasa-iphone-sensor-20091113-314.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86400" y="1819032"/>
            <a:ext cx="1025434" cy="1224643"/>
          </a:xfrm>
          <a:prstGeom prst="rect">
            <a:avLst/>
          </a:prstGeom>
          <a:noFill/>
        </p:spPr>
      </p:pic>
      <p:pic>
        <p:nvPicPr>
          <p:cNvPr id="15"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95128" y="1802704"/>
            <a:ext cx="2050209" cy="1151165"/>
          </a:xfrm>
          <a:prstGeom prst="rect">
            <a:avLst/>
          </a:prstGeom>
          <a:noFill/>
          <a:ln w="50800">
            <a:solidFill>
              <a:srgbClr val="FF0000"/>
            </a:solidFill>
            <a:miter lim="800000"/>
            <a:headEnd/>
            <a:tailEnd/>
          </a:ln>
        </p:spPr>
      </p:pic>
      <p:sp>
        <p:nvSpPr>
          <p:cNvPr id="18" name="TextBox 17"/>
          <p:cNvSpPr txBox="1"/>
          <p:nvPr/>
        </p:nvSpPr>
        <p:spPr>
          <a:xfrm>
            <a:off x="304801" y="3133482"/>
            <a:ext cx="8678017" cy="400110"/>
          </a:xfrm>
          <a:prstGeom prst="rect">
            <a:avLst/>
          </a:prstGeom>
          <a:noFill/>
        </p:spPr>
        <p:txBody>
          <a:bodyPr wrap="none" rtlCol="0">
            <a:spAutoFit/>
          </a:bodyPr>
          <a:lstStyle/>
          <a:p>
            <a:pPr fontAlgn="base">
              <a:spcBef>
                <a:spcPct val="0"/>
              </a:spcBef>
              <a:spcAft>
                <a:spcPct val="0"/>
              </a:spcAft>
            </a:pPr>
            <a:r>
              <a:rPr lang="en-US" sz="2000" b="0" dirty="0">
                <a:solidFill>
                  <a:prstClr val="black"/>
                </a:solidFill>
                <a:latin typeface="Gill Sans" charset="0"/>
                <a:ea typeface="Gill Sans" charset="0"/>
                <a:cs typeface="Gill Sans" charset="0"/>
              </a:rPr>
              <a:t>Crowdsourcing	   +     Physical modeling     +      Sensing    +   Data Assimilation</a:t>
            </a:r>
          </a:p>
        </p:txBody>
      </p:sp>
      <p:pic>
        <p:nvPicPr>
          <p:cNvPr id="9"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600200" y="3644126"/>
            <a:ext cx="4114800" cy="199467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6" name="TextBox 5"/>
          <p:cNvSpPr txBox="1"/>
          <p:nvPr/>
        </p:nvSpPr>
        <p:spPr>
          <a:xfrm>
            <a:off x="695900" y="4200281"/>
            <a:ext cx="484428" cy="707886"/>
          </a:xfrm>
          <a:prstGeom prst="rect">
            <a:avLst/>
          </a:prstGeom>
          <a:noFill/>
        </p:spPr>
        <p:txBody>
          <a:bodyPr wrap="none" rtlCol="0">
            <a:spAutoFit/>
          </a:bodyPr>
          <a:lstStyle/>
          <a:p>
            <a:r>
              <a:rPr lang="en-US" sz="4000" b="0" dirty="0">
                <a:latin typeface="Gill Sans" charset="0"/>
                <a:ea typeface="Gill Sans" charset="0"/>
                <a:cs typeface="Gill Sans" charset="0"/>
              </a:rPr>
              <a:t>=</a:t>
            </a:r>
            <a:endParaRPr lang="en-US" b="0" dirty="0">
              <a:latin typeface="Gill Sans" charset="0"/>
              <a:ea typeface="Gill Sans" charset="0"/>
              <a:cs typeface="Gill Sans" charset="0"/>
            </a:endParaRPr>
          </a:p>
        </p:txBody>
      </p:sp>
      <p:sp>
        <p:nvSpPr>
          <p:cNvPr id="4" name="TextBox 3"/>
          <p:cNvSpPr txBox="1"/>
          <p:nvPr/>
        </p:nvSpPr>
        <p:spPr>
          <a:xfrm>
            <a:off x="1" y="5715000"/>
            <a:ext cx="1654620" cy="261610"/>
          </a:xfrm>
          <a:prstGeom prst="rect">
            <a:avLst/>
          </a:prstGeom>
          <a:noFill/>
        </p:spPr>
        <p:txBody>
          <a:bodyPr wrap="none" rtlCol="0">
            <a:spAutoFit/>
          </a:bodyPr>
          <a:lstStyle/>
          <a:p>
            <a:r>
              <a:rPr lang="en-US" sz="1100" b="0" dirty="0">
                <a:latin typeface="Gill Sans" charset="0"/>
                <a:ea typeface="Gill Sans" charset="0"/>
                <a:cs typeface="Gill Sans" charset="0"/>
                <a:hlinkClick r:id="rId8"/>
              </a:rPr>
              <a:t>http://traffic.berkeley.edu</a:t>
            </a:r>
            <a:r>
              <a:rPr lang="en-US" sz="1100" b="0" dirty="0">
                <a:latin typeface="Gill Sans" charset="0"/>
                <a:ea typeface="Gill Sans" charset="0"/>
                <a:cs typeface="Gill Sans" charset="0"/>
              </a:rPr>
              <a:t> </a:t>
            </a:r>
          </a:p>
        </p:txBody>
      </p:sp>
    </p:spTree>
    <p:extLst>
      <p:ext uri="{BB962C8B-B14F-4D97-AF65-F5344CB8AC3E}">
        <p14:creationId xmlns:p14="http://schemas.microsoft.com/office/powerpoint/2010/main" val="28200819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7984"/>
            <a:ext cx="8229600" cy="1371600"/>
          </a:xfrm>
        </p:spPr>
        <p:txBody>
          <a:bodyPr>
            <a:normAutofit/>
          </a:bodyPr>
          <a:lstStyle/>
          <a:p>
            <a:pPr marL="0" algn="ctr">
              <a:buNone/>
            </a:pPr>
            <a:r>
              <a:rPr lang="en-US" sz="2800" dirty="0" smtClean="0">
                <a:solidFill>
                  <a:schemeClr val="bg1">
                    <a:lumMod val="50000"/>
                  </a:schemeClr>
                </a:solidFill>
              </a:rPr>
              <a:t>Load error messages from a log into memory, then interactively search for various patterns</a:t>
            </a:r>
            <a:endParaRPr lang="en-US" sz="2800" dirty="0">
              <a:solidFill>
                <a:schemeClr val="bg1">
                  <a:lumMod val="50000"/>
                </a:schemeClr>
              </a:solidFill>
            </a:endParaRPr>
          </a:p>
        </p:txBody>
      </p:sp>
      <p:grpSp>
        <p:nvGrpSpPr>
          <p:cNvPr id="4" name="Group 3"/>
          <p:cNvGrpSpPr/>
          <p:nvPr/>
        </p:nvGrpSpPr>
        <p:grpSpPr>
          <a:xfrm>
            <a:off x="5836330" y="2775892"/>
            <a:ext cx="3071090" cy="3851442"/>
            <a:chOff x="5615710" y="2743323"/>
            <a:chExt cx="3071090" cy="3851442"/>
          </a:xfrm>
        </p:grpSpPr>
        <p:pic>
          <p:nvPicPr>
            <p:cNvPr id="5" name="Picture 4"/>
            <p:cNvPicPr>
              <a:picLocks noChangeAspect="1"/>
            </p:cNvPicPr>
            <p:nvPr/>
          </p:nvPicPr>
          <p:blipFill>
            <a:blip r:embed="rId3"/>
            <a:stretch>
              <a:fillRect/>
            </a:stretch>
          </p:blipFill>
          <p:spPr>
            <a:xfrm>
              <a:off x="5923729" y="3493655"/>
              <a:ext cx="1128236" cy="1128236"/>
            </a:xfrm>
            <a:prstGeom prst="rect">
              <a:avLst/>
            </a:prstGeom>
          </p:spPr>
        </p:pic>
        <p:pic>
          <p:nvPicPr>
            <p:cNvPr id="6" name="Picture 5"/>
            <p:cNvPicPr>
              <a:picLocks noChangeAspect="1"/>
            </p:cNvPicPr>
            <p:nvPr/>
          </p:nvPicPr>
          <p:blipFill>
            <a:blip r:embed="rId3"/>
            <a:stretch>
              <a:fillRect/>
            </a:stretch>
          </p:blipFill>
          <p:spPr>
            <a:xfrm>
              <a:off x="7558564" y="2743323"/>
              <a:ext cx="1128236" cy="1128236"/>
            </a:xfrm>
            <a:prstGeom prst="rect">
              <a:avLst/>
            </a:prstGeom>
          </p:spPr>
        </p:pic>
        <p:pic>
          <p:nvPicPr>
            <p:cNvPr id="7" name="Picture 6"/>
            <p:cNvPicPr>
              <a:picLocks noChangeAspect="1"/>
            </p:cNvPicPr>
            <p:nvPr/>
          </p:nvPicPr>
          <p:blipFill>
            <a:blip r:embed="rId3"/>
            <a:stretch>
              <a:fillRect/>
            </a:stretch>
          </p:blipFill>
          <p:spPr>
            <a:xfrm>
              <a:off x="7467600" y="4800600"/>
              <a:ext cx="1128236" cy="1128236"/>
            </a:xfrm>
            <a:prstGeom prst="rect">
              <a:avLst/>
            </a:prstGeom>
          </p:spPr>
        </p:pic>
        <p:pic>
          <p:nvPicPr>
            <p:cNvPr id="8" name="Picture 7"/>
            <p:cNvPicPr>
              <a:picLocks noChangeAspect="1"/>
            </p:cNvPicPr>
            <p:nvPr/>
          </p:nvPicPr>
          <p:blipFill>
            <a:blip r:embed="rId3"/>
            <a:stretch>
              <a:fillRect/>
            </a:stretch>
          </p:blipFill>
          <p:spPr>
            <a:xfrm>
              <a:off x="5615710" y="5466529"/>
              <a:ext cx="1128236" cy="1128236"/>
            </a:xfrm>
            <a:prstGeom prst="rect">
              <a:avLst/>
            </a:prstGeom>
          </p:spPr>
        </p:pic>
      </p:grpSp>
      <p:grpSp>
        <p:nvGrpSpPr>
          <p:cNvPr id="9" name="Group 8"/>
          <p:cNvGrpSpPr/>
          <p:nvPr/>
        </p:nvGrpSpPr>
        <p:grpSpPr>
          <a:xfrm>
            <a:off x="5859422" y="2740102"/>
            <a:ext cx="2860965" cy="3075342"/>
            <a:chOff x="5638800" y="2707533"/>
            <a:chExt cx="2860965" cy="3075342"/>
          </a:xfrm>
        </p:grpSpPr>
        <p:sp>
          <p:nvSpPr>
            <p:cNvPr id="10" name="Rounded Rectangle 9"/>
            <p:cNvSpPr/>
            <p:nvPr/>
          </p:nvSpPr>
          <p:spPr>
            <a:xfrm>
              <a:off x="7585365" y="2707533"/>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solidFill>
                    <a:srgbClr val="FFFFFF"/>
                  </a:solidFill>
                  <a:latin typeface="Helvetica Neue"/>
                  <a:cs typeface="Helvetica Neue"/>
                </a:rPr>
                <a:t>Worker</a:t>
              </a:r>
              <a:endParaRPr lang="en-US" sz="1800" dirty="0">
                <a:solidFill>
                  <a:srgbClr val="FFFFFF"/>
                </a:solidFill>
                <a:latin typeface="Helvetica Neue"/>
                <a:cs typeface="Helvetica Neue"/>
              </a:endParaRPr>
            </a:p>
          </p:txBody>
        </p:sp>
        <p:sp>
          <p:nvSpPr>
            <p:cNvPr id="11" name="Rounded Rectangle 10"/>
            <p:cNvSpPr/>
            <p:nvPr/>
          </p:nvSpPr>
          <p:spPr>
            <a:xfrm>
              <a:off x="5638800" y="5424967"/>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solidFill>
                    <a:srgbClr val="FFFFFF"/>
                  </a:solidFill>
                  <a:latin typeface="Helvetica Neue"/>
                  <a:cs typeface="Helvetica Neue"/>
                </a:rPr>
                <a:t>Worker</a:t>
              </a:r>
              <a:endParaRPr lang="en-US" sz="1800" dirty="0">
                <a:solidFill>
                  <a:srgbClr val="FFFFFF"/>
                </a:solidFill>
                <a:latin typeface="Helvetica Neue"/>
                <a:cs typeface="Helvetica Neue"/>
              </a:endParaRPr>
            </a:p>
          </p:txBody>
        </p:sp>
        <p:sp>
          <p:nvSpPr>
            <p:cNvPr id="12" name="Rounded Rectangle 11"/>
            <p:cNvSpPr/>
            <p:nvPr/>
          </p:nvSpPr>
          <p:spPr>
            <a:xfrm>
              <a:off x="7493956" y="4763289"/>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solidFill>
                    <a:srgbClr val="FFFFFF"/>
                  </a:solidFill>
                  <a:latin typeface="Helvetica Neue"/>
                  <a:cs typeface="Helvetica Neue"/>
                </a:rPr>
                <a:t>Worker</a:t>
              </a:r>
              <a:endParaRPr lang="en-US" sz="1800" dirty="0">
                <a:solidFill>
                  <a:srgbClr val="FFFFFF"/>
                </a:solidFill>
                <a:latin typeface="Helvetica Neue"/>
                <a:cs typeface="Helvetica Neue"/>
              </a:endParaRPr>
            </a:p>
          </p:txBody>
        </p:sp>
        <p:sp>
          <p:nvSpPr>
            <p:cNvPr id="13" name="Rounded Rectangle 12"/>
            <p:cNvSpPr/>
            <p:nvPr/>
          </p:nvSpPr>
          <p:spPr>
            <a:xfrm>
              <a:off x="5946819" y="3452092"/>
              <a:ext cx="914400" cy="357908"/>
            </a:xfrm>
            <a:prstGeom prst="roundRect">
              <a:avLst/>
            </a:prstGeom>
            <a:solidFill>
              <a:schemeClr val="accent5">
                <a:lumMod val="75000"/>
              </a:schemeClr>
            </a:solidFill>
            <a:ln>
              <a:noFill/>
              <a:headEnd type="none" w="med" len="med"/>
              <a:tailEnd type="none"/>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00" dirty="0" smtClean="0">
                  <a:solidFill>
                    <a:srgbClr val="FFFFFF"/>
                  </a:solidFill>
                  <a:latin typeface="Helvetica Neue"/>
                  <a:cs typeface="Helvetica Neue"/>
                </a:rPr>
                <a:t>Driver</a:t>
              </a:r>
              <a:endParaRPr lang="en-US" sz="1800" dirty="0">
                <a:solidFill>
                  <a:srgbClr val="FFFFFF"/>
                </a:solidFill>
                <a:latin typeface="Helvetica Neue"/>
                <a:cs typeface="Helvetica Neue"/>
              </a:endParaRPr>
            </a:p>
          </p:txBody>
        </p:sp>
      </p:grpSp>
      <p:sp>
        <p:nvSpPr>
          <p:cNvPr id="14" name="TextBox 13"/>
          <p:cNvSpPr txBox="1"/>
          <p:nvPr/>
        </p:nvSpPr>
        <p:spPr>
          <a:xfrm>
            <a:off x="578405" y="2736442"/>
            <a:ext cx="7713432" cy="307777"/>
          </a:xfrm>
          <a:prstGeom prst="rect">
            <a:avLst/>
          </a:prstGeom>
          <a:noFill/>
        </p:spPr>
        <p:txBody>
          <a:bodyPr wrap="square" rtlCol="0">
            <a:spAutoFit/>
          </a:bodyPr>
          <a:lstStyle/>
          <a:p>
            <a:pPr>
              <a:spcBef>
                <a:spcPts val="600"/>
              </a:spcBef>
            </a:pPr>
            <a:r>
              <a:rPr lang="en-US" sz="1400" dirty="0" smtClean="0">
                <a:latin typeface="Lucida Console"/>
                <a:cs typeface="Lucida Console"/>
              </a:rPr>
              <a:t>lines = </a:t>
            </a:r>
            <a:r>
              <a:rPr lang="en-US" sz="1400" dirty="0" err="1" smtClean="0">
                <a:latin typeface="Lucida Console"/>
                <a:cs typeface="Lucida Console"/>
              </a:rPr>
              <a:t>spark.textFile</a:t>
            </a:r>
            <a:r>
              <a:rPr lang="en-US" sz="1400" dirty="0" smtClean="0">
                <a:latin typeface="Lucida Console"/>
                <a:cs typeface="Lucida Console"/>
              </a:rPr>
              <a:t>(</a:t>
            </a:r>
            <a:r>
              <a:rPr lang="en-US" sz="1400" dirty="0" smtClean="0">
                <a:solidFill>
                  <a:srgbClr val="000090"/>
                </a:solidFill>
                <a:latin typeface="Lucida Console"/>
                <a:cs typeface="Lucida Console"/>
              </a:rPr>
              <a:t>“</a:t>
            </a:r>
            <a:r>
              <a:rPr lang="en-US" sz="1400" dirty="0" err="1" smtClean="0">
                <a:solidFill>
                  <a:srgbClr val="000090"/>
                </a:solidFill>
                <a:latin typeface="Lucida Console"/>
                <a:cs typeface="Lucida Console"/>
              </a:rPr>
              <a:t>hdfs</a:t>
            </a:r>
            <a:r>
              <a:rPr lang="en-US" sz="1400" dirty="0" smtClean="0">
                <a:solidFill>
                  <a:srgbClr val="000090"/>
                </a:solidFill>
                <a:latin typeface="Lucida Console"/>
                <a:cs typeface="Lucida Console"/>
              </a:rPr>
              <a:t>://...”</a:t>
            </a:r>
            <a:r>
              <a:rPr lang="en-US" sz="1400" dirty="0" smtClean="0">
                <a:latin typeface="Lucida Console"/>
                <a:cs typeface="Lucida Console"/>
              </a:rPr>
              <a:t>)</a:t>
            </a:r>
          </a:p>
        </p:txBody>
      </p:sp>
      <p:sp>
        <p:nvSpPr>
          <p:cNvPr id="15" name="Rectangular Callout 14"/>
          <p:cNvSpPr/>
          <p:nvPr/>
        </p:nvSpPr>
        <p:spPr>
          <a:xfrm>
            <a:off x="1479227" y="2317814"/>
            <a:ext cx="1302436" cy="311728"/>
          </a:xfrm>
          <a:prstGeom prst="wedgeRectCallout">
            <a:avLst>
              <a:gd name="adj1" fmla="val -77687"/>
              <a:gd name="adj2" fmla="val 131385"/>
            </a:avLst>
          </a:prstGeom>
          <a:solidFill>
            <a:schemeClr val="bg1">
              <a:lumMod val="75000"/>
            </a:schemeClr>
          </a:solidFill>
          <a:ln>
            <a:noFill/>
            <a:headEnd type="none" w="med" len="med"/>
            <a:tailEnd type="none"/>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800" dirty="0" smtClean="0">
                <a:solidFill>
                  <a:srgbClr val="3A478C"/>
                </a:solidFill>
                <a:latin typeface="Helvetica Neue"/>
                <a:cs typeface="Helvetica Neue"/>
              </a:rPr>
              <a:t>Base RDD</a:t>
            </a:r>
            <a:endParaRPr lang="en-US" sz="1800" dirty="0">
              <a:solidFill>
                <a:srgbClr val="3A478C"/>
              </a:solidFill>
              <a:latin typeface="Helvetica Neue"/>
              <a:cs typeface="Helvetica Neue"/>
            </a:endParaRPr>
          </a:p>
        </p:txBody>
      </p:sp>
      <p:sp>
        <p:nvSpPr>
          <p:cNvPr id="17" name="Title 16"/>
          <p:cNvSpPr>
            <a:spLocks noGrp="1"/>
          </p:cNvSpPr>
          <p:nvPr>
            <p:ph type="title"/>
          </p:nvPr>
        </p:nvSpPr>
        <p:spPr/>
        <p:txBody>
          <a:bodyPr/>
          <a:lstStyle/>
          <a:p>
            <a:r>
              <a:rPr lang="en-US" dirty="0"/>
              <a:t>Example: Log Mining</a:t>
            </a:r>
          </a:p>
        </p:txBody>
      </p:sp>
    </p:spTree>
    <p:extLst>
      <p:ext uri="{BB962C8B-B14F-4D97-AF65-F5344CB8AC3E}">
        <p14:creationId xmlns:p14="http://schemas.microsoft.com/office/powerpoint/2010/main" val="1975213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7984"/>
            <a:ext cx="8229600" cy="1371600"/>
          </a:xfrm>
        </p:spPr>
        <p:txBody>
          <a:bodyPr>
            <a:normAutofit/>
          </a:bodyPr>
          <a:lstStyle/>
          <a:p>
            <a:pPr marL="0" algn="ctr">
              <a:buNone/>
            </a:pPr>
            <a:r>
              <a:rPr lang="en-US" sz="2800" dirty="0" smtClean="0">
                <a:solidFill>
                  <a:schemeClr val="bg1">
                    <a:lumMod val="50000"/>
                  </a:schemeClr>
                </a:solidFill>
              </a:rPr>
              <a:t>Load error messages from a log into memory, then interactively search for various patterns</a:t>
            </a:r>
            <a:endParaRPr lang="en-US" sz="2800" dirty="0">
              <a:solidFill>
                <a:schemeClr val="bg1">
                  <a:lumMod val="50000"/>
                </a:schemeClr>
              </a:solidFill>
            </a:endParaRPr>
          </a:p>
        </p:txBody>
      </p:sp>
      <p:sp>
        <p:nvSpPr>
          <p:cNvPr id="4" name="TextBox 3"/>
          <p:cNvSpPr txBox="1"/>
          <p:nvPr/>
        </p:nvSpPr>
        <p:spPr>
          <a:xfrm>
            <a:off x="578405" y="2736442"/>
            <a:ext cx="7713432" cy="600164"/>
          </a:xfrm>
          <a:prstGeom prst="rect">
            <a:avLst/>
          </a:prstGeom>
          <a:noFill/>
        </p:spPr>
        <p:txBody>
          <a:bodyPr wrap="square" rtlCol="0">
            <a:spAutoFit/>
          </a:bodyPr>
          <a:lstStyle/>
          <a:p>
            <a:pPr>
              <a:spcBef>
                <a:spcPts val="600"/>
              </a:spcBef>
            </a:pPr>
            <a:r>
              <a:rPr lang="en-US" sz="1400" dirty="0" smtClean="0">
                <a:latin typeface="Lucida Console"/>
                <a:cs typeface="Lucida Console"/>
              </a:rPr>
              <a:t>lines = </a:t>
            </a:r>
            <a:r>
              <a:rPr lang="en-US" sz="1400" dirty="0" err="1" smtClean="0">
                <a:latin typeface="Lucida Console"/>
                <a:cs typeface="Lucida Console"/>
              </a:rPr>
              <a:t>spark.textFile(</a:t>
            </a:r>
            <a:r>
              <a:rPr lang="en-US" sz="1400" dirty="0" err="1" smtClean="0">
                <a:solidFill>
                  <a:srgbClr val="000090"/>
                </a:solidFill>
                <a:latin typeface="Lucida Console"/>
                <a:cs typeface="Lucida Console"/>
              </a:rPr>
              <a:t>“hdfs</a:t>
            </a:r>
            <a:r>
              <a:rPr lang="en-US" sz="1400" dirty="0" smtClean="0">
                <a:solidFill>
                  <a:srgbClr val="000090"/>
                </a:solidFill>
                <a:latin typeface="Lucida Console"/>
                <a:cs typeface="Lucida Console"/>
              </a:rPr>
              <a:t>://...”</a:t>
            </a:r>
            <a:r>
              <a:rPr lang="en-US" sz="1400" dirty="0" smtClean="0">
                <a:latin typeface="Lucida Console"/>
                <a:cs typeface="Lucida Console"/>
              </a:rPr>
              <a:t>)</a:t>
            </a:r>
          </a:p>
          <a:p>
            <a:pPr>
              <a:spcBef>
                <a:spcPts val="600"/>
              </a:spcBef>
            </a:pPr>
            <a:r>
              <a:rPr lang="en-US" sz="1400" dirty="0" smtClean="0">
                <a:latin typeface="Lucida Console"/>
                <a:cs typeface="Lucida Console"/>
              </a:rPr>
              <a:t>errors = </a:t>
            </a:r>
            <a:r>
              <a:rPr lang="en-US" sz="1400" dirty="0" err="1" smtClean="0">
                <a:latin typeface="Lucida Console"/>
                <a:cs typeface="Lucida Console"/>
              </a:rPr>
              <a:t>lines.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s.startswith</a:t>
            </a:r>
            <a:r>
              <a:rPr lang="en-US" sz="1400" dirty="0" smtClean="0">
                <a:solidFill>
                  <a:srgbClr val="FF0080"/>
                </a:solidFill>
                <a:latin typeface="Lucida Console"/>
                <a:cs typeface="Lucida Console"/>
              </a:rPr>
              <a:t>(“ERROR”)</a:t>
            </a:r>
            <a:r>
              <a:rPr lang="en-US" sz="1400" dirty="0" smtClean="0">
                <a:latin typeface="Lucida Console"/>
                <a:cs typeface="Lucida Console"/>
              </a:rPr>
              <a:t>)</a:t>
            </a:r>
          </a:p>
        </p:txBody>
      </p:sp>
      <p:grpSp>
        <p:nvGrpSpPr>
          <p:cNvPr id="68" name="Group 67"/>
          <p:cNvGrpSpPr/>
          <p:nvPr/>
        </p:nvGrpSpPr>
        <p:grpSpPr>
          <a:xfrm>
            <a:off x="5836330" y="2775892"/>
            <a:ext cx="3071090" cy="3851442"/>
            <a:chOff x="5615710" y="2743323"/>
            <a:chExt cx="3071090" cy="3851442"/>
          </a:xfrm>
        </p:grpSpPr>
        <p:pic>
          <p:nvPicPr>
            <p:cNvPr id="6" name="Picture 5"/>
            <p:cNvPicPr>
              <a:picLocks noChangeAspect="1"/>
            </p:cNvPicPr>
            <p:nvPr/>
          </p:nvPicPr>
          <p:blipFill>
            <a:blip r:embed="rId3"/>
            <a:stretch>
              <a:fillRect/>
            </a:stretch>
          </p:blipFill>
          <p:spPr>
            <a:xfrm>
              <a:off x="5923729" y="3493655"/>
              <a:ext cx="1128236" cy="1128236"/>
            </a:xfrm>
            <a:prstGeom prst="rect">
              <a:avLst/>
            </a:prstGeom>
          </p:spPr>
        </p:pic>
        <p:pic>
          <p:nvPicPr>
            <p:cNvPr id="7" name="Picture 6"/>
            <p:cNvPicPr>
              <a:picLocks noChangeAspect="1"/>
            </p:cNvPicPr>
            <p:nvPr/>
          </p:nvPicPr>
          <p:blipFill>
            <a:blip r:embed="rId3"/>
            <a:stretch>
              <a:fillRect/>
            </a:stretch>
          </p:blipFill>
          <p:spPr>
            <a:xfrm>
              <a:off x="7558564" y="2743323"/>
              <a:ext cx="1128236" cy="1128236"/>
            </a:xfrm>
            <a:prstGeom prst="rect">
              <a:avLst/>
            </a:prstGeom>
          </p:spPr>
        </p:pic>
        <p:pic>
          <p:nvPicPr>
            <p:cNvPr id="8" name="Picture 7"/>
            <p:cNvPicPr>
              <a:picLocks noChangeAspect="1"/>
            </p:cNvPicPr>
            <p:nvPr/>
          </p:nvPicPr>
          <p:blipFill>
            <a:blip r:embed="rId3"/>
            <a:stretch>
              <a:fillRect/>
            </a:stretch>
          </p:blipFill>
          <p:spPr>
            <a:xfrm>
              <a:off x="7467600" y="4800600"/>
              <a:ext cx="1128236" cy="1128236"/>
            </a:xfrm>
            <a:prstGeom prst="rect">
              <a:avLst/>
            </a:prstGeom>
          </p:spPr>
        </p:pic>
        <p:pic>
          <p:nvPicPr>
            <p:cNvPr id="9" name="Picture 8"/>
            <p:cNvPicPr>
              <a:picLocks noChangeAspect="1"/>
            </p:cNvPicPr>
            <p:nvPr/>
          </p:nvPicPr>
          <p:blipFill>
            <a:blip r:embed="rId3"/>
            <a:stretch>
              <a:fillRect/>
            </a:stretch>
          </p:blipFill>
          <p:spPr>
            <a:xfrm>
              <a:off x="5615710" y="5466529"/>
              <a:ext cx="1128236" cy="1128236"/>
            </a:xfrm>
            <a:prstGeom prst="rect">
              <a:avLst/>
            </a:prstGeom>
          </p:spPr>
        </p:pic>
      </p:grpSp>
      <p:grpSp>
        <p:nvGrpSpPr>
          <p:cNvPr id="69" name="Group 68"/>
          <p:cNvGrpSpPr/>
          <p:nvPr/>
        </p:nvGrpSpPr>
        <p:grpSpPr>
          <a:xfrm>
            <a:off x="5859422" y="2740102"/>
            <a:ext cx="2860965" cy="3075342"/>
            <a:chOff x="5638800" y="2707533"/>
            <a:chExt cx="2860965" cy="3075342"/>
          </a:xfrm>
        </p:grpSpPr>
        <p:sp>
          <p:nvSpPr>
            <p:cNvPr id="15" name="Rounded Rectangle 14"/>
            <p:cNvSpPr/>
            <p:nvPr/>
          </p:nvSpPr>
          <p:spPr>
            <a:xfrm>
              <a:off x="7585365" y="2707533"/>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solidFill>
                    <a:srgbClr val="FFFFFF"/>
                  </a:solidFill>
                  <a:latin typeface="Helvetica Neue"/>
                  <a:cs typeface="Helvetica Neue"/>
                </a:rPr>
                <a:t>Worker</a:t>
              </a:r>
              <a:endParaRPr lang="en-US" sz="1800" dirty="0">
                <a:solidFill>
                  <a:srgbClr val="FFFFFF"/>
                </a:solidFill>
                <a:latin typeface="Helvetica Neue"/>
                <a:cs typeface="Helvetica Neue"/>
              </a:endParaRPr>
            </a:p>
          </p:txBody>
        </p:sp>
        <p:sp>
          <p:nvSpPr>
            <p:cNvPr id="16" name="Rounded Rectangle 15"/>
            <p:cNvSpPr/>
            <p:nvPr/>
          </p:nvSpPr>
          <p:spPr>
            <a:xfrm>
              <a:off x="5638800" y="5424967"/>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solidFill>
                    <a:srgbClr val="FFFFFF"/>
                  </a:solidFill>
                  <a:latin typeface="Helvetica Neue"/>
                  <a:cs typeface="Helvetica Neue"/>
                </a:rPr>
                <a:t>Worker</a:t>
              </a:r>
              <a:endParaRPr lang="en-US" sz="1800" dirty="0">
                <a:solidFill>
                  <a:srgbClr val="FFFFFF"/>
                </a:solidFill>
                <a:latin typeface="Helvetica Neue"/>
                <a:cs typeface="Helvetica Neue"/>
              </a:endParaRPr>
            </a:p>
          </p:txBody>
        </p:sp>
        <p:sp>
          <p:nvSpPr>
            <p:cNvPr id="17" name="Rounded Rectangle 16"/>
            <p:cNvSpPr/>
            <p:nvPr/>
          </p:nvSpPr>
          <p:spPr>
            <a:xfrm>
              <a:off x="7493956" y="4763289"/>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solidFill>
                    <a:srgbClr val="FFFFFF"/>
                  </a:solidFill>
                  <a:latin typeface="Helvetica Neue"/>
                  <a:cs typeface="Helvetica Neue"/>
                </a:rPr>
                <a:t>Worker</a:t>
              </a:r>
              <a:endParaRPr lang="en-US" sz="1800" dirty="0">
                <a:solidFill>
                  <a:srgbClr val="FFFFFF"/>
                </a:solidFill>
                <a:latin typeface="Helvetica Neue"/>
                <a:cs typeface="Helvetica Neue"/>
              </a:endParaRPr>
            </a:p>
          </p:txBody>
        </p:sp>
        <p:sp>
          <p:nvSpPr>
            <p:cNvPr id="14" name="Rounded Rectangle 13"/>
            <p:cNvSpPr/>
            <p:nvPr/>
          </p:nvSpPr>
          <p:spPr>
            <a:xfrm>
              <a:off x="5946819" y="3452092"/>
              <a:ext cx="914400" cy="357908"/>
            </a:xfrm>
            <a:prstGeom prst="roundRect">
              <a:avLst/>
            </a:prstGeom>
            <a:solidFill>
              <a:schemeClr val="accent5">
                <a:lumMod val="75000"/>
              </a:schemeClr>
            </a:solidFill>
            <a:ln>
              <a:noFill/>
              <a:headEnd type="none" w="med" len="med"/>
              <a:tailEnd type="none"/>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00" dirty="0" smtClean="0">
                  <a:solidFill>
                    <a:srgbClr val="FFFFFF"/>
                  </a:solidFill>
                  <a:latin typeface="Helvetica Neue"/>
                  <a:cs typeface="Helvetica Neue"/>
                </a:rPr>
                <a:t>Driver</a:t>
              </a:r>
              <a:endParaRPr lang="en-US" sz="1800" dirty="0">
                <a:solidFill>
                  <a:srgbClr val="FFFFFF"/>
                </a:solidFill>
                <a:latin typeface="Helvetica Neue"/>
                <a:cs typeface="Helvetica Neue"/>
              </a:endParaRPr>
            </a:p>
          </p:txBody>
        </p:sp>
      </p:grpSp>
      <p:sp>
        <p:nvSpPr>
          <p:cNvPr id="5" name="Title 4"/>
          <p:cNvSpPr>
            <a:spLocks noGrp="1"/>
          </p:cNvSpPr>
          <p:nvPr>
            <p:ph type="title"/>
          </p:nvPr>
        </p:nvSpPr>
        <p:spPr/>
        <p:txBody>
          <a:bodyPr/>
          <a:lstStyle/>
          <a:p>
            <a:r>
              <a:rPr lang="en-US" dirty="0"/>
              <a:t>Example: Log Mining</a:t>
            </a:r>
          </a:p>
        </p:txBody>
      </p:sp>
    </p:spTree>
    <p:extLst>
      <p:ext uri="{BB962C8B-B14F-4D97-AF65-F5344CB8AC3E}">
        <p14:creationId xmlns:p14="http://schemas.microsoft.com/office/powerpoint/2010/main" val="3743417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7984"/>
            <a:ext cx="8229600" cy="1371600"/>
          </a:xfrm>
        </p:spPr>
        <p:txBody>
          <a:bodyPr>
            <a:normAutofit/>
          </a:bodyPr>
          <a:lstStyle/>
          <a:p>
            <a:pPr marL="0" algn="ctr">
              <a:buNone/>
            </a:pPr>
            <a:r>
              <a:rPr lang="en-US" sz="2800" dirty="0" smtClean="0">
                <a:solidFill>
                  <a:schemeClr val="bg1">
                    <a:lumMod val="50000"/>
                  </a:schemeClr>
                </a:solidFill>
              </a:rPr>
              <a:t>Load error messages from a log into memory, then interactively search for various patterns</a:t>
            </a:r>
            <a:endParaRPr lang="en-US" sz="2800" dirty="0">
              <a:solidFill>
                <a:schemeClr val="bg1">
                  <a:lumMod val="50000"/>
                </a:schemeClr>
              </a:solidFill>
            </a:endParaRPr>
          </a:p>
        </p:txBody>
      </p:sp>
      <p:sp>
        <p:nvSpPr>
          <p:cNvPr id="4" name="TextBox 3"/>
          <p:cNvSpPr txBox="1"/>
          <p:nvPr/>
        </p:nvSpPr>
        <p:spPr>
          <a:xfrm>
            <a:off x="578405" y="2736442"/>
            <a:ext cx="7713432" cy="600164"/>
          </a:xfrm>
          <a:prstGeom prst="rect">
            <a:avLst/>
          </a:prstGeom>
          <a:noFill/>
        </p:spPr>
        <p:txBody>
          <a:bodyPr wrap="square" rtlCol="0">
            <a:spAutoFit/>
          </a:bodyPr>
          <a:lstStyle/>
          <a:p>
            <a:pPr>
              <a:spcBef>
                <a:spcPts val="600"/>
              </a:spcBef>
            </a:pPr>
            <a:r>
              <a:rPr lang="en-US" sz="1400" dirty="0" smtClean="0">
                <a:latin typeface="Lucida Console"/>
                <a:cs typeface="Lucida Console"/>
              </a:rPr>
              <a:t>lines = </a:t>
            </a:r>
            <a:r>
              <a:rPr lang="en-US" sz="1400" dirty="0" err="1" smtClean="0">
                <a:latin typeface="Lucida Console"/>
                <a:cs typeface="Lucida Console"/>
              </a:rPr>
              <a:t>spark.textFile(</a:t>
            </a:r>
            <a:r>
              <a:rPr lang="en-US" sz="1400" dirty="0" err="1" smtClean="0">
                <a:solidFill>
                  <a:srgbClr val="000090"/>
                </a:solidFill>
                <a:latin typeface="Lucida Console"/>
                <a:cs typeface="Lucida Console"/>
              </a:rPr>
              <a:t>“hdfs</a:t>
            </a:r>
            <a:r>
              <a:rPr lang="en-US" sz="1400" dirty="0" smtClean="0">
                <a:solidFill>
                  <a:srgbClr val="000090"/>
                </a:solidFill>
                <a:latin typeface="Lucida Console"/>
                <a:cs typeface="Lucida Console"/>
              </a:rPr>
              <a:t>://...”</a:t>
            </a:r>
            <a:r>
              <a:rPr lang="en-US" sz="1400" dirty="0" smtClean="0">
                <a:latin typeface="Lucida Console"/>
                <a:cs typeface="Lucida Console"/>
              </a:rPr>
              <a:t>)</a:t>
            </a:r>
          </a:p>
          <a:p>
            <a:pPr>
              <a:spcBef>
                <a:spcPts val="600"/>
              </a:spcBef>
            </a:pPr>
            <a:r>
              <a:rPr lang="en-US" sz="1400" dirty="0" smtClean="0">
                <a:latin typeface="Lucida Console"/>
                <a:cs typeface="Lucida Console"/>
              </a:rPr>
              <a:t>errors = </a:t>
            </a:r>
            <a:r>
              <a:rPr lang="en-US" sz="1400" dirty="0" err="1" smtClean="0">
                <a:latin typeface="Lucida Console"/>
                <a:cs typeface="Lucida Console"/>
              </a:rPr>
              <a:t>lines.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s.startswith</a:t>
            </a:r>
            <a:r>
              <a:rPr lang="en-US" sz="1400" dirty="0" smtClean="0">
                <a:solidFill>
                  <a:srgbClr val="FF0080"/>
                </a:solidFill>
                <a:latin typeface="Lucida Console"/>
                <a:cs typeface="Lucida Console"/>
              </a:rPr>
              <a:t>(“ERROR”)</a:t>
            </a:r>
            <a:r>
              <a:rPr lang="en-US" sz="1400" dirty="0" smtClean="0">
                <a:latin typeface="Lucida Console"/>
                <a:cs typeface="Lucida Console"/>
              </a:rPr>
              <a:t>)</a:t>
            </a:r>
          </a:p>
        </p:txBody>
      </p:sp>
      <p:grpSp>
        <p:nvGrpSpPr>
          <p:cNvPr id="68" name="Group 67"/>
          <p:cNvGrpSpPr/>
          <p:nvPr/>
        </p:nvGrpSpPr>
        <p:grpSpPr>
          <a:xfrm>
            <a:off x="5836330" y="2775892"/>
            <a:ext cx="3071090" cy="3851442"/>
            <a:chOff x="5615710" y="2743323"/>
            <a:chExt cx="3071090" cy="3851442"/>
          </a:xfrm>
        </p:grpSpPr>
        <p:pic>
          <p:nvPicPr>
            <p:cNvPr id="6" name="Picture 5"/>
            <p:cNvPicPr>
              <a:picLocks noChangeAspect="1"/>
            </p:cNvPicPr>
            <p:nvPr/>
          </p:nvPicPr>
          <p:blipFill>
            <a:blip r:embed="rId3"/>
            <a:stretch>
              <a:fillRect/>
            </a:stretch>
          </p:blipFill>
          <p:spPr>
            <a:xfrm>
              <a:off x="5923729" y="3493655"/>
              <a:ext cx="1128236" cy="1128236"/>
            </a:xfrm>
            <a:prstGeom prst="rect">
              <a:avLst/>
            </a:prstGeom>
          </p:spPr>
        </p:pic>
        <p:pic>
          <p:nvPicPr>
            <p:cNvPr id="7" name="Picture 6"/>
            <p:cNvPicPr>
              <a:picLocks noChangeAspect="1"/>
            </p:cNvPicPr>
            <p:nvPr/>
          </p:nvPicPr>
          <p:blipFill>
            <a:blip r:embed="rId3"/>
            <a:stretch>
              <a:fillRect/>
            </a:stretch>
          </p:blipFill>
          <p:spPr>
            <a:xfrm>
              <a:off x="7558564" y="2743323"/>
              <a:ext cx="1128236" cy="1128236"/>
            </a:xfrm>
            <a:prstGeom prst="rect">
              <a:avLst/>
            </a:prstGeom>
          </p:spPr>
        </p:pic>
        <p:pic>
          <p:nvPicPr>
            <p:cNvPr id="8" name="Picture 7"/>
            <p:cNvPicPr>
              <a:picLocks noChangeAspect="1"/>
            </p:cNvPicPr>
            <p:nvPr/>
          </p:nvPicPr>
          <p:blipFill>
            <a:blip r:embed="rId3"/>
            <a:stretch>
              <a:fillRect/>
            </a:stretch>
          </p:blipFill>
          <p:spPr>
            <a:xfrm>
              <a:off x="7467600" y="4800600"/>
              <a:ext cx="1128236" cy="1128236"/>
            </a:xfrm>
            <a:prstGeom prst="rect">
              <a:avLst/>
            </a:prstGeom>
          </p:spPr>
        </p:pic>
        <p:pic>
          <p:nvPicPr>
            <p:cNvPr id="9" name="Picture 8"/>
            <p:cNvPicPr>
              <a:picLocks noChangeAspect="1"/>
            </p:cNvPicPr>
            <p:nvPr/>
          </p:nvPicPr>
          <p:blipFill>
            <a:blip r:embed="rId3"/>
            <a:stretch>
              <a:fillRect/>
            </a:stretch>
          </p:blipFill>
          <p:spPr>
            <a:xfrm>
              <a:off x="5615710" y="5466529"/>
              <a:ext cx="1128236" cy="1128236"/>
            </a:xfrm>
            <a:prstGeom prst="rect">
              <a:avLst/>
            </a:prstGeom>
          </p:spPr>
        </p:pic>
      </p:grpSp>
      <p:grpSp>
        <p:nvGrpSpPr>
          <p:cNvPr id="69" name="Group 68"/>
          <p:cNvGrpSpPr/>
          <p:nvPr/>
        </p:nvGrpSpPr>
        <p:grpSpPr>
          <a:xfrm>
            <a:off x="5859422" y="2740102"/>
            <a:ext cx="2860965" cy="3075342"/>
            <a:chOff x="5638800" y="2707533"/>
            <a:chExt cx="2860965" cy="3075342"/>
          </a:xfrm>
        </p:grpSpPr>
        <p:sp>
          <p:nvSpPr>
            <p:cNvPr id="15" name="Rounded Rectangle 14"/>
            <p:cNvSpPr/>
            <p:nvPr/>
          </p:nvSpPr>
          <p:spPr>
            <a:xfrm>
              <a:off x="7585365" y="2707533"/>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solidFill>
                    <a:srgbClr val="FFFFFF"/>
                  </a:solidFill>
                  <a:latin typeface="Helvetica Neue"/>
                  <a:cs typeface="Helvetica Neue"/>
                </a:rPr>
                <a:t>Worker</a:t>
              </a:r>
              <a:endParaRPr lang="en-US" sz="1800" dirty="0">
                <a:solidFill>
                  <a:srgbClr val="FFFFFF"/>
                </a:solidFill>
                <a:latin typeface="Helvetica Neue"/>
                <a:cs typeface="Helvetica Neue"/>
              </a:endParaRPr>
            </a:p>
          </p:txBody>
        </p:sp>
        <p:sp>
          <p:nvSpPr>
            <p:cNvPr id="16" name="Rounded Rectangle 15"/>
            <p:cNvSpPr/>
            <p:nvPr/>
          </p:nvSpPr>
          <p:spPr>
            <a:xfrm>
              <a:off x="5638800" y="5424967"/>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solidFill>
                    <a:srgbClr val="FFFFFF"/>
                  </a:solidFill>
                  <a:latin typeface="Helvetica Neue"/>
                  <a:cs typeface="Helvetica Neue"/>
                </a:rPr>
                <a:t>Worker</a:t>
              </a:r>
              <a:endParaRPr lang="en-US" sz="1800" dirty="0">
                <a:solidFill>
                  <a:srgbClr val="FFFFFF"/>
                </a:solidFill>
                <a:latin typeface="Helvetica Neue"/>
                <a:cs typeface="Helvetica Neue"/>
              </a:endParaRPr>
            </a:p>
          </p:txBody>
        </p:sp>
        <p:sp>
          <p:nvSpPr>
            <p:cNvPr id="17" name="Rounded Rectangle 16"/>
            <p:cNvSpPr/>
            <p:nvPr/>
          </p:nvSpPr>
          <p:spPr>
            <a:xfrm>
              <a:off x="7493956" y="4763289"/>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solidFill>
                    <a:srgbClr val="FFFFFF"/>
                  </a:solidFill>
                  <a:latin typeface="Helvetica Neue"/>
                  <a:cs typeface="Helvetica Neue"/>
                </a:rPr>
                <a:t>Worker</a:t>
              </a:r>
              <a:endParaRPr lang="en-US" sz="1800" dirty="0">
                <a:solidFill>
                  <a:srgbClr val="FFFFFF"/>
                </a:solidFill>
                <a:latin typeface="Helvetica Neue"/>
                <a:cs typeface="Helvetica Neue"/>
              </a:endParaRPr>
            </a:p>
          </p:txBody>
        </p:sp>
        <p:sp>
          <p:nvSpPr>
            <p:cNvPr id="14" name="Rounded Rectangle 13"/>
            <p:cNvSpPr/>
            <p:nvPr/>
          </p:nvSpPr>
          <p:spPr>
            <a:xfrm>
              <a:off x="5946819" y="3452092"/>
              <a:ext cx="914400" cy="357908"/>
            </a:xfrm>
            <a:prstGeom prst="roundRect">
              <a:avLst/>
            </a:prstGeom>
            <a:solidFill>
              <a:schemeClr val="accent5">
                <a:lumMod val="75000"/>
              </a:schemeClr>
            </a:solidFill>
            <a:ln>
              <a:noFill/>
              <a:headEnd type="none" w="med" len="med"/>
              <a:tailEnd type="none"/>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00" dirty="0" smtClean="0">
                  <a:solidFill>
                    <a:srgbClr val="FFFFFF"/>
                  </a:solidFill>
                  <a:latin typeface="Helvetica Neue"/>
                  <a:cs typeface="Helvetica Neue"/>
                </a:rPr>
                <a:t>Driver</a:t>
              </a:r>
              <a:endParaRPr lang="en-US" sz="1800" dirty="0">
                <a:solidFill>
                  <a:srgbClr val="FFFFFF"/>
                </a:solidFill>
                <a:latin typeface="Helvetica Neue"/>
                <a:cs typeface="Helvetica Neue"/>
              </a:endParaRPr>
            </a:p>
          </p:txBody>
        </p:sp>
      </p:grpSp>
      <p:sp>
        <p:nvSpPr>
          <p:cNvPr id="37" name="Rectangular Callout 36"/>
          <p:cNvSpPr/>
          <p:nvPr/>
        </p:nvSpPr>
        <p:spPr>
          <a:xfrm>
            <a:off x="1792846" y="2136398"/>
            <a:ext cx="2483731" cy="348919"/>
          </a:xfrm>
          <a:prstGeom prst="wedgeRectCallout">
            <a:avLst>
              <a:gd name="adj1" fmla="val -77221"/>
              <a:gd name="adj2" fmla="val 213974"/>
            </a:avLst>
          </a:prstGeom>
          <a:solidFill>
            <a:schemeClr val="bg1">
              <a:lumMod val="75000"/>
            </a:schemeClr>
          </a:solidFill>
          <a:ln>
            <a:noFill/>
            <a:headEnd type="none" w="med" len="med"/>
            <a:tailEnd type="none"/>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800" dirty="0" smtClean="0">
                <a:solidFill>
                  <a:srgbClr val="01186C"/>
                </a:solidFill>
                <a:latin typeface="Helvetica Neue"/>
                <a:cs typeface="Helvetica Neue"/>
              </a:rPr>
              <a:t>Transformed RDD</a:t>
            </a:r>
            <a:endParaRPr lang="en-US" sz="1800" dirty="0">
              <a:solidFill>
                <a:srgbClr val="01186C"/>
              </a:solidFill>
              <a:latin typeface="Helvetica Neue"/>
              <a:cs typeface="Helvetica Neue"/>
            </a:endParaRPr>
          </a:p>
        </p:txBody>
      </p:sp>
      <p:sp>
        <p:nvSpPr>
          <p:cNvPr id="5" name="Title 4"/>
          <p:cNvSpPr>
            <a:spLocks noGrp="1"/>
          </p:cNvSpPr>
          <p:nvPr>
            <p:ph type="title"/>
          </p:nvPr>
        </p:nvSpPr>
        <p:spPr/>
        <p:txBody>
          <a:bodyPr/>
          <a:lstStyle/>
          <a:p>
            <a:r>
              <a:rPr lang="en-US" dirty="0"/>
              <a:t>Example: Log Mining</a:t>
            </a:r>
          </a:p>
        </p:txBody>
      </p:sp>
    </p:spTree>
    <p:extLst>
      <p:ext uri="{BB962C8B-B14F-4D97-AF65-F5344CB8AC3E}">
        <p14:creationId xmlns:p14="http://schemas.microsoft.com/office/powerpoint/2010/main" val="1883626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7984"/>
            <a:ext cx="8229600" cy="1371600"/>
          </a:xfrm>
        </p:spPr>
        <p:txBody>
          <a:bodyPr>
            <a:normAutofit/>
          </a:bodyPr>
          <a:lstStyle/>
          <a:p>
            <a:pPr marL="0" algn="ctr">
              <a:buNone/>
            </a:pPr>
            <a:r>
              <a:rPr lang="en-US" sz="2800" dirty="0" smtClean="0">
                <a:solidFill>
                  <a:schemeClr val="bg1">
                    <a:lumMod val="50000"/>
                  </a:schemeClr>
                </a:solidFill>
              </a:rPr>
              <a:t>Load error messages from a log into memory, then interactively search for various patterns</a:t>
            </a:r>
            <a:endParaRPr lang="en-US" sz="2800" dirty="0">
              <a:solidFill>
                <a:schemeClr val="bg1">
                  <a:lumMod val="50000"/>
                </a:schemeClr>
              </a:solidFill>
            </a:endParaRPr>
          </a:p>
        </p:txBody>
      </p:sp>
      <p:sp>
        <p:nvSpPr>
          <p:cNvPr id="4" name="TextBox 3"/>
          <p:cNvSpPr txBox="1"/>
          <p:nvPr/>
        </p:nvSpPr>
        <p:spPr>
          <a:xfrm>
            <a:off x="578405" y="2736442"/>
            <a:ext cx="7713432" cy="1184940"/>
          </a:xfrm>
          <a:prstGeom prst="rect">
            <a:avLst/>
          </a:prstGeom>
          <a:noFill/>
        </p:spPr>
        <p:txBody>
          <a:bodyPr wrap="square" rtlCol="0">
            <a:spAutoFit/>
          </a:bodyPr>
          <a:lstStyle/>
          <a:p>
            <a:pPr>
              <a:spcBef>
                <a:spcPts val="600"/>
              </a:spcBef>
            </a:pPr>
            <a:r>
              <a:rPr lang="en-US" sz="1400" dirty="0" smtClean="0">
                <a:latin typeface="Lucida Console"/>
                <a:cs typeface="Lucida Console"/>
              </a:rPr>
              <a:t>lines = </a:t>
            </a:r>
            <a:r>
              <a:rPr lang="en-US" sz="1400" dirty="0" err="1" smtClean="0">
                <a:latin typeface="Lucida Console"/>
                <a:cs typeface="Lucida Console"/>
              </a:rPr>
              <a:t>spark.textFile(</a:t>
            </a:r>
            <a:r>
              <a:rPr lang="en-US" sz="1400" dirty="0" err="1" smtClean="0">
                <a:solidFill>
                  <a:srgbClr val="000090"/>
                </a:solidFill>
                <a:latin typeface="Lucida Console"/>
                <a:cs typeface="Lucida Console"/>
              </a:rPr>
              <a:t>“hdfs</a:t>
            </a:r>
            <a:r>
              <a:rPr lang="en-US" sz="1400" dirty="0" smtClean="0">
                <a:solidFill>
                  <a:srgbClr val="000090"/>
                </a:solidFill>
                <a:latin typeface="Lucida Console"/>
                <a:cs typeface="Lucida Console"/>
              </a:rPr>
              <a:t>://...”</a:t>
            </a:r>
            <a:r>
              <a:rPr lang="en-US" sz="1400" dirty="0" smtClean="0">
                <a:latin typeface="Lucida Console"/>
                <a:cs typeface="Lucida Console"/>
              </a:rPr>
              <a:t>)</a:t>
            </a:r>
          </a:p>
          <a:p>
            <a:pPr>
              <a:spcBef>
                <a:spcPts val="600"/>
              </a:spcBef>
            </a:pPr>
            <a:r>
              <a:rPr lang="en-US" sz="1400" dirty="0" smtClean="0">
                <a:latin typeface="Lucida Console"/>
                <a:cs typeface="Lucida Console"/>
              </a:rPr>
              <a:t>errors = </a:t>
            </a:r>
            <a:r>
              <a:rPr lang="en-US" sz="1400" dirty="0" err="1" smtClean="0">
                <a:latin typeface="Lucida Console"/>
                <a:cs typeface="Lucida Console"/>
              </a:rPr>
              <a:t>lines.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s.startswith</a:t>
            </a:r>
            <a:r>
              <a:rPr lang="en-US" sz="1400" dirty="0" smtClean="0">
                <a:solidFill>
                  <a:srgbClr val="FF0080"/>
                </a:solidFill>
                <a:latin typeface="Lucida Console"/>
                <a:cs typeface="Lucida Console"/>
              </a:rPr>
              <a:t>(“ERROR”)</a:t>
            </a:r>
            <a:r>
              <a:rPr lang="en-US" sz="1400" dirty="0" smtClean="0">
                <a:latin typeface="Lucida Console"/>
                <a:cs typeface="Lucida Console"/>
              </a:rPr>
              <a:t>)</a:t>
            </a:r>
          </a:p>
          <a:p>
            <a:pPr>
              <a:spcBef>
                <a:spcPts val="600"/>
              </a:spcBef>
            </a:pPr>
            <a:r>
              <a:rPr lang="en-US" sz="1400" dirty="0" smtClean="0">
                <a:latin typeface="Lucida Console"/>
                <a:cs typeface="Lucida Console"/>
              </a:rPr>
              <a:t>messages = </a:t>
            </a:r>
            <a:r>
              <a:rPr lang="en-US" sz="1400" dirty="0" err="1" smtClean="0">
                <a:latin typeface="Lucida Console"/>
                <a:cs typeface="Lucida Console"/>
              </a:rPr>
              <a:t>errors.</a:t>
            </a:r>
            <a:r>
              <a:rPr lang="en-US" sz="1400" dirty="0" err="1" smtClean="0">
                <a:solidFill>
                  <a:srgbClr val="3366FF"/>
                </a:solidFill>
                <a:latin typeface="Lucida Console"/>
                <a:cs typeface="Lucida Console"/>
              </a:rPr>
              <a:t>map</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s.split</a:t>
            </a:r>
            <a:r>
              <a:rPr lang="en-US" sz="1400" dirty="0" smtClean="0">
                <a:solidFill>
                  <a:srgbClr val="FF0080"/>
                </a:solidFill>
                <a:latin typeface="Lucida Console"/>
                <a:cs typeface="Lucida Console"/>
              </a:rPr>
              <a:t>(“\t”)[2]</a:t>
            </a:r>
            <a:r>
              <a:rPr lang="en-US" sz="1400" dirty="0" smtClean="0">
                <a:latin typeface="Lucida Console"/>
                <a:cs typeface="Lucida Console"/>
              </a:rPr>
              <a:t>)</a:t>
            </a:r>
          </a:p>
          <a:p>
            <a:pPr>
              <a:spcBef>
                <a:spcPts val="600"/>
              </a:spcBef>
            </a:pPr>
            <a:r>
              <a:rPr lang="en-US" sz="1400" dirty="0" err="1" smtClean="0">
                <a:latin typeface="Lucida Console"/>
                <a:cs typeface="Lucida Console"/>
              </a:rPr>
              <a:t>messages.</a:t>
            </a:r>
            <a:r>
              <a:rPr lang="en-US" sz="1400" dirty="0" err="1" smtClean="0">
                <a:solidFill>
                  <a:srgbClr val="3366FF"/>
                </a:solidFill>
                <a:latin typeface="Lucida Console"/>
                <a:cs typeface="Lucida Console"/>
              </a:rPr>
              <a:t>cache</a:t>
            </a:r>
            <a:r>
              <a:rPr lang="en-US" sz="1400" dirty="0" smtClean="0">
                <a:latin typeface="Lucida Console"/>
                <a:cs typeface="Lucida Console"/>
              </a:rPr>
              <a:t>()</a:t>
            </a:r>
          </a:p>
        </p:txBody>
      </p:sp>
      <p:grpSp>
        <p:nvGrpSpPr>
          <p:cNvPr id="68" name="Group 67"/>
          <p:cNvGrpSpPr/>
          <p:nvPr/>
        </p:nvGrpSpPr>
        <p:grpSpPr>
          <a:xfrm>
            <a:off x="5836330" y="2775892"/>
            <a:ext cx="3071090" cy="3851442"/>
            <a:chOff x="5615710" y="2743323"/>
            <a:chExt cx="3071090" cy="3851442"/>
          </a:xfrm>
        </p:grpSpPr>
        <p:pic>
          <p:nvPicPr>
            <p:cNvPr id="6" name="Picture 5"/>
            <p:cNvPicPr>
              <a:picLocks noChangeAspect="1"/>
            </p:cNvPicPr>
            <p:nvPr/>
          </p:nvPicPr>
          <p:blipFill>
            <a:blip r:embed="rId3"/>
            <a:stretch>
              <a:fillRect/>
            </a:stretch>
          </p:blipFill>
          <p:spPr>
            <a:xfrm>
              <a:off x="5923729" y="3493655"/>
              <a:ext cx="1128236" cy="1128236"/>
            </a:xfrm>
            <a:prstGeom prst="rect">
              <a:avLst/>
            </a:prstGeom>
          </p:spPr>
        </p:pic>
        <p:pic>
          <p:nvPicPr>
            <p:cNvPr id="7" name="Picture 6"/>
            <p:cNvPicPr>
              <a:picLocks noChangeAspect="1"/>
            </p:cNvPicPr>
            <p:nvPr/>
          </p:nvPicPr>
          <p:blipFill>
            <a:blip r:embed="rId3"/>
            <a:stretch>
              <a:fillRect/>
            </a:stretch>
          </p:blipFill>
          <p:spPr>
            <a:xfrm>
              <a:off x="7558564" y="2743323"/>
              <a:ext cx="1128236" cy="1128236"/>
            </a:xfrm>
            <a:prstGeom prst="rect">
              <a:avLst/>
            </a:prstGeom>
          </p:spPr>
        </p:pic>
        <p:pic>
          <p:nvPicPr>
            <p:cNvPr id="8" name="Picture 7"/>
            <p:cNvPicPr>
              <a:picLocks noChangeAspect="1"/>
            </p:cNvPicPr>
            <p:nvPr/>
          </p:nvPicPr>
          <p:blipFill>
            <a:blip r:embed="rId3"/>
            <a:stretch>
              <a:fillRect/>
            </a:stretch>
          </p:blipFill>
          <p:spPr>
            <a:xfrm>
              <a:off x="7467600" y="4800600"/>
              <a:ext cx="1128236" cy="1128236"/>
            </a:xfrm>
            <a:prstGeom prst="rect">
              <a:avLst/>
            </a:prstGeom>
          </p:spPr>
        </p:pic>
        <p:pic>
          <p:nvPicPr>
            <p:cNvPr id="9" name="Picture 8"/>
            <p:cNvPicPr>
              <a:picLocks noChangeAspect="1"/>
            </p:cNvPicPr>
            <p:nvPr/>
          </p:nvPicPr>
          <p:blipFill>
            <a:blip r:embed="rId3"/>
            <a:stretch>
              <a:fillRect/>
            </a:stretch>
          </p:blipFill>
          <p:spPr>
            <a:xfrm>
              <a:off x="5615710" y="5466529"/>
              <a:ext cx="1128236" cy="1128236"/>
            </a:xfrm>
            <a:prstGeom prst="rect">
              <a:avLst/>
            </a:prstGeom>
          </p:spPr>
        </p:pic>
      </p:grpSp>
      <p:grpSp>
        <p:nvGrpSpPr>
          <p:cNvPr id="69" name="Group 68"/>
          <p:cNvGrpSpPr/>
          <p:nvPr/>
        </p:nvGrpSpPr>
        <p:grpSpPr>
          <a:xfrm>
            <a:off x="5859422" y="2740102"/>
            <a:ext cx="2860965" cy="3075342"/>
            <a:chOff x="5638800" y="2707533"/>
            <a:chExt cx="2860965" cy="3075342"/>
          </a:xfrm>
        </p:grpSpPr>
        <p:sp>
          <p:nvSpPr>
            <p:cNvPr id="15" name="Rounded Rectangle 14"/>
            <p:cNvSpPr/>
            <p:nvPr/>
          </p:nvSpPr>
          <p:spPr>
            <a:xfrm>
              <a:off x="7585365" y="2707533"/>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solidFill>
                    <a:srgbClr val="FFFFFF"/>
                  </a:solidFill>
                  <a:latin typeface="Helvetica Neue"/>
                  <a:cs typeface="Helvetica Neue"/>
                </a:rPr>
                <a:t>Worker</a:t>
              </a:r>
              <a:endParaRPr lang="en-US" sz="1800" dirty="0">
                <a:solidFill>
                  <a:srgbClr val="FFFFFF"/>
                </a:solidFill>
                <a:latin typeface="Helvetica Neue"/>
                <a:cs typeface="Helvetica Neue"/>
              </a:endParaRPr>
            </a:p>
          </p:txBody>
        </p:sp>
        <p:sp>
          <p:nvSpPr>
            <p:cNvPr id="16" name="Rounded Rectangle 15"/>
            <p:cNvSpPr/>
            <p:nvPr/>
          </p:nvSpPr>
          <p:spPr>
            <a:xfrm>
              <a:off x="5638800" y="5424967"/>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solidFill>
                    <a:schemeClr val="bg1"/>
                  </a:solidFill>
                  <a:latin typeface="Helvetica Neue"/>
                  <a:cs typeface="Helvetica Neue"/>
                </a:rPr>
                <a:t>Worker</a:t>
              </a:r>
              <a:endParaRPr lang="en-US" sz="1800" dirty="0">
                <a:solidFill>
                  <a:schemeClr val="bg1"/>
                </a:solidFill>
                <a:latin typeface="Helvetica Neue"/>
                <a:cs typeface="Helvetica Neue"/>
              </a:endParaRPr>
            </a:p>
          </p:txBody>
        </p:sp>
        <p:sp>
          <p:nvSpPr>
            <p:cNvPr id="17" name="Rounded Rectangle 16"/>
            <p:cNvSpPr/>
            <p:nvPr/>
          </p:nvSpPr>
          <p:spPr>
            <a:xfrm>
              <a:off x="7493956" y="4763289"/>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solidFill>
                    <a:schemeClr val="bg1"/>
                  </a:solidFill>
                  <a:latin typeface="Helvetica Neue"/>
                  <a:cs typeface="Helvetica Neue"/>
                </a:rPr>
                <a:t>Worker</a:t>
              </a:r>
              <a:endParaRPr lang="en-US" sz="1800" dirty="0">
                <a:solidFill>
                  <a:schemeClr val="bg1"/>
                </a:solidFill>
                <a:latin typeface="Helvetica Neue"/>
                <a:cs typeface="Helvetica Neue"/>
              </a:endParaRPr>
            </a:p>
          </p:txBody>
        </p:sp>
        <p:sp>
          <p:nvSpPr>
            <p:cNvPr id="14" name="Rounded Rectangle 13"/>
            <p:cNvSpPr/>
            <p:nvPr/>
          </p:nvSpPr>
          <p:spPr>
            <a:xfrm>
              <a:off x="5946819" y="3452092"/>
              <a:ext cx="914400" cy="357908"/>
            </a:xfrm>
            <a:prstGeom prst="roundRect">
              <a:avLst/>
            </a:prstGeom>
            <a:solidFill>
              <a:schemeClr val="accent5">
                <a:lumMod val="75000"/>
              </a:schemeClr>
            </a:solidFill>
            <a:ln>
              <a:noFill/>
              <a:headEnd type="none" w="med" len="med"/>
              <a:tailEnd type="none"/>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00" dirty="0" smtClean="0">
                  <a:solidFill>
                    <a:schemeClr val="bg1"/>
                  </a:solidFill>
                  <a:latin typeface="Helvetica Neue"/>
                  <a:cs typeface="Helvetica Neue"/>
                </a:rPr>
                <a:t>Driver</a:t>
              </a:r>
              <a:endParaRPr lang="en-US" sz="1800" dirty="0">
                <a:solidFill>
                  <a:schemeClr val="bg1"/>
                </a:solidFill>
                <a:latin typeface="Helvetica Neue"/>
                <a:cs typeface="Helvetica Neue"/>
              </a:endParaRPr>
            </a:p>
          </p:txBody>
        </p:sp>
      </p:grpSp>
      <p:sp>
        <p:nvSpPr>
          <p:cNvPr id="37" name="TextBox 36"/>
          <p:cNvSpPr txBox="1"/>
          <p:nvPr/>
        </p:nvSpPr>
        <p:spPr>
          <a:xfrm>
            <a:off x="578407" y="4555152"/>
            <a:ext cx="6386160" cy="307777"/>
          </a:xfrm>
          <a:prstGeom prst="rect">
            <a:avLst/>
          </a:prstGeom>
          <a:noFill/>
        </p:spPr>
        <p:txBody>
          <a:bodyPr wrap="square" rtlCol="0">
            <a:spAutoFit/>
          </a:bodyPr>
          <a:lstStyle/>
          <a:p>
            <a:pPr>
              <a:spcBef>
                <a:spcPts val="400"/>
              </a:spcBef>
            </a:pPr>
            <a:r>
              <a:rPr lang="en-US" sz="1400" dirty="0" err="1">
                <a:latin typeface="Lucida Console"/>
                <a:cs typeface="Lucida Console"/>
              </a:rPr>
              <a:t>messages.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mysql</a:t>
            </a:r>
            <a:r>
              <a:rPr lang="en-US" sz="1400" dirty="0" smtClean="0">
                <a:solidFill>
                  <a:srgbClr val="FF0080"/>
                </a:solidFill>
                <a:latin typeface="Lucida Console"/>
                <a:cs typeface="Lucida Console"/>
              </a:rPr>
              <a:t>” in s</a:t>
            </a:r>
            <a:r>
              <a:rPr lang="en-US" sz="1400" dirty="0" smtClean="0">
                <a:latin typeface="Lucida Console"/>
                <a:cs typeface="Lucida Console"/>
              </a:rPr>
              <a:t>).</a:t>
            </a:r>
            <a:r>
              <a:rPr lang="en-US" sz="1400" dirty="0" smtClean="0">
                <a:solidFill>
                  <a:srgbClr val="3366FF"/>
                </a:solidFill>
                <a:latin typeface="Lucida Console"/>
                <a:cs typeface="Lucida Console"/>
              </a:rPr>
              <a:t>count</a:t>
            </a:r>
            <a:r>
              <a:rPr lang="en-US" sz="1400" dirty="0" smtClean="0">
                <a:latin typeface="Lucida Console"/>
                <a:cs typeface="Lucida Console"/>
              </a:rPr>
              <a:t>()</a:t>
            </a:r>
          </a:p>
        </p:txBody>
      </p:sp>
      <p:sp>
        <p:nvSpPr>
          <p:cNvPr id="5" name="Title 4"/>
          <p:cNvSpPr>
            <a:spLocks noGrp="1"/>
          </p:cNvSpPr>
          <p:nvPr>
            <p:ph type="title"/>
          </p:nvPr>
        </p:nvSpPr>
        <p:spPr/>
        <p:txBody>
          <a:bodyPr/>
          <a:lstStyle/>
          <a:p>
            <a:r>
              <a:rPr lang="en-US" dirty="0"/>
              <a:t>Example: Log Mining</a:t>
            </a:r>
          </a:p>
        </p:txBody>
      </p:sp>
    </p:spTree>
    <p:extLst>
      <p:ext uri="{BB962C8B-B14F-4D97-AF65-F5344CB8AC3E}">
        <p14:creationId xmlns:p14="http://schemas.microsoft.com/office/powerpoint/2010/main" val="667775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7984"/>
            <a:ext cx="8229600" cy="1371600"/>
          </a:xfrm>
        </p:spPr>
        <p:txBody>
          <a:bodyPr>
            <a:normAutofit/>
          </a:bodyPr>
          <a:lstStyle/>
          <a:p>
            <a:pPr marL="0" algn="ctr">
              <a:buNone/>
            </a:pPr>
            <a:r>
              <a:rPr lang="en-US" sz="2800" dirty="0" smtClean="0">
                <a:solidFill>
                  <a:schemeClr val="bg1">
                    <a:lumMod val="50000"/>
                  </a:schemeClr>
                </a:solidFill>
              </a:rPr>
              <a:t>Load error messages from a log into memory, then interactively search for various patterns</a:t>
            </a:r>
            <a:endParaRPr lang="en-US" sz="2800" dirty="0">
              <a:solidFill>
                <a:schemeClr val="bg1">
                  <a:lumMod val="50000"/>
                </a:schemeClr>
              </a:solidFill>
            </a:endParaRPr>
          </a:p>
        </p:txBody>
      </p:sp>
      <p:sp>
        <p:nvSpPr>
          <p:cNvPr id="4" name="TextBox 3"/>
          <p:cNvSpPr txBox="1"/>
          <p:nvPr/>
        </p:nvSpPr>
        <p:spPr>
          <a:xfrm>
            <a:off x="578405" y="2736442"/>
            <a:ext cx="7713432" cy="1184940"/>
          </a:xfrm>
          <a:prstGeom prst="rect">
            <a:avLst/>
          </a:prstGeom>
          <a:noFill/>
        </p:spPr>
        <p:txBody>
          <a:bodyPr wrap="square" rtlCol="0">
            <a:spAutoFit/>
          </a:bodyPr>
          <a:lstStyle/>
          <a:p>
            <a:pPr>
              <a:spcBef>
                <a:spcPts val="600"/>
              </a:spcBef>
            </a:pPr>
            <a:r>
              <a:rPr lang="en-US" sz="1400" dirty="0" smtClean="0">
                <a:latin typeface="Lucida Console"/>
                <a:cs typeface="Lucida Console"/>
              </a:rPr>
              <a:t>lines = </a:t>
            </a:r>
            <a:r>
              <a:rPr lang="en-US" sz="1400" dirty="0" err="1" smtClean="0">
                <a:latin typeface="Lucida Console"/>
                <a:cs typeface="Lucida Console"/>
              </a:rPr>
              <a:t>spark.textFile(</a:t>
            </a:r>
            <a:r>
              <a:rPr lang="en-US" sz="1400" dirty="0" err="1" smtClean="0">
                <a:solidFill>
                  <a:srgbClr val="000090"/>
                </a:solidFill>
                <a:latin typeface="Lucida Console"/>
                <a:cs typeface="Lucida Console"/>
              </a:rPr>
              <a:t>“hdfs</a:t>
            </a:r>
            <a:r>
              <a:rPr lang="en-US" sz="1400" dirty="0" smtClean="0">
                <a:solidFill>
                  <a:srgbClr val="000090"/>
                </a:solidFill>
                <a:latin typeface="Lucida Console"/>
                <a:cs typeface="Lucida Console"/>
              </a:rPr>
              <a:t>://...”</a:t>
            </a:r>
            <a:r>
              <a:rPr lang="en-US" sz="1400" dirty="0" smtClean="0">
                <a:latin typeface="Lucida Console"/>
                <a:cs typeface="Lucida Console"/>
              </a:rPr>
              <a:t>)</a:t>
            </a:r>
          </a:p>
          <a:p>
            <a:pPr>
              <a:spcBef>
                <a:spcPts val="600"/>
              </a:spcBef>
            </a:pPr>
            <a:r>
              <a:rPr lang="en-US" sz="1400" dirty="0" smtClean="0">
                <a:latin typeface="Lucida Console"/>
                <a:cs typeface="Lucida Console"/>
              </a:rPr>
              <a:t>errors = </a:t>
            </a:r>
            <a:r>
              <a:rPr lang="en-US" sz="1400" dirty="0" err="1" smtClean="0">
                <a:latin typeface="Lucida Console"/>
                <a:cs typeface="Lucida Console"/>
              </a:rPr>
              <a:t>lines.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s.startswith</a:t>
            </a:r>
            <a:r>
              <a:rPr lang="en-US" sz="1400" dirty="0" smtClean="0">
                <a:solidFill>
                  <a:srgbClr val="FF0080"/>
                </a:solidFill>
                <a:latin typeface="Lucida Console"/>
                <a:cs typeface="Lucida Console"/>
              </a:rPr>
              <a:t>(“ERROR”)</a:t>
            </a:r>
            <a:r>
              <a:rPr lang="en-US" sz="1400" dirty="0" smtClean="0">
                <a:latin typeface="Lucida Console"/>
                <a:cs typeface="Lucida Console"/>
              </a:rPr>
              <a:t>)</a:t>
            </a:r>
          </a:p>
          <a:p>
            <a:pPr>
              <a:spcBef>
                <a:spcPts val="600"/>
              </a:spcBef>
            </a:pPr>
            <a:r>
              <a:rPr lang="en-US" sz="1400" dirty="0" smtClean="0">
                <a:latin typeface="Lucida Console"/>
                <a:cs typeface="Lucida Console"/>
              </a:rPr>
              <a:t>messages = </a:t>
            </a:r>
            <a:r>
              <a:rPr lang="en-US" sz="1400" dirty="0" err="1" smtClean="0">
                <a:latin typeface="Lucida Console"/>
                <a:cs typeface="Lucida Console"/>
              </a:rPr>
              <a:t>errors.</a:t>
            </a:r>
            <a:r>
              <a:rPr lang="en-US" sz="1400" dirty="0" err="1" smtClean="0">
                <a:solidFill>
                  <a:srgbClr val="3366FF"/>
                </a:solidFill>
                <a:latin typeface="Lucida Console"/>
                <a:cs typeface="Lucida Console"/>
              </a:rPr>
              <a:t>map</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s.split</a:t>
            </a:r>
            <a:r>
              <a:rPr lang="en-US" sz="1400" dirty="0" smtClean="0">
                <a:solidFill>
                  <a:srgbClr val="FF0080"/>
                </a:solidFill>
                <a:latin typeface="Lucida Console"/>
                <a:cs typeface="Lucida Console"/>
              </a:rPr>
              <a:t>(“\t”)[2]</a:t>
            </a:r>
            <a:r>
              <a:rPr lang="en-US" sz="1400" dirty="0" smtClean="0">
                <a:latin typeface="Lucida Console"/>
                <a:cs typeface="Lucida Console"/>
              </a:rPr>
              <a:t>)</a:t>
            </a:r>
          </a:p>
          <a:p>
            <a:pPr>
              <a:spcBef>
                <a:spcPts val="600"/>
              </a:spcBef>
            </a:pPr>
            <a:r>
              <a:rPr lang="en-US" sz="1400" dirty="0" err="1" smtClean="0">
                <a:latin typeface="Lucida Console"/>
                <a:cs typeface="Lucida Console"/>
              </a:rPr>
              <a:t>messages.</a:t>
            </a:r>
            <a:r>
              <a:rPr lang="en-US" sz="1400" dirty="0" err="1" smtClean="0">
                <a:solidFill>
                  <a:srgbClr val="3366FF"/>
                </a:solidFill>
                <a:latin typeface="Lucida Console"/>
                <a:cs typeface="Lucida Console"/>
              </a:rPr>
              <a:t>cache</a:t>
            </a:r>
            <a:r>
              <a:rPr lang="en-US" sz="1400" dirty="0" smtClean="0">
                <a:latin typeface="Lucida Console"/>
                <a:cs typeface="Lucida Console"/>
              </a:rPr>
              <a:t>()</a:t>
            </a:r>
          </a:p>
        </p:txBody>
      </p:sp>
      <p:grpSp>
        <p:nvGrpSpPr>
          <p:cNvPr id="68" name="Group 67"/>
          <p:cNvGrpSpPr/>
          <p:nvPr/>
        </p:nvGrpSpPr>
        <p:grpSpPr>
          <a:xfrm>
            <a:off x="5836330" y="2775892"/>
            <a:ext cx="3071090" cy="3851442"/>
            <a:chOff x="5615710" y="2743323"/>
            <a:chExt cx="3071090" cy="3851442"/>
          </a:xfrm>
        </p:grpSpPr>
        <p:pic>
          <p:nvPicPr>
            <p:cNvPr id="6" name="Picture 5"/>
            <p:cNvPicPr>
              <a:picLocks noChangeAspect="1"/>
            </p:cNvPicPr>
            <p:nvPr/>
          </p:nvPicPr>
          <p:blipFill>
            <a:blip r:embed="rId3"/>
            <a:stretch>
              <a:fillRect/>
            </a:stretch>
          </p:blipFill>
          <p:spPr>
            <a:xfrm>
              <a:off x="5923729" y="3493655"/>
              <a:ext cx="1128236" cy="1128236"/>
            </a:xfrm>
            <a:prstGeom prst="rect">
              <a:avLst/>
            </a:prstGeom>
          </p:spPr>
        </p:pic>
        <p:pic>
          <p:nvPicPr>
            <p:cNvPr id="7" name="Picture 6"/>
            <p:cNvPicPr>
              <a:picLocks noChangeAspect="1"/>
            </p:cNvPicPr>
            <p:nvPr/>
          </p:nvPicPr>
          <p:blipFill>
            <a:blip r:embed="rId3"/>
            <a:stretch>
              <a:fillRect/>
            </a:stretch>
          </p:blipFill>
          <p:spPr>
            <a:xfrm>
              <a:off x="7558564" y="2743323"/>
              <a:ext cx="1128236" cy="1128236"/>
            </a:xfrm>
            <a:prstGeom prst="rect">
              <a:avLst/>
            </a:prstGeom>
          </p:spPr>
        </p:pic>
        <p:pic>
          <p:nvPicPr>
            <p:cNvPr id="8" name="Picture 7"/>
            <p:cNvPicPr>
              <a:picLocks noChangeAspect="1"/>
            </p:cNvPicPr>
            <p:nvPr/>
          </p:nvPicPr>
          <p:blipFill>
            <a:blip r:embed="rId3"/>
            <a:stretch>
              <a:fillRect/>
            </a:stretch>
          </p:blipFill>
          <p:spPr>
            <a:xfrm>
              <a:off x="7467600" y="4800600"/>
              <a:ext cx="1128236" cy="1128236"/>
            </a:xfrm>
            <a:prstGeom prst="rect">
              <a:avLst/>
            </a:prstGeom>
          </p:spPr>
        </p:pic>
        <p:pic>
          <p:nvPicPr>
            <p:cNvPr id="9" name="Picture 8"/>
            <p:cNvPicPr>
              <a:picLocks noChangeAspect="1"/>
            </p:cNvPicPr>
            <p:nvPr/>
          </p:nvPicPr>
          <p:blipFill>
            <a:blip r:embed="rId3"/>
            <a:stretch>
              <a:fillRect/>
            </a:stretch>
          </p:blipFill>
          <p:spPr>
            <a:xfrm>
              <a:off x="5615710" y="5466529"/>
              <a:ext cx="1128236" cy="1128236"/>
            </a:xfrm>
            <a:prstGeom prst="rect">
              <a:avLst/>
            </a:prstGeom>
          </p:spPr>
        </p:pic>
      </p:grpSp>
      <p:grpSp>
        <p:nvGrpSpPr>
          <p:cNvPr id="69" name="Group 68"/>
          <p:cNvGrpSpPr/>
          <p:nvPr/>
        </p:nvGrpSpPr>
        <p:grpSpPr>
          <a:xfrm>
            <a:off x="5859422" y="2740102"/>
            <a:ext cx="2860965" cy="3075342"/>
            <a:chOff x="5638800" y="2707533"/>
            <a:chExt cx="2860965" cy="3075342"/>
          </a:xfrm>
        </p:grpSpPr>
        <p:sp>
          <p:nvSpPr>
            <p:cNvPr id="15" name="Rounded Rectangle 14"/>
            <p:cNvSpPr/>
            <p:nvPr/>
          </p:nvSpPr>
          <p:spPr>
            <a:xfrm>
              <a:off x="7585365" y="2707533"/>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solidFill>
                    <a:schemeClr val="bg1"/>
                  </a:solidFill>
                  <a:latin typeface="Helvetica Neue"/>
                  <a:cs typeface="Helvetica Neue"/>
                </a:rPr>
                <a:t>Worker</a:t>
              </a:r>
              <a:endParaRPr lang="en-US" sz="1800" dirty="0">
                <a:solidFill>
                  <a:schemeClr val="bg1"/>
                </a:solidFill>
                <a:latin typeface="Helvetica Neue"/>
                <a:cs typeface="Helvetica Neue"/>
              </a:endParaRPr>
            </a:p>
          </p:txBody>
        </p:sp>
        <p:sp>
          <p:nvSpPr>
            <p:cNvPr id="16" name="Rounded Rectangle 15"/>
            <p:cNvSpPr/>
            <p:nvPr/>
          </p:nvSpPr>
          <p:spPr>
            <a:xfrm>
              <a:off x="5638800" y="5424967"/>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solidFill>
                    <a:schemeClr val="bg1"/>
                  </a:solidFill>
                  <a:latin typeface="Helvetica Neue"/>
                  <a:cs typeface="Helvetica Neue"/>
                </a:rPr>
                <a:t>Worker</a:t>
              </a:r>
              <a:endParaRPr lang="en-US" sz="1800" dirty="0">
                <a:solidFill>
                  <a:schemeClr val="bg1"/>
                </a:solidFill>
                <a:latin typeface="Helvetica Neue"/>
                <a:cs typeface="Helvetica Neue"/>
              </a:endParaRPr>
            </a:p>
          </p:txBody>
        </p:sp>
        <p:sp>
          <p:nvSpPr>
            <p:cNvPr id="17" name="Rounded Rectangle 16"/>
            <p:cNvSpPr/>
            <p:nvPr/>
          </p:nvSpPr>
          <p:spPr>
            <a:xfrm>
              <a:off x="7493956" y="4763289"/>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solidFill>
                    <a:schemeClr val="bg1"/>
                  </a:solidFill>
                  <a:latin typeface="Helvetica Neue"/>
                  <a:cs typeface="Helvetica Neue"/>
                </a:rPr>
                <a:t>Worker</a:t>
              </a:r>
              <a:endParaRPr lang="en-US" sz="1800" dirty="0">
                <a:solidFill>
                  <a:schemeClr val="bg1"/>
                </a:solidFill>
                <a:latin typeface="Helvetica Neue"/>
                <a:cs typeface="Helvetica Neue"/>
              </a:endParaRPr>
            </a:p>
          </p:txBody>
        </p:sp>
        <p:sp>
          <p:nvSpPr>
            <p:cNvPr id="14" name="Rounded Rectangle 13"/>
            <p:cNvSpPr/>
            <p:nvPr/>
          </p:nvSpPr>
          <p:spPr>
            <a:xfrm>
              <a:off x="5946819" y="3452092"/>
              <a:ext cx="914400" cy="357908"/>
            </a:xfrm>
            <a:prstGeom prst="roundRect">
              <a:avLst/>
            </a:prstGeom>
            <a:solidFill>
              <a:schemeClr val="accent5">
                <a:lumMod val="75000"/>
              </a:schemeClr>
            </a:solidFill>
            <a:ln>
              <a:noFill/>
              <a:headEnd type="none" w="med" len="med"/>
              <a:tailEnd type="none"/>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00" dirty="0" smtClean="0">
                  <a:solidFill>
                    <a:schemeClr val="bg1"/>
                  </a:solidFill>
                  <a:latin typeface="Helvetica Neue"/>
                  <a:cs typeface="Helvetica Neue"/>
                </a:rPr>
                <a:t>Driver</a:t>
              </a:r>
              <a:endParaRPr lang="en-US" sz="1800" dirty="0">
                <a:solidFill>
                  <a:schemeClr val="bg1"/>
                </a:solidFill>
                <a:latin typeface="Helvetica Neue"/>
                <a:cs typeface="Helvetica Neue"/>
              </a:endParaRPr>
            </a:p>
          </p:txBody>
        </p:sp>
      </p:grpSp>
      <p:sp>
        <p:nvSpPr>
          <p:cNvPr id="37" name="TextBox 36"/>
          <p:cNvSpPr txBox="1"/>
          <p:nvPr/>
        </p:nvSpPr>
        <p:spPr>
          <a:xfrm>
            <a:off x="578407" y="4555152"/>
            <a:ext cx="6386160" cy="307777"/>
          </a:xfrm>
          <a:prstGeom prst="rect">
            <a:avLst/>
          </a:prstGeom>
          <a:noFill/>
        </p:spPr>
        <p:txBody>
          <a:bodyPr wrap="square" rtlCol="0">
            <a:spAutoFit/>
          </a:bodyPr>
          <a:lstStyle/>
          <a:p>
            <a:pPr>
              <a:spcBef>
                <a:spcPts val="400"/>
              </a:spcBef>
            </a:pPr>
            <a:r>
              <a:rPr lang="en-US" sz="1400" dirty="0" err="1">
                <a:latin typeface="Lucida Console"/>
                <a:cs typeface="Lucida Console"/>
              </a:rPr>
              <a:t>messages.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mysql</a:t>
            </a:r>
            <a:r>
              <a:rPr lang="en-US" sz="1400" dirty="0" smtClean="0">
                <a:solidFill>
                  <a:srgbClr val="FF0080"/>
                </a:solidFill>
                <a:latin typeface="Lucida Console"/>
                <a:cs typeface="Lucida Console"/>
              </a:rPr>
              <a:t>” in s</a:t>
            </a:r>
            <a:r>
              <a:rPr lang="en-US" sz="1400" dirty="0" smtClean="0">
                <a:latin typeface="Lucida Console"/>
                <a:cs typeface="Lucida Console"/>
              </a:rPr>
              <a:t>).</a:t>
            </a:r>
            <a:r>
              <a:rPr lang="en-US" sz="1400" dirty="0" smtClean="0">
                <a:solidFill>
                  <a:srgbClr val="3366FF"/>
                </a:solidFill>
                <a:latin typeface="Lucida Console"/>
                <a:cs typeface="Lucida Console"/>
              </a:rPr>
              <a:t>count</a:t>
            </a:r>
            <a:r>
              <a:rPr lang="en-US" sz="1400" dirty="0" smtClean="0">
                <a:latin typeface="Lucida Console"/>
                <a:cs typeface="Lucida Console"/>
              </a:rPr>
              <a:t>()</a:t>
            </a:r>
          </a:p>
        </p:txBody>
      </p:sp>
      <p:sp>
        <p:nvSpPr>
          <p:cNvPr id="38" name="Rectangular Callout 37"/>
          <p:cNvSpPr/>
          <p:nvPr/>
        </p:nvSpPr>
        <p:spPr>
          <a:xfrm>
            <a:off x="5980415" y="4419615"/>
            <a:ext cx="1085944" cy="311728"/>
          </a:xfrm>
          <a:prstGeom prst="wedgeRectCallout">
            <a:avLst>
              <a:gd name="adj1" fmla="val -77556"/>
              <a:gd name="adj2" fmla="val 52132"/>
            </a:avLst>
          </a:prstGeom>
          <a:solidFill>
            <a:schemeClr val="bg1">
              <a:lumMod val="75000"/>
            </a:schemeClr>
          </a:solidFill>
          <a:ln>
            <a:noFill/>
            <a:headEnd type="none" w="med" len="med"/>
            <a:tailEnd type="none"/>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800" dirty="0" smtClean="0">
                <a:solidFill>
                  <a:schemeClr val="accent5">
                    <a:lumMod val="25000"/>
                  </a:schemeClr>
                </a:solidFill>
                <a:latin typeface="Helvetica Neue"/>
                <a:cs typeface="Helvetica Neue"/>
              </a:rPr>
              <a:t>Action</a:t>
            </a:r>
            <a:endParaRPr lang="en-US" sz="1800" dirty="0">
              <a:solidFill>
                <a:schemeClr val="accent5">
                  <a:lumMod val="25000"/>
                </a:schemeClr>
              </a:solidFill>
              <a:latin typeface="Helvetica Neue"/>
              <a:cs typeface="Helvetica Neue"/>
            </a:endParaRPr>
          </a:p>
        </p:txBody>
      </p:sp>
      <p:sp>
        <p:nvSpPr>
          <p:cNvPr id="5" name="Title 4"/>
          <p:cNvSpPr>
            <a:spLocks noGrp="1"/>
          </p:cNvSpPr>
          <p:nvPr>
            <p:ph type="title"/>
          </p:nvPr>
        </p:nvSpPr>
        <p:spPr/>
        <p:txBody>
          <a:bodyPr/>
          <a:lstStyle/>
          <a:p>
            <a:r>
              <a:rPr lang="en-US" dirty="0"/>
              <a:t>Example: Log Mining</a:t>
            </a:r>
          </a:p>
        </p:txBody>
      </p:sp>
    </p:spTree>
    <p:extLst>
      <p:ext uri="{BB962C8B-B14F-4D97-AF65-F5344CB8AC3E}">
        <p14:creationId xmlns:p14="http://schemas.microsoft.com/office/powerpoint/2010/main" val="3669978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7984"/>
            <a:ext cx="8229600" cy="1371600"/>
          </a:xfrm>
        </p:spPr>
        <p:txBody>
          <a:bodyPr>
            <a:normAutofit/>
          </a:bodyPr>
          <a:lstStyle/>
          <a:p>
            <a:pPr marL="0" algn="ctr">
              <a:buNone/>
            </a:pPr>
            <a:r>
              <a:rPr lang="en-US" sz="2800" dirty="0" smtClean="0">
                <a:solidFill>
                  <a:schemeClr val="bg1">
                    <a:lumMod val="50000"/>
                  </a:schemeClr>
                </a:solidFill>
              </a:rPr>
              <a:t>Load error messages from a log into memory, then interactively search for various patterns</a:t>
            </a:r>
            <a:endParaRPr lang="en-US" sz="2800" dirty="0">
              <a:solidFill>
                <a:schemeClr val="bg1">
                  <a:lumMod val="50000"/>
                </a:schemeClr>
              </a:solidFill>
            </a:endParaRPr>
          </a:p>
        </p:txBody>
      </p:sp>
      <p:sp>
        <p:nvSpPr>
          <p:cNvPr id="4" name="TextBox 3"/>
          <p:cNvSpPr txBox="1"/>
          <p:nvPr/>
        </p:nvSpPr>
        <p:spPr>
          <a:xfrm>
            <a:off x="578405" y="2736442"/>
            <a:ext cx="7713432" cy="1184940"/>
          </a:xfrm>
          <a:prstGeom prst="rect">
            <a:avLst/>
          </a:prstGeom>
          <a:noFill/>
        </p:spPr>
        <p:txBody>
          <a:bodyPr wrap="square" rtlCol="0">
            <a:spAutoFit/>
          </a:bodyPr>
          <a:lstStyle/>
          <a:p>
            <a:pPr>
              <a:spcBef>
                <a:spcPts val="600"/>
              </a:spcBef>
            </a:pPr>
            <a:r>
              <a:rPr lang="en-US" sz="1400" dirty="0" smtClean="0">
                <a:latin typeface="Lucida Console"/>
                <a:cs typeface="Lucida Console"/>
              </a:rPr>
              <a:t>lines = </a:t>
            </a:r>
            <a:r>
              <a:rPr lang="en-US" sz="1400" dirty="0" err="1" smtClean="0">
                <a:latin typeface="Lucida Console"/>
                <a:cs typeface="Lucida Console"/>
              </a:rPr>
              <a:t>spark.textFile(</a:t>
            </a:r>
            <a:r>
              <a:rPr lang="en-US" sz="1400" dirty="0" err="1" smtClean="0">
                <a:solidFill>
                  <a:srgbClr val="000090"/>
                </a:solidFill>
                <a:latin typeface="Lucida Console"/>
                <a:cs typeface="Lucida Console"/>
              </a:rPr>
              <a:t>“hdfs</a:t>
            </a:r>
            <a:r>
              <a:rPr lang="en-US" sz="1400" dirty="0" smtClean="0">
                <a:solidFill>
                  <a:srgbClr val="000090"/>
                </a:solidFill>
                <a:latin typeface="Lucida Console"/>
                <a:cs typeface="Lucida Console"/>
              </a:rPr>
              <a:t>://...”</a:t>
            </a:r>
            <a:r>
              <a:rPr lang="en-US" sz="1400" dirty="0" smtClean="0">
                <a:latin typeface="Lucida Console"/>
                <a:cs typeface="Lucida Console"/>
              </a:rPr>
              <a:t>)</a:t>
            </a:r>
          </a:p>
          <a:p>
            <a:pPr>
              <a:spcBef>
                <a:spcPts val="600"/>
              </a:spcBef>
            </a:pPr>
            <a:r>
              <a:rPr lang="en-US" sz="1400" dirty="0" smtClean="0">
                <a:latin typeface="Lucida Console"/>
                <a:cs typeface="Lucida Console"/>
              </a:rPr>
              <a:t>errors = </a:t>
            </a:r>
            <a:r>
              <a:rPr lang="en-US" sz="1400" dirty="0" err="1" smtClean="0">
                <a:latin typeface="Lucida Console"/>
                <a:cs typeface="Lucida Console"/>
              </a:rPr>
              <a:t>lines.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s.startswith</a:t>
            </a:r>
            <a:r>
              <a:rPr lang="en-US" sz="1400" dirty="0" smtClean="0">
                <a:solidFill>
                  <a:srgbClr val="FF0080"/>
                </a:solidFill>
                <a:latin typeface="Lucida Console"/>
                <a:cs typeface="Lucida Console"/>
              </a:rPr>
              <a:t>(“ERROR”)</a:t>
            </a:r>
            <a:r>
              <a:rPr lang="en-US" sz="1400" dirty="0" smtClean="0">
                <a:latin typeface="Lucida Console"/>
                <a:cs typeface="Lucida Console"/>
              </a:rPr>
              <a:t>)</a:t>
            </a:r>
          </a:p>
          <a:p>
            <a:pPr>
              <a:spcBef>
                <a:spcPts val="600"/>
              </a:spcBef>
            </a:pPr>
            <a:r>
              <a:rPr lang="en-US" sz="1400" dirty="0" smtClean="0">
                <a:latin typeface="Lucida Console"/>
                <a:cs typeface="Lucida Console"/>
              </a:rPr>
              <a:t>messages = </a:t>
            </a:r>
            <a:r>
              <a:rPr lang="en-US" sz="1400" dirty="0" err="1" smtClean="0">
                <a:latin typeface="Lucida Console"/>
                <a:cs typeface="Lucida Console"/>
              </a:rPr>
              <a:t>errors.</a:t>
            </a:r>
            <a:r>
              <a:rPr lang="en-US" sz="1400" dirty="0" err="1" smtClean="0">
                <a:solidFill>
                  <a:srgbClr val="3366FF"/>
                </a:solidFill>
                <a:latin typeface="Lucida Console"/>
                <a:cs typeface="Lucida Console"/>
              </a:rPr>
              <a:t>map</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s.split</a:t>
            </a:r>
            <a:r>
              <a:rPr lang="en-US" sz="1400" dirty="0" smtClean="0">
                <a:solidFill>
                  <a:srgbClr val="FF0080"/>
                </a:solidFill>
                <a:latin typeface="Lucida Console"/>
                <a:cs typeface="Lucida Console"/>
              </a:rPr>
              <a:t>(“\t”)[2]</a:t>
            </a:r>
            <a:r>
              <a:rPr lang="en-US" sz="1400" dirty="0" smtClean="0">
                <a:latin typeface="Lucida Console"/>
                <a:cs typeface="Lucida Console"/>
              </a:rPr>
              <a:t>)</a:t>
            </a:r>
          </a:p>
          <a:p>
            <a:pPr>
              <a:spcBef>
                <a:spcPts val="600"/>
              </a:spcBef>
            </a:pPr>
            <a:r>
              <a:rPr lang="en-US" sz="1400" dirty="0" err="1" smtClean="0">
                <a:latin typeface="Lucida Console"/>
                <a:cs typeface="Lucida Console"/>
              </a:rPr>
              <a:t>messages.</a:t>
            </a:r>
            <a:r>
              <a:rPr lang="en-US" sz="1400" dirty="0" err="1" smtClean="0">
                <a:solidFill>
                  <a:srgbClr val="3366FF"/>
                </a:solidFill>
                <a:latin typeface="Lucida Console"/>
                <a:cs typeface="Lucida Console"/>
              </a:rPr>
              <a:t>cache</a:t>
            </a:r>
            <a:r>
              <a:rPr lang="en-US" sz="1400" dirty="0" smtClean="0">
                <a:latin typeface="Lucida Console"/>
                <a:cs typeface="Lucida Console"/>
              </a:rPr>
              <a:t>()</a:t>
            </a:r>
          </a:p>
        </p:txBody>
      </p:sp>
      <p:grpSp>
        <p:nvGrpSpPr>
          <p:cNvPr id="68" name="Group 67"/>
          <p:cNvGrpSpPr/>
          <p:nvPr/>
        </p:nvGrpSpPr>
        <p:grpSpPr>
          <a:xfrm>
            <a:off x="5836330" y="2775892"/>
            <a:ext cx="3071090" cy="3851442"/>
            <a:chOff x="5615710" y="2743323"/>
            <a:chExt cx="3071090" cy="3851442"/>
          </a:xfrm>
        </p:grpSpPr>
        <p:pic>
          <p:nvPicPr>
            <p:cNvPr id="6" name="Picture 5"/>
            <p:cNvPicPr>
              <a:picLocks noChangeAspect="1"/>
            </p:cNvPicPr>
            <p:nvPr/>
          </p:nvPicPr>
          <p:blipFill>
            <a:blip r:embed="rId3"/>
            <a:stretch>
              <a:fillRect/>
            </a:stretch>
          </p:blipFill>
          <p:spPr>
            <a:xfrm>
              <a:off x="5923729" y="3493655"/>
              <a:ext cx="1128236" cy="1128236"/>
            </a:xfrm>
            <a:prstGeom prst="rect">
              <a:avLst/>
            </a:prstGeom>
          </p:spPr>
        </p:pic>
        <p:pic>
          <p:nvPicPr>
            <p:cNvPr id="7" name="Picture 6"/>
            <p:cNvPicPr>
              <a:picLocks noChangeAspect="1"/>
            </p:cNvPicPr>
            <p:nvPr/>
          </p:nvPicPr>
          <p:blipFill>
            <a:blip r:embed="rId3"/>
            <a:stretch>
              <a:fillRect/>
            </a:stretch>
          </p:blipFill>
          <p:spPr>
            <a:xfrm>
              <a:off x="7558564" y="2743323"/>
              <a:ext cx="1128236" cy="1128236"/>
            </a:xfrm>
            <a:prstGeom prst="rect">
              <a:avLst/>
            </a:prstGeom>
          </p:spPr>
        </p:pic>
        <p:pic>
          <p:nvPicPr>
            <p:cNvPr id="8" name="Picture 7"/>
            <p:cNvPicPr>
              <a:picLocks noChangeAspect="1"/>
            </p:cNvPicPr>
            <p:nvPr/>
          </p:nvPicPr>
          <p:blipFill>
            <a:blip r:embed="rId3"/>
            <a:stretch>
              <a:fillRect/>
            </a:stretch>
          </p:blipFill>
          <p:spPr>
            <a:xfrm>
              <a:off x="7467600" y="4800600"/>
              <a:ext cx="1128236" cy="1128236"/>
            </a:xfrm>
            <a:prstGeom prst="rect">
              <a:avLst/>
            </a:prstGeom>
          </p:spPr>
        </p:pic>
        <p:pic>
          <p:nvPicPr>
            <p:cNvPr id="9" name="Picture 8"/>
            <p:cNvPicPr>
              <a:picLocks noChangeAspect="1"/>
            </p:cNvPicPr>
            <p:nvPr/>
          </p:nvPicPr>
          <p:blipFill>
            <a:blip r:embed="rId3"/>
            <a:stretch>
              <a:fillRect/>
            </a:stretch>
          </p:blipFill>
          <p:spPr>
            <a:xfrm>
              <a:off x="5615710" y="5466529"/>
              <a:ext cx="1128236" cy="1128236"/>
            </a:xfrm>
            <a:prstGeom prst="rect">
              <a:avLst/>
            </a:prstGeom>
          </p:spPr>
        </p:pic>
      </p:grpSp>
      <p:grpSp>
        <p:nvGrpSpPr>
          <p:cNvPr id="69" name="Group 68"/>
          <p:cNvGrpSpPr/>
          <p:nvPr/>
        </p:nvGrpSpPr>
        <p:grpSpPr>
          <a:xfrm>
            <a:off x="5859422" y="2740102"/>
            <a:ext cx="2860965" cy="3075342"/>
            <a:chOff x="5638800" y="2707533"/>
            <a:chExt cx="2860965" cy="3075342"/>
          </a:xfrm>
        </p:grpSpPr>
        <p:sp>
          <p:nvSpPr>
            <p:cNvPr id="15" name="Rounded Rectangle 14"/>
            <p:cNvSpPr/>
            <p:nvPr/>
          </p:nvSpPr>
          <p:spPr>
            <a:xfrm>
              <a:off x="7585365" y="2707533"/>
              <a:ext cx="914400" cy="357908"/>
            </a:xfrm>
            <a:prstGeom prst="roundRect">
              <a:avLst/>
            </a:prstGeom>
            <a:solidFill>
              <a:schemeClr val="accent3">
                <a:lumMod val="50000"/>
              </a:schemeClr>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latin typeface="Helvetica Neue"/>
                  <a:cs typeface="Helvetica Neue"/>
                </a:rPr>
                <a:t>Worker</a:t>
              </a:r>
              <a:endParaRPr lang="en-US" sz="1800" dirty="0">
                <a:latin typeface="Helvetica Neue"/>
                <a:cs typeface="Helvetica Neue"/>
              </a:endParaRPr>
            </a:p>
          </p:txBody>
        </p:sp>
        <p:sp>
          <p:nvSpPr>
            <p:cNvPr id="16" name="Rounded Rectangle 15"/>
            <p:cNvSpPr/>
            <p:nvPr/>
          </p:nvSpPr>
          <p:spPr>
            <a:xfrm>
              <a:off x="5638800" y="5424967"/>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latin typeface="Helvetica Neue"/>
                  <a:cs typeface="Helvetica Neue"/>
                </a:rPr>
                <a:t>Worker</a:t>
              </a:r>
              <a:endParaRPr lang="en-US" sz="1800" dirty="0">
                <a:latin typeface="Helvetica Neue"/>
                <a:cs typeface="Helvetica Neue"/>
              </a:endParaRPr>
            </a:p>
          </p:txBody>
        </p:sp>
        <p:sp>
          <p:nvSpPr>
            <p:cNvPr id="17" name="Rounded Rectangle 16"/>
            <p:cNvSpPr/>
            <p:nvPr/>
          </p:nvSpPr>
          <p:spPr>
            <a:xfrm>
              <a:off x="7493956" y="4763289"/>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latin typeface="Helvetica Neue"/>
                  <a:cs typeface="Helvetica Neue"/>
                </a:rPr>
                <a:t>Worker</a:t>
              </a:r>
              <a:endParaRPr lang="en-US" sz="1800" dirty="0">
                <a:latin typeface="Helvetica Neue"/>
                <a:cs typeface="Helvetica Neue"/>
              </a:endParaRPr>
            </a:p>
          </p:txBody>
        </p:sp>
        <p:sp>
          <p:nvSpPr>
            <p:cNvPr id="14" name="Rounded Rectangle 13"/>
            <p:cNvSpPr/>
            <p:nvPr/>
          </p:nvSpPr>
          <p:spPr>
            <a:xfrm>
              <a:off x="5946819" y="3452092"/>
              <a:ext cx="914400" cy="357908"/>
            </a:xfrm>
            <a:prstGeom prst="roundRect">
              <a:avLst/>
            </a:prstGeom>
            <a:solidFill>
              <a:schemeClr val="accent5">
                <a:lumMod val="75000"/>
              </a:schemeClr>
            </a:solidFill>
            <a:ln>
              <a:noFill/>
              <a:headEnd type="none" w="med" len="med"/>
              <a:tailEnd type="none"/>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00" dirty="0" smtClean="0">
                  <a:latin typeface="Helvetica Neue"/>
                  <a:cs typeface="Helvetica Neue"/>
                </a:rPr>
                <a:t>Driver</a:t>
              </a:r>
              <a:endParaRPr lang="en-US" sz="1800" dirty="0">
                <a:latin typeface="Helvetica Neue"/>
                <a:cs typeface="Helvetica Neue"/>
              </a:endParaRPr>
            </a:p>
          </p:txBody>
        </p:sp>
      </p:grpSp>
      <p:sp>
        <p:nvSpPr>
          <p:cNvPr id="37" name="TextBox 36"/>
          <p:cNvSpPr txBox="1"/>
          <p:nvPr/>
        </p:nvSpPr>
        <p:spPr>
          <a:xfrm>
            <a:off x="578407" y="4555152"/>
            <a:ext cx="6386160" cy="307777"/>
          </a:xfrm>
          <a:prstGeom prst="rect">
            <a:avLst/>
          </a:prstGeom>
          <a:noFill/>
        </p:spPr>
        <p:txBody>
          <a:bodyPr wrap="square" rtlCol="0">
            <a:spAutoFit/>
          </a:bodyPr>
          <a:lstStyle/>
          <a:p>
            <a:pPr>
              <a:spcBef>
                <a:spcPts val="400"/>
              </a:spcBef>
            </a:pPr>
            <a:r>
              <a:rPr lang="en-US" sz="1400" dirty="0" err="1">
                <a:latin typeface="Lucida Console"/>
                <a:cs typeface="Lucida Console"/>
              </a:rPr>
              <a:t>messages.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mysql</a:t>
            </a:r>
            <a:r>
              <a:rPr lang="en-US" sz="1400" dirty="0" smtClean="0">
                <a:solidFill>
                  <a:srgbClr val="FF0080"/>
                </a:solidFill>
                <a:latin typeface="Lucida Console"/>
                <a:cs typeface="Lucida Console"/>
              </a:rPr>
              <a:t>” in s</a:t>
            </a:r>
            <a:r>
              <a:rPr lang="en-US" sz="1400" dirty="0" smtClean="0">
                <a:latin typeface="Lucida Console"/>
                <a:cs typeface="Lucida Console"/>
              </a:rPr>
              <a:t>).</a:t>
            </a:r>
            <a:r>
              <a:rPr lang="en-US" sz="1400" dirty="0" smtClean="0">
                <a:solidFill>
                  <a:srgbClr val="3366FF"/>
                </a:solidFill>
                <a:latin typeface="Lucida Console"/>
                <a:cs typeface="Lucida Console"/>
              </a:rPr>
              <a:t>count</a:t>
            </a:r>
            <a:r>
              <a:rPr lang="en-US" sz="1400" dirty="0" smtClean="0">
                <a:latin typeface="Lucida Console"/>
                <a:cs typeface="Lucida Console"/>
              </a:rPr>
              <a:t>()</a:t>
            </a:r>
          </a:p>
        </p:txBody>
      </p:sp>
      <p:sp>
        <p:nvSpPr>
          <p:cNvPr id="18" name="Rectangle 17"/>
          <p:cNvSpPr/>
          <p:nvPr/>
        </p:nvSpPr>
        <p:spPr>
          <a:xfrm>
            <a:off x="7864671" y="3377594"/>
            <a:ext cx="791061" cy="320596"/>
          </a:xfrm>
          <a:prstGeom prst="rect">
            <a:avLst/>
          </a:prstGeom>
          <a:solidFill>
            <a:schemeClr val="accent2">
              <a:lumMod val="75000"/>
            </a:schemeClr>
          </a:solidFill>
          <a:ln>
            <a:noFill/>
            <a:headEnd type="none" w="med" len="med"/>
            <a:tailEnd type="none"/>
          </a:ln>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500" dirty="0" smtClean="0">
                <a:latin typeface="Helvetica Neue"/>
                <a:cs typeface="Helvetica Neue"/>
              </a:rPr>
              <a:t>Block 1</a:t>
            </a:r>
            <a:endParaRPr lang="en-US" sz="1500" dirty="0">
              <a:latin typeface="Helvetica Neue"/>
              <a:cs typeface="Helvetica Neue"/>
            </a:endParaRPr>
          </a:p>
        </p:txBody>
      </p:sp>
      <p:sp>
        <p:nvSpPr>
          <p:cNvPr id="19" name="Rectangle 18"/>
          <p:cNvSpPr/>
          <p:nvPr/>
        </p:nvSpPr>
        <p:spPr>
          <a:xfrm>
            <a:off x="7746908" y="5427576"/>
            <a:ext cx="819727" cy="320596"/>
          </a:xfrm>
          <a:prstGeom prst="rect">
            <a:avLst/>
          </a:prstGeom>
          <a:solidFill>
            <a:schemeClr val="accent2">
              <a:lumMod val="75000"/>
            </a:schemeClr>
          </a:solidFill>
          <a:ln>
            <a:noFill/>
            <a:headEnd type="none" w="med" len="med"/>
            <a:tailEnd type="none"/>
          </a:ln>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500" dirty="0" smtClean="0">
                <a:latin typeface="Helvetica Neue"/>
                <a:cs typeface="Helvetica Neue"/>
              </a:rPr>
              <a:t>Block 2</a:t>
            </a:r>
            <a:endParaRPr lang="en-US" sz="1500" dirty="0">
              <a:latin typeface="Helvetica Neue"/>
              <a:cs typeface="Helvetica Neue"/>
            </a:endParaRPr>
          </a:p>
        </p:txBody>
      </p:sp>
      <p:sp>
        <p:nvSpPr>
          <p:cNvPr id="20" name="Rectangle 19"/>
          <p:cNvSpPr/>
          <p:nvPr/>
        </p:nvSpPr>
        <p:spPr>
          <a:xfrm>
            <a:off x="5900985" y="6089255"/>
            <a:ext cx="806782" cy="320596"/>
          </a:xfrm>
          <a:prstGeom prst="rect">
            <a:avLst/>
          </a:prstGeom>
          <a:solidFill>
            <a:schemeClr val="accent2">
              <a:lumMod val="75000"/>
            </a:schemeClr>
          </a:solidFill>
          <a:ln>
            <a:noFill/>
            <a:headEnd type="none" w="med" len="med"/>
            <a:tailEnd type="none"/>
          </a:ln>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500" dirty="0" smtClean="0">
                <a:latin typeface="Helvetica Neue"/>
                <a:cs typeface="Helvetica Neue"/>
              </a:rPr>
              <a:t>Block 3</a:t>
            </a:r>
            <a:endParaRPr lang="en-US" sz="1500" dirty="0">
              <a:latin typeface="Helvetica Neue"/>
              <a:cs typeface="Helvetica Neue"/>
            </a:endParaRPr>
          </a:p>
        </p:txBody>
      </p:sp>
      <p:sp>
        <p:nvSpPr>
          <p:cNvPr id="5" name="Title 4"/>
          <p:cNvSpPr>
            <a:spLocks noGrp="1"/>
          </p:cNvSpPr>
          <p:nvPr>
            <p:ph type="title"/>
          </p:nvPr>
        </p:nvSpPr>
        <p:spPr/>
        <p:txBody>
          <a:bodyPr/>
          <a:lstStyle/>
          <a:p>
            <a:r>
              <a:rPr lang="en-US" dirty="0"/>
              <a:t>Example: Log Mining</a:t>
            </a:r>
          </a:p>
        </p:txBody>
      </p:sp>
    </p:spTree>
    <p:extLst>
      <p:ext uri="{BB962C8B-B14F-4D97-AF65-F5344CB8AC3E}">
        <p14:creationId xmlns:p14="http://schemas.microsoft.com/office/powerpoint/2010/main" val="2979916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7984"/>
            <a:ext cx="8229600" cy="1371600"/>
          </a:xfrm>
        </p:spPr>
        <p:txBody>
          <a:bodyPr>
            <a:normAutofit/>
          </a:bodyPr>
          <a:lstStyle/>
          <a:p>
            <a:pPr marL="0" algn="ctr">
              <a:buNone/>
            </a:pPr>
            <a:r>
              <a:rPr lang="en-US" sz="2800" dirty="0" smtClean="0">
                <a:solidFill>
                  <a:schemeClr val="bg1">
                    <a:lumMod val="50000"/>
                  </a:schemeClr>
                </a:solidFill>
              </a:rPr>
              <a:t>Load error messages from a log into memory, then interactively search for various patterns</a:t>
            </a:r>
            <a:endParaRPr lang="en-US" sz="2800" dirty="0">
              <a:solidFill>
                <a:schemeClr val="bg1">
                  <a:lumMod val="50000"/>
                </a:schemeClr>
              </a:solidFill>
            </a:endParaRPr>
          </a:p>
        </p:txBody>
      </p:sp>
      <p:sp>
        <p:nvSpPr>
          <p:cNvPr id="4" name="TextBox 3"/>
          <p:cNvSpPr txBox="1"/>
          <p:nvPr/>
        </p:nvSpPr>
        <p:spPr>
          <a:xfrm>
            <a:off x="578405" y="2736442"/>
            <a:ext cx="7713432" cy="1184940"/>
          </a:xfrm>
          <a:prstGeom prst="rect">
            <a:avLst/>
          </a:prstGeom>
          <a:noFill/>
        </p:spPr>
        <p:txBody>
          <a:bodyPr wrap="square" rtlCol="0">
            <a:spAutoFit/>
          </a:bodyPr>
          <a:lstStyle/>
          <a:p>
            <a:pPr>
              <a:spcBef>
                <a:spcPts val="600"/>
              </a:spcBef>
            </a:pPr>
            <a:r>
              <a:rPr lang="en-US" sz="1400" dirty="0" smtClean="0">
                <a:latin typeface="Lucida Console"/>
                <a:cs typeface="Lucida Console"/>
              </a:rPr>
              <a:t>lines = </a:t>
            </a:r>
            <a:r>
              <a:rPr lang="en-US" sz="1400" dirty="0" err="1" smtClean="0">
                <a:latin typeface="Lucida Console"/>
                <a:cs typeface="Lucida Console"/>
              </a:rPr>
              <a:t>spark.textFile(</a:t>
            </a:r>
            <a:r>
              <a:rPr lang="en-US" sz="1400" dirty="0" err="1" smtClean="0">
                <a:solidFill>
                  <a:srgbClr val="000090"/>
                </a:solidFill>
                <a:latin typeface="Lucida Console"/>
                <a:cs typeface="Lucida Console"/>
              </a:rPr>
              <a:t>“hdfs</a:t>
            </a:r>
            <a:r>
              <a:rPr lang="en-US" sz="1400" dirty="0" smtClean="0">
                <a:solidFill>
                  <a:srgbClr val="000090"/>
                </a:solidFill>
                <a:latin typeface="Lucida Console"/>
                <a:cs typeface="Lucida Console"/>
              </a:rPr>
              <a:t>://...”</a:t>
            </a:r>
            <a:r>
              <a:rPr lang="en-US" sz="1400" dirty="0" smtClean="0">
                <a:latin typeface="Lucida Console"/>
                <a:cs typeface="Lucida Console"/>
              </a:rPr>
              <a:t>)</a:t>
            </a:r>
          </a:p>
          <a:p>
            <a:pPr>
              <a:spcBef>
                <a:spcPts val="600"/>
              </a:spcBef>
            </a:pPr>
            <a:r>
              <a:rPr lang="en-US" sz="1400" dirty="0" smtClean="0">
                <a:latin typeface="Lucida Console"/>
                <a:cs typeface="Lucida Console"/>
              </a:rPr>
              <a:t>errors = </a:t>
            </a:r>
            <a:r>
              <a:rPr lang="en-US" sz="1400" dirty="0" err="1" smtClean="0">
                <a:latin typeface="Lucida Console"/>
                <a:cs typeface="Lucida Console"/>
              </a:rPr>
              <a:t>lines.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s.startswith</a:t>
            </a:r>
            <a:r>
              <a:rPr lang="en-US" sz="1400" dirty="0" smtClean="0">
                <a:solidFill>
                  <a:srgbClr val="FF0080"/>
                </a:solidFill>
                <a:latin typeface="Lucida Console"/>
                <a:cs typeface="Lucida Console"/>
              </a:rPr>
              <a:t>(“ERROR”)</a:t>
            </a:r>
            <a:r>
              <a:rPr lang="en-US" sz="1400" dirty="0" smtClean="0">
                <a:latin typeface="Lucida Console"/>
                <a:cs typeface="Lucida Console"/>
              </a:rPr>
              <a:t>)</a:t>
            </a:r>
          </a:p>
          <a:p>
            <a:pPr>
              <a:spcBef>
                <a:spcPts val="600"/>
              </a:spcBef>
            </a:pPr>
            <a:r>
              <a:rPr lang="en-US" sz="1400" dirty="0" smtClean="0">
                <a:latin typeface="Lucida Console"/>
                <a:cs typeface="Lucida Console"/>
              </a:rPr>
              <a:t>messages = </a:t>
            </a:r>
            <a:r>
              <a:rPr lang="en-US" sz="1400" dirty="0" err="1" smtClean="0">
                <a:latin typeface="Lucida Console"/>
                <a:cs typeface="Lucida Console"/>
              </a:rPr>
              <a:t>errors.</a:t>
            </a:r>
            <a:r>
              <a:rPr lang="en-US" sz="1400" dirty="0" err="1" smtClean="0">
                <a:solidFill>
                  <a:srgbClr val="3366FF"/>
                </a:solidFill>
                <a:latin typeface="Lucida Console"/>
                <a:cs typeface="Lucida Console"/>
              </a:rPr>
              <a:t>map</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s.split</a:t>
            </a:r>
            <a:r>
              <a:rPr lang="en-US" sz="1400" dirty="0" smtClean="0">
                <a:solidFill>
                  <a:srgbClr val="FF0080"/>
                </a:solidFill>
                <a:latin typeface="Lucida Console"/>
                <a:cs typeface="Lucida Console"/>
              </a:rPr>
              <a:t>(“\t”)[2]</a:t>
            </a:r>
            <a:r>
              <a:rPr lang="en-US" sz="1400" dirty="0" smtClean="0">
                <a:latin typeface="Lucida Console"/>
                <a:cs typeface="Lucida Console"/>
              </a:rPr>
              <a:t>)</a:t>
            </a:r>
          </a:p>
          <a:p>
            <a:pPr>
              <a:spcBef>
                <a:spcPts val="600"/>
              </a:spcBef>
            </a:pPr>
            <a:r>
              <a:rPr lang="en-US" sz="1400" dirty="0" err="1" smtClean="0">
                <a:latin typeface="Lucida Console"/>
                <a:cs typeface="Lucida Console"/>
              </a:rPr>
              <a:t>messages.</a:t>
            </a:r>
            <a:r>
              <a:rPr lang="en-US" sz="1400" dirty="0" err="1" smtClean="0">
                <a:solidFill>
                  <a:srgbClr val="3366FF"/>
                </a:solidFill>
                <a:latin typeface="Lucida Console"/>
                <a:cs typeface="Lucida Console"/>
              </a:rPr>
              <a:t>cache</a:t>
            </a:r>
            <a:r>
              <a:rPr lang="en-US" sz="1400" dirty="0" smtClean="0">
                <a:latin typeface="Lucida Console"/>
                <a:cs typeface="Lucida Console"/>
              </a:rPr>
              <a:t>()</a:t>
            </a:r>
          </a:p>
        </p:txBody>
      </p:sp>
      <p:grpSp>
        <p:nvGrpSpPr>
          <p:cNvPr id="68" name="Group 67"/>
          <p:cNvGrpSpPr/>
          <p:nvPr/>
        </p:nvGrpSpPr>
        <p:grpSpPr>
          <a:xfrm>
            <a:off x="5836330" y="2775892"/>
            <a:ext cx="3071090" cy="3851442"/>
            <a:chOff x="5615710" y="2743323"/>
            <a:chExt cx="3071090" cy="3851442"/>
          </a:xfrm>
        </p:grpSpPr>
        <p:pic>
          <p:nvPicPr>
            <p:cNvPr id="6" name="Picture 5"/>
            <p:cNvPicPr>
              <a:picLocks noChangeAspect="1"/>
            </p:cNvPicPr>
            <p:nvPr/>
          </p:nvPicPr>
          <p:blipFill>
            <a:blip r:embed="rId3"/>
            <a:stretch>
              <a:fillRect/>
            </a:stretch>
          </p:blipFill>
          <p:spPr>
            <a:xfrm>
              <a:off x="5923729" y="3493655"/>
              <a:ext cx="1128236" cy="1128236"/>
            </a:xfrm>
            <a:prstGeom prst="rect">
              <a:avLst/>
            </a:prstGeom>
          </p:spPr>
        </p:pic>
        <p:pic>
          <p:nvPicPr>
            <p:cNvPr id="7" name="Picture 6"/>
            <p:cNvPicPr>
              <a:picLocks noChangeAspect="1"/>
            </p:cNvPicPr>
            <p:nvPr/>
          </p:nvPicPr>
          <p:blipFill>
            <a:blip r:embed="rId3"/>
            <a:stretch>
              <a:fillRect/>
            </a:stretch>
          </p:blipFill>
          <p:spPr>
            <a:xfrm>
              <a:off x="7558564" y="2743323"/>
              <a:ext cx="1128236" cy="1128236"/>
            </a:xfrm>
            <a:prstGeom prst="rect">
              <a:avLst/>
            </a:prstGeom>
          </p:spPr>
        </p:pic>
        <p:pic>
          <p:nvPicPr>
            <p:cNvPr id="8" name="Picture 7"/>
            <p:cNvPicPr>
              <a:picLocks noChangeAspect="1"/>
            </p:cNvPicPr>
            <p:nvPr/>
          </p:nvPicPr>
          <p:blipFill>
            <a:blip r:embed="rId3"/>
            <a:stretch>
              <a:fillRect/>
            </a:stretch>
          </p:blipFill>
          <p:spPr>
            <a:xfrm>
              <a:off x="7467600" y="4800600"/>
              <a:ext cx="1128236" cy="1128236"/>
            </a:xfrm>
            <a:prstGeom prst="rect">
              <a:avLst/>
            </a:prstGeom>
          </p:spPr>
        </p:pic>
        <p:pic>
          <p:nvPicPr>
            <p:cNvPr id="9" name="Picture 8"/>
            <p:cNvPicPr>
              <a:picLocks noChangeAspect="1"/>
            </p:cNvPicPr>
            <p:nvPr/>
          </p:nvPicPr>
          <p:blipFill>
            <a:blip r:embed="rId3"/>
            <a:stretch>
              <a:fillRect/>
            </a:stretch>
          </p:blipFill>
          <p:spPr>
            <a:xfrm>
              <a:off x="5615710" y="5466529"/>
              <a:ext cx="1128236" cy="1128236"/>
            </a:xfrm>
            <a:prstGeom prst="rect">
              <a:avLst/>
            </a:prstGeom>
          </p:spPr>
        </p:pic>
      </p:grpSp>
      <p:sp>
        <p:nvSpPr>
          <p:cNvPr id="15" name="Rounded Rectangle 14"/>
          <p:cNvSpPr/>
          <p:nvPr/>
        </p:nvSpPr>
        <p:spPr>
          <a:xfrm>
            <a:off x="7805987" y="2740102"/>
            <a:ext cx="914400" cy="357908"/>
          </a:xfrm>
          <a:prstGeom prst="roundRect">
            <a:avLst/>
          </a:prstGeom>
          <a:solidFill>
            <a:schemeClr val="accent3">
              <a:lumMod val="50000"/>
            </a:schemeClr>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latin typeface="Helvetica Neue"/>
                <a:cs typeface="Helvetica Neue"/>
              </a:rPr>
              <a:t>Worker</a:t>
            </a:r>
            <a:endParaRPr lang="en-US" sz="1800" dirty="0">
              <a:latin typeface="Helvetica Neue"/>
              <a:cs typeface="Helvetica Neue"/>
            </a:endParaRPr>
          </a:p>
        </p:txBody>
      </p:sp>
      <p:sp>
        <p:nvSpPr>
          <p:cNvPr id="16" name="Rounded Rectangle 15"/>
          <p:cNvSpPr/>
          <p:nvPr/>
        </p:nvSpPr>
        <p:spPr>
          <a:xfrm>
            <a:off x="5859422" y="5457536"/>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latin typeface="Helvetica Neue"/>
                <a:cs typeface="Helvetica Neue"/>
              </a:rPr>
              <a:t>Worker</a:t>
            </a:r>
            <a:endParaRPr lang="en-US" sz="1800" dirty="0">
              <a:latin typeface="Helvetica Neue"/>
              <a:cs typeface="Helvetica Neue"/>
            </a:endParaRPr>
          </a:p>
        </p:txBody>
      </p:sp>
      <p:sp>
        <p:nvSpPr>
          <p:cNvPr id="17" name="Rounded Rectangle 16"/>
          <p:cNvSpPr/>
          <p:nvPr/>
        </p:nvSpPr>
        <p:spPr>
          <a:xfrm>
            <a:off x="7714578" y="4795858"/>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latin typeface="Helvetica Neue"/>
                <a:cs typeface="Helvetica Neue"/>
              </a:rPr>
              <a:t>Worker</a:t>
            </a:r>
            <a:endParaRPr lang="en-US" sz="1800" dirty="0">
              <a:latin typeface="Helvetica Neue"/>
              <a:cs typeface="Helvetica Neue"/>
            </a:endParaRPr>
          </a:p>
        </p:txBody>
      </p:sp>
      <p:sp>
        <p:nvSpPr>
          <p:cNvPr id="37" name="TextBox 36"/>
          <p:cNvSpPr txBox="1"/>
          <p:nvPr/>
        </p:nvSpPr>
        <p:spPr>
          <a:xfrm>
            <a:off x="578407" y="4555152"/>
            <a:ext cx="6386160" cy="307777"/>
          </a:xfrm>
          <a:prstGeom prst="rect">
            <a:avLst/>
          </a:prstGeom>
          <a:noFill/>
        </p:spPr>
        <p:txBody>
          <a:bodyPr wrap="square" rtlCol="0">
            <a:spAutoFit/>
          </a:bodyPr>
          <a:lstStyle/>
          <a:p>
            <a:pPr>
              <a:spcBef>
                <a:spcPts val="400"/>
              </a:spcBef>
            </a:pPr>
            <a:r>
              <a:rPr lang="en-US" sz="1400" dirty="0" err="1">
                <a:latin typeface="Lucida Console"/>
                <a:cs typeface="Lucida Console"/>
              </a:rPr>
              <a:t>messages.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mysql</a:t>
            </a:r>
            <a:r>
              <a:rPr lang="en-US" sz="1400" dirty="0" smtClean="0">
                <a:solidFill>
                  <a:srgbClr val="FF0080"/>
                </a:solidFill>
                <a:latin typeface="Lucida Console"/>
                <a:cs typeface="Lucida Console"/>
              </a:rPr>
              <a:t>” in s</a:t>
            </a:r>
            <a:r>
              <a:rPr lang="en-US" sz="1400" dirty="0" smtClean="0">
                <a:latin typeface="Lucida Console"/>
                <a:cs typeface="Lucida Console"/>
              </a:rPr>
              <a:t>).</a:t>
            </a:r>
            <a:r>
              <a:rPr lang="en-US" sz="1400" dirty="0" smtClean="0">
                <a:solidFill>
                  <a:srgbClr val="3366FF"/>
                </a:solidFill>
                <a:latin typeface="Lucida Console"/>
                <a:cs typeface="Lucida Console"/>
              </a:rPr>
              <a:t>count</a:t>
            </a:r>
            <a:r>
              <a:rPr lang="en-US" sz="1400" dirty="0" smtClean="0">
                <a:latin typeface="Lucida Console"/>
                <a:cs typeface="Lucida Console"/>
              </a:rPr>
              <a:t>()</a:t>
            </a:r>
          </a:p>
        </p:txBody>
      </p:sp>
      <p:sp>
        <p:nvSpPr>
          <p:cNvPr id="18" name="Rectangle 17"/>
          <p:cNvSpPr/>
          <p:nvPr/>
        </p:nvSpPr>
        <p:spPr>
          <a:xfrm>
            <a:off x="7864671" y="3377594"/>
            <a:ext cx="791061" cy="320596"/>
          </a:xfrm>
          <a:prstGeom prst="rect">
            <a:avLst/>
          </a:prstGeom>
          <a:solidFill>
            <a:schemeClr val="accent2">
              <a:lumMod val="75000"/>
            </a:schemeClr>
          </a:solidFill>
          <a:ln>
            <a:noFill/>
            <a:headEnd type="none" w="med" len="med"/>
            <a:tailEnd type="none"/>
          </a:ln>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500" dirty="0" smtClean="0">
                <a:latin typeface="Helvetica Neue"/>
                <a:cs typeface="Helvetica Neue"/>
              </a:rPr>
              <a:t>Block 1</a:t>
            </a:r>
            <a:endParaRPr lang="en-US" sz="1500" dirty="0">
              <a:latin typeface="Helvetica Neue"/>
              <a:cs typeface="Helvetica Neue"/>
            </a:endParaRPr>
          </a:p>
        </p:txBody>
      </p:sp>
      <p:sp>
        <p:nvSpPr>
          <p:cNvPr id="19" name="Rectangle 18"/>
          <p:cNvSpPr/>
          <p:nvPr/>
        </p:nvSpPr>
        <p:spPr>
          <a:xfrm>
            <a:off x="7746908" y="5427576"/>
            <a:ext cx="819727" cy="320596"/>
          </a:xfrm>
          <a:prstGeom prst="rect">
            <a:avLst/>
          </a:prstGeom>
          <a:solidFill>
            <a:schemeClr val="accent2">
              <a:lumMod val="75000"/>
            </a:schemeClr>
          </a:solidFill>
          <a:ln>
            <a:noFill/>
            <a:headEnd type="none" w="med" len="med"/>
            <a:tailEnd type="none"/>
          </a:ln>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500" dirty="0" smtClean="0">
                <a:latin typeface="Helvetica Neue"/>
                <a:cs typeface="Helvetica Neue"/>
              </a:rPr>
              <a:t>Block 2</a:t>
            </a:r>
            <a:endParaRPr lang="en-US" sz="1500" dirty="0">
              <a:latin typeface="Helvetica Neue"/>
              <a:cs typeface="Helvetica Neue"/>
            </a:endParaRPr>
          </a:p>
        </p:txBody>
      </p:sp>
      <p:sp>
        <p:nvSpPr>
          <p:cNvPr id="20" name="Rectangle 19"/>
          <p:cNvSpPr/>
          <p:nvPr/>
        </p:nvSpPr>
        <p:spPr>
          <a:xfrm>
            <a:off x="5900985" y="6089255"/>
            <a:ext cx="806782" cy="320596"/>
          </a:xfrm>
          <a:prstGeom prst="rect">
            <a:avLst/>
          </a:prstGeom>
          <a:solidFill>
            <a:schemeClr val="accent2">
              <a:lumMod val="75000"/>
            </a:schemeClr>
          </a:solidFill>
          <a:ln>
            <a:noFill/>
            <a:headEnd type="none" w="med" len="med"/>
            <a:tailEnd type="none"/>
          </a:ln>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500" dirty="0" smtClean="0">
                <a:latin typeface="Helvetica Neue"/>
                <a:cs typeface="Helvetica Neue"/>
              </a:rPr>
              <a:t>Block 3</a:t>
            </a:r>
            <a:endParaRPr lang="en-US" sz="1500" dirty="0">
              <a:latin typeface="Helvetica Neue"/>
              <a:cs typeface="Helvetica Neue"/>
            </a:endParaRPr>
          </a:p>
        </p:txBody>
      </p:sp>
      <p:cxnSp>
        <p:nvCxnSpPr>
          <p:cNvPr id="21" name="Straight Arrow Connector 20"/>
          <p:cNvCxnSpPr/>
          <p:nvPr/>
        </p:nvCxnSpPr>
        <p:spPr>
          <a:xfrm flipV="1">
            <a:off x="6739139" y="3074921"/>
            <a:ext cx="1078391" cy="600181"/>
          </a:xfrm>
          <a:prstGeom prst="straightConnector1">
            <a:avLst/>
          </a:prstGeom>
          <a:ln w="254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6636187" y="3698192"/>
            <a:ext cx="1142135" cy="1097665"/>
          </a:xfrm>
          <a:prstGeom prst="straightConnector1">
            <a:avLst/>
          </a:prstGeom>
          <a:ln w="254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5400000">
            <a:off x="5562067" y="4376546"/>
            <a:ext cx="1752475" cy="395767"/>
          </a:xfrm>
          <a:prstGeom prst="straightConnector1">
            <a:avLst/>
          </a:prstGeom>
          <a:ln w="254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6167441" y="3484661"/>
            <a:ext cx="914400" cy="357908"/>
          </a:xfrm>
          <a:prstGeom prst="roundRect">
            <a:avLst/>
          </a:prstGeom>
          <a:solidFill>
            <a:schemeClr val="accent5">
              <a:lumMod val="75000"/>
            </a:schemeClr>
          </a:solidFill>
          <a:ln>
            <a:noFill/>
            <a:headEnd type="none" w="med" len="med"/>
            <a:tailEnd type="none"/>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00" dirty="0" smtClean="0">
                <a:latin typeface="Helvetica Neue"/>
                <a:cs typeface="Helvetica Neue"/>
              </a:rPr>
              <a:t>Driver</a:t>
            </a:r>
            <a:endParaRPr lang="en-US" sz="1800" dirty="0">
              <a:latin typeface="Helvetica Neue"/>
              <a:cs typeface="Helvetica Neue"/>
            </a:endParaRPr>
          </a:p>
        </p:txBody>
      </p:sp>
      <p:sp>
        <p:nvSpPr>
          <p:cNvPr id="24" name="TextBox 23"/>
          <p:cNvSpPr txBox="1"/>
          <p:nvPr/>
        </p:nvSpPr>
        <p:spPr>
          <a:xfrm>
            <a:off x="7122007" y="3320768"/>
            <a:ext cx="712799" cy="338554"/>
          </a:xfrm>
          <a:prstGeom prst="rect">
            <a:avLst/>
          </a:prstGeom>
          <a:noFill/>
        </p:spPr>
        <p:txBody>
          <a:bodyPr wrap="none" rtlCol="0">
            <a:spAutoFit/>
          </a:bodyPr>
          <a:lstStyle/>
          <a:p>
            <a:r>
              <a:rPr lang="en-US" sz="1600" dirty="0" smtClean="0">
                <a:latin typeface="Helvetica Neue"/>
                <a:cs typeface="Helvetica Neue"/>
              </a:rPr>
              <a:t>tasks</a:t>
            </a:r>
            <a:endParaRPr lang="en-US" sz="1600" dirty="0">
              <a:latin typeface="Helvetica Neue"/>
              <a:cs typeface="Helvetica Neue"/>
            </a:endParaRPr>
          </a:p>
        </p:txBody>
      </p:sp>
      <p:sp>
        <p:nvSpPr>
          <p:cNvPr id="25" name="TextBox 24"/>
          <p:cNvSpPr txBox="1"/>
          <p:nvPr/>
        </p:nvSpPr>
        <p:spPr>
          <a:xfrm>
            <a:off x="7293020" y="4141008"/>
            <a:ext cx="712799" cy="338554"/>
          </a:xfrm>
          <a:prstGeom prst="rect">
            <a:avLst/>
          </a:prstGeom>
          <a:noFill/>
        </p:spPr>
        <p:txBody>
          <a:bodyPr wrap="none" rtlCol="0">
            <a:spAutoFit/>
          </a:bodyPr>
          <a:lstStyle/>
          <a:p>
            <a:r>
              <a:rPr lang="en-US" sz="1600" dirty="0" smtClean="0">
                <a:latin typeface="Helvetica Neue"/>
                <a:cs typeface="Helvetica Neue"/>
              </a:rPr>
              <a:t>tasks</a:t>
            </a:r>
            <a:endParaRPr lang="en-US" sz="1600" dirty="0">
              <a:latin typeface="Helvetica Neue"/>
              <a:cs typeface="Helvetica Neue"/>
            </a:endParaRPr>
          </a:p>
        </p:txBody>
      </p:sp>
      <p:sp>
        <p:nvSpPr>
          <p:cNvPr id="26" name="TextBox 25"/>
          <p:cNvSpPr txBox="1"/>
          <p:nvPr/>
        </p:nvSpPr>
        <p:spPr>
          <a:xfrm>
            <a:off x="6288425" y="4795857"/>
            <a:ext cx="712799" cy="338554"/>
          </a:xfrm>
          <a:prstGeom prst="rect">
            <a:avLst/>
          </a:prstGeom>
          <a:noFill/>
        </p:spPr>
        <p:txBody>
          <a:bodyPr wrap="none" rtlCol="0">
            <a:spAutoFit/>
          </a:bodyPr>
          <a:lstStyle/>
          <a:p>
            <a:r>
              <a:rPr lang="en-US" sz="1600" dirty="0" smtClean="0">
                <a:latin typeface="Helvetica Neue"/>
                <a:cs typeface="Helvetica Neue"/>
              </a:rPr>
              <a:t>tasks</a:t>
            </a:r>
            <a:endParaRPr lang="en-US" sz="1600" dirty="0">
              <a:latin typeface="Helvetica Neue"/>
              <a:cs typeface="Helvetica Neue"/>
            </a:endParaRPr>
          </a:p>
        </p:txBody>
      </p:sp>
      <p:sp>
        <p:nvSpPr>
          <p:cNvPr id="5" name="Title 4"/>
          <p:cNvSpPr>
            <a:spLocks noGrp="1"/>
          </p:cNvSpPr>
          <p:nvPr>
            <p:ph type="title"/>
          </p:nvPr>
        </p:nvSpPr>
        <p:spPr/>
        <p:txBody>
          <a:bodyPr/>
          <a:lstStyle/>
          <a:p>
            <a:r>
              <a:rPr lang="en-US" dirty="0"/>
              <a:t>Example: Log Mining</a:t>
            </a:r>
          </a:p>
        </p:txBody>
      </p:sp>
    </p:spTree>
    <p:extLst>
      <p:ext uri="{BB962C8B-B14F-4D97-AF65-F5344CB8AC3E}">
        <p14:creationId xmlns:p14="http://schemas.microsoft.com/office/powerpoint/2010/main" val="2471335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7984"/>
            <a:ext cx="8229600" cy="1371600"/>
          </a:xfrm>
        </p:spPr>
        <p:txBody>
          <a:bodyPr>
            <a:normAutofit/>
          </a:bodyPr>
          <a:lstStyle/>
          <a:p>
            <a:pPr marL="0" algn="ctr">
              <a:buNone/>
            </a:pPr>
            <a:r>
              <a:rPr lang="en-US" sz="2800" dirty="0" smtClean="0">
                <a:solidFill>
                  <a:schemeClr val="bg1">
                    <a:lumMod val="50000"/>
                  </a:schemeClr>
                </a:solidFill>
              </a:rPr>
              <a:t>Load error messages from a log into memory, then interactively search for various patterns</a:t>
            </a:r>
            <a:endParaRPr lang="en-US" sz="2800" dirty="0">
              <a:solidFill>
                <a:schemeClr val="bg1">
                  <a:lumMod val="50000"/>
                </a:schemeClr>
              </a:solidFill>
            </a:endParaRPr>
          </a:p>
        </p:txBody>
      </p:sp>
      <p:sp>
        <p:nvSpPr>
          <p:cNvPr id="4" name="TextBox 3"/>
          <p:cNvSpPr txBox="1"/>
          <p:nvPr/>
        </p:nvSpPr>
        <p:spPr>
          <a:xfrm>
            <a:off x="578405" y="2736442"/>
            <a:ext cx="7713432" cy="1184940"/>
          </a:xfrm>
          <a:prstGeom prst="rect">
            <a:avLst/>
          </a:prstGeom>
          <a:noFill/>
        </p:spPr>
        <p:txBody>
          <a:bodyPr wrap="square" rtlCol="0">
            <a:spAutoFit/>
          </a:bodyPr>
          <a:lstStyle/>
          <a:p>
            <a:pPr>
              <a:spcBef>
                <a:spcPts val="600"/>
              </a:spcBef>
            </a:pPr>
            <a:r>
              <a:rPr lang="en-US" sz="1400" dirty="0" smtClean="0">
                <a:latin typeface="Lucida Console"/>
                <a:cs typeface="Lucida Console"/>
              </a:rPr>
              <a:t>lines = </a:t>
            </a:r>
            <a:r>
              <a:rPr lang="en-US" sz="1400" dirty="0" err="1" smtClean="0">
                <a:latin typeface="Lucida Console"/>
                <a:cs typeface="Lucida Console"/>
              </a:rPr>
              <a:t>spark.textFile(</a:t>
            </a:r>
            <a:r>
              <a:rPr lang="en-US" sz="1400" dirty="0" err="1" smtClean="0">
                <a:solidFill>
                  <a:srgbClr val="000090"/>
                </a:solidFill>
                <a:latin typeface="Lucida Console"/>
                <a:cs typeface="Lucida Console"/>
              </a:rPr>
              <a:t>“hdfs</a:t>
            </a:r>
            <a:r>
              <a:rPr lang="en-US" sz="1400" dirty="0" smtClean="0">
                <a:solidFill>
                  <a:srgbClr val="000090"/>
                </a:solidFill>
                <a:latin typeface="Lucida Console"/>
                <a:cs typeface="Lucida Console"/>
              </a:rPr>
              <a:t>://...”</a:t>
            </a:r>
            <a:r>
              <a:rPr lang="en-US" sz="1400" dirty="0" smtClean="0">
                <a:latin typeface="Lucida Console"/>
                <a:cs typeface="Lucida Console"/>
              </a:rPr>
              <a:t>)</a:t>
            </a:r>
          </a:p>
          <a:p>
            <a:pPr>
              <a:spcBef>
                <a:spcPts val="600"/>
              </a:spcBef>
            </a:pPr>
            <a:r>
              <a:rPr lang="en-US" sz="1400" dirty="0" smtClean="0">
                <a:latin typeface="Lucida Console"/>
                <a:cs typeface="Lucida Console"/>
              </a:rPr>
              <a:t>errors = </a:t>
            </a:r>
            <a:r>
              <a:rPr lang="en-US" sz="1400" dirty="0" err="1" smtClean="0">
                <a:latin typeface="Lucida Console"/>
                <a:cs typeface="Lucida Console"/>
              </a:rPr>
              <a:t>lines.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s.startswith</a:t>
            </a:r>
            <a:r>
              <a:rPr lang="en-US" sz="1400" dirty="0" smtClean="0">
                <a:solidFill>
                  <a:srgbClr val="FF0080"/>
                </a:solidFill>
                <a:latin typeface="Lucida Console"/>
                <a:cs typeface="Lucida Console"/>
              </a:rPr>
              <a:t>(“ERROR”)</a:t>
            </a:r>
            <a:r>
              <a:rPr lang="en-US" sz="1400" dirty="0" smtClean="0">
                <a:latin typeface="Lucida Console"/>
                <a:cs typeface="Lucida Console"/>
              </a:rPr>
              <a:t>)</a:t>
            </a:r>
          </a:p>
          <a:p>
            <a:pPr>
              <a:spcBef>
                <a:spcPts val="600"/>
              </a:spcBef>
            </a:pPr>
            <a:r>
              <a:rPr lang="en-US" sz="1400" dirty="0" smtClean="0">
                <a:latin typeface="Lucida Console"/>
                <a:cs typeface="Lucida Console"/>
              </a:rPr>
              <a:t>messages = </a:t>
            </a:r>
            <a:r>
              <a:rPr lang="en-US" sz="1400" dirty="0" err="1" smtClean="0">
                <a:latin typeface="Lucida Console"/>
                <a:cs typeface="Lucida Console"/>
              </a:rPr>
              <a:t>errors.</a:t>
            </a:r>
            <a:r>
              <a:rPr lang="en-US" sz="1400" dirty="0" err="1" smtClean="0">
                <a:solidFill>
                  <a:srgbClr val="3366FF"/>
                </a:solidFill>
                <a:latin typeface="Lucida Console"/>
                <a:cs typeface="Lucida Console"/>
              </a:rPr>
              <a:t>map</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s.split</a:t>
            </a:r>
            <a:r>
              <a:rPr lang="en-US" sz="1400" dirty="0" smtClean="0">
                <a:solidFill>
                  <a:srgbClr val="FF0080"/>
                </a:solidFill>
                <a:latin typeface="Lucida Console"/>
                <a:cs typeface="Lucida Console"/>
              </a:rPr>
              <a:t>(“\t”)[2]</a:t>
            </a:r>
            <a:r>
              <a:rPr lang="en-US" sz="1400" dirty="0" smtClean="0">
                <a:latin typeface="Lucida Console"/>
                <a:cs typeface="Lucida Console"/>
              </a:rPr>
              <a:t>)</a:t>
            </a:r>
          </a:p>
          <a:p>
            <a:pPr>
              <a:spcBef>
                <a:spcPts val="600"/>
              </a:spcBef>
            </a:pPr>
            <a:r>
              <a:rPr lang="en-US" sz="1400" dirty="0" err="1" smtClean="0">
                <a:latin typeface="Lucida Console"/>
                <a:cs typeface="Lucida Console"/>
              </a:rPr>
              <a:t>messages.</a:t>
            </a:r>
            <a:r>
              <a:rPr lang="en-US" sz="1400" dirty="0" err="1" smtClean="0">
                <a:solidFill>
                  <a:srgbClr val="3366FF"/>
                </a:solidFill>
                <a:latin typeface="Lucida Console"/>
                <a:cs typeface="Lucida Console"/>
              </a:rPr>
              <a:t>cache</a:t>
            </a:r>
            <a:r>
              <a:rPr lang="en-US" sz="1400" dirty="0" smtClean="0">
                <a:latin typeface="Lucida Console"/>
                <a:cs typeface="Lucida Console"/>
              </a:rPr>
              <a:t>()</a:t>
            </a:r>
          </a:p>
        </p:txBody>
      </p:sp>
      <p:grpSp>
        <p:nvGrpSpPr>
          <p:cNvPr id="68" name="Group 67"/>
          <p:cNvGrpSpPr/>
          <p:nvPr/>
        </p:nvGrpSpPr>
        <p:grpSpPr>
          <a:xfrm>
            <a:off x="5836330" y="2775892"/>
            <a:ext cx="3071090" cy="3851442"/>
            <a:chOff x="5615710" y="2743323"/>
            <a:chExt cx="3071090" cy="3851442"/>
          </a:xfrm>
          <a:effectLst/>
        </p:grpSpPr>
        <p:pic>
          <p:nvPicPr>
            <p:cNvPr id="6" name="Picture 5"/>
            <p:cNvPicPr>
              <a:picLocks noChangeAspect="1"/>
            </p:cNvPicPr>
            <p:nvPr/>
          </p:nvPicPr>
          <p:blipFill>
            <a:blip r:embed="rId3"/>
            <a:stretch>
              <a:fillRect/>
            </a:stretch>
          </p:blipFill>
          <p:spPr>
            <a:xfrm>
              <a:off x="5923729" y="3493655"/>
              <a:ext cx="1128236" cy="1128236"/>
            </a:xfrm>
            <a:prstGeom prst="rect">
              <a:avLst/>
            </a:prstGeom>
          </p:spPr>
        </p:pic>
        <p:pic>
          <p:nvPicPr>
            <p:cNvPr id="7" name="Picture 6"/>
            <p:cNvPicPr>
              <a:picLocks noChangeAspect="1"/>
            </p:cNvPicPr>
            <p:nvPr/>
          </p:nvPicPr>
          <p:blipFill>
            <a:blip r:embed="rId3"/>
            <a:stretch>
              <a:fillRect/>
            </a:stretch>
          </p:blipFill>
          <p:spPr>
            <a:xfrm>
              <a:off x="7558564" y="2743323"/>
              <a:ext cx="1128236" cy="1128236"/>
            </a:xfrm>
            <a:prstGeom prst="rect">
              <a:avLst/>
            </a:prstGeom>
          </p:spPr>
        </p:pic>
        <p:pic>
          <p:nvPicPr>
            <p:cNvPr id="8" name="Picture 7"/>
            <p:cNvPicPr>
              <a:picLocks noChangeAspect="1"/>
            </p:cNvPicPr>
            <p:nvPr/>
          </p:nvPicPr>
          <p:blipFill>
            <a:blip r:embed="rId3"/>
            <a:stretch>
              <a:fillRect/>
            </a:stretch>
          </p:blipFill>
          <p:spPr>
            <a:xfrm>
              <a:off x="7467600" y="4800600"/>
              <a:ext cx="1128236" cy="1128236"/>
            </a:xfrm>
            <a:prstGeom prst="rect">
              <a:avLst/>
            </a:prstGeom>
          </p:spPr>
        </p:pic>
        <p:pic>
          <p:nvPicPr>
            <p:cNvPr id="9" name="Picture 8"/>
            <p:cNvPicPr>
              <a:picLocks noChangeAspect="1"/>
            </p:cNvPicPr>
            <p:nvPr/>
          </p:nvPicPr>
          <p:blipFill>
            <a:blip r:embed="rId3"/>
            <a:stretch>
              <a:fillRect/>
            </a:stretch>
          </p:blipFill>
          <p:spPr>
            <a:xfrm>
              <a:off x="5615710" y="5466529"/>
              <a:ext cx="1128236" cy="1128236"/>
            </a:xfrm>
            <a:prstGeom prst="rect">
              <a:avLst/>
            </a:prstGeom>
          </p:spPr>
        </p:pic>
      </p:grpSp>
      <p:sp>
        <p:nvSpPr>
          <p:cNvPr id="15" name="Rounded Rectangle 14"/>
          <p:cNvSpPr/>
          <p:nvPr/>
        </p:nvSpPr>
        <p:spPr>
          <a:xfrm>
            <a:off x="7805987" y="2740102"/>
            <a:ext cx="914400" cy="357908"/>
          </a:xfrm>
          <a:prstGeom prst="roundRect">
            <a:avLst/>
          </a:prstGeom>
          <a:solidFill>
            <a:srgbClr val="7F7F7F"/>
          </a:solidFill>
          <a:ln>
            <a:noFill/>
            <a:headEnd type="none" w="med" len="med"/>
            <a:tailEnd type="none"/>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latin typeface="Helvetica Neue"/>
                <a:cs typeface="Helvetica Neue"/>
              </a:rPr>
              <a:t>Worker</a:t>
            </a:r>
            <a:endParaRPr lang="en-US" sz="1800" dirty="0">
              <a:latin typeface="Helvetica Neue"/>
              <a:cs typeface="Helvetica Neue"/>
            </a:endParaRPr>
          </a:p>
        </p:txBody>
      </p:sp>
      <p:sp>
        <p:nvSpPr>
          <p:cNvPr id="16" name="Rounded Rectangle 15"/>
          <p:cNvSpPr/>
          <p:nvPr/>
        </p:nvSpPr>
        <p:spPr>
          <a:xfrm>
            <a:off x="5859422" y="5457536"/>
            <a:ext cx="914400" cy="357908"/>
          </a:xfrm>
          <a:prstGeom prst="roundRect">
            <a:avLst/>
          </a:prstGeom>
          <a:solidFill>
            <a:srgbClr val="7F7F7F"/>
          </a:solidFill>
          <a:ln>
            <a:noFill/>
            <a:headEnd type="none" w="med" len="med"/>
            <a:tailEnd type="none"/>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latin typeface="Helvetica Neue"/>
                <a:cs typeface="Helvetica Neue"/>
              </a:rPr>
              <a:t>Worker</a:t>
            </a:r>
            <a:endParaRPr lang="en-US" sz="1800" dirty="0">
              <a:latin typeface="Helvetica Neue"/>
              <a:cs typeface="Helvetica Neue"/>
            </a:endParaRPr>
          </a:p>
        </p:txBody>
      </p:sp>
      <p:sp>
        <p:nvSpPr>
          <p:cNvPr id="17" name="Rounded Rectangle 16"/>
          <p:cNvSpPr/>
          <p:nvPr/>
        </p:nvSpPr>
        <p:spPr>
          <a:xfrm>
            <a:off x="7714578" y="4795858"/>
            <a:ext cx="914400" cy="357908"/>
          </a:xfrm>
          <a:prstGeom prst="roundRect">
            <a:avLst/>
          </a:prstGeom>
          <a:solidFill>
            <a:srgbClr val="7F7F7F"/>
          </a:solidFill>
          <a:ln>
            <a:noFill/>
            <a:headEnd type="none" w="med" len="med"/>
            <a:tailEnd type="none"/>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latin typeface="Helvetica Neue"/>
                <a:cs typeface="Helvetica Neue"/>
              </a:rPr>
              <a:t>Worker</a:t>
            </a:r>
            <a:endParaRPr lang="en-US" sz="1800" dirty="0">
              <a:latin typeface="Helvetica Neue"/>
              <a:cs typeface="Helvetica Neue"/>
            </a:endParaRPr>
          </a:p>
        </p:txBody>
      </p:sp>
      <p:sp>
        <p:nvSpPr>
          <p:cNvPr id="37" name="TextBox 36"/>
          <p:cNvSpPr txBox="1"/>
          <p:nvPr/>
        </p:nvSpPr>
        <p:spPr>
          <a:xfrm>
            <a:off x="578407" y="4555152"/>
            <a:ext cx="6386160" cy="307777"/>
          </a:xfrm>
          <a:prstGeom prst="rect">
            <a:avLst/>
          </a:prstGeom>
          <a:noFill/>
        </p:spPr>
        <p:txBody>
          <a:bodyPr wrap="square" rtlCol="0">
            <a:spAutoFit/>
          </a:bodyPr>
          <a:lstStyle/>
          <a:p>
            <a:pPr>
              <a:spcBef>
                <a:spcPts val="400"/>
              </a:spcBef>
            </a:pPr>
            <a:r>
              <a:rPr lang="en-US" sz="1400" dirty="0" err="1">
                <a:latin typeface="Lucida Console"/>
                <a:cs typeface="Lucida Console"/>
              </a:rPr>
              <a:t>messages.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mysql</a:t>
            </a:r>
            <a:r>
              <a:rPr lang="en-US" sz="1400" dirty="0" smtClean="0">
                <a:solidFill>
                  <a:srgbClr val="FF0080"/>
                </a:solidFill>
                <a:latin typeface="Lucida Console"/>
                <a:cs typeface="Lucida Console"/>
              </a:rPr>
              <a:t>” in s</a:t>
            </a:r>
            <a:r>
              <a:rPr lang="en-US" sz="1400" dirty="0" smtClean="0">
                <a:latin typeface="Lucida Console"/>
                <a:cs typeface="Lucida Console"/>
              </a:rPr>
              <a:t>).</a:t>
            </a:r>
            <a:r>
              <a:rPr lang="en-US" sz="1400" dirty="0" smtClean="0">
                <a:solidFill>
                  <a:srgbClr val="3366FF"/>
                </a:solidFill>
                <a:latin typeface="Lucida Console"/>
                <a:cs typeface="Lucida Console"/>
              </a:rPr>
              <a:t>count</a:t>
            </a:r>
            <a:r>
              <a:rPr lang="en-US" sz="1400" dirty="0" smtClean="0">
                <a:latin typeface="Lucida Console"/>
                <a:cs typeface="Lucida Console"/>
              </a:rPr>
              <a:t>()</a:t>
            </a:r>
          </a:p>
        </p:txBody>
      </p:sp>
      <p:sp>
        <p:nvSpPr>
          <p:cNvPr id="18" name="Rectangle 17"/>
          <p:cNvSpPr/>
          <p:nvPr/>
        </p:nvSpPr>
        <p:spPr>
          <a:xfrm>
            <a:off x="7864671" y="3377594"/>
            <a:ext cx="791061" cy="320596"/>
          </a:xfrm>
          <a:prstGeom prst="rect">
            <a:avLst/>
          </a:prstGeom>
          <a:solidFill>
            <a:schemeClr val="accent2">
              <a:lumMod val="75000"/>
            </a:schemeClr>
          </a:solidFill>
          <a:ln>
            <a:noFill/>
            <a:headEnd type="none" w="med" len="med"/>
            <a:tailEnd type="none"/>
          </a:ln>
          <a:effectLst/>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500" dirty="0" smtClean="0">
                <a:latin typeface="Helvetica Neue"/>
                <a:cs typeface="Helvetica Neue"/>
              </a:rPr>
              <a:t>Block 1</a:t>
            </a:r>
            <a:endParaRPr lang="en-US" sz="1500" dirty="0">
              <a:latin typeface="Helvetica Neue"/>
              <a:cs typeface="Helvetica Neue"/>
            </a:endParaRPr>
          </a:p>
        </p:txBody>
      </p:sp>
      <p:sp>
        <p:nvSpPr>
          <p:cNvPr id="19" name="Rectangle 18"/>
          <p:cNvSpPr/>
          <p:nvPr/>
        </p:nvSpPr>
        <p:spPr>
          <a:xfrm>
            <a:off x="7746908" y="5427576"/>
            <a:ext cx="819727" cy="320596"/>
          </a:xfrm>
          <a:prstGeom prst="rect">
            <a:avLst/>
          </a:prstGeom>
          <a:solidFill>
            <a:schemeClr val="accent2">
              <a:lumMod val="75000"/>
            </a:schemeClr>
          </a:solidFill>
          <a:ln>
            <a:noFill/>
            <a:headEnd type="none" w="med" len="med"/>
            <a:tailEnd type="none"/>
          </a:ln>
          <a:effectLst/>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500" dirty="0" smtClean="0">
                <a:latin typeface="Helvetica Neue"/>
                <a:cs typeface="Helvetica Neue"/>
              </a:rPr>
              <a:t>Block 2</a:t>
            </a:r>
            <a:endParaRPr lang="en-US" sz="1500" dirty="0">
              <a:latin typeface="Helvetica Neue"/>
              <a:cs typeface="Helvetica Neue"/>
            </a:endParaRPr>
          </a:p>
        </p:txBody>
      </p:sp>
      <p:sp>
        <p:nvSpPr>
          <p:cNvPr id="20" name="Rectangle 19"/>
          <p:cNvSpPr/>
          <p:nvPr/>
        </p:nvSpPr>
        <p:spPr>
          <a:xfrm>
            <a:off x="5900985" y="6089255"/>
            <a:ext cx="806782" cy="320596"/>
          </a:xfrm>
          <a:prstGeom prst="rect">
            <a:avLst/>
          </a:prstGeom>
          <a:solidFill>
            <a:schemeClr val="accent2">
              <a:lumMod val="75000"/>
            </a:schemeClr>
          </a:solidFill>
          <a:ln>
            <a:noFill/>
            <a:headEnd type="none" w="med" len="med"/>
            <a:tailEnd type="none"/>
          </a:ln>
          <a:effectLst/>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500" dirty="0" smtClean="0">
                <a:latin typeface="Helvetica Neue"/>
                <a:cs typeface="Helvetica Neue"/>
              </a:rPr>
              <a:t>Block 3</a:t>
            </a:r>
            <a:endParaRPr lang="en-US" sz="1500" dirty="0">
              <a:latin typeface="Helvetica Neue"/>
              <a:cs typeface="Helvetica Neue"/>
            </a:endParaRPr>
          </a:p>
        </p:txBody>
      </p:sp>
      <p:sp>
        <p:nvSpPr>
          <p:cNvPr id="14" name="Rounded Rectangle 13"/>
          <p:cNvSpPr/>
          <p:nvPr/>
        </p:nvSpPr>
        <p:spPr>
          <a:xfrm>
            <a:off x="6167441" y="3484661"/>
            <a:ext cx="914400" cy="357908"/>
          </a:xfrm>
          <a:prstGeom prst="roundRect">
            <a:avLst/>
          </a:prstGeom>
          <a:solidFill>
            <a:schemeClr val="accent5">
              <a:lumMod val="75000"/>
            </a:schemeClr>
          </a:solidFill>
          <a:ln>
            <a:noFill/>
            <a:headEnd type="none" w="med" len="med"/>
            <a:tailEnd type="none"/>
          </a:ln>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00" dirty="0" smtClean="0">
                <a:latin typeface="Helvetica Neue"/>
                <a:cs typeface="Helvetica Neue"/>
              </a:rPr>
              <a:t>Driver</a:t>
            </a:r>
            <a:endParaRPr lang="en-US" sz="1800" dirty="0">
              <a:latin typeface="Helvetica Neue"/>
              <a:cs typeface="Helvetica Neue"/>
            </a:endParaRPr>
          </a:p>
        </p:txBody>
      </p:sp>
      <p:cxnSp>
        <p:nvCxnSpPr>
          <p:cNvPr id="12" name="Curved Connector 11"/>
          <p:cNvCxnSpPr>
            <a:stCxn id="16" idx="3"/>
            <a:endCxn id="20" idx="3"/>
          </p:cNvCxnSpPr>
          <p:nvPr/>
        </p:nvCxnSpPr>
        <p:spPr>
          <a:xfrm flipH="1">
            <a:off x="6707767" y="5636490"/>
            <a:ext cx="66055" cy="613063"/>
          </a:xfrm>
          <a:prstGeom prst="curvedConnector3">
            <a:avLst>
              <a:gd name="adj1" fmla="val -346075"/>
            </a:avLst>
          </a:prstGeom>
          <a:ln>
            <a:solidFill>
              <a:srgbClr val="4D4D4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Curved Connector 27"/>
          <p:cNvCxnSpPr>
            <a:stCxn id="17" idx="3"/>
            <a:endCxn id="19" idx="3"/>
          </p:cNvCxnSpPr>
          <p:nvPr/>
        </p:nvCxnSpPr>
        <p:spPr>
          <a:xfrm flipH="1">
            <a:off x="8566635" y="4974812"/>
            <a:ext cx="62343" cy="613062"/>
          </a:xfrm>
          <a:prstGeom prst="curvedConnector3">
            <a:avLst>
              <a:gd name="adj1" fmla="val -366681"/>
            </a:avLst>
          </a:prstGeom>
          <a:ln>
            <a:solidFill>
              <a:srgbClr val="4D4D4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Curved Connector 30"/>
          <p:cNvCxnSpPr>
            <a:stCxn id="15" idx="3"/>
            <a:endCxn id="18" idx="3"/>
          </p:cNvCxnSpPr>
          <p:nvPr/>
        </p:nvCxnSpPr>
        <p:spPr>
          <a:xfrm flipH="1">
            <a:off x="8655732" y="2919056"/>
            <a:ext cx="64655" cy="618836"/>
          </a:xfrm>
          <a:prstGeom prst="curvedConnector3">
            <a:avLst>
              <a:gd name="adj1" fmla="val -353569"/>
            </a:avLst>
          </a:prstGeom>
          <a:ln>
            <a:solidFill>
              <a:srgbClr val="4D4D4F"/>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6964566" y="5539049"/>
            <a:ext cx="743582" cy="830997"/>
          </a:xfrm>
          <a:prstGeom prst="rect">
            <a:avLst/>
          </a:prstGeom>
          <a:noFill/>
          <a:effectLst/>
        </p:spPr>
        <p:txBody>
          <a:bodyPr wrap="none" rtlCol="0">
            <a:spAutoFit/>
          </a:bodyPr>
          <a:lstStyle/>
          <a:p>
            <a:r>
              <a:rPr lang="en-US" sz="1600" dirty="0" smtClean="0">
                <a:latin typeface="Helvetica Neue"/>
                <a:cs typeface="Helvetica Neue"/>
              </a:rPr>
              <a:t>Read</a:t>
            </a:r>
            <a:br>
              <a:rPr lang="en-US" sz="1600" dirty="0" smtClean="0">
                <a:latin typeface="Helvetica Neue"/>
                <a:cs typeface="Helvetica Neue"/>
              </a:rPr>
            </a:br>
            <a:r>
              <a:rPr lang="en-US" sz="1600" dirty="0" smtClean="0">
                <a:latin typeface="Helvetica Neue"/>
                <a:cs typeface="Helvetica Neue"/>
              </a:rPr>
              <a:t>HDFS</a:t>
            </a:r>
          </a:p>
          <a:p>
            <a:r>
              <a:rPr lang="en-US" sz="1600" dirty="0" smtClean="0">
                <a:latin typeface="Helvetica Neue"/>
                <a:cs typeface="Helvetica Neue"/>
              </a:rPr>
              <a:t>Block</a:t>
            </a:r>
            <a:endParaRPr lang="en-US" sz="1600" dirty="0">
              <a:latin typeface="Helvetica Neue"/>
              <a:cs typeface="Helvetica Neue"/>
            </a:endParaRPr>
          </a:p>
        </p:txBody>
      </p:sp>
      <p:sp>
        <p:nvSpPr>
          <p:cNvPr id="38" name="TextBox 37"/>
          <p:cNvSpPr txBox="1"/>
          <p:nvPr/>
        </p:nvSpPr>
        <p:spPr>
          <a:xfrm>
            <a:off x="8419572" y="5733544"/>
            <a:ext cx="743582" cy="830997"/>
          </a:xfrm>
          <a:prstGeom prst="rect">
            <a:avLst/>
          </a:prstGeom>
          <a:noFill/>
          <a:effectLst/>
        </p:spPr>
        <p:txBody>
          <a:bodyPr wrap="none" rtlCol="0">
            <a:spAutoFit/>
          </a:bodyPr>
          <a:lstStyle/>
          <a:p>
            <a:r>
              <a:rPr lang="en-US" sz="1600" dirty="0" smtClean="0">
                <a:latin typeface="Helvetica Neue"/>
                <a:cs typeface="Helvetica Neue"/>
              </a:rPr>
              <a:t>Read</a:t>
            </a:r>
            <a:br>
              <a:rPr lang="en-US" sz="1600" dirty="0" smtClean="0">
                <a:latin typeface="Helvetica Neue"/>
                <a:cs typeface="Helvetica Neue"/>
              </a:rPr>
            </a:br>
            <a:r>
              <a:rPr lang="en-US" sz="1600" dirty="0" smtClean="0">
                <a:latin typeface="Helvetica Neue"/>
                <a:cs typeface="Helvetica Neue"/>
              </a:rPr>
              <a:t>HDFS</a:t>
            </a:r>
          </a:p>
          <a:p>
            <a:r>
              <a:rPr lang="en-US" sz="1600" dirty="0" smtClean="0">
                <a:latin typeface="Helvetica Neue"/>
                <a:cs typeface="Helvetica Neue"/>
              </a:rPr>
              <a:t>Block</a:t>
            </a:r>
            <a:endParaRPr lang="en-US" sz="1600" dirty="0">
              <a:latin typeface="Helvetica Neue"/>
              <a:cs typeface="Helvetica Neue"/>
            </a:endParaRPr>
          </a:p>
        </p:txBody>
      </p:sp>
      <p:sp>
        <p:nvSpPr>
          <p:cNvPr id="39" name="TextBox 38"/>
          <p:cNvSpPr txBox="1"/>
          <p:nvPr/>
        </p:nvSpPr>
        <p:spPr>
          <a:xfrm>
            <a:off x="8436317" y="3647347"/>
            <a:ext cx="743582" cy="830997"/>
          </a:xfrm>
          <a:prstGeom prst="rect">
            <a:avLst/>
          </a:prstGeom>
          <a:noFill/>
          <a:effectLst/>
        </p:spPr>
        <p:txBody>
          <a:bodyPr wrap="none" rtlCol="0">
            <a:spAutoFit/>
          </a:bodyPr>
          <a:lstStyle/>
          <a:p>
            <a:r>
              <a:rPr lang="en-US" sz="1600" dirty="0" smtClean="0">
                <a:latin typeface="Helvetica Neue"/>
                <a:cs typeface="Helvetica Neue"/>
              </a:rPr>
              <a:t>Read</a:t>
            </a:r>
          </a:p>
          <a:p>
            <a:r>
              <a:rPr lang="en-US" sz="1600" dirty="0" smtClean="0">
                <a:latin typeface="Helvetica Neue"/>
                <a:cs typeface="Helvetica Neue"/>
              </a:rPr>
              <a:t>HDFS</a:t>
            </a:r>
          </a:p>
          <a:p>
            <a:r>
              <a:rPr lang="en-US" sz="1600" dirty="0" smtClean="0">
                <a:latin typeface="Helvetica Neue"/>
                <a:cs typeface="Helvetica Neue"/>
              </a:rPr>
              <a:t>Block</a:t>
            </a:r>
            <a:endParaRPr lang="en-US" sz="1600" dirty="0">
              <a:latin typeface="Helvetica Neue"/>
              <a:cs typeface="Helvetica Neue"/>
            </a:endParaRPr>
          </a:p>
        </p:txBody>
      </p:sp>
      <p:sp>
        <p:nvSpPr>
          <p:cNvPr id="5" name="Title 4"/>
          <p:cNvSpPr>
            <a:spLocks noGrp="1"/>
          </p:cNvSpPr>
          <p:nvPr>
            <p:ph type="title"/>
          </p:nvPr>
        </p:nvSpPr>
        <p:spPr/>
        <p:txBody>
          <a:bodyPr/>
          <a:lstStyle/>
          <a:p>
            <a:r>
              <a:rPr lang="en-US" dirty="0"/>
              <a:t>Example: Log Mining</a:t>
            </a:r>
          </a:p>
        </p:txBody>
      </p:sp>
    </p:spTree>
    <p:extLst>
      <p:ext uri="{BB962C8B-B14F-4D97-AF65-F5344CB8AC3E}">
        <p14:creationId xmlns:p14="http://schemas.microsoft.com/office/powerpoint/2010/main" val="3657695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7984"/>
            <a:ext cx="8229600" cy="1371600"/>
          </a:xfrm>
        </p:spPr>
        <p:txBody>
          <a:bodyPr>
            <a:normAutofit/>
          </a:bodyPr>
          <a:lstStyle/>
          <a:p>
            <a:pPr marL="0" algn="ctr">
              <a:buNone/>
            </a:pPr>
            <a:r>
              <a:rPr lang="en-US" sz="2800" dirty="0" smtClean="0">
                <a:solidFill>
                  <a:schemeClr val="bg1">
                    <a:lumMod val="50000"/>
                  </a:schemeClr>
                </a:solidFill>
              </a:rPr>
              <a:t>Load error messages from a log into memory, then interactively search for various patterns</a:t>
            </a:r>
            <a:endParaRPr lang="en-US" sz="2800" dirty="0">
              <a:solidFill>
                <a:schemeClr val="bg1">
                  <a:lumMod val="50000"/>
                </a:schemeClr>
              </a:solidFill>
            </a:endParaRPr>
          </a:p>
        </p:txBody>
      </p:sp>
      <p:sp>
        <p:nvSpPr>
          <p:cNvPr id="4" name="TextBox 3"/>
          <p:cNvSpPr txBox="1"/>
          <p:nvPr/>
        </p:nvSpPr>
        <p:spPr>
          <a:xfrm>
            <a:off x="578405" y="2736442"/>
            <a:ext cx="7713432" cy="1184940"/>
          </a:xfrm>
          <a:prstGeom prst="rect">
            <a:avLst/>
          </a:prstGeom>
          <a:noFill/>
        </p:spPr>
        <p:txBody>
          <a:bodyPr wrap="square" rtlCol="0">
            <a:spAutoFit/>
          </a:bodyPr>
          <a:lstStyle/>
          <a:p>
            <a:pPr>
              <a:spcBef>
                <a:spcPts val="600"/>
              </a:spcBef>
            </a:pPr>
            <a:r>
              <a:rPr lang="en-US" sz="1400" dirty="0" smtClean="0">
                <a:latin typeface="Lucida Console"/>
                <a:cs typeface="Lucida Console"/>
              </a:rPr>
              <a:t>lines = </a:t>
            </a:r>
            <a:r>
              <a:rPr lang="en-US" sz="1400" dirty="0" err="1" smtClean="0">
                <a:latin typeface="Lucida Console"/>
                <a:cs typeface="Lucida Console"/>
              </a:rPr>
              <a:t>spark.textFile(</a:t>
            </a:r>
            <a:r>
              <a:rPr lang="en-US" sz="1400" dirty="0" err="1" smtClean="0">
                <a:solidFill>
                  <a:srgbClr val="000090"/>
                </a:solidFill>
                <a:latin typeface="Lucida Console"/>
                <a:cs typeface="Lucida Console"/>
              </a:rPr>
              <a:t>“hdfs</a:t>
            </a:r>
            <a:r>
              <a:rPr lang="en-US" sz="1400" dirty="0" smtClean="0">
                <a:solidFill>
                  <a:srgbClr val="000090"/>
                </a:solidFill>
                <a:latin typeface="Lucida Console"/>
                <a:cs typeface="Lucida Console"/>
              </a:rPr>
              <a:t>://...”</a:t>
            </a:r>
            <a:r>
              <a:rPr lang="en-US" sz="1400" dirty="0" smtClean="0">
                <a:latin typeface="Lucida Console"/>
                <a:cs typeface="Lucida Console"/>
              </a:rPr>
              <a:t>)</a:t>
            </a:r>
          </a:p>
          <a:p>
            <a:pPr>
              <a:spcBef>
                <a:spcPts val="600"/>
              </a:spcBef>
            </a:pPr>
            <a:r>
              <a:rPr lang="en-US" sz="1400" dirty="0" smtClean="0">
                <a:latin typeface="Lucida Console"/>
                <a:cs typeface="Lucida Console"/>
              </a:rPr>
              <a:t>errors = </a:t>
            </a:r>
            <a:r>
              <a:rPr lang="en-US" sz="1400" dirty="0" err="1" smtClean="0">
                <a:latin typeface="Lucida Console"/>
                <a:cs typeface="Lucida Console"/>
              </a:rPr>
              <a:t>lines.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s.startswith</a:t>
            </a:r>
            <a:r>
              <a:rPr lang="en-US" sz="1400" dirty="0" smtClean="0">
                <a:solidFill>
                  <a:srgbClr val="FF0080"/>
                </a:solidFill>
                <a:latin typeface="Lucida Console"/>
                <a:cs typeface="Lucida Console"/>
              </a:rPr>
              <a:t>(“ERROR”)</a:t>
            </a:r>
            <a:r>
              <a:rPr lang="en-US" sz="1400" dirty="0" smtClean="0">
                <a:latin typeface="Lucida Console"/>
                <a:cs typeface="Lucida Console"/>
              </a:rPr>
              <a:t>)</a:t>
            </a:r>
          </a:p>
          <a:p>
            <a:pPr>
              <a:spcBef>
                <a:spcPts val="600"/>
              </a:spcBef>
            </a:pPr>
            <a:r>
              <a:rPr lang="en-US" sz="1400" dirty="0" smtClean="0">
                <a:latin typeface="Lucida Console"/>
                <a:cs typeface="Lucida Console"/>
              </a:rPr>
              <a:t>messages = </a:t>
            </a:r>
            <a:r>
              <a:rPr lang="en-US" sz="1400" dirty="0" err="1" smtClean="0">
                <a:latin typeface="Lucida Console"/>
                <a:cs typeface="Lucida Console"/>
              </a:rPr>
              <a:t>errors.</a:t>
            </a:r>
            <a:r>
              <a:rPr lang="en-US" sz="1400" dirty="0" err="1" smtClean="0">
                <a:solidFill>
                  <a:srgbClr val="3366FF"/>
                </a:solidFill>
                <a:latin typeface="Lucida Console"/>
                <a:cs typeface="Lucida Console"/>
              </a:rPr>
              <a:t>map</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s.split</a:t>
            </a:r>
            <a:r>
              <a:rPr lang="en-US" sz="1400" dirty="0" smtClean="0">
                <a:solidFill>
                  <a:srgbClr val="FF0080"/>
                </a:solidFill>
                <a:latin typeface="Lucida Console"/>
                <a:cs typeface="Lucida Console"/>
              </a:rPr>
              <a:t>(“\t”)[2]</a:t>
            </a:r>
            <a:r>
              <a:rPr lang="en-US" sz="1400" dirty="0" smtClean="0">
                <a:latin typeface="Lucida Console"/>
                <a:cs typeface="Lucida Console"/>
              </a:rPr>
              <a:t>)</a:t>
            </a:r>
          </a:p>
          <a:p>
            <a:pPr>
              <a:spcBef>
                <a:spcPts val="600"/>
              </a:spcBef>
            </a:pPr>
            <a:r>
              <a:rPr lang="en-US" sz="1400" dirty="0" err="1" smtClean="0">
                <a:latin typeface="Lucida Console"/>
                <a:cs typeface="Lucida Console"/>
              </a:rPr>
              <a:t>messages.</a:t>
            </a:r>
            <a:r>
              <a:rPr lang="en-US" sz="1400" dirty="0" err="1" smtClean="0">
                <a:solidFill>
                  <a:srgbClr val="3366FF"/>
                </a:solidFill>
                <a:latin typeface="Lucida Console"/>
                <a:cs typeface="Lucida Console"/>
              </a:rPr>
              <a:t>cache</a:t>
            </a:r>
            <a:r>
              <a:rPr lang="en-US" sz="1400" dirty="0" smtClean="0">
                <a:latin typeface="Lucida Console"/>
                <a:cs typeface="Lucida Console"/>
              </a:rPr>
              <a:t>()</a:t>
            </a:r>
          </a:p>
        </p:txBody>
      </p:sp>
      <p:grpSp>
        <p:nvGrpSpPr>
          <p:cNvPr id="68" name="Group 67"/>
          <p:cNvGrpSpPr/>
          <p:nvPr/>
        </p:nvGrpSpPr>
        <p:grpSpPr>
          <a:xfrm>
            <a:off x="5836330" y="2775892"/>
            <a:ext cx="3071090" cy="3851442"/>
            <a:chOff x="5615710" y="2743323"/>
            <a:chExt cx="3071090" cy="3851442"/>
          </a:xfrm>
          <a:effectLst/>
        </p:grpSpPr>
        <p:pic>
          <p:nvPicPr>
            <p:cNvPr id="6" name="Picture 5"/>
            <p:cNvPicPr>
              <a:picLocks noChangeAspect="1"/>
            </p:cNvPicPr>
            <p:nvPr/>
          </p:nvPicPr>
          <p:blipFill>
            <a:blip r:embed="rId3"/>
            <a:stretch>
              <a:fillRect/>
            </a:stretch>
          </p:blipFill>
          <p:spPr>
            <a:xfrm>
              <a:off x="5923729" y="3493655"/>
              <a:ext cx="1128236" cy="1128236"/>
            </a:xfrm>
            <a:prstGeom prst="rect">
              <a:avLst/>
            </a:prstGeom>
          </p:spPr>
        </p:pic>
        <p:pic>
          <p:nvPicPr>
            <p:cNvPr id="7" name="Picture 6"/>
            <p:cNvPicPr>
              <a:picLocks noChangeAspect="1"/>
            </p:cNvPicPr>
            <p:nvPr/>
          </p:nvPicPr>
          <p:blipFill>
            <a:blip r:embed="rId3"/>
            <a:stretch>
              <a:fillRect/>
            </a:stretch>
          </p:blipFill>
          <p:spPr>
            <a:xfrm>
              <a:off x="7558564" y="2743323"/>
              <a:ext cx="1128236" cy="1128236"/>
            </a:xfrm>
            <a:prstGeom prst="rect">
              <a:avLst/>
            </a:prstGeom>
          </p:spPr>
        </p:pic>
        <p:pic>
          <p:nvPicPr>
            <p:cNvPr id="8" name="Picture 7"/>
            <p:cNvPicPr>
              <a:picLocks noChangeAspect="1"/>
            </p:cNvPicPr>
            <p:nvPr/>
          </p:nvPicPr>
          <p:blipFill>
            <a:blip r:embed="rId3"/>
            <a:stretch>
              <a:fillRect/>
            </a:stretch>
          </p:blipFill>
          <p:spPr>
            <a:xfrm>
              <a:off x="7467600" y="4800600"/>
              <a:ext cx="1128236" cy="1128236"/>
            </a:xfrm>
            <a:prstGeom prst="rect">
              <a:avLst/>
            </a:prstGeom>
          </p:spPr>
        </p:pic>
        <p:pic>
          <p:nvPicPr>
            <p:cNvPr id="9" name="Picture 8"/>
            <p:cNvPicPr>
              <a:picLocks noChangeAspect="1"/>
            </p:cNvPicPr>
            <p:nvPr/>
          </p:nvPicPr>
          <p:blipFill>
            <a:blip r:embed="rId3"/>
            <a:stretch>
              <a:fillRect/>
            </a:stretch>
          </p:blipFill>
          <p:spPr>
            <a:xfrm>
              <a:off x="5615710" y="5466529"/>
              <a:ext cx="1128236" cy="1128236"/>
            </a:xfrm>
            <a:prstGeom prst="rect">
              <a:avLst/>
            </a:prstGeom>
          </p:spPr>
        </p:pic>
      </p:grpSp>
      <p:sp>
        <p:nvSpPr>
          <p:cNvPr id="15" name="Rounded Rectangle 14"/>
          <p:cNvSpPr/>
          <p:nvPr/>
        </p:nvSpPr>
        <p:spPr>
          <a:xfrm>
            <a:off x="7805987" y="2740102"/>
            <a:ext cx="914400" cy="357908"/>
          </a:xfrm>
          <a:prstGeom prst="roundRect">
            <a:avLst/>
          </a:prstGeom>
          <a:solidFill>
            <a:srgbClr val="7F7F7F"/>
          </a:solidFill>
          <a:ln>
            <a:noFill/>
            <a:headEnd type="none" w="med" len="med"/>
            <a:tailEnd type="none"/>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latin typeface="Helvetica Neue"/>
                <a:cs typeface="Helvetica Neue"/>
              </a:rPr>
              <a:t>Worker</a:t>
            </a:r>
            <a:endParaRPr lang="en-US" sz="1800" dirty="0">
              <a:latin typeface="Helvetica Neue"/>
              <a:cs typeface="Helvetica Neue"/>
            </a:endParaRPr>
          </a:p>
        </p:txBody>
      </p:sp>
      <p:sp>
        <p:nvSpPr>
          <p:cNvPr id="16" name="Rounded Rectangle 15"/>
          <p:cNvSpPr/>
          <p:nvPr/>
        </p:nvSpPr>
        <p:spPr>
          <a:xfrm>
            <a:off x="5859422" y="5457536"/>
            <a:ext cx="914400" cy="357908"/>
          </a:xfrm>
          <a:prstGeom prst="roundRect">
            <a:avLst/>
          </a:prstGeom>
          <a:solidFill>
            <a:srgbClr val="7F7F7F"/>
          </a:solidFill>
          <a:ln>
            <a:noFill/>
            <a:headEnd type="none" w="med" len="med"/>
            <a:tailEnd type="none"/>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latin typeface="Helvetica Neue"/>
                <a:cs typeface="Helvetica Neue"/>
              </a:rPr>
              <a:t>Worker</a:t>
            </a:r>
            <a:endParaRPr lang="en-US" sz="1800" dirty="0">
              <a:latin typeface="Helvetica Neue"/>
              <a:cs typeface="Helvetica Neue"/>
            </a:endParaRPr>
          </a:p>
        </p:txBody>
      </p:sp>
      <p:sp>
        <p:nvSpPr>
          <p:cNvPr id="17" name="Rounded Rectangle 16"/>
          <p:cNvSpPr/>
          <p:nvPr/>
        </p:nvSpPr>
        <p:spPr>
          <a:xfrm>
            <a:off x="7714578" y="4795858"/>
            <a:ext cx="914400" cy="357908"/>
          </a:xfrm>
          <a:prstGeom prst="roundRect">
            <a:avLst/>
          </a:prstGeom>
          <a:solidFill>
            <a:srgbClr val="7F7F7F"/>
          </a:solidFill>
          <a:ln>
            <a:noFill/>
            <a:headEnd type="none" w="med" len="med"/>
            <a:tailEnd type="none"/>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latin typeface="Helvetica Neue"/>
                <a:cs typeface="Helvetica Neue"/>
              </a:rPr>
              <a:t>Worker</a:t>
            </a:r>
            <a:endParaRPr lang="en-US" sz="1800" dirty="0">
              <a:latin typeface="Helvetica Neue"/>
              <a:cs typeface="Helvetica Neue"/>
            </a:endParaRPr>
          </a:p>
        </p:txBody>
      </p:sp>
      <p:sp>
        <p:nvSpPr>
          <p:cNvPr id="37" name="TextBox 36"/>
          <p:cNvSpPr txBox="1"/>
          <p:nvPr/>
        </p:nvSpPr>
        <p:spPr>
          <a:xfrm>
            <a:off x="578407" y="4555152"/>
            <a:ext cx="6386160" cy="307777"/>
          </a:xfrm>
          <a:prstGeom prst="rect">
            <a:avLst/>
          </a:prstGeom>
          <a:noFill/>
        </p:spPr>
        <p:txBody>
          <a:bodyPr wrap="square" rtlCol="0">
            <a:spAutoFit/>
          </a:bodyPr>
          <a:lstStyle/>
          <a:p>
            <a:pPr>
              <a:spcBef>
                <a:spcPts val="400"/>
              </a:spcBef>
            </a:pPr>
            <a:r>
              <a:rPr lang="en-US" sz="1400" dirty="0" err="1">
                <a:latin typeface="Lucida Console"/>
                <a:cs typeface="Lucida Console"/>
              </a:rPr>
              <a:t>messages.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mysql</a:t>
            </a:r>
            <a:r>
              <a:rPr lang="en-US" sz="1400" dirty="0" smtClean="0">
                <a:solidFill>
                  <a:srgbClr val="FF0080"/>
                </a:solidFill>
                <a:latin typeface="Lucida Console"/>
                <a:cs typeface="Lucida Console"/>
              </a:rPr>
              <a:t>” in s</a:t>
            </a:r>
            <a:r>
              <a:rPr lang="en-US" sz="1400" dirty="0" smtClean="0">
                <a:latin typeface="Lucida Console"/>
                <a:cs typeface="Lucida Console"/>
              </a:rPr>
              <a:t>).</a:t>
            </a:r>
            <a:r>
              <a:rPr lang="en-US" sz="1400" dirty="0" smtClean="0">
                <a:solidFill>
                  <a:srgbClr val="3366FF"/>
                </a:solidFill>
                <a:latin typeface="Lucida Console"/>
                <a:cs typeface="Lucida Console"/>
              </a:rPr>
              <a:t>count</a:t>
            </a:r>
            <a:r>
              <a:rPr lang="en-US" sz="1400" dirty="0" smtClean="0">
                <a:latin typeface="Lucida Console"/>
                <a:cs typeface="Lucida Console"/>
              </a:rPr>
              <a:t>()</a:t>
            </a:r>
          </a:p>
        </p:txBody>
      </p:sp>
      <p:sp>
        <p:nvSpPr>
          <p:cNvPr id="18" name="Rectangle 17"/>
          <p:cNvSpPr/>
          <p:nvPr/>
        </p:nvSpPr>
        <p:spPr>
          <a:xfrm>
            <a:off x="7864671" y="3377594"/>
            <a:ext cx="791061" cy="320596"/>
          </a:xfrm>
          <a:prstGeom prst="rect">
            <a:avLst/>
          </a:prstGeom>
          <a:solidFill>
            <a:schemeClr val="accent2">
              <a:lumMod val="75000"/>
            </a:schemeClr>
          </a:solidFill>
          <a:ln>
            <a:noFill/>
            <a:headEnd type="none" w="med" len="med"/>
            <a:tailEnd type="none"/>
          </a:ln>
          <a:effectLst/>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500" dirty="0" smtClean="0">
                <a:latin typeface="Helvetica Neue"/>
                <a:cs typeface="Helvetica Neue"/>
              </a:rPr>
              <a:t>Block 1</a:t>
            </a:r>
            <a:endParaRPr lang="en-US" sz="1500" dirty="0">
              <a:latin typeface="Helvetica Neue"/>
              <a:cs typeface="Helvetica Neue"/>
            </a:endParaRPr>
          </a:p>
        </p:txBody>
      </p:sp>
      <p:sp>
        <p:nvSpPr>
          <p:cNvPr id="19" name="Rectangle 18"/>
          <p:cNvSpPr/>
          <p:nvPr/>
        </p:nvSpPr>
        <p:spPr>
          <a:xfrm>
            <a:off x="7746908" y="5427576"/>
            <a:ext cx="819727" cy="320596"/>
          </a:xfrm>
          <a:prstGeom prst="rect">
            <a:avLst/>
          </a:prstGeom>
          <a:solidFill>
            <a:schemeClr val="accent2">
              <a:lumMod val="75000"/>
            </a:schemeClr>
          </a:solidFill>
          <a:ln>
            <a:noFill/>
            <a:headEnd type="none" w="med" len="med"/>
            <a:tailEnd type="none"/>
          </a:ln>
          <a:effectLst/>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500" dirty="0" smtClean="0">
                <a:latin typeface="Helvetica Neue"/>
                <a:cs typeface="Helvetica Neue"/>
              </a:rPr>
              <a:t>Block 2</a:t>
            </a:r>
            <a:endParaRPr lang="en-US" sz="1500" dirty="0">
              <a:latin typeface="Helvetica Neue"/>
              <a:cs typeface="Helvetica Neue"/>
            </a:endParaRPr>
          </a:p>
        </p:txBody>
      </p:sp>
      <p:sp>
        <p:nvSpPr>
          <p:cNvPr id="20" name="Rectangle 19"/>
          <p:cNvSpPr/>
          <p:nvPr/>
        </p:nvSpPr>
        <p:spPr>
          <a:xfrm>
            <a:off x="5900985" y="6089255"/>
            <a:ext cx="806782" cy="320596"/>
          </a:xfrm>
          <a:prstGeom prst="rect">
            <a:avLst/>
          </a:prstGeom>
          <a:solidFill>
            <a:schemeClr val="accent2">
              <a:lumMod val="75000"/>
            </a:schemeClr>
          </a:solidFill>
          <a:ln>
            <a:noFill/>
            <a:headEnd type="none" w="med" len="med"/>
            <a:tailEnd type="none"/>
          </a:ln>
          <a:effectLst/>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500" dirty="0" smtClean="0">
                <a:latin typeface="Helvetica Neue"/>
                <a:cs typeface="Helvetica Neue"/>
              </a:rPr>
              <a:t>Block 3</a:t>
            </a:r>
            <a:endParaRPr lang="en-US" sz="1500" dirty="0">
              <a:latin typeface="Helvetica Neue"/>
              <a:cs typeface="Helvetica Neue"/>
            </a:endParaRPr>
          </a:p>
        </p:txBody>
      </p:sp>
      <p:sp>
        <p:nvSpPr>
          <p:cNvPr id="14" name="Rounded Rectangle 13"/>
          <p:cNvSpPr/>
          <p:nvPr/>
        </p:nvSpPr>
        <p:spPr>
          <a:xfrm>
            <a:off x="6167441" y="3484661"/>
            <a:ext cx="914400" cy="357908"/>
          </a:xfrm>
          <a:prstGeom prst="roundRect">
            <a:avLst/>
          </a:prstGeom>
          <a:solidFill>
            <a:schemeClr val="accent5">
              <a:lumMod val="75000"/>
            </a:schemeClr>
          </a:solidFill>
          <a:ln>
            <a:noFill/>
            <a:headEnd type="none" w="med" len="med"/>
            <a:tailEnd type="none"/>
          </a:ln>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00" dirty="0" smtClean="0">
                <a:latin typeface="Helvetica Neue"/>
                <a:cs typeface="Helvetica Neue"/>
              </a:rPr>
              <a:t>Driver</a:t>
            </a:r>
            <a:endParaRPr lang="en-US" sz="1800" dirty="0">
              <a:latin typeface="Helvetica Neue"/>
              <a:cs typeface="Helvetica Neue"/>
            </a:endParaRPr>
          </a:p>
        </p:txBody>
      </p:sp>
      <p:sp>
        <p:nvSpPr>
          <p:cNvPr id="27" name="Rectangle 26"/>
          <p:cNvSpPr/>
          <p:nvPr/>
        </p:nvSpPr>
        <p:spPr>
          <a:xfrm>
            <a:off x="8091914" y="2482514"/>
            <a:ext cx="777240" cy="320596"/>
          </a:xfrm>
          <a:prstGeom prst="rect">
            <a:avLst/>
          </a:prstGeom>
          <a:solidFill>
            <a:schemeClr val="accent4">
              <a:lumMod val="75000"/>
            </a:schemeClr>
          </a:solidFill>
          <a:ln>
            <a:headEnd type="none" w="med" len="med"/>
            <a:tailEnd type="none"/>
          </a:ln>
          <a:effectLst/>
        </p:spPr>
        <p:style>
          <a:lnRef idx="1">
            <a:schemeClr val="accent4"/>
          </a:lnRef>
          <a:fillRef idx="3">
            <a:schemeClr val="accent4"/>
          </a:fillRef>
          <a:effectRef idx="2">
            <a:schemeClr val="accent4"/>
          </a:effectRef>
          <a:fontRef idx="minor">
            <a:schemeClr val="lt1"/>
          </a:fontRef>
        </p:style>
        <p:txBody>
          <a:bodyPr lIns="0" rIns="0" rtlCol="0" anchor="ctr"/>
          <a:lstStyle/>
          <a:p>
            <a:pPr algn="ctr"/>
            <a:r>
              <a:rPr lang="en-US" sz="1500" dirty="0" smtClean="0">
                <a:latin typeface="Helvetica Neue"/>
                <a:cs typeface="Helvetica Neue"/>
              </a:rPr>
              <a:t>Cache 1</a:t>
            </a:r>
            <a:endParaRPr lang="en-US" sz="1500" dirty="0">
              <a:latin typeface="Helvetica Neue"/>
              <a:cs typeface="Helvetica Neue"/>
            </a:endParaRPr>
          </a:p>
        </p:txBody>
      </p:sp>
      <p:sp>
        <p:nvSpPr>
          <p:cNvPr id="28" name="Rectangle 27"/>
          <p:cNvSpPr/>
          <p:nvPr/>
        </p:nvSpPr>
        <p:spPr>
          <a:xfrm>
            <a:off x="8027259" y="4555833"/>
            <a:ext cx="777240" cy="320596"/>
          </a:xfrm>
          <a:prstGeom prst="rect">
            <a:avLst/>
          </a:prstGeom>
          <a:solidFill>
            <a:schemeClr val="accent4">
              <a:lumMod val="75000"/>
            </a:schemeClr>
          </a:solidFill>
          <a:ln>
            <a:headEnd type="none" w="med" len="med"/>
            <a:tailEnd type="none"/>
          </a:ln>
          <a:effectLst/>
        </p:spPr>
        <p:style>
          <a:lnRef idx="1">
            <a:schemeClr val="accent4"/>
          </a:lnRef>
          <a:fillRef idx="3">
            <a:schemeClr val="accent4"/>
          </a:fillRef>
          <a:effectRef idx="2">
            <a:schemeClr val="accent4"/>
          </a:effectRef>
          <a:fontRef idx="minor">
            <a:schemeClr val="lt1"/>
          </a:fontRef>
        </p:style>
        <p:txBody>
          <a:bodyPr lIns="0" rIns="0" rtlCol="0" anchor="ctr"/>
          <a:lstStyle/>
          <a:p>
            <a:pPr algn="ctr"/>
            <a:r>
              <a:rPr lang="en-US" sz="1500" dirty="0" smtClean="0">
                <a:latin typeface="Helvetica Neue"/>
                <a:cs typeface="Helvetica Neue"/>
              </a:rPr>
              <a:t>Cache 2</a:t>
            </a:r>
            <a:endParaRPr lang="en-US" sz="1500" dirty="0">
              <a:latin typeface="Helvetica Neue"/>
              <a:cs typeface="Helvetica Neue"/>
            </a:endParaRPr>
          </a:p>
        </p:txBody>
      </p:sp>
      <p:sp>
        <p:nvSpPr>
          <p:cNvPr id="29" name="Rectangle 28"/>
          <p:cNvSpPr/>
          <p:nvPr/>
        </p:nvSpPr>
        <p:spPr>
          <a:xfrm>
            <a:off x="6332350" y="5194298"/>
            <a:ext cx="777240" cy="320596"/>
          </a:xfrm>
          <a:prstGeom prst="rect">
            <a:avLst/>
          </a:prstGeom>
          <a:solidFill>
            <a:schemeClr val="accent4">
              <a:lumMod val="75000"/>
            </a:schemeClr>
          </a:solidFill>
          <a:ln>
            <a:headEnd type="none" w="med" len="med"/>
            <a:tailEnd type="none"/>
          </a:ln>
          <a:effectLst/>
        </p:spPr>
        <p:style>
          <a:lnRef idx="1">
            <a:schemeClr val="accent4"/>
          </a:lnRef>
          <a:fillRef idx="3">
            <a:schemeClr val="accent4"/>
          </a:fillRef>
          <a:effectRef idx="2">
            <a:schemeClr val="accent4"/>
          </a:effectRef>
          <a:fontRef idx="minor">
            <a:schemeClr val="lt1"/>
          </a:fontRef>
        </p:style>
        <p:txBody>
          <a:bodyPr lIns="0" rIns="0" rtlCol="0" anchor="ctr"/>
          <a:lstStyle/>
          <a:p>
            <a:pPr algn="ctr"/>
            <a:r>
              <a:rPr lang="en-US" sz="1500" dirty="0" smtClean="0">
                <a:latin typeface="Helvetica Neue"/>
                <a:cs typeface="Helvetica Neue"/>
              </a:rPr>
              <a:t>Cache 3</a:t>
            </a:r>
            <a:endParaRPr lang="en-US" sz="1500" dirty="0">
              <a:latin typeface="Helvetica Neue"/>
              <a:cs typeface="Helvetica Neue"/>
            </a:endParaRPr>
          </a:p>
        </p:txBody>
      </p:sp>
      <p:cxnSp>
        <p:nvCxnSpPr>
          <p:cNvPr id="10" name="Curved Connector 9"/>
          <p:cNvCxnSpPr>
            <a:stCxn id="16" idx="3"/>
            <a:endCxn id="29" idx="3"/>
          </p:cNvCxnSpPr>
          <p:nvPr/>
        </p:nvCxnSpPr>
        <p:spPr>
          <a:xfrm flipV="1">
            <a:off x="6773822" y="5354596"/>
            <a:ext cx="335768" cy="281894"/>
          </a:xfrm>
          <a:prstGeom prst="curvedConnector3">
            <a:avLst>
              <a:gd name="adj1" fmla="val 168083"/>
            </a:avLst>
          </a:prstGeom>
          <a:ln>
            <a:solidFill>
              <a:srgbClr val="4D4D4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Curved Connector 29"/>
          <p:cNvCxnSpPr>
            <a:stCxn id="17" idx="3"/>
            <a:endCxn id="28" idx="3"/>
          </p:cNvCxnSpPr>
          <p:nvPr/>
        </p:nvCxnSpPr>
        <p:spPr>
          <a:xfrm flipV="1">
            <a:off x="8628978" y="4716131"/>
            <a:ext cx="175521" cy="258681"/>
          </a:xfrm>
          <a:prstGeom prst="curvedConnector3">
            <a:avLst>
              <a:gd name="adj1" fmla="val 230241"/>
            </a:avLst>
          </a:prstGeom>
          <a:ln>
            <a:solidFill>
              <a:srgbClr val="4D4D4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Curved Connector 31"/>
          <p:cNvCxnSpPr>
            <a:stCxn id="15" idx="3"/>
            <a:endCxn id="27" idx="3"/>
          </p:cNvCxnSpPr>
          <p:nvPr/>
        </p:nvCxnSpPr>
        <p:spPr>
          <a:xfrm flipV="1">
            <a:off x="8720387" y="2642812"/>
            <a:ext cx="148767" cy="276244"/>
          </a:xfrm>
          <a:prstGeom prst="curvedConnector3">
            <a:avLst>
              <a:gd name="adj1" fmla="val 253663"/>
            </a:avLst>
          </a:prstGeom>
          <a:ln>
            <a:solidFill>
              <a:srgbClr val="4D4D4F"/>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6781800" y="5569285"/>
            <a:ext cx="1009292" cy="830997"/>
          </a:xfrm>
          <a:prstGeom prst="rect">
            <a:avLst/>
          </a:prstGeom>
          <a:noFill/>
          <a:effectLst/>
        </p:spPr>
        <p:txBody>
          <a:bodyPr wrap="none" rtlCol="0">
            <a:spAutoFit/>
          </a:bodyPr>
          <a:lstStyle/>
          <a:p>
            <a:r>
              <a:rPr lang="en-US" sz="1600" dirty="0" smtClean="0">
                <a:latin typeface="Helvetica Neue"/>
                <a:cs typeface="Helvetica Neue"/>
              </a:rPr>
              <a:t>Process</a:t>
            </a:r>
            <a:br>
              <a:rPr lang="en-US" sz="1600" dirty="0" smtClean="0">
                <a:latin typeface="Helvetica Neue"/>
                <a:cs typeface="Helvetica Neue"/>
              </a:rPr>
            </a:br>
            <a:r>
              <a:rPr lang="en-US" sz="1600" dirty="0" smtClean="0">
                <a:latin typeface="Helvetica Neue"/>
                <a:cs typeface="Helvetica Neue"/>
              </a:rPr>
              <a:t>&amp; Cache</a:t>
            </a:r>
          </a:p>
          <a:p>
            <a:r>
              <a:rPr lang="en-US" sz="1600" dirty="0" smtClean="0">
                <a:latin typeface="Helvetica Neue"/>
                <a:cs typeface="Helvetica Neue"/>
              </a:rPr>
              <a:t>Data</a:t>
            </a:r>
            <a:endParaRPr lang="en-US" sz="1600" dirty="0">
              <a:latin typeface="Helvetica Neue"/>
              <a:cs typeface="Helvetica Neue"/>
            </a:endParaRPr>
          </a:p>
        </p:txBody>
      </p:sp>
      <p:sp>
        <p:nvSpPr>
          <p:cNvPr id="36" name="TextBox 35"/>
          <p:cNvSpPr txBox="1"/>
          <p:nvPr/>
        </p:nvSpPr>
        <p:spPr>
          <a:xfrm>
            <a:off x="8153400" y="5748172"/>
            <a:ext cx="1009292" cy="830997"/>
          </a:xfrm>
          <a:prstGeom prst="rect">
            <a:avLst/>
          </a:prstGeom>
          <a:noFill/>
          <a:effectLst/>
        </p:spPr>
        <p:txBody>
          <a:bodyPr wrap="none" rtlCol="0">
            <a:spAutoFit/>
          </a:bodyPr>
          <a:lstStyle/>
          <a:p>
            <a:r>
              <a:rPr lang="en-US" sz="1600" dirty="0" smtClean="0">
                <a:latin typeface="Helvetica Neue"/>
                <a:cs typeface="Helvetica Neue"/>
              </a:rPr>
              <a:t>Process</a:t>
            </a:r>
            <a:br>
              <a:rPr lang="en-US" sz="1600" dirty="0" smtClean="0">
                <a:latin typeface="Helvetica Neue"/>
                <a:cs typeface="Helvetica Neue"/>
              </a:rPr>
            </a:br>
            <a:r>
              <a:rPr lang="en-US" sz="1600" dirty="0" smtClean="0">
                <a:latin typeface="Helvetica Neue"/>
                <a:cs typeface="Helvetica Neue"/>
              </a:rPr>
              <a:t>&amp; Cache</a:t>
            </a:r>
          </a:p>
          <a:p>
            <a:r>
              <a:rPr lang="en-US" sz="1600" dirty="0" smtClean="0">
                <a:latin typeface="Helvetica Neue"/>
                <a:cs typeface="Helvetica Neue"/>
              </a:rPr>
              <a:t>Data</a:t>
            </a:r>
            <a:endParaRPr lang="en-US" sz="1600" dirty="0">
              <a:latin typeface="Helvetica Neue"/>
              <a:cs typeface="Helvetica Neue"/>
            </a:endParaRPr>
          </a:p>
        </p:txBody>
      </p:sp>
      <p:sp>
        <p:nvSpPr>
          <p:cNvPr id="38" name="TextBox 37"/>
          <p:cNvSpPr txBox="1"/>
          <p:nvPr/>
        </p:nvSpPr>
        <p:spPr>
          <a:xfrm>
            <a:off x="8153400" y="3667682"/>
            <a:ext cx="1009292" cy="830997"/>
          </a:xfrm>
          <a:prstGeom prst="rect">
            <a:avLst/>
          </a:prstGeom>
          <a:noFill/>
          <a:effectLst/>
        </p:spPr>
        <p:txBody>
          <a:bodyPr wrap="none" rtlCol="0">
            <a:spAutoFit/>
          </a:bodyPr>
          <a:lstStyle/>
          <a:p>
            <a:r>
              <a:rPr lang="en-US" sz="1600" dirty="0" smtClean="0">
                <a:latin typeface="Helvetica Neue"/>
                <a:cs typeface="Helvetica Neue"/>
              </a:rPr>
              <a:t>Process</a:t>
            </a:r>
            <a:br>
              <a:rPr lang="en-US" sz="1600" dirty="0" smtClean="0">
                <a:latin typeface="Helvetica Neue"/>
                <a:cs typeface="Helvetica Neue"/>
              </a:rPr>
            </a:br>
            <a:r>
              <a:rPr lang="en-US" sz="1600" dirty="0" smtClean="0">
                <a:latin typeface="Helvetica Neue"/>
                <a:cs typeface="Helvetica Neue"/>
              </a:rPr>
              <a:t>&amp; Cache</a:t>
            </a:r>
          </a:p>
          <a:p>
            <a:r>
              <a:rPr lang="en-US" sz="1600" dirty="0" smtClean="0">
                <a:latin typeface="Helvetica Neue"/>
                <a:cs typeface="Helvetica Neue"/>
              </a:rPr>
              <a:t>Data</a:t>
            </a:r>
            <a:endParaRPr lang="en-US" sz="1600" dirty="0">
              <a:latin typeface="Helvetica Neue"/>
              <a:cs typeface="Helvetica Neue"/>
            </a:endParaRPr>
          </a:p>
        </p:txBody>
      </p:sp>
      <p:sp>
        <p:nvSpPr>
          <p:cNvPr id="5" name="Title 4"/>
          <p:cNvSpPr>
            <a:spLocks noGrp="1"/>
          </p:cNvSpPr>
          <p:nvPr>
            <p:ph type="title"/>
          </p:nvPr>
        </p:nvSpPr>
        <p:spPr/>
        <p:txBody>
          <a:bodyPr/>
          <a:lstStyle/>
          <a:p>
            <a:r>
              <a:rPr lang="en-US" dirty="0"/>
              <a:t>Example: Log Mining</a:t>
            </a:r>
          </a:p>
        </p:txBody>
      </p:sp>
    </p:spTree>
    <p:extLst>
      <p:ext uri="{BB962C8B-B14F-4D97-AF65-F5344CB8AC3E}">
        <p14:creationId xmlns:p14="http://schemas.microsoft.com/office/powerpoint/2010/main" val="1950684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7984"/>
            <a:ext cx="8229600" cy="1371600"/>
          </a:xfrm>
        </p:spPr>
        <p:txBody>
          <a:bodyPr>
            <a:normAutofit/>
          </a:bodyPr>
          <a:lstStyle/>
          <a:p>
            <a:pPr marL="0" algn="ctr">
              <a:buNone/>
            </a:pPr>
            <a:r>
              <a:rPr lang="en-US" sz="2800" dirty="0" smtClean="0">
                <a:solidFill>
                  <a:schemeClr val="bg1">
                    <a:lumMod val="50000"/>
                  </a:schemeClr>
                </a:solidFill>
              </a:rPr>
              <a:t>Load error messages from a log into memory, then interactively search for various patterns</a:t>
            </a:r>
            <a:endParaRPr lang="en-US" sz="2800" dirty="0">
              <a:solidFill>
                <a:schemeClr val="bg1">
                  <a:lumMod val="50000"/>
                </a:schemeClr>
              </a:solidFill>
            </a:endParaRPr>
          </a:p>
        </p:txBody>
      </p:sp>
      <p:sp>
        <p:nvSpPr>
          <p:cNvPr id="4" name="TextBox 3"/>
          <p:cNvSpPr txBox="1"/>
          <p:nvPr/>
        </p:nvSpPr>
        <p:spPr>
          <a:xfrm>
            <a:off x="578405" y="2736442"/>
            <a:ext cx="7713432" cy="1184940"/>
          </a:xfrm>
          <a:prstGeom prst="rect">
            <a:avLst/>
          </a:prstGeom>
          <a:noFill/>
        </p:spPr>
        <p:txBody>
          <a:bodyPr wrap="square" rtlCol="0">
            <a:spAutoFit/>
          </a:bodyPr>
          <a:lstStyle/>
          <a:p>
            <a:pPr>
              <a:spcBef>
                <a:spcPts val="600"/>
              </a:spcBef>
            </a:pPr>
            <a:r>
              <a:rPr lang="en-US" sz="1400" dirty="0" smtClean="0">
                <a:latin typeface="Lucida Console"/>
                <a:cs typeface="Lucida Console"/>
              </a:rPr>
              <a:t>lines = </a:t>
            </a:r>
            <a:r>
              <a:rPr lang="en-US" sz="1400" dirty="0" err="1" smtClean="0">
                <a:latin typeface="Lucida Console"/>
                <a:cs typeface="Lucida Console"/>
              </a:rPr>
              <a:t>spark.textFile(</a:t>
            </a:r>
            <a:r>
              <a:rPr lang="en-US" sz="1400" dirty="0" err="1" smtClean="0">
                <a:solidFill>
                  <a:srgbClr val="000090"/>
                </a:solidFill>
                <a:latin typeface="Lucida Console"/>
                <a:cs typeface="Lucida Console"/>
              </a:rPr>
              <a:t>“hdfs</a:t>
            </a:r>
            <a:r>
              <a:rPr lang="en-US" sz="1400" dirty="0" smtClean="0">
                <a:solidFill>
                  <a:srgbClr val="000090"/>
                </a:solidFill>
                <a:latin typeface="Lucida Console"/>
                <a:cs typeface="Lucida Console"/>
              </a:rPr>
              <a:t>://...”</a:t>
            </a:r>
            <a:r>
              <a:rPr lang="en-US" sz="1400" dirty="0" smtClean="0">
                <a:latin typeface="Lucida Console"/>
                <a:cs typeface="Lucida Console"/>
              </a:rPr>
              <a:t>)</a:t>
            </a:r>
          </a:p>
          <a:p>
            <a:pPr>
              <a:spcBef>
                <a:spcPts val="600"/>
              </a:spcBef>
            </a:pPr>
            <a:r>
              <a:rPr lang="en-US" sz="1400" dirty="0" smtClean="0">
                <a:latin typeface="Lucida Console"/>
                <a:cs typeface="Lucida Console"/>
              </a:rPr>
              <a:t>errors = </a:t>
            </a:r>
            <a:r>
              <a:rPr lang="en-US" sz="1400" dirty="0" err="1" smtClean="0">
                <a:latin typeface="Lucida Console"/>
                <a:cs typeface="Lucida Console"/>
              </a:rPr>
              <a:t>lines.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s.startswith</a:t>
            </a:r>
            <a:r>
              <a:rPr lang="en-US" sz="1400" dirty="0" smtClean="0">
                <a:solidFill>
                  <a:srgbClr val="FF0080"/>
                </a:solidFill>
                <a:latin typeface="Lucida Console"/>
                <a:cs typeface="Lucida Console"/>
              </a:rPr>
              <a:t>(“ERROR”)</a:t>
            </a:r>
            <a:r>
              <a:rPr lang="en-US" sz="1400" dirty="0" smtClean="0">
                <a:latin typeface="Lucida Console"/>
                <a:cs typeface="Lucida Console"/>
              </a:rPr>
              <a:t>)</a:t>
            </a:r>
          </a:p>
          <a:p>
            <a:pPr>
              <a:spcBef>
                <a:spcPts val="600"/>
              </a:spcBef>
            </a:pPr>
            <a:r>
              <a:rPr lang="en-US" sz="1400" dirty="0" smtClean="0">
                <a:latin typeface="Lucida Console"/>
                <a:cs typeface="Lucida Console"/>
              </a:rPr>
              <a:t>messages = </a:t>
            </a:r>
            <a:r>
              <a:rPr lang="en-US" sz="1400" dirty="0" err="1" smtClean="0">
                <a:latin typeface="Lucida Console"/>
                <a:cs typeface="Lucida Console"/>
              </a:rPr>
              <a:t>errors.</a:t>
            </a:r>
            <a:r>
              <a:rPr lang="en-US" sz="1400" dirty="0" err="1" smtClean="0">
                <a:solidFill>
                  <a:srgbClr val="3366FF"/>
                </a:solidFill>
                <a:latin typeface="Lucida Console"/>
                <a:cs typeface="Lucida Console"/>
              </a:rPr>
              <a:t>map</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s.split</a:t>
            </a:r>
            <a:r>
              <a:rPr lang="en-US" sz="1400" dirty="0" smtClean="0">
                <a:solidFill>
                  <a:srgbClr val="FF0080"/>
                </a:solidFill>
                <a:latin typeface="Lucida Console"/>
                <a:cs typeface="Lucida Console"/>
              </a:rPr>
              <a:t>(“\t”)[2]</a:t>
            </a:r>
            <a:r>
              <a:rPr lang="en-US" sz="1400" dirty="0" smtClean="0">
                <a:latin typeface="Lucida Console"/>
                <a:cs typeface="Lucida Console"/>
              </a:rPr>
              <a:t>)</a:t>
            </a:r>
          </a:p>
          <a:p>
            <a:pPr>
              <a:spcBef>
                <a:spcPts val="600"/>
              </a:spcBef>
            </a:pPr>
            <a:r>
              <a:rPr lang="en-US" sz="1400" dirty="0" err="1" smtClean="0">
                <a:latin typeface="Lucida Console"/>
                <a:cs typeface="Lucida Console"/>
              </a:rPr>
              <a:t>messages.</a:t>
            </a:r>
            <a:r>
              <a:rPr lang="en-US" sz="1400" dirty="0" err="1" smtClean="0">
                <a:solidFill>
                  <a:srgbClr val="3366FF"/>
                </a:solidFill>
                <a:latin typeface="Lucida Console"/>
                <a:cs typeface="Lucida Console"/>
              </a:rPr>
              <a:t>cache</a:t>
            </a:r>
            <a:r>
              <a:rPr lang="en-US" sz="1400" dirty="0" smtClean="0">
                <a:latin typeface="Lucida Console"/>
                <a:cs typeface="Lucida Console"/>
              </a:rPr>
              <a:t>()</a:t>
            </a:r>
          </a:p>
        </p:txBody>
      </p:sp>
      <p:grpSp>
        <p:nvGrpSpPr>
          <p:cNvPr id="68" name="Group 67"/>
          <p:cNvGrpSpPr/>
          <p:nvPr/>
        </p:nvGrpSpPr>
        <p:grpSpPr>
          <a:xfrm>
            <a:off x="5836330" y="2775892"/>
            <a:ext cx="3071090" cy="3851442"/>
            <a:chOff x="5615710" y="2743323"/>
            <a:chExt cx="3071090" cy="3851442"/>
          </a:xfrm>
          <a:effectLst/>
        </p:grpSpPr>
        <p:pic>
          <p:nvPicPr>
            <p:cNvPr id="6" name="Picture 5"/>
            <p:cNvPicPr>
              <a:picLocks noChangeAspect="1"/>
            </p:cNvPicPr>
            <p:nvPr/>
          </p:nvPicPr>
          <p:blipFill>
            <a:blip r:embed="rId3"/>
            <a:stretch>
              <a:fillRect/>
            </a:stretch>
          </p:blipFill>
          <p:spPr>
            <a:xfrm>
              <a:off x="5923729" y="3493655"/>
              <a:ext cx="1128236" cy="1128236"/>
            </a:xfrm>
            <a:prstGeom prst="rect">
              <a:avLst/>
            </a:prstGeom>
          </p:spPr>
        </p:pic>
        <p:pic>
          <p:nvPicPr>
            <p:cNvPr id="7" name="Picture 6"/>
            <p:cNvPicPr>
              <a:picLocks noChangeAspect="1"/>
            </p:cNvPicPr>
            <p:nvPr/>
          </p:nvPicPr>
          <p:blipFill>
            <a:blip r:embed="rId3"/>
            <a:stretch>
              <a:fillRect/>
            </a:stretch>
          </p:blipFill>
          <p:spPr>
            <a:xfrm>
              <a:off x="7558564" y="2743323"/>
              <a:ext cx="1128236" cy="1128236"/>
            </a:xfrm>
            <a:prstGeom prst="rect">
              <a:avLst/>
            </a:prstGeom>
          </p:spPr>
        </p:pic>
        <p:pic>
          <p:nvPicPr>
            <p:cNvPr id="8" name="Picture 7"/>
            <p:cNvPicPr>
              <a:picLocks noChangeAspect="1"/>
            </p:cNvPicPr>
            <p:nvPr/>
          </p:nvPicPr>
          <p:blipFill>
            <a:blip r:embed="rId3"/>
            <a:stretch>
              <a:fillRect/>
            </a:stretch>
          </p:blipFill>
          <p:spPr>
            <a:xfrm>
              <a:off x="7467600" y="4800600"/>
              <a:ext cx="1128236" cy="1128236"/>
            </a:xfrm>
            <a:prstGeom prst="rect">
              <a:avLst/>
            </a:prstGeom>
          </p:spPr>
        </p:pic>
        <p:pic>
          <p:nvPicPr>
            <p:cNvPr id="9" name="Picture 8"/>
            <p:cNvPicPr>
              <a:picLocks noChangeAspect="1"/>
            </p:cNvPicPr>
            <p:nvPr/>
          </p:nvPicPr>
          <p:blipFill>
            <a:blip r:embed="rId3"/>
            <a:stretch>
              <a:fillRect/>
            </a:stretch>
          </p:blipFill>
          <p:spPr>
            <a:xfrm>
              <a:off x="5615710" y="5466529"/>
              <a:ext cx="1128236" cy="1128236"/>
            </a:xfrm>
            <a:prstGeom prst="rect">
              <a:avLst/>
            </a:prstGeom>
          </p:spPr>
        </p:pic>
      </p:grpSp>
      <p:sp>
        <p:nvSpPr>
          <p:cNvPr id="15" name="Rounded Rectangle 14"/>
          <p:cNvSpPr/>
          <p:nvPr/>
        </p:nvSpPr>
        <p:spPr>
          <a:xfrm>
            <a:off x="7805987" y="2740102"/>
            <a:ext cx="914400" cy="357908"/>
          </a:xfrm>
          <a:prstGeom prst="roundRect">
            <a:avLst/>
          </a:prstGeom>
          <a:solidFill>
            <a:srgbClr val="7F7F7F"/>
          </a:solidFill>
          <a:ln>
            <a:noFill/>
            <a:headEnd type="none" w="med" len="med"/>
            <a:tailEnd type="none"/>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latin typeface="Helvetica Neue"/>
                <a:cs typeface="Helvetica Neue"/>
              </a:rPr>
              <a:t>Worker</a:t>
            </a:r>
            <a:endParaRPr lang="en-US" sz="1800" dirty="0">
              <a:latin typeface="Helvetica Neue"/>
              <a:cs typeface="Helvetica Neue"/>
            </a:endParaRPr>
          </a:p>
        </p:txBody>
      </p:sp>
      <p:sp>
        <p:nvSpPr>
          <p:cNvPr id="16" name="Rounded Rectangle 15"/>
          <p:cNvSpPr/>
          <p:nvPr/>
        </p:nvSpPr>
        <p:spPr>
          <a:xfrm>
            <a:off x="5859422" y="5457536"/>
            <a:ext cx="914400" cy="357908"/>
          </a:xfrm>
          <a:prstGeom prst="roundRect">
            <a:avLst/>
          </a:prstGeom>
          <a:solidFill>
            <a:srgbClr val="7F7F7F"/>
          </a:solidFill>
          <a:ln>
            <a:noFill/>
            <a:headEnd type="none" w="med" len="med"/>
            <a:tailEnd type="none"/>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latin typeface="Helvetica Neue"/>
                <a:cs typeface="Helvetica Neue"/>
              </a:rPr>
              <a:t>Worker</a:t>
            </a:r>
            <a:endParaRPr lang="en-US" sz="1800" dirty="0">
              <a:latin typeface="Helvetica Neue"/>
              <a:cs typeface="Helvetica Neue"/>
            </a:endParaRPr>
          </a:p>
        </p:txBody>
      </p:sp>
      <p:sp>
        <p:nvSpPr>
          <p:cNvPr id="17" name="Rounded Rectangle 16"/>
          <p:cNvSpPr/>
          <p:nvPr/>
        </p:nvSpPr>
        <p:spPr>
          <a:xfrm>
            <a:off x="7714578" y="4795858"/>
            <a:ext cx="914400" cy="357908"/>
          </a:xfrm>
          <a:prstGeom prst="roundRect">
            <a:avLst/>
          </a:prstGeom>
          <a:solidFill>
            <a:srgbClr val="7F7F7F"/>
          </a:solidFill>
          <a:ln>
            <a:noFill/>
            <a:headEnd type="none" w="med" len="med"/>
            <a:tailEnd type="none"/>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latin typeface="Helvetica Neue"/>
                <a:cs typeface="Helvetica Neue"/>
              </a:rPr>
              <a:t>Worker</a:t>
            </a:r>
            <a:endParaRPr lang="en-US" sz="1800" dirty="0">
              <a:latin typeface="Helvetica Neue"/>
              <a:cs typeface="Helvetica Neue"/>
            </a:endParaRPr>
          </a:p>
        </p:txBody>
      </p:sp>
      <p:sp>
        <p:nvSpPr>
          <p:cNvPr id="37" name="TextBox 36"/>
          <p:cNvSpPr txBox="1"/>
          <p:nvPr/>
        </p:nvSpPr>
        <p:spPr>
          <a:xfrm>
            <a:off x="578407" y="4555152"/>
            <a:ext cx="6386160" cy="307777"/>
          </a:xfrm>
          <a:prstGeom prst="rect">
            <a:avLst/>
          </a:prstGeom>
          <a:noFill/>
        </p:spPr>
        <p:txBody>
          <a:bodyPr wrap="square" rtlCol="0">
            <a:spAutoFit/>
          </a:bodyPr>
          <a:lstStyle/>
          <a:p>
            <a:pPr>
              <a:spcBef>
                <a:spcPts val="400"/>
              </a:spcBef>
            </a:pPr>
            <a:r>
              <a:rPr lang="en-US" sz="1400" dirty="0" err="1">
                <a:latin typeface="Lucida Console"/>
                <a:cs typeface="Lucida Console"/>
              </a:rPr>
              <a:t>messages.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mysql</a:t>
            </a:r>
            <a:r>
              <a:rPr lang="en-US" sz="1400" dirty="0" smtClean="0">
                <a:solidFill>
                  <a:srgbClr val="FF0080"/>
                </a:solidFill>
                <a:latin typeface="Lucida Console"/>
                <a:cs typeface="Lucida Console"/>
              </a:rPr>
              <a:t>” in s</a:t>
            </a:r>
            <a:r>
              <a:rPr lang="en-US" sz="1400" dirty="0" smtClean="0">
                <a:latin typeface="Lucida Console"/>
                <a:cs typeface="Lucida Console"/>
              </a:rPr>
              <a:t>).</a:t>
            </a:r>
            <a:r>
              <a:rPr lang="en-US" sz="1400" dirty="0" smtClean="0">
                <a:solidFill>
                  <a:srgbClr val="3366FF"/>
                </a:solidFill>
                <a:latin typeface="Lucida Console"/>
                <a:cs typeface="Lucida Console"/>
              </a:rPr>
              <a:t>count</a:t>
            </a:r>
            <a:r>
              <a:rPr lang="en-US" sz="1400" dirty="0" smtClean="0">
                <a:latin typeface="Lucida Console"/>
                <a:cs typeface="Lucida Console"/>
              </a:rPr>
              <a:t>()</a:t>
            </a:r>
          </a:p>
        </p:txBody>
      </p:sp>
      <p:sp>
        <p:nvSpPr>
          <p:cNvPr id="18" name="Rectangle 17"/>
          <p:cNvSpPr/>
          <p:nvPr/>
        </p:nvSpPr>
        <p:spPr>
          <a:xfrm>
            <a:off x="7864671" y="3377594"/>
            <a:ext cx="791061" cy="320596"/>
          </a:xfrm>
          <a:prstGeom prst="rect">
            <a:avLst/>
          </a:prstGeom>
          <a:solidFill>
            <a:schemeClr val="accent2">
              <a:lumMod val="75000"/>
            </a:schemeClr>
          </a:solidFill>
          <a:ln>
            <a:noFill/>
            <a:headEnd type="none" w="med" len="med"/>
            <a:tailEnd type="none"/>
          </a:ln>
          <a:effectLst/>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500" dirty="0" smtClean="0">
                <a:latin typeface="Helvetica Neue"/>
                <a:cs typeface="Helvetica Neue"/>
              </a:rPr>
              <a:t>Block 1</a:t>
            </a:r>
            <a:endParaRPr lang="en-US" sz="1500" dirty="0">
              <a:latin typeface="Helvetica Neue"/>
              <a:cs typeface="Helvetica Neue"/>
            </a:endParaRPr>
          </a:p>
        </p:txBody>
      </p:sp>
      <p:sp>
        <p:nvSpPr>
          <p:cNvPr id="19" name="Rectangle 18"/>
          <p:cNvSpPr/>
          <p:nvPr/>
        </p:nvSpPr>
        <p:spPr>
          <a:xfrm>
            <a:off x="7746908" y="5427576"/>
            <a:ext cx="819727" cy="320596"/>
          </a:xfrm>
          <a:prstGeom prst="rect">
            <a:avLst/>
          </a:prstGeom>
          <a:solidFill>
            <a:schemeClr val="accent2">
              <a:lumMod val="75000"/>
            </a:schemeClr>
          </a:solidFill>
          <a:ln>
            <a:noFill/>
            <a:headEnd type="none" w="med" len="med"/>
            <a:tailEnd type="none"/>
          </a:ln>
          <a:effectLst/>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500" dirty="0" smtClean="0">
                <a:latin typeface="Helvetica Neue"/>
                <a:cs typeface="Helvetica Neue"/>
              </a:rPr>
              <a:t>Block 2</a:t>
            </a:r>
            <a:endParaRPr lang="en-US" sz="1500" dirty="0">
              <a:latin typeface="Helvetica Neue"/>
              <a:cs typeface="Helvetica Neue"/>
            </a:endParaRPr>
          </a:p>
        </p:txBody>
      </p:sp>
      <p:sp>
        <p:nvSpPr>
          <p:cNvPr id="20" name="Rectangle 19"/>
          <p:cNvSpPr/>
          <p:nvPr/>
        </p:nvSpPr>
        <p:spPr>
          <a:xfrm>
            <a:off x="5900985" y="6089255"/>
            <a:ext cx="806782" cy="320596"/>
          </a:xfrm>
          <a:prstGeom prst="rect">
            <a:avLst/>
          </a:prstGeom>
          <a:solidFill>
            <a:schemeClr val="accent2">
              <a:lumMod val="75000"/>
            </a:schemeClr>
          </a:solidFill>
          <a:ln>
            <a:noFill/>
            <a:headEnd type="none" w="med" len="med"/>
            <a:tailEnd type="none"/>
          </a:ln>
          <a:effectLst/>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500" dirty="0" smtClean="0">
                <a:latin typeface="Helvetica Neue"/>
                <a:cs typeface="Helvetica Neue"/>
              </a:rPr>
              <a:t>Block 3</a:t>
            </a:r>
            <a:endParaRPr lang="en-US" sz="1500" dirty="0">
              <a:latin typeface="Helvetica Neue"/>
              <a:cs typeface="Helvetica Neue"/>
            </a:endParaRPr>
          </a:p>
        </p:txBody>
      </p:sp>
      <p:sp>
        <p:nvSpPr>
          <p:cNvPr id="14" name="Rounded Rectangle 13"/>
          <p:cNvSpPr/>
          <p:nvPr/>
        </p:nvSpPr>
        <p:spPr>
          <a:xfrm>
            <a:off x="6167441" y="3484661"/>
            <a:ext cx="914400" cy="357908"/>
          </a:xfrm>
          <a:prstGeom prst="roundRect">
            <a:avLst/>
          </a:prstGeom>
          <a:solidFill>
            <a:schemeClr val="accent5">
              <a:lumMod val="75000"/>
            </a:schemeClr>
          </a:solidFill>
          <a:ln>
            <a:noFill/>
            <a:headEnd type="none" w="med" len="med"/>
            <a:tailEnd type="none"/>
          </a:ln>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00" dirty="0" smtClean="0">
                <a:latin typeface="Helvetica Neue"/>
                <a:cs typeface="Helvetica Neue"/>
              </a:rPr>
              <a:t>Driver</a:t>
            </a:r>
            <a:endParaRPr lang="en-US" sz="1800" dirty="0">
              <a:latin typeface="Helvetica Neue"/>
              <a:cs typeface="Helvetica Neue"/>
            </a:endParaRPr>
          </a:p>
        </p:txBody>
      </p:sp>
      <p:sp>
        <p:nvSpPr>
          <p:cNvPr id="27" name="Rectangle 26"/>
          <p:cNvSpPr/>
          <p:nvPr/>
        </p:nvSpPr>
        <p:spPr>
          <a:xfrm>
            <a:off x="8091914" y="2482514"/>
            <a:ext cx="777240" cy="320596"/>
          </a:xfrm>
          <a:prstGeom prst="rect">
            <a:avLst/>
          </a:prstGeom>
          <a:solidFill>
            <a:schemeClr val="accent4">
              <a:lumMod val="75000"/>
            </a:schemeClr>
          </a:solidFill>
          <a:ln>
            <a:headEnd type="none" w="med" len="med"/>
            <a:tailEnd type="none"/>
          </a:ln>
          <a:effectLst/>
        </p:spPr>
        <p:style>
          <a:lnRef idx="1">
            <a:schemeClr val="accent4"/>
          </a:lnRef>
          <a:fillRef idx="3">
            <a:schemeClr val="accent4"/>
          </a:fillRef>
          <a:effectRef idx="2">
            <a:schemeClr val="accent4"/>
          </a:effectRef>
          <a:fontRef idx="minor">
            <a:schemeClr val="lt1"/>
          </a:fontRef>
        </p:style>
        <p:txBody>
          <a:bodyPr lIns="0" rIns="0" rtlCol="0" anchor="ctr"/>
          <a:lstStyle/>
          <a:p>
            <a:pPr algn="ctr"/>
            <a:r>
              <a:rPr lang="en-US" sz="1500" dirty="0" smtClean="0">
                <a:latin typeface="Helvetica Neue"/>
                <a:cs typeface="Helvetica Neue"/>
              </a:rPr>
              <a:t>Cache 1</a:t>
            </a:r>
            <a:endParaRPr lang="en-US" sz="1500" dirty="0">
              <a:latin typeface="Helvetica Neue"/>
              <a:cs typeface="Helvetica Neue"/>
            </a:endParaRPr>
          </a:p>
        </p:txBody>
      </p:sp>
      <p:sp>
        <p:nvSpPr>
          <p:cNvPr id="28" name="Rectangle 27"/>
          <p:cNvSpPr/>
          <p:nvPr/>
        </p:nvSpPr>
        <p:spPr>
          <a:xfrm>
            <a:off x="8027259" y="4555833"/>
            <a:ext cx="777240" cy="320596"/>
          </a:xfrm>
          <a:prstGeom prst="rect">
            <a:avLst/>
          </a:prstGeom>
          <a:solidFill>
            <a:schemeClr val="accent4">
              <a:lumMod val="75000"/>
            </a:schemeClr>
          </a:solidFill>
          <a:ln>
            <a:headEnd type="none" w="med" len="med"/>
            <a:tailEnd type="none"/>
          </a:ln>
          <a:effectLst/>
        </p:spPr>
        <p:style>
          <a:lnRef idx="1">
            <a:schemeClr val="accent4"/>
          </a:lnRef>
          <a:fillRef idx="3">
            <a:schemeClr val="accent4"/>
          </a:fillRef>
          <a:effectRef idx="2">
            <a:schemeClr val="accent4"/>
          </a:effectRef>
          <a:fontRef idx="minor">
            <a:schemeClr val="lt1"/>
          </a:fontRef>
        </p:style>
        <p:txBody>
          <a:bodyPr lIns="0" rIns="0" rtlCol="0" anchor="ctr"/>
          <a:lstStyle/>
          <a:p>
            <a:pPr algn="ctr"/>
            <a:r>
              <a:rPr lang="en-US" sz="1500" dirty="0" smtClean="0">
                <a:latin typeface="Helvetica Neue"/>
                <a:cs typeface="Helvetica Neue"/>
              </a:rPr>
              <a:t>Cache 2</a:t>
            </a:r>
            <a:endParaRPr lang="en-US" sz="1500" dirty="0">
              <a:latin typeface="Helvetica Neue"/>
              <a:cs typeface="Helvetica Neue"/>
            </a:endParaRPr>
          </a:p>
        </p:txBody>
      </p:sp>
      <p:sp>
        <p:nvSpPr>
          <p:cNvPr id="29" name="Rectangle 28"/>
          <p:cNvSpPr/>
          <p:nvPr/>
        </p:nvSpPr>
        <p:spPr>
          <a:xfrm>
            <a:off x="6332350" y="5194298"/>
            <a:ext cx="777240" cy="320596"/>
          </a:xfrm>
          <a:prstGeom prst="rect">
            <a:avLst/>
          </a:prstGeom>
          <a:solidFill>
            <a:schemeClr val="accent4">
              <a:lumMod val="75000"/>
            </a:schemeClr>
          </a:solidFill>
          <a:ln>
            <a:headEnd type="none" w="med" len="med"/>
            <a:tailEnd type="none"/>
          </a:ln>
          <a:effectLst/>
        </p:spPr>
        <p:style>
          <a:lnRef idx="1">
            <a:schemeClr val="accent4"/>
          </a:lnRef>
          <a:fillRef idx="3">
            <a:schemeClr val="accent4"/>
          </a:fillRef>
          <a:effectRef idx="2">
            <a:schemeClr val="accent4"/>
          </a:effectRef>
          <a:fontRef idx="minor">
            <a:schemeClr val="lt1"/>
          </a:fontRef>
        </p:style>
        <p:txBody>
          <a:bodyPr lIns="0" rIns="0" rtlCol="0" anchor="ctr"/>
          <a:lstStyle/>
          <a:p>
            <a:pPr algn="ctr"/>
            <a:r>
              <a:rPr lang="en-US" sz="1500" dirty="0" smtClean="0">
                <a:latin typeface="Helvetica Neue"/>
                <a:cs typeface="Helvetica Neue"/>
              </a:rPr>
              <a:t>Cache 3</a:t>
            </a:r>
            <a:endParaRPr lang="en-US" sz="1500" dirty="0">
              <a:latin typeface="Helvetica Neue"/>
              <a:cs typeface="Helvetica Neue"/>
            </a:endParaRPr>
          </a:p>
        </p:txBody>
      </p:sp>
      <p:cxnSp>
        <p:nvCxnSpPr>
          <p:cNvPr id="24" name="Straight Arrow Connector 23"/>
          <p:cNvCxnSpPr/>
          <p:nvPr/>
        </p:nvCxnSpPr>
        <p:spPr>
          <a:xfrm rot="5400000" flipH="1" flipV="1">
            <a:off x="5526912" y="4489114"/>
            <a:ext cx="1570182" cy="337128"/>
          </a:xfrm>
          <a:prstGeom prst="straightConnector1">
            <a:avLst/>
          </a:prstGeom>
          <a:ln w="254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10800000">
            <a:off x="6963172" y="3872587"/>
            <a:ext cx="958269" cy="905162"/>
          </a:xfrm>
          <a:prstGeom prst="straightConnector1">
            <a:avLst/>
          </a:prstGeom>
          <a:ln w="254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0800000" flipV="1">
            <a:off x="6884656" y="2974345"/>
            <a:ext cx="909784" cy="494146"/>
          </a:xfrm>
          <a:prstGeom prst="straightConnector1">
            <a:avLst/>
          </a:prstGeom>
          <a:ln w="254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046407" y="3199824"/>
            <a:ext cx="838691" cy="338554"/>
          </a:xfrm>
          <a:prstGeom prst="rect">
            <a:avLst/>
          </a:prstGeom>
          <a:noFill/>
          <a:effectLst/>
        </p:spPr>
        <p:txBody>
          <a:bodyPr wrap="none" rtlCol="0">
            <a:spAutoFit/>
          </a:bodyPr>
          <a:lstStyle/>
          <a:p>
            <a:r>
              <a:rPr lang="en-US" sz="1600" dirty="0" smtClean="0">
                <a:latin typeface="Helvetica Neue"/>
                <a:cs typeface="Helvetica Neue"/>
              </a:rPr>
              <a:t>results</a:t>
            </a:r>
            <a:endParaRPr lang="en-US" sz="1600" dirty="0">
              <a:latin typeface="Helvetica Neue"/>
              <a:cs typeface="Helvetica Neue"/>
            </a:endParaRPr>
          </a:p>
        </p:txBody>
      </p:sp>
      <p:sp>
        <p:nvSpPr>
          <p:cNvPr id="31" name="TextBox 30"/>
          <p:cNvSpPr txBox="1"/>
          <p:nvPr/>
        </p:nvSpPr>
        <p:spPr>
          <a:xfrm>
            <a:off x="7239000" y="3886200"/>
            <a:ext cx="838691" cy="338554"/>
          </a:xfrm>
          <a:prstGeom prst="rect">
            <a:avLst/>
          </a:prstGeom>
          <a:noFill/>
          <a:effectLst/>
        </p:spPr>
        <p:txBody>
          <a:bodyPr wrap="none" rtlCol="0">
            <a:spAutoFit/>
          </a:bodyPr>
          <a:lstStyle/>
          <a:p>
            <a:r>
              <a:rPr lang="en-US" sz="1600" dirty="0" smtClean="0">
                <a:latin typeface="Helvetica Neue"/>
                <a:cs typeface="Helvetica Neue"/>
              </a:rPr>
              <a:t>results</a:t>
            </a:r>
            <a:endParaRPr lang="en-US" sz="1600" dirty="0">
              <a:latin typeface="Helvetica Neue"/>
              <a:cs typeface="Helvetica Neue"/>
            </a:endParaRPr>
          </a:p>
        </p:txBody>
      </p:sp>
      <p:sp>
        <p:nvSpPr>
          <p:cNvPr id="32" name="TextBox 31"/>
          <p:cNvSpPr txBox="1"/>
          <p:nvPr/>
        </p:nvSpPr>
        <p:spPr>
          <a:xfrm>
            <a:off x="6243150" y="4693652"/>
            <a:ext cx="838691" cy="338554"/>
          </a:xfrm>
          <a:prstGeom prst="rect">
            <a:avLst/>
          </a:prstGeom>
          <a:noFill/>
          <a:effectLst/>
        </p:spPr>
        <p:txBody>
          <a:bodyPr wrap="none" rtlCol="0">
            <a:spAutoFit/>
          </a:bodyPr>
          <a:lstStyle/>
          <a:p>
            <a:r>
              <a:rPr lang="en-US" sz="1600" dirty="0" smtClean="0">
                <a:latin typeface="Helvetica Neue"/>
                <a:cs typeface="Helvetica Neue"/>
              </a:rPr>
              <a:t>results</a:t>
            </a:r>
            <a:endParaRPr lang="en-US" sz="1600" dirty="0">
              <a:latin typeface="Helvetica Neue"/>
              <a:cs typeface="Helvetica Neue"/>
            </a:endParaRPr>
          </a:p>
        </p:txBody>
      </p:sp>
      <p:sp>
        <p:nvSpPr>
          <p:cNvPr id="5" name="Title 4"/>
          <p:cNvSpPr>
            <a:spLocks noGrp="1"/>
          </p:cNvSpPr>
          <p:nvPr>
            <p:ph type="title"/>
          </p:nvPr>
        </p:nvSpPr>
        <p:spPr/>
        <p:txBody>
          <a:bodyPr/>
          <a:lstStyle/>
          <a:p>
            <a:r>
              <a:rPr lang="en-US" dirty="0"/>
              <a:t>Example: Log Mining</a:t>
            </a:r>
          </a:p>
        </p:txBody>
      </p:sp>
    </p:spTree>
    <p:extLst>
      <p:ext uri="{BB962C8B-B14F-4D97-AF65-F5344CB8AC3E}">
        <p14:creationId xmlns:p14="http://schemas.microsoft.com/office/powerpoint/2010/main" val="2572281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The Berkeley </a:t>
            </a:r>
            <a:r>
              <a:rPr lang="en-US" dirty="0" err="1" smtClean="0"/>
              <a:t>AMPLab</a:t>
            </a:r>
            <a:endParaRPr lang="en-US" dirty="0"/>
          </a:p>
        </p:txBody>
      </p:sp>
      <p:sp>
        <p:nvSpPr>
          <p:cNvPr id="3" name="Content Placeholder 2"/>
          <p:cNvSpPr>
            <a:spLocks noGrp="1"/>
          </p:cNvSpPr>
          <p:nvPr>
            <p:ph idx="1"/>
          </p:nvPr>
        </p:nvSpPr>
        <p:spPr>
          <a:xfrm>
            <a:off x="499528" y="1195070"/>
            <a:ext cx="8229600" cy="2843530"/>
          </a:xfrm>
        </p:spPr>
        <p:txBody>
          <a:bodyPr/>
          <a:lstStyle/>
          <a:p>
            <a:pPr>
              <a:lnSpc>
                <a:spcPct val="90000"/>
              </a:lnSpc>
            </a:pPr>
            <a:r>
              <a:rPr lang="en-US" dirty="0" smtClean="0">
                <a:cs typeface="Source Sans Pro Light"/>
              </a:rPr>
              <a:t>January 2011 – 2016</a:t>
            </a:r>
          </a:p>
          <a:p>
            <a:pPr lvl="1">
              <a:lnSpc>
                <a:spcPct val="90000"/>
              </a:lnSpc>
            </a:pPr>
            <a:r>
              <a:rPr lang="en-US" dirty="0" smtClean="0">
                <a:cs typeface="Source Sans Pro Light"/>
              </a:rPr>
              <a:t>8 faculty</a:t>
            </a:r>
          </a:p>
          <a:p>
            <a:pPr lvl="1">
              <a:lnSpc>
                <a:spcPct val="90000"/>
              </a:lnSpc>
            </a:pPr>
            <a:r>
              <a:rPr lang="en-US" dirty="0" smtClean="0">
                <a:cs typeface="Source Sans Pro Light"/>
              </a:rPr>
              <a:t>&gt; 50 students</a:t>
            </a:r>
          </a:p>
          <a:p>
            <a:pPr lvl="1">
              <a:lnSpc>
                <a:spcPct val="90000"/>
              </a:lnSpc>
            </a:pPr>
            <a:r>
              <a:rPr lang="en-US" dirty="0" smtClean="0">
                <a:cs typeface="Source Sans Pro Light"/>
              </a:rPr>
              <a:t>3 software engineer team</a:t>
            </a:r>
          </a:p>
          <a:p>
            <a:pPr>
              <a:lnSpc>
                <a:spcPct val="90000"/>
              </a:lnSpc>
            </a:pPr>
            <a:r>
              <a:rPr lang="en-US" dirty="0" smtClean="0">
                <a:cs typeface="Source Sans Pro Light"/>
              </a:rPr>
              <a:t>Organized for collaboration </a:t>
            </a:r>
            <a:endParaRPr lang="en-US" dirty="0">
              <a:cs typeface="Source Sans Pro Light"/>
            </a:endParaRPr>
          </a:p>
        </p:txBody>
      </p:sp>
      <p:pic>
        <p:nvPicPr>
          <p:cNvPr id="4" name="Picture 3" descr="amplab-layou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903146"/>
            <a:ext cx="3874448" cy="280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19"/>
          <p:cNvGrpSpPr/>
          <p:nvPr/>
        </p:nvGrpSpPr>
        <p:grpSpPr>
          <a:xfrm>
            <a:off x="4038600" y="4212173"/>
            <a:ext cx="1835651" cy="2398931"/>
            <a:chOff x="4038600" y="4212173"/>
            <a:chExt cx="1835651" cy="2398931"/>
          </a:xfrm>
        </p:grpSpPr>
        <p:pic>
          <p:nvPicPr>
            <p:cNvPr id="6" name="Picture 5"/>
            <p:cNvPicPr>
              <a:picLocks noChangeAspect="1"/>
            </p:cNvPicPr>
            <p:nvPr/>
          </p:nvPicPr>
          <p:blipFill>
            <a:blip r:embed="rId3"/>
            <a:stretch>
              <a:fillRect/>
            </a:stretch>
          </p:blipFill>
          <p:spPr>
            <a:xfrm>
              <a:off x="4045451" y="4212173"/>
              <a:ext cx="1828800" cy="1828800"/>
            </a:xfrm>
            <a:prstGeom prst="rect">
              <a:avLst/>
            </a:prstGeom>
          </p:spPr>
        </p:pic>
        <p:sp>
          <p:nvSpPr>
            <p:cNvPr id="7" name="TextBox 6"/>
            <p:cNvSpPr txBox="1"/>
            <p:nvPr/>
          </p:nvSpPr>
          <p:spPr>
            <a:xfrm>
              <a:off x="4038600" y="5964773"/>
              <a:ext cx="1454244" cy="646331"/>
            </a:xfrm>
            <a:prstGeom prst="rect">
              <a:avLst/>
            </a:prstGeom>
            <a:noFill/>
          </p:spPr>
          <p:txBody>
            <a:bodyPr wrap="none" rtlCol="0">
              <a:spAutoFit/>
            </a:bodyPr>
            <a:lstStyle/>
            <a:p>
              <a:r>
                <a:rPr lang="en-US" dirty="0" smtClean="0">
                  <a:latin typeface="Source Sans Pro Light"/>
                  <a:cs typeface="Source Sans Pro Light"/>
                </a:rPr>
                <a:t>3 day retreats</a:t>
              </a:r>
            </a:p>
            <a:p>
              <a:r>
                <a:rPr lang="en-US" dirty="0" smtClean="0">
                  <a:latin typeface="Source Sans Pro Light"/>
                  <a:cs typeface="Source Sans Pro Light"/>
                </a:rPr>
                <a:t>(twice a year)</a:t>
              </a:r>
            </a:p>
          </p:txBody>
        </p:sp>
      </p:grpSp>
      <p:sp>
        <p:nvSpPr>
          <p:cNvPr id="10" name="Rounded Rectangle 9"/>
          <p:cNvSpPr/>
          <p:nvPr/>
        </p:nvSpPr>
        <p:spPr>
          <a:xfrm>
            <a:off x="1524000" y="4000500"/>
            <a:ext cx="1060679" cy="1181100"/>
          </a:xfrm>
          <a:prstGeom prst="roundRect">
            <a:avLst/>
          </a:prstGeom>
          <a:ln w="57150" cmpd="sng">
            <a:solidFill>
              <a:srgbClr val="FF0000"/>
            </a:solidFill>
            <a:headEnd type="none" w="med" len="med"/>
            <a:tailEnd type="none"/>
          </a:ln>
          <a:effectLst>
            <a:glow rad="25400">
              <a:schemeClr val="bg1">
                <a:alpha val="7500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Source Sans Pro Light"/>
              <a:cs typeface="Source Sans Pro Light"/>
            </a:endParaRPr>
          </a:p>
        </p:txBody>
      </p:sp>
      <p:sp>
        <p:nvSpPr>
          <p:cNvPr id="16" name="Left-Right Arrow 15"/>
          <p:cNvSpPr/>
          <p:nvPr/>
        </p:nvSpPr>
        <p:spPr>
          <a:xfrm rot="18467010">
            <a:off x="5690419" y="1891929"/>
            <a:ext cx="1553983" cy="294156"/>
          </a:xfrm>
          <a:prstGeom prst="leftRightArrow">
            <a:avLst/>
          </a:prstGeom>
          <a:solidFill>
            <a:srgbClr val="FF66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000">
              <a:latin typeface="Source Sans Pro Light"/>
              <a:cs typeface="Source Sans Pro Light"/>
            </a:endParaRPr>
          </a:p>
        </p:txBody>
      </p:sp>
      <p:sp>
        <p:nvSpPr>
          <p:cNvPr id="17" name="Left-Right Arrow 16"/>
          <p:cNvSpPr/>
          <p:nvPr/>
        </p:nvSpPr>
        <p:spPr>
          <a:xfrm>
            <a:off x="6779544" y="2790825"/>
            <a:ext cx="1069056" cy="300892"/>
          </a:xfrm>
          <a:prstGeom prst="leftRightArrow">
            <a:avLst/>
          </a:prstGeom>
          <a:solidFill>
            <a:srgbClr val="FF66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000">
              <a:latin typeface="Source Sans Pro Light"/>
              <a:cs typeface="Source Sans Pro Light"/>
            </a:endParaRPr>
          </a:p>
        </p:txBody>
      </p:sp>
      <p:grpSp>
        <p:nvGrpSpPr>
          <p:cNvPr id="23" name="Group 22"/>
          <p:cNvGrpSpPr/>
          <p:nvPr/>
        </p:nvGrpSpPr>
        <p:grpSpPr>
          <a:xfrm>
            <a:off x="6044277" y="3750727"/>
            <a:ext cx="2947323" cy="2891154"/>
            <a:chOff x="6044277" y="3750727"/>
            <a:chExt cx="2947323" cy="2891154"/>
          </a:xfrm>
        </p:grpSpPr>
        <p:sp>
          <p:nvSpPr>
            <p:cNvPr id="8" name="TextBox 7"/>
            <p:cNvSpPr txBox="1"/>
            <p:nvPr/>
          </p:nvSpPr>
          <p:spPr>
            <a:xfrm>
              <a:off x="6331451" y="5964773"/>
              <a:ext cx="2660149" cy="677108"/>
            </a:xfrm>
            <a:prstGeom prst="rect">
              <a:avLst/>
            </a:prstGeom>
            <a:noFill/>
          </p:spPr>
          <p:txBody>
            <a:bodyPr wrap="square" rtlCol="0">
              <a:spAutoFit/>
            </a:bodyPr>
            <a:lstStyle/>
            <a:p>
              <a:r>
                <a:rPr lang="en-US" dirty="0" smtClean="0">
                  <a:latin typeface="Source Sans Pro Light"/>
                  <a:cs typeface="Source Sans Pro Light"/>
                </a:rPr>
                <a:t>400+ campers </a:t>
              </a:r>
            </a:p>
            <a:p>
              <a:r>
                <a:rPr lang="en-US" dirty="0" smtClean="0">
                  <a:latin typeface="Source Sans Pro Light"/>
                  <a:cs typeface="Source Sans Pro Light"/>
                </a:rPr>
                <a:t>(100s companies</a:t>
              </a:r>
              <a:r>
                <a:rPr lang="en-US" sz="2000" dirty="0" smtClean="0">
                  <a:latin typeface="Source Sans Pro Light"/>
                  <a:cs typeface="Source Sans Pro Light"/>
                </a:rPr>
                <a:t>)</a:t>
              </a:r>
            </a:p>
          </p:txBody>
        </p:sp>
        <p:sp>
          <p:nvSpPr>
            <p:cNvPr id="9" name="TextBox 8"/>
            <p:cNvSpPr txBox="1"/>
            <p:nvPr/>
          </p:nvSpPr>
          <p:spPr>
            <a:xfrm>
              <a:off x="6289123" y="3750727"/>
              <a:ext cx="2431549" cy="369332"/>
            </a:xfrm>
            <a:prstGeom prst="rect">
              <a:avLst/>
            </a:prstGeom>
            <a:noFill/>
          </p:spPr>
          <p:txBody>
            <a:bodyPr wrap="square" rtlCol="0">
              <a:spAutoFit/>
            </a:bodyPr>
            <a:lstStyle/>
            <a:p>
              <a:r>
                <a:rPr lang="en-US" dirty="0" err="1" smtClean="0">
                  <a:latin typeface="Source Sans Pro Light"/>
                  <a:cs typeface="Source Sans Pro Light"/>
                </a:rPr>
                <a:t>AMPCamp</a:t>
              </a:r>
              <a:r>
                <a:rPr lang="en-US" dirty="0" smtClean="0">
                  <a:latin typeface="Source Sans Pro Light"/>
                  <a:cs typeface="Source Sans Pro Light"/>
                </a:rPr>
                <a:t> (since 2012)</a:t>
              </a:r>
            </a:p>
          </p:txBody>
        </p:sp>
        <p:pic>
          <p:nvPicPr>
            <p:cNvPr id="22" name="Picture 21"/>
            <p:cNvPicPr>
              <a:picLocks noChangeAspect="1"/>
            </p:cNvPicPr>
            <p:nvPr/>
          </p:nvPicPr>
          <p:blipFill>
            <a:blip r:embed="rId4"/>
            <a:stretch>
              <a:fillRect/>
            </a:stretch>
          </p:blipFill>
          <p:spPr>
            <a:xfrm>
              <a:off x="6044277" y="4191000"/>
              <a:ext cx="2947323" cy="1870844"/>
            </a:xfrm>
            <a:prstGeom prst="rect">
              <a:avLst/>
            </a:prstGeom>
          </p:spPr>
        </p:pic>
      </p:grpSp>
      <p:sp>
        <p:nvSpPr>
          <p:cNvPr id="5" name="Rounded Rectangle 4"/>
          <p:cNvSpPr/>
          <p:nvPr/>
        </p:nvSpPr>
        <p:spPr bwMode="auto">
          <a:xfrm>
            <a:off x="6400800" y="914400"/>
            <a:ext cx="1752600" cy="533400"/>
          </a:xfrm>
          <a:prstGeom prst="roundRect">
            <a:avLst/>
          </a:prstGeom>
          <a:solidFill>
            <a:schemeClr val="accent5">
              <a:lumMod val="50000"/>
            </a:schemeClr>
          </a:solidFill>
          <a:ln w="57150" cap="flat" cmpd="sng" algn="ctr">
            <a:solidFill>
              <a:schemeClr val="accent5">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rgbClr val="FF6600"/>
                </a:solidFill>
                <a:effectLst/>
                <a:latin typeface="Gill Sans"/>
                <a:cs typeface="Gill Sans"/>
              </a:rPr>
              <a:t>A</a:t>
            </a:r>
            <a:r>
              <a:rPr kumimoji="0" lang="en-US" sz="2000" b="1" i="0" u="none" strike="noStrike" cap="none" normalizeH="0" baseline="0" dirty="0" err="1" smtClean="0">
                <a:ln>
                  <a:noFill/>
                </a:ln>
                <a:solidFill>
                  <a:schemeClr val="bg1"/>
                </a:solidFill>
                <a:effectLst/>
                <a:latin typeface="Gill Sans Light"/>
                <a:cs typeface="Gill Sans Light"/>
              </a:rPr>
              <a:t>logorithms</a:t>
            </a:r>
            <a:endParaRPr kumimoji="0" lang="en-US" sz="2000" b="1" i="0" u="none" strike="noStrike" cap="none" normalizeH="0" baseline="0" dirty="0" smtClean="0">
              <a:ln>
                <a:noFill/>
              </a:ln>
              <a:solidFill>
                <a:schemeClr val="bg1"/>
              </a:solidFill>
              <a:effectLst/>
              <a:latin typeface="Gill Sans Light"/>
              <a:cs typeface="Gill Sans Light"/>
            </a:endParaRPr>
          </a:p>
        </p:txBody>
      </p:sp>
      <p:sp>
        <p:nvSpPr>
          <p:cNvPr id="24" name="Left-Right Arrow 23"/>
          <p:cNvSpPr/>
          <p:nvPr/>
        </p:nvSpPr>
        <p:spPr>
          <a:xfrm rot="3132990" flipH="1">
            <a:off x="7282896" y="1904629"/>
            <a:ext cx="1553983" cy="294156"/>
          </a:xfrm>
          <a:prstGeom prst="leftRightArrow">
            <a:avLst/>
          </a:prstGeom>
          <a:solidFill>
            <a:srgbClr val="FF66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000">
              <a:latin typeface="Source Sans Pro Light"/>
              <a:cs typeface="Source Sans Pro Light"/>
            </a:endParaRPr>
          </a:p>
        </p:txBody>
      </p:sp>
      <p:sp>
        <p:nvSpPr>
          <p:cNvPr id="25" name="Rounded Rectangle 24"/>
          <p:cNvSpPr/>
          <p:nvPr/>
        </p:nvSpPr>
        <p:spPr bwMode="auto">
          <a:xfrm>
            <a:off x="5334000" y="2667000"/>
            <a:ext cx="1447800" cy="533400"/>
          </a:xfrm>
          <a:prstGeom prst="roundRect">
            <a:avLst/>
          </a:prstGeom>
          <a:solidFill>
            <a:schemeClr val="accent5">
              <a:lumMod val="50000"/>
            </a:schemeClr>
          </a:solidFill>
          <a:ln w="571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0" dirty="0" smtClean="0">
                <a:solidFill>
                  <a:srgbClr val="FF6600"/>
                </a:solidFill>
                <a:latin typeface="Gill Sans"/>
                <a:cs typeface="Gill Sans"/>
              </a:rPr>
              <a:t>M</a:t>
            </a:r>
            <a:r>
              <a:rPr lang="en-US" sz="2000" dirty="0" smtClean="0">
                <a:solidFill>
                  <a:schemeClr val="bg1"/>
                </a:solidFill>
                <a:latin typeface="Gill Sans Light"/>
                <a:cs typeface="Gill Sans Light"/>
              </a:rPr>
              <a:t>achines</a:t>
            </a:r>
            <a:endParaRPr kumimoji="0" lang="en-US" sz="2000" b="1" i="0" u="none" strike="noStrike" cap="none" normalizeH="0" baseline="0" dirty="0" smtClean="0">
              <a:ln>
                <a:noFill/>
              </a:ln>
              <a:solidFill>
                <a:schemeClr val="bg1"/>
              </a:solidFill>
              <a:effectLst/>
              <a:latin typeface="Gill Sans Light"/>
              <a:cs typeface="Gill Sans Light"/>
            </a:endParaRPr>
          </a:p>
        </p:txBody>
      </p:sp>
      <p:sp>
        <p:nvSpPr>
          <p:cNvPr id="26" name="Rounded Rectangle 25"/>
          <p:cNvSpPr/>
          <p:nvPr/>
        </p:nvSpPr>
        <p:spPr bwMode="auto">
          <a:xfrm>
            <a:off x="7848600" y="2667000"/>
            <a:ext cx="1295400" cy="533400"/>
          </a:xfrm>
          <a:prstGeom prst="roundRect">
            <a:avLst/>
          </a:prstGeom>
          <a:solidFill>
            <a:schemeClr val="accent5">
              <a:lumMod val="50000"/>
            </a:schemeClr>
          </a:solidFill>
          <a:ln w="571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0" dirty="0">
                <a:solidFill>
                  <a:srgbClr val="FF6600"/>
                </a:solidFill>
                <a:latin typeface="Gill Sans"/>
                <a:cs typeface="Gill Sans"/>
              </a:rPr>
              <a:t>P</a:t>
            </a:r>
            <a:r>
              <a:rPr lang="en-US" sz="2000" dirty="0" smtClean="0">
                <a:solidFill>
                  <a:schemeClr val="bg1"/>
                </a:solidFill>
                <a:latin typeface="Gill Sans Light"/>
                <a:cs typeface="Gill Sans Light"/>
              </a:rPr>
              <a:t>eople</a:t>
            </a:r>
            <a:endParaRPr kumimoji="0" lang="en-US" sz="2000" b="1" i="0" u="none" strike="noStrike" cap="none" normalizeH="0" baseline="0" dirty="0" smtClean="0">
              <a:ln>
                <a:noFill/>
              </a:ln>
              <a:solidFill>
                <a:schemeClr val="bg1"/>
              </a:solidFill>
              <a:effectLst/>
              <a:latin typeface="Gill Sans Light"/>
              <a:cs typeface="Gill Sans Light"/>
            </a:endParaRPr>
          </a:p>
        </p:txBody>
      </p:sp>
      <p:sp>
        <p:nvSpPr>
          <p:cNvPr id="21" name="TextBox 20"/>
          <p:cNvSpPr txBox="1"/>
          <p:nvPr/>
        </p:nvSpPr>
        <p:spPr>
          <a:xfrm>
            <a:off x="6769759" y="1981200"/>
            <a:ext cx="1078841" cy="523220"/>
          </a:xfrm>
          <a:prstGeom prst="rect">
            <a:avLst/>
          </a:prstGeom>
          <a:noFill/>
        </p:spPr>
        <p:txBody>
          <a:bodyPr wrap="none" rtlCol="0">
            <a:spAutoFit/>
          </a:bodyPr>
          <a:lstStyle/>
          <a:p>
            <a:r>
              <a:rPr lang="en-US" sz="2800" dirty="0" smtClean="0">
                <a:solidFill>
                  <a:srgbClr val="FF6600"/>
                </a:solidFill>
                <a:latin typeface="Gill Sans"/>
                <a:cs typeface="Gill Sans"/>
              </a:rPr>
              <a:t>AMP</a:t>
            </a:r>
            <a:endParaRPr lang="en-US" sz="2800" dirty="0">
              <a:solidFill>
                <a:srgbClr val="FF6600"/>
              </a:solidFill>
              <a:latin typeface="Gill Sans"/>
              <a:cs typeface="Gill Sans"/>
            </a:endParaRPr>
          </a:p>
        </p:txBody>
      </p:sp>
    </p:spTree>
    <p:extLst>
      <p:ext uri="{BB962C8B-B14F-4D97-AF65-F5344CB8AC3E}">
        <p14:creationId xmlns:p14="http://schemas.microsoft.com/office/powerpoint/2010/main" val="359557370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7984"/>
            <a:ext cx="8229600" cy="1371600"/>
          </a:xfrm>
        </p:spPr>
        <p:txBody>
          <a:bodyPr>
            <a:normAutofit/>
          </a:bodyPr>
          <a:lstStyle/>
          <a:p>
            <a:pPr marL="0" algn="ctr">
              <a:buNone/>
            </a:pPr>
            <a:r>
              <a:rPr lang="en-US" sz="2800" dirty="0" smtClean="0">
                <a:solidFill>
                  <a:schemeClr val="bg1">
                    <a:lumMod val="50000"/>
                  </a:schemeClr>
                </a:solidFill>
              </a:rPr>
              <a:t>Load error messages from a log into memory, then interactively search for various patterns</a:t>
            </a:r>
            <a:endParaRPr lang="en-US" sz="2800" dirty="0">
              <a:solidFill>
                <a:schemeClr val="bg1">
                  <a:lumMod val="50000"/>
                </a:schemeClr>
              </a:solidFill>
            </a:endParaRPr>
          </a:p>
        </p:txBody>
      </p:sp>
      <p:sp>
        <p:nvSpPr>
          <p:cNvPr id="4" name="TextBox 3"/>
          <p:cNvSpPr txBox="1"/>
          <p:nvPr/>
        </p:nvSpPr>
        <p:spPr>
          <a:xfrm>
            <a:off x="578405" y="2736442"/>
            <a:ext cx="7713432" cy="1184940"/>
          </a:xfrm>
          <a:prstGeom prst="rect">
            <a:avLst/>
          </a:prstGeom>
          <a:noFill/>
        </p:spPr>
        <p:txBody>
          <a:bodyPr wrap="square" rtlCol="0">
            <a:spAutoFit/>
          </a:bodyPr>
          <a:lstStyle/>
          <a:p>
            <a:pPr>
              <a:spcBef>
                <a:spcPts val="600"/>
              </a:spcBef>
            </a:pPr>
            <a:r>
              <a:rPr lang="en-US" sz="1400" dirty="0" smtClean="0">
                <a:latin typeface="Lucida Console"/>
                <a:cs typeface="Lucida Console"/>
              </a:rPr>
              <a:t>lines = </a:t>
            </a:r>
            <a:r>
              <a:rPr lang="en-US" sz="1400" dirty="0" err="1" smtClean="0">
                <a:latin typeface="Lucida Console"/>
                <a:cs typeface="Lucida Console"/>
              </a:rPr>
              <a:t>spark.textFile(</a:t>
            </a:r>
            <a:r>
              <a:rPr lang="en-US" sz="1400" dirty="0" err="1" smtClean="0">
                <a:solidFill>
                  <a:srgbClr val="000090"/>
                </a:solidFill>
                <a:latin typeface="Lucida Console"/>
                <a:cs typeface="Lucida Console"/>
              </a:rPr>
              <a:t>“hdfs</a:t>
            </a:r>
            <a:r>
              <a:rPr lang="en-US" sz="1400" dirty="0" smtClean="0">
                <a:solidFill>
                  <a:srgbClr val="000090"/>
                </a:solidFill>
                <a:latin typeface="Lucida Console"/>
                <a:cs typeface="Lucida Console"/>
              </a:rPr>
              <a:t>://...”</a:t>
            </a:r>
            <a:r>
              <a:rPr lang="en-US" sz="1400" dirty="0" smtClean="0">
                <a:latin typeface="Lucida Console"/>
                <a:cs typeface="Lucida Console"/>
              </a:rPr>
              <a:t>)</a:t>
            </a:r>
          </a:p>
          <a:p>
            <a:pPr>
              <a:spcBef>
                <a:spcPts val="600"/>
              </a:spcBef>
            </a:pPr>
            <a:r>
              <a:rPr lang="en-US" sz="1400" dirty="0" smtClean="0">
                <a:latin typeface="Lucida Console"/>
                <a:cs typeface="Lucida Console"/>
              </a:rPr>
              <a:t>errors = </a:t>
            </a:r>
            <a:r>
              <a:rPr lang="en-US" sz="1400" dirty="0" err="1" smtClean="0">
                <a:latin typeface="Lucida Console"/>
                <a:cs typeface="Lucida Console"/>
              </a:rPr>
              <a:t>lines.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s.startswith</a:t>
            </a:r>
            <a:r>
              <a:rPr lang="en-US" sz="1400" dirty="0" smtClean="0">
                <a:solidFill>
                  <a:srgbClr val="FF0080"/>
                </a:solidFill>
                <a:latin typeface="Lucida Console"/>
                <a:cs typeface="Lucida Console"/>
              </a:rPr>
              <a:t>(“ERROR”)</a:t>
            </a:r>
            <a:r>
              <a:rPr lang="en-US" sz="1400" dirty="0" smtClean="0">
                <a:latin typeface="Lucida Console"/>
                <a:cs typeface="Lucida Console"/>
              </a:rPr>
              <a:t>)</a:t>
            </a:r>
          </a:p>
          <a:p>
            <a:pPr>
              <a:spcBef>
                <a:spcPts val="600"/>
              </a:spcBef>
            </a:pPr>
            <a:r>
              <a:rPr lang="en-US" sz="1400" dirty="0" smtClean="0">
                <a:latin typeface="Lucida Console"/>
                <a:cs typeface="Lucida Console"/>
              </a:rPr>
              <a:t>messages = </a:t>
            </a:r>
            <a:r>
              <a:rPr lang="en-US" sz="1400" dirty="0" err="1" smtClean="0">
                <a:latin typeface="Lucida Console"/>
                <a:cs typeface="Lucida Console"/>
              </a:rPr>
              <a:t>errors.</a:t>
            </a:r>
            <a:r>
              <a:rPr lang="en-US" sz="1400" dirty="0" err="1" smtClean="0">
                <a:solidFill>
                  <a:srgbClr val="3366FF"/>
                </a:solidFill>
                <a:latin typeface="Lucida Console"/>
                <a:cs typeface="Lucida Console"/>
              </a:rPr>
              <a:t>map</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s.split</a:t>
            </a:r>
            <a:r>
              <a:rPr lang="en-US" sz="1400" dirty="0" smtClean="0">
                <a:solidFill>
                  <a:srgbClr val="FF0080"/>
                </a:solidFill>
                <a:latin typeface="Lucida Console"/>
                <a:cs typeface="Lucida Console"/>
              </a:rPr>
              <a:t>(“\t”)[2]</a:t>
            </a:r>
            <a:r>
              <a:rPr lang="en-US" sz="1400" dirty="0" smtClean="0">
                <a:latin typeface="Lucida Console"/>
                <a:cs typeface="Lucida Console"/>
              </a:rPr>
              <a:t>)</a:t>
            </a:r>
          </a:p>
          <a:p>
            <a:pPr>
              <a:spcBef>
                <a:spcPts val="600"/>
              </a:spcBef>
            </a:pPr>
            <a:r>
              <a:rPr lang="en-US" sz="1400" dirty="0" err="1" smtClean="0">
                <a:latin typeface="Lucida Console"/>
                <a:cs typeface="Lucida Console"/>
              </a:rPr>
              <a:t>messages.</a:t>
            </a:r>
            <a:r>
              <a:rPr lang="en-US" sz="1400" dirty="0" err="1" smtClean="0">
                <a:solidFill>
                  <a:srgbClr val="3366FF"/>
                </a:solidFill>
                <a:latin typeface="Lucida Console"/>
                <a:cs typeface="Lucida Console"/>
              </a:rPr>
              <a:t>cache</a:t>
            </a:r>
            <a:r>
              <a:rPr lang="en-US" sz="1400" dirty="0" smtClean="0">
                <a:latin typeface="Lucida Console"/>
                <a:cs typeface="Lucida Console"/>
              </a:rPr>
              <a:t>()</a:t>
            </a:r>
          </a:p>
        </p:txBody>
      </p:sp>
      <p:grpSp>
        <p:nvGrpSpPr>
          <p:cNvPr id="68" name="Group 67"/>
          <p:cNvGrpSpPr/>
          <p:nvPr/>
        </p:nvGrpSpPr>
        <p:grpSpPr>
          <a:xfrm>
            <a:off x="5836330" y="2775892"/>
            <a:ext cx="3071090" cy="3851442"/>
            <a:chOff x="5615710" y="2743323"/>
            <a:chExt cx="3071090" cy="3851442"/>
          </a:xfrm>
        </p:grpSpPr>
        <p:pic>
          <p:nvPicPr>
            <p:cNvPr id="6" name="Picture 5"/>
            <p:cNvPicPr>
              <a:picLocks noChangeAspect="1"/>
            </p:cNvPicPr>
            <p:nvPr/>
          </p:nvPicPr>
          <p:blipFill>
            <a:blip r:embed="rId3"/>
            <a:stretch>
              <a:fillRect/>
            </a:stretch>
          </p:blipFill>
          <p:spPr>
            <a:xfrm>
              <a:off x="5923729" y="3493655"/>
              <a:ext cx="1128236" cy="1128236"/>
            </a:xfrm>
            <a:prstGeom prst="rect">
              <a:avLst/>
            </a:prstGeom>
          </p:spPr>
        </p:pic>
        <p:pic>
          <p:nvPicPr>
            <p:cNvPr id="7" name="Picture 6"/>
            <p:cNvPicPr>
              <a:picLocks noChangeAspect="1"/>
            </p:cNvPicPr>
            <p:nvPr/>
          </p:nvPicPr>
          <p:blipFill>
            <a:blip r:embed="rId3"/>
            <a:stretch>
              <a:fillRect/>
            </a:stretch>
          </p:blipFill>
          <p:spPr>
            <a:xfrm>
              <a:off x="7558564" y="2743323"/>
              <a:ext cx="1128236" cy="1128236"/>
            </a:xfrm>
            <a:prstGeom prst="rect">
              <a:avLst/>
            </a:prstGeom>
          </p:spPr>
        </p:pic>
        <p:pic>
          <p:nvPicPr>
            <p:cNvPr id="8" name="Picture 7"/>
            <p:cNvPicPr>
              <a:picLocks noChangeAspect="1"/>
            </p:cNvPicPr>
            <p:nvPr/>
          </p:nvPicPr>
          <p:blipFill>
            <a:blip r:embed="rId3"/>
            <a:stretch>
              <a:fillRect/>
            </a:stretch>
          </p:blipFill>
          <p:spPr>
            <a:xfrm>
              <a:off x="7467600" y="4800600"/>
              <a:ext cx="1128236" cy="1128236"/>
            </a:xfrm>
            <a:prstGeom prst="rect">
              <a:avLst/>
            </a:prstGeom>
          </p:spPr>
        </p:pic>
        <p:pic>
          <p:nvPicPr>
            <p:cNvPr id="9" name="Picture 8"/>
            <p:cNvPicPr>
              <a:picLocks noChangeAspect="1"/>
            </p:cNvPicPr>
            <p:nvPr/>
          </p:nvPicPr>
          <p:blipFill>
            <a:blip r:embed="rId3"/>
            <a:stretch>
              <a:fillRect/>
            </a:stretch>
          </p:blipFill>
          <p:spPr>
            <a:xfrm>
              <a:off x="5615710" y="5466529"/>
              <a:ext cx="1128236" cy="1128236"/>
            </a:xfrm>
            <a:prstGeom prst="rect">
              <a:avLst/>
            </a:prstGeom>
          </p:spPr>
        </p:pic>
      </p:grpSp>
      <p:sp>
        <p:nvSpPr>
          <p:cNvPr id="15" name="Rounded Rectangle 14"/>
          <p:cNvSpPr/>
          <p:nvPr/>
        </p:nvSpPr>
        <p:spPr>
          <a:xfrm>
            <a:off x="7805987" y="2740102"/>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latin typeface="Helvetica Neue"/>
                <a:cs typeface="Helvetica Neue"/>
              </a:rPr>
              <a:t>Worker</a:t>
            </a:r>
            <a:endParaRPr lang="en-US" sz="1800" dirty="0">
              <a:latin typeface="Helvetica Neue"/>
              <a:cs typeface="Helvetica Neue"/>
            </a:endParaRPr>
          </a:p>
        </p:txBody>
      </p:sp>
      <p:sp>
        <p:nvSpPr>
          <p:cNvPr id="16" name="Rounded Rectangle 15"/>
          <p:cNvSpPr/>
          <p:nvPr/>
        </p:nvSpPr>
        <p:spPr>
          <a:xfrm>
            <a:off x="5859422" y="5457536"/>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latin typeface="Helvetica Neue"/>
                <a:cs typeface="Helvetica Neue"/>
              </a:rPr>
              <a:t>Worker</a:t>
            </a:r>
            <a:endParaRPr lang="en-US" sz="1800" dirty="0">
              <a:latin typeface="Helvetica Neue"/>
              <a:cs typeface="Helvetica Neue"/>
            </a:endParaRPr>
          </a:p>
        </p:txBody>
      </p:sp>
      <p:sp>
        <p:nvSpPr>
          <p:cNvPr id="17" name="Rounded Rectangle 16"/>
          <p:cNvSpPr/>
          <p:nvPr/>
        </p:nvSpPr>
        <p:spPr>
          <a:xfrm>
            <a:off x="7714578" y="4795858"/>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latin typeface="Helvetica Neue"/>
                <a:cs typeface="Helvetica Neue"/>
              </a:rPr>
              <a:t>Worker</a:t>
            </a:r>
            <a:endParaRPr lang="en-US" sz="1800" dirty="0">
              <a:latin typeface="Helvetica Neue"/>
              <a:cs typeface="Helvetica Neue"/>
            </a:endParaRPr>
          </a:p>
        </p:txBody>
      </p:sp>
      <p:sp>
        <p:nvSpPr>
          <p:cNvPr id="37" name="TextBox 36"/>
          <p:cNvSpPr txBox="1"/>
          <p:nvPr/>
        </p:nvSpPr>
        <p:spPr>
          <a:xfrm>
            <a:off x="578407" y="4555152"/>
            <a:ext cx="6386160" cy="307777"/>
          </a:xfrm>
          <a:prstGeom prst="rect">
            <a:avLst/>
          </a:prstGeom>
          <a:noFill/>
        </p:spPr>
        <p:txBody>
          <a:bodyPr wrap="square" rtlCol="0">
            <a:spAutoFit/>
          </a:bodyPr>
          <a:lstStyle/>
          <a:p>
            <a:pPr>
              <a:spcBef>
                <a:spcPts val="400"/>
              </a:spcBef>
            </a:pPr>
            <a:r>
              <a:rPr lang="en-US" sz="1400" dirty="0" err="1">
                <a:latin typeface="Lucida Console"/>
                <a:cs typeface="Lucida Console"/>
              </a:rPr>
              <a:t>messages.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mysql</a:t>
            </a:r>
            <a:r>
              <a:rPr lang="en-US" sz="1400" dirty="0" smtClean="0">
                <a:solidFill>
                  <a:srgbClr val="FF0080"/>
                </a:solidFill>
                <a:latin typeface="Lucida Console"/>
                <a:cs typeface="Lucida Console"/>
              </a:rPr>
              <a:t>” in s</a:t>
            </a:r>
            <a:r>
              <a:rPr lang="en-US" sz="1400" dirty="0" smtClean="0">
                <a:latin typeface="Lucida Console"/>
                <a:cs typeface="Lucida Console"/>
              </a:rPr>
              <a:t>).</a:t>
            </a:r>
            <a:r>
              <a:rPr lang="en-US" sz="1400" dirty="0" smtClean="0">
                <a:solidFill>
                  <a:srgbClr val="3366FF"/>
                </a:solidFill>
                <a:latin typeface="Lucida Console"/>
                <a:cs typeface="Lucida Console"/>
              </a:rPr>
              <a:t>count</a:t>
            </a:r>
            <a:r>
              <a:rPr lang="en-US" sz="1400" dirty="0" smtClean="0">
                <a:latin typeface="Lucida Console"/>
                <a:cs typeface="Lucida Console"/>
              </a:rPr>
              <a:t>()</a:t>
            </a:r>
          </a:p>
        </p:txBody>
      </p:sp>
      <p:sp>
        <p:nvSpPr>
          <p:cNvPr id="18" name="Rectangle 17"/>
          <p:cNvSpPr/>
          <p:nvPr/>
        </p:nvSpPr>
        <p:spPr>
          <a:xfrm>
            <a:off x="7864671" y="3377594"/>
            <a:ext cx="791061" cy="320596"/>
          </a:xfrm>
          <a:prstGeom prst="rect">
            <a:avLst/>
          </a:prstGeom>
          <a:solidFill>
            <a:schemeClr val="accent2">
              <a:lumMod val="75000"/>
            </a:schemeClr>
          </a:solidFill>
          <a:ln>
            <a:noFill/>
            <a:headEnd type="none" w="med" len="med"/>
            <a:tailEnd type="none"/>
          </a:ln>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500" dirty="0" smtClean="0">
                <a:latin typeface="Helvetica Neue"/>
                <a:cs typeface="Helvetica Neue"/>
              </a:rPr>
              <a:t>Block 1</a:t>
            </a:r>
            <a:endParaRPr lang="en-US" sz="1500" dirty="0">
              <a:latin typeface="Helvetica Neue"/>
              <a:cs typeface="Helvetica Neue"/>
            </a:endParaRPr>
          </a:p>
        </p:txBody>
      </p:sp>
      <p:sp>
        <p:nvSpPr>
          <p:cNvPr id="19" name="Rectangle 18"/>
          <p:cNvSpPr/>
          <p:nvPr/>
        </p:nvSpPr>
        <p:spPr>
          <a:xfrm>
            <a:off x="7746908" y="5427576"/>
            <a:ext cx="819727" cy="320596"/>
          </a:xfrm>
          <a:prstGeom prst="rect">
            <a:avLst/>
          </a:prstGeom>
          <a:solidFill>
            <a:schemeClr val="accent2">
              <a:lumMod val="75000"/>
            </a:schemeClr>
          </a:solidFill>
          <a:ln>
            <a:noFill/>
            <a:headEnd type="none" w="med" len="med"/>
            <a:tailEnd type="none"/>
          </a:ln>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500" dirty="0" smtClean="0">
                <a:latin typeface="Helvetica Neue"/>
                <a:cs typeface="Helvetica Neue"/>
              </a:rPr>
              <a:t>Block 2</a:t>
            </a:r>
            <a:endParaRPr lang="en-US" sz="1500" dirty="0">
              <a:latin typeface="Helvetica Neue"/>
              <a:cs typeface="Helvetica Neue"/>
            </a:endParaRPr>
          </a:p>
        </p:txBody>
      </p:sp>
      <p:sp>
        <p:nvSpPr>
          <p:cNvPr id="20" name="Rectangle 19"/>
          <p:cNvSpPr/>
          <p:nvPr/>
        </p:nvSpPr>
        <p:spPr>
          <a:xfrm>
            <a:off x="5900985" y="6089255"/>
            <a:ext cx="806782" cy="320596"/>
          </a:xfrm>
          <a:prstGeom prst="rect">
            <a:avLst/>
          </a:prstGeom>
          <a:solidFill>
            <a:schemeClr val="accent2">
              <a:lumMod val="75000"/>
            </a:schemeClr>
          </a:solidFill>
          <a:ln>
            <a:noFill/>
            <a:headEnd type="none" w="med" len="med"/>
            <a:tailEnd type="none"/>
          </a:ln>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500" dirty="0" smtClean="0">
                <a:latin typeface="Helvetica Neue"/>
                <a:cs typeface="Helvetica Neue"/>
              </a:rPr>
              <a:t>Block 3</a:t>
            </a:r>
            <a:endParaRPr lang="en-US" sz="1500" dirty="0">
              <a:latin typeface="Helvetica Neue"/>
              <a:cs typeface="Helvetica Neue"/>
            </a:endParaRPr>
          </a:p>
        </p:txBody>
      </p:sp>
      <p:sp>
        <p:nvSpPr>
          <p:cNvPr id="14" name="Rounded Rectangle 13"/>
          <p:cNvSpPr/>
          <p:nvPr/>
        </p:nvSpPr>
        <p:spPr>
          <a:xfrm>
            <a:off x="6167441" y="3484661"/>
            <a:ext cx="914400" cy="357908"/>
          </a:xfrm>
          <a:prstGeom prst="roundRect">
            <a:avLst/>
          </a:prstGeom>
          <a:solidFill>
            <a:schemeClr val="accent5">
              <a:lumMod val="75000"/>
            </a:schemeClr>
          </a:solidFill>
          <a:ln>
            <a:noFill/>
            <a:headEnd type="none" w="med" len="med"/>
            <a:tailEnd type="none"/>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00" dirty="0" smtClean="0">
                <a:latin typeface="Helvetica Neue"/>
                <a:cs typeface="Helvetica Neue"/>
              </a:rPr>
              <a:t>Driver</a:t>
            </a:r>
            <a:endParaRPr lang="en-US" sz="1800" dirty="0">
              <a:latin typeface="Helvetica Neue"/>
              <a:cs typeface="Helvetica Neue"/>
            </a:endParaRPr>
          </a:p>
        </p:txBody>
      </p:sp>
      <p:sp>
        <p:nvSpPr>
          <p:cNvPr id="27" name="Rectangle 26"/>
          <p:cNvSpPr/>
          <p:nvPr/>
        </p:nvSpPr>
        <p:spPr>
          <a:xfrm>
            <a:off x="8091914" y="2482514"/>
            <a:ext cx="777240" cy="320596"/>
          </a:xfrm>
          <a:prstGeom prst="rect">
            <a:avLst/>
          </a:prstGeom>
          <a:solidFill>
            <a:schemeClr val="accent4">
              <a:lumMod val="75000"/>
            </a:schemeClr>
          </a:solidFill>
          <a:ln>
            <a:headEnd type="none" w="med" len="med"/>
            <a:tailEnd type="none"/>
          </a:ln>
        </p:spPr>
        <p:style>
          <a:lnRef idx="1">
            <a:schemeClr val="accent4"/>
          </a:lnRef>
          <a:fillRef idx="3">
            <a:schemeClr val="accent4"/>
          </a:fillRef>
          <a:effectRef idx="2">
            <a:schemeClr val="accent4"/>
          </a:effectRef>
          <a:fontRef idx="minor">
            <a:schemeClr val="lt1"/>
          </a:fontRef>
        </p:style>
        <p:txBody>
          <a:bodyPr lIns="0" rIns="0" rtlCol="0" anchor="ctr"/>
          <a:lstStyle/>
          <a:p>
            <a:pPr algn="ctr"/>
            <a:r>
              <a:rPr lang="en-US" sz="1500" dirty="0" smtClean="0">
                <a:latin typeface="Helvetica Neue"/>
                <a:cs typeface="Helvetica Neue"/>
              </a:rPr>
              <a:t>Cache 1</a:t>
            </a:r>
            <a:endParaRPr lang="en-US" sz="1500" dirty="0">
              <a:latin typeface="Helvetica Neue"/>
              <a:cs typeface="Helvetica Neue"/>
            </a:endParaRPr>
          </a:p>
        </p:txBody>
      </p:sp>
      <p:sp>
        <p:nvSpPr>
          <p:cNvPr id="28" name="Rectangle 27"/>
          <p:cNvSpPr/>
          <p:nvPr/>
        </p:nvSpPr>
        <p:spPr>
          <a:xfrm>
            <a:off x="8027259" y="4555833"/>
            <a:ext cx="777240" cy="320596"/>
          </a:xfrm>
          <a:prstGeom prst="rect">
            <a:avLst/>
          </a:prstGeom>
          <a:solidFill>
            <a:schemeClr val="accent4">
              <a:lumMod val="75000"/>
            </a:schemeClr>
          </a:solidFill>
          <a:ln>
            <a:headEnd type="none" w="med" len="med"/>
            <a:tailEnd type="none"/>
          </a:ln>
        </p:spPr>
        <p:style>
          <a:lnRef idx="1">
            <a:schemeClr val="accent4"/>
          </a:lnRef>
          <a:fillRef idx="3">
            <a:schemeClr val="accent4"/>
          </a:fillRef>
          <a:effectRef idx="2">
            <a:schemeClr val="accent4"/>
          </a:effectRef>
          <a:fontRef idx="minor">
            <a:schemeClr val="lt1"/>
          </a:fontRef>
        </p:style>
        <p:txBody>
          <a:bodyPr lIns="0" rIns="0" rtlCol="0" anchor="ctr"/>
          <a:lstStyle/>
          <a:p>
            <a:pPr algn="ctr"/>
            <a:r>
              <a:rPr lang="en-US" sz="1500" dirty="0" smtClean="0">
                <a:latin typeface="Helvetica Neue"/>
                <a:cs typeface="Helvetica Neue"/>
              </a:rPr>
              <a:t>Cache 2</a:t>
            </a:r>
            <a:endParaRPr lang="en-US" sz="1500" dirty="0">
              <a:latin typeface="Helvetica Neue"/>
              <a:cs typeface="Helvetica Neue"/>
            </a:endParaRPr>
          </a:p>
        </p:txBody>
      </p:sp>
      <p:sp>
        <p:nvSpPr>
          <p:cNvPr id="29" name="Rectangle 28"/>
          <p:cNvSpPr/>
          <p:nvPr/>
        </p:nvSpPr>
        <p:spPr>
          <a:xfrm>
            <a:off x="6332350" y="5194298"/>
            <a:ext cx="777240" cy="320596"/>
          </a:xfrm>
          <a:prstGeom prst="rect">
            <a:avLst/>
          </a:prstGeom>
          <a:solidFill>
            <a:schemeClr val="accent4">
              <a:lumMod val="75000"/>
            </a:schemeClr>
          </a:solidFill>
          <a:ln>
            <a:headEnd type="none" w="med" len="med"/>
            <a:tailEnd type="none"/>
          </a:ln>
        </p:spPr>
        <p:style>
          <a:lnRef idx="1">
            <a:schemeClr val="accent4"/>
          </a:lnRef>
          <a:fillRef idx="3">
            <a:schemeClr val="accent4"/>
          </a:fillRef>
          <a:effectRef idx="2">
            <a:schemeClr val="accent4"/>
          </a:effectRef>
          <a:fontRef idx="minor">
            <a:schemeClr val="lt1"/>
          </a:fontRef>
        </p:style>
        <p:txBody>
          <a:bodyPr lIns="0" rIns="0" rtlCol="0" anchor="ctr"/>
          <a:lstStyle/>
          <a:p>
            <a:pPr algn="ctr"/>
            <a:r>
              <a:rPr lang="en-US" sz="1500" dirty="0" smtClean="0">
                <a:latin typeface="Helvetica Neue"/>
                <a:cs typeface="Helvetica Neue"/>
              </a:rPr>
              <a:t>Cache 3</a:t>
            </a:r>
            <a:endParaRPr lang="en-US" sz="1500" dirty="0">
              <a:latin typeface="Helvetica Neue"/>
              <a:cs typeface="Helvetica Neue"/>
            </a:endParaRPr>
          </a:p>
        </p:txBody>
      </p:sp>
      <p:sp>
        <p:nvSpPr>
          <p:cNvPr id="33" name="TextBox 32"/>
          <p:cNvSpPr txBox="1"/>
          <p:nvPr/>
        </p:nvSpPr>
        <p:spPr>
          <a:xfrm>
            <a:off x="578406" y="4879141"/>
            <a:ext cx="6386160" cy="307777"/>
          </a:xfrm>
          <a:prstGeom prst="rect">
            <a:avLst/>
          </a:prstGeom>
          <a:noFill/>
        </p:spPr>
        <p:txBody>
          <a:bodyPr wrap="square" rtlCol="0">
            <a:spAutoFit/>
          </a:bodyPr>
          <a:lstStyle/>
          <a:p>
            <a:pPr>
              <a:spcBef>
                <a:spcPts val="400"/>
              </a:spcBef>
            </a:pPr>
            <a:r>
              <a:rPr lang="en-US" sz="1400" dirty="0" err="1">
                <a:latin typeface="Lucida Console"/>
                <a:cs typeface="Lucida Console"/>
              </a:rPr>
              <a:t>messages.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dirty="0">
                <a:solidFill>
                  <a:srgbClr val="FF0080"/>
                </a:solidFill>
                <a:latin typeface="Lucida Console"/>
                <a:cs typeface="Lucida Console"/>
              </a:rPr>
              <a:t>lambda s: </a:t>
            </a:r>
            <a:r>
              <a:rPr lang="en-US" sz="1400" dirty="0" smtClean="0">
                <a:solidFill>
                  <a:srgbClr val="FF0080"/>
                </a:solidFill>
                <a:latin typeface="Lucida Console"/>
                <a:cs typeface="Lucida Console"/>
              </a:rPr>
              <a:t>“</a:t>
            </a:r>
            <a:r>
              <a:rPr lang="en-US" sz="1400" dirty="0" err="1" smtClean="0">
                <a:solidFill>
                  <a:srgbClr val="FF0080"/>
                </a:solidFill>
                <a:latin typeface="Lucida Console"/>
                <a:cs typeface="Lucida Console"/>
              </a:rPr>
              <a:t>php</a:t>
            </a:r>
            <a:r>
              <a:rPr lang="en-US" sz="1400" dirty="0" smtClean="0">
                <a:solidFill>
                  <a:srgbClr val="FF0080"/>
                </a:solidFill>
                <a:latin typeface="Lucida Console"/>
                <a:cs typeface="Lucida Console"/>
              </a:rPr>
              <a:t>” </a:t>
            </a:r>
            <a:r>
              <a:rPr lang="en-US" sz="1400" dirty="0">
                <a:solidFill>
                  <a:srgbClr val="FF0080"/>
                </a:solidFill>
                <a:latin typeface="Lucida Console"/>
                <a:cs typeface="Lucida Console"/>
              </a:rPr>
              <a:t>in s</a:t>
            </a:r>
            <a:r>
              <a:rPr lang="en-US" sz="1400" dirty="0" smtClean="0">
                <a:latin typeface="Lucida Console"/>
                <a:cs typeface="Lucida Console"/>
              </a:rPr>
              <a:t>).</a:t>
            </a:r>
            <a:r>
              <a:rPr lang="en-US" sz="1400" dirty="0" smtClean="0">
                <a:solidFill>
                  <a:srgbClr val="3366FF"/>
                </a:solidFill>
                <a:latin typeface="Lucida Console"/>
                <a:cs typeface="Lucida Console"/>
              </a:rPr>
              <a:t>count</a:t>
            </a:r>
            <a:r>
              <a:rPr lang="en-US" sz="1400" dirty="0">
                <a:latin typeface="Lucida Console"/>
                <a:cs typeface="Lucida Console"/>
              </a:rPr>
              <a:t>()</a:t>
            </a:r>
            <a:endParaRPr lang="en-US" sz="1400" dirty="0" smtClean="0">
              <a:solidFill>
                <a:srgbClr val="3366FF"/>
              </a:solidFill>
              <a:latin typeface="Lucida Console"/>
              <a:cs typeface="Lucida Console"/>
            </a:endParaRPr>
          </a:p>
        </p:txBody>
      </p:sp>
      <p:sp>
        <p:nvSpPr>
          <p:cNvPr id="5" name="Title 4"/>
          <p:cNvSpPr>
            <a:spLocks noGrp="1"/>
          </p:cNvSpPr>
          <p:nvPr>
            <p:ph type="title"/>
          </p:nvPr>
        </p:nvSpPr>
        <p:spPr/>
        <p:txBody>
          <a:bodyPr/>
          <a:lstStyle/>
          <a:p>
            <a:r>
              <a:rPr lang="en-US" dirty="0"/>
              <a:t>Example: Log Mining</a:t>
            </a:r>
          </a:p>
        </p:txBody>
      </p:sp>
    </p:spTree>
    <p:extLst>
      <p:ext uri="{BB962C8B-B14F-4D97-AF65-F5344CB8AC3E}">
        <p14:creationId xmlns:p14="http://schemas.microsoft.com/office/powerpoint/2010/main" val="3444077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7984"/>
            <a:ext cx="8229600" cy="1371600"/>
          </a:xfrm>
        </p:spPr>
        <p:txBody>
          <a:bodyPr>
            <a:normAutofit/>
          </a:bodyPr>
          <a:lstStyle/>
          <a:p>
            <a:pPr marL="0" algn="ctr">
              <a:buNone/>
            </a:pPr>
            <a:r>
              <a:rPr lang="en-US" sz="2800" dirty="0" smtClean="0">
                <a:solidFill>
                  <a:schemeClr val="bg1">
                    <a:lumMod val="50000"/>
                  </a:schemeClr>
                </a:solidFill>
              </a:rPr>
              <a:t>Load error messages from a log into memory, then interactively search for various patterns</a:t>
            </a:r>
            <a:endParaRPr lang="en-US" sz="2800" dirty="0">
              <a:solidFill>
                <a:schemeClr val="bg1">
                  <a:lumMod val="50000"/>
                </a:schemeClr>
              </a:solidFill>
            </a:endParaRPr>
          </a:p>
        </p:txBody>
      </p:sp>
      <p:sp>
        <p:nvSpPr>
          <p:cNvPr id="4" name="TextBox 3"/>
          <p:cNvSpPr txBox="1"/>
          <p:nvPr/>
        </p:nvSpPr>
        <p:spPr>
          <a:xfrm>
            <a:off x="578405" y="2736442"/>
            <a:ext cx="7713432" cy="1184940"/>
          </a:xfrm>
          <a:prstGeom prst="rect">
            <a:avLst/>
          </a:prstGeom>
          <a:noFill/>
        </p:spPr>
        <p:txBody>
          <a:bodyPr wrap="square" rtlCol="0">
            <a:spAutoFit/>
          </a:bodyPr>
          <a:lstStyle/>
          <a:p>
            <a:pPr>
              <a:spcBef>
                <a:spcPts val="600"/>
              </a:spcBef>
            </a:pPr>
            <a:r>
              <a:rPr lang="en-US" sz="1400" dirty="0" smtClean="0">
                <a:latin typeface="Lucida Console"/>
                <a:cs typeface="Lucida Console"/>
              </a:rPr>
              <a:t>lines = </a:t>
            </a:r>
            <a:r>
              <a:rPr lang="en-US" sz="1400" dirty="0" err="1" smtClean="0">
                <a:latin typeface="Lucida Console"/>
                <a:cs typeface="Lucida Console"/>
              </a:rPr>
              <a:t>spark.textFile(</a:t>
            </a:r>
            <a:r>
              <a:rPr lang="en-US" sz="1400" dirty="0" err="1" smtClean="0">
                <a:solidFill>
                  <a:srgbClr val="000090"/>
                </a:solidFill>
                <a:latin typeface="Lucida Console"/>
                <a:cs typeface="Lucida Console"/>
              </a:rPr>
              <a:t>“hdfs</a:t>
            </a:r>
            <a:r>
              <a:rPr lang="en-US" sz="1400" dirty="0" smtClean="0">
                <a:solidFill>
                  <a:srgbClr val="000090"/>
                </a:solidFill>
                <a:latin typeface="Lucida Console"/>
                <a:cs typeface="Lucida Console"/>
              </a:rPr>
              <a:t>://...”</a:t>
            </a:r>
            <a:r>
              <a:rPr lang="en-US" sz="1400" dirty="0" smtClean="0">
                <a:latin typeface="Lucida Console"/>
                <a:cs typeface="Lucida Console"/>
              </a:rPr>
              <a:t>)</a:t>
            </a:r>
          </a:p>
          <a:p>
            <a:pPr>
              <a:spcBef>
                <a:spcPts val="600"/>
              </a:spcBef>
            </a:pPr>
            <a:r>
              <a:rPr lang="en-US" sz="1400" dirty="0" smtClean="0">
                <a:latin typeface="Lucida Console"/>
                <a:cs typeface="Lucida Console"/>
              </a:rPr>
              <a:t>errors = </a:t>
            </a:r>
            <a:r>
              <a:rPr lang="en-US" sz="1400" dirty="0" err="1" smtClean="0">
                <a:latin typeface="Lucida Console"/>
                <a:cs typeface="Lucida Console"/>
              </a:rPr>
              <a:t>lines.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s.startswith</a:t>
            </a:r>
            <a:r>
              <a:rPr lang="en-US" sz="1400" dirty="0" smtClean="0">
                <a:solidFill>
                  <a:srgbClr val="FF0080"/>
                </a:solidFill>
                <a:latin typeface="Lucida Console"/>
                <a:cs typeface="Lucida Console"/>
              </a:rPr>
              <a:t>(“ERROR”)</a:t>
            </a:r>
            <a:r>
              <a:rPr lang="en-US" sz="1400" dirty="0" smtClean="0">
                <a:latin typeface="Lucida Console"/>
                <a:cs typeface="Lucida Console"/>
              </a:rPr>
              <a:t>)</a:t>
            </a:r>
          </a:p>
          <a:p>
            <a:pPr>
              <a:spcBef>
                <a:spcPts val="600"/>
              </a:spcBef>
            </a:pPr>
            <a:r>
              <a:rPr lang="en-US" sz="1400" dirty="0" smtClean="0">
                <a:latin typeface="Lucida Console"/>
                <a:cs typeface="Lucida Console"/>
              </a:rPr>
              <a:t>messages = </a:t>
            </a:r>
            <a:r>
              <a:rPr lang="en-US" sz="1400" dirty="0" err="1" smtClean="0">
                <a:latin typeface="Lucida Console"/>
                <a:cs typeface="Lucida Console"/>
              </a:rPr>
              <a:t>errors.</a:t>
            </a:r>
            <a:r>
              <a:rPr lang="en-US" sz="1400" dirty="0" err="1" smtClean="0">
                <a:solidFill>
                  <a:srgbClr val="3366FF"/>
                </a:solidFill>
                <a:latin typeface="Lucida Console"/>
                <a:cs typeface="Lucida Console"/>
              </a:rPr>
              <a:t>map</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s.split</a:t>
            </a:r>
            <a:r>
              <a:rPr lang="en-US" sz="1400" dirty="0" smtClean="0">
                <a:solidFill>
                  <a:srgbClr val="FF0080"/>
                </a:solidFill>
                <a:latin typeface="Lucida Console"/>
                <a:cs typeface="Lucida Console"/>
              </a:rPr>
              <a:t>(“\t”)[2]</a:t>
            </a:r>
            <a:r>
              <a:rPr lang="en-US" sz="1400" dirty="0" smtClean="0">
                <a:latin typeface="Lucida Console"/>
                <a:cs typeface="Lucida Console"/>
              </a:rPr>
              <a:t>)</a:t>
            </a:r>
          </a:p>
          <a:p>
            <a:pPr>
              <a:spcBef>
                <a:spcPts val="600"/>
              </a:spcBef>
            </a:pPr>
            <a:r>
              <a:rPr lang="en-US" sz="1400" dirty="0" err="1" smtClean="0">
                <a:latin typeface="Lucida Console"/>
                <a:cs typeface="Lucida Console"/>
              </a:rPr>
              <a:t>messages.</a:t>
            </a:r>
            <a:r>
              <a:rPr lang="en-US" sz="1400" dirty="0" err="1" smtClean="0">
                <a:solidFill>
                  <a:srgbClr val="3366FF"/>
                </a:solidFill>
                <a:latin typeface="Lucida Console"/>
                <a:cs typeface="Lucida Console"/>
              </a:rPr>
              <a:t>cache</a:t>
            </a:r>
            <a:r>
              <a:rPr lang="en-US" sz="1400" dirty="0" smtClean="0">
                <a:latin typeface="Lucida Console"/>
                <a:cs typeface="Lucida Console"/>
              </a:rPr>
              <a:t>()</a:t>
            </a:r>
          </a:p>
        </p:txBody>
      </p:sp>
      <p:grpSp>
        <p:nvGrpSpPr>
          <p:cNvPr id="68" name="Group 67"/>
          <p:cNvGrpSpPr/>
          <p:nvPr/>
        </p:nvGrpSpPr>
        <p:grpSpPr>
          <a:xfrm>
            <a:off x="5836330" y="2775892"/>
            <a:ext cx="3071090" cy="3851442"/>
            <a:chOff x="5615710" y="2743323"/>
            <a:chExt cx="3071090" cy="3851442"/>
          </a:xfrm>
        </p:grpSpPr>
        <p:pic>
          <p:nvPicPr>
            <p:cNvPr id="6" name="Picture 5"/>
            <p:cNvPicPr>
              <a:picLocks noChangeAspect="1"/>
            </p:cNvPicPr>
            <p:nvPr/>
          </p:nvPicPr>
          <p:blipFill>
            <a:blip r:embed="rId3"/>
            <a:stretch>
              <a:fillRect/>
            </a:stretch>
          </p:blipFill>
          <p:spPr>
            <a:xfrm>
              <a:off x="5923729" y="3493655"/>
              <a:ext cx="1128236" cy="1128236"/>
            </a:xfrm>
            <a:prstGeom prst="rect">
              <a:avLst/>
            </a:prstGeom>
          </p:spPr>
        </p:pic>
        <p:pic>
          <p:nvPicPr>
            <p:cNvPr id="7" name="Picture 6"/>
            <p:cNvPicPr>
              <a:picLocks noChangeAspect="1"/>
            </p:cNvPicPr>
            <p:nvPr/>
          </p:nvPicPr>
          <p:blipFill>
            <a:blip r:embed="rId3"/>
            <a:stretch>
              <a:fillRect/>
            </a:stretch>
          </p:blipFill>
          <p:spPr>
            <a:xfrm>
              <a:off x="7558564" y="2743323"/>
              <a:ext cx="1128236" cy="1128236"/>
            </a:xfrm>
            <a:prstGeom prst="rect">
              <a:avLst/>
            </a:prstGeom>
          </p:spPr>
        </p:pic>
        <p:pic>
          <p:nvPicPr>
            <p:cNvPr id="8" name="Picture 7"/>
            <p:cNvPicPr>
              <a:picLocks noChangeAspect="1"/>
            </p:cNvPicPr>
            <p:nvPr/>
          </p:nvPicPr>
          <p:blipFill>
            <a:blip r:embed="rId3"/>
            <a:stretch>
              <a:fillRect/>
            </a:stretch>
          </p:blipFill>
          <p:spPr>
            <a:xfrm>
              <a:off x="7467600" y="4800600"/>
              <a:ext cx="1128236" cy="1128236"/>
            </a:xfrm>
            <a:prstGeom prst="rect">
              <a:avLst/>
            </a:prstGeom>
          </p:spPr>
        </p:pic>
        <p:pic>
          <p:nvPicPr>
            <p:cNvPr id="9" name="Picture 8"/>
            <p:cNvPicPr>
              <a:picLocks noChangeAspect="1"/>
            </p:cNvPicPr>
            <p:nvPr/>
          </p:nvPicPr>
          <p:blipFill>
            <a:blip r:embed="rId3"/>
            <a:stretch>
              <a:fillRect/>
            </a:stretch>
          </p:blipFill>
          <p:spPr>
            <a:xfrm>
              <a:off x="5615710" y="5466529"/>
              <a:ext cx="1128236" cy="1128236"/>
            </a:xfrm>
            <a:prstGeom prst="rect">
              <a:avLst/>
            </a:prstGeom>
          </p:spPr>
        </p:pic>
      </p:grpSp>
      <p:sp>
        <p:nvSpPr>
          <p:cNvPr id="15" name="Rounded Rectangle 14"/>
          <p:cNvSpPr/>
          <p:nvPr/>
        </p:nvSpPr>
        <p:spPr>
          <a:xfrm>
            <a:off x="7805987" y="2740102"/>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latin typeface="Helvetica Neue"/>
                <a:cs typeface="Helvetica Neue"/>
              </a:rPr>
              <a:t>Worker</a:t>
            </a:r>
            <a:endParaRPr lang="en-US" sz="1800" dirty="0">
              <a:latin typeface="Helvetica Neue"/>
              <a:cs typeface="Helvetica Neue"/>
            </a:endParaRPr>
          </a:p>
        </p:txBody>
      </p:sp>
      <p:sp>
        <p:nvSpPr>
          <p:cNvPr id="16" name="Rounded Rectangle 15"/>
          <p:cNvSpPr/>
          <p:nvPr/>
        </p:nvSpPr>
        <p:spPr>
          <a:xfrm>
            <a:off x="5859422" y="5457536"/>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latin typeface="Helvetica Neue"/>
                <a:cs typeface="Helvetica Neue"/>
              </a:rPr>
              <a:t>Worker</a:t>
            </a:r>
            <a:endParaRPr lang="en-US" sz="1800" dirty="0">
              <a:latin typeface="Helvetica Neue"/>
              <a:cs typeface="Helvetica Neue"/>
            </a:endParaRPr>
          </a:p>
        </p:txBody>
      </p:sp>
      <p:sp>
        <p:nvSpPr>
          <p:cNvPr id="17" name="Rounded Rectangle 16"/>
          <p:cNvSpPr/>
          <p:nvPr/>
        </p:nvSpPr>
        <p:spPr>
          <a:xfrm>
            <a:off x="7714578" y="4795858"/>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latin typeface="Helvetica Neue"/>
                <a:cs typeface="Helvetica Neue"/>
              </a:rPr>
              <a:t>Worker</a:t>
            </a:r>
            <a:endParaRPr lang="en-US" sz="1800" dirty="0">
              <a:latin typeface="Helvetica Neue"/>
              <a:cs typeface="Helvetica Neue"/>
            </a:endParaRPr>
          </a:p>
        </p:txBody>
      </p:sp>
      <p:sp>
        <p:nvSpPr>
          <p:cNvPr id="37" name="TextBox 36"/>
          <p:cNvSpPr txBox="1"/>
          <p:nvPr/>
        </p:nvSpPr>
        <p:spPr>
          <a:xfrm>
            <a:off x="578407" y="4555152"/>
            <a:ext cx="6386160" cy="307777"/>
          </a:xfrm>
          <a:prstGeom prst="rect">
            <a:avLst/>
          </a:prstGeom>
          <a:noFill/>
        </p:spPr>
        <p:txBody>
          <a:bodyPr wrap="square" rtlCol="0">
            <a:spAutoFit/>
          </a:bodyPr>
          <a:lstStyle/>
          <a:p>
            <a:pPr>
              <a:spcBef>
                <a:spcPts val="400"/>
              </a:spcBef>
            </a:pPr>
            <a:r>
              <a:rPr lang="en-US" sz="1400" dirty="0" err="1">
                <a:latin typeface="Lucida Console"/>
                <a:cs typeface="Lucida Console"/>
              </a:rPr>
              <a:t>messages.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mysql</a:t>
            </a:r>
            <a:r>
              <a:rPr lang="en-US" sz="1400" dirty="0" smtClean="0">
                <a:solidFill>
                  <a:srgbClr val="FF0080"/>
                </a:solidFill>
                <a:latin typeface="Lucida Console"/>
                <a:cs typeface="Lucida Console"/>
              </a:rPr>
              <a:t>” in s</a:t>
            </a:r>
            <a:r>
              <a:rPr lang="en-US" sz="1400" dirty="0" smtClean="0">
                <a:latin typeface="Lucida Console"/>
                <a:cs typeface="Lucida Console"/>
              </a:rPr>
              <a:t>).</a:t>
            </a:r>
            <a:r>
              <a:rPr lang="en-US" sz="1400" dirty="0" smtClean="0">
                <a:solidFill>
                  <a:srgbClr val="3366FF"/>
                </a:solidFill>
                <a:latin typeface="Lucida Console"/>
                <a:cs typeface="Lucida Console"/>
              </a:rPr>
              <a:t>count</a:t>
            </a:r>
            <a:r>
              <a:rPr lang="en-US" sz="1400" dirty="0" smtClean="0">
                <a:latin typeface="Lucida Console"/>
                <a:cs typeface="Lucida Console"/>
              </a:rPr>
              <a:t>()</a:t>
            </a:r>
          </a:p>
        </p:txBody>
      </p:sp>
      <p:sp>
        <p:nvSpPr>
          <p:cNvPr id="18" name="Rectangle 17"/>
          <p:cNvSpPr/>
          <p:nvPr/>
        </p:nvSpPr>
        <p:spPr>
          <a:xfrm>
            <a:off x="7864671" y="3377594"/>
            <a:ext cx="791061" cy="320596"/>
          </a:xfrm>
          <a:prstGeom prst="rect">
            <a:avLst/>
          </a:prstGeom>
          <a:solidFill>
            <a:schemeClr val="accent2">
              <a:lumMod val="75000"/>
            </a:schemeClr>
          </a:solidFill>
          <a:ln>
            <a:noFill/>
            <a:headEnd type="none" w="med" len="med"/>
            <a:tailEnd type="none"/>
          </a:ln>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500" dirty="0" smtClean="0">
                <a:latin typeface="Helvetica Neue"/>
                <a:cs typeface="Helvetica Neue"/>
              </a:rPr>
              <a:t>Block 1</a:t>
            </a:r>
            <a:endParaRPr lang="en-US" sz="1500" dirty="0">
              <a:latin typeface="Helvetica Neue"/>
              <a:cs typeface="Helvetica Neue"/>
            </a:endParaRPr>
          </a:p>
        </p:txBody>
      </p:sp>
      <p:sp>
        <p:nvSpPr>
          <p:cNvPr id="19" name="Rectangle 18"/>
          <p:cNvSpPr/>
          <p:nvPr/>
        </p:nvSpPr>
        <p:spPr>
          <a:xfrm>
            <a:off x="7746908" y="5427576"/>
            <a:ext cx="819727" cy="320596"/>
          </a:xfrm>
          <a:prstGeom prst="rect">
            <a:avLst/>
          </a:prstGeom>
          <a:solidFill>
            <a:schemeClr val="accent2">
              <a:lumMod val="75000"/>
            </a:schemeClr>
          </a:solidFill>
          <a:ln>
            <a:noFill/>
            <a:headEnd type="none" w="med" len="med"/>
            <a:tailEnd type="none"/>
          </a:ln>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500" dirty="0" smtClean="0">
                <a:latin typeface="Helvetica Neue"/>
                <a:cs typeface="Helvetica Neue"/>
              </a:rPr>
              <a:t>Block 2</a:t>
            </a:r>
            <a:endParaRPr lang="en-US" sz="1500" dirty="0">
              <a:latin typeface="Helvetica Neue"/>
              <a:cs typeface="Helvetica Neue"/>
            </a:endParaRPr>
          </a:p>
        </p:txBody>
      </p:sp>
      <p:sp>
        <p:nvSpPr>
          <p:cNvPr id="20" name="Rectangle 19"/>
          <p:cNvSpPr/>
          <p:nvPr/>
        </p:nvSpPr>
        <p:spPr>
          <a:xfrm>
            <a:off x="5900985" y="6089255"/>
            <a:ext cx="806782" cy="320596"/>
          </a:xfrm>
          <a:prstGeom prst="rect">
            <a:avLst/>
          </a:prstGeom>
          <a:solidFill>
            <a:schemeClr val="accent2">
              <a:lumMod val="75000"/>
            </a:schemeClr>
          </a:solidFill>
          <a:ln>
            <a:noFill/>
            <a:headEnd type="none" w="med" len="med"/>
            <a:tailEnd type="none"/>
          </a:ln>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500" dirty="0" smtClean="0">
                <a:latin typeface="Helvetica Neue"/>
                <a:cs typeface="Helvetica Neue"/>
              </a:rPr>
              <a:t>Block 3</a:t>
            </a:r>
            <a:endParaRPr lang="en-US" sz="1500" dirty="0">
              <a:latin typeface="Helvetica Neue"/>
              <a:cs typeface="Helvetica Neue"/>
            </a:endParaRPr>
          </a:p>
        </p:txBody>
      </p:sp>
      <p:sp>
        <p:nvSpPr>
          <p:cNvPr id="27" name="Rectangle 26"/>
          <p:cNvSpPr/>
          <p:nvPr/>
        </p:nvSpPr>
        <p:spPr>
          <a:xfrm>
            <a:off x="8091914" y="2482514"/>
            <a:ext cx="777240" cy="320596"/>
          </a:xfrm>
          <a:prstGeom prst="rect">
            <a:avLst/>
          </a:prstGeom>
          <a:solidFill>
            <a:schemeClr val="accent4">
              <a:lumMod val="75000"/>
            </a:schemeClr>
          </a:solidFill>
          <a:ln>
            <a:headEnd type="none" w="med" len="med"/>
            <a:tailEnd type="none"/>
          </a:ln>
        </p:spPr>
        <p:style>
          <a:lnRef idx="1">
            <a:schemeClr val="accent4"/>
          </a:lnRef>
          <a:fillRef idx="3">
            <a:schemeClr val="accent4"/>
          </a:fillRef>
          <a:effectRef idx="2">
            <a:schemeClr val="accent4"/>
          </a:effectRef>
          <a:fontRef idx="minor">
            <a:schemeClr val="lt1"/>
          </a:fontRef>
        </p:style>
        <p:txBody>
          <a:bodyPr lIns="0" rIns="0" rtlCol="0" anchor="ctr"/>
          <a:lstStyle/>
          <a:p>
            <a:pPr algn="ctr"/>
            <a:r>
              <a:rPr lang="en-US" sz="1500" dirty="0" smtClean="0">
                <a:latin typeface="Helvetica Neue"/>
                <a:cs typeface="Helvetica Neue"/>
              </a:rPr>
              <a:t>Cache 1</a:t>
            </a:r>
            <a:endParaRPr lang="en-US" sz="1500" dirty="0">
              <a:latin typeface="Helvetica Neue"/>
              <a:cs typeface="Helvetica Neue"/>
            </a:endParaRPr>
          </a:p>
        </p:txBody>
      </p:sp>
      <p:sp>
        <p:nvSpPr>
          <p:cNvPr id="28" name="Rectangle 27"/>
          <p:cNvSpPr/>
          <p:nvPr/>
        </p:nvSpPr>
        <p:spPr>
          <a:xfrm>
            <a:off x="8027259" y="4555833"/>
            <a:ext cx="777240" cy="320596"/>
          </a:xfrm>
          <a:prstGeom prst="rect">
            <a:avLst/>
          </a:prstGeom>
          <a:solidFill>
            <a:schemeClr val="accent4">
              <a:lumMod val="75000"/>
            </a:schemeClr>
          </a:solidFill>
          <a:ln>
            <a:headEnd type="none" w="med" len="med"/>
            <a:tailEnd type="none"/>
          </a:ln>
        </p:spPr>
        <p:style>
          <a:lnRef idx="1">
            <a:schemeClr val="accent4"/>
          </a:lnRef>
          <a:fillRef idx="3">
            <a:schemeClr val="accent4"/>
          </a:fillRef>
          <a:effectRef idx="2">
            <a:schemeClr val="accent4"/>
          </a:effectRef>
          <a:fontRef idx="minor">
            <a:schemeClr val="lt1"/>
          </a:fontRef>
        </p:style>
        <p:txBody>
          <a:bodyPr lIns="0" rIns="0" rtlCol="0" anchor="ctr"/>
          <a:lstStyle/>
          <a:p>
            <a:pPr algn="ctr"/>
            <a:r>
              <a:rPr lang="en-US" sz="1500" dirty="0" smtClean="0">
                <a:latin typeface="Helvetica Neue"/>
                <a:cs typeface="Helvetica Neue"/>
              </a:rPr>
              <a:t>Cache 2</a:t>
            </a:r>
            <a:endParaRPr lang="en-US" sz="1500" dirty="0">
              <a:latin typeface="Helvetica Neue"/>
              <a:cs typeface="Helvetica Neue"/>
            </a:endParaRPr>
          </a:p>
        </p:txBody>
      </p:sp>
      <p:sp>
        <p:nvSpPr>
          <p:cNvPr id="29" name="Rectangle 28"/>
          <p:cNvSpPr/>
          <p:nvPr/>
        </p:nvSpPr>
        <p:spPr>
          <a:xfrm>
            <a:off x="6332350" y="5194298"/>
            <a:ext cx="777240" cy="320596"/>
          </a:xfrm>
          <a:prstGeom prst="rect">
            <a:avLst/>
          </a:prstGeom>
          <a:solidFill>
            <a:schemeClr val="accent4">
              <a:lumMod val="75000"/>
            </a:schemeClr>
          </a:solidFill>
          <a:ln>
            <a:headEnd type="none" w="med" len="med"/>
            <a:tailEnd type="none"/>
          </a:ln>
        </p:spPr>
        <p:style>
          <a:lnRef idx="1">
            <a:schemeClr val="accent4"/>
          </a:lnRef>
          <a:fillRef idx="3">
            <a:schemeClr val="accent4"/>
          </a:fillRef>
          <a:effectRef idx="2">
            <a:schemeClr val="accent4"/>
          </a:effectRef>
          <a:fontRef idx="minor">
            <a:schemeClr val="lt1"/>
          </a:fontRef>
        </p:style>
        <p:txBody>
          <a:bodyPr lIns="0" rIns="0" rtlCol="0" anchor="ctr"/>
          <a:lstStyle/>
          <a:p>
            <a:pPr algn="ctr"/>
            <a:r>
              <a:rPr lang="en-US" sz="1500" dirty="0" smtClean="0">
                <a:latin typeface="Helvetica Neue"/>
                <a:cs typeface="Helvetica Neue"/>
              </a:rPr>
              <a:t>Cache 3</a:t>
            </a:r>
            <a:endParaRPr lang="en-US" sz="1500" dirty="0">
              <a:latin typeface="Helvetica Neue"/>
              <a:cs typeface="Helvetica Neue"/>
            </a:endParaRPr>
          </a:p>
        </p:txBody>
      </p:sp>
      <p:sp>
        <p:nvSpPr>
          <p:cNvPr id="33" name="TextBox 32"/>
          <p:cNvSpPr txBox="1"/>
          <p:nvPr/>
        </p:nvSpPr>
        <p:spPr>
          <a:xfrm>
            <a:off x="578406" y="4879141"/>
            <a:ext cx="6386160" cy="307777"/>
          </a:xfrm>
          <a:prstGeom prst="rect">
            <a:avLst/>
          </a:prstGeom>
          <a:noFill/>
        </p:spPr>
        <p:txBody>
          <a:bodyPr wrap="square" rtlCol="0">
            <a:spAutoFit/>
          </a:bodyPr>
          <a:lstStyle/>
          <a:p>
            <a:pPr>
              <a:spcBef>
                <a:spcPts val="400"/>
              </a:spcBef>
            </a:pPr>
            <a:r>
              <a:rPr lang="en-US" sz="1400" dirty="0" err="1">
                <a:latin typeface="Lucida Console"/>
                <a:cs typeface="Lucida Console"/>
              </a:rPr>
              <a:t>messages.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dirty="0">
                <a:solidFill>
                  <a:srgbClr val="FF0080"/>
                </a:solidFill>
                <a:latin typeface="Lucida Console"/>
                <a:cs typeface="Lucida Console"/>
              </a:rPr>
              <a:t>lambda s: </a:t>
            </a:r>
            <a:r>
              <a:rPr lang="en-US" sz="1400" dirty="0" smtClean="0">
                <a:solidFill>
                  <a:srgbClr val="FF0080"/>
                </a:solidFill>
                <a:latin typeface="Lucida Console"/>
                <a:cs typeface="Lucida Console"/>
              </a:rPr>
              <a:t>“</a:t>
            </a:r>
            <a:r>
              <a:rPr lang="en-US" sz="1400" dirty="0" err="1" smtClean="0">
                <a:solidFill>
                  <a:srgbClr val="FF0080"/>
                </a:solidFill>
                <a:latin typeface="Lucida Console"/>
                <a:cs typeface="Lucida Console"/>
              </a:rPr>
              <a:t>php</a:t>
            </a:r>
            <a:r>
              <a:rPr lang="en-US" sz="1400" dirty="0" smtClean="0">
                <a:solidFill>
                  <a:srgbClr val="FF0080"/>
                </a:solidFill>
                <a:latin typeface="Lucida Console"/>
                <a:cs typeface="Lucida Console"/>
              </a:rPr>
              <a:t>” </a:t>
            </a:r>
            <a:r>
              <a:rPr lang="en-US" sz="1400" dirty="0">
                <a:solidFill>
                  <a:srgbClr val="FF0080"/>
                </a:solidFill>
                <a:latin typeface="Lucida Console"/>
                <a:cs typeface="Lucida Console"/>
              </a:rPr>
              <a:t>in s</a:t>
            </a:r>
            <a:r>
              <a:rPr lang="en-US" sz="1400" dirty="0" smtClean="0">
                <a:latin typeface="Lucida Console"/>
                <a:cs typeface="Lucida Console"/>
              </a:rPr>
              <a:t>).</a:t>
            </a:r>
            <a:r>
              <a:rPr lang="en-US" sz="1400" dirty="0" smtClean="0">
                <a:solidFill>
                  <a:srgbClr val="3366FF"/>
                </a:solidFill>
                <a:latin typeface="Lucida Console"/>
                <a:cs typeface="Lucida Console"/>
              </a:rPr>
              <a:t>count</a:t>
            </a:r>
            <a:r>
              <a:rPr lang="en-US" sz="1400" dirty="0">
                <a:latin typeface="Lucida Console"/>
                <a:cs typeface="Lucida Console"/>
              </a:rPr>
              <a:t>()</a:t>
            </a:r>
            <a:endParaRPr lang="en-US" sz="1400" dirty="0" smtClean="0">
              <a:solidFill>
                <a:srgbClr val="3366FF"/>
              </a:solidFill>
              <a:latin typeface="Lucida Console"/>
              <a:cs typeface="Lucida Console"/>
            </a:endParaRPr>
          </a:p>
        </p:txBody>
      </p:sp>
      <p:cxnSp>
        <p:nvCxnSpPr>
          <p:cNvPr id="22" name="Straight Arrow Connector 21"/>
          <p:cNvCxnSpPr/>
          <p:nvPr/>
        </p:nvCxnSpPr>
        <p:spPr>
          <a:xfrm flipV="1">
            <a:off x="6739139" y="3074921"/>
            <a:ext cx="1078391" cy="600181"/>
          </a:xfrm>
          <a:prstGeom prst="straightConnector1">
            <a:avLst/>
          </a:prstGeom>
          <a:ln w="254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6636187" y="3698192"/>
            <a:ext cx="1142135" cy="1097665"/>
          </a:xfrm>
          <a:prstGeom prst="straightConnector1">
            <a:avLst/>
          </a:prstGeom>
          <a:ln w="254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5400000">
            <a:off x="5562067" y="4376546"/>
            <a:ext cx="1752475" cy="395767"/>
          </a:xfrm>
          <a:prstGeom prst="straightConnector1">
            <a:avLst/>
          </a:prstGeom>
          <a:ln w="254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122007" y="3320768"/>
            <a:ext cx="712799" cy="338554"/>
          </a:xfrm>
          <a:prstGeom prst="rect">
            <a:avLst/>
          </a:prstGeom>
          <a:noFill/>
        </p:spPr>
        <p:txBody>
          <a:bodyPr wrap="none" rtlCol="0">
            <a:spAutoFit/>
          </a:bodyPr>
          <a:lstStyle/>
          <a:p>
            <a:r>
              <a:rPr lang="en-US" sz="1600" dirty="0" smtClean="0">
                <a:latin typeface="Helvetica Neue"/>
                <a:cs typeface="Helvetica Neue"/>
              </a:rPr>
              <a:t>tasks</a:t>
            </a:r>
            <a:endParaRPr lang="en-US" sz="1600" dirty="0">
              <a:latin typeface="Helvetica Neue"/>
              <a:cs typeface="Helvetica Neue"/>
            </a:endParaRPr>
          </a:p>
        </p:txBody>
      </p:sp>
      <p:sp>
        <p:nvSpPr>
          <p:cNvPr id="26" name="TextBox 25"/>
          <p:cNvSpPr txBox="1"/>
          <p:nvPr/>
        </p:nvSpPr>
        <p:spPr>
          <a:xfrm>
            <a:off x="7293020" y="4141008"/>
            <a:ext cx="712799" cy="338554"/>
          </a:xfrm>
          <a:prstGeom prst="rect">
            <a:avLst/>
          </a:prstGeom>
          <a:noFill/>
        </p:spPr>
        <p:txBody>
          <a:bodyPr wrap="none" rtlCol="0">
            <a:spAutoFit/>
          </a:bodyPr>
          <a:lstStyle/>
          <a:p>
            <a:r>
              <a:rPr lang="en-US" sz="1600" dirty="0" smtClean="0">
                <a:latin typeface="Helvetica Neue"/>
                <a:cs typeface="Helvetica Neue"/>
              </a:rPr>
              <a:t>tasks</a:t>
            </a:r>
            <a:endParaRPr lang="en-US" sz="1600" dirty="0">
              <a:latin typeface="Helvetica Neue"/>
              <a:cs typeface="Helvetica Neue"/>
            </a:endParaRPr>
          </a:p>
        </p:txBody>
      </p:sp>
      <p:sp>
        <p:nvSpPr>
          <p:cNvPr id="30" name="TextBox 29"/>
          <p:cNvSpPr txBox="1"/>
          <p:nvPr/>
        </p:nvSpPr>
        <p:spPr>
          <a:xfrm>
            <a:off x="6288425" y="4795857"/>
            <a:ext cx="712799" cy="338554"/>
          </a:xfrm>
          <a:prstGeom prst="rect">
            <a:avLst/>
          </a:prstGeom>
          <a:noFill/>
        </p:spPr>
        <p:txBody>
          <a:bodyPr wrap="none" rtlCol="0">
            <a:spAutoFit/>
          </a:bodyPr>
          <a:lstStyle/>
          <a:p>
            <a:r>
              <a:rPr lang="en-US" sz="1600" dirty="0" smtClean="0">
                <a:latin typeface="Helvetica Neue"/>
                <a:cs typeface="Helvetica Neue"/>
              </a:rPr>
              <a:t>tasks</a:t>
            </a:r>
            <a:endParaRPr lang="en-US" sz="1600" dirty="0">
              <a:latin typeface="Helvetica Neue"/>
              <a:cs typeface="Helvetica Neue"/>
            </a:endParaRPr>
          </a:p>
        </p:txBody>
      </p:sp>
      <p:sp>
        <p:nvSpPr>
          <p:cNvPr id="14" name="Rounded Rectangle 13"/>
          <p:cNvSpPr/>
          <p:nvPr/>
        </p:nvSpPr>
        <p:spPr>
          <a:xfrm>
            <a:off x="6167441" y="3484661"/>
            <a:ext cx="914400" cy="357908"/>
          </a:xfrm>
          <a:prstGeom prst="roundRect">
            <a:avLst/>
          </a:prstGeom>
          <a:solidFill>
            <a:schemeClr val="accent5">
              <a:lumMod val="75000"/>
            </a:schemeClr>
          </a:solidFill>
          <a:ln>
            <a:noFill/>
            <a:headEnd type="none" w="med" len="med"/>
            <a:tailEnd type="none"/>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00" dirty="0" smtClean="0">
                <a:latin typeface="Helvetica Neue"/>
                <a:cs typeface="Helvetica Neue"/>
              </a:rPr>
              <a:t>Driver</a:t>
            </a:r>
            <a:endParaRPr lang="en-US" sz="1800" dirty="0">
              <a:latin typeface="Helvetica Neue"/>
              <a:cs typeface="Helvetica Neue"/>
            </a:endParaRPr>
          </a:p>
        </p:txBody>
      </p:sp>
      <p:sp>
        <p:nvSpPr>
          <p:cNvPr id="5" name="Title 4"/>
          <p:cNvSpPr>
            <a:spLocks noGrp="1"/>
          </p:cNvSpPr>
          <p:nvPr>
            <p:ph type="title"/>
          </p:nvPr>
        </p:nvSpPr>
        <p:spPr/>
        <p:txBody>
          <a:bodyPr/>
          <a:lstStyle/>
          <a:p>
            <a:r>
              <a:rPr lang="en-US" dirty="0"/>
              <a:t>Example: Log Mining</a:t>
            </a:r>
          </a:p>
        </p:txBody>
      </p:sp>
    </p:spTree>
    <p:extLst>
      <p:ext uri="{BB962C8B-B14F-4D97-AF65-F5344CB8AC3E}">
        <p14:creationId xmlns:p14="http://schemas.microsoft.com/office/powerpoint/2010/main" val="2704391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7984"/>
            <a:ext cx="8229600" cy="1371600"/>
          </a:xfrm>
        </p:spPr>
        <p:txBody>
          <a:bodyPr>
            <a:normAutofit/>
          </a:bodyPr>
          <a:lstStyle/>
          <a:p>
            <a:pPr marL="0" algn="ctr">
              <a:buNone/>
            </a:pPr>
            <a:r>
              <a:rPr lang="en-US" sz="2800" dirty="0" smtClean="0">
                <a:solidFill>
                  <a:schemeClr val="bg1">
                    <a:lumMod val="50000"/>
                  </a:schemeClr>
                </a:solidFill>
              </a:rPr>
              <a:t>Load error messages from a log into memory, then interactively search for various patterns</a:t>
            </a:r>
            <a:endParaRPr lang="en-US" sz="2800" dirty="0">
              <a:solidFill>
                <a:schemeClr val="bg1">
                  <a:lumMod val="50000"/>
                </a:schemeClr>
              </a:solidFill>
            </a:endParaRPr>
          </a:p>
        </p:txBody>
      </p:sp>
      <p:sp>
        <p:nvSpPr>
          <p:cNvPr id="4" name="TextBox 3"/>
          <p:cNvSpPr txBox="1"/>
          <p:nvPr/>
        </p:nvSpPr>
        <p:spPr>
          <a:xfrm>
            <a:off x="578405" y="2736442"/>
            <a:ext cx="7713432" cy="1184940"/>
          </a:xfrm>
          <a:prstGeom prst="rect">
            <a:avLst/>
          </a:prstGeom>
          <a:noFill/>
        </p:spPr>
        <p:txBody>
          <a:bodyPr wrap="square" rtlCol="0">
            <a:spAutoFit/>
          </a:bodyPr>
          <a:lstStyle/>
          <a:p>
            <a:pPr>
              <a:spcBef>
                <a:spcPts val="600"/>
              </a:spcBef>
            </a:pPr>
            <a:r>
              <a:rPr lang="en-US" sz="1400" dirty="0" smtClean="0">
                <a:latin typeface="Lucida Console"/>
                <a:cs typeface="Lucida Console"/>
              </a:rPr>
              <a:t>lines = </a:t>
            </a:r>
            <a:r>
              <a:rPr lang="en-US" sz="1400" dirty="0" err="1" smtClean="0">
                <a:latin typeface="Lucida Console"/>
                <a:cs typeface="Lucida Console"/>
              </a:rPr>
              <a:t>spark.textFile(</a:t>
            </a:r>
            <a:r>
              <a:rPr lang="en-US" sz="1400" dirty="0" err="1" smtClean="0">
                <a:solidFill>
                  <a:srgbClr val="000090"/>
                </a:solidFill>
                <a:latin typeface="Lucida Console"/>
                <a:cs typeface="Lucida Console"/>
              </a:rPr>
              <a:t>“hdfs</a:t>
            </a:r>
            <a:r>
              <a:rPr lang="en-US" sz="1400" dirty="0" smtClean="0">
                <a:solidFill>
                  <a:srgbClr val="000090"/>
                </a:solidFill>
                <a:latin typeface="Lucida Console"/>
                <a:cs typeface="Lucida Console"/>
              </a:rPr>
              <a:t>://...”</a:t>
            </a:r>
            <a:r>
              <a:rPr lang="en-US" sz="1400" dirty="0" smtClean="0">
                <a:latin typeface="Lucida Console"/>
                <a:cs typeface="Lucida Console"/>
              </a:rPr>
              <a:t>)</a:t>
            </a:r>
          </a:p>
          <a:p>
            <a:pPr>
              <a:spcBef>
                <a:spcPts val="600"/>
              </a:spcBef>
            </a:pPr>
            <a:r>
              <a:rPr lang="en-US" sz="1400" dirty="0" smtClean="0">
                <a:latin typeface="Lucida Console"/>
                <a:cs typeface="Lucida Console"/>
              </a:rPr>
              <a:t>errors = </a:t>
            </a:r>
            <a:r>
              <a:rPr lang="en-US" sz="1400" dirty="0" err="1" smtClean="0">
                <a:latin typeface="Lucida Console"/>
                <a:cs typeface="Lucida Console"/>
              </a:rPr>
              <a:t>lines.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s.startswith</a:t>
            </a:r>
            <a:r>
              <a:rPr lang="en-US" sz="1400" dirty="0" smtClean="0">
                <a:solidFill>
                  <a:srgbClr val="FF0080"/>
                </a:solidFill>
                <a:latin typeface="Lucida Console"/>
                <a:cs typeface="Lucida Console"/>
              </a:rPr>
              <a:t>(“ERROR”)</a:t>
            </a:r>
            <a:r>
              <a:rPr lang="en-US" sz="1400" dirty="0" smtClean="0">
                <a:latin typeface="Lucida Console"/>
                <a:cs typeface="Lucida Console"/>
              </a:rPr>
              <a:t>)</a:t>
            </a:r>
          </a:p>
          <a:p>
            <a:pPr>
              <a:spcBef>
                <a:spcPts val="600"/>
              </a:spcBef>
            </a:pPr>
            <a:r>
              <a:rPr lang="en-US" sz="1400" dirty="0" smtClean="0">
                <a:latin typeface="Lucida Console"/>
                <a:cs typeface="Lucida Console"/>
              </a:rPr>
              <a:t>messages = </a:t>
            </a:r>
            <a:r>
              <a:rPr lang="en-US" sz="1400" dirty="0" err="1" smtClean="0">
                <a:latin typeface="Lucida Console"/>
                <a:cs typeface="Lucida Console"/>
              </a:rPr>
              <a:t>errors.</a:t>
            </a:r>
            <a:r>
              <a:rPr lang="en-US" sz="1400" dirty="0" err="1" smtClean="0">
                <a:solidFill>
                  <a:srgbClr val="3366FF"/>
                </a:solidFill>
                <a:latin typeface="Lucida Console"/>
                <a:cs typeface="Lucida Console"/>
              </a:rPr>
              <a:t>map</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s.split</a:t>
            </a:r>
            <a:r>
              <a:rPr lang="en-US" sz="1400" dirty="0" smtClean="0">
                <a:solidFill>
                  <a:srgbClr val="FF0080"/>
                </a:solidFill>
                <a:latin typeface="Lucida Console"/>
                <a:cs typeface="Lucida Console"/>
              </a:rPr>
              <a:t>(“\t”)[2]</a:t>
            </a:r>
            <a:r>
              <a:rPr lang="en-US" sz="1400" dirty="0" smtClean="0">
                <a:latin typeface="Lucida Console"/>
                <a:cs typeface="Lucida Console"/>
              </a:rPr>
              <a:t>)</a:t>
            </a:r>
          </a:p>
          <a:p>
            <a:pPr>
              <a:spcBef>
                <a:spcPts val="600"/>
              </a:spcBef>
            </a:pPr>
            <a:r>
              <a:rPr lang="en-US" sz="1400" dirty="0" err="1" smtClean="0">
                <a:latin typeface="Lucida Console"/>
                <a:cs typeface="Lucida Console"/>
              </a:rPr>
              <a:t>messages.</a:t>
            </a:r>
            <a:r>
              <a:rPr lang="en-US" sz="1400" dirty="0" err="1" smtClean="0">
                <a:solidFill>
                  <a:srgbClr val="3366FF"/>
                </a:solidFill>
                <a:latin typeface="Lucida Console"/>
                <a:cs typeface="Lucida Console"/>
              </a:rPr>
              <a:t>cache</a:t>
            </a:r>
            <a:r>
              <a:rPr lang="en-US" sz="1400" dirty="0" smtClean="0">
                <a:latin typeface="Lucida Console"/>
                <a:cs typeface="Lucida Console"/>
              </a:rPr>
              <a:t>()</a:t>
            </a:r>
          </a:p>
        </p:txBody>
      </p:sp>
      <p:grpSp>
        <p:nvGrpSpPr>
          <p:cNvPr id="68" name="Group 67"/>
          <p:cNvGrpSpPr/>
          <p:nvPr/>
        </p:nvGrpSpPr>
        <p:grpSpPr>
          <a:xfrm>
            <a:off x="5836330" y="2775892"/>
            <a:ext cx="3071090" cy="3851442"/>
            <a:chOff x="5615710" y="2743323"/>
            <a:chExt cx="3071090" cy="3851442"/>
          </a:xfrm>
          <a:effectLst/>
        </p:grpSpPr>
        <p:pic>
          <p:nvPicPr>
            <p:cNvPr id="6" name="Picture 5"/>
            <p:cNvPicPr>
              <a:picLocks noChangeAspect="1"/>
            </p:cNvPicPr>
            <p:nvPr/>
          </p:nvPicPr>
          <p:blipFill>
            <a:blip r:embed="rId3"/>
            <a:stretch>
              <a:fillRect/>
            </a:stretch>
          </p:blipFill>
          <p:spPr>
            <a:xfrm>
              <a:off x="5923729" y="3493655"/>
              <a:ext cx="1128236" cy="1128236"/>
            </a:xfrm>
            <a:prstGeom prst="rect">
              <a:avLst/>
            </a:prstGeom>
          </p:spPr>
        </p:pic>
        <p:pic>
          <p:nvPicPr>
            <p:cNvPr id="7" name="Picture 6"/>
            <p:cNvPicPr>
              <a:picLocks noChangeAspect="1"/>
            </p:cNvPicPr>
            <p:nvPr/>
          </p:nvPicPr>
          <p:blipFill>
            <a:blip r:embed="rId3"/>
            <a:stretch>
              <a:fillRect/>
            </a:stretch>
          </p:blipFill>
          <p:spPr>
            <a:xfrm>
              <a:off x="7558564" y="2743323"/>
              <a:ext cx="1128236" cy="1128236"/>
            </a:xfrm>
            <a:prstGeom prst="rect">
              <a:avLst/>
            </a:prstGeom>
          </p:spPr>
        </p:pic>
        <p:pic>
          <p:nvPicPr>
            <p:cNvPr id="8" name="Picture 7"/>
            <p:cNvPicPr>
              <a:picLocks noChangeAspect="1"/>
            </p:cNvPicPr>
            <p:nvPr/>
          </p:nvPicPr>
          <p:blipFill>
            <a:blip r:embed="rId3"/>
            <a:stretch>
              <a:fillRect/>
            </a:stretch>
          </p:blipFill>
          <p:spPr>
            <a:xfrm>
              <a:off x="7467600" y="4800600"/>
              <a:ext cx="1128236" cy="1128236"/>
            </a:xfrm>
            <a:prstGeom prst="rect">
              <a:avLst/>
            </a:prstGeom>
          </p:spPr>
        </p:pic>
        <p:pic>
          <p:nvPicPr>
            <p:cNvPr id="9" name="Picture 8"/>
            <p:cNvPicPr>
              <a:picLocks noChangeAspect="1"/>
            </p:cNvPicPr>
            <p:nvPr/>
          </p:nvPicPr>
          <p:blipFill>
            <a:blip r:embed="rId3"/>
            <a:stretch>
              <a:fillRect/>
            </a:stretch>
          </p:blipFill>
          <p:spPr>
            <a:xfrm>
              <a:off x="5615710" y="5466529"/>
              <a:ext cx="1128236" cy="1128236"/>
            </a:xfrm>
            <a:prstGeom prst="rect">
              <a:avLst/>
            </a:prstGeom>
          </p:spPr>
        </p:pic>
      </p:grpSp>
      <p:sp>
        <p:nvSpPr>
          <p:cNvPr id="15" name="Rounded Rectangle 14"/>
          <p:cNvSpPr/>
          <p:nvPr/>
        </p:nvSpPr>
        <p:spPr>
          <a:xfrm>
            <a:off x="7805987" y="2740102"/>
            <a:ext cx="914400" cy="357908"/>
          </a:xfrm>
          <a:prstGeom prst="roundRect">
            <a:avLst/>
          </a:prstGeom>
          <a:solidFill>
            <a:srgbClr val="7F7F7F"/>
          </a:solidFill>
          <a:ln>
            <a:noFill/>
            <a:headEnd type="none" w="med" len="med"/>
            <a:tailEnd type="none"/>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latin typeface="Helvetica Neue"/>
                <a:cs typeface="Helvetica Neue"/>
              </a:rPr>
              <a:t>Worker</a:t>
            </a:r>
            <a:endParaRPr lang="en-US" sz="1800" dirty="0">
              <a:latin typeface="Helvetica Neue"/>
              <a:cs typeface="Helvetica Neue"/>
            </a:endParaRPr>
          </a:p>
        </p:txBody>
      </p:sp>
      <p:sp>
        <p:nvSpPr>
          <p:cNvPr id="16" name="Rounded Rectangle 15"/>
          <p:cNvSpPr/>
          <p:nvPr/>
        </p:nvSpPr>
        <p:spPr>
          <a:xfrm>
            <a:off x="5859422" y="5457536"/>
            <a:ext cx="914400" cy="357908"/>
          </a:xfrm>
          <a:prstGeom prst="roundRect">
            <a:avLst/>
          </a:prstGeom>
          <a:solidFill>
            <a:srgbClr val="7F7F7F"/>
          </a:solidFill>
          <a:ln>
            <a:noFill/>
            <a:headEnd type="none" w="med" len="med"/>
            <a:tailEnd type="none"/>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latin typeface="Helvetica Neue"/>
                <a:cs typeface="Helvetica Neue"/>
              </a:rPr>
              <a:t>Worker</a:t>
            </a:r>
            <a:endParaRPr lang="en-US" sz="1800" dirty="0">
              <a:latin typeface="Helvetica Neue"/>
              <a:cs typeface="Helvetica Neue"/>
            </a:endParaRPr>
          </a:p>
        </p:txBody>
      </p:sp>
      <p:sp>
        <p:nvSpPr>
          <p:cNvPr id="17" name="Rounded Rectangle 16"/>
          <p:cNvSpPr/>
          <p:nvPr/>
        </p:nvSpPr>
        <p:spPr>
          <a:xfrm>
            <a:off x="7714578" y="4795858"/>
            <a:ext cx="914400" cy="357908"/>
          </a:xfrm>
          <a:prstGeom prst="roundRect">
            <a:avLst/>
          </a:prstGeom>
          <a:solidFill>
            <a:srgbClr val="7F7F7F"/>
          </a:solidFill>
          <a:ln>
            <a:noFill/>
            <a:headEnd type="none" w="med" len="med"/>
            <a:tailEnd type="none"/>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latin typeface="Helvetica Neue"/>
                <a:cs typeface="Helvetica Neue"/>
              </a:rPr>
              <a:t>Worker</a:t>
            </a:r>
            <a:endParaRPr lang="en-US" sz="1800" dirty="0">
              <a:latin typeface="Helvetica Neue"/>
              <a:cs typeface="Helvetica Neue"/>
            </a:endParaRPr>
          </a:p>
        </p:txBody>
      </p:sp>
      <p:sp>
        <p:nvSpPr>
          <p:cNvPr id="37" name="TextBox 36"/>
          <p:cNvSpPr txBox="1"/>
          <p:nvPr/>
        </p:nvSpPr>
        <p:spPr>
          <a:xfrm>
            <a:off x="578407" y="4555152"/>
            <a:ext cx="6386160" cy="307777"/>
          </a:xfrm>
          <a:prstGeom prst="rect">
            <a:avLst/>
          </a:prstGeom>
          <a:noFill/>
        </p:spPr>
        <p:txBody>
          <a:bodyPr wrap="square" rtlCol="0">
            <a:spAutoFit/>
          </a:bodyPr>
          <a:lstStyle/>
          <a:p>
            <a:pPr>
              <a:spcBef>
                <a:spcPts val="400"/>
              </a:spcBef>
            </a:pPr>
            <a:r>
              <a:rPr lang="en-US" sz="1400" dirty="0" err="1">
                <a:latin typeface="Lucida Console"/>
                <a:cs typeface="Lucida Console"/>
              </a:rPr>
              <a:t>messages.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mysql</a:t>
            </a:r>
            <a:r>
              <a:rPr lang="en-US" sz="1400" dirty="0" smtClean="0">
                <a:solidFill>
                  <a:srgbClr val="FF0080"/>
                </a:solidFill>
                <a:latin typeface="Lucida Console"/>
                <a:cs typeface="Lucida Console"/>
              </a:rPr>
              <a:t>” in s</a:t>
            </a:r>
            <a:r>
              <a:rPr lang="en-US" sz="1400" dirty="0" smtClean="0">
                <a:latin typeface="Lucida Console"/>
                <a:cs typeface="Lucida Console"/>
              </a:rPr>
              <a:t>).</a:t>
            </a:r>
            <a:r>
              <a:rPr lang="en-US" sz="1400" dirty="0" smtClean="0">
                <a:solidFill>
                  <a:srgbClr val="3366FF"/>
                </a:solidFill>
                <a:latin typeface="Lucida Console"/>
                <a:cs typeface="Lucida Console"/>
              </a:rPr>
              <a:t>count</a:t>
            </a:r>
            <a:r>
              <a:rPr lang="en-US" sz="1400" dirty="0" smtClean="0">
                <a:latin typeface="Lucida Console"/>
                <a:cs typeface="Lucida Console"/>
              </a:rPr>
              <a:t>()</a:t>
            </a:r>
          </a:p>
        </p:txBody>
      </p:sp>
      <p:sp>
        <p:nvSpPr>
          <p:cNvPr id="18" name="Rectangle 17"/>
          <p:cNvSpPr/>
          <p:nvPr/>
        </p:nvSpPr>
        <p:spPr>
          <a:xfrm>
            <a:off x="7864671" y="3377594"/>
            <a:ext cx="791061" cy="320596"/>
          </a:xfrm>
          <a:prstGeom prst="rect">
            <a:avLst/>
          </a:prstGeom>
          <a:solidFill>
            <a:schemeClr val="accent2">
              <a:lumMod val="75000"/>
            </a:schemeClr>
          </a:solidFill>
          <a:ln>
            <a:noFill/>
            <a:headEnd type="none" w="med" len="med"/>
            <a:tailEnd type="none"/>
          </a:ln>
          <a:effectLst/>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500" dirty="0" smtClean="0">
                <a:latin typeface="Helvetica Neue"/>
                <a:cs typeface="Helvetica Neue"/>
              </a:rPr>
              <a:t>Block 1</a:t>
            </a:r>
            <a:endParaRPr lang="en-US" sz="1500" dirty="0">
              <a:latin typeface="Helvetica Neue"/>
              <a:cs typeface="Helvetica Neue"/>
            </a:endParaRPr>
          </a:p>
        </p:txBody>
      </p:sp>
      <p:sp>
        <p:nvSpPr>
          <p:cNvPr id="19" name="Rectangle 18"/>
          <p:cNvSpPr/>
          <p:nvPr/>
        </p:nvSpPr>
        <p:spPr>
          <a:xfrm>
            <a:off x="7746908" y="5427576"/>
            <a:ext cx="819727" cy="320596"/>
          </a:xfrm>
          <a:prstGeom prst="rect">
            <a:avLst/>
          </a:prstGeom>
          <a:solidFill>
            <a:schemeClr val="accent2">
              <a:lumMod val="75000"/>
            </a:schemeClr>
          </a:solidFill>
          <a:ln>
            <a:noFill/>
            <a:headEnd type="none" w="med" len="med"/>
            <a:tailEnd type="none"/>
          </a:ln>
          <a:effectLst/>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500" dirty="0" smtClean="0">
                <a:latin typeface="Helvetica Neue"/>
                <a:cs typeface="Helvetica Neue"/>
              </a:rPr>
              <a:t>Block 2</a:t>
            </a:r>
            <a:endParaRPr lang="en-US" sz="1500" dirty="0">
              <a:latin typeface="Helvetica Neue"/>
              <a:cs typeface="Helvetica Neue"/>
            </a:endParaRPr>
          </a:p>
        </p:txBody>
      </p:sp>
      <p:sp>
        <p:nvSpPr>
          <p:cNvPr id="20" name="Rectangle 19"/>
          <p:cNvSpPr/>
          <p:nvPr/>
        </p:nvSpPr>
        <p:spPr>
          <a:xfrm>
            <a:off x="5900985" y="6089255"/>
            <a:ext cx="806782" cy="320596"/>
          </a:xfrm>
          <a:prstGeom prst="rect">
            <a:avLst/>
          </a:prstGeom>
          <a:solidFill>
            <a:schemeClr val="accent2">
              <a:lumMod val="75000"/>
            </a:schemeClr>
          </a:solidFill>
          <a:ln>
            <a:noFill/>
            <a:headEnd type="none" w="med" len="med"/>
            <a:tailEnd type="none"/>
          </a:ln>
          <a:effectLst/>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500" dirty="0" smtClean="0">
                <a:latin typeface="Helvetica Neue"/>
                <a:cs typeface="Helvetica Neue"/>
              </a:rPr>
              <a:t>Block 3</a:t>
            </a:r>
            <a:endParaRPr lang="en-US" sz="1500" dirty="0">
              <a:latin typeface="Helvetica Neue"/>
              <a:cs typeface="Helvetica Neue"/>
            </a:endParaRPr>
          </a:p>
        </p:txBody>
      </p:sp>
      <p:sp>
        <p:nvSpPr>
          <p:cNvPr id="27" name="Rectangle 26"/>
          <p:cNvSpPr/>
          <p:nvPr/>
        </p:nvSpPr>
        <p:spPr>
          <a:xfrm>
            <a:off x="8091914" y="2482514"/>
            <a:ext cx="777240" cy="320596"/>
          </a:xfrm>
          <a:prstGeom prst="rect">
            <a:avLst/>
          </a:prstGeom>
          <a:solidFill>
            <a:schemeClr val="accent4">
              <a:lumMod val="75000"/>
            </a:schemeClr>
          </a:solidFill>
          <a:ln>
            <a:headEnd type="none" w="med" len="med"/>
            <a:tailEnd type="none"/>
          </a:ln>
          <a:effectLst/>
        </p:spPr>
        <p:style>
          <a:lnRef idx="1">
            <a:schemeClr val="accent4"/>
          </a:lnRef>
          <a:fillRef idx="3">
            <a:schemeClr val="accent4"/>
          </a:fillRef>
          <a:effectRef idx="2">
            <a:schemeClr val="accent4"/>
          </a:effectRef>
          <a:fontRef idx="minor">
            <a:schemeClr val="lt1"/>
          </a:fontRef>
        </p:style>
        <p:txBody>
          <a:bodyPr lIns="0" rIns="0" rtlCol="0" anchor="ctr"/>
          <a:lstStyle/>
          <a:p>
            <a:pPr algn="ctr"/>
            <a:r>
              <a:rPr lang="en-US" sz="1500" dirty="0" smtClean="0">
                <a:latin typeface="Helvetica Neue"/>
                <a:cs typeface="Helvetica Neue"/>
              </a:rPr>
              <a:t>Cache 1</a:t>
            </a:r>
            <a:endParaRPr lang="en-US" sz="1500" dirty="0">
              <a:latin typeface="Helvetica Neue"/>
              <a:cs typeface="Helvetica Neue"/>
            </a:endParaRPr>
          </a:p>
        </p:txBody>
      </p:sp>
      <p:sp>
        <p:nvSpPr>
          <p:cNvPr id="28" name="Rectangle 27"/>
          <p:cNvSpPr/>
          <p:nvPr/>
        </p:nvSpPr>
        <p:spPr>
          <a:xfrm>
            <a:off x="8027259" y="4555833"/>
            <a:ext cx="777240" cy="320596"/>
          </a:xfrm>
          <a:prstGeom prst="rect">
            <a:avLst/>
          </a:prstGeom>
          <a:solidFill>
            <a:schemeClr val="accent4">
              <a:lumMod val="75000"/>
            </a:schemeClr>
          </a:solidFill>
          <a:ln>
            <a:headEnd type="none" w="med" len="med"/>
            <a:tailEnd type="none"/>
          </a:ln>
          <a:effectLst/>
        </p:spPr>
        <p:style>
          <a:lnRef idx="1">
            <a:schemeClr val="accent4"/>
          </a:lnRef>
          <a:fillRef idx="3">
            <a:schemeClr val="accent4"/>
          </a:fillRef>
          <a:effectRef idx="2">
            <a:schemeClr val="accent4"/>
          </a:effectRef>
          <a:fontRef idx="minor">
            <a:schemeClr val="lt1"/>
          </a:fontRef>
        </p:style>
        <p:txBody>
          <a:bodyPr lIns="0" rIns="0" rtlCol="0" anchor="ctr"/>
          <a:lstStyle/>
          <a:p>
            <a:pPr algn="ctr"/>
            <a:r>
              <a:rPr lang="en-US" sz="1500" dirty="0" smtClean="0">
                <a:latin typeface="Helvetica Neue"/>
                <a:cs typeface="Helvetica Neue"/>
              </a:rPr>
              <a:t>Cache 2</a:t>
            </a:r>
            <a:endParaRPr lang="en-US" sz="1500" dirty="0">
              <a:latin typeface="Helvetica Neue"/>
              <a:cs typeface="Helvetica Neue"/>
            </a:endParaRPr>
          </a:p>
        </p:txBody>
      </p:sp>
      <p:sp>
        <p:nvSpPr>
          <p:cNvPr id="29" name="Rectangle 28"/>
          <p:cNvSpPr/>
          <p:nvPr/>
        </p:nvSpPr>
        <p:spPr>
          <a:xfrm>
            <a:off x="6332350" y="5194298"/>
            <a:ext cx="777240" cy="320596"/>
          </a:xfrm>
          <a:prstGeom prst="rect">
            <a:avLst/>
          </a:prstGeom>
          <a:solidFill>
            <a:schemeClr val="accent4">
              <a:lumMod val="75000"/>
            </a:schemeClr>
          </a:solidFill>
          <a:ln>
            <a:headEnd type="none" w="med" len="med"/>
            <a:tailEnd type="none"/>
          </a:ln>
          <a:effectLst/>
        </p:spPr>
        <p:style>
          <a:lnRef idx="1">
            <a:schemeClr val="accent4"/>
          </a:lnRef>
          <a:fillRef idx="3">
            <a:schemeClr val="accent4"/>
          </a:fillRef>
          <a:effectRef idx="2">
            <a:schemeClr val="accent4"/>
          </a:effectRef>
          <a:fontRef idx="minor">
            <a:schemeClr val="lt1"/>
          </a:fontRef>
        </p:style>
        <p:txBody>
          <a:bodyPr lIns="0" rIns="0" rtlCol="0" anchor="ctr"/>
          <a:lstStyle/>
          <a:p>
            <a:pPr algn="ctr"/>
            <a:r>
              <a:rPr lang="en-US" sz="1500" dirty="0" smtClean="0">
                <a:latin typeface="Helvetica Neue"/>
                <a:cs typeface="Helvetica Neue"/>
              </a:rPr>
              <a:t>Cache 3</a:t>
            </a:r>
            <a:endParaRPr lang="en-US" sz="1500" dirty="0">
              <a:latin typeface="Helvetica Neue"/>
              <a:cs typeface="Helvetica Neue"/>
            </a:endParaRPr>
          </a:p>
        </p:txBody>
      </p:sp>
      <p:sp>
        <p:nvSpPr>
          <p:cNvPr id="33" name="TextBox 32"/>
          <p:cNvSpPr txBox="1"/>
          <p:nvPr/>
        </p:nvSpPr>
        <p:spPr>
          <a:xfrm>
            <a:off x="578406" y="4879141"/>
            <a:ext cx="6386160" cy="307777"/>
          </a:xfrm>
          <a:prstGeom prst="rect">
            <a:avLst/>
          </a:prstGeom>
          <a:noFill/>
        </p:spPr>
        <p:txBody>
          <a:bodyPr wrap="square" rtlCol="0">
            <a:spAutoFit/>
          </a:bodyPr>
          <a:lstStyle/>
          <a:p>
            <a:pPr>
              <a:spcBef>
                <a:spcPts val="400"/>
              </a:spcBef>
            </a:pPr>
            <a:r>
              <a:rPr lang="en-US" sz="1400" dirty="0" err="1">
                <a:latin typeface="Lucida Console"/>
                <a:cs typeface="Lucida Console"/>
              </a:rPr>
              <a:t>messages.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dirty="0">
                <a:solidFill>
                  <a:srgbClr val="FF0080"/>
                </a:solidFill>
                <a:latin typeface="Lucida Console"/>
                <a:cs typeface="Lucida Console"/>
              </a:rPr>
              <a:t>lambda s: </a:t>
            </a:r>
            <a:r>
              <a:rPr lang="en-US" sz="1400" dirty="0" smtClean="0">
                <a:solidFill>
                  <a:srgbClr val="FF0080"/>
                </a:solidFill>
                <a:latin typeface="Lucida Console"/>
                <a:cs typeface="Lucida Console"/>
              </a:rPr>
              <a:t>“</a:t>
            </a:r>
            <a:r>
              <a:rPr lang="en-US" sz="1400" dirty="0" err="1" smtClean="0">
                <a:solidFill>
                  <a:srgbClr val="FF0080"/>
                </a:solidFill>
                <a:latin typeface="Lucida Console"/>
                <a:cs typeface="Lucida Console"/>
              </a:rPr>
              <a:t>php</a:t>
            </a:r>
            <a:r>
              <a:rPr lang="en-US" sz="1400" dirty="0" smtClean="0">
                <a:solidFill>
                  <a:srgbClr val="FF0080"/>
                </a:solidFill>
                <a:latin typeface="Lucida Console"/>
                <a:cs typeface="Lucida Console"/>
              </a:rPr>
              <a:t>” </a:t>
            </a:r>
            <a:r>
              <a:rPr lang="en-US" sz="1400" dirty="0">
                <a:solidFill>
                  <a:srgbClr val="FF0080"/>
                </a:solidFill>
                <a:latin typeface="Lucida Console"/>
                <a:cs typeface="Lucida Console"/>
              </a:rPr>
              <a:t>in s</a:t>
            </a:r>
            <a:r>
              <a:rPr lang="en-US" sz="1400" dirty="0" smtClean="0">
                <a:latin typeface="Lucida Console"/>
                <a:cs typeface="Lucida Console"/>
              </a:rPr>
              <a:t>).</a:t>
            </a:r>
            <a:r>
              <a:rPr lang="en-US" sz="1400" dirty="0" smtClean="0">
                <a:solidFill>
                  <a:srgbClr val="3366FF"/>
                </a:solidFill>
                <a:latin typeface="Lucida Console"/>
                <a:cs typeface="Lucida Console"/>
              </a:rPr>
              <a:t>count</a:t>
            </a:r>
            <a:r>
              <a:rPr lang="en-US" sz="1400" dirty="0">
                <a:latin typeface="Lucida Console"/>
                <a:cs typeface="Lucida Console"/>
              </a:rPr>
              <a:t>()</a:t>
            </a:r>
            <a:endParaRPr lang="en-US" sz="1400" dirty="0" smtClean="0">
              <a:solidFill>
                <a:srgbClr val="3366FF"/>
              </a:solidFill>
              <a:latin typeface="Lucida Console"/>
              <a:cs typeface="Lucida Console"/>
            </a:endParaRPr>
          </a:p>
        </p:txBody>
      </p:sp>
      <p:sp>
        <p:nvSpPr>
          <p:cNvPr id="14" name="Rounded Rectangle 13"/>
          <p:cNvSpPr/>
          <p:nvPr/>
        </p:nvSpPr>
        <p:spPr>
          <a:xfrm>
            <a:off x="6167441" y="3484661"/>
            <a:ext cx="914400" cy="357908"/>
          </a:xfrm>
          <a:prstGeom prst="roundRect">
            <a:avLst/>
          </a:prstGeom>
          <a:solidFill>
            <a:schemeClr val="accent5">
              <a:lumMod val="75000"/>
            </a:schemeClr>
          </a:solidFill>
          <a:ln>
            <a:noFill/>
            <a:headEnd type="none" w="med" len="med"/>
            <a:tailEnd type="none"/>
          </a:ln>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00" dirty="0" smtClean="0">
                <a:latin typeface="Helvetica Neue"/>
                <a:cs typeface="Helvetica Neue"/>
              </a:rPr>
              <a:t>Driver</a:t>
            </a:r>
            <a:endParaRPr lang="en-US" sz="1800" dirty="0">
              <a:latin typeface="Helvetica Neue"/>
              <a:cs typeface="Helvetica Neue"/>
            </a:endParaRPr>
          </a:p>
        </p:txBody>
      </p:sp>
      <p:cxnSp>
        <p:nvCxnSpPr>
          <p:cNvPr id="31" name="Curved Connector 30"/>
          <p:cNvCxnSpPr/>
          <p:nvPr/>
        </p:nvCxnSpPr>
        <p:spPr>
          <a:xfrm flipV="1">
            <a:off x="6773822" y="5354596"/>
            <a:ext cx="335768" cy="281894"/>
          </a:xfrm>
          <a:prstGeom prst="curvedConnector3">
            <a:avLst>
              <a:gd name="adj1" fmla="val 168083"/>
            </a:avLst>
          </a:prstGeom>
          <a:ln>
            <a:solidFill>
              <a:srgbClr val="4D4D4F"/>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6828486" y="5569285"/>
            <a:ext cx="991745" cy="830997"/>
          </a:xfrm>
          <a:prstGeom prst="rect">
            <a:avLst/>
          </a:prstGeom>
          <a:noFill/>
          <a:effectLst/>
        </p:spPr>
        <p:txBody>
          <a:bodyPr wrap="none" rtlCol="0">
            <a:spAutoFit/>
          </a:bodyPr>
          <a:lstStyle/>
          <a:p>
            <a:r>
              <a:rPr lang="en-US" sz="1600" dirty="0" smtClean="0">
                <a:latin typeface="Helvetica Neue"/>
                <a:cs typeface="Helvetica Neue"/>
              </a:rPr>
              <a:t>Process</a:t>
            </a:r>
            <a:br>
              <a:rPr lang="en-US" sz="1600" dirty="0" smtClean="0">
                <a:latin typeface="Helvetica Neue"/>
                <a:cs typeface="Helvetica Neue"/>
              </a:rPr>
            </a:br>
            <a:r>
              <a:rPr lang="en-US" sz="1600" dirty="0" smtClean="0">
                <a:latin typeface="Helvetica Neue"/>
                <a:cs typeface="Helvetica Neue"/>
              </a:rPr>
              <a:t>from</a:t>
            </a:r>
            <a:br>
              <a:rPr lang="en-US" sz="1600" dirty="0" smtClean="0">
                <a:latin typeface="Helvetica Neue"/>
                <a:cs typeface="Helvetica Neue"/>
              </a:rPr>
            </a:br>
            <a:r>
              <a:rPr lang="en-US" sz="1600" dirty="0" smtClean="0">
                <a:latin typeface="Helvetica Neue"/>
                <a:cs typeface="Helvetica Neue"/>
              </a:rPr>
              <a:t>Cache</a:t>
            </a:r>
          </a:p>
        </p:txBody>
      </p:sp>
      <p:sp>
        <p:nvSpPr>
          <p:cNvPr id="38" name="TextBox 37"/>
          <p:cNvSpPr txBox="1"/>
          <p:nvPr/>
        </p:nvSpPr>
        <p:spPr>
          <a:xfrm>
            <a:off x="8266866" y="3667682"/>
            <a:ext cx="991745" cy="830997"/>
          </a:xfrm>
          <a:prstGeom prst="rect">
            <a:avLst/>
          </a:prstGeom>
          <a:noFill/>
          <a:effectLst/>
        </p:spPr>
        <p:txBody>
          <a:bodyPr wrap="none" rtlCol="0">
            <a:spAutoFit/>
          </a:bodyPr>
          <a:lstStyle/>
          <a:p>
            <a:r>
              <a:rPr lang="en-US" sz="1600" dirty="0">
                <a:latin typeface="Helvetica Neue"/>
                <a:cs typeface="Helvetica Neue"/>
              </a:rPr>
              <a:t>Process</a:t>
            </a:r>
            <a:br>
              <a:rPr lang="en-US" sz="1600" dirty="0">
                <a:latin typeface="Helvetica Neue"/>
                <a:cs typeface="Helvetica Neue"/>
              </a:rPr>
            </a:br>
            <a:r>
              <a:rPr lang="en-US" sz="1600" dirty="0">
                <a:latin typeface="Helvetica Neue"/>
                <a:cs typeface="Helvetica Neue"/>
              </a:rPr>
              <a:t>from</a:t>
            </a:r>
            <a:br>
              <a:rPr lang="en-US" sz="1600" dirty="0">
                <a:latin typeface="Helvetica Neue"/>
                <a:cs typeface="Helvetica Neue"/>
              </a:rPr>
            </a:br>
            <a:r>
              <a:rPr lang="en-US" sz="1600" dirty="0">
                <a:latin typeface="Helvetica Neue"/>
                <a:cs typeface="Helvetica Neue"/>
              </a:rPr>
              <a:t>Cache</a:t>
            </a:r>
          </a:p>
        </p:txBody>
      </p:sp>
      <p:sp>
        <p:nvSpPr>
          <p:cNvPr id="39" name="TextBox 38"/>
          <p:cNvSpPr txBox="1"/>
          <p:nvPr/>
        </p:nvSpPr>
        <p:spPr>
          <a:xfrm>
            <a:off x="8243533" y="5721685"/>
            <a:ext cx="991745" cy="830997"/>
          </a:xfrm>
          <a:prstGeom prst="rect">
            <a:avLst/>
          </a:prstGeom>
          <a:noFill/>
          <a:effectLst/>
        </p:spPr>
        <p:txBody>
          <a:bodyPr wrap="none" rtlCol="0">
            <a:spAutoFit/>
          </a:bodyPr>
          <a:lstStyle/>
          <a:p>
            <a:r>
              <a:rPr lang="en-US" sz="1600" dirty="0" smtClean="0">
                <a:latin typeface="Helvetica Neue"/>
                <a:cs typeface="Helvetica Neue"/>
              </a:rPr>
              <a:t>Process</a:t>
            </a:r>
            <a:br>
              <a:rPr lang="en-US" sz="1600" dirty="0" smtClean="0">
                <a:latin typeface="Helvetica Neue"/>
                <a:cs typeface="Helvetica Neue"/>
              </a:rPr>
            </a:br>
            <a:r>
              <a:rPr lang="en-US" sz="1600" dirty="0" smtClean="0">
                <a:latin typeface="Helvetica Neue"/>
                <a:cs typeface="Helvetica Neue"/>
              </a:rPr>
              <a:t>from</a:t>
            </a:r>
            <a:br>
              <a:rPr lang="en-US" sz="1600" dirty="0" smtClean="0">
                <a:latin typeface="Helvetica Neue"/>
                <a:cs typeface="Helvetica Neue"/>
              </a:rPr>
            </a:br>
            <a:r>
              <a:rPr lang="en-US" sz="1600" dirty="0" smtClean="0">
                <a:latin typeface="Helvetica Neue"/>
                <a:cs typeface="Helvetica Neue"/>
              </a:rPr>
              <a:t>Cache</a:t>
            </a:r>
          </a:p>
        </p:txBody>
      </p:sp>
      <p:cxnSp>
        <p:nvCxnSpPr>
          <p:cNvPr id="41" name="Curved Connector 40"/>
          <p:cNvCxnSpPr/>
          <p:nvPr/>
        </p:nvCxnSpPr>
        <p:spPr>
          <a:xfrm flipV="1">
            <a:off x="8636718" y="4709316"/>
            <a:ext cx="148767" cy="276244"/>
          </a:xfrm>
          <a:prstGeom prst="curvedConnector3">
            <a:avLst>
              <a:gd name="adj1" fmla="val 253663"/>
            </a:avLst>
          </a:prstGeom>
          <a:ln>
            <a:solidFill>
              <a:srgbClr val="4D4D4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Curved Connector 41"/>
          <p:cNvCxnSpPr/>
          <p:nvPr/>
        </p:nvCxnSpPr>
        <p:spPr>
          <a:xfrm flipV="1">
            <a:off x="8720387" y="2642812"/>
            <a:ext cx="148767" cy="276244"/>
          </a:xfrm>
          <a:prstGeom prst="curvedConnector3">
            <a:avLst>
              <a:gd name="adj1" fmla="val 253663"/>
            </a:avLst>
          </a:prstGeom>
          <a:ln>
            <a:solidFill>
              <a:srgbClr val="4D4D4F"/>
            </a:solidFill>
            <a:tailEnd type="arrow"/>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p>
            <a:r>
              <a:rPr lang="en-US" dirty="0"/>
              <a:t>Example: Log Mining</a:t>
            </a:r>
          </a:p>
        </p:txBody>
      </p:sp>
    </p:spTree>
    <p:extLst>
      <p:ext uri="{BB962C8B-B14F-4D97-AF65-F5344CB8AC3E}">
        <p14:creationId xmlns:p14="http://schemas.microsoft.com/office/powerpoint/2010/main" val="2162905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7984"/>
            <a:ext cx="8229600" cy="1371600"/>
          </a:xfrm>
        </p:spPr>
        <p:txBody>
          <a:bodyPr>
            <a:normAutofit/>
          </a:bodyPr>
          <a:lstStyle/>
          <a:p>
            <a:pPr marL="0" algn="ctr">
              <a:buNone/>
            </a:pPr>
            <a:r>
              <a:rPr lang="en-US" sz="2800" dirty="0" smtClean="0">
                <a:solidFill>
                  <a:schemeClr val="bg1">
                    <a:lumMod val="50000"/>
                  </a:schemeClr>
                </a:solidFill>
              </a:rPr>
              <a:t>Load error messages from a log into memory, then interactively search for various patterns</a:t>
            </a:r>
            <a:endParaRPr lang="en-US" sz="2800" dirty="0">
              <a:solidFill>
                <a:schemeClr val="bg1">
                  <a:lumMod val="50000"/>
                </a:schemeClr>
              </a:solidFill>
            </a:endParaRPr>
          </a:p>
        </p:txBody>
      </p:sp>
      <p:sp>
        <p:nvSpPr>
          <p:cNvPr id="4" name="TextBox 3"/>
          <p:cNvSpPr txBox="1"/>
          <p:nvPr/>
        </p:nvSpPr>
        <p:spPr>
          <a:xfrm>
            <a:off x="578405" y="2736442"/>
            <a:ext cx="7713432" cy="1184940"/>
          </a:xfrm>
          <a:prstGeom prst="rect">
            <a:avLst/>
          </a:prstGeom>
          <a:noFill/>
        </p:spPr>
        <p:txBody>
          <a:bodyPr wrap="square" rtlCol="0">
            <a:spAutoFit/>
          </a:bodyPr>
          <a:lstStyle/>
          <a:p>
            <a:pPr>
              <a:spcBef>
                <a:spcPts val="600"/>
              </a:spcBef>
            </a:pPr>
            <a:r>
              <a:rPr lang="en-US" sz="1400" dirty="0" smtClean="0">
                <a:latin typeface="Lucida Console"/>
                <a:cs typeface="Lucida Console"/>
              </a:rPr>
              <a:t>lines = </a:t>
            </a:r>
            <a:r>
              <a:rPr lang="en-US" sz="1400" dirty="0" err="1" smtClean="0">
                <a:latin typeface="Lucida Console"/>
                <a:cs typeface="Lucida Console"/>
              </a:rPr>
              <a:t>spark.textFile(</a:t>
            </a:r>
            <a:r>
              <a:rPr lang="en-US" sz="1400" dirty="0" err="1" smtClean="0">
                <a:solidFill>
                  <a:srgbClr val="000090"/>
                </a:solidFill>
                <a:latin typeface="Lucida Console"/>
                <a:cs typeface="Lucida Console"/>
              </a:rPr>
              <a:t>“hdfs</a:t>
            </a:r>
            <a:r>
              <a:rPr lang="en-US" sz="1400" dirty="0" smtClean="0">
                <a:solidFill>
                  <a:srgbClr val="000090"/>
                </a:solidFill>
                <a:latin typeface="Lucida Console"/>
                <a:cs typeface="Lucida Console"/>
              </a:rPr>
              <a:t>://...”</a:t>
            </a:r>
            <a:r>
              <a:rPr lang="en-US" sz="1400" dirty="0" smtClean="0">
                <a:latin typeface="Lucida Console"/>
                <a:cs typeface="Lucida Console"/>
              </a:rPr>
              <a:t>)</a:t>
            </a:r>
          </a:p>
          <a:p>
            <a:pPr>
              <a:spcBef>
                <a:spcPts val="600"/>
              </a:spcBef>
            </a:pPr>
            <a:r>
              <a:rPr lang="en-US" sz="1400" dirty="0" smtClean="0">
                <a:latin typeface="Lucida Console"/>
                <a:cs typeface="Lucida Console"/>
              </a:rPr>
              <a:t>errors = </a:t>
            </a:r>
            <a:r>
              <a:rPr lang="en-US" sz="1400" dirty="0" err="1" smtClean="0">
                <a:latin typeface="Lucida Console"/>
                <a:cs typeface="Lucida Console"/>
              </a:rPr>
              <a:t>lines.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s.startswith</a:t>
            </a:r>
            <a:r>
              <a:rPr lang="en-US" sz="1400" dirty="0" smtClean="0">
                <a:solidFill>
                  <a:srgbClr val="FF0080"/>
                </a:solidFill>
                <a:latin typeface="Lucida Console"/>
                <a:cs typeface="Lucida Console"/>
              </a:rPr>
              <a:t>(“ERROR”)</a:t>
            </a:r>
            <a:r>
              <a:rPr lang="en-US" sz="1400" dirty="0" smtClean="0">
                <a:latin typeface="Lucida Console"/>
                <a:cs typeface="Lucida Console"/>
              </a:rPr>
              <a:t>)</a:t>
            </a:r>
          </a:p>
          <a:p>
            <a:pPr>
              <a:spcBef>
                <a:spcPts val="600"/>
              </a:spcBef>
            </a:pPr>
            <a:r>
              <a:rPr lang="en-US" sz="1400" dirty="0" smtClean="0">
                <a:latin typeface="Lucida Console"/>
                <a:cs typeface="Lucida Console"/>
              </a:rPr>
              <a:t>messages = </a:t>
            </a:r>
            <a:r>
              <a:rPr lang="en-US" sz="1400" dirty="0" err="1" smtClean="0">
                <a:latin typeface="Lucida Console"/>
                <a:cs typeface="Lucida Console"/>
              </a:rPr>
              <a:t>errors.</a:t>
            </a:r>
            <a:r>
              <a:rPr lang="en-US" sz="1400" dirty="0" err="1" smtClean="0">
                <a:solidFill>
                  <a:srgbClr val="3366FF"/>
                </a:solidFill>
                <a:latin typeface="Lucida Console"/>
                <a:cs typeface="Lucida Console"/>
              </a:rPr>
              <a:t>map</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s.split</a:t>
            </a:r>
            <a:r>
              <a:rPr lang="en-US" sz="1400" dirty="0" smtClean="0">
                <a:solidFill>
                  <a:srgbClr val="FF0080"/>
                </a:solidFill>
                <a:latin typeface="Lucida Console"/>
                <a:cs typeface="Lucida Console"/>
              </a:rPr>
              <a:t>(“\t”)[2]</a:t>
            </a:r>
            <a:r>
              <a:rPr lang="en-US" sz="1400" dirty="0" smtClean="0">
                <a:latin typeface="Lucida Console"/>
                <a:cs typeface="Lucida Console"/>
              </a:rPr>
              <a:t>)</a:t>
            </a:r>
          </a:p>
          <a:p>
            <a:pPr>
              <a:spcBef>
                <a:spcPts val="600"/>
              </a:spcBef>
            </a:pPr>
            <a:r>
              <a:rPr lang="en-US" sz="1400" dirty="0" err="1" smtClean="0">
                <a:latin typeface="Lucida Console"/>
                <a:cs typeface="Lucida Console"/>
              </a:rPr>
              <a:t>messages.</a:t>
            </a:r>
            <a:r>
              <a:rPr lang="en-US" sz="1400" dirty="0" err="1" smtClean="0">
                <a:solidFill>
                  <a:srgbClr val="3366FF"/>
                </a:solidFill>
                <a:latin typeface="Lucida Console"/>
                <a:cs typeface="Lucida Console"/>
              </a:rPr>
              <a:t>cache</a:t>
            </a:r>
            <a:r>
              <a:rPr lang="en-US" sz="1400" dirty="0" smtClean="0">
                <a:latin typeface="Lucida Console"/>
                <a:cs typeface="Lucida Console"/>
              </a:rPr>
              <a:t>()</a:t>
            </a:r>
          </a:p>
        </p:txBody>
      </p:sp>
      <p:grpSp>
        <p:nvGrpSpPr>
          <p:cNvPr id="68" name="Group 67"/>
          <p:cNvGrpSpPr/>
          <p:nvPr/>
        </p:nvGrpSpPr>
        <p:grpSpPr>
          <a:xfrm>
            <a:off x="5836330" y="2775892"/>
            <a:ext cx="3071090" cy="3851442"/>
            <a:chOff x="5615710" y="2743323"/>
            <a:chExt cx="3071090" cy="3851442"/>
          </a:xfrm>
        </p:grpSpPr>
        <p:pic>
          <p:nvPicPr>
            <p:cNvPr id="6" name="Picture 5"/>
            <p:cNvPicPr>
              <a:picLocks noChangeAspect="1"/>
            </p:cNvPicPr>
            <p:nvPr/>
          </p:nvPicPr>
          <p:blipFill>
            <a:blip r:embed="rId3"/>
            <a:stretch>
              <a:fillRect/>
            </a:stretch>
          </p:blipFill>
          <p:spPr>
            <a:xfrm>
              <a:off x="5923729" y="3493655"/>
              <a:ext cx="1128236" cy="1128236"/>
            </a:xfrm>
            <a:prstGeom prst="rect">
              <a:avLst/>
            </a:prstGeom>
          </p:spPr>
        </p:pic>
        <p:pic>
          <p:nvPicPr>
            <p:cNvPr id="7" name="Picture 6"/>
            <p:cNvPicPr>
              <a:picLocks noChangeAspect="1"/>
            </p:cNvPicPr>
            <p:nvPr/>
          </p:nvPicPr>
          <p:blipFill>
            <a:blip r:embed="rId3"/>
            <a:stretch>
              <a:fillRect/>
            </a:stretch>
          </p:blipFill>
          <p:spPr>
            <a:xfrm>
              <a:off x="7558564" y="2743323"/>
              <a:ext cx="1128236" cy="1128236"/>
            </a:xfrm>
            <a:prstGeom prst="rect">
              <a:avLst/>
            </a:prstGeom>
          </p:spPr>
        </p:pic>
        <p:pic>
          <p:nvPicPr>
            <p:cNvPr id="8" name="Picture 7"/>
            <p:cNvPicPr>
              <a:picLocks noChangeAspect="1"/>
            </p:cNvPicPr>
            <p:nvPr/>
          </p:nvPicPr>
          <p:blipFill>
            <a:blip r:embed="rId3"/>
            <a:stretch>
              <a:fillRect/>
            </a:stretch>
          </p:blipFill>
          <p:spPr>
            <a:xfrm>
              <a:off x="7467600" y="4800600"/>
              <a:ext cx="1128236" cy="1128236"/>
            </a:xfrm>
            <a:prstGeom prst="rect">
              <a:avLst/>
            </a:prstGeom>
          </p:spPr>
        </p:pic>
        <p:pic>
          <p:nvPicPr>
            <p:cNvPr id="9" name="Picture 8"/>
            <p:cNvPicPr>
              <a:picLocks noChangeAspect="1"/>
            </p:cNvPicPr>
            <p:nvPr/>
          </p:nvPicPr>
          <p:blipFill>
            <a:blip r:embed="rId3"/>
            <a:stretch>
              <a:fillRect/>
            </a:stretch>
          </p:blipFill>
          <p:spPr>
            <a:xfrm>
              <a:off x="5615710" y="5466529"/>
              <a:ext cx="1128236" cy="1128236"/>
            </a:xfrm>
            <a:prstGeom prst="rect">
              <a:avLst/>
            </a:prstGeom>
          </p:spPr>
        </p:pic>
      </p:grpSp>
      <p:sp>
        <p:nvSpPr>
          <p:cNvPr id="15" name="Rounded Rectangle 14"/>
          <p:cNvSpPr/>
          <p:nvPr/>
        </p:nvSpPr>
        <p:spPr>
          <a:xfrm>
            <a:off x="7805987" y="2740102"/>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latin typeface="Helvetica Neue "/>
                <a:cs typeface="Helvetica Neue "/>
              </a:rPr>
              <a:t>Worker</a:t>
            </a:r>
            <a:endParaRPr lang="en-US" sz="1800" dirty="0">
              <a:latin typeface="Helvetica Neue "/>
              <a:cs typeface="Helvetica Neue "/>
            </a:endParaRPr>
          </a:p>
        </p:txBody>
      </p:sp>
      <p:sp>
        <p:nvSpPr>
          <p:cNvPr id="16" name="Rounded Rectangle 15"/>
          <p:cNvSpPr/>
          <p:nvPr/>
        </p:nvSpPr>
        <p:spPr>
          <a:xfrm>
            <a:off x="5859422" y="5457536"/>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latin typeface="Helvetica Neue "/>
                <a:cs typeface="Helvetica Neue "/>
              </a:rPr>
              <a:t>Worker</a:t>
            </a:r>
            <a:endParaRPr lang="en-US" sz="1800" dirty="0">
              <a:latin typeface="Helvetica Neue "/>
              <a:cs typeface="Helvetica Neue "/>
            </a:endParaRPr>
          </a:p>
        </p:txBody>
      </p:sp>
      <p:sp>
        <p:nvSpPr>
          <p:cNvPr id="17" name="Rounded Rectangle 16"/>
          <p:cNvSpPr/>
          <p:nvPr/>
        </p:nvSpPr>
        <p:spPr>
          <a:xfrm>
            <a:off x="7714578" y="4795858"/>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latin typeface="Helvetica Neue "/>
                <a:cs typeface="Helvetica Neue "/>
              </a:rPr>
              <a:t>Worker</a:t>
            </a:r>
            <a:endParaRPr lang="en-US" sz="1800" dirty="0">
              <a:latin typeface="Helvetica Neue "/>
              <a:cs typeface="Helvetica Neue "/>
            </a:endParaRPr>
          </a:p>
        </p:txBody>
      </p:sp>
      <p:sp>
        <p:nvSpPr>
          <p:cNvPr id="37" name="TextBox 36"/>
          <p:cNvSpPr txBox="1"/>
          <p:nvPr/>
        </p:nvSpPr>
        <p:spPr>
          <a:xfrm>
            <a:off x="578407" y="4555152"/>
            <a:ext cx="6386160" cy="307777"/>
          </a:xfrm>
          <a:prstGeom prst="rect">
            <a:avLst/>
          </a:prstGeom>
          <a:noFill/>
        </p:spPr>
        <p:txBody>
          <a:bodyPr wrap="square" rtlCol="0">
            <a:spAutoFit/>
          </a:bodyPr>
          <a:lstStyle/>
          <a:p>
            <a:pPr>
              <a:spcBef>
                <a:spcPts val="400"/>
              </a:spcBef>
            </a:pPr>
            <a:r>
              <a:rPr lang="en-US" sz="1400" dirty="0" err="1">
                <a:latin typeface="Lucida Console"/>
                <a:cs typeface="Lucida Console"/>
              </a:rPr>
              <a:t>messages.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mysql</a:t>
            </a:r>
            <a:r>
              <a:rPr lang="en-US" sz="1400" dirty="0" smtClean="0">
                <a:solidFill>
                  <a:srgbClr val="FF0080"/>
                </a:solidFill>
                <a:latin typeface="Lucida Console"/>
                <a:cs typeface="Lucida Console"/>
              </a:rPr>
              <a:t>” in s</a:t>
            </a:r>
            <a:r>
              <a:rPr lang="en-US" sz="1400" dirty="0" smtClean="0">
                <a:latin typeface="Lucida Console"/>
                <a:cs typeface="Lucida Console"/>
              </a:rPr>
              <a:t>).</a:t>
            </a:r>
            <a:r>
              <a:rPr lang="en-US" sz="1400" dirty="0" smtClean="0">
                <a:solidFill>
                  <a:srgbClr val="3366FF"/>
                </a:solidFill>
                <a:latin typeface="Lucida Console"/>
                <a:cs typeface="Lucida Console"/>
              </a:rPr>
              <a:t>count</a:t>
            </a:r>
            <a:r>
              <a:rPr lang="en-US" sz="1400" dirty="0" smtClean="0">
                <a:latin typeface="Lucida Console"/>
                <a:cs typeface="Lucida Console"/>
              </a:rPr>
              <a:t>()</a:t>
            </a:r>
          </a:p>
        </p:txBody>
      </p:sp>
      <p:sp>
        <p:nvSpPr>
          <p:cNvPr id="18" name="Rectangle 17"/>
          <p:cNvSpPr/>
          <p:nvPr/>
        </p:nvSpPr>
        <p:spPr>
          <a:xfrm>
            <a:off x="7864671" y="3377594"/>
            <a:ext cx="791061" cy="320596"/>
          </a:xfrm>
          <a:prstGeom prst="rect">
            <a:avLst/>
          </a:prstGeom>
          <a:solidFill>
            <a:schemeClr val="accent2">
              <a:lumMod val="75000"/>
            </a:schemeClr>
          </a:solidFill>
          <a:ln>
            <a:noFill/>
            <a:headEnd type="none" w="med" len="med"/>
            <a:tailEnd type="none"/>
          </a:ln>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500" dirty="0" smtClean="0">
                <a:latin typeface="Helvetica Neue "/>
                <a:cs typeface="Helvetica Neue "/>
              </a:rPr>
              <a:t>Block 1</a:t>
            </a:r>
            <a:endParaRPr lang="en-US" sz="1500" dirty="0">
              <a:latin typeface="Helvetica Neue "/>
              <a:cs typeface="Helvetica Neue "/>
            </a:endParaRPr>
          </a:p>
        </p:txBody>
      </p:sp>
      <p:sp>
        <p:nvSpPr>
          <p:cNvPr id="19" name="Rectangle 18"/>
          <p:cNvSpPr/>
          <p:nvPr/>
        </p:nvSpPr>
        <p:spPr>
          <a:xfrm>
            <a:off x="7746908" y="5427576"/>
            <a:ext cx="819727" cy="320596"/>
          </a:xfrm>
          <a:prstGeom prst="rect">
            <a:avLst/>
          </a:prstGeom>
          <a:solidFill>
            <a:schemeClr val="accent2">
              <a:lumMod val="75000"/>
            </a:schemeClr>
          </a:solidFill>
          <a:ln>
            <a:noFill/>
            <a:headEnd type="none" w="med" len="med"/>
            <a:tailEnd type="none"/>
          </a:ln>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500" dirty="0" smtClean="0">
                <a:latin typeface="Helvetica Neue "/>
                <a:cs typeface="Helvetica Neue "/>
              </a:rPr>
              <a:t>Block 2</a:t>
            </a:r>
            <a:endParaRPr lang="en-US" sz="1500" dirty="0">
              <a:latin typeface="Helvetica Neue "/>
              <a:cs typeface="Helvetica Neue "/>
            </a:endParaRPr>
          </a:p>
        </p:txBody>
      </p:sp>
      <p:sp>
        <p:nvSpPr>
          <p:cNvPr id="20" name="Rectangle 19"/>
          <p:cNvSpPr/>
          <p:nvPr/>
        </p:nvSpPr>
        <p:spPr>
          <a:xfrm>
            <a:off x="5900985" y="6089255"/>
            <a:ext cx="806782" cy="320596"/>
          </a:xfrm>
          <a:prstGeom prst="rect">
            <a:avLst/>
          </a:prstGeom>
          <a:solidFill>
            <a:schemeClr val="accent2">
              <a:lumMod val="75000"/>
            </a:schemeClr>
          </a:solidFill>
          <a:ln>
            <a:noFill/>
            <a:headEnd type="none" w="med" len="med"/>
            <a:tailEnd type="none"/>
          </a:ln>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500" dirty="0" smtClean="0">
                <a:latin typeface="Helvetica Neue "/>
                <a:cs typeface="Helvetica Neue "/>
              </a:rPr>
              <a:t>Block 3</a:t>
            </a:r>
            <a:endParaRPr lang="en-US" sz="1500" dirty="0">
              <a:latin typeface="Helvetica Neue "/>
              <a:cs typeface="Helvetica Neue "/>
            </a:endParaRPr>
          </a:p>
        </p:txBody>
      </p:sp>
      <p:sp>
        <p:nvSpPr>
          <p:cNvPr id="27" name="Rectangle 26"/>
          <p:cNvSpPr/>
          <p:nvPr/>
        </p:nvSpPr>
        <p:spPr>
          <a:xfrm>
            <a:off x="8091914" y="2482514"/>
            <a:ext cx="777240" cy="320596"/>
          </a:xfrm>
          <a:prstGeom prst="rect">
            <a:avLst/>
          </a:prstGeom>
          <a:solidFill>
            <a:schemeClr val="accent4">
              <a:lumMod val="75000"/>
            </a:schemeClr>
          </a:solidFill>
          <a:ln>
            <a:headEnd type="none" w="med" len="med"/>
            <a:tailEnd type="none"/>
          </a:ln>
        </p:spPr>
        <p:style>
          <a:lnRef idx="1">
            <a:schemeClr val="accent4"/>
          </a:lnRef>
          <a:fillRef idx="3">
            <a:schemeClr val="accent4"/>
          </a:fillRef>
          <a:effectRef idx="2">
            <a:schemeClr val="accent4"/>
          </a:effectRef>
          <a:fontRef idx="minor">
            <a:schemeClr val="lt1"/>
          </a:fontRef>
        </p:style>
        <p:txBody>
          <a:bodyPr lIns="0" rIns="0" rtlCol="0" anchor="ctr"/>
          <a:lstStyle/>
          <a:p>
            <a:pPr algn="ctr"/>
            <a:r>
              <a:rPr lang="en-US" sz="1500" dirty="0" smtClean="0">
                <a:latin typeface="Helvetica Neue "/>
                <a:cs typeface="Helvetica Neue "/>
              </a:rPr>
              <a:t>Cache 1</a:t>
            </a:r>
            <a:endParaRPr lang="en-US" sz="1500" dirty="0">
              <a:latin typeface="Helvetica Neue "/>
              <a:cs typeface="Helvetica Neue "/>
            </a:endParaRPr>
          </a:p>
        </p:txBody>
      </p:sp>
      <p:sp>
        <p:nvSpPr>
          <p:cNvPr id="28" name="Rectangle 27"/>
          <p:cNvSpPr/>
          <p:nvPr/>
        </p:nvSpPr>
        <p:spPr>
          <a:xfrm>
            <a:off x="8027259" y="4555833"/>
            <a:ext cx="777240" cy="320596"/>
          </a:xfrm>
          <a:prstGeom prst="rect">
            <a:avLst/>
          </a:prstGeom>
          <a:solidFill>
            <a:schemeClr val="accent4">
              <a:lumMod val="75000"/>
            </a:schemeClr>
          </a:solidFill>
          <a:ln>
            <a:headEnd type="none" w="med" len="med"/>
            <a:tailEnd type="none"/>
          </a:ln>
        </p:spPr>
        <p:style>
          <a:lnRef idx="1">
            <a:schemeClr val="accent4"/>
          </a:lnRef>
          <a:fillRef idx="3">
            <a:schemeClr val="accent4"/>
          </a:fillRef>
          <a:effectRef idx="2">
            <a:schemeClr val="accent4"/>
          </a:effectRef>
          <a:fontRef idx="minor">
            <a:schemeClr val="lt1"/>
          </a:fontRef>
        </p:style>
        <p:txBody>
          <a:bodyPr lIns="0" rIns="0" rtlCol="0" anchor="ctr"/>
          <a:lstStyle/>
          <a:p>
            <a:pPr algn="ctr"/>
            <a:r>
              <a:rPr lang="en-US" sz="1500" dirty="0" smtClean="0">
                <a:latin typeface="Helvetica Neue "/>
                <a:cs typeface="Helvetica Neue "/>
              </a:rPr>
              <a:t>Cache 2</a:t>
            </a:r>
            <a:endParaRPr lang="en-US" sz="1500" dirty="0">
              <a:latin typeface="Helvetica Neue "/>
              <a:cs typeface="Helvetica Neue "/>
            </a:endParaRPr>
          </a:p>
        </p:txBody>
      </p:sp>
      <p:sp>
        <p:nvSpPr>
          <p:cNvPr id="29" name="Rectangle 28"/>
          <p:cNvSpPr/>
          <p:nvPr/>
        </p:nvSpPr>
        <p:spPr>
          <a:xfrm>
            <a:off x="6332350" y="5194298"/>
            <a:ext cx="777240" cy="320596"/>
          </a:xfrm>
          <a:prstGeom prst="rect">
            <a:avLst/>
          </a:prstGeom>
          <a:solidFill>
            <a:schemeClr val="accent4">
              <a:lumMod val="75000"/>
            </a:schemeClr>
          </a:solidFill>
          <a:ln>
            <a:headEnd type="none" w="med" len="med"/>
            <a:tailEnd type="none"/>
          </a:ln>
        </p:spPr>
        <p:style>
          <a:lnRef idx="1">
            <a:schemeClr val="accent4"/>
          </a:lnRef>
          <a:fillRef idx="3">
            <a:schemeClr val="accent4"/>
          </a:fillRef>
          <a:effectRef idx="2">
            <a:schemeClr val="accent4"/>
          </a:effectRef>
          <a:fontRef idx="minor">
            <a:schemeClr val="lt1"/>
          </a:fontRef>
        </p:style>
        <p:txBody>
          <a:bodyPr lIns="0" rIns="0" rtlCol="0" anchor="ctr"/>
          <a:lstStyle/>
          <a:p>
            <a:pPr algn="ctr"/>
            <a:r>
              <a:rPr lang="en-US" sz="1500" dirty="0" smtClean="0">
                <a:latin typeface="Helvetica Neue "/>
                <a:cs typeface="Helvetica Neue "/>
              </a:rPr>
              <a:t>Cache 3</a:t>
            </a:r>
            <a:endParaRPr lang="en-US" sz="1500" dirty="0">
              <a:latin typeface="Helvetica Neue "/>
              <a:cs typeface="Helvetica Neue "/>
            </a:endParaRPr>
          </a:p>
        </p:txBody>
      </p:sp>
      <p:sp>
        <p:nvSpPr>
          <p:cNvPr id="33" name="TextBox 32"/>
          <p:cNvSpPr txBox="1"/>
          <p:nvPr/>
        </p:nvSpPr>
        <p:spPr>
          <a:xfrm>
            <a:off x="578406" y="4879141"/>
            <a:ext cx="6386160" cy="307777"/>
          </a:xfrm>
          <a:prstGeom prst="rect">
            <a:avLst/>
          </a:prstGeom>
          <a:noFill/>
        </p:spPr>
        <p:txBody>
          <a:bodyPr wrap="square" rtlCol="0">
            <a:spAutoFit/>
          </a:bodyPr>
          <a:lstStyle/>
          <a:p>
            <a:pPr>
              <a:spcBef>
                <a:spcPts val="400"/>
              </a:spcBef>
            </a:pPr>
            <a:r>
              <a:rPr lang="en-US" sz="1400" dirty="0" err="1">
                <a:latin typeface="Lucida Console"/>
                <a:cs typeface="Lucida Console"/>
              </a:rPr>
              <a:t>messages.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dirty="0">
                <a:solidFill>
                  <a:srgbClr val="FF0080"/>
                </a:solidFill>
                <a:latin typeface="Lucida Console"/>
                <a:cs typeface="Lucida Console"/>
              </a:rPr>
              <a:t>lambda s: </a:t>
            </a:r>
            <a:r>
              <a:rPr lang="en-US" sz="1400" dirty="0" smtClean="0">
                <a:solidFill>
                  <a:srgbClr val="FF0080"/>
                </a:solidFill>
                <a:latin typeface="Lucida Console"/>
                <a:cs typeface="Lucida Console"/>
              </a:rPr>
              <a:t>“</a:t>
            </a:r>
            <a:r>
              <a:rPr lang="en-US" sz="1400" dirty="0" err="1" smtClean="0">
                <a:solidFill>
                  <a:srgbClr val="FF0080"/>
                </a:solidFill>
                <a:latin typeface="Lucida Console"/>
                <a:cs typeface="Lucida Console"/>
              </a:rPr>
              <a:t>php</a:t>
            </a:r>
            <a:r>
              <a:rPr lang="en-US" sz="1400" dirty="0" smtClean="0">
                <a:solidFill>
                  <a:srgbClr val="FF0080"/>
                </a:solidFill>
                <a:latin typeface="Lucida Console"/>
                <a:cs typeface="Lucida Console"/>
              </a:rPr>
              <a:t>” </a:t>
            </a:r>
            <a:r>
              <a:rPr lang="en-US" sz="1400" dirty="0">
                <a:solidFill>
                  <a:srgbClr val="FF0080"/>
                </a:solidFill>
                <a:latin typeface="Lucida Console"/>
                <a:cs typeface="Lucida Console"/>
              </a:rPr>
              <a:t>in s</a:t>
            </a:r>
            <a:r>
              <a:rPr lang="en-US" sz="1400" dirty="0" smtClean="0">
                <a:latin typeface="Lucida Console"/>
                <a:cs typeface="Lucida Console"/>
              </a:rPr>
              <a:t>).</a:t>
            </a:r>
            <a:r>
              <a:rPr lang="en-US" sz="1400" dirty="0" smtClean="0">
                <a:solidFill>
                  <a:srgbClr val="3366FF"/>
                </a:solidFill>
                <a:latin typeface="Lucida Console"/>
                <a:cs typeface="Lucida Console"/>
              </a:rPr>
              <a:t>count</a:t>
            </a:r>
            <a:r>
              <a:rPr lang="en-US" sz="1400" dirty="0">
                <a:latin typeface="Lucida Console"/>
                <a:cs typeface="Lucida Console"/>
              </a:rPr>
              <a:t>()</a:t>
            </a:r>
            <a:endParaRPr lang="en-US" sz="1400" dirty="0" smtClean="0">
              <a:solidFill>
                <a:srgbClr val="3366FF"/>
              </a:solidFill>
              <a:latin typeface="Lucida Console"/>
              <a:cs typeface="Lucida Console"/>
            </a:endParaRPr>
          </a:p>
        </p:txBody>
      </p:sp>
      <p:sp>
        <p:nvSpPr>
          <p:cNvPr id="14" name="Rounded Rectangle 13"/>
          <p:cNvSpPr/>
          <p:nvPr/>
        </p:nvSpPr>
        <p:spPr>
          <a:xfrm>
            <a:off x="6167441" y="3484661"/>
            <a:ext cx="914400" cy="357908"/>
          </a:xfrm>
          <a:prstGeom prst="roundRect">
            <a:avLst/>
          </a:prstGeom>
          <a:solidFill>
            <a:schemeClr val="accent5">
              <a:lumMod val="75000"/>
            </a:schemeClr>
          </a:solidFill>
          <a:ln>
            <a:noFill/>
            <a:headEnd type="none" w="med" len="med"/>
            <a:tailEnd type="none"/>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00" dirty="0" smtClean="0">
                <a:latin typeface="Helvetica Neue "/>
                <a:cs typeface="Helvetica Neue "/>
              </a:rPr>
              <a:t>Driver</a:t>
            </a:r>
            <a:endParaRPr lang="en-US" sz="1800" dirty="0">
              <a:latin typeface="Helvetica Neue "/>
              <a:cs typeface="Helvetica Neue "/>
            </a:endParaRPr>
          </a:p>
        </p:txBody>
      </p:sp>
      <p:cxnSp>
        <p:nvCxnSpPr>
          <p:cNvPr id="30" name="Straight Arrow Connector 29"/>
          <p:cNvCxnSpPr/>
          <p:nvPr/>
        </p:nvCxnSpPr>
        <p:spPr>
          <a:xfrm rot="5400000" flipH="1" flipV="1">
            <a:off x="5526912" y="4489114"/>
            <a:ext cx="1570182" cy="337128"/>
          </a:xfrm>
          <a:prstGeom prst="straightConnector1">
            <a:avLst/>
          </a:prstGeom>
          <a:ln w="254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rot="10800000">
            <a:off x="6963172" y="3872587"/>
            <a:ext cx="958269" cy="905162"/>
          </a:xfrm>
          <a:prstGeom prst="straightConnector1">
            <a:avLst/>
          </a:prstGeom>
          <a:ln w="254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rot="10800000" flipV="1">
            <a:off x="6884656" y="2974345"/>
            <a:ext cx="909784" cy="494146"/>
          </a:xfrm>
          <a:prstGeom prst="straightConnector1">
            <a:avLst/>
          </a:prstGeom>
          <a:ln w="254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7046407" y="3199824"/>
            <a:ext cx="857526" cy="338554"/>
          </a:xfrm>
          <a:prstGeom prst="rect">
            <a:avLst/>
          </a:prstGeom>
          <a:noFill/>
        </p:spPr>
        <p:txBody>
          <a:bodyPr wrap="none" rtlCol="0">
            <a:spAutoFit/>
          </a:bodyPr>
          <a:lstStyle/>
          <a:p>
            <a:r>
              <a:rPr lang="en-US" sz="1600" dirty="0" smtClean="0">
                <a:latin typeface="Helvetica Neue "/>
                <a:cs typeface="Helvetica Neue "/>
              </a:rPr>
              <a:t>results</a:t>
            </a:r>
            <a:endParaRPr lang="en-US" sz="1600" dirty="0">
              <a:latin typeface="Helvetica Neue "/>
              <a:cs typeface="Helvetica Neue "/>
            </a:endParaRPr>
          </a:p>
        </p:txBody>
      </p:sp>
      <p:sp>
        <p:nvSpPr>
          <p:cNvPr id="42" name="TextBox 41"/>
          <p:cNvSpPr txBox="1"/>
          <p:nvPr/>
        </p:nvSpPr>
        <p:spPr>
          <a:xfrm>
            <a:off x="7295232" y="4090659"/>
            <a:ext cx="857526" cy="338554"/>
          </a:xfrm>
          <a:prstGeom prst="rect">
            <a:avLst/>
          </a:prstGeom>
          <a:noFill/>
        </p:spPr>
        <p:txBody>
          <a:bodyPr wrap="none" rtlCol="0">
            <a:spAutoFit/>
          </a:bodyPr>
          <a:lstStyle/>
          <a:p>
            <a:r>
              <a:rPr lang="en-US" sz="1600" dirty="0" smtClean="0">
                <a:latin typeface="Helvetica Neue "/>
                <a:cs typeface="Helvetica Neue "/>
              </a:rPr>
              <a:t>results</a:t>
            </a:r>
            <a:endParaRPr lang="en-US" sz="1600" dirty="0">
              <a:latin typeface="Helvetica Neue "/>
              <a:cs typeface="Helvetica Neue "/>
            </a:endParaRPr>
          </a:p>
        </p:txBody>
      </p:sp>
      <p:sp>
        <p:nvSpPr>
          <p:cNvPr id="43" name="TextBox 42"/>
          <p:cNvSpPr txBox="1"/>
          <p:nvPr/>
        </p:nvSpPr>
        <p:spPr>
          <a:xfrm>
            <a:off x="6243150" y="4693652"/>
            <a:ext cx="857526" cy="338554"/>
          </a:xfrm>
          <a:prstGeom prst="rect">
            <a:avLst/>
          </a:prstGeom>
          <a:noFill/>
        </p:spPr>
        <p:txBody>
          <a:bodyPr wrap="none" rtlCol="0">
            <a:spAutoFit/>
          </a:bodyPr>
          <a:lstStyle/>
          <a:p>
            <a:r>
              <a:rPr lang="en-US" sz="1600" dirty="0" smtClean="0">
                <a:latin typeface="Helvetica Neue "/>
                <a:cs typeface="Helvetica Neue "/>
              </a:rPr>
              <a:t>results</a:t>
            </a:r>
            <a:endParaRPr lang="en-US" sz="1600" dirty="0">
              <a:latin typeface="Helvetica Neue "/>
              <a:cs typeface="Helvetica Neue "/>
            </a:endParaRPr>
          </a:p>
        </p:txBody>
      </p:sp>
      <p:sp>
        <p:nvSpPr>
          <p:cNvPr id="5" name="Title 4"/>
          <p:cNvSpPr>
            <a:spLocks noGrp="1"/>
          </p:cNvSpPr>
          <p:nvPr>
            <p:ph type="title"/>
          </p:nvPr>
        </p:nvSpPr>
        <p:spPr/>
        <p:txBody>
          <a:bodyPr/>
          <a:lstStyle/>
          <a:p>
            <a:r>
              <a:rPr lang="en-US" dirty="0"/>
              <a:t>Example: Log Mining</a:t>
            </a:r>
          </a:p>
        </p:txBody>
      </p:sp>
    </p:spTree>
    <p:extLst>
      <p:ext uri="{BB962C8B-B14F-4D97-AF65-F5344CB8AC3E}">
        <p14:creationId xmlns:p14="http://schemas.microsoft.com/office/powerpoint/2010/main" val="885728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7984"/>
            <a:ext cx="8229600" cy="1371600"/>
          </a:xfrm>
        </p:spPr>
        <p:txBody>
          <a:bodyPr>
            <a:normAutofit/>
          </a:bodyPr>
          <a:lstStyle/>
          <a:p>
            <a:pPr marL="0" algn="ctr">
              <a:buNone/>
            </a:pPr>
            <a:r>
              <a:rPr lang="en-US" sz="2800" dirty="0" smtClean="0">
                <a:solidFill>
                  <a:schemeClr val="bg1">
                    <a:lumMod val="50000"/>
                  </a:schemeClr>
                </a:solidFill>
              </a:rPr>
              <a:t>Load error messages from a log into memory, then interactively search for various patterns</a:t>
            </a:r>
            <a:endParaRPr lang="en-US" sz="2800" dirty="0">
              <a:solidFill>
                <a:schemeClr val="bg1">
                  <a:lumMod val="50000"/>
                </a:schemeClr>
              </a:solidFill>
            </a:endParaRPr>
          </a:p>
        </p:txBody>
      </p:sp>
      <p:sp>
        <p:nvSpPr>
          <p:cNvPr id="4" name="TextBox 3"/>
          <p:cNvSpPr txBox="1"/>
          <p:nvPr/>
        </p:nvSpPr>
        <p:spPr>
          <a:xfrm>
            <a:off x="578405" y="2736442"/>
            <a:ext cx="7713432" cy="1184940"/>
          </a:xfrm>
          <a:prstGeom prst="rect">
            <a:avLst/>
          </a:prstGeom>
          <a:noFill/>
        </p:spPr>
        <p:txBody>
          <a:bodyPr wrap="square" rtlCol="0">
            <a:spAutoFit/>
          </a:bodyPr>
          <a:lstStyle/>
          <a:p>
            <a:pPr>
              <a:spcBef>
                <a:spcPts val="600"/>
              </a:spcBef>
            </a:pPr>
            <a:r>
              <a:rPr lang="en-US" sz="1400" dirty="0" smtClean="0">
                <a:latin typeface="Lucida Console"/>
                <a:cs typeface="Lucida Console"/>
              </a:rPr>
              <a:t>lines = </a:t>
            </a:r>
            <a:r>
              <a:rPr lang="en-US" sz="1400" dirty="0" err="1" smtClean="0">
                <a:latin typeface="Lucida Console"/>
                <a:cs typeface="Lucida Console"/>
              </a:rPr>
              <a:t>spark.textFile(</a:t>
            </a:r>
            <a:r>
              <a:rPr lang="en-US" sz="1400" dirty="0" err="1" smtClean="0">
                <a:solidFill>
                  <a:srgbClr val="000090"/>
                </a:solidFill>
                <a:latin typeface="Lucida Console"/>
                <a:cs typeface="Lucida Console"/>
              </a:rPr>
              <a:t>“hdfs</a:t>
            </a:r>
            <a:r>
              <a:rPr lang="en-US" sz="1400" dirty="0" smtClean="0">
                <a:solidFill>
                  <a:srgbClr val="000090"/>
                </a:solidFill>
                <a:latin typeface="Lucida Console"/>
                <a:cs typeface="Lucida Console"/>
              </a:rPr>
              <a:t>://...”</a:t>
            </a:r>
            <a:r>
              <a:rPr lang="en-US" sz="1400" dirty="0" smtClean="0">
                <a:latin typeface="Lucida Console"/>
                <a:cs typeface="Lucida Console"/>
              </a:rPr>
              <a:t>)</a:t>
            </a:r>
          </a:p>
          <a:p>
            <a:pPr>
              <a:spcBef>
                <a:spcPts val="600"/>
              </a:spcBef>
            </a:pPr>
            <a:r>
              <a:rPr lang="en-US" sz="1400" dirty="0" smtClean="0">
                <a:latin typeface="Lucida Console"/>
                <a:cs typeface="Lucida Console"/>
              </a:rPr>
              <a:t>errors = </a:t>
            </a:r>
            <a:r>
              <a:rPr lang="en-US" sz="1400" dirty="0" err="1" smtClean="0">
                <a:latin typeface="Lucida Console"/>
                <a:cs typeface="Lucida Console"/>
              </a:rPr>
              <a:t>lines.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s.startswith</a:t>
            </a:r>
            <a:r>
              <a:rPr lang="en-US" sz="1400" dirty="0" smtClean="0">
                <a:solidFill>
                  <a:srgbClr val="FF0080"/>
                </a:solidFill>
                <a:latin typeface="Lucida Console"/>
                <a:cs typeface="Lucida Console"/>
              </a:rPr>
              <a:t>(“ERROR”)</a:t>
            </a:r>
            <a:r>
              <a:rPr lang="en-US" sz="1400" dirty="0" smtClean="0">
                <a:latin typeface="Lucida Console"/>
                <a:cs typeface="Lucida Console"/>
              </a:rPr>
              <a:t>)</a:t>
            </a:r>
          </a:p>
          <a:p>
            <a:pPr>
              <a:spcBef>
                <a:spcPts val="600"/>
              </a:spcBef>
            </a:pPr>
            <a:r>
              <a:rPr lang="en-US" sz="1400" dirty="0" smtClean="0">
                <a:latin typeface="Lucida Console"/>
                <a:cs typeface="Lucida Console"/>
              </a:rPr>
              <a:t>messages = </a:t>
            </a:r>
            <a:r>
              <a:rPr lang="en-US" sz="1400" dirty="0" err="1" smtClean="0">
                <a:latin typeface="Lucida Console"/>
                <a:cs typeface="Lucida Console"/>
              </a:rPr>
              <a:t>errors.</a:t>
            </a:r>
            <a:r>
              <a:rPr lang="en-US" sz="1400" dirty="0" err="1" smtClean="0">
                <a:solidFill>
                  <a:srgbClr val="3366FF"/>
                </a:solidFill>
                <a:latin typeface="Lucida Console"/>
                <a:cs typeface="Lucida Console"/>
              </a:rPr>
              <a:t>map</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s.split</a:t>
            </a:r>
            <a:r>
              <a:rPr lang="en-US" sz="1400" dirty="0" smtClean="0">
                <a:solidFill>
                  <a:srgbClr val="FF0080"/>
                </a:solidFill>
                <a:latin typeface="Lucida Console"/>
                <a:cs typeface="Lucida Console"/>
              </a:rPr>
              <a:t>(“\t”)[2]</a:t>
            </a:r>
            <a:r>
              <a:rPr lang="en-US" sz="1400" dirty="0" smtClean="0">
                <a:latin typeface="Lucida Console"/>
                <a:cs typeface="Lucida Console"/>
              </a:rPr>
              <a:t>)</a:t>
            </a:r>
          </a:p>
          <a:p>
            <a:pPr>
              <a:spcBef>
                <a:spcPts val="600"/>
              </a:spcBef>
            </a:pPr>
            <a:r>
              <a:rPr lang="en-US" sz="1400" dirty="0" err="1" smtClean="0">
                <a:latin typeface="Lucida Console"/>
                <a:cs typeface="Lucida Console"/>
              </a:rPr>
              <a:t>messages.</a:t>
            </a:r>
            <a:r>
              <a:rPr lang="en-US" sz="1400" dirty="0" err="1" smtClean="0">
                <a:solidFill>
                  <a:srgbClr val="3366FF"/>
                </a:solidFill>
                <a:latin typeface="Lucida Console"/>
                <a:cs typeface="Lucida Console"/>
              </a:rPr>
              <a:t>cache</a:t>
            </a:r>
            <a:r>
              <a:rPr lang="en-US" sz="1400" dirty="0" smtClean="0">
                <a:latin typeface="Lucida Console"/>
                <a:cs typeface="Lucida Console"/>
              </a:rPr>
              <a:t>()</a:t>
            </a:r>
          </a:p>
        </p:txBody>
      </p:sp>
      <p:grpSp>
        <p:nvGrpSpPr>
          <p:cNvPr id="68" name="Group 67"/>
          <p:cNvGrpSpPr/>
          <p:nvPr/>
        </p:nvGrpSpPr>
        <p:grpSpPr>
          <a:xfrm>
            <a:off x="5836330" y="2775892"/>
            <a:ext cx="3071090" cy="3851442"/>
            <a:chOff x="5615710" y="2743323"/>
            <a:chExt cx="3071090" cy="3851442"/>
          </a:xfrm>
        </p:grpSpPr>
        <p:pic>
          <p:nvPicPr>
            <p:cNvPr id="6" name="Picture 5"/>
            <p:cNvPicPr>
              <a:picLocks noChangeAspect="1"/>
            </p:cNvPicPr>
            <p:nvPr/>
          </p:nvPicPr>
          <p:blipFill>
            <a:blip r:embed="rId3"/>
            <a:stretch>
              <a:fillRect/>
            </a:stretch>
          </p:blipFill>
          <p:spPr>
            <a:xfrm>
              <a:off x="5923729" y="3493655"/>
              <a:ext cx="1128236" cy="1128236"/>
            </a:xfrm>
            <a:prstGeom prst="rect">
              <a:avLst/>
            </a:prstGeom>
          </p:spPr>
        </p:pic>
        <p:pic>
          <p:nvPicPr>
            <p:cNvPr id="7" name="Picture 6"/>
            <p:cNvPicPr>
              <a:picLocks noChangeAspect="1"/>
            </p:cNvPicPr>
            <p:nvPr/>
          </p:nvPicPr>
          <p:blipFill>
            <a:blip r:embed="rId3"/>
            <a:stretch>
              <a:fillRect/>
            </a:stretch>
          </p:blipFill>
          <p:spPr>
            <a:xfrm>
              <a:off x="7558564" y="2743323"/>
              <a:ext cx="1128236" cy="1128236"/>
            </a:xfrm>
            <a:prstGeom prst="rect">
              <a:avLst/>
            </a:prstGeom>
          </p:spPr>
        </p:pic>
        <p:pic>
          <p:nvPicPr>
            <p:cNvPr id="8" name="Picture 7"/>
            <p:cNvPicPr>
              <a:picLocks noChangeAspect="1"/>
            </p:cNvPicPr>
            <p:nvPr/>
          </p:nvPicPr>
          <p:blipFill>
            <a:blip r:embed="rId3"/>
            <a:stretch>
              <a:fillRect/>
            </a:stretch>
          </p:blipFill>
          <p:spPr>
            <a:xfrm>
              <a:off x="7467600" y="4800600"/>
              <a:ext cx="1128236" cy="1128236"/>
            </a:xfrm>
            <a:prstGeom prst="rect">
              <a:avLst/>
            </a:prstGeom>
          </p:spPr>
        </p:pic>
        <p:pic>
          <p:nvPicPr>
            <p:cNvPr id="9" name="Picture 8"/>
            <p:cNvPicPr>
              <a:picLocks noChangeAspect="1"/>
            </p:cNvPicPr>
            <p:nvPr/>
          </p:nvPicPr>
          <p:blipFill>
            <a:blip r:embed="rId3"/>
            <a:stretch>
              <a:fillRect/>
            </a:stretch>
          </p:blipFill>
          <p:spPr>
            <a:xfrm>
              <a:off x="5615710" y="5466529"/>
              <a:ext cx="1128236" cy="1128236"/>
            </a:xfrm>
            <a:prstGeom prst="rect">
              <a:avLst/>
            </a:prstGeom>
          </p:spPr>
        </p:pic>
      </p:grpSp>
      <p:sp>
        <p:nvSpPr>
          <p:cNvPr id="15" name="Rounded Rectangle 14"/>
          <p:cNvSpPr/>
          <p:nvPr/>
        </p:nvSpPr>
        <p:spPr>
          <a:xfrm>
            <a:off x="7805987" y="2740102"/>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latin typeface="Helvetica Neue"/>
                <a:cs typeface="Helvetica Neue"/>
              </a:rPr>
              <a:t>Worker</a:t>
            </a:r>
            <a:endParaRPr lang="en-US" sz="1800" dirty="0">
              <a:latin typeface="Helvetica Neue"/>
              <a:cs typeface="Helvetica Neue"/>
            </a:endParaRPr>
          </a:p>
        </p:txBody>
      </p:sp>
      <p:sp>
        <p:nvSpPr>
          <p:cNvPr id="16" name="Rounded Rectangle 15"/>
          <p:cNvSpPr/>
          <p:nvPr/>
        </p:nvSpPr>
        <p:spPr>
          <a:xfrm>
            <a:off x="5859422" y="5457536"/>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latin typeface="Helvetica Neue"/>
                <a:cs typeface="Helvetica Neue"/>
              </a:rPr>
              <a:t>Worker</a:t>
            </a:r>
            <a:endParaRPr lang="en-US" sz="1800" dirty="0">
              <a:latin typeface="Helvetica Neue"/>
              <a:cs typeface="Helvetica Neue"/>
            </a:endParaRPr>
          </a:p>
        </p:txBody>
      </p:sp>
      <p:sp>
        <p:nvSpPr>
          <p:cNvPr id="17" name="Rounded Rectangle 16"/>
          <p:cNvSpPr/>
          <p:nvPr/>
        </p:nvSpPr>
        <p:spPr>
          <a:xfrm>
            <a:off x="7714578" y="4795858"/>
            <a:ext cx="914400" cy="357908"/>
          </a:xfrm>
          <a:prstGeom prst="roundRect">
            <a:avLst/>
          </a:prstGeom>
          <a:solidFill>
            <a:srgbClr val="7F7F7F"/>
          </a:solidFill>
          <a:ln>
            <a:noFill/>
            <a:headEnd type="none" w="med" len="med"/>
            <a:tailEnd type="none"/>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smtClean="0">
                <a:latin typeface="Helvetica Neue"/>
                <a:cs typeface="Helvetica Neue"/>
              </a:rPr>
              <a:t>Worker</a:t>
            </a:r>
            <a:endParaRPr lang="en-US" sz="1800" dirty="0">
              <a:latin typeface="Helvetica Neue"/>
              <a:cs typeface="Helvetica Neue"/>
            </a:endParaRPr>
          </a:p>
        </p:txBody>
      </p:sp>
      <p:sp>
        <p:nvSpPr>
          <p:cNvPr id="37" name="TextBox 36"/>
          <p:cNvSpPr txBox="1"/>
          <p:nvPr/>
        </p:nvSpPr>
        <p:spPr>
          <a:xfrm>
            <a:off x="578407" y="4555152"/>
            <a:ext cx="6386160" cy="307777"/>
          </a:xfrm>
          <a:prstGeom prst="rect">
            <a:avLst/>
          </a:prstGeom>
          <a:noFill/>
        </p:spPr>
        <p:txBody>
          <a:bodyPr wrap="square" rtlCol="0">
            <a:spAutoFit/>
          </a:bodyPr>
          <a:lstStyle/>
          <a:p>
            <a:pPr>
              <a:spcBef>
                <a:spcPts val="400"/>
              </a:spcBef>
            </a:pPr>
            <a:r>
              <a:rPr lang="en-US" sz="1400" dirty="0" err="1">
                <a:latin typeface="Lucida Console"/>
                <a:cs typeface="Lucida Console"/>
              </a:rPr>
              <a:t>messages.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dirty="0" smtClean="0">
                <a:solidFill>
                  <a:srgbClr val="FF0080"/>
                </a:solidFill>
                <a:latin typeface="Lucida Console"/>
                <a:cs typeface="Lucida Console"/>
              </a:rPr>
              <a:t>lambda s: “</a:t>
            </a:r>
            <a:r>
              <a:rPr lang="en-US" sz="1400" dirty="0" err="1" smtClean="0">
                <a:solidFill>
                  <a:srgbClr val="FF0080"/>
                </a:solidFill>
                <a:latin typeface="Lucida Console"/>
                <a:cs typeface="Lucida Console"/>
              </a:rPr>
              <a:t>mysql</a:t>
            </a:r>
            <a:r>
              <a:rPr lang="en-US" sz="1400" dirty="0" smtClean="0">
                <a:solidFill>
                  <a:srgbClr val="FF0080"/>
                </a:solidFill>
                <a:latin typeface="Lucida Console"/>
                <a:cs typeface="Lucida Console"/>
              </a:rPr>
              <a:t>” in s</a:t>
            </a:r>
            <a:r>
              <a:rPr lang="en-US" sz="1400" dirty="0" smtClean="0">
                <a:latin typeface="Lucida Console"/>
                <a:cs typeface="Lucida Console"/>
              </a:rPr>
              <a:t>).</a:t>
            </a:r>
            <a:r>
              <a:rPr lang="en-US" sz="1400" dirty="0" smtClean="0">
                <a:solidFill>
                  <a:srgbClr val="3366FF"/>
                </a:solidFill>
                <a:latin typeface="Lucida Console"/>
                <a:cs typeface="Lucida Console"/>
              </a:rPr>
              <a:t>count</a:t>
            </a:r>
            <a:r>
              <a:rPr lang="en-US" sz="1400" dirty="0" smtClean="0">
                <a:latin typeface="Lucida Console"/>
                <a:cs typeface="Lucida Console"/>
              </a:rPr>
              <a:t>()</a:t>
            </a:r>
          </a:p>
        </p:txBody>
      </p:sp>
      <p:sp>
        <p:nvSpPr>
          <p:cNvPr id="18" name="Rectangle 17"/>
          <p:cNvSpPr/>
          <p:nvPr/>
        </p:nvSpPr>
        <p:spPr>
          <a:xfrm>
            <a:off x="7864671" y="3377594"/>
            <a:ext cx="791061" cy="320596"/>
          </a:xfrm>
          <a:prstGeom prst="rect">
            <a:avLst/>
          </a:prstGeom>
          <a:solidFill>
            <a:schemeClr val="accent2">
              <a:lumMod val="75000"/>
            </a:schemeClr>
          </a:solidFill>
          <a:ln>
            <a:noFill/>
            <a:headEnd type="none" w="med" len="med"/>
            <a:tailEnd type="none"/>
          </a:ln>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500" dirty="0" smtClean="0">
                <a:latin typeface="Helvetica Neue"/>
                <a:cs typeface="Helvetica Neue"/>
              </a:rPr>
              <a:t>Block 1</a:t>
            </a:r>
            <a:endParaRPr lang="en-US" sz="1500" dirty="0">
              <a:latin typeface="Helvetica Neue"/>
              <a:cs typeface="Helvetica Neue"/>
            </a:endParaRPr>
          </a:p>
        </p:txBody>
      </p:sp>
      <p:sp>
        <p:nvSpPr>
          <p:cNvPr id="19" name="Rectangle 18"/>
          <p:cNvSpPr/>
          <p:nvPr/>
        </p:nvSpPr>
        <p:spPr>
          <a:xfrm>
            <a:off x="7746908" y="5427576"/>
            <a:ext cx="819727" cy="320596"/>
          </a:xfrm>
          <a:prstGeom prst="rect">
            <a:avLst/>
          </a:prstGeom>
          <a:solidFill>
            <a:schemeClr val="accent2">
              <a:lumMod val="75000"/>
            </a:schemeClr>
          </a:solidFill>
          <a:ln>
            <a:noFill/>
            <a:headEnd type="none" w="med" len="med"/>
            <a:tailEnd type="none"/>
          </a:ln>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500" dirty="0" smtClean="0">
                <a:latin typeface="Helvetica Neue"/>
                <a:cs typeface="Helvetica Neue"/>
              </a:rPr>
              <a:t>Block 2</a:t>
            </a:r>
            <a:endParaRPr lang="en-US" sz="1500" dirty="0">
              <a:latin typeface="Helvetica Neue"/>
              <a:cs typeface="Helvetica Neue"/>
            </a:endParaRPr>
          </a:p>
        </p:txBody>
      </p:sp>
      <p:sp>
        <p:nvSpPr>
          <p:cNvPr id="20" name="Rectangle 19"/>
          <p:cNvSpPr/>
          <p:nvPr/>
        </p:nvSpPr>
        <p:spPr>
          <a:xfrm>
            <a:off x="5900985" y="6089255"/>
            <a:ext cx="806782" cy="320596"/>
          </a:xfrm>
          <a:prstGeom prst="rect">
            <a:avLst/>
          </a:prstGeom>
          <a:solidFill>
            <a:schemeClr val="accent2">
              <a:lumMod val="75000"/>
            </a:schemeClr>
          </a:solidFill>
          <a:ln>
            <a:noFill/>
            <a:headEnd type="none" w="med" len="med"/>
            <a:tailEnd type="none"/>
          </a:ln>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500" dirty="0" smtClean="0">
                <a:latin typeface="Helvetica Neue"/>
                <a:cs typeface="Helvetica Neue"/>
              </a:rPr>
              <a:t>Block 3</a:t>
            </a:r>
            <a:endParaRPr lang="en-US" sz="1500" dirty="0">
              <a:latin typeface="Helvetica Neue"/>
              <a:cs typeface="Helvetica Neue"/>
            </a:endParaRPr>
          </a:p>
        </p:txBody>
      </p:sp>
      <p:sp>
        <p:nvSpPr>
          <p:cNvPr id="27" name="Rectangle 26"/>
          <p:cNvSpPr/>
          <p:nvPr/>
        </p:nvSpPr>
        <p:spPr>
          <a:xfrm>
            <a:off x="8091914" y="2482514"/>
            <a:ext cx="777240" cy="320596"/>
          </a:xfrm>
          <a:prstGeom prst="rect">
            <a:avLst/>
          </a:prstGeom>
          <a:solidFill>
            <a:schemeClr val="accent4">
              <a:lumMod val="75000"/>
            </a:schemeClr>
          </a:solidFill>
          <a:ln>
            <a:headEnd type="none" w="med" len="med"/>
            <a:tailEnd type="none"/>
          </a:ln>
        </p:spPr>
        <p:style>
          <a:lnRef idx="1">
            <a:schemeClr val="accent4"/>
          </a:lnRef>
          <a:fillRef idx="3">
            <a:schemeClr val="accent4"/>
          </a:fillRef>
          <a:effectRef idx="2">
            <a:schemeClr val="accent4"/>
          </a:effectRef>
          <a:fontRef idx="minor">
            <a:schemeClr val="lt1"/>
          </a:fontRef>
        </p:style>
        <p:txBody>
          <a:bodyPr lIns="0" rIns="0" rtlCol="0" anchor="ctr"/>
          <a:lstStyle/>
          <a:p>
            <a:pPr algn="ctr"/>
            <a:r>
              <a:rPr lang="en-US" sz="1500" dirty="0" smtClean="0">
                <a:latin typeface="Helvetica Neue"/>
                <a:cs typeface="Helvetica Neue"/>
              </a:rPr>
              <a:t>Cache 1</a:t>
            </a:r>
            <a:endParaRPr lang="en-US" sz="1500" dirty="0">
              <a:latin typeface="Helvetica Neue"/>
              <a:cs typeface="Helvetica Neue"/>
            </a:endParaRPr>
          </a:p>
        </p:txBody>
      </p:sp>
      <p:sp>
        <p:nvSpPr>
          <p:cNvPr id="28" name="Rectangle 27"/>
          <p:cNvSpPr/>
          <p:nvPr/>
        </p:nvSpPr>
        <p:spPr>
          <a:xfrm>
            <a:off x="8027259" y="4555833"/>
            <a:ext cx="777240" cy="320596"/>
          </a:xfrm>
          <a:prstGeom prst="rect">
            <a:avLst/>
          </a:prstGeom>
          <a:solidFill>
            <a:schemeClr val="accent4">
              <a:lumMod val="75000"/>
            </a:schemeClr>
          </a:solidFill>
          <a:ln>
            <a:headEnd type="none" w="med" len="med"/>
            <a:tailEnd type="none"/>
          </a:ln>
        </p:spPr>
        <p:style>
          <a:lnRef idx="1">
            <a:schemeClr val="accent4"/>
          </a:lnRef>
          <a:fillRef idx="3">
            <a:schemeClr val="accent4"/>
          </a:fillRef>
          <a:effectRef idx="2">
            <a:schemeClr val="accent4"/>
          </a:effectRef>
          <a:fontRef idx="minor">
            <a:schemeClr val="lt1"/>
          </a:fontRef>
        </p:style>
        <p:txBody>
          <a:bodyPr lIns="0" rIns="0" rtlCol="0" anchor="ctr"/>
          <a:lstStyle/>
          <a:p>
            <a:pPr algn="ctr"/>
            <a:r>
              <a:rPr lang="en-US" sz="1500" dirty="0" smtClean="0">
                <a:latin typeface="Helvetica Neue"/>
                <a:cs typeface="Helvetica Neue"/>
              </a:rPr>
              <a:t>Cache 2</a:t>
            </a:r>
            <a:endParaRPr lang="en-US" sz="1500" dirty="0">
              <a:latin typeface="Helvetica Neue"/>
              <a:cs typeface="Helvetica Neue"/>
            </a:endParaRPr>
          </a:p>
        </p:txBody>
      </p:sp>
      <p:sp>
        <p:nvSpPr>
          <p:cNvPr id="29" name="Rectangle 28"/>
          <p:cNvSpPr/>
          <p:nvPr/>
        </p:nvSpPr>
        <p:spPr>
          <a:xfrm>
            <a:off x="6332350" y="5194298"/>
            <a:ext cx="777240" cy="320596"/>
          </a:xfrm>
          <a:prstGeom prst="rect">
            <a:avLst/>
          </a:prstGeom>
          <a:solidFill>
            <a:schemeClr val="accent4">
              <a:lumMod val="75000"/>
            </a:schemeClr>
          </a:solidFill>
          <a:ln>
            <a:headEnd type="none" w="med" len="med"/>
            <a:tailEnd type="none"/>
          </a:ln>
        </p:spPr>
        <p:style>
          <a:lnRef idx="1">
            <a:schemeClr val="accent4"/>
          </a:lnRef>
          <a:fillRef idx="3">
            <a:schemeClr val="accent4"/>
          </a:fillRef>
          <a:effectRef idx="2">
            <a:schemeClr val="accent4"/>
          </a:effectRef>
          <a:fontRef idx="minor">
            <a:schemeClr val="lt1"/>
          </a:fontRef>
        </p:style>
        <p:txBody>
          <a:bodyPr lIns="0" rIns="0" rtlCol="0" anchor="ctr"/>
          <a:lstStyle/>
          <a:p>
            <a:pPr algn="ctr"/>
            <a:r>
              <a:rPr lang="en-US" sz="1500" dirty="0" smtClean="0">
                <a:latin typeface="Helvetica Neue"/>
                <a:cs typeface="Helvetica Neue"/>
              </a:rPr>
              <a:t>Cache 3</a:t>
            </a:r>
            <a:endParaRPr lang="en-US" sz="1500" dirty="0">
              <a:latin typeface="Helvetica Neue"/>
              <a:cs typeface="Helvetica Neue"/>
            </a:endParaRPr>
          </a:p>
        </p:txBody>
      </p:sp>
      <p:sp>
        <p:nvSpPr>
          <p:cNvPr id="33" name="TextBox 32"/>
          <p:cNvSpPr txBox="1"/>
          <p:nvPr/>
        </p:nvSpPr>
        <p:spPr>
          <a:xfrm>
            <a:off x="578406" y="4879141"/>
            <a:ext cx="6386160" cy="307777"/>
          </a:xfrm>
          <a:prstGeom prst="rect">
            <a:avLst/>
          </a:prstGeom>
          <a:noFill/>
        </p:spPr>
        <p:txBody>
          <a:bodyPr wrap="square" rtlCol="0">
            <a:spAutoFit/>
          </a:bodyPr>
          <a:lstStyle/>
          <a:p>
            <a:pPr>
              <a:spcBef>
                <a:spcPts val="400"/>
              </a:spcBef>
            </a:pPr>
            <a:r>
              <a:rPr lang="en-US" sz="1400" dirty="0" err="1">
                <a:latin typeface="Lucida Console"/>
                <a:cs typeface="Lucida Console"/>
              </a:rPr>
              <a:t>messages.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dirty="0">
                <a:solidFill>
                  <a:srgbClr val="FF0080"/>
                </a:solidFill>
                <a:latin typeface="Lucida Console"/>
                <a:cs typeface="Lucida Console"/>
              </a:rPr>
              <a:t>lambda s: </a:t>
            </a:r>
            <a:r>
              <a:rPr lang="en-US" sz="1400" dirty="0" smtClean="0">
                <a:solidFill>
                  <a:srgbClr val="FF0080"/>
                </a:solidFill>
                <a:latin typeface="Lucida Console"/>
                <a:cs typeface="Lucida Console"/>
              </a:rPr>
              <a:t>“</a:t>
            </a:r>
            <a:r>
              <a:rPr lang="en-US" sz="1400" dirty="0" err="1" smtClean="0">
                <a:solidFill>
                  <a:srgbClr val="FF0080"/>
                </a:solidFill>
                <a:latin typeface="Lucida Console"/>
                <a:cs typeface="Lucida Console"/>
              </a:rPr>
              <a:t>php</a:t>
            </a:r>
            <a:r>
              <a:rPr lang="en-US" sz="1400" dirty="0" smtClean="0">
                <a:solidFill>
                  <a:srgbClr val="FF0080"/>
                </a:solidFill>
                <a:latin typeface="Lucida Console"/>
                <a:cs typeface="Lucida Console"/>
              </a:rPr>
              <a:t>” </a:t>
            </a:r>
            <a:r>
              <a:rPr lang="en-US" sz="1400" dirty="0">
                <a:solidFill>
                  <a:srgbClr val="FF0080"/>
                </a:solidFill>
                <a:latin typeface="Lucida Console"/>
                <a:cs typeface="Lucida Console"/>
              </a:rPr>
              <a:t>in s</a:t>
            </a:r>
            <a:r>
              <a:rPr lang="en-US" sz="1400" dirty="0" smtClean="0">
                <a:latin typeface="Lucida Console"/>
                <a:cs typeface="Lucida Console"/>
              </a:rPr>
              <a:t>).</a:t>
            </a:r>
            <a:r>
              <a:rPr lang="en-US" sz="1400" dirty="0" smtClean="0">
                <a:solidFill>
                  <a:srgbClr val="3366FF"/>
                </a:solidFill>
                <a:latin typeface="Lucida Console"/>
                <a:cs typeface="Lucida Console"/>
              </a:rPr>
              <a:t>count</a:t>
            </a:r>
            <a:r>
              <a:rPr lang="en-US" sz="1400" dirty="0">
                <a:latin typeface="Lucida Console"/>
                <a:cs typeface="Lucida Console"/>
              </a:rPr>
              <a:t>()</a:t>
            </a:r>
            <a:endParaRPr lang="en-US" sz="1400" dirty="0" smtClean="0">
              <a:solidFill>
                <a:srgbClr val="3366FF"/>
              </a:solidFill>
              <a:latin typeface="Lucida Console"/>
              <a:cs typeface="Lucida Console"/>
            </a:endParaRPr>
          </a:p>
        </p:txBody>
      </p:sp>
      <p:sp>
        <p:nvSpPr>
          <p:cNvPr id="14" name="Rounded Rectangle 13"/>
          <p:cNvSpPr/>
          <p:nvPr/>
        </p:nvSpPr>
        <p:spPr>
          <a:xfrm>
            <a:off x="6167441" y="3484661"/>
            <a:ext cx="914400" cy="357908"/>
          </a:xfrm>
          <a:prstGeom prst="roundRect">
            <a:avLst/>
          </a:prstGeom>
          <a:solidFill>
            <a:schemeClr val="accent5">
              <a:lumMod val="75000"/>
            </a:schemeClr>
          </a:solidFill>
          <a:ln>
            <a:noFill/>
            <a:headEnd type="none" w="med" len="med"/>
            <a:tailEnd type="none"/>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00" dirty="0" smtClean="0">
                <a:latin typeface="Helvetica Neue"/>
                <a:cs typeface="Helvetica Neue"/>
              </a:rPr>
              <a:t>Driver</a:t>
            </a:r>
            <a:endParaRPr lang="en-US" sz="1800" dirty="0">
              <a:latin typeface="Helvetica Neue"/>
              <a:cs typeface="Helvetica Neue"/>
            </a:endParaRPr>
          </a:p>
        </p:txBody>
      </p:sp>
      <p:sp>
        <p:nvSpPr>
          <p:cNvPr id="31" name="Rounded Rectangle 30"/>
          <p:cNvSpPr/>
          <p:nvPr/>
        </p:nvSpPr>
        <p:spPr>
          <a:xfrm>
            <a:off x="971534" y="5279654"/>
            <a:ext cx="4668338" cy="1317444"/>
          </a:xfrm>
          <a:prstGeom prst="roundRect">
            <a:avLst>
              <a:gd name="adj" fmla="val 5511"/>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smtClean="0">
                <a:solidFill>
                  <a:srgbClr val="FFFFFF"/>
                </a:solidFill>
                <a:latin typeface="Source Sans Pro Light"/>
                <a:cs typeface="Source Sans Pro Light"/>
              </a:rPr>
              <a:t>Cache your data </a:t>
            </a:r>
            <a:r>
              <a:rPr lang="en-US" sz="2000" b="1" dirty="0" smtClean="0">
                <a:solidFill>
                  <a:srgbClr val="FFFFFF"/>
                </a:solidFill>
                <a:latin typeface="Source Sans Pro Light"/>
                <a:cs typeface="Source Sans Pro Light"/>
                <a:sym typeface="Wingdings"/>
              </a:rPr>
              <a:t></a:t>
            </a:r>
            <a:r>
              <a:rPr lang="en-US" sz="2000" b="1" dirty="0" smtClean="0">
                <a:solidFill>
                  <a:srgbClr val="FFFFFF"/>
                </a:solidFill>
                <a:latin typeface="Source Sans Pro Light"/>
                <a:cs typeface="Source Sans Pro Light"/>
              </a:rPr>
              <a:t> Faster Results</a:t>
            </a:r>
          </a:p>
          <a:p>
            <a:r>
              <a:rPr lang="en-US" sz="2000" b="1" i="1" dirty="0" smtClean="0">
                <a:solidFill>
                  <a:srgbClr val="FFFFFF"/>
                </a:solidFill>
                <a:latin typeface="Source Sans Pro Light"/>
                <a:cs typeface="Source Sans Pro Light"/>
              </a:rPr>
              <a:t>Full</a:t>
            </a:r>
            <a:r>
              <a:rPr lang="en-US" sz="2000" b="1" i="1" dirty="0">
                <a:solidFill>
                  <a:srgbClr val="FFFFFF"/>
                </a:solidFill>
                <a:latin typeface="Source Sans Pro Light"/>
                <a:cs typeface="Source Sans Pro Light"/>
              </a:rPr>
              <a:t>-text search of Wikipedia</a:t>
            </a:r>
          </a:p>
          <a:p>
            <a:pPr marL="285750" indent="-285750">
              <a:buFont typeface="Arial"/>
              <a:buChar char="•"/>
            </a:pPr>
            <a:r>
              <a:rPr lang="en-US" dirty="0">
                <a:solidFill>
                  <a:srgbClr val="FFFFFF"/>
                </a:solidFill>
                <a:latin typeface="Source Sans Pro Light"/>
                <a:cs typeface="Source Sans Pro Light"/>
              </a:rPr>
              <a:t>60GB on 20 EC2 </a:t>
            </a:r>
            <a:r>
              <a:rPr lang="en-US" dirty="0" smtClean="0">
                <a:solidFill>
                  <a:srgbClr val="FFFFFF"/>
                </a:solidFill>
                <a:latin typeface="Source Sans Pro Light"/>
                <a:cs typeface="Source Sans Pro Light"/>
              </a:rPr>
              <a:t>machines</a:t>
            </a:r>
            <a:endParaRPr lang="en-US" dirty="0">
              <a:solidFill>
                <a:srgbClr val="FFFFFF"/>
              </a:solidFill>
              <a:latin typeface="Source Sans Pro Light"/>
              <a:cs typeface="Source Sans Pro Light"/>
            </a:endParaRPr>
          </a:p>
          <a:p>
            <a:pPr marL="285750" indent="-285750">
              <a:buFont typeface="Arial"/>
              <a:buChar char="•"/>
            </a:pPr>
            <a:r>
              <a:rPr lang="en-US" dirty="0">
                <a:solidFill>
                  <a:srgbClr val="FFFFFF"/>
                </a:solidFill>
                <a:latin typeface="Source Sans Pro Light"/>
                <a:cs typeface="Source Sans Pro Light"/>
              </a:rPr>
              <a:t>0.5 </a:t>
            </a:r>
            <a:r>
              <a:rPr lang="en-US" dirty="0" smtClean="0">
                <a:solidFill>
                  <a:srgbClr val="FFFFFF"/>
                </a:solidFill>
                <a:latin typeface="Source Sans Pro Light"/>
                <a:cs typeface="Source Sans Pro Light"/>
              </a:rPr>
              <a:t>sec from </a:t>
            </a:r>
            <a:r>
              <a:rPr lang="en-US" dirty="0" err="1" smtClean="0">
                <a:solidFill>
                  <a:srgbClr val="FFFFFF"/>
                </a:solidFill>
                <a:latin typeface="Source Sans Pro Light"/>
                <a:cs typeface="Source Sans Pro Light"/>
              </a:rPr>
              <a:t>mem</a:t>
            </a:r>
            <a:r>
              <a:rPr lang="en-US" dirty="0" smtClean="0">
                <a:solidFill>
                  <a:srgbClr val="FFFFFF"/>
                </a:solidFill>
                <a:latin typeface="Source Sans Pro Light"/>
                <a:cs typeface="Source Sans Pro Light"/>
              </a:rPr>
              <a:t> vs</a:t>
            </a:r>
            <a:r>
              <a:rPr lang="en-US" dirty="0">
                <a:solidFill>
                  <a:srgbClr val="FFFFFF"/>
                </a:solidFill>
                <a:latin typeface="Source Sans Pro Light"/>
                <a:cs typeface="Source Sans Pro Light"/>
              </a:rPr>
              <a:t>. 20s for on-disk</a:t>
            </a:r>
          </a:p>
        </p:txBody>
      </p:sp>
      <p:sp>
        <p:nvSpPr>
          <p:cNvPr id="5" name="Title 4"/>
          <p:cNvSpPr>
            <a:spLocks noGrp="1"/>
          </p:cNvSpPr>
          <p:nvPr>
            <p:ph type="title"/>
          </p:nvPr>
        </p:nvSpPr>
        <p:spPr/>
        <p:txBody>
          <a:bodyPr/>
          <a:lstStyle/>
          <a:p>
            <a:r>
              <a:rPr lang="en-US" dirty="0"/>
              <a:t>Example: Log Mining</a:t>
            </a:r>
          </a:p>
        </p:txBody>
      </p:sp>
    </p:spTree>
    <p:extLst>
      <p:ext uri="{BB962C8B-B14F-4D97-AF65-F5344CB8AC3E}">
        <p14:creationId xmlns:p14="http://schemas.microsoft.com/office/powerpoint/2010/main" val="769336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Language Support</a:t>
            </a:r>
            <a:endParaRPr lang="en-US" dirty="0"/>
          </a:p>
        </p:txBody>
      </p:sp>
      <p:sp>
        <p:nvSpPr>
          <p:cNvPr id="13" name="Content Placeholder 4"/>
          <p:cNvSpPr>
            <a:spLocks noGrp="1"/>
          </p:cNvSpPr>
          <p:nvPr>
            <p:ph sz="half" idx="4294967295"/>
          </p:nvPr>
        </p:nvSpPr>
        <p:spPr>
          <a:xfrm>
            <a:off x="5668442" y="1592816"/>
            <a:ext cx="3388341" cy="4386260"/>
          </a:xfrm>
          <a:prstGeom prst="rect">
            <a:avLst/>
          </a:prstGeom>
        </p:spPr>
        <p:txBody>
          <a:bodyPr numCol="1">
            <a:noAutofit/>
          </a:bodyPr>
          <a:lstStyle/>
          <a:p>
            <a:pPr marL="0" indent="0">
              <a:buNone/>
            </a:pPr>
            <a:r>
              <a:rPr lang="en-US" sz="2000" b="1" dirty="0" smtClean="0">
                <a:solidFill>
                  <a:srgbClr val="FF6600"/>
                </a:solidFill>
              </a:rPr>
              <a:t>Standalone Programs</a:t>
            </a:r>
          </a:p>
          <a:p>
            <a:pPr marL="117475" indent="-117475"/>
            <a:r>
              <a:rPr lang="en-US" sz="2000" dirty="0" smtClean="0"/>
              <a:t>Python, </a:t>
            </a:r>
            <a:r>
              <a:rPr lang="en-US" sz="2000" dirty="0" err="1" smtClean="0"/>
              <a:t>Scala</a:t>
            </a:r>
            <a:r>
              <a:rPr lang="en-US" sz="2000" dirty="0" smtClean="0"/>
              <a:t>, &amp; Java</a:t>
            </a:r>
          </a:p>
          <a:p>
            <a:pPr marL="0" indent="0">
              <a:buNone/>
            </a:pPr>
            <a:endParaRPr lang="en-US" sz="2000" dirty="0" smtClean="0"/>
          </a:p>
          <a:p>
            <a:pPr marL="0" indent="0">
              <a:buNone/>
            </a:pPr>
            <a:r>
              <a:rPr lang="en-US" sz="2000" b="1" dirty="0" smtClean="0">
                <a:solidFill>
                  <a:srgbClr val="FF6600"/>
                </a:solidFill>
              </a:rPr>
              <a:t>Interactive Shells</a:t>
            </a:r>
            <a:endParaRPr lang="en-US" sz="2000" b="1" dirty="0" smtClean="0"/>
          </a:p>
          <a:p>
            <a:pPr marL="174625" indent="-174625"/>
            <a:r>
              <a:rPr lang="en-US" sz="2000" dirty="0" smtClean="0"/>
              <a:t>Python &amp; </a:t>
            </a:r>
            <a:r>
              <a:rPr lang="en-US" sz="2000" dirty="0" err="1" smtClean="0"/>
              <a:t>Scala</a:t>
            </a:r>
            <a:endParaRPr lang="en-US" sz="2000" dirty="0" smtClean="0"/>
          </a:p>
          <a:p>
            <a:pPr marL="0" indent="0">
              <a:buNone/>
            </a:pPr>
            <a:endParaRPr lang="en-US" sz="2000" dirty="0" smtClean="0"/>
          </a:p>
          <a:p>
            <a:pPr marL="0" indent="0">
              <a:buNone/>
            </a:pPr>
            <a:r>
              <a:rPr lang="en-US" sz="2000" b="1" dirty="0" smtClean="0">
                <a:solidFill>
                  <a:srgbClr val="FF6600"/>
                </a:solidFill>
              </a:rPr>
              <a:t>Performance</a:t>
            </a:r>
          </a:p>
          <a:p>
            <a:pPr marL="174625" indent="-174625"/>
            <a:r>
              <a:rPr lang="en-US" sz="2000" dirty="0" smtClean="0"/>
              <a:t>Java &amp; </a:t>
            </a:r>
            <a:r>
              <a:rPr lang="en-US" sz="2000" dirty="0" err="1" smtClean="0"/>
              <a:t>Scala</a:t>
            </a:r>
            <a:r>
              <a:rPr lang="en-US" sz="2000" dirty="0" smtClean="0"/>
              <a:t> are faster due to static typing</a:t>
            </a:r>
          </a:p>
          <a:p>
            <a:pPr marL="174625" indent="-174625"/>
            <a:r>
              <a:rPr lang="en-US" sz="2000" dirty="0" smtClean="0"/>
              <a:t>…but Python is often fine</a:t>
            </a:r>
          </a:p>
        </p:txBody>
      </p:sp>
      <p:sp>
        <p:nvSpPr>
          <p:cNvPr id="9" name="Content Placeholder 5"/>
          <p:cNvSpPr>
            <a:spLocks noGrp="1"/>
          </p:cNvSpPr>
          <p:nvPr>
            <p:ph sz="half" idx="2"/>
          </p:nvPr>
        </p:nvSpPr>
        <p:spPr>
          <a:xfrm>
            <a:off x="463766" y="1574716"/>
            <a:ext cx="5120944" cy="1163846"/>
          </a:xfrm>
          <a:solidFill>
            <a:schemeClr val="bg1">
              <a:lumMod val="85000"/>
            </a:schemeClr>
          </a:solidFill>
          <a:effectLst>
            <a:outerShdw blurRad="50800" dist="38100" dir="16200000" rotWithShape="0">
              <a:prstClr val="black">
                <a:alpha val="40000"/>
              </a:prstClr>
            </a:outerShdw>
          </a:effectLst>
        </p:spPr>
        <p:txBody>
          <a:bodyPr numCol="1">
            <a:noAutofit/>
          </a:bodyPr>
          <a:lstStyle/>
          <a:p>
            <a:pPr marL="0" indent="0">
              <a:lnSpc>
                <a:spcPct val="80000"/>
              </a:lnSpc>
              <a:spcBef>
                <a:spcPts val="1200"/>
              </a:spcBef>
              <a:buNone/>
            </a:pPr>
            <a:r>
              <a:rPr lang="en-US" b="1" dirty="0" smtClean="0">
                <a:solidFill>
                  <a:srgbClr val="FF6600"/>
                </a:solidFill>
              </a:rPr>
              <a:t>Python</a:t>
            </a:r>
            <a:endParaRPr lang="en-US" sz="1400" dirty="0">
              <a:solidFill>
                <a:srgbClr val="008000"/>
              </a:solidFill>
              <a:latin typeface="Lucida Console"/>
              <a:cs typeface="Lucida Console"/>
            </a:endParaRPr>
          </a:p>
          <a:p>
            <a:pPr marL="0" indent="0">
              <a:lnSpc>
                <a:spcPct val="80000"/>
              </a:lnSpc>
              <a:spcBef>
                <a:spcPts val="1200"/>
              </a:spcBef>
              <a:buNone/>
            </a:pPr>
            <a:r>
              <a:rPr lang="en-US" sz="1400" dirty="0" smtClean="0">
                <a:latin typeface="Lucida Console"/>
                <a:cs typeface="Lucida Console"/>
              </a:rPr>
              <a:t>lines </a:t>
            </a:r>
            <a:r>
              <a:rPr lang="en-US" sz="1400" dirty="0">
                <a:latin typeface="Lucida Console"/>
                <a:cs typeface="Lucida Console"/>
              </a:rPr>
              <a:t>= </a:t>
            </a:r>
            <a:r>
              <a:rPr lang="en-US" sz="1400" dirty="0" err="1">
                <a:latin typeface="Lucida Console"/>
                <a:cs typeface="Lucida Console"/>
              </a:rPr>
              <a:t>sc.textFile</a:t>
            </a:r>
            <a:r>
              <a:rPr lang="en-US" sz="1400" dirty="0">
                <a:latin typeface="Lucida Console"/>
                <a:cs typeface="Lucida Console"/>
              </a:rPr>
              <a:t>(...)</a:t>
            </a:r>
            <a:br>
              <a:rPr lang="en-US" sz="1400" dirty="0">
                <a:latin typeface="Lucida Console"/>
                <a:cs typeface="Lucida Console"/>
              </a:rPr>
            </a:br>
            <a:r>
              <a:rPr lang="en-US" sz="1400" dirty="0" err="1">
                <a:latin typeface="Lucida Console"/>
                <a:cs typeface="Lucida Console"/>
              </a:rPr>
              <a:t>lines.</a:t>
            </a:r>
            <a:r>
              <a:rPr lang="en-US" sz="1400" dirty="0" err="1">
                <a:solidFill>
                  <a:srgbClr val="3366FF"/>
                </a:solidFill>
                <a:latin typeface="Lucida Console"/>
                <a:cs typeface="Lucida Console"/>
              </a:rPr>
              <a:t>filter</a:t>
            </a:r>
            <a:r>
              <a:rPr lang="en-US" sz="1400" dirty="0" smtClean="0">
                <a:latin typeface="Lucida Console"/>
                <a:cs typeface="Lucida Console"/>
              </a:rPr>
              <a:t>(</a:t>
            </a:r>
            <a:r>
              <a:rPr lang="en-US" sz="1400" dirty="0">
                <a:solidFill>
                  <a:srgbClr val="FF0080"/>
                </a:solidFill>
                <a:latin typeface="Lucida Console"/>
                <a:cs typeface="Lucida Console"/>
              </a:rPr>
              <a:t>lambda s: </a:t>
            </a:r>
            <a:r>
              <a:rPr lang="en-US" sz="1400" dirty="0" smtClean="0">
                <a:solidFill>
                  <a:srgbClr val="FF0080"/>
                </a:solidFill>
                <a:latin typeface="Lucida Console"/>
                <a:cs typeface="Lucida Console"/>
              </a:rPr>
              <a:t>“ERROR” </a:t>
            </a:r>
            <a:r>
              <a:rPr lang="en-US" sz="1400" dirty="0">
                <a:solidFill>
                  <a:srgbClr val="FF0080"/>
                </a:solidFill>
                <a:latin typeface="Lucida Console"/>
                <a:cs typeface="Lucida Console"/>
              </a:rPr>
              <a:t>in s</a:t>
            </a:r>
            <a:r>
              <a:rPr lang="en-US" sz="1400" dirty="0" smtClean="0">
                <a:latin typeface="Lucida Console"/>
                <a:cs typeface="Lucida Console"/>
              </a:rPr>
              <a:t>)</a:t>
            </a:r>
            <a:r>
              <a:rPr lang="en-US" sz="1400" dirty="0">
                <a:latin typeface="Lucida Console"/>
                <a:cs typeface="Lucida Console"/>
              </a:rPr>
              <a:t>.</a:t>
            </a:r>
            <a:r>
              <a:rPr lang="en-US" sz="1400" dirty="0">
                <a:solidFill>
                  <a:srgbClr val="3366FF"/>
                </a:solidFill>
                <a:latin typeface="Lucida Console"/>
                <a:cs typeface="Lucida Console"/>
              </a:rPr>
              <a:t>count</a:t>
            </a:r>
            <a:r>
              <a:rPr lang="en-US" sz="1400" dirty="0">
                <a:latin typeface="Lucida Console"/>
                <a:cs typeface="Lucida Console"/>
              </a:rPr>
              <a:t>(</a:t>
            </a:r>
            <a:r>
              <a:rPr lang="en-US" sz="1400" dirty="0" smtClean="0">
                <a:latin typeface="Lucida Console"/>
                <a:cs typeface="Lucida Console"/>
              </a:rPr>
              <a:t>)</a:t>
            </a:r>
            <a:endParaRPr lang="en-US" sz="1400" b="1" dirty="0" smtClean="0">
              <a:solidFill>
                <a:srgbClr val="FF6600"/>
              </a:solidFill>
            </a:endParaRPr>
          </a:p>
        </p:txBody>
      </p:sp>
      <p:sp>
        <p:nvSpPr>
          <p:cNvPr id="10" name="Content Placeholder 5"/>
          <p:cNvSpPr txBox="1">
            <a:spLocks/>
          </p:cNvSpPr>
          <p:nvPr/>
        </p:nvSpPr>
        <p:spPr>
          <a:xfrm>
            <a:off x="461066" y="2966291"/>
            <a:ext cx="5123645" cy="1258584"/>
          </a:xfrm>
          <a:prstGeom prst="rect">
            <a:avLst/>
          </a:prstGeom>
          <a:solidFill>
            <a:schemeClr val="bg1">
              <a:lumMod val="85000"/>
            </a:schemeClr>
          </a:solidFill>
          <a:effectLst>
            <a:outerShdw blurRad="50800" dist="38100" dir="16200000" rotWithShape="0">
              <a:prstClr val="black">
                <a:alpha val="40000"/>
              </a:prstClr>
            </a:outerShdw>
          </a:effectLst>
        </p:spPr>
        <p:txBody>
          <a:bodyPr vert="horz" lIns="91440" tIns="45720" rIns="91440" bIns="45720" numCol="1" rtlCol="0">
            <a:noAutofit/>
          </a:bodyPr>
          <a:lstStyle>
            <a:lvl1pPr marL="342900" indent="-342900" algn="l" defTabSz="457200" rtl="0" eaLnBrk="1" latinLnBrk="0" hangingPunct="1">
              <a:spcBef>
                <a:spcPct val="20000"/>
              </a:spcBef>
              <a:buFont typeface="Arial"/>
              <a:buChar char="•"/>
              <a:defRPr sz="2800" kern="1200">
                <a:solidFill>
                  <a:schemeClr val="tx1"/>
                </a:solidFill>
                <a:latin typeface="Helvetica Neue Light"/>
                <a:ea typeface="+mn-ea"/>
                <a:cs typeface="Helvetica Neue Light"/>
              </a:defRPr>
            </a:lvl1pPr>
            <a:lvl2pPr marL="742950" indent="-285750" algn="l" defTabSz="457200" rtl="0" eaLnBrk="1" latinLnBrk="0" hangingPunct="1">
              <a:spcBef>
                <a:spcPct val="20000"/>
              </a:spcBef>
              <a:buFont typeface="Arial"/>
              <a:buChar char="–"/>
              <a:defRPr sz="2400" kern="1200">
                <a:solidFill>
                  <a:schemeClr val="tx1"/>
                </a:solidFill>
                <a:latin typeface="Helvetica Neue Light"/>
                <a:ea typeface="+mn-ea"/>
                <a:cs typeface="Helvetica Neue Light"/>
              </a:defRPr>
            </a:lvl2pPr>
            <a:lvl3pPr marL="1143000" indent="-228600" algn="l" defTabSz="457200" rtl="0" eaLnBrk="1" latinLnBrk="0" hangingPunct="1">
              <a:spcBef>
                <a:spcPct val="20000"/>
              </a:spcBef>
              <a:buFont typeface="Arial"/>
              <a:buChar char="•"/>
              <a:defRPr sz="2000" kern="1200">
                <a:solidFill>
                  <a:schemeClr val="tx1"/>
                </a:solidFill>
                <a:latin typeface="Helvetica Neue Light"/>
                <a:ea typeface="+mn-ea"/>
                <a:cs typeface="Helvetica Neue Light"/>
              </a:defRPr>
            </a:lvl3pPr>
            <a:lvl4pPr marL="1600200" indent="-228600" algn="l" defTabSz="457200" rtl="0" eaLnBrk="1" latinLnBrk="0" hangingPunct="1">
              <a:spcBef>
                <a:spcPct val="20000"/>
              </a:spcBef>
              <a:buFont typeface="Arial"/>
              <a:buChar char="–"/>
              <a:defRPr sz="1800" kern="1200">
                <a:solidFill>
                  <a:schemeClr val="tx1"/>
                </a:solidFill>
                <a:latin typeface="Helvetica Neue Light"/>
                <a:ea typeface="+mn-ea"/>
                <a:cs typeface="Helvetica Neue Light"/>
              </a:defRPr>
            </a:lvl4pPr>
            <a:lvl5pPr marL="2057400" indent="-228600" algn="l" defTabSz="457200" rtl="0" eaLnBrk="1" latinLnBrk="0" hangingPunct="1">
              <a:spcBef>
                <a:spcPct val="20000"/>
              </a:spcBef>
              <a:buFont typeface="Arial"/>
              <a:buChar char="»"/>
              <a:defRPr sz="180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nSpc>
                <a:spcPct val="80000"/>
              </a:lnSpc>
              <a:spcBef>
                <a:spcPts val="1200"/>
              </a:spcBef>
              <a:buFont typeface="Arial"/>
              <a:buNone/>
            </a:pPr>
            <a:r>
              <a:rPr lang="en-US" b="1" dirty="0" err="1" smtClean="0">
                <a:solidFill>
                  <a:srgbClr val="FF6600"/>
                </a:solidFill>
              </a:rPr>
              <a:t>Scala</a:t>
            </a:r>
            <a:endParaRPr lang="en-US" sz="1400" dirty="0" smtClean="0">
              <a:solidFill>
                <a:srgbClr val="008000"/>
              </a:solidFill>
              <a:latin typeface="Lucida Console"/>
              <a:cs typeface="Lucida Console"/>
            </a:endParaRPr>
          </a:p>
          <a:p>
            <a:pPr marL="0" indent="0">
              <a:lnSpc>
                <a:spcPct val="80000"/>
              </a:lnSpc>
              <a:spcBef>
                <a:spcPts val="1200"/>
              </a:spcBef>
              <a:buFont typeface="Arial"/>
              <a:buNone/>
            </a:pPr>
            <a:r>
              <a:rPr lang="en-US" sz="1400" b="1" dirty="0" err="1" smtClean="0">
                <a:latin typeface="Lucida Console"/>
                <a:cs typeface="Lucida Console"/>
              </a:rPr>
              <a:t>val</a:t>
            </a:r>
            <a:r>
              <a:rPr lang="en-US" sz="1400" dirty="0" smtClean="0">
                <a:latin typeface="Lucida Console"/>
                <a:cs typeface="Lucida Console"/>
              </a:rPr>
              <a:t> lines = </a:t>
            </a:r>
            <a:r>
              <a:rPr lang="en-US" sz="1400" dirty="0" err="1" smtClean="0">
                <a:latin typeface="Lucida Console"/>
                <a:cs typeface="Lucida Console"/>
              </a:rPr>
              <a:t>sc.textFile</a:t>
            </a:r>
            <a:r>
              <a:rPr lang="en-US" sz="1400" dirty="0" smtClean="0">
                <a:latin typeface="Lucida Console"/>
                <a:cs typeface="Lucida Console"/>
              </a:rPr>
              <a:t>(...)</a:t>
            </a:r>
            <a:br>
              <a:rPr lang="en-US" sz="1400" dirty="0" smtClean="0">
                <a:latin typeface="Lucida Console"/>
                <a:cs typeface="Lucida Console"/>
              </a:rPr>
            </a:br>
            <a:r>
              <a:rPr lang="en-US" sz="1400" dirty="0" err="1" smtClean="0">
                <a:latin typeface="Lucida Console"/>
                <a:cs typeface="Lucida Console"/>
              </a:rPr>
              <a:t>lines.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dirty="0" smtClean="0">
                <a:solidFill>
                  <a:srgbClr val="FF0080"/>
                </a:solidFill>
                <a:latin typeface="Lucida Console"/>
                <a:cs typeface="Lucida Console"/>
              </a:rPr>
              <a:t>x =&gt; </a:t>
            </a:r>
            <a:r>
              <a:rPr lang="en-US" sz="1400" dirty="0" err="1" smtClean="0">
                <a:solidFill>
                  <a:srgbClr val="FF0080"/>
                </a:solidFill>
                <a:latin typeface="Lucida Console"/>
                <a:cs typeface="Lucida Console"/>
              </a:rPr>
              <a:t>x.contains</a:t>
            </a:r>
            <a:r>
              <a:rPr lang="en-US" sz="1400" dirty="0" smtClean="0">
                <a:solidFill>
                  <a:srgbClr val="FF0080"/>
                </a:solidFill>
                <a:latin typeface="Lucida Console"/>
                <a:cs typeface="Lucida Console"/>
              </a:rPr>
              <a:t>(“ERROR”)</a:t>
            </a:r>
            <a:r>
              <a:rPr lang="en-US" sz="1400" dirty="0" smtClean="0">
                <a:latin typeface="Lucida Console"/>
                <a:cs typeface="Lucida Console"/>
              </a:rPr>
              <a:t>).</a:t>
            </a:r>
            <a:r>
              <a:rPr lang="en-US" sz="1400" dirty="0" smtClean="0">
                <a:solidFill>
                  <a:srgbClr val="3366FF"/>
                </a:solidFill>
                <a:latin typeface="Lucida Console"/>
                <a:cs typeface="Lucida Console"/>
              </a:rPr>
              <a:t>count</a:t>
            </a:r>
            <a:r>
              <a:rPr lang="en-US" sz="1400" dirty="0" smtClean="0">
                <a:latin typeface="Lucida Console"/>
                <a:cs typeface="Lucida Console"/>
              </a:rPr>
              <a:t>()</a:t>
            </a:r>
            <a:endParaRPr lang="en-US" sz="1400" b="1" dirty="0" smtClean="0">
              <a:solidFill>
                <a:srgbClr val="FF6600"/>
              </a:solidFill>
            </a:endParaRPr>
          </a:p>
        </p:txBody>
      </p:sp>
      <p:sp>
        <p:nvSpPr>
          <p:cNvPr id="11" name="Content Placeholder 5"/>
          <p:cNvSpPr txBox="1">
            <a:spLocks/>
          </p:cNvSpPr>
          <p:nvPr/>
        </p:nvSpPr>
        <p:spPr>
          <a:xfrm>
            <a:off x="461058" y="4438292"/>
            <a:ext cx="5123653" cy="1723032"/>
          </a:xfrm>
          <a:prstGeom prst="rect">
            <a:avLst/>
          </a:prstGeom>
          <a:solidFill>
            <a:schemeClr val="bg1">
              <a:lumMod val="85000"/>
            </a:schemeClr>
          </a:solidFill>
          <a:effectLst>
            <a:outerShdw blurRad="50800" dist="38100" dir="16200000" rotWithShape="0">
              <a:prstClr val="black">
                <a:alpha val="40000"/>
              </a:prstClr>
            </a:outerShdw>
          </a:effectLst>
        </p:spPr>
        <p:txBody>
          <a:bodyPr vert="horz" lIns="91440" tIns="45720" rIns="91440" bIns="45720" numCol="1" rtlCol="0">
            <a:noAutofit/>
          </a:bodyPr>
          <a:lstStyle>
            <a:lvl1pPr marL="342900" indent="-342900" algn="l" defTabSz="457200" rtl="0" eaLnBrk="1" latinLnBrk="0" hangingPunct="1">
              <a:spcBef>
                <a:spcPct val="20000"/>
              </a:spcBef>
              <a:buFont typeface="Arial"/>
              <a:buChar char="•"/>
              <a:defRPr sz="2800" kern="1200">
                <a:solidFill>
                  <a:schemeClr val="tx1"/>
                </a:solidFill>
                <a:latin typeface="Helvetica Neue Light"/>
                <a:ea typeface="+mn-ea"/>
                <a:cs typeface="Helvetica Neue Light"/>
              </a:defRPr>
            </a:lvl1pPr>
            <a:lvl2pPr marL="742950" indent="-285750" algn="l" defTabSz="457200" rtl="0" eaLnBrk="1" latinLnBrk="0" hangingPunct="1">
              <a:spcBef>
                <a:spcPct val="20000"/>
              </a:spcBef>
              <a:buFont typeface="Arial"/>
              <a:buChar char="–"/>
              <a:defRPr sz="2400" kern="1200">
                <a:solidFill>
                  <a:schemeClr val="tx1"/>
                </a:solidFill>
                <a:latin typeface="Helvetica Neue Light"/>
                <a:ea typeface="+mn-ea"/>
                <a:cs typeface="Helvetica Neue Light"/>
              </a:defRPr>
            </a:lvl2pPr>
            <a:lvl3pPr marL="1143000" indent="-228600" algn="l" defTabSz="457200" rtl="0" eaLnBrk="1" latinLnBrk="0" hangingPunct="1">
              <a:spcBef>
                <a:spcPct val="20000"/>
              </a:spcBef>
              <a:buFont typeface="Arial"/>
              <a:buChar char="•"/>
              <a:defRPr sz="2000" kern="1200">
                <a:solidFill>
                  <a:schemeClr val="tx1"/>
                </a:solidFill>
                <a:latin typeface="Helvetica Neue Light"/>
                <a:ea typeface="+mn-ea"/>
                <a:cs typeface="Helvetica Neue Light"/>
              </a:defRPr>
            </a:lvl3pPr>
            <a:lvl4pPr marL="1600200" indent="-228600" algn="l" defTabSz="457200" rtl="0" eaLnBrk="1" latinLnBrk="0" hangingPunct="1">
              <a:spcBef>
                <a:spcPct val="20000"/>
              </a:spcBef>
              <a:buFont typeface="Arial"/>
              <a:buChar char="–"/>
              <a:defRPr sz="1800" kern="1200">
                <a:solidFill>
                  <a:schemeClr val="tx1"/>
                </a:solidFill>
                <a:latin typeface="Helvetica Neue Light"/>
                <a:ea typeface="+mn-ea"/>
                <a:cs typeface="Helvetica Neue Light"/>
              </a:defRPr>
            </a:lvl4pPr>
            <a:lvl5pPr marL="2057400" indent="-228600" algn="l" defTabSz="457200" rtl="0" eaLnBrk="1" latinLnBrk="0" hangingPunct="1">
              <a:spcBef>
                <a:spcPct val="20000"/>
              </a:spcBef>
              <a:buFont typeface="Arial"/>
              <a:buChar char="»"/>
              <a:defRPr sz="180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nSpc>
                <a:spcPct val="80000"/>
              </a:lnSpc>
              <a:spcBef>
                <a:spcPts val="1200"/>
              </a:spcBef>
              <a:buFont typeface="Arial"/>
              <a:buNone/>
            </a:pPr>
            <a:r>
              <a:rPr lang="en-US" b="1" dirty="0" smtClean="0">
                <a:solidFill>
                  <a:srgbClr val="FF6600"/>
                </a:solidFill>
              </a:rPr>
              <a:t>Java</a:t>
            </a:r>
          </a:p>
          <a:p>
            <a:pPr marL="0" indent="0">
              <a:lnSpc>
                <a:spcPct val="80000"/>
              </a:lnSpc>
              <a:spcBef>
                <a:spcPts val="1200"/>
              </a:spcBef>
              <a:buFont typeface="Arial"/>
              <a:buNone/>
            </a:pPr>
            <a:r>
              <a:rPr lang="en-US" sz="1400" dirty="0" err="1" smtClean="0">
                <a:latin typeface="Lucida Console"/>
                <a:cs typeface="Lucida Console"/>
              </a:rPr>
              <a:t>JavaRDD</a:t>
            </a:r>
            <a:r>
              <a:rPr lang="en-US" sz="1400" dirty="0" smtClean="0">
                <a:latin typeface="Lucida Console"/>
                <a:cs typeface="Lucida Console"/>
              </a:rPr>
              <a:t>&lt;String&gt; lines = </a:t>
            </a:r>
            <a:r>
              <a:rPr lang="en-US" sz="1400" dirty="0" err="1" smtClean="0">
                <a:latin typeface="Lucida Console"/>
                <a:cs typeface="Lucida Console"/>
              </a:rPr>
              <a:t>sc.textFile</a:t>
            </a:r>
            <a:r>
              <a:rPr lang="en-US" sz="1400" dirty="0" smtClean="0">
                <a:latin typeface="Lucida Console"/>
                <a:cs typeface="Lucida Console"/>
              </a:rPr>
              <a:t>(...);</a:t>
            </a:r>
            <a:br>
              <a:rPr lang="en-US" sz="1400" dirty="0" smtClean="0">
                <a:latin typeface="Lucida Console"/>
                <a:cs typeface="Lucida Console"/>
              </a:rPr>
            </a:br>
            <a:r>
              <a:rPr lang="en-US" sz="1400" dirty="0" err="1" smtClean="0">
                <a:latin typeface="Lucida Console"/>
                <a:cs typeface="Lucida Console"/>
              </a:rPr>
              <a:t>lines.</a:t>
            </a:r>
            <a:r>
              <a:rPr lang="en-US" sz="1400" dirty="0" err="1" smtClean="0">
                <a:solidFill>
                  <a:srgbClr val="3366FF"/>
                </a:solidFill>
                <a:latin typeface="Lucida Console"/>
                <a:cs typeface="Lucida Console"/>
              </a:rPr>
              <a:t>filter</a:t>
            </a:r>
            <a:r>
              <a:rPr lang="en-US" sz="1400" dirty="0" smtClean="0">
                <a:latin typeface="Lucida Console"/>
                <a:cs typeface="Lucida Console"/>
              </a:rPr>
              <a:t>(</a:t>
            </a:r>
            <a:r>
              <a:rPr lang="en-US" sz="1400" b="1" dirty="0" smtClean="0">
                <a:latin typeface="Lucida Console"/>
                <a:cs typeface="Lucida Console"/>
              </a:rPr>
              <a:t>new</a:t>
            </a:r>
            <a:r>
              <a:rPr lang="en-US" sz="1400" dirty="0" smtClean="0">
                <a:latin typeface="Lucida Console"/>
                <a:cs typeface="Lucida Console"/>
              </a:rPr>
              <a:t> Function&lt;String, Boolean&gt;() {</a:t>
            </a:r>
            <a:br>
              <a:rPr lang="en-US" sz="1400" dirty="0" smtClean="0">
                <a:latin typeface="Lucida Console"/>
                <a:cs typeface="Lucida Console"/>
              </a:rPr>
            </a:br>
            <a:r>
              <a:rPr lang="en-US" sz="1400" dirty="0" smtClean="0">
                <a:latin typeface="Lucida Console"/>
                <a:cs typeface="Lucida Console"/>
              </a:rPr>
              <a:t>  Boolean call(String s) {</a:t>
            </a:r>
            <a:br>
              <a:rPr lang="en-US" sz="1400" dirty="0" smtClean="0">
                <a:latin typeface="Lucida Console"/>
                <a:cs typeface="Lucida Console"/>
              </a:rPr>
            </a:br>
            <a:r>
              <a:rPr lang="en-US" sz="1400" dirty="0" smtClean="0">
                <a:latin typeface="Lucida Console"/>
                <a:cs typeface="Lucida Console"/>
              </a:rPr>
              <a:t>    </a:t>
            </a:r>
            <a:r>
              <a:rPr lang="en-US" sz="1400" b="1" dirty="0" smtClean="0">
                <a:latin typeface="Lucida Console"/>
                <a:cs typeface="Lucida Console"/>
              </a:rPr>
              <a:t>return</a:t>
            </a:r>
            <a:r>
              <a:rPr lang="en-US" sz="1400" dirty="0" smtClean="0">
                <a:latin typeface="Lucida Console"/>
                <a:cs typeface="Lucida Console"/>
              </a:rPr>
              <a:t> </a:t>
            </a:r>
            <a:r>
              <a:rPr lang="en-US" sz="1400" dirty="0" err="1" smtClean="0">
                <a:latin typeface="Lucida Console"/>
                <a:cs typeface="Lucida Console"/>
              </a:rPr>
              <a:t>s.contains</a:t>
            </a:r>
            <a:r>
              <a:rPr lang="en-US" sz="1400" dirty="0" smtClean="0">
                <a:latin typeface="Lucida Console"/>
                <a:cs typeface="Lucida Console"/>
              </a:rPr>
              <a:t>(</a:t>
            </a:r>
            <a:r>
              <a:rPr lang="en-US" sz="1400" dirty="0" smtClean="0">
                <a:solidFill>
                  <a:srgbClr val="000090"/>
                </a:solidFill>
                <a:latin typeface="Lucida Console"/>
                <a:cs typeface="Lucida Console"/>
              </a:rPr>
              <a:t>“error”</a:t>
            </a:r>
            <a:r>
              <a:rPr lang="en-US" sz="1400" dirty="0" smtClean="0">
                <a:latin typeface="Lucida Console"/>
                <a:cs typeface="Lucida Console"/>
              </a:rPr>
              <a:t>);</a:t>
            </a:r>
            <a:br>
              <a:rPr lang="en-US" sz="1400" dirty="0" smtClean="0">
                <a:latin typeface="Lucida Console"/>
                <a:cs typeface="Lucida Console"/>
              </a:rPr>
            </a:br>
            <a:r>
              <a:rPr lang="en-US" sz="1400" dirty="0" smtClean="0">
                <a:latin typeface="Lucida Console"/>
                <a:cs typeface="Lucida Console"/>
              </a:rPr>
              <a:t>  }</a:t>
            </a:r>
            <a:br>
              <a:rPr lang="en-US" sz="1400" dirty="0" smtClean="0">
                <a:latin typeface="Lucida Console"/>
                <a:cs typeface="Lucida Console"/>
              </a:rPr>
            </a:br>
            <a:r>
              <a:rPr lang="en-US" sz="1400" dirty="0" smtClean="0">
                <a:latin typeface="Lucida Console"/>
                <a:cs typeface="Lucida Console"/>
              </a:rPr>
              <a:t>}).</a:t>
            </a:r>
            <a:r>
              <a:rPr lang="en-US" sz="1400" dirty="0" smtClean="0">
                <a:solidFill>
                  <a:srgbClr val="3366FF"/>
                </a:solidFill>
                <a:latin typeface="Lucida Console"/>
                <a:cs typeface="Lucida Console"/>
              </a:rPr>
              <a:t>count</a:t>
            </a:r>
            <a:r>
              <a:rPr lang="en-US" sz="1400" dirty="0" smtClean="0">
                <a:latin typeface="Lucida Console"/>
                <a:cs typeface="Lucida Console"/>
              </a:rPr>
              <a:t>();</a:t>
            </a:r>
          </a:p>
        </p:txBody>
      </p:sp>
    </p:spTree>
    <p:extLst>
      <p:ext uri="{BB962C8B-B14F-4D97-AF65-F5344CB8AC3E}">
        <p14:creationId xmlns:p14="http://schemas.microsoft.com/office/powerpoint/2010/main" val="14939850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Expressive</a:t>
            </a:r>
            <a:r>
              <a:rPr lang="en-US" baseline="0" dirty="0" smtClean="0"/>
              <a:t> </a:t>
            </a:r>
            <a:r>
              <a:rPr lang="en-US" dirty="0" smtClean="0"/>
              <a:t>API</a:t>
            </a:r>
            <a:endParaRPr lang="en-US" dirty="0"/>
          </a:p>
        </p:txBody>
      </p:sp>
      <p:sp>
        <p:nvSpPr>
          <p:cNvPr id="5" name="Content Placeholder 3"/>
          <p:cNvSpPr>
            <a:spLocks noGrp="1"/>
          </p:cNvSpPr>
          <p:nvPr>
            <p:ph sz="half" idx="4294967295"/>
          </p:nvPr>
        </p:nvSpPr>
        <p:spPr>
          <a:xfrm>
            <a:off x="533400" y="1687727"/>
            <a:ext cx="4038600" cy="3517636"/>
          </a:xfrm>
          <a:prstGeom prst="rect">
            <a:avLst/>
          </a:prstGeom>
        </p:spPr>
        <p:txBody>
          <a:bodyPr>
            <a:normAutofit/>
          </a:bodyPr>
          <a:lstStyle/>
          <a:p>
            <a:pPr>
              <a:spcBef>
                <a:spcPts val="1400"/>
              </a:spcBef>
            </a:pPr>
            <a:r>
              <a:rPr lang="en-US" sz="2000" dirty="0" smtClean="0">
                <a:latin typeface="Lucida Console"/>
                <a:cs typeface="Lucida Console"/>
              </a:rPr>
              <a:t>map</a:t>
            </a:r>
          </a:p>
        </p:txBody>
      </p:sp>
      <p:sp>
        <p:nvSpPr>
          <p:cNvPr id="6" name="Content Placeholder 4"/>
          <p:cNvSpPr>
            <a:spLocks noGrp="1"/>
          </p:cNvSpPr>
          <p:nvPr>
            <p:ph sz="half" idx="2"/>
          </p:nvPr>
        </p:nvSpPr>
        <p:spPr>
          <a:xfrm>
            <a:off x="3581400" y="1687727"/>
            <a:ext cx="4038600" cy="3517636"/>
          </a:xfrm>
        </p:spPr>
        <p:txBody>
          <a:bodyPr>
            <a:normAutofit/>
          </a:bodyPr>
          <a:lstStyle/>
          <a:p>
            <a:pPr marL="0" indent="0">
              <a:spcBef>
                <a:spcPts val="1400"/>
              </a:spcBef>
              <a:buNone/>
            </a:pPr>
            <a:r>
              <a:rPr lang="en-US" sz="2000" dirty="0" smtClean="0">
                <a:latin typeface="Lucida Console"/>
                <a:cs typeface="Lucida Console"/>
              </a:rPr>
              <a:t>reduce</a:t>
            </a:r>
          </a:p>
        </p:txBody>
      </p:sp>
    </p:spTree>
    <p:extLst>
      <p:ext uri="{BB962C8B-B14F-4D97-AF65-F5344CB8AC3E}">
        <p14:creationId xmlns:p14="http://schemas.microsoft.com/office/powerpoint/2010/main" val="1120863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Expressive</a:t>
            </a:r>
            <a:r>
              <a:rPr lang="en-US" baseline="0" dirty="0" smtClean="0"/>
              <a:t> </a:t>
            </a:r>
            <a:r>
              <a:rPr lang="en-US" dirty="0" smtClean="0"/>
              <a:t>API</a:t>
            </a:r>
            <a:endParaRPr lang="en-US" dirty="0"/>
          </a:p>
        </p:txBody>
      </p:sp>
      <p:sp>
        <p:nvSpPr>
          <p:cNvPr id="5" name="Content Placeholder 3"/>
          <p:cNvSpPr>
            <a:spLocks noGrp="1"/>
          </p:cNvSpPr>
          <p:nvPr>
            <p:ph sz="half" idx="4294967295"/>
          </p:nvPr>
        </p:nvSpPr>
        <p:spPr>
          <a:xfrm>
            <a:off x="533400" y="1733081"/>
            <a:ext cx="4038600" cy="3517636"/>
          </a:xfrm>
          <a:prstGeom prst="rect">
            <a:avLst/>
          </a:prstGeom>
        </p:spPr>
        <p:txBody>
          <a:bodyPr>
            <a:normAutofit fontScale="92500" lnSpcReduction="10000"/>
          </a:bodyPr>
          <a:lstStyle/>
          <a:p>
            <a:pPr>
              <a:spcBef>
                <a:spcPts val="1400"/>
              </a:spcBef>
            </a:pPr>
            <a:r>
              <a:rPr lang="en-US" sz="2200" dirty="0" smtClean="0">
                <a:latin typeface="Lucida Console"/>
                <a:cs typeface="Lucida Console"/>
              </a:rPr>
              <a:t>map</a:t>
            </a:r>
          </a:p>
          <a:p>
            <a:pPr>
              <a:spcBef>
                <a:spcPts val="1400"/>
              </a:spcBef>
            </a:pPr>
            <a:r>
              <a:rPr lang="en-US" sz="2200" dirty="0" smtClean="0">
                <a:latin typeface="Lucida Console"/>
                <a:cs typeface="Lucida Console"/>
              </a:rPr>
              <a:t>filter</a:t>
            </a:r>
          </a:p>
          <a:p>
            <a:pPr>
              <a:spcBef>
                <a:spcPts val="1400"/>
              </a:spcBef>
            </a:pPr>
            <a:r>
              <a:rPr lang="en-US" sz="2200" dirty="0" err="1" smtClean="0">
                <a:latin typeface="Lucida Console"/>
                <a:cs typeface="Lucida Console"/>
              </a:rPr>
              <a:t>groupBy</a:t>
            </a:r>
            <a:endParaRPr lang="en-US" sz="2200" dirty="0" smtClean="0">
              <a:latin typeface="Lucida Console"/>
              <a:cs typeface="Lucida Console"/>
            </a:endParaRPr>
          </a:p>
          <a:p>
            <a:pPr>
              <a:spcBef>
                <a:spcPts val="1400"/>
              </a:spcBef>
            </a:pPr>
            <a:r>
              <a:rPr lang="en-US" sz="2200" dirty="0" smtClean="0">
                <a:latin typeface="Lucida Console"/>
                <a:cs typeface="Lucida Console"/>
              </a:rPr>
              <a:t>sort</a:t>
            </a:r>
            <a:endParaRPr lang="en-US" sz="2200" dirty="0">
              <a:latin typeface="Lucida Console"/>
              <a:cs typeface="Lucida Console"/>
            </a:endParaRPr>
          </a:p>
          <a:p>
            <a:pPr>
              <a:spcBef>
                <a:spcPts val="1400"/>
              </a:spcBef>
            </a:pPr>
            <a:r>
              <a:rPr lang="en-US" sz="2200" dirty="0" smtClean="0">
                <a:latin typeface="Lucida Console"/>
                <a:cs typeface="Lucida Console"/>
              </a:rPr>
              <a:t>union</a:t>
            </a:r>
          </a:p>
          <a:p>
            <a:pPr>
              <a:spcBef>
                <a:spcPts val="1400"/>
              </a:spcBef>
            </a:pPr>
            <a:r>
              <a:rPr lang="en-US" sz="2200" dirty="0" smtClean="0">
                <a:latin typeface="Lucida Console"/>
                <a:cs typeface="Lucida Console"/>
              </a:rPr>
              <a:t>join</a:t>
            </a:r>
          </a:p>
          <a:p>
            <a:pPr>
              <a:spcBef>
                <a:spcPts val="1400"/>
              </a:spcBef>
            </a:pPr>
            <a:r>
              <a:rPr lang="en-US" sz="2200" dirty="0" err="1" smtClean="0">
                <a:latin typeface="Lucida Console"/>
                <a:cs typeface="Lucida Console"/>
              </a:rPr>
              <a:t>leftOuterJoin</a:t>
            </a:r>
            <a:endParaRPr lang="en-US" sz="2200" dirty="0" smtClean="0">
              <a:latin typeface="Lucida Console"/>
              <a:cs typeface="Lucida Console"/>
            </a:endParaRPr>
          </a:p>
          <a:p>
            <a:pPr>
              <a:spcBef>
                <a:spcPts val="1400"/>
              </a:spcBef>
            </a:pPr>
            <a:r>
              <a:rPr lang="en-US" sz="2200" dirty="0" err="1" smtClean="0">
                <a:latin typeface="Lucida Console"/>
                <a:cs typeface="Lucida Console"/>
              </a:rPr>
              <a:t>rightOuterJoin</a:t>
            </a:r>
            <a:endParaRPr lang="en-US" sz="2200" dirty="0">
              <a:latin typeface="Lucida Console"/>
              <a:cs typeface="Lucida Console"/>
            </a:endParaRPr>
          </a:p>
        </p:txBody>
      </p:sp>
      <p:sp>
        <p:nvSpPr>
          <p:cNvPr id="6" name="Content Placeholder 4"/>
          <p:cNvSpPr>
            <a:spLocks noGrp="1"/>
          </p:cNvSpPr>
          <p:nvPr>
            <p:ph sz="half" idx="2"/>
          </p:nvPr>
        </p:nvSpPr>
        <p:spPr>
          <a:xfrm>
            <a:off x="3581400" y="1733081"/>
            <a:ext cx="4038600" cy="3517636"/>
          </a:xfrm>
        </p:spPr>
        <p:txBody>
          <a:bodyPr>
            <a:normAutofit fontScale="92500" lnSpcReduction="10000"/>
          </a:bodyPr>
          <a:lstStyle/>
          <a:p>
            <a:pPr marL="0" indent="0">
              <a:spcBef>
                <a:spcPts val="1400"/>
              </a:spcBef>
              <a:buNone/>
            </a:pPr>
            <a:r>
              <a:rPr lang="en-US" sz="2200" dirty="0" smtClean="0">
                <a:latin typeface="Lucida Console"/>
                <a:cs typeface="Lucida Console"/>
              </a:rPr>
              <a:t>reduce</a:t>
            </a:r>
          </a:p>
          <a:p>
            <a:pPr marL="0" indent="0">
              <a:spcBef>
                <a:spcPts val="1400"/>
              </a:spcBef>
              <a:buNone/>
            </a:pPr>
            <a:r>
              <a:rPr lang="en-US" sz="2200" dirty="0" smtClean="0">
                <a:latin typeface="Lucida Console"/>
                <a:cs typeface="Lucida Console"/>
              </a:rPr>
              <a:t>count</a:t>
            </a:r>
          </a:p>
          <a:p>
            <a:pPr marL="0" indent="0">
              <a:spcBef>
                <a:spcPts val="1400"/>
              </a:spcBef>
              <a:buNone/>
            </a:pPr>
            <a:r>
              <a:rPr lang="en-US" sz="2200" dirty="0" smtClean="0">
                <a:latin typeface="Lucida Console"/>
                <a:cs typeface="Lucida Console"/>
              </a:rPr>
              <a:t>fold</a:t>
            </a:r>
          </a:p>
          <a:p>
            <a:pPr marL="0" indent="0">
              <a:spcBef>
                <a:spcPts val="1400"/>
              </a:spcBef>
              <a:buNone/>
            </a:pPr>
            <a:r>
              <a:rPr lang="en-US" sz="2200" dirty="0" err="1" smtClean="0">
                <a:latin typeface="Lucida Console"/>
                <a:cs typeface="Lucida Console"/>
              </a:rPr>
              <a:t>reduceByKey</a:t>
            </a:r>
            <a:endParaRPr lang="en-US" sz="2200" dirty="0" smtClean="0">
              <a:latin typeface="Lucida Console"/>
              <a:cs typeface="Lucida Console"/>
            </a:endParaRPr>
          </a:p>
          <a:p>
            <a:pPr marL="0" indent="0">
              <a:spcBef>
                <a:spcPts val="1400"/>
              </a:spcBef>
              <a:buNone/>
            </a:pPr>
            <a:r>
              <a:rPr lang="en-US" sz="2200" dirty="0" err="1" smtClean="0">
                <a:latin typeface="Lucida Console"/>
                <a:cs typeface="Lucida Console"/>
              </a:rPr>
              <a:t>groupByKey</a:t>
            </a:r>
            <a:endParaRPr lang="en-US" sz="2200" dirty="0" smtClean="0">
              <a:latin typeface="Lucida Console"/>
              <a:cs typeface="Lucida Console"/>
            </a:endParaRPr>
          </a:p>
          <a:p>
            <a:pPr marL="0" indent="0">
              <a:spcBef>
                <a:spcPts val="1400"/>
              </a:spcBef>
              <a:buNone/>
            </a:pPr>
            <a:r>
              <a:rPr lang="en-US" sz="2200" dirty="0" err="1" smtClean="0">
                <a:latin typeface="Lucida Console"/>
                <a:cs typeface="Lucida Console"/>
              </a:rPr>
              <a:t>cogroup</a:t>
            </a:r>
            <a:endParaRPr lang="en-US" sz="2200" dirty="0" smtClean="0">
              <a:latin typeface="Lucida Console"/>
              <a:cs typeface="Lucida Console"/>
            </a:endParaRPr>
          </a:p>
          <a:p>
            <a:pPr marL="0" indent="0">
              <a:spcBef>
                <a:spcPts val="1400"/>
              </a:spcBef>
              <a:buNone/>
            </a:pPr>
            <a:r>
              <a:rPr lang="en-US" sz="2200" dirty="0" smtClean="0">
                <a:latin typeface="Lucida Console"/>
                <a:cs typeface="Lucida Console"/>
              </a:rPr>
              <a:t>cross</a:t>
            </a:r>
          </a:p>
          <a:p>
            <a:pPr marL="0" indent="0">
              <a:spcBef>
                <a:spcPts val="1400"/>
              </a:spcBef>
              <a:buNone/>
            </a:pPr>
            <a:r>
              <a:rPr lang="en-US" sz="2200" dirty="0" smtClean="0">
                <a:latin typeface="Lucida Console"/>
                <a:cs typeface="Lucida Console"/>
              </a:rPr>
              <a:t>zip</a:t>
            </a:r>
          </a:p>
        </p:txBody>
      </p:sp>
      <p:sp>
        <p:nvSpPr>
          <p:cNvPr id="7" name="Content Placeholder 4"/>
          <p:cNvSpPr txBox="1">
            <a:spLocks/>
          </p:cNvSpPr>
          <p:nvPr/>
        </p:nvSpPr>
        <p:spPr bwMode="auto">
          <a:xfrm>
            <a:off x="6324600" y="1707945"/>
            <a:ext cx="2743200" cy="35176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defTabSz="457200" rtl="0" eaLnBrk="0" fontAlgn="base" hangingPunct="0">
              <a:spcBef>
                <a:spcPts val="2000"/>
              </a:spcBef>
              <a:spcAft>
                <a:spcPct val="0"/>
              </a:spcAft>
              <a:buNone/>
              <a:defRPr sz="2800" kern="1200">
                <a:solidFill>
                  <a:schemeClr val="tx1"/>
                </a:solidFill>
                <a:latin typeface="+mn-lt"/>
                <a:ea typeface="ＭＳ Ｐゴシック" pitchFamily="-65" charset="-128"/>
                <a:cs typeface="ＭＳ Ｐゴシック" pitchFamily="-65" charset="-128"/>
              </a:defRPr>
            </a:lvl1pPr>
            <a:lvl2pPr marL="457200" indent="-228600" algn="l" defTabSz="457200" rtl="0" eaLnBrk="0" fontAlgn="base" hangingPunct="0">
              <a:spcBef>
                <a:spcPct val="0"/>
              </a:spcBef>
              <a:spcAft>
                <a:spcPct val="0"/>
              </a:spcAft>
              <a:buSzPct val="100000"/>
              <a:buFont typeface="Lucida Grande" charset="0"/>
              <a:buChar char="»"/>
              <a:defRPr sz="2400" kern="1200">
                <a:solidFill>
                  <a:schemeClr val="tx1"/>
                </a:solidFill>
                <a:latin typeface="+mn-lt"/>
                <a:ea typeface="ＭＳ Ｐゴシック" pitchFamily="-65" charset="-128"/>
                <a:cs typeface="+mn-cs"/>
              </a:defRPr>
            </a:lvl2pPr>
            <a:lvl3pPr marL="77724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18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18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spcBef>
                <a:spcPts val="1400"/>
              </a:spcBef>
            </a:pPr>
            <a:r>
              <a:rPr lang="en-US" sz="2200" dirty="0" smtClean="0">
                <a:latin typeface="Lucida Console"/>
                <a:cs typeface="Lucida Console"/>
              </a:rPr>
              <a:t>sample</a:t>
            </a:r>
          </a:p>
          <a:p>
            <a:pPr>
              <a:spcBef>
                <a:spcPts val="1400"/>
              </a:spcBef>
            </a:pPr>
            <a:r>
              <a:rPr lang="en-US" sz="2200" dirty="0" smtClean="0">
                <a:latin typeface="Lucida Console"/>
                <a:cs typeface="Lucida Console"/>
              </a:rPr>
              <a:t>take</a:t>
            </a:r>
          </a:p>
          <a:p>
            <a:pPr>
              <a:spcBef>
                <a:spcPts val="1400"/>
              </a:spcBef>
            </a:pPr>
            <a:r>
              <a:rPr lang="en-US" sz="2200" dirty="0" smtClean="0">
                <a:latin typeface="Lucida Console"/>
                <a:cs typeface="Lucida Console"/>
              </a:rPr>
              <a:t>first</a:t>
            </a:r>
            <a:endParaRPr lang="en-US" sz="2200" dirty="0">
              <a:latin typeface="Lucida Console"/>
              <a:cs typeface="Lucida Console"/>
            </a:endParaRPr>
          </a:p>
          <a:p>
            <a:pPr>
              <a:spcBef>
                <a:spcPts val="1400"/>
              </a:spcBef>
            </a:pPr>
            <a:r>
              <a:rPr lang="en-US" sz="2200" dirty="0" err="1" smtClean="0">
                <a:latin typeface="Lucida Console"/>
                <a:cs typeface="Lucida Console"/>
              </a:rPr>
              <a:t>partitionBy</a:t>
            </a:r>
            <a:endParaRPr lang="en-US" sz="2200" dirty="0" smtClean="0">
              <a:latin typeface="Lucida Console"/>
              <a:cs typeface="Lucida Console"/>
            </a:endParaRPr>
          </a:p>
          <a:p>
            <a:pPr>
              <a:spcBef>
                <a:spcPts val="1400"/>
              </a:spcBef>
            </a:pPr>
            <a:r>
              <a:rPr lang="en-US" sz="2200" dirty="0" err="1" smtClean="0">
                <a:latin typeface="Lucida Console"/>
                <a:cs typeface="Lucida Console"/>
              </a:rPr>
              <a:t>mapWith</a:t>
            </a:r>
            <a:endParaRPr lang="en-US" sz="2200" dirty="0" smtClean="0">
              <a:latin typeface="Lucida Console"/>
              <a:cs typeface="Lucida Console"/>
            </a:endParaRPr>
          </a:p>
          <a:p>
            <a:pPr>
              <a:spcBef>
                <a:spcPts val="1400"/>
              </a:spcBef>
            </a:pPr>
            <a:r>
              <a:rPr lang="en-US" sz="2200" dirty="0" smtClean="0">
                <a:latin typeface="Lucida Console"/>
                <a:cs typeface="Lucida Console"/>
              </a:rPr>
              <a:t>pipe</a:t>
            </a:r>
          </a:p>
          <a:p>
            <a:pPr>
              <a:spcBef>
                <a:spcPts val="1400"/>
              </a:spcBef>
            </a:pPr>
            <a:r>
              <a:rPr lang="en-US" sz="2200" dirty="0" smtClean="0">
                <a:latin typeface="Lucida Console"/>
                <a:cs typeface="Lucida Console"/>
              </a:rPr>
              <a:t>save    </a:t>
            </a:r>
            <a:r>
              <a:rPr lang="en-US" sz="2200" b="1" dirty="0" smtClean="0">
                <a:latin typeface="Lucida Console"/>
                <a:cs typeface="Lucida Console"/>
              </a:rPr>
              <a:t>...</a:t>
            </a:r>
            <a:endParaRPr lang="en-US" sz="2200" b="1" dirty="0">
              <a:latin typeface="Lucida Console"/>
              <a:cs typeface="Lucida Console"/>
            </a:endParaRPr>
          </a:p>
        </p:txBody>
      </p:sp>
    </p:spTree>
    <p:extLst>
      <p:ext uri="{BB962C8B-B14F-4D97-AF65-F5344CB8AC3E}">
        <p14:creationId xmlns:p14="http://schemas.microsoft.com/office/powerpoint/2010/main" val="238202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228600"/>
            <a:ext cx="8229600" cy="1143000"/>
          </a:xfrm>
        </p:spPr>
        <p:txBody>
          <a:bodyPr/>
          <a:lstStyle/>
          <a:p>
            <a:r>
              <a:rPr lang="en-US" dirty="0" smtClean="0">
                <a:ea typeface="ＭＳ Ｐゴシック" charset="-128"/>
                <a:cs typeface="ＭＳ Ｐゴシック" charset="-128"/>
              </a:rPr>
              <a:t>Fault Recovery</a:t>
            </a:r>
          </a:p>
        </p:txBody>
      </p:sp>
      <p:sp>
        <p:nvSpPr>
          <p:cNvPr id="3" name="Content Placeholder 2"/>
          <p:cNvSpPr>
            <a:spLocks noGrp="1"/>
          </p:cNvSpPr>
          <p:nvPr>
            <p:ph idx="1"/>
          </p:nvPr>
        </p:nvSpPr>
        <p:spPr>
          <a:xfrm>
            <a:off x="457200" y="1699490"/>
            <a:ext cx="8305800" cy="4167910"/>
          </a:xfrm>
        </p:spPr>
        <p:txBody>
          <a:bodyPr>
            <a:normAutofit/>
          </a:bodyPr>
          <a:lstStyle/>
          <a:p>
            <a:pPr marL="0" indent="0">
              <a:spcBef>
                <a:spcPts val="1800"/>
              </a:spcBef>
              <a:buFontTx/>
              <a:buNone/>
              <a:defRPr/>
            </a:pPr>
            <a:r>
              <a:rPr lang="en-US" dirty="0" smtClean="0">
                <a:ea typeface="ＭＳ Ｐゴシック" charset="-128"/>
                <a:cs typeface="ＭＳ Ｐゴシック" charset="-128"/>
              </a:rPr>
              <a:t>RDDs track </a:t>
            </a:r>
            <a:r>
              <a:rPr lang="en-US" i="1" dirty="0" smtClean="0">
                <a:ea typeface="ＭＳ Ｐゴシック" charset="-128"/>
                <a:cs typeface="ＭＳ Ｐゴシック" charset="-128"/>
              </a:rPr>
              <a:t>lineage</a:t>
            </a:r>
            <a:r>
              <a:rPr lang="en-US" dirty="0" smtClean="0">
                <a:ea typeface="ＭＳ Ｐゴシック" charset="-128"/>
                <a:cs typeface="ＭＳ Ｐゴシック" charset="-128"/>
              </a:rPr>
              <a:t> information that can be used to efficiently reconstruct lost partitions</a:t>
            </a:r>
          </a:p>
          <a:p>
            <a:pPr marL="0" indent="0">
              <a:spcBef>
                <a:spcPts val="1400"/>
              </a:spcBef>
              <a:buFontTx/>
              <a:buNone/>
              <a:defRPr/>
            </a:pPr>
            <a:endParaRPr lang="en-US" dirty="0" smtClean="0">
              <a:ea typeface="ＭＳ Ｐゴシック" charset="-128"/>
              <a:cs typeface="ＭＳ Ｐゴシック" charset="-128"/>
            </a:endParaRPr>
          </a:p>
        </p:txBody>
      </p:sp>
    </p:spTree>
    <p:extLst>
      <p:ext uri="{BB962C8B-B14F-4D97-AF65-F5344CB8AC3E}">
        <p14:creationId xmlns:p14="http://schemas.microsoft.com/office/powerpoint/2010/main" val="16486936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457200" y="-228600"/>
            <a:ext cx="8229600" cy="1143000"/>
          </a:xfrm>
        </p:spPr>
        <p:txBody>
          <a:bodyPr/>
          <a:lstStyle/>
          <a:p>
            <a:r>
              <a:rPr lang="en-US" dirty="0">
                <a:ea typeface="ＭＳ Ｐゴシック" charset="-128"/>
                <a:cs typeface="ＭＳ Ｐゴシック" charset="-128"/>
              </a:rPr>
              <a:t>Fault </a:t>
            </a:r>
            <a:r>
              <a:rPr lang="en-US" dirty="0" smtClean="0">
                <a:ea typeface="ＭＳ Ｐゴシック" charset="-128"/>
                <a:cs typeface="ＭＳ Ｐゴシック" charset="-128"/>
              </a:rPr>
              <a:t>Recovery </a:t>
            </a:r>
            <a:r>
              <a:rPr lang="en-US" dirty="0" smtClean="0"/>
              <a:t>Example</a:t>
            </a:r>
            <a:endParaRPr lang="en-US" dirty="0"/>
          </a:p>
        </p:txBody>
      </p:sp>
      <p:sp>
        <p:nvSpPr>
          <p:cNvPr id="10" name="Content Placeholder 9"/>
          <p:cNvSpPr>
            <a:spLocks noGrp="1"/>
          </p:cNvSpPr>
          <p:nvPr>
            <p:ph idx="1"/>
          </p:nvPr>
        </p:nvSpPr>
        <p:spPr>
          <a:xfrm>
            <a:off x="457200" y="1600200"/>
            <a:ext cx="8229600" cy="2286000"/>
          </a:xfrm>
        </p:spPr>
        <p:txBody>
          <a:bodyPr/>
          <a:lstStyle/>
          <a:p>
            <a:pPr eaLnBrk="1" hangingPunct="1"/>
            <a:r>
              <a:rPr lang="en-US" dirty="0"/>
              <a:t>Two-partition RDD A={A</a:t>
            </a:r>
            <a:r>
              <a:rPr lang="en-US" baseline="-25000" dirty="0"/>
              <a:t>1</a:t>
            </a:r>
            <a:r>
              <a:rPr lang="en-US" dirty="0"/>
              <a:t>, A</a:t>
            </a:r>
            <a:r>
              <a:rPr lang="en-US" baseline="-25000" dirty="0"/>
              <a:t>2</a:t>
            </a:r>
            <a:r>
              <a:rPr lang="en-US" dirty="0"/>
              <a:t>} stored on disk</a:t>
            </a:r>
          </a:p>
          <a:p>
            <a:pPr marL="742760" lvl="1" indent="-514064" eaLnBrk="1" hangingPunct="1">
              <a:buFont typeface="Calibri" charset="0"/>
              <a:buAutoNum type="arabicParenR"/>
            </a:pPr>
            <a:r>
              <a:rPr lang="en-US" dirty="0" smtClean="0">
                <a:sym typeface="Wingdings" charset="0"/>
              </a:rPr>
              <a:t>filter</a:t>
            </a:r>
            <a:r>
              <a:rPr lang="en-US" dirty="0" smtClean="0"/>
              <a:t> </a:t>
            </a:r>
            <a:r>
              <a:rPr lang="en-US" dirty="0"/>
              <a:t>and cache </a:t>
            </a:r>
            <a:r>
              <a:rPr lang="en-US" dirty="0">
                <a:sym typeface="Wingdings" charset="0"/>
              </a:rPr>
              <a:t> RDD B</a:t>
            </a:r>
            <a:endParaRPr lang="en-US" dirty="0"/>
          </a:p>
          <a:p>
            <a:pPr marL="742760" lvl="1" indent="-514064" eaLnBrk="1" hangingPunct="1">
              <a:buFont typeface="Calibri" charset="0"/>
              <a:buAutoNum type="arabicParenR"/>
            </a:pPr>
            <a:r>
              <a:rPr lang="en-US" dirty="0" smtClean="0"/>
              <a:t>join</a:t>
            </a:r>
            <a:r>
              <a:rPr lang="en-US" dirty="0" smtClean="0">
                <a:sym typeface="Wingdings" charset="0"/>
              </a:rPr>
              <a:t> </a:t>
            </a:r>
            <a:r>
              <a:rPr lang="en-US" dirty="0">
                <a:sym typeface="Wingdings" charset="0"/>
              </a:rPr>
              <a:t>RDD C</a:t>
            </a:r>
          </a:p>
          <a:p>
            <a:pPr marL="742760" lvl="1" indent="-514064" eaLnBrk="1" hangingPunct="1">
              <a:buFont typeface="Calibri" charset="0"/>
              <a:buAutoNum type="arabicParenR"/>
            </a:pPr>
            <a:r>
              <a:rPr lang="en-US" dirty="0" smtClean="0">
                <a:sym typeface="Wingdings" charset="0"/>
              </a:rPr>
              <a:t>aggregate  RDD D</a:t>
            </a:r>
            <a:endParaRPr lang="en-US" dirty="0"/>
          </a:p>
          <a:p>
            <a:pPr eaLnBrk="1" hangingPunct="1"/>
            <a:endParaRPr lang="en-US" dirty="0">
              <a:latin typeface="Corbel (body)" charset="0"/>
            </a:endParaRPr>
          </a:p>
        </p:txBody>
      </p:sp>
      <p:pic>
        <p:nvPicPr>
          <p:cNvPr id="50179" name="Picture 6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8494" y="4166891"/>
            <a:ext cx="712812" cy="65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80" name="Group 67"/>
          <p:cNvGrpSpPr>
            <a:grpSpLocks/>
          </p:cNvGrpSpPr>
          <p:nvPr/>
        </p:nvGrpSpPr>
        <p:grpSpPr bwMode="auto">
          <a:xfrm>
            <a:off x="977069" y="3921432"/>
            <a:ext cx="498148" cy="500047"/>
            <a:chOff x="304800" y="3683000"/>
            <a:chExt cx="483869" cy="457200"/>
          </a:xfrm>
        </p:grpSpPr>
        <p:sp>
          <p:nvSpPr>
            <p:cNvPr id="119" name="Rectangle 118"/>
            <p:cNvSpPr/>
            <p:nvPr/>
          </p:nvSpPr>
          <p:spPr>
            <a:xfrm>
              <a:off x="304800" y="3683000"/>
              <a:ext cx="442899" cy="457200"/>
            </a:xfrm>
            <a:prstGeom prst="rect">
              <a:avLst/>
            </a:prstGeom>
            <a:solidFill>
              <a:srgbClr val="FFF7D5"/>
            </a:solidFill>
            <a:ln>
              <a:solidFill>
                <a:schemeClr val="tx1"/>
              </a:solidFill>
              <a:prstDash val="solid"/>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latin typeface="Helvetica Neue Light"/>
                <a:cs typeface="Helvetica Neue Light"/>
              </a:endParaRPr>
            </a:p>
          </p:txBody>
        </p:sp>
        <p:sp>
          <p:nvSpPr>
            <p:cNvPr id="120" name="TextBox 119"/>
            <p:cNvSpPr txBox="1"/>
            <p:nvPr/>
          </p:nvSpPr>
          <p:spPr>
            <a:xfrm>
              <a:off x="347548" y="3718271"/>
              <a:ext cx="441121" cy="365826"/>
            </a:xfrm>
            <a:prstGeom prst="rect">
              <a:avLst/>
            </a:prstGeom>
            <a:noFill/>
          </p:spPr>
          <p:txBody>
            <a:bodyPr wrap="none">
              <a:spAutoFit/>
            </a:bodyPr>
            <a:lstStyle/>
            <a:p>
              <a:pPr>
                <a:defRPr/>
              </a:pPr>
              <a:r>
                <a:rPr lang="en-US" sz="2000" dirty="0">
                  <a:latin typeface="Helvetica Neue Light"/>
                  <a:cs typeface="Helvetica Neue Light"/>
                </a:rPr>
                <a:t>A</a:t>
              </a:r>
              <a:r>
                <a:rPr lang="en-US" sz="2000" baseline="-25000" dirty="0">
                  <a:latin typeface="Helvetica Neue Light"/>
                  <a:cs typeface="Helvetica Neue Light"/>
                </a:rPr>
                <a:t>1</a:t>
              </a:r>
            </a:p>
          </p:txBody>
        </p:sp>
      </p:grpSp>
      <p:pic>
        <p:nvPicPr>
          <p:cNvPr id="50181" name="Picture 68"/>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4987" y="5549698"/>
            <a:ext cx="712812" cy="65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82" name="Group 69"/>
          <p:cNvGrpSpPr>
            <a:grpSpLocks/>
          </p:cNvGrpSpPr>
          <p:nvPr/>
        </p:nvGrpSpPr>
        <p:grpSpPr bwMode="auto">
          <a:xfrm>
            <a:off x="977069" y="5304230"/>
            <a:ext cx="467670" cy="512239"/>
            <a:chOff x="304800" y="3683000"/>
            <a:chExt cx="454264" cy="423890"/>
          </a:xfrm>
        </p:grpSpPr>
        <p:sp>
          <p:nvSpPr>
            <p:cNvPr id="117" name="Rectangle 116"/>
            <p:cNvSpPr/>
            <p:nvPr/>
          </p:nvSpPr>
          <p:spPr>
            <a:xfrm>
              <a:off x="304800" y="3683000"/>
              <a:ext cx="442899" cy="423890"/>
            </a:xfrm>
            <a:prstGeom prst="rect">
              <a:avLst/>
            </a:prstGeom>
            <a:solidFill>
              <a:srgbClr val="FFF7D5"/>
            </a:solidFill>
            <a:ln>
              <a:solidFill>
                <a:schemeClr val="tx1"/>
              </a:solidFill>
              <a:prstDash val="solid"/>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latin typeface="Helvetica Neue Light"/>
                <a:cs typeface="Helvetica Neue Light"/>
              </a:endParaRPr>
            </a:p>
          </p:txBody>
        </p:sp>
        <p:sp>
          <p:nvSpPr>
            <p:cNvPr id="118" name="TextBox 117"/>
            <p:cNvSpPr txBox="1"/>
            <p:nvPr/>
          </p:nvSpPr>
          <p:spPr>
            <a:xfrm>
              <a:off x="317943" y="3702594"/>
              <a:ext cx="441121" cy="331100"/>
            </a:xfrm>
            <a:prstGeom prst="rect">
              <a:avLst/>
            </a:prstGeom>
            <a:noFill/>
          </p:spPr>
          <p:txBody>
            <a:bodyPr wrap="none">
              <a:spAutoFit/>
            </a:bodyPr>
            <a:lstStyle/>
            <a:p>
              <a:pPr>
                <a:defRPr/>
              </a:pPr>
              <a:r>
                <a:rPr lang="en-US" sz="2000" dirty="0">
                  <a:latin typeface="Helvetica Neue Light"/>
                  <a:cs typeface="Helvetica Neue Light"/>
                </a:rPr>
                <a:t>A</a:t>
              </a:r>
              <a:r>
                <a:rPr lang="en-US" sz="2000" baseline="-25000" dirty="0">
                  <a:latin typeface="Helvetica Neue Light"/>
                  <a:cs typeface="Helvetica Neue Light"/>
                </a:rPr>
                <a:t>2</a:t>
              </a:r>
            </a:p>
          </p:txBody>
        </p:sp>
      </p:grpSp>
      <p:sp>
        <p:nvSpPr>
          <p:cNvPr id="71" name="Rounded Rectangle 70"/>
          <p:cNvSpPr/>
          <p:nvPr/>
        </p:nvSpPr>
        <p:spPr>
          <a:xfrm>
            <a:off x="904922" y="3705954"/>
            <a:ext cx="584390" cy="2304679"/>
          </a:xfrm>
          <a:prstGeom prst="roundRect">
            <a:avLst/>
          </a:prstGeom>
          <a:ln w="12700">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lIns="38405" tIns="19202" rIns="38405" bIns="19202" anchor="ctr"/>
          <a:lstStyle/>
          <a:p>
            <a:pPr algn="ctr">
              <a:defRPr/>
            </a:pPr>
            <a:endParaRPr lang="en-US" sz="2000">
              <a:latin typeface="Helvetica Neue Light"/>
              <a:cs typeface="Helvetica Neue Light"/>
            </a:endParaRPr>
          </a:p>
        </p:txBody>
      </p:sp>
      <p:sp>
        <p:nvSpPr>
          <p:cNvPr id="72" name="TextBox 71"/>
          <p:cNvSpPr txBox="1"/>
          <p:nvPr/>
        </p:nvSpPr>
        <p:spPr>
          <a:xfrm rot="16200000">
            <a:off x="250110" y="4665285"/>
            <a:ext cx="834177" cy="346556"/>
          </a:xfrm>
          <a:prstGeom prst="rect">
            <a:avLst/>
          </a:prstGeom>
          <a:noFill/>
        </p:spPr>
        <p:txBody>
          <a:bodyPr wrap="none" lIns="38405" tIns="19202" rIns="38405" bIns="19202">
            <a:spAutoFit/>
          </a:bodyPr>
          <a:lstStyle/>
          <a:p>
            <a:pPr>
              <a:defRPr/>
            </a:pPr>
            <a:r>
              <a:rPr lang="en-US" sz="2000" dirty="0">
                <a:latin typeface="Helvetica Neue Light"/>
                <a:cs typeface="Helvetica Neue Light"/>
              </a:rPr>
              <a:t>RDD A</a:t>
            </a:r>
          </a:p>
        </p:txBody>
      </p:sp>
      <p:grpSp>
        <p:nvGrpSpPr>
          <p:cNvPr id="244" name="Group 243"/>
          <p:cNvGrpSpPr>
            <a:grpSpLocks/>
          </p:cNvGrpSpPr>
          <p:nvPr/>
        </p:nvGrpSpPr>
        <p:grpSpPr bwMode="auto">
          <a:xfrm>
            <a:off x="5947269" y="4182675"/>
            <a:ext cx="2359611" cy="1367023"/>
            <a:chOff x="14344639" y="8372321"/>
            <a:chExt cx="5191352" cy="2749705"/>
          </a:xfrm>
        </p:grpSpPr>
        <p:pic>
          <p:nvPicPr>
            <p:cNvPr id="50220" name="Picture 61" descr="DDR2-Laptop-RAM-Memor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77126" y="8382000"/>
              <a:ext cx="1758865" cy="141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Oval 109"/>
            <p:cNvSpPr/>
            <p:nvPr/>
          </p:nvSpPr>
          <p:spPr>
            <a:xfrm>
              <a:off x="15870719" y="9143889"/>
              <a:ext cx="1421525" cy="1112901"/>
            </a:xfrm>
            <a:prstGeom prst="ellipse">
              <a:avLst/>
            </a:prstGeom>
            <a:solidFill>
              <a:srgbClr val="CCFFCC"/>
            </a:solidFill>
            <a:ln>
              <a:solidFill>
                <a:srgbClr val="00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solidFill>
                  <a:srgbClr val="000000"/>
                </a:solidFill>
                <a:latin typeface="Helvetica Neue Light"/>
                <a:cs typeface="Helvetica Neue Light"/>
              </a:endParaRPr>
            </a:p>
          </p:txBody>
        </p:sp>
        <p:sp>
          <p:nvSpPr>
            <p:cNvPr id="111" name="TextBox 110"/>
            <p:cNvSpPr txBox="1"/>
            <p:nvPr/>
          </p:nvSpPr>
          <p:spPr>
            <a:xfrm>
              <a:off x="15870719" y="9219174"/>
              <a:ext cx="1483489" cy="804803"/>
            </a:xfrm>
            <a:prstGeom prst="rect">
              <a:avLst/>
            </a:prstGeom>
            <a:noFill/>
          </p:spPr>
          <p:txBody>
            <a:bodyPr wrap="none">
              <a:spAutoFit/>
            </a:bodyPr>
            <a:lstStyle/>
            <a:p>
              <a:pPr>
                <a:defRPr/>
              </a:pPr>
              <a:r>
                <a:rPr lang="en-US" sz="2000" dirty="0" err="1">
                  <a:latin typeface="Helvetica Neue Light"/>
                  <a:cs typeface="Helvetica Neue Light"/>
                </a:rPr>
                <a:t>a</a:t>
              </a:r>
              <a:r>
                <a:rPr lang="en-US" sz="2000" dirty="0" err="1" smtClean="0">
                  <a:latin typeface="Helvetica Neue Light"/>
                  <a:cs typeface="Helvetica Neue Light"/>
                </a:rPr>
                <a:t>gg</a:t>
              </a:r>
              <a:r>
                <a:rPr lang="en-US" sz="2000" dirty="0" smtClean="0">
                  <a:latin typeface="Helvetica Neue Light"/>
                  <a:cs typeface="Helvetica Neue Light"/>
                </a:rPr>
                <a:t>.</a:t>
              </a:r>
              <a:endParaRPr lang="en-US" sz="2000" dirty="0">
                <a:latin typeface="Helvetica Neue Light"/>
                <a:cs typeface="Helvetica Neue Light"/>
              </a:endParaRPr>
            </a:p>
          </p:txBody>
        </p:sp>
        <p:cxnSp>
          <p:nvCxnSpPr>
            <p:cNvPr id="114" name="Straight Arrow Connector 113"/>
            <p:cNvCxnSpPr>
              <a:endCxn id="110" idx="2"/>
            </p:cNvCxnSpPr>
            <p:nvPr/>
          </p:nvCxnSpPr>
          <p:spPr>
            <a:xfrm>
              <a:off x="14344639" y="8372321"/>
              <a:ext cx="1526080" cy="1328020"/>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a:endCxn id="110" idx="2"/>
            </p:cNvCxnSpPr>
            <p:nvPr/>
          </p:nvCxnSpPr>
          <p:spPr>
            <a:xfrm flipV="1">
              <a:off x="14344639" y="9700341"/>
              <a:ext cx="1526080" cy="1421685"/>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112" name="Rectangle 111"/>
            <p:cNvSpPr/>
            <p:nvPr/>
          </p:nvSpPr>
          <p:spPr>
            <a:xfrm>
              <a:off x="18154146" y="9276235"/>
              <a:ext cx="1004758" cy="858783"/>
            </a:xfrm>
            <a:prstGeom prst="rect">
              <a:avLst/>
            </a:prstGeom>
            <a:solidFill>
              <a:srgbClr val="FFF7D5"/>
            </a:solidFill>
            <a:ln>
              <a:solidFill>
                <a:srgbClr val="000000"/>
              </a:solidFill>
              <a:prstDash val="solid"/>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solidFill>
                  <a:schemeClr val="tx1">
                    <a:lumMod val="50000"/>
                    <a:lumOff val="50000"/>
                  </a:schemeClr>
                </a:solidFill>
                <a:latin typeface="Helvetica Neue Light"/>
                <a:cs typeface="Helvetica Neue Light"/>
              </a:endParaRPr>
            </a:p>
          </p:txBody>
        </p:sp>
        <p:sp>
          <p:nvSpPr>
            <p:cNvPr id="113" name="TextBox 112"/>
            <p:cNvSpPr txBox="1"/>
            <p:nvPr/>
          </p:nvSpPr>
          <p:spPr>
            <a:xfrm>
              <a:off x="18277629" y="9253578"/>
              <a:ext cx="792811" cy="804803"/>
            </a:xfrm>
            <a:prstGeom prst="rect">
              <a:avLst/>
            </a:prstGeom>
            <a:noFill/>
          </p:spPr>
          <p:txBody>
            <a:bodyPr wrap="none">
              <a:spAutoFit/>
            </a:bodyPr>
            <a:lstStyle/>
            <a:p>
              <a:pPr>
                <a:defRPr/>
              </a:pPr>
              <a:r>
                <a:rPr lang="en-US" sz="2000" dirty="0">
                  <a:latin typeface="Helvetica Neue Light"/>
                  <a:cs typeface="Helvetica Neue Light"/>
                </a:rPr>
                <a:t>D</a:t>
              </a:r>
              <a:endParaRPr lang="en-US" sz="2000" baseline="-25000" dirty="0">
                <a:latin typeface="Helvetica Neue Light"/>
                <a:cs typeface="Helvetica Neue Light"/>
              </a:endParaRPr>
            </a:p>
          </p:txBody>
        </p:sp>
        <p:cxnSp>
          <p:nvCxnSpPr>
            <p:cNvPr id="116" name="Straight Arrow Connector 115"/>
            <p:cNvCxnSpPr>
              <a:stCxn id="110" idx="6"/>
              <a:endCxn id="112" idx="1"/>
            </p:cNvCxnSpPr>
            <p:nvPr/>
          </p:nvCxnSpPr>
          <p:spPr>
            <a:xfrm>
              <a:off x="17292244" y="9700341"/>
              <a:ext cx="861902" cy="5286"/>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42" name="Group 241"/>
          <p:cNvGrpSpPr>
            <a:grpSpLocks/>
          </p:cNvGrpSpPr>
          <p:nvPr/>
        </p:nvGrpSpPr>
        <p:grpSpPr bwMode="auto">
          <a:xfrm>
            <a:off x="1433040" y="3554414"/>
            <a:ext cx="2153585" cy="2281862"/>
            <a:chOff x="4411255" y="7109509"/>
            <a:chExt cx="4739010" cy="4588814"/>
          </a:xfrm>
        </p:grpSpPr>
        <p:pic>
          <p:nvPicPr>
            <p:cNvPr id="50205" name="Picture 62" descr="DDR2-Laptop-RAM-Memor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60796" y="7109509"/>
              <a:ext cx="1758865" cy="141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6" name="Picture 64" descr="DDR2-Laptop-RAM-Memor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9829800"/>
              <a:ext cx="1758865" cy="141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Oval 95"/>
            <p:cNvSpPr/>
            <p:nvPr/>
          </p:nvSpPr>
          <p:spPr>
            <a:xfrm>
              <a:off x="5449818" y="7776727"/>
              <a:ext cx="1261541" cy="1112645"/>
            </a:xfrm>
            <a:prstGeom prst="ellipse">
              <a:avLst/>
            </a:prstGeom>
            <a:solidFill>
              <a:srgbClr val="CCFFCC"/>
            </a:solidFill>
            <a:ln>
              <a:solidFill>
                <a:srgbClr val="00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solidFill>
                  <a:srgbClr val="000000"/>
                </a:solidFill>
                <a:latin typeface="Helvetica Neue Light"/>
                <a:cs typeface="Helvetica Neue Light"/>
              </a:endParaRPr>
            </a:p>
          </p:txBody>
        </p:sp>
        <p:sp>
          <p:nvSpPr>
            <p:cNvPr id="97" name="TextBox 96"/>
            <p:cNvSpPr txBox="1"/>
            <p:nvPr/>
          </p:nvSpPr>
          <p:spPr>
            <a:xfrm>
              <a:off x="5393924" y="7878886"/>
              <a:ext cx="1399100" cy="804619"/>
            </a:xfrm>
            <a:prstGeom prst="rect">
              <a:avLst/>
            </a:prstGeom>
            <a:noFill/>
          </p:spPr>
          <p:txBody>
            <a:bodyPr wrap="none">
              <a:spAutoFit/>
            </a:bodyPr>
            <a:lstStyle/>
            <a:p>
              <a:pPr>
                <a:defRPr/>
              </a:pPr>
              <a:r>
                <a:rPr lang="en-US" sz="2000" dirty="0" smtClean="0">
                  <a:latin typeface="Helvetica Neue Light"/>
                  <a:cs typeface="Helvetica Neue Light"/>
                </a:rPr>
                <a:t>filter</a:t>
              </a:r>
              <a:endParaRPr lang="en-US" sz="2000" dirty="0">
                <a:latin typeface="Helvetica Neue Light"/>
                <a:cs typeface="Helvetica Neue Light"/>
              </a:endParaRPr>
            </a:p>
          </p:txBody>
        </p:sp>
        <p:sp>
          <p:nvSpPr>
            <p:cNvPr id="98" name="Oval 97"/>
            <p:cNvSpPr/>
            <p:nvPr/>
          </p:nvSpPr>
          <p:spPr>
            <a:xfrm>
              <a:off x="5449818" y="10587264"/>
              <a:ext cx="1259955" cy="1111059"/>
            </a:xfrm>
            <a:prstGeom prst="ellipse">
              <a:avLst/>
            </a:prstGeom>
            <a:solidFill>
              <a:srgbClr val="CCFFCC"/>
            </a:solidFill>
            <a:ln>
              <a:solidFill>
                <a:srgbClr val="00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solidFill>
                  <a:srgbClr val="000000"/>
                </a:solidFill>
                <a:latin typeface="Helvetica Neue Light"/>
                <a:cs typeface="Helvetica Neue Light"/>
              </a:endParaRPr>
            </a:p>
          </p:txBody>
        </p:sp>
        <p:sp>
          <p:nvSpPr>
            <p:cNvPr id="99" name="TextBox 98"/>
            <p:cNvSpPr txBox="1"/>
            <p:nvPr/>
          </p:nvSpPr>
          <p:spPr>
            <a:xfrm>
              <a:off x="5365978" y="10674418"/>
              <a:ext cx="1399100" cy="804619"/>
            </a:xfrm>
            <a:prstGeom prst="rect">
              <a:avLst/>
            </a:prstGeom>
            <a:noFill/>
          </p:spPr>
          <p:txBody>
            <a:bodyPr wrap="none">
              <a:spAutoFit/>
            </a:bodyPr>
            <a:lstStyle/>
            <a:p>
              <a:pPr>
                <a:defRPr/>
              </a:pPr>
              <a:r>
                <a:rPr lang="en-US" sz="2000" dirty="0" smtClean="0">
                  <a:latin typeface="Helvetica Neue Light"/>
                  <a:cs typeface="Helvetica Neue Light"/>
                </a:rPr>
                <a:t>filter</a:t>
              </a:r>
              <a:endParaRPr lang="en-US" sz="2000" dirty="0">
                <a:latin typeface="Helvetica Neue Light"/>
                <a:cs typeface="Helvetica Neue Light"/>
              </a:endParaRPr>
            </a:p>
          </p:txBody>
        </p:sp>
        <p:sp>
          <p:nvSpPr>
            <p:cNvPr id="100" name="Rectangle 99"/>
            <p:cNvSpPr/>
            <p:nvPr/>
          </p:nvSpPr>
          <p:spPr>
            <a:xfrm>
              <a:off x="7643625" y="10622040"/>
              <a:ext cx="1003367" cy="1036455"/>
            </a:xfrm>
            <a:prstGeom prst="rect">
              <a:avLst/>
            </a:prstGeom>
            <a:solidFill>
              <a:srgbClr val="FFF7D5"/>
            </a:solidFill>
            <a:ln>
              <a:solidFill>
                <a:srgbClr val="000000"/>
              </a:solidFill>
              <a:prstDash val="solid"/>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solidFill>
                  <a:srgbClr val="000000"/>
                </a:solidFill>
                <a:latin typeface="Helvetica Neue Light"/>
                <a:cs typeface="Helvetica Neue Light"/>
              </a:endParaRPr>
            </a:p>
          </p:txBody>
        </p:sp>
        <p:sp>
          <p:nvSpPr>
            <p:cNvPr id="101" name="TextBox 100"/>
            <p:cNvSpPr txBox="1"/>
            <p:nvPr/>
          </p:nvSpPr>
          <p:spPr>
            <a:xfrm>
              <a:off x="7629654" y="10649817"/>
              <a:ext cx="992006" cy="804619"/>
            </a:xfrm>
            <a:prstGeom prst="rect">
              <a:avLst/>
            </a:prstGeom>
            <a:noFill/>
          </p:spPr>
          <p:txBody>
            <a:bodyPr wrap="none">
              <a:spAutoFit/>
            </a:bodyPr>
            <a:lstStyle/>
            <a:p>
              <a:pPr>
                <a:defRPr/>
              </a:pPr>
              <a:r>
                <a:rPr lang="en-US" sz="2000" dirty="0">
                  <a:latin typeface="Helvetica Neue Light"/>
                  <a:cs typeface="Helvetica Neue Light"/>
                </a:rPr>
                <a:t>B</a:t>
              </a:r>
              <a:r>
                <a:rPr lang="en-US" sz="2000" baseline="-25000" dirty="0">
                  <a:latin typeface="Helvetica Neue Light"/>
                  <a:cs typeface="Helvetica Neue Light"/>
                </a:rPr>
                <a:t>2</a:t>
              </a:r>
            </a:p>
          </p:txBody>
        </p:sp>
        <p:sp>
          <p:nvSpPr>
            <p:cNvPr id="102" name="Rectangle 101"/>
            <p:cNvSpPr/>
            <p:nvPr/>
          </p:nvSpPr>
          <p:spPr>
            <a:xfrm>
              <a:off x="7643625" y="7845982"/>
              <a:ext cx="1003367" cy="1007177"/>
            </a:xfrm>
            <a:prstGeom prst="rect">
              <a:avLst/>
            </a:prstGeom>
            <a:solidFill>
              <a:srgbClr val="FFF7D5"/>
            </a:solidFill>
            <a:ln>
              <a:solidFill>
                <a:srgbClr val="000000"/>
              </a:solidFill>
              <a:prstDash val="solid"/>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solidFill>
                  <a:srgbClr val="000000"/>
                </a:solidFill>
                <a:latin typeface="Helvetica Neue Light"/>
                <a:cs typeface="Helvetica Neue Light"/>
              </a:endParaRPr>
            </a:p>
          </p:txBody>
        </p:sp>
        <p:sp>
          <p:nvSpPr>
            <p:cNvPr id="103" name="TextBox 102"/>
            <p:cNvSpPr txBox="1"/>
            <p:nvPr/>
          </p:nvSpPr>
          <p:spPr>
            <a:xfrm>
              <a:off x="7629654" y="7929965"/>
              <a:ext cx="992006" cy="804619"/>
            </a:xfrm>
            <a:prstGeom prst="rect">
              <a:avLst/>
            </a:prstGeom>
            <a:noFill/>
          </p:spPr>
          <p:txBody>
            <a:bodyPr wrap="none">
              <a:spAutoFit/>
            </a:bodyPr>
            <a:lstStyle/>
            <a:p>
              <a:pPr>
                <a:defRPr/>
              </a:pPr>
              <a:r>
                <a:rPr lang="en-US" sz="2000" dirty="0">
                  <a:latin typeface="Helvetica Neue Light"/>
                  <a:cs typeface="Helvetica Neue Light"/>
                </a:rPr>
                <a:t>B</a:t>
              </a:r>
              <a:r>
                <a:rPr lang="en-US" sz="2000" baseline="-25000" dirty="0">
                  <a:latin typeface="Helvetica Neue Light"/>
                  <a:cs typeface="Helvetica Neue Light"/>
                </a:rPr>
                <a:t>1</a:t>
              </a:r>
            </a:p>
          </p:txBody>
        </p:sp>
        <p:cxnSp>
          <p:nvCxnSpPr>
            <p:cNvPr id="104" name="Straight Arrow Connector 103"/>
            <p:cNvCxnSpPr>
              <a:stCxn id="119" idx="3"/>
              <a:endCxn id="96" idx="2"/>
            </p:cNvCxnSpPr>
            <p:nvPr/>
          </p:nvCxnSpPr>
          <p:spPr>
            <a:xfrm flipV="1">
              <a:off x="4411255" y="8333051"/>
              <a:ext cx="1038563" cy="17313"/>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a:stCxn id="117" idx="3"/>
              <a:endCxn id="98" idx="2"/>
            </p:cNvCxnSpPr>
            <p:nvPr/>
          </p:nvCxnSpPr>
          <p:spPr>
            <a:xfrm flipV="1">
              <a:off x="4411257" y="11142793"/>
              <a:ext cx="1038560" cy="637"/>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a:stCxn id="98" idx="6"/>
              <a:endCxn id="100" idx="1"/>
            </p:cNvCxnSpPr>
            <p:nvPr/>
          </p:nvCxnSpPr>
          <p:spPr>
            <a:xfrm flipV="1">
              <a:off x="6709772" y="11140267"/>
              <a:ext cx="933853" cy="2526"/>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a:stCxn id="96" idx="6"/>
              <a:endCxn id="103" idx="1"/>
            </p:cNvCxnSpPr>
            <p:nvPr/>
          </p:nvCxnSpPr>
          <p:spPr>
            <a:xfrm flipV="1">
              <a:off x="6711359" y="8332275"/>
              <a:ext cx="918295" cy="776"/>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45" name="Group 244"/>
          <p:cNvGrpSpPr>
            <a:grpSpLocks/>
          </p:cNvGrpSpPr>
          <p:nvPr/>
        </p:nvGrpSpPr>
        <p:grpSpPr bwMode="auto">
          <a:xfrm>
            <a:off x="3357917" y="3554418"/>
            <a:ext cx="2804198" cy="2255877"/>
            <a:chOff x="8647138" y="7109509"/>
            <a:chExt cx="6169853" cy="4536558"/>
          </a:xfrm>
        </p:grpSpPr>
        <p:pic>
          <p:nvPicPr>
            <p:cNvPr id="50189" name="Picture 63" descr="DDR2-Laptop-RAM-Memor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58126" y="7109509"/>
              <a:ext cx="1758865" cy="141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0" name="Picture 65" descr="DDR2-Laptop-RAM-Memor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58126" y="9753600"/>
              <a:ext cx="1758865" cy="141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Oval 78"/>
            <p:cNvSpPr/>
            <p:nvPr/>
          </p:nvSpPr>
          <p:spPr>
            <a:xfrm>
              <a:off x="10983074" y="7802267"/>
              <a:ext cx="1261371" cy="1112643"/>
            </a:xfrm>
            <a:prstGeom prst="ellipse">
              <a:avLst/>
            </a:prstGeom>
            <a:solidFill>
              <a:srgbClr val="CCFFCC"/>
            </a:solidFill>
            <a:ln>
              <a:solidFill>
                <a:srgbClr val="00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solidFill>
                  <a:srgbClr val="000000"/>
                </a:solidFill>
                <a:latin typeface="Helvetica Neue Light"/>
                <a:cs typeface="Helvetica Neue Light"/>
              </a:endParaRPr>
            </a:p>
          </p:txBody>
        </p:sp>
        <p:sp>
          <p:nvSpPr>
            <p:cNvPr id="80" name="TextBox 79"/>
            <p:cNvSpPr txBox="1"/>
            <p:nvPr/>
          </p:nvSpPr>
          <p:spPr>
            <a:xfrm>
              <a:off x="10983074" y="7936455"/>
              <a:ext cx="1260101" cy="804619"/>
            </a:xfrm>
            <a:prstGeom prst="rect">
              <a:avLst/>
            </a:prstGeom>
            <a:noFill/>
          </p:spPr>
          <p:txBody>
            <a:bodyPr wrap="none">
              <a:spAutoFit/>
            </a:bodyPr>
            <a:lstStyle/>
            <a:p>
              <a:pPr>
                <a:defRPr/>
              </a:pPr>
              <a:r>
                <a:rPr lang="en-US" sz="2000" dirty="0" smtClean="0">
                  <a:latin typeface="Helvetica Neue Light"/>
                  <a:cs typeface="Helvetica Neue Light"/>
                </a:rPr>
                <a:t>join</a:t>
              </a:r>
              <a:endParaRPr lang="en-US" sz="2000" dirty="0">
                <a:latin typeface="Helvetica Neue Light"/>
                <a:cs typeface="Helvetica Neue Light"/>
              </a:endParaRPr>
            </a:p>
          </p:txBody>
        </p:sp>
        <p:sp>
          <p:nvSpPr>
            <p:cNvPr id="81" name="Oval 80"/>
            <p:cNvSpPr/>
            <p:nvPr/>
          </p:nvSpPr>
          <p:spPr>
            <a:xfrm>
              <a:off x="10983074" y="10535008"/>
              <a:ext cx="1241186" cy="1111059"/>
            </a:xfrm>
            <a:prstGeom prst="ellipse">
              <a:avLst/>
            </a:prstGeom>
            <a:solidFill>
              <a:srgbClr val="CCFFCC"/>
            </a:solidFill>
            <a:ln>
              <a:solidFill>
                <a:srgbClr val="00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solidFill>
                  <a:srgbClr val="000000"/>
                </a:solidFill>
                <a:latin typeface="Helvetica Neue Light"/>
                <a:cs typeface="Helvetica Neue Light"/>
              </a:endParaRPr>
            </a:p>
          </p:txBody>
        </p:sp>
        <p:sp>
          <p:nvSpPr>
            <p:cNvPr id="82" name="TextBox 81"/>
            <p:cNvSpPr txBox="1"/>
            <p:nvPr/>
          </p:nvSpPr>
          <p:spPr>
            <a:xfrm>
              <a:off x="10983074" y="10572689"/>
              <a:ext cx="1260101" cy="804619"/>
            </a:xfrm>
            <a:prstGeom prst="rect">
              <a:avLst/>
            </a:prstGeom>
            <a:noFill/>
          </p:spPr>
          <p:txBody>
            <a:bodyPr wrap="none">
              <a:spAutoFit/>
            </a:bodyPr>
            <a:lstStyle/>
            <a:p>
              <a:pPr>
                <a:defRPr/>
              </a:pPr>
              <a:r>
                <a:rPr lang="en-US" sz="2000" dirty="0" smtClean="0">
                  <a:latin typeface="Helvetica Neue Light"/>
                  <a:cs typeface="Helvetica Neue Light"/>
                </a:rPr>
                <a:t>join</a:t>
              </a:r>
              <a:endParaRPr lang="en-US" sz="2000" dirty="0">
                <a:latin typeface="Helvetica Neue Light"/>
                <a:cs typeface="Helvetica Neue Light"/>
              </a:endParaRPr>
            </a:p>
          </p:txBody>
        </p:sp>
        <p:sp>
          <p:nvSpPr>
            <p:cNvPr id="83" name="Rectangle 82"/>
            <p:cNvSpPr/>
            <p:nvPr/>
          </p:nvSpPr>
          <p:spPr>
            <a:xfrm>
              <a:off x="13341050" y="10560548"/>
              <a:ext cx="1003230" cy="1030108"/>
            </a:xfrm>
            <a:prstGeom prst="rect">
              <a:avLst/>
            </a:prstGeom>
            <a:solidFill>
              <a:srgbClr val="FFF7D5"/>
            </a:solidFill>
            <a:ln>
              <a:solidFill>
                <a:srgbClr val="000000"/>
              </a:solidFill>
              <a:prstDash val="solid"/>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solidFill>
                  <a:srgbClr val="000000"/>
                </a:solidFill>
                <a:latin typeface="Helvetica Neue Light"/>
                <a:cs typeface="Helvetica Neue Light"/>
              </a:endParaRPr>
            </a:p>
          </p:txBody>
        </p:sp>
        <p:sp>
          <p:nvSpPr>
            <p:cNvPr id="86" name="TextBox 85"/>
            <p:cNvSpPr txBox="1"/>
            <p:nvPr/>
          </p:nvSpPr>
          <p:spPr>
            <a:xfrm>
              <a:off x="13330269" y="10586088"/>
              <a:ext cx="1012750" cy="804619"/>
            </a:xfrm>
            <a:prstGeom prst="rect">
              <a:avLst/>
            </a:prstGeom>
            <a:noFill/>
          </p:spPr>
          <p:txBody>
            <a:bodyPr wrap="none">
              <a:spAutoFit/>
            </a:bodyPr>
            <a:lstStyle/>
            <a:p>
              <a:pPr>
                <a:defRPr/>
              </a:pPr>
              <a:r>
                <a:rPr lang="en-US" sz="2000" dirty="0">
                  <a:latin typeface="Helvetica Neue Light"/>
                  <a:cs typeface="Helvetica Neue Light"/>
                </a:rPr>
                <a:t>C</a:t>
              </a:r>
              <a:r>
                <a:rPr lang="en-US" sz="2000" baseline="-25000" dirty="0">
                  <a:latin typeface="Helvetica Neue Light"/>
                  <a:cs typeface="Helvetica Neue Light"/>
                </a:rPr>
                <a:t>2</a:t>
              </a:r>
            </a:p>
          </p:txBody>
        </p:sp>
        <p:sp>
          <p:nvSpPr>
            <p:cNvPr id="87" name="Rectangle 86"/>
            <p:cNvSpPr/>
            <p:nvPr/>
          </p:nvSpPr>
          <p:spPr>
            <a:xfrm>
              <a:off x="13341050" y="7879314"/>
              <a:ext cx="1003230" cy="973845"/>
            </a:xfrm>
            <a:prstGeom prst="rect">
              <a:avLst/>
            </a:prstGeom>
            <a:solidFill>
              <a:srgbClr val="FFF7D5"/>
            </a:solidFill>
            <a:ln>
              <a:solidFill>
                <a:srgbClr val="000000"/>
              </a:solidFill>
              <a:prstDash val="solid"/>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solidFill>
                  <a:srgbClr val="000000"/>
                </a:solidFill>
                <a:latin typeface="Helvetica Neue Light"/>
                <a:cs typeface="Helvetica Neue Light"/>
              </a:endParaRPr>
            </a:p>
          </p:txBody>
        </p:sp>
        <p:sp>
          <p:nvSpPr>
            <p:cNvPr id="88" name="TextBox 87"/>
            <p:cNvSpPr txBox="1"/>
            <p:nvPr/>
          </p:nvSpPr>
          <p:spPr>
            <a:xfrm>
              <a:off x="13330269" y="7891535"/>
              <a:ext cx="1012750" cy="804619"/>
            </a:xfrm>
            <a:prstGeom prst="rect">
              <a:avLst/>
            </a:prstGeom>
            <a:noFill/>
          </p:spPr>
          <p:txBody>
            <a:bodyPr wrap="none">
              <a:spAutoFit/>
            </a:bodyPr>
            <a:lstStyle/>
            <a:p>
              <a:pPr>
                <a:defRPr/>
              </a:pPr>
              <a:r>
                <a:rPr lang="en-US" sz="2000" dirty="0">
                  <a:latin typeface="Helvetica Neue Light"/>
                  <a:cs typeface="Helvetica Neue Light"/>
                </a:rPr>
                <a:t>C</a:t>
              </a:r>
              <a:r>
                <a:rPr lang="en-US" sz="2000" baseline="-25000" dirty="0">
                  <a:latin typeface="Helvetica Neue Light"/>
                  <a:cs typeface="Helvetica Neue Light"/>
                </a:rPr>
                <a:t>1</a:t>
              </a:r>
            </a:p>
          </p:txBody>
        </p:sp>
        <p:cxnSp>
          <p:nvCxnSpPr>
            <p:cNvPr id="89" name="Straight Arrow Connector 88"/>
            <p:cNvCxnSpPr>
              <a:stCxn id="81" idx="6"/>
              <a:endCxn id="83" idx="1"/>
            </p:cNvCxnSpPr>
            <p:nvPr/>
          </p:nvCxnSpPr>
          <p:spPr>
            <a:xfrm flipV="1">
              <a:off x="12224260" y="11075602"/>
              <a:ext cx="1116790" cy="14936"/>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a:stCxn id="79" idx="6"/>
              <a:endCxn id="87" idx="1"/>
            </p:cNvCxnSpPr>
            <p:nvPr/>
          </p:nvCxnSpPr>
          <p:spPr>
            <a:xfrm>
              <a:off x="12244445" y="8358588"/>
              <a:ext cx="1096605" cy="7648"/>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a:stCxn id="102" idx="3"/>
              <a:endCxn id="79" idx="2"/>
            </p:cNvCxnSpPr>
            <p:nvPr/>
          </p:nvCxnSpPr>
          <p:spPr>
            <a:xfrm>
              <a:off x="8647138" y="8349571"/>
              <a:ext cx="2335936" cy="9017"/>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a:stCxn id="102" idx="3"/>
              <a:endCxn id="81" idx="2"/>
            </p:cNvCxnSpPr>
            <p:nvPr/>
          </p:nvCxnSpPr>
          <p:spPr>
            <a:xfrm>
              <a:off x="8647138" y="8349571"/>
              <a:ext cx="2335936" cy="2740966"/>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a:stCxn id="100" idx="3"/>
              <a:endCxn id="81" idx="2"/>
            </p:cNvCxnSpPr>
            <p:nvPr/>
          </p:nvCxnSpPr>
          <p:spPr>
            <a:xfrm flipV="1">
              <a:off x="8647138" y="11090538"/>
              <a:ext cx="2335936" cy="49730"/>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a:stCxn id="100" idx="3"/>
              <a:endCxn id="79" idx="2"/>
            </p:cNvCxnSpPr>
            <p:nvPr/>
          </p:nvCxnSpPr>
          <p:spPr>
            <a:xfrm flipV="1">
              <a:off x="8647138" y="8358588"/>
              <a:ext cx="2335936" cy="2781679"/>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grpSp>
      <p:cxnSp>
        <p:nvCxnSpPr>
          <p:cNvPr id="95" name="Straight Connector 94"/>
          <p:cNvCxnSpPr/>
          <p:nvPr/>
        </p:nvCxnSpPr>
        <p:spPr>
          <a:xfrm rot="16200000" flipH="1">
            <a:off x="13182600" y="7620000"/>
            <a:ext cx="1295400" cy="1600200"/>
          </a:xfrm>
          <a:prstGeom prst="line">
            <a:avLst/>
          </a:prstGeom>
          <a:ln w="127000" cmpd="sng">
            <a:solidFill>
              <a:srgbClr val="FF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rot="16200000" flipH="1">
            <a:off x="13335000" y="7772400"/>
            <a:ext cx="1295400" cy="1600200"/>
          </a:xfrm>
          <a:prstGeom prst="line">
            <a:avLst/>
          </a:prstGeom>
          <a:ln w="127000" cmpd="sng">
            <a:solidFill>
              <a:srgbClr val="FF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145357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242"/>
                                        </p:tgtEl>
                                        <p:attrNameLst>
                                          <p:attrName>style.visibility</p:attrName>
                                        </p:attrNameLst>
                                      </p:cBhvr>
                                      <p:to>
                                        <p:strVal val="visible"/>
                                      </p:to>
                                    </p:set>
                                    <p:animEffect transition="in" filter="wipe(left)">
                                      <p:cBhvr>
                                        <p:cTn id="14" dur="500"/>
                                        <p:tgtEl>
                                          <p:spTgt spid="24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par>
                          <p:cTn id="19" fill="hold">
                            <p:stCondLst>
                              <p:cond delay="0"/>
                            </p:stCondLst>
                            <p:childTnLst>
                              <p:par>
                                <p:cTn id="20" presetID="22" presetClass="entr" presetSubtype="8" fill="hold" nodeType="afterEffect">
                                  <p:stCondLst>
                                    <p:cond delay="0"/>
                                  </p:stCondLst>
                                  <p:childTnLst>
                                    <p:set>
                                      <p:cBhvr>
                                        <p:cTn id="21" dur="1" fill="hold">
                                          <p:stCondLst>
                                            <p:cond delay="0"/>
                                          </p:stCondLst>
                                        </p:cTn>
                                        <p:tgtEl>
                                          <p:spTgt spid="245"/>
                                        </p:tgtEl>
                                        <p:attrNameLst>
                                          <p:attrName>style.visibility</p:attrName>
                                        </p:attrNameLst>
                                      </p:cBhvr>
                                      <p:to>
                                        <p:strVal val="visible"/>
                                      </p:to>
                                    </p:set>
                                    <p:animEffect transition="in" filter="wipe(left)">
                                      <p:cBhvr>
                                        <p:cTn id="22" dur="500"/>
                                        <p:tgtEl>
                                          <p:spTgt spid="24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childTnLst>
                                </p:cTn>
                              </p:par>
                            </p:childTnLst>
                          </p:cTn>
                        </p:par>
                        <p:par>
                          <p:cTn id="27" fill="hold">
                            <p:stCondLst>
                              <p:cond delay="0"/>
                            </p:stCondLst>
                            <p:childTnLst>
                              <p:par>
                                <p:cTn id="28" presetID="22" presetClass="entr" presetSubtype="8" fill="hold" nodeType="afterEffect">
                                  <p:stCondLst>
                                    <p:cond delay="0"/>
                                  </p:stCondLst>
                                  <p:childTnLst>
                                    <p:set>
                                      <p:cBhvr>
                                        <p:cTn id="29" dur="1" fill="hold">
                                          <p:stCondLst>
                                            <p:cond delay="0"/>
                                          </p:stCondLst>
                                        </p:cTn>
                                        <p:tgtEl>
                                          <p:spTgt spid="244"/>
                                        </p:tgtEl>
                                        <p:attrNameLst>
                                          <p:attrName>style.visibility</p:attrName>
                                        </p:attrNameLst>
                                      </p:cBhvr>
                                      <p:to>
                                        <p:strVal val="visible"/>
                                      </p:to>
                                    </p:set>
                                    <p:animEffect transition="in" filter="wipe(left)">
                                      <p:cBhvr>
                                        <p:cTn id="30" dur="5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Berkeley </a:t>
            </a:r>
            <a:r>
              <a:rPr lang="en-US" dirty="0" err="1" smtClean="0"/>
              <a:t>AMPLab</a:t>
            </a:r>
            <a:endParaRPr lang="en-US" dirty="0"/>
          </a:p>
        </p:txBody>
      </p:sp>
      <p:sp>
        <p:nvSpPr>
          <p:cNvPr id="3" name="Content Placeholder 2"/>
          <p:cNvSpPr>
            <a:spLocks noGrp="1"/>
          </p:cNvSpPr>
          <p:nvPr>
            <p:ph idx="1"/>
          </p:nvPr>
        </p:nvSpPr>
        <p:spPr>
          <a:xfrm>
            <a:off x="76200" y="1066800"/>
            <a:ext cx="8763000" cy="4495800"/>
          </a:xfrm>
        </p:spPr>
        <p:txBody>
          <a:bodyPr>
            <a:normAutofit/>
          </a:bodyPr>
          <a:lstStyle/>
          <a:p>
            <a:r>
              <a:rPr lang="en-US" dirty="0" smtClean="0"/>
              <a:t>Governmental and industrial funding:</a:t>
            </a:r>
            <a:endParaRPr lang="en-US" dirty="0"/>
          </a:p>
        </p:txBody>
      </p:sp>
      <p:sp>
        <p:nvSpPr>
          <p:cNvPr id="29" name="Rounded Rectangle 28"/>
          <p:cNvSpPr/>
          <p:nvPr/>
        </p:nvSpPr>
        <p:spPr>
          <a:xfrm>
            <a:off x="609599" y="4724400"/>
            <a:ext cx="7826957" cy="1561684"/>
          </a:xfrm>
          <a:prstGeom prst="roundRect">
            <a:avLst/>
          </a:prstGeom>
          <a:noFill/>
          <a:ln w="38100" cmpd="sng">
            <a:solidFill>
              <a:srgbClr val="FF66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3000" b="1" dirty="0" smtClean="0">
                <a:latin typeface="Source Sans Pro Light"/>
                <a:cs typeface="Source Sans Pro Light"/>
              </a:rPr>
              <a:t>Goal: </a:t>
            </a:r>
            <a:r>
              <a:rPr lang="en-US" sz="3000" dirty="0" smtClean="0">
                <a:latin typeface="Source Sans Pro Light"/>
                <a:cs typeface="Source Sans Pro Light"/>
              </a:rPr>
              <a:t>Next </a:t>
            </a:r>
            <a:r>
              <a:rPr lang="en-US" sz="3000" dirty="0">
                <a:latin typeface="Source Sans Pro Light"/>
                <a:cs typeface="Source Sans Pro Light"/>
              </a:rPr>
              <a:t>g</a:t>
            </a:r>
            <a:r>
              <a:rPr lang="en-US" sz="3000" dirty="0" smtClean="0">
                <a:latin typeface="Source Sans Pro Light"/>
                <a:cs typeface="Source Sans Pro Light"/>
              </a:rPr>
              <a:t>eneration </a:t>
            </a:r>
            <a:r>
              <a:rPr lang="en-US" sz="3000" dirty="0">
                <a:latin typeface="Source Sans Pro Light"/>
                <a:cs typeface="Source Sans Pro Light"/>
              </a:rPr>
              <a:t>of </a:t>
            </a:r>
            <a:r>
              <a:rPr lang="en-US" sz="3000" dirty="0" smtClean="0">
                <a:latin typeface="Source Sans Pro Light"/>
                <a:cs typeface="Source Sans Pro Light"/>
              </a:rPr>
              <a:t>open source data </a:t>
            </a:r>
            <a:r>
              <a:rPr lang="en-US" sz="3000" dirty="0">
                <a:latin typeface="Source Sans Pro Light"/>
                <a:cs typeface="Source Sans Pro Light"/>
              </a:rPr>
              <a:t>a</a:t>
            </a:r>
            <a:r>
              <a:rPr lang="en-US" sz="3000" dirty="0" smtClean="0">
                <a:latin typeface="Source Sans Pro Light"/>
                <a:cs typeface="Source Sans Pro Light"/>
              </a:rPr>
              <a:t>nalytics </a:t>
            </a:r>
            <a:r>
              <a:rPr lang="en-US" sz="3000" dirty="0">
                <a:latin typeface="Source Sans Pro Light"/>
                <a:cs typeface="Source Sans Pro Light"/>
              </a:rPr>
              <a:t>s</a:t>
            </a:r>
            <a:r>
              <a:rPr lang="en-US" sz="3000" dirty="0" smtClean="0">
                <a:latin typeface="Source Sans Pro Light"/>
                <a:cs typeface="Source Sans Pro Light"/>
              </a:rPr>
              <a:t>tack </a:t>
            </a:r>
            <a:r>
              <a:rPr lang="en-US" sz="3000" dirty="0">
                <a:latin typeface="Source Sans Pro Light"/>
                <a:cs typeface="Source Sans Pro Light"/>
              </a:rPr>
              <a:t>for </a:t>
            </a:r>
            <a:r>
              <a:rPr lang="en-US" sz="3000" dirty="0" smtClean="0">
                <a:latin typeface="Source Sans Pro Light"/>
                <a:cs typeface="Source Sans Pro Light"/>
              </a:rPr>
              <a:t>industry </a:t>
            </a:r>
            <a:r>
              <a:rPr lang="en-US" sz="3000" dirty="0">
                <a:latin typeface="Source Sans Pro Light"/>
                <a:cs typeface="Source Sans Pro Light"/>
              </a:rPr>
              <a:t>&amp; </a:t>
            </a:r>
            <a:r>
              <a:rPr lang="en-US" sz="3000" dirty="0" smtClean="0">
                <a:latin typeface="Source Sans Pro Light"/>
                <a:cs typeface="Source Sans Pro Light"/>
              </a:rPr>
              <a:t>academia:</a:t>
            </a:r>
          </a:p>
          <a:p>
            <a:pPr algn="ctr"/>
            <a:r>
              <a:rPr lang="en-US" sz="3000" b="1" dirty="0" smtClean="0">
                <a:latin typeface="Source Sans Pro Light"/>
                <a:cs typeface="Source Sans Pro Light"/>
              </a:rPr>
              <a:t>Berkeley Data Analytics Stack (BDAS)</a:t>
            </a:r>
            <a:endParaRPr lang="en-US" sz="3000" b="1" dirty="0">
              <a:latin typeface="Source Sans Pro Light"/>
              <a:cs typeface="Source Sans Pro Light"/>
            </a:endParaRPr>
          </a:p>
        </p:txBody>
      </p:sp>
      <p:grpSp>
        <p:nvGrpSpPr>
          <p:cNvPr id="34" name="Group 33"/>
          <p:cNvGrpSpPr/>
          <p:nvPr/>
        </p:nvGrpSpPr>
        <p:grpSpPr>
          <a:xfrm>
            <a:off x="533400" y="2209800"/>
            <a:ext cx="8299853" cy="2133600"/>
            <a:chOff x="139826" y="4495800"/>
            <a:chExt cx="9004174" cy="2514600"/>
          </a:xfrm>
        </p:grpSpPr>
        <p:pic>
          <p:nvPicPr>
            <p:cNvPr id="35" name="Picture 34" descr="Screen shot 2010-10-07 at 9.16.37 PM.png"/>
            <p:cNvPicPr>
              <a:picLocks noChangeAspect="1"/>
            </p:cNvPicPr>
            <p:nvPr/>
          </p:nvPicPr>
          <p:blipFill>
            <a:blip r:embed="rId2"/>
            <a:stretch>
              <a:fillRect/>
            </a:stretch>
          </p:blipFill>
          <p:spPr>
            <a:xfrm>
              <a:off x="1600200" y="4709206"/>
              <a:ext cx="1480322" cy="685800"/>
            </a:xfrm>
            <a:prstGeom prst="rect">
              <a:avLst/>
            </a:prstGeom>
          </p:spPr>
        </p:pic>
        <p:pic>
          <p:nvPicPr>
            <p:cNvPr id="36" name="Picture 1" descr="NSF Home Page">
              <a:hlinkClick r:id="rId3"/>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3400" y="4495800"/>
              <a:ext cx="1066800" cy="1031240"/>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4648200" y="4760059"/>
              <a:ext cx="4495800" cy="692727"/>
              <a:chOff x="1581367" y="4343400"/>
              <a:chExt cx="5066008" cy="734502"/>
            </a:xfrm>
          </p:grpSpPr>
          <p:grpSp>
            <p:nvGrpSpPr>
              <p:cNvPr id="56" name="Group 55"/>
              <p:cNvGrpSpPr/>
              <p:nvPr/>
            </p:nvGrpSpPr>
            <p:grpSpPr>
              <a:xfrm>
                <a:off x="3434868" y="4343400"/>
                <a:ext cx="3212507" cy="734502"/>
                <a:chOff x="2436934" y="4495800"/>
                <a:chExt cx="4256901" cy="1014730"/>
              </a:xfrm>
            </p:grpSpPr>
            <p:pic>
              <p:nvPicPr>
                <p:cNvPr id="58" name="Picture 1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36934" y="4597870"/>
                  <a:ext cx="2438399" cy="870283"/>
                </a:xfrm>
                <a:prstGeom prst="rect">
                  <a:avLst/>
                </a:prstGeom>
                <a:noFill/>
                <a:ln w="9525">
                  <a:noFill/>
                  <a:miter lim="800000"/>
                  <a:headEnd/>
                  <a:tailEnd/>
                </a:ln>
              </p:spPr>
            </p:pic>
            <p:pic>
              <p:nvPicPr>
                <p:cNvPr id="59" name="Picture 58" descr="sap_logo.gif"/>
                <p:cNvPicPr>
                  <a:picLocks noChangeAspect="1"/>
                </p:cNvPicPr>
                <p:nvPr/>
              </p:nvPicPr>
              <p:blipFill>
                <a:blip r:embed="rId6"/>
                <a:stretch>
                  <a:fillRect/>
                </a:stretch>
              </p:blipFill>
              <p:spPr>
                <a:xfrm>
                  <a:off x="4826300" y="4495800"/>
                  <a:ext cx="1867535" cy="1014730"/>
                </a:xfrm>
                <a:prstGeom prst="rect">
                  <a:avLst/>
                </a:prstGeom>
              </p:spPr>
            </p:pic>
          </p:grpSp>
          <p:pic>
            <p:nvPicPr>
              <p:cNvPr id="57" name="Picture 5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81367" y="4343400"/>
                <a:ext cx="1834433" cy="713298"/>
              </a:xfrm>
              <a:prstGeom prst="rect">
                <a:avLst/>
              </a:prstGeom>
            </p:spPr>
          </p:pic>
        </p:grpSp>
        <p:pic>
          <p:nvPicPr>
            <p:cNvPr id="38" name="Picture 37"/>
            <p:cNvPicPr>
              <a:picLocks noChangeAspect="1"/>
            </p:cNvPicPr>
            <p:nvPr/>
          </p:nvPicPr>
          <p:blipFill>
            <a:blip r:embed="rId8"/>
            <a:stretch>
              <a:fillRect/>
            </a:stretch>
          </p:blipFill>
          <p:spPr>
            <a:xfrm>
              <a:off x="2057400" y="5725714"/>
              <a:ext cx="901485" cy="339904"/>
            </a:xfrm>
            <a:prstGeom prst="rect">
              <a:avLst/>
            </a:prstGeom>
          </p:spPr>
        </p:pic>
        <p:pic>
          <p:nvPicPr>
            <p:cNvPr id="39" name="Picture 3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131322" y="5700530"/>
              <a:ext cx="931743" cy="352388"/>
            </a:xfrm>
            <a:prstGeom prst="rect">
              <a:avLst/>
            </a:prstGeom>
          </p:spPr>
        </p:pic>
        <p:pic>
          <p:nvPicPr>
            <p:cNvPr id="40" name="Picture 39" descr="gelogo.jpeg"/>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10000" y="5662214"/>
              <a:ext cx="1041361" cy="616236"/>
            </a:xfrm>
            <a:prstGeom prst="rect">
              <a:avLst/>
            </a:prstGeom>
          </p:spPr>
        </p:pic>
        <p:pic>
          <p:nvPicPr>
            <p:cNvPr id="41" name="Picture 40"/>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90081" y="5634402"/>
              <a:ext cx="767319" cy="600620"/>
            </a:xfrm>
            <a:prstGeom prst="rect">
              <a:avLst/>
            </a:prstGeom>
          </p:spPr>
        </p:pic>
        <p:pic>
          <p:nvPicPr>
            <p:cNvPr id="42" name="Picture 41"/>
            <p:cNvPicPr>
              <a:picLocks noChangeAspect="1"/>
            </p:cNvPicPr>
            <p:nvPr/>
          </p:nvPicPr>
          <p:blipFill>
            <a:blip r:embed="rId12">
              <a:clrChange>
                <a:clrFrom>
                  <a:srgbClr val="FEFEFE"/>
                </a:clrFrom>
                <a:clrTo>
                  <a:srgbClr val="FEFEFE">
                    <a:alpha val="0"/>
                  </a:srgbClr>
                </a:clrTo>
              </a:clrChange>
            </a:blip>
            <a:stretch>
              <a:fillRect/>
            </a:stretch>
          </p:blipFill>
          <p:spPr>
            <a:xfrm>
              <a:off x="139826" y="5624114"/>
              <a:ext cx="1003174" cy="703719"/>
            </a:xfrm>
            <a:prstGeom prst="rect">
              <a:avLst/>
            </a:prstGeom>
          </p:spPr>
        </p:pic>
        <p:pic>
          <p:nvPicPr>
            <p:cNvPr id="43" name="Picture 42"/>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648200" y="5700314"/>
              <a:ext cx="807563" cy="505114"/>
            </a:xfrm>
            <a:prstGeom prst="rect">
              <a:avLst/>
            </a:prstGeom>
          </p:spPr>
        </p:pic>
        <p:pic>
          <p:nvPicPr>
            <p:cNvPr id="44" name="Picture 43"/>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538148" y="5750858"/>
              <a:ext cx="1015052" cy="284203"/>
            </a:xfrm>
            <a:prstGeom prst="rect">
              <a:avLst/>
            </a:prstGeom>
          </p:spPr>
        </p:pic>
        <p:pic>
          <p:nvPicPr>
            <p:cNvPr id="45" name="Picture 44"/>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027270" y="6334859"/>
              <a:ext cx="849530" cy="274139"/>
            </a:xfrm>
            <a:prstGeom prst="rect">
              <a:avLst/>
            </a:prstGeom>
          </p:spPr>
        </p:pic>
        <p:pic>
          <p:nvPicPr>
            <p:cNvPr id="46" name="Picture 45"/>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083036" y="6258962"/>
              <a:ext cx="698764" cy="319938"/>
            </a:xfrm>
            <a:prstGeom prst="rect">
              <a:avLst/>
            </a:prstGeom>
          </p:spPr>
        </p:pic>
        <p:pic>
          <p:nvPicPr>
            <p:cNvPr id="47" name="Picture 46"/>
            <p:cNvPicPr>
              <a:picLocks noChangeAspect="1"/>
            </p:cNvPicPr>
            <p:nvPr/>
          </p:nvPicPr>
          <p:blipFill>
            <a:blip r:embed="rId17">
              <a:clrChange>
                <a:clrFrom>
                  <a:srgbClr val="FDFFFF"/>
                </a:clrFrom>
                <a:clrTo>
                  <a:srgbClr val="FDFFFF">
                    <a:alpha val="0"/>
                  </a:srgbClr>
                </a:clrTo>
              </a:clrChange>
            </a:blip>
            <a:stretch>
              <a:fillRect/>
            </a:stretch>
          </p:blipFill>
          <p:spPr>
            <a:xfrm>
              <a:off x="1219200" y="6201919"/>
              <a:ext cx="510439" cy="535961"/>
            </a:xfrm>
            <a:prstGeom prst="rect">
              <a:avLst/>
            </a:prstGeom>
          </p:spPr>
        </p:pic>
        <p:pic>
          <p:nvPicPr>
            <p:cNvPr id="48" name="Picture 47"/>
            <p:cNvPicPr>
              <a:picLocks noChangeAspect="1"/>
            </p:cNvPicPr>
            <p:nvPr/>
          </p:nvPicPr>
          <p:blipFill>
            <a:blip r:embed="rId18">
              <a:clrChange>
                <a:clrFrom>
                  <a:srgbClr val="FFFFFF"/>
                </a:clrFrom>
                <a:clrTo>
                  <a:srgbClr val="FFFFFF">
                    <a:alpha val="0"/>
                  </a:srgbClr>
                </a:clrTo>
              </a:clrChange>
            </a:blip>
            <a:stretch>
              <a:fillRect/>
            </a:stretch>
          </p:blipFill>
          <p:spPr>
            <a:xfrm>
              <a:off x="1828800" y="5806461"/>
              <a:ext cx="1203939" cy="1203939"/>
            </a:xfrm>
            <a:prstGeom prst="rect">
              <a:avLst/>
            </a:prstGeom>
          </p:spPr>
        </p:pic>
        <p:pic>
          <p:nvPicPr>
            <p:cNvPr id="49" name="Picture 48"/>
            <p:cNvPicPr>
              <a:picLocks noChangeAspect="1"/>
            </p:cNvPicPr>
            <p:nvPr/>
          </p:nvPicPr>
          <p:blipFill>
            <a:blip r:embed="rId19">
              <a:clrChange>
                <a:clrFrom>
                  <a:srgbClr val="FFFFFF"/>
                </a:clrFrom>
                <a:clrTo>
                  <a:srgbClr val="FFFFFF">
                    <a:alpha val="0"/>
                  </a:srgbClr>
                </a:clrTo>
              </a:clrChange>
            </a:blip>
            <a:stretch>
              <a:fillRect/>
            </a:stretch>
          </p:blipFill>
          <p:spPr>
            <a:xfrm>
              <a:off x="8163441" y="5654061"/>
              <a:ext cx="599559" cy="599559"/>
            </a:xfrm>
            <a:prstGeom prst="rect">
              <a:avLst/>
            </a:prstGeom>
          </p:spPr>
        </p:pic>
        <p:pic>
          <p:nvPicPr>
            <p:cNvPr id="50" name="Picture 49"/>
            <p:cNvPicPr>
              <a:picLocks noChangeAspect="1"/>
            </p:cNvPicPr>
            <p:nvPr/>
          </p:nvPicPr>
          <p:blipFill>
            <a:blip r:embed="rId20">
              <a:clrChange>
                <a:clrFrom>
                  <a:srgbClr val="FFFFFF"/>
                </a:clrFrom>
                <a:clrTo>
                  <a:srgbClr val="FFFFFF">
                    <a:alpha val="0"/>
                  </a:srgbClr>
                </a:clrTo>
              </a:clrChange>
            </a:blip>
            <a:stretch>
              <a:fillRect/>
            </a:stretch>
          </p:blipFill>
          <p:spPr>
            <a:xfrm>
              <a:off x="6934200" y="6316550"/>
              <a:ext cx="838200" cy="335280"/>
            </a:xfrm>
            <a:prstGeom prst="rect">
              <a:avLst/>
            </a:prstGeom>
          </p:spPr>
        </p:pic>
        <p:pic>
          <p:nvPicPr>
            <p:cNvPr id="51" name="Picture 50"/>
            <p:cNvPicPr>
              <a:picLocks noChangeAspect="1"/>
            </p:cNvPicPr>
            <p:nvPr/>
          </p:nvPicPr>
          <p:blipFill>
            <a:blip r:embed="rId21"/>
            <a:stretch>
              <a:fillRect/>
            </a:stretch>
          </p:blipFill>
          <p:spPr>
            <a:xfrm>
              <a:off x="152400" y="6307502"/>
              <a:ext cx="962285" cy="192457"/>
            </a:xfrm>
            <a:prstGeom prst="rect">
              <a:avLst/>
            </a:prstGeom>
          </p:spPr>
        </p:pic>
        <p:pic>
          <p:nvPicPr>
            <p:cNvPr id="52" name="Picture 51"/>
            <p:cNvPicPr>
              <a:picLocks noChangeAspect="1"/>
            </p:cNvPicPr>
            <p:nvPr/>
          </p:nvPicPr>
          <p:blipFill>
            <a:blip r:embed="rId22">
              <a:clrChange>
                <a:clrFrom>
                  <a:srgbClr val="FFFFFF"/>
                </a:clrFrom>
                <a:clrTo>
                  <a:srgbClr val="FFFFFF">
                    <a:alpha val="0"/>
                  </a:srgbClr>
                </a:clrTo>
              </a:clrChange>
            </a:blip>
            <a:stretch>
              <a:fillRect/>
            </a:stretch>
          </p:blipFill>
          <p:spPr>
            <a:xfrm>
              <a:off x="6781800" y="5483637"/>
              <a:ext cx="1021095" cy="1021095"/>
            </a:xfrm>
            <a:prstGeom prst="rect">
              <a:avLst/>
            </a:prstGeom>
          </p:spPr>
        </p:pic>
        <p:pic>
          <p:nvPicPr>
            <p:cNvPr id="53" name="Picture 52"/>
            <p:cNvPicPr>
              <a:picLocks noChangeAspect="1"/>
            </p:cNvPicPr>
            <p:nvPr/>
          </p:nvPicPr>
          <p:blipFill>
            <a:blip r:embed="rId23"/>
            <a:stretch>
              <a:fillRect/>
            </a:stretch>
          </p:blipFill>
          <p:spPr>
            <a:xfrm>
              <a:off x="3124200" y="6330854"/>
              <a:ext cx="875901" cy="313807"/>
            </a:xfrm>
            <a:prstGeom prst="rect">
              <a:avLst/>
            </a:prstGeom>
          </p:spPr>
        </p:pic>
        <p:pic>
          <p:nvPicPr>
            <p:cNvPr id="54" name="Picture 53"/>
            <p:cNvPicPr>
              <a:picLocks noChangeAspect="1"/>
            </p:cNvPicPr>
            <p:nvPr/>
          </p:nvPicPr>
          <p:blipFill>
            <a:blip r:embed="rId24"/>
            <a:stretch>
              <a:fillRect/>
            </a:stretch>
          </p:blipFill>
          <p:spPr>
            <a:xfrm>
              <a:off x="4967284" y="6368069"/>
              <a:ext cx="976958" cy="263779"/>
            </a:xfrm>
            <a:prstGeom prst="rect">
              <a:avLst/>
            </a:prstGeom>
          </p:spPr>
        </p:pic>
        <p:pic>
          <p:nvPicPr>
            <p:cNvPr id="55" name="Picture 54"/>
            <p:cNvPicPr>
              <a:picLocks noChangeAspect="1"/>
            </p:cNvPicPr>
            <p:nvPr/>
          </p:nvPicPr>
          <p:blipFill>
            <a:blip r:embed="rId25"/>
            <a:stretch>
              <a:fillRect/>
            </a:stretch>
          </p:blipFill>
          <p:spPr>
            <a:xfrm>
              <a:off x="7863522" y="6435963"/>
              <a:ext cx="1178878" cy="127992"/>
            </a:xfrm>
            <a:prstGeom prst="rect">
              <a:avLst/>
            </a:prstGeom>
          </p:spPr>
        </p:pic>
      </p:grpSp>
    </p:spTree>
    <p:extLst>
      <p:ext uri="{BB962C8B-B14F-4D97-AF65-F5344CB8AC3E}">
        <p14:creationId xmlns:p14="http://schemas.microsoft.com/office/powerpoint/2010/main" val="354129134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457200" y="-228600"/>
            <a:ext cx="8229600" cy="1143000"/>
          </a:xfrm>
        </p:spPr>
        <p:txBody>
          <a:bodyPr/>
          <a:lstStyle/>
          <a:p>
            <a:r>
              <a:rPr lang="en-US" dirty="0">
                <a:ea typeface="ＭＳ Ｐゴシック" charset="-128"/>
                <a:cs typeface="ＭＳ Ｐゴシック" charset="-128"/>
              </a:rPr>
              <a:t>Fault </a:t>
            </a:r>
            <a:r>
              <a:rPr lang="en-US" dirty="0" smtClean="0">
                <a:ea typeface="ＭＳ Ｐゴシック" charset="-128"/>
                <a:cs typeface="ＭＳ Ｐゴシック" charset="-128"/>
              </a:rPr>
              <a:t>Recovery </a:t>
            </a:r>
            <a:r>
              <a:rPr lang="en-US" dirty="0" smtClean="0"/>
              <a:t>Example</a:t>
            </a:r>
            <a:endParaRPr lang="en-US" dirty="0"/>
          </a:p>
        </p:txBody>
      </p:sp>
      <p:sp>
        <p:nvSpPr>
          <p:cNvPr id="10" name="Content Placeholder 9"/>
          <p:cNvSpPr>
            <a:spLocks noGrp="1"/>
          </p:cNvSpPr>
          <p:nvPr>
            <p:ph idx="1"/>
          </p:nvPr>
        </p:nvSpPr>
        <p:spPr>
          <a:xfrm>
            <a:off x="457200" y="1600200"/>
            <a:ext cx="8678264" cy="2286000"/>
          </a:xfrm>
        </p:spPr>
        <p:txBody>
          <a:bodyPr/>
          <a:lstStyle/>
          <a:p>
            <a:pPr eaLnBrk="1" hangingPunct="1"/>
            <a:r>
              <a:rPr lang="en-US" dirty="0"/>
              <a:t>C</a:t>
            </a:r>
            <a:r>
              <a:rPr lang="en-US" baseline="-25000" dirty="0"/>
              <a:t>1</a:t>
            </a:r>
            <a:r>
              <a:rPr lang="en-US" dirty="0"/>
              <a:t> lost due to node failure before </a:t>
            </a:r>
            <a:r>
              <a:rPr lang="en-US" dirty="0" smtClean="0"/>
              <a:t>reduce finishes</a:t>
            </a:r>
            <a:endParaRPr lang="en-US" dirty="0"/>
          </a:p>
          <a:p>
            <a:pPr eaLnBrk="1" hangingPunct="1"/>
            <a:endParaRPr lang="en-US" dirty="0">
              <a:latin typeface="Corbel (body)" charset="0"/>
            </a:endParaRPr>
          </a:p>
        </p:txBody>
      </p:sp>
      <p:pic>
        <p:nvPicPr>
          <p:cNvPr id="50179" name="Picture 6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8494" y="4166891"/>
            <a:ext cx="712812" cy="65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80" name="Group 67"/>
          <p:cNvGrpSpPr>
            <a:grpSpLocks/>
          </p:cNvGrpSpPr>
          <p:nvPr/>
        </p:nvGrpSpPr>
        <p:grpSpPr bwMode="auto">
          <a:xfrm>
            <a:off x="977069" y="3921432"/>
            <a:ext cx="498148" cy="500047"/>
            <a:chOff x="304800" y="3683000"/>
            <a:chExt cx="483869" cy="457200"/>
          </a:xfrm>
        </p:grpSpPr>
        <p:sp>
          <p:nvSpPr>
            <p:cNvPr id="119" name="Rectangle 118"/>
            <p:cNvSpPr/>
            <p:nvPr/>
          </p:nvSpPr>
          <p:spPr>
            <a:xfrm>
              <a:off x="304800" y="3683000"/>
              <a:ext cx="442899" cy="457200"/>
            </a:xfrm>
            <a:prstGeom prst="rect">
              <a:avLst/>
            </a:prstGeom>
            <a:solidFill>
              <a:srgbClr val="FFF7D5"/>
            </a:solidFill>
            <a:ln>
              <a:solidFill>
                <a:schemeClr val="tx1"/>
              </a:solidFill>
              <a:prstDash val="solid"/>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latin typeface="Helvetica Neue Light"/>
                <a:cs typeface="Helvetica Neue Light"/>
              </a:endParaRPr>
            </a:p>
          </p:txBody>
        </p:sp>
        <p:sp>
          <p:nvSpPr>
            <p:cNvPr id="120" name="TextBox 119"/>
            <p:cNvSpPr txBox="1"/>
            <p:nvPr/>
          </p:nvSpPr>
          <p:spPr>
            <a:xfrm>
              <a:off x="347548" y="3718271"/>
              <a:ext cx="441121" cy="365826"/>
            </a:xfrm>
            <a:prstGeom prst="rect">
              <a:avLst/>
            </a:prstGeom>
            <a:noFill/>
          </p:spPr>
          <p:txBody>
            <a:bodyPr wrap="none">
              <a:spAutoFit/>
            </a:bodyPr>
            <a:lstStyle/>
            <a:p>
              <a:pPr>
                <a:defRPr/>
              </a:pPr>
              <a:r>
                <a:rPr lang="en-US" sz="2000" dirty="0">
                  <a:latin typeface="Helvetica Neue Light"/>
                  <a:cs typeface="Helvetica Neue Light"/>
                </a:rPr>
                <a:t>A</a:t>
              </a:r>
              <a:r>
                <a:rPr lang="en-US" sz="2000" baseline="-25000" dirty="0">
                  <a:latin typeface="Helvetica Neue Light"/>
                  <a:cs typeface="Helvetica Neue Light"/>
                </a:rPr>
                <a:t>1</a:t>
              </a:r>
            </a:p>
          </p:txBody>
        </p:sp>
      </p:grpSp>
      <p:pic>
        <p:nvPicPr>
          <p:cNvPr id="50181" name="Picture 68"/>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4987" y="5549698"/>
            <a:ext cx="712812" cy="65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82" name="Group 69"/>
          <p:cNvGrpSpPr>
            <a:grpSpLocks/>
          </p:cNvGrpSpPr>
          <p:nvPr/>
        </p:nvGrpSpPr>
        <p:grpSpPr bwMode="auto">
          <a:xfrm>
            <a:off x="977069" y="5304230"/>
            <a:ext cx="467670" cy="512239"/>
            <a:chOff x="304800" y="3683000"/>
            <a:chExt cx="454264" cy="423890"/>
          </a:xfrm>
        </p:grpSpPr>
        <p:sp>
          <p:nvSpPr>
            <p:cNvPr id="117" name="Rectangle 116"/>
            <p:cNvSpPr/>
            <p:nvPr/>
          </p:nvSpPr>
          <p:spPr>
            <a:xfrm>
              <a:off x="304800" y="3683000"/>
              <a:ext cx="442899" cy="423890"/>
            </a:xfrm>
            <a:prstGeom prst="rect">
              <a:avLst/>
            </a:prstGeom>
            <a:solidFill>
              <a:srgbClr val="FFF7D5"/>
            </a:solidFill>
            <a:ln>
              <a:solidFill>
                <a:schemeClr val="tx1"/>
              </a:solidFill>
              <a:prstDash val="solid"/>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latin typeface="Helvetica Neue Light"/>
                <a:cs typeface="Helvetica Neue Light"/>
              </a:endParaRPr>
            </a:p>
          </p:txBody>
        </p:sp>
        <p:sp>
          <p:nvSpPr>
            <p:cNvPr id="118" name="TextBox 117"/>
            <p:cNvSpPr txBox="1"/>
            <p:nvPr/>
          </p:nvSpPr>
          <p:spPr>
            <a:xfrm>
              <a:off x="317943" y="3702594"/>
              <a:ext cx="441121" cy="331100"/>
            </a:xfrm>
            <a:prstGeom prst="rect">
              <a:avLst/>
            </a:prstGeom>
            <a:noFill/>
          </p:spPr>
          <p:txBody>
            <a:bodyPr wrap="none">
              <a:spAutoFit/>
            </a:bodyPr>
            <a:lstStyle/>
            <a:p>
              <a:pPr>
                <a:defRPr/>
              </a:pPr>
              <a:r>
                <a:rPr lang="en-US" sz="2000" dirty="0">
                  <a:latin typeface="Helvetica Neue Light"/>
                  <a:cs typeface="Helvetica Neue Light"/>
                </a:rPr>
                <a:t>A</a:t>
              </a:r>
              <a:r>
                <a:rPr lang="en-US" sz="2000" baseline="-25000" dirty="0">
                  <a:latin typeface="Helvetica Neue Light"/>
                  <a:cs typeface="Helvetica Neue Light"/>
                </a:rPr>
                <a:t>2</a:t>
              </a:r>
            </a:p>
          </p:txBody>
        </p:sp>
      </p:grpSp>
      <p:sp>
        <p:nvSpPr>
          <p:cNvPr id="71" name="Rounded Rectangle 70"/>
          <p:cNvSpPr/>
          <p:nvPr/>
        </p:nvSpPr>
        <p:spPr>
          <a:xfrm>
            <a:off x="904922" y="3705954"/>
            <a:ext cx="584390" cy="2304679"/>
          </a:xfrm>
          <a:prstGeom prst="roundRect">
            <a:avLst/>
          </a:prstGeom>
          <a:ln w="12700">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lIns="38405" tIns="19202" rIns="38405" bIns="19202" anchor="ctr"/>
          <a:lstStyle/>
          <a:p>
            <a:pPr algn="ctr">
              <a:defRPr/>
            </a:pPr>
            <a:endParaRPr lang="en-US" sz="2000">
              <a:latin typeface="Helvetica Neue Light"/>
              <a:cs typeface="Helvetica Neue Light"/>
            </a:endParaRPr>
          </a:p>
        </p:txBody>
      </p:sp>
      <p:sp>
        <p:nvSpPr>
          <p:cNvPr id="72" name="TextBox 71"/>
          <p:cNvSpPr txBox="1"/>
          <p:nvPr/>
        </p:nvSpPr>
        <p:spPr>
          <a:xfrm rot="16200000">
            <a:off x="250110" y="4665285"/>
            <a:ext cx="834177" cy="346556"/>
          </a:xfrm>
          <a:prstGeom prst="rect">
            <a:avLst/>
          </a:prstGeom>
          <a:noFill/>
        </p:spPr>
        <p:txBody>
          <a:bodyPr wrap="none" lIns="38405" tIns="19202" rIns="38405" bIns="19202">
            <a:spAutoFit/>
          </a:bodyPr>
          <a:lstStyle/>
          <a:p>
            <a:pPr>
              <a:defRPr/>
            </a:pPr>
            <a:r>
              <a:rPr lang="en-US" sz="2000" dirty="0">
                <a:latin typeface="Helvetica Neue Light"/>
                <a:cs typeface="Helvetica Neue Light"/>
              </a:rPr>
              <a:t>RDD A</a:t>
            </a:r>
          </a:p>
        </p:txBody>
      </p:sp>
      <p:grpSp>
        <p:nvGrpSpPr>
          <p:cNvPr id="244" name="Group 243"/>
          <p:cNvGrpSpPr>
            <a:grpSpLocks/>
          </p:cNvGrpSpPr>
          <p:nvPr/>
        </p:nvGrpSpPr>
        <p:grpSpPr bwMode="auto">
          <a:xfrm>
            <a:off x="5947269" y="4182675"/>
            <a:ext cx="2359611" cy="1367023"/>
            <a:chOff x="14344639" y="8372321"/>
            <a:chExt cx="5191352" cy="2749705"/>
          </a:xfrm>
        </p:grpSpPr>
        <p:pic>
          <p:nvPicPr>
            <p:cNvPr id="50220" name="Picture 61" descr="DDR2-Laptop-RAM-Memor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77126" y="8382000"/>
              <a:ext cx="1758865" cy="141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Oval 109"/>
            <p:cNvSpPr/>
            <p:nvPr/>
          </p:nvSpPr>
          <p:spPr>
            <a:xfrm>
              <a:off x="15870719" y="9143889"/>
              <a:ext cx="1421525" cy="1112901"/>
            </a:xfrm>
            <a:prstGeom prst="ellipse">
              <a:avLst/>
            </a:prstGeom>
            <a:solidFill>
              <a:srgbClr val="BFBFBF"/>
            </a:solidFill>
            <a:ln>
              <a:solidFill>
                <a:srgbClr val="7F7F7F"/>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solidFill>
                  <a:srgbClr val="000000"/>
                </a:solidFill>
                <a:latin typeface="Helvetica Neue Light"/>
                <a:cs typeface="Helvetica Neue Light"/>
              </a:endParaRPr>
            </a:p>
          </p:txBody>
        </p:sp>
        <p:sp>
          <p:nvSpPr>
            <p:cNvPr id="111" name="TextBox 110"/>
            <p:cNvSpPr txBox="1"/>
            <p:nvPr/>
          </p:nvSpPr>
          <p:spPr>
            <a:xfrm>
              <a:off x="15870719" y="9219174"/>
              <a:ext cx="1483489" cy="804803"/>
            </a:xfrm>
            <a:prstGeom prst="rect">
              <a:avLst/>
            </a:prstGeom>
            <a:noFill/>
          </p:spPr>
          <p:txBody>
            <a:bodyPr wrap="none">
              <a:spAutoFit/>
            </a:bodyPr>
            <a:lstStyle/>
            <a:p>
              <a:pPr>
                <a:defRPr/>
              </a:pPr>
              <a:r>
                <a:rPr lang="en-US" sz="2000" dirty="0" err="1">
                  <a:latin typeface="Helvetica Neue Light"/>
                  <a:cs typeface="Helvetica Neue Light"/>
                </a:rPr>
                <a:t>a</a:t>
              </a:r>
              <a:r>
                <a:rPr lang="en-US" sz="2000" dirty="0" err="1" smtClean="0">
                  <a:latin typeface="Helvetica Neue Light"/>
                  <a:cs typeface="Helvetica Neue Light"/>
                </a:rPr>
                <a:t>gg</a:t>
              </a:r>
              <a:r>
                <a:rPr lang="en-US" sz="2000" dirty="0" smtClean="0">
                  <a:latin typeface="Helvetica Neue Light"/>
                  <a:cs typeface="Helvetica Neue Light"/>
                </a:rPr>
                <a:t>.</a:t>
              </a:r>
              <a:endParaRPr lang="en-US" sz="2000" dirty="0">
                <a:latin typeface="Helvetica Neue Light"/>
                <a:cs typeface="Helvetica Neue Light"/>
              </a:endParaRPr>
            </a:p>
          </p:txBody>
        </p:sp>
        <p:cxnSp>
          <p:nvCxnSpPr>
            <p:cNvPr id="114" name="Straight Arrow Connector 113"/>
            <p:cNvCxnSpPr>
              <a:endCxn id="110" idx="2"/>
            </p:cNvCxnSpPr>
            <p:nvPr/>
          </p:nvCxnSpPr>
          <p:spPr>
            <a:xfrm>
              <a:off x="14344639" y="8372321"/>
              <a:ext cx="1526080" cy="1328020"/>
            </a:xfrm>
            <a:prstGeom prst="straightConnector1">
              <a:avLst/>
            </a:prstGeom>
            <a:ln w="57150" cap="rnd" cmpd="sng">
              <a:solidFill>
                <a:schemeClr val="tx1">
                  <a:lumMod val="50000"/>
                  <a:lumOff val="50000"/>
                </a:schemeClr>
              </a:solidFill>
              <a:prstDash val="sysDash"/>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a:endCxn id="110" idx="2"/>
            </p:cNvCxnSpPr>
            <p:nvPr/>
          </p:nvCxnSpPr>
          <p:spPr>
            <a:xfrm flipV="1">
              <a:off x="14344639" y="9700341"/>
              <a:ext cx="1526080" cy="1421685"/>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112" name="Rectangle 111"/>
            <p:cNvSpPr/>
            <p:nvPr/>
          </p:nvSpPr>
          <p:spPr>
            <a:xfrm>
              <a:off x="18154146" y="9276235"/>
              <a:ext cx="1004758" cy="858783"/>
            </a:xfrm>
            <a:prstGeom prst="rect">
              <a:avLst/>
            </a:prstGeom>
            <a:solidFill>
              <a:schemeClr val="bg1">
                <a:lumMod val="75000"/>
              </a:schemeClr>
            </a:solidFill>
            <a:ln>
              <a:solidFill>
                <a:srgbClr val="7F7F7F"/>
              </a:solidFill>
              <a:prstDash val="solid"/>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solidFill>
                  <a:schemeClr val="tx1">
                    <a:lumMod val="50000"/>
                    <a:lumOff val="50000"/>
                  </a:schemeClr>
                </a:solidFill>
                <a:latin typeface="Helvetica Neue Light"/>
                <a:cs typeface="Helvetica Neue Light"/>
              </a:endParaRPr>
            </a:p>
          </p:txBody>
        </p:sp>
        <p:sp>
          <p:nvSpPr>
            <p:cNvPr id="113" name="TextBox 112"/>
            <p:cNvSpPr txBox="1"/>
            <p:nvPr/>
          </p:nvSpPr>
          <p:spPr>
            <a:xfrm>
              <a:off x="18277629" y="9253578"/>
              <a:ext cx="792811" cy="804803"/>
            </a:xfrm>
            <a:prstGeom prst="rect">
              <a:avLst/>
            </a:prstGeom>
            <a:noFill/>
          </p:spPr>
          <p:txBody>
            <a:bodyPr wrap="none">
              <a:spAutoFit/>
            </a:bodyPr>
            <a:lstStyle/>
            <a:p>
              <a:pPr>
                <a:defRPr/>
              </a:pPr>
              <a:r>
                <a:rPr lang="en-US" sz="2000" dirty="0">
                  <a:latin typeface="Helvetica Neue Light"/>
                  <a:cs typeface="Helvetica Neue Light"/>
                </a:rPr>
                <a:t>D</a:t>
              </a:r>
              <a:endParaRPr lang="en-US" sz="2000" baseline="-25000" dirty="0">
                <a:latin typeface="Helvetica Neue Light"/>
                <a:cs typeface="Helvetica Neue Light"/>
              </a:endParaRPr>
            </a:p>
          </p:txBody>
        </p:sp>
        <p:cxnSp>
          <p:nvCxnSpPr>
            <p:cNvPr id="116" name="Straight Arrow Connector 115"/>
            <p:cNvCxnSpPr>
              <a:stCxn id="110" idx="6"/>
              <a:endCxn id="112" idx="1"/>
            </p:cNvCxnSpPr>
            <p:nvPr/>
          </p:nvCxnSpPr>
          <p:spPr>
            <a:xfrm>
              <a:off x="17292244" y="9700341"/>
              <a:ext cx="861902" cy="5286"/>
            </a:xfrm>
            <a:prstGeom prst="straightConnector1">
              <a:avLst/>
            </a:prstGeom>
            <a:ln w="57150" cap="rnd" cmpd="sng">
              <a:solidFill>
                <a:srgbClr val="7F7F7F"/>
              </a:solidFill>
              <a:prstDash val="sysDash"/>
              <a:headEnd type="none" w="med" len="med"/>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42" name="Group 241"/>
          <p:cNvGrpSpPr>
            <a:grpSpLocks/>
          </p:cNvGrpSpPr>
          <p:nvPr/>
        </p:nvGrpSpPr>
        <p:grpSpPr bwMode="auto">
          <a:xfrm>
            <a:off x="1433040" y="3554414"/>
            <a:ext cx="2153585" cy="2281862"/>
            <a:chOff x="4411255" y="7109509"/>
            <a:chExt cx="4739010" cy="4588814"/>
          </a:xfrm>
        </p:grpSpPr>
        <p:pic>
          <p:nvPicPr>
            <p:cNvPr id="50205" name="Picture 62" descr="DDR2-Laptop-RAM-Memor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60796" y="7109509"/>
              <a:ext cx="1758865" cy="141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6" name="Picture 64" descr="DDR2-Laptop-RAM-Memor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9829800"/>
              <a:ext cx="1758865" cy="141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Oval 95"/>
            <p:cNvSpPr/>
            <p:nvPr/>
          </p:nvSpPr>
          <p:spPr>
            <a:xfrm>
              <a:off x="5449818" y="7776727"/>
              <a:ext cx="1261541" cy="1112645"/>
            </a:xfrm>
            <a:prstGeom prst="ellipse">
              <a:avLst/>
            </a:prstGeom>
            <a:solidFill>
              <a:srgbClr val="CCFFCC"/>
            </a:solidFill>
            <a:ln>
              <a:solidFill>
                <a:srgbClr val="00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solidFill>
                  <a:srgbClr val="000000"/>
                </a:solidFill>
                <a:latin typeface="Helvetica Neue Light"/>
                <a:cs typeface="Helvetica Neue Light"/>
              </a:endParaRPr>
            </a:p>
          </p:txBody>
        </p:sp>
        <p:sp>
          <p:nvSpPr>
            <p:cNvPr id="97" name="TextBox 96"/>
            <p:cNvSpPr txBox="1"/>
            <p:nvPr/>
          </p:nvSpPr>
          <p:spPr>
            <a:xfrm>
              <a:off x="5393924" y="7878886"/>
              <a:ext cx="1399100" cy="804619"/>
            </a:xfrm>
            <a:prstGeom prst="rect">
              <a:avLst/>
            </a:prstGeom>
            <a:noFill/>
          </p:spPr>
          <p:txBody>
            <a:bodyPr wrap="none">
              <a:spAutoFit/>
            </a:bodyPr>
            <a:lstStyle/>
            <a:p>
              <a:pPr>
                <a:defRPr/>
              </a:pPr>
              <a:r>
                <a:rPr lang="en-US" sz="2000" dirty="0" smtClean="0">
                  <a:latin typeface="Helvetica Neue Light"/>
                  <a:cs typeface="Helvetica Neue Light"/>
                </a:rPr>
                <a:t>filter</a:t>
              </a:r>
              <a:endParaRPr lang="en-US" sz="2000" dirty="0">
                <a:latin typeface="Helvetica Neue Light"/>
                <a:cs typeface="Helvetica Neue Light"/>
              </a:endParaRPr>
            </a:p>
          </p:txBody>
        </p:sp>
        <p:sp>
          <p:nvSpPr>
            <p:cNvPr id="98" name="Oval 97"/>
            <p:cNvSpPr/>
            <p:nvPr/>
          </p:nvSpPr>
          <p:spPr>
            <a:xfrm>
              <a:off x="5449818" y="10587264"/>
              <a:ext cx="1259955" cy="1111059"/>
            </a:xfrm>
            <a:prstGeom prst="ellipse">
              <a:avLst/>
            </a:prstGeom>
            <a:solidFill>
              <a:srgbClr val="CCFFCC"/>
            </a:solidFill>
            <a:ln>
              <a:solidFill>
                <a:srgbClr val="00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solidFill>
                  <a:srgbClr val="000000"/>
                </a:solidFill>
                <a:latin typeface="Helvetica Neue Light"/>
                <a:cs typeface="Helvetica Neue Light"/>
              </a:endParaRPr>
            </a:p>
          </p:txBody>
        </p:sp>
        <p:sp>
          <p:nvSpPr>
            <p:cNvPr id="99" name="TextBox 98"/>
            <p:cNvSpPr txBox="1"/>
            <p:nvPr/>
          </p:nvSpPr>
          <p:spPr>
            <a:xfrm>
              <a:off x="5365978" y="10674418"/>
              <a:ext cx="1399100" cy="804619"/>
            </a:xfrm>
            <a:prstGeom prst="rect">
              <a:avLst/>
            </a:prstGeom>
            <a:noFill/>
          </p:spPr>
          <p:txBody>
            <a:bodyPr wrap="none">
              <a:spAutoFit/>
            </a:bodyPr>
            <a:lstStyle/>
            <a:p>
              <a:pPr>
                <a:defRPr/>
              </a:pPr>
              <a:r>
                <a:rPr lang="en-US" sz="2000" dirty="0" smtClean="0">
                  <a:latin typeface="Helvetica Neue Light"/>
                  <a:cs typeface="Helvetica Neue Light"/>
                </a:rPr>
                <a:t>filter</a:t>
              </a:r>
              <a:endParaRPr lang="en-US" sz="2000" dirty="0">
                <a:latin typeface="Helvetica Neue Light"/>
                <a:cs typeface="Helvetica Neue Light"/>
              </a:endParaRPr>
            </a:p>
          </p:txBody>
        </p:sp>
        <p:sp>
          <p:nvSpPr>
            <p:cNvPr id="100" name="Rectangle 99"/>
            <p:cNvSpPr/>
            <p:nvPr/>
          </p:nvSpPr>
          <p:spPr>
            <a:xfrm>
              <a:off x="7643625" y="10622040"/>
              <a:ext cx="1003367" cy="1036455"/>
            </a:xfrm>
            <a:prstGeom prst="rect">
              <a:avLst/>
            </a:prstGeom>
            <a:solidFill>
              <a:srgbClr val="FFF7D5"/>
            </a:solidFill>
            <a:ln>
              <a:solidFill>
                <a:srgbClr val="000000"/>
              </a:solidFill>
              <a:prstDash val="solid"/>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solidFill>
                  <a:srgbClr val="000000"/>
                </a:solidFill>
                <a:latin typeface="Helvetica Neue Light"/>
                <a:cs typeface="Helvetica Neue Light"/>
              </a:endParaRPr>
            </a:p>
          </p:txBody>
        </p:sp>
        <p:sp>
          <p:nvSpPr>
            <p:cNvPr id="101" name="TextBox 100"/>
            <p:cNvSpPr txBox="1"/>
            <p:nvPr/>
          </p:nvSpPr>
          <p:spPr>
            <a:xfrm>
              <a:off x="7629654" y="10649817"/>
              <a:ext cx="992006" cy="804619"/>
            </a:xfrm>
            <a:prstGeom prst="rect">
              <a:avLst/>
            </a:prstGeom>
            <a:noFill/>
          </p:spPr>
          <p:txBody>
            <a:bodyPr wrap="none">
              <a:spAutoFit/>
            </a:bodyPr>
            <a:lstStyle/>
            <a:p>
              <a:pPr>
                <a:defRPr/>
              </a:pPr>
              <a:r>
                <a:rPr lang="en-US" sz="2000" dirty="0">
                  <a:latin typeface="Helvetica Neue Light"/>
                  <a:cs typeface="Helvetica Neue Light"/>
                </a:rPr>
                <a:t>B</a:t>
              </a:r>
              <a:r>
                <a:rPr lang="en-US" sz="2000" baseline="-25000" dirty="0">
                  <a:latin typeface="Helvetica Neue Light"/>
                  <a:cs typeface="Helvetica Neue Light"/>
                </a:rPr>
                <a:t>2</a:t>
              </a:r>
            </a:p>
          </p:txBody>
        </p:sp>
        <p:sp>
          <p:nvSpPr>
            <p:cNvPr id="102" name="Rectangle 101"/>
            <p:cNvSpPr/>
            <p:nvPr/>
          </p:nvSpPr>
          <p:spPr>
            <a:xfrm>
              <a:off x="7643625" y="7845982"/>
              <a:ext cx="1003367" cy="1007177"/>
            </a:xfrm>
            <a:prstGeom prst="rect">
              <a:avLst/>
            </a:prstGeom>
            <a:solidFill>
              <a:srgbClr val="FFF7D5"/>
            </a:solidFill>
            <a:ln>
              <a:solidFill>
                <a:srgbClr val="000000"/>
              </a:solidFill>
              <a:prstDash val="solid"/>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solidFill>
                  <a:srgbClr val="000000"/>
                </a:solidFill>
                <a:latin typeface="Helvetica Neue Light"/>
                <a:cs typeface="Helvetica Neue Light"/>
              </a:endParaRPr>
            </a:p>
          </p:txBody>
        </p:sp>
        <p:sp>
          <p:nvSpPr>
            <p:cNvPr id="103" name="TextBox 102"/>
            <p:cNvSpPr txBox="1"/>
            <p:nvPr/>
          </p:nvSpPr>
          <p:spPr>
            <a:xfrm>
              <a:off x="7629654" y="7929965"/>
              <a:ext cx="992006" cy="804619"/>
            </a:xfrm>
            <a:prstGeom prst="rect">
              <a:avLst/>
            </a:prstGeom>
            <a:noFill/>
          </p:spPr>
          <p:txBody>
            <a:bodyPr wrap="none">
              <a:spAutoFit/>
            </a:bodyPr>
            <a:lstStyle/>
            <a:p>
              <a:pPr>
                <a:defRPr/>
              </a:pPr>
              <a:r>
                <a:rPr lang="en-US" sz="2000" dirty="0">
                  <a:latin typeface="Helvetica Neue Light"/>
                  <a:cs typeface="Helvetica Neue Light"/>
                </a:rPr>
                <a:t>B</a:t>
              </a:r>
              <a:r>
                <a:rPr lang="en-US" sz="2000" baseline="-25000" dirty="0">
                  <a:latin typeface="Helvetica Neue Light"/>
                  <a:cs typeface="Helvetica Neue Light"/>
                </a:rPr>
                <a:t>1</a:t>
              </a:r>
            </a:p>
          </p:txBody>
        </p:sp>
        <p:cxnSp>
          <p:nvCxnSpPr>
            <p:cNvPr id="104" name="Straight Arrow Connector 103"/>
            <p:cNvCxnSpPr>
              <a:stCxn id="119" idx="3"/>
              <a:endCxn id="96" idx="2"/>
            </p:cNvCxnSpPr>
            <p:nvPr/>
          </p:nvCxnSpPr>
          <p:spPr>
            <a:xfrm flipV="1">
              <a:off x="4411255" y="8333051"/>
              <a:ext cx="1038563" cy="17313"/>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a:stCxn id="117" idx="3"/>
              <a:endCxn id="98" idx="2"/>
            </p:cNvCxnSpPr>
            <p:nvPr/>
          </p:nvCxnSpPr>
          <p:spPr>
            <a:xfrm flipV="1">
              <a:off x="4411257" y="11142793"/>
              <a:ext cx="1038560" cy="637"/>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a:stCxn id="98" idx="6"/>
              <a:endCxn id="100" idx="1"/>
            </p:cNvCxnSpPr>
            <p:nvPr/>
          </p:nvCxnSpPr>
          <p:spPr>
            <a:xfrm flipV="1">
              <a:off x="6709772" y="11140267"/>
              <a:ext cx="933853" cy="2526"/>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a:stCxn id="96" idx="6"/>
              <a:endCxn id="103" idx="1"/>
            </p:cNvCxnSpPr>
            <p:nvPr/>
          </p:nvCxnSpPr>
          <p:spPr>
            <a:xfrm flipV="1">
              <a:off x="6711359" y="8332275"/>
              <a:ext cx="918295" cy="776"/>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45" name="Group 244"/>
          <p:cNvGrpSpPr>
            <a:grpSpLocks/>
          </p:cNvGrpSpPr>
          <p:nvPr/>
        </p:nvGrpSpPr>
        <p:grpSpPr bwMode="auto">
          <a:xfrm>
            <a:off x="3357917" y="3554418"/>
            <a:ext cx="2804198" cy="2255877"/>
            <a:chOff x="8647138" y="7109509"/>
            <a:chExt cx="6169853" cy="4536558"/>
          </a:xfrm>
        </p:grpSpPr>
        <p:pic>
          <p:nvPicPr>
            <p:cNvPr id="50189" name="Picture 63" descr="DDR2-Laptop-RAM-Memor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58126" y="7109509"/>
              <a:ext cx="1758865" cy="141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0" name="Picture 65" descr="DDR2-Laptop-RAM-Memor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58126" y="9753600"/>
              <a:ext cx="1758865" cy="141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Oval 78"/>
            <p:cNvSpPr/>
            <p:nvPr/>
          </p:nvSpPr>
          <p:spPr>
            <a:xfrm>
              <a:off x="10983074" y="7802695"/>
              <a:ext cx="1261371" cy="1112643"/>
            </a:xfrm>
            <a:prstGeom prst="ellipse">
              <a:avLst/>
            </a:prstGeom>
            <a:solidFill>
              <a:srgbClr val="CCFFCC"/>
            </a:solidFill>
            <a:ln>
              <a:solidFill>
                <a:srgbClr val="00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solidFill>
                  <a:srgbClr val="000000"/>
                </a:solidFill>
                <a:latin typeface="Helvetica Neue Light"/>
                <a:cs typeface="Helvetica Neue Light"/>
              </a:endParaRPr>
            </a:p>
          </p:txBody>
        </p:sp>
        <p:sp>
          <p:nvSpPr>
            <p:cNvPr id="80" name="TextBox 79"/>
            <p:cNvSpPr txBox="1"/>
            <p:nvPr/>
          </p:nvSpPr>
          <p:spPr>
            <a:xfrm>
              <a:off x="10983074" y="7936455"/>
              <a:ext cx="1260101" cy="804619"/>
            </a:xfrm>
            <a:prstGeom prst="rect">
              <a:avLst/>
            </a:prstGeom>
            <a:noFill/>
          </p:spPr>
          <p:txBody>
            <a:bodyPr wrap="none">
              <a:spAutoFit/>
            </a:bodyPr>
            <a:lstStyle/>
            <a:p>
              <a:pPr>
                <a:defRPr/>
              </a:pPr>
              <a:r>
                <a:rPr lang="en-US" sz="2000" dirty="0" smtClean="0">
                  <a:latin typeface="Helvetica Neue Light"/>
                  <a:cs typeface="Helvetica Neue Light"/>
                </a:rPr>
                <a:t>join</a:t>
              </a:r>
              <a:endParaRPr lang="en-US" sz="2000" dirty="0">
                <a:latin typeface="Helvetica Neue Light"/>
                <a:cs typeface="Helvetica Neue Light"/>
              </a:endParaRPr>
            </a:p>
          </p:txBody>
        </p:sp>
        <p:sp>
          <p:nvSpPr>
            <p:cNvPr id="81" name="Oval 80"/>
            <p:cNvSpPr/>
            <p:nvPr/>
          </p:nvSpPr>
          <p:spPr>
            <a:xfrm>
              <a:off x="10983074" y="10535008"/>
              <a:ext cx="1241186" cy="1111059"/>
            </a:xfrm>
            <a:prstGeom prst="ellipse">
              <a:avLst/>
            </a:prstGeom>
            <a:solidFill>
              <a:srgbClr val="CCFFCC"/>
            </a:solidFill>
            <a:ln>
              <a:solidFill>
                <a:srgbClr val="00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solidFill>
                  <a:srgbClr val="000000"/>
                </a:solidFill>
                <a:latin typeface="Helvetica Neue Light"/>
                <a:cs typeface="Helvetica Neue Light"/>
              </a:endParaRPr>
            </a:p>
          </p:txBody>
        </p:sp>
        <p:sp>
          <p:nvSpPr>
            <p:cNvPr id="82" name="TextBox 81"/>
            <p:cNvSpPr txBox="1"/>
            <p:nvPr/>
          </p:nvSpPr>
          <p:spPr>
            <a:xfrm>
              <a:off x="10983074" y="10572689"/>
              <a:ext cx="1260101" cy="804619"/>
            </a:xfrm>
            <a:prstGeom prst="rect">
              <a:avLst/>
            </a:prstGeom>
            <a:noFill/>
          </p:spPr>
          <p:txBody>
            <a:bodyPr wrap="none">
              <a:spAutoFit/>
            </a:bodyPr>
            <a:lstStyle/>
            <a:p>
              <a:pPr>
                <a:defRPr/>
              </a:pPr>
              <a:r>
                <a:rPr lang="en-US" sz="2000" dirty="0" smtClean="0">
                  <a:latin typeface="Helvetica Neue Light"/>
                  <a:cs typeface="Helvetica Neue Light"/>
                </a:rPr>
                <a:t>join</a:t>
              </a:r>
              <a:endParaRPr lang="en-US" sz="2000" dirty="0">
                <a:latin typeface="Helvetica Neue Light"/>
                <a:cs typeface="Helvetica Neue Light"/>
              </a:endParaRPr>
            </a:p>
          </p:txBody>
        </p:sp>
        <p:sp>
          <p:nvSpPr>
            <p:cNvPr id="83" name="Rectangle 82"/>
            <p:cNvSpPr/>
            <p:nvPr/>
          </p:nvSpPr>
          <p:spPr>
            <a:xfrm>
              <a:off x="13341050" y="10560548"/>
              <a:ext cx="1003230" cy="1030108"/>
            </a:xfrm>
            <a:prstGeom prst="rect">
              <a:avLst/>
            </a:prstGeom>
            <a:solidFill>
              <a:srgbClr val="FFF7D5"/>
            </a:solidFill>
            <a:ln>
              <a:solidFill>
                <a:srgbClr val="000000"/>
              </a:solidFill>
              <a:prstDash val="solid"/>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solidFill>
                  <a:srgbClr val="000000"/>
                </a:solidFill>
                <a:latin typeface="Helvetica Neue Light"/>
                <a:cs typeface="Helvetica Neue Light"/>
              </a:endParaRPr>
            </a:p>
          </p:txBody>
        </p:sp>
        <p:sp>
          <p:nvSpPr>
            <p:cNvPr id="86" name="TextBox 85"/>
            <p:cNvSpPr txBox="1"/>
            <p:nvPr/>
          </p:nvSpPr>
          <p:spPr>
            <a:xfrm>
              <a:off x="13330269" y="10586088"/>
              <a:ext cx="1012750" cy="804619"/>
            </a:xfrm>
            <a:prstGeom prst="rect">
              <a:avLst/>
            </a:prstGeom>
            <a:noFill/>
          </p:spPr>
          <p:txBody>
            <a:bodyPr wrap="none">
              <a:spAutoFit/>
            </a:bodyPr>
            <a:lstStyle/>
            <a:p>
              <a:pPr>
                <a:defRPr/>
              </a:pPr>
              <a:r>
                <a:rPr lang="en-US" sz="2000" dirty="0">
                  <a:latin typeface="Helvetica Neue Light"/>
                  <a:cs typeface="Helvetica Neue Light"/>
                </a:rPr>
                <a:t>C</a:t>
              </a:r>
              <a:r>
                <a:rPr lang="en-US" sz="2000" baseline="-25000" dirty="0">
                  <a:latin typeface="Helvetica Neue Light"/>
                  <a:cs typeface="Helvetica Neue Light"/>
                </a:rPr>
                <a:t>2</a:t>
              </a:r>
            </a:p>
          </p:txBody>
        </p:sp>
        <p:sp>
          <p:nvSpPr>
            <p:cNvPr id="87" name="Rectangle 86"/>
            <p:cNvSpPr/>
            <p:nvPr/>
          </p:nvSpPr>
          <p:spPr>
            <a:xfrm>
              <a:off x="13341050" y="7879314"/>
              <a:ext cx="1003230" cy="973845"/>
            </a:xfrm>
            <a:prstGeom prst="rect">
              <a:avLst/>
            </a:prstGeom>
            <a:solidFill>
              <a:srgbClr val="FFF7D5"/>
            </a:solidFill>
            <a:ln>
              <a:solidFill>
                <a:srgbClr val="000000"/>
              </a:solidFill>
              <a:prstDash val="solid"/>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solidFill>
                  <a:srgbClr val="000000"/>
                </a:solidFill>
                <a:latin typeface="Helvetica Neue Light"/>
                <a:cs typeface="Helvetica Neue Light"/>
              </a:endParaRPr>
            </a:p>
          </p:txBody>
        </p:sp>
        <p:sp>
          <p:nvSpPr>
            <p:cNvPr id="88" name="TextBox 87"/>
            <p:cNvSpPr txBox="1"/>
            <p:nvPr/>
          </p:nvSpPr>
          <p:spPr>
            <a:xfrm>
              <a:off x="13330269" y="7891535"/>
              <a:ext cx="1012750" cy="804619"/>
            </a:xfrm>
            <a:prstGeom prst="rect">
              <a:avLst/>
            </a:prstGeom>
            <a:noFill/>
          </p:spPr>
          <p:txBody>
            <a:bodyPr wrap="none">
              <a:spAutoFit/>
            </a:bodyPr>
            <a:lstStyle/>
            <a:p>
              <a:pPr>
                <a:defRPr/>
              </a:pPr>
              <a:r>
                <a:rPr lang="en-US" sz="2000" dirty="0">
                  <a:latin typeface="Helvetica Neue Light"/>
                  <a:cs typeface="Helvetica Neue Light"/>
                </a:rPr>
                <a:t>C</a:t>
              </a:r>
              <a:r>
                <a:rPr lang="en-US" sz="2000" baseline="-25000" dirty="0">
                  <a:latin typeface="Helvetica Neue Light"/>
                  <a:cs typeface="Helvetica Neue Light"/>
                </a:rPr>
                <a:t>1</a:t>
              </a:r>
            </a:p>
          </p:txBody>
        </p:sp>
        <p:cxnSp>
          <p:nvCxnSpPr>
            <p:cNvPr id="89" name="Straight Arrow Connector 88"/>
            <p:cNvCxnSpPr>
              <a:stCxn id="81" idx="6"/>
              <a:endCxn id="83" idx="1"/>
            </p:cNvCxnSpPr>
            <p:nvPr/>
          </p:nvCxnSpPr>
          <p:spPr>
            <a:xfrm flipV="1">
              <a:off x="12224260" y="11075602"/>
              <a:ext cx="1116790" cy="14936"/>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a:stCxn id="79" idx="6"/>
              <a:endCxn id="87" idx="1"/>
            </p:cNvCxnSpPr>
            <p:nvPr/>
          </p:nvCxnSpPr>
          <p:spPr>
            <a:xfrm>
              <a:off x="12244445" y="8359017"/>
              <a:ext cx="1096605" cy="7219"/>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a:stCxn id="102" idx="3"/>
              <a:endCxn id="79" idx="2"/>
            </p:cNvCxnSpPr>
            <p:nvPr/>
          </p:nvCxnSpPr>
          <p:spPr>
            <a:xfrm>
              <a:off x="8647138" y="8349571"/>
              <a:ext cx="2335936" cy="9446"/>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a:stCxn id="102" idx="3"/>
              <a:endCxn id="81" idx="2"/>
            </p:cNvCxnSpPr>
            <p:nvPr/>
          </p:nvCxnSpPr>
          <p:spPr>
            <a:xfrm>
              <a:off x="8647138" y="8349571"/>
              <a:ext cx="2335936" cy="2740966"/>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a:stCxn id="100" idx="3"/>
              <a:endCxn id="81" idx="2"/>
            </p:cNvCxnSpPr>
            <p:nvPr/>
          </p:nvCxnSpPr>
          <p:spPr>
            <a:xfrm flipV="1">
              <a:off x="8647138" y="11090538"/>
              <a:ext cx="2335936" cy="49730"/>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a:stCxn id="100" idx="3"/>
              <a:endCxn id="79" idx="2"/>
            </p:cNvCxnSpPr>
            <p:nvPr/>
          </p:nvCxnSpPr>
          <p:spPr>
            <a:xfrm flipV="1">
              <a:off x="8647138" y="8359017"/>
              <a:ext cx="2335936" cy="2781251"/>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grpSp>
      <p:cxnSp>
        <p:nvCxnSpPr>
          <p:cNvPr id="25" name="Straight Connector 24"/>
          <p:cNvCxnSpPr/>
          <p:nvPr/>
        </p:nvCxnSpPr>
        <p:spPr>
          <a:xfrm flipV="1">
            <a:off x="5362713" y="3864646"/>
            <a:ext cx="657089" cy="631156"/>
          </a:xfrm>
          <a:prstGeom prst="line">
            <a:avLst/>
          </a:prstGeom>
          <a:ln w="76200" cmpd="sng">
            <a:solidFill>
              <a:srgbClr val="FF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flipV="1">
            <a:off x="5362713" y="3864645"/>
            <a:ext cx="657089" cy="652712"/>
          </a:xfrm>
          <a:prstGeom prst="line">
            <a:avLst/>
          </a:prstGeom>
          <a:ln w="76200" cmpd="sng">
            <a:solidFill>
              <a:srgbClr val="FF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90896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457200" y="-228600"/>
            <a:ext cx="8229600" cy="1143000"/>
          </a:xfrm>
        </p:spPr>
        <p:txBody>
          <a:bodyPr/>
          <a:lstStyle/>
          <a:p>
            <a:r>
              <a:rPr lang="en-US" dirty="0">
                <a:ea typeface="ＭＳ Ｐゴシック" charset="-128"/>
                <a:cs typeface="ＭＳ Ｐゴシック" charset="-128"/>
              </a:rPr>
              <a:t>Fault </a:t>
            </a:r>
            <a:r>
              <a:rPr lang="en-US" dirty="0" smtClean="0">
                <a:ea typeface="ＭＳ Ｐゴシック" charset="-128"/>
                <a:cs typeface="ＭＳ Ｐゴシック" charset="-128"/>
              </a:rPr>
              <a:t>Recovery </a:t>
            </a:r>
            <a:r>
              <a:rPr lang="en-US" dirty="0" smtClean="0"/>
              <a:t>Example</a:t>
            </a:r>
            <a:endParaRPr lang="en-US" dirty="0"/>
          </a:p>
        </p:txBody>
      </p:sp>
      <p:sp>
        <p:nvSpPr>
          <p:cNvPr id="10" name="Content Placeholder 9"/>
          <p:cNvSpPr>
            <a:spLocks noGrp="1"/>
          </p:cNvSpPr>
          <p:nvPr>
            <p:ph idx="1"/>
          </p:nvPr>
        </p:nvSpPr>
        <p:spPr>
          <a:xfrm>
            <a:off x="457200" y="1600200"/>
            <a:ext cx="8686800" cy="2286000"/>
          </a:xfrm>
        </p:spPr>
        <p:txBody>
          <a:bodyPr/>
          <a:lstStyle/>
          <a:p>
            <a:pPr eaLnBrk="1" hangingPunct="1"/>
            <a:r>
              <a:rPr lang="en-US" dirty="0"/>
              <a:t>C</a:t>
            </a:r>
            <a:r>
              <a:rPr lang="en-US" baseline="-25000" dirty="0"/>
              <a:t>1</a:t>
            </a:r>
            <a:r>
              <a:rPr lang="en-US" dirty="0"/>
              <a:t> lost due to node failure before </a:t>
            </a:r>
            <a:r>
              <a:rPr lang="en-US" dirty="0" smtClean="0"/>
              <a:t>reduce finishes</a:t>
            </a:r>
          </a:p>
          <a:p>
            <a:pPr eaLnBrk="1" hangingPunct="1"/>
            <a:r>
              <a:rPr lang="en-US" dirty="0"/>
              <a:t>Reconstruct C</a:t>
            </a:r>
            <a:r>
              <a:rPr lang="en-US" baseline="-25000" dirty="0"/>
              <a:t>1</a:t>
            </a:r>
            <a:r>
              <a:rPr lang="en-US" dirty="0"/>
              <a:t>, eventually, on </a:t>
            </a:r>
            <a:r>
              <a:rPr lang="en-US" dirty="0" smtClean="0"/>
              <a:t>different </a:t>
            </a:r>
            <a:r>
              <a:rPr lang="en-US" dirty="0"/>
              <a:t>node</a:t>
            </a:r>
          </a:p>
          <a:p>
            <a:pPr eaLnBrk="1" hangingPunct="1"/>
            <a:endParaRPr lang="en-US" dirty="0"/>
          </a:p>
          <a:p>
            <a:pPr eaLnBrk="1" hangingPunct="1"/>
            <a:endParaRPr lang="en-US" dirty="0">
              <a:latin typeface="Corbel (body)" charset="0"/>
            </a:endParaRPr>
          </a:p>
        </p:txBody>
      </p:sp>
      <p:pic>
        <p:nvPicPr>
          <p:cNvPr id="50179" name="Picture 6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8494" y="4166891"/>
            <a:ext cx="712812" cy="65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80" name="Group 67"/>
          <p:cNvGrpSpPr>
            <a:grpSpLocks/>
          </p:cNvGrpSpPr>
          <p:nvPr/>
        </p:nvGrpSpPr>
        <p:grpSpPr bwMode="auto">
          <a:xfrm>
            <a:off x="977069" y="3921432"/>
            <a:ext cx="498148" cy="500047"/>
            <a:chOff x="304800" y="3683000"/>
            <a:chExt cx="483869" cy="457200"/>
          </a:xfrm>
        </p:grpSpPr>
        <p:sp>
          <p:nvSpPr>
            <p:cNvPr id="119" name="Rectangle 118"/>
            <p:cNvSpPr/>
            <p:nvPr/>
          </p:nvSpPr>
          <p:spPr>
            <a:xfrm>
              <a:off x="304800" y="3683000"/>
              <a:ext cx="442899" cy="457200"/>
            </a:xfrm>
            <a:prstGeom prst="rect">
              <a:avLst/>
            </a:prstGeom>
            <a:solidFill>
              <a:srgbClr val="FFF7D5"/>
            </a:solidFill>
            <a:ln>
              <a:solidFill>
                <a:schemeClr val="tx1"/>
              </a:solidFill>
              <a:prstDash val="solid"/>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latin typeface="Helvetica Neue Light"/>
                <a:cs typeface="Helvetica Neue Light"/>
              </a:endParaRPr>
            </a:p>
          </p:txBody>
        </p:sp>
        <p:sp>
          <p:nvSpPr>
            <p:cNvPr id="120" name="TextBox 119"/>
            <p:cNvSpPr txBox="1"/>
            <p:nvPr/>
          </p:nvSpPr>
          <p:spPr>
            <a:xfrm>
              <a:off x="347548" y="3718271"/>
              <a:ext cx="441121" cy="365826"/>
            </a:xfrm>
            <a:prstGeom prst="rect">
              <a:avLst/>
            </a:prstGeom>
            <a:noFill/>
          </p:spPr>
          <p:txBody>
            <a:bodyPr wrap="none">
              <a:spAutoFit/>
            </a:bodyPr>
            <a:lstStyle/>
            <a:p>
              <a:pPr>
                <a:defRPr/>
              </a:pPr>
              <a:r>
                <a:rPr lang="en-US" sz="2000" dirty="0">
                  <a:latin typeface="Helvetica Neue Light"/>
                  <a:cs typeface="Helvetica Neue Light"/>
                </a:rPr>
                <a:t>A</a:t>
              </a:r>
              <a:r>
                <a:rPr lang="en-US" sz="2000" baseline="-25000" dirty="0">
                  <a:latin typeface="Helvetica Neue Light"/>
                  <a:cs typeface="Helvetica Neue Light"/>
                </a:rPr>
                <a:t>1</a:t>
              </a:r>
            </a:p>
          </p:txBody>
        </p:sp>
      </p:grpSp>
      <p:pic>
        <p:nvPicPr>
          <p:cNvPr id="50181" name="Picture 6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4987" y="5549698"/>
            <a:ext cx="712812" cy="65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82" name="Group 69"/>
          <p:cNvGrpSpPr>
            <a:grpSpLocks/>
          </p:cNvGrpSpPr>
          <p:nvPr/>
        </p:nvGrpSpPr>
        <p:grpSpPr bwMode="auto">
          <a:xfrm>
            <a:off x="977069" y="5304230"/>
            <a:ext cx="467670" cy="512239"/>
            <a:chOff x="304800" y="3683000"/>
            <a:chExt cx="454264" cy="423890"/>
          </a:xfrm>
        </p:grpSpPr>
        <p:sp>
          <p:nvSpPr>
            <p:cNvPr id="117" name="Rectangle 116"/>
            <p:cNvSpPr/>
            <p:nvPr/>
          </p:nvSpPr>
          <p:spPr>
            <a:xfrm>
              <a:off x="304800" y="3683000"/>
              <a:ext cx="442899" cy="423890"/>
            </a:xfrm>
            <a:prstGeom prst="rect">
              <a:avLst/>
            </a:prstGeom>
            <a:solidFill>
              <a:srgbClr val="FFF7D5"/>
            </a:solidFill>
            <a:ln>
              <a:solidFill>
                <a:schemeClr val="tx1"/>
              </a:solidFill>
              <a:prstDash val="solid"/>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latin typeface="Helvetica Neue Light"/>
                <a:cs typeface="Helvetica Neue Light"/>
              </a:endParaRPr>
            </a:p>
          </p:txBody>
        </p:sp>
        <p:sp>
          <p:nvSpPr>
            <p:cNvPr id="118" name="TextBox 117"/>
            <p:cNvSpPr txBox="1"/>
            <p:nvPr/>
          </p:nvSpPr>
          <p:spPr>
            <a:xfrm>
              <a:off x="317943" y="3702594"/>
              <a:ext cx="441121" cy="331100"/>
            </a:xfrm>
            <a:prstGeom prst="rect">
              <a:avLst/>
            </a:prstGeom>
            <a:noFill/>
          </p:spPr>
          <p:txBody>
            <a:bodyPr wrap="none">
              <a:spAutoFit/>
            </a:bodyPr>
            <a:lstStyle/>
            <a:p>
              <a:pPr>
                <a:defRPr/>
              </a:pPr>
              <a:r>
                <a:rPr lang="en-US" sz="2000" dirty="0">
                  <a:latin typeface="Helvetica Neue Light"/>
                  <a:cs typeface="Helvetica Neue Light"/>
                </a:rPr>
                <a:t>A</a:t>
              </a:r>
              <a:r>
                <a:rPr lang="en-US" sz="2000" baseline="-25000" dirty="0">
                  <a:latin typeface="Helvetica Neue Light"/>
                  <a:cs typeface="Helvetica Neue Light"/>
                </a:rPr>
                <a:t>2</a:t>
              </a:r>
            </a:p>
          </p:txBody>
        </p:sp>
      </p:grpSp>
      <p:sp>
        <p:nvSpPr>
          <p:cNvPr id="71" name="Rounded Rectangle 70"/>
          <p:cNvSpPr/>
          <p:nvPr/>
        </p:nvSpPr>
        <p:spPr>
          <a:xfrm>
            <a:off x="904922" y="3705954"/>
            <a:ext cx="584390" cy="2304679"/>
          </a:xfrm>
          <a:prstGeom prst="roundRect">
            <a:avLst/>
          </a:prstGeom>
          <a:ln w="12700">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lIns="38405" tIns="19202" rIns="38405" bIns="19202" anchor="ctr"/>
          <a:lstStyle/>
          <a:p>
            <a:pPr algn="ctr">
              <a:defRPr/>
            </a:pPr>
            <a:endParaRPr lang="en-US" sz="2000">
              <a:latin typeface="Helvetica Neue Light"/>
              <a:cs typeface="Helvetica Neue Light"/>
            </a:endParaRPr>
          </a:p>
        </p:txBody>
      </p:sp>
      <p:sp>
        <p:nvSpPr>
          <p:cNvPr id="72" name="TextBox 71"/>
          <p:cNvSpPr txBox="1"/>
          <p:nvPr/>
        </p:nvSpPr>
        <p:spPr>
          <a:xfrm rot="16200000">
            <a:off x="250110" y="4665285"/>
            <a:ext cx="834177" cy="346556"/>
          </a:xfrm>
          <a:prstGeom prst="rect">
            <a:avLst/>
          </a:prstGeom>
          <a:noFill/>
        </p:spPr>
        <p:txBody>
          <a:bodyPr wrap="none" lIns="38405" tIns="19202" rIns="38405" bIns="19202">
            <a:spAutoFit/>
          </a:bodyPr>
          <a:lstStyle/>
          <a:p>
            <a:pPr>
              <a:defRPr/>
            </a:pPr>
            <a:r>
              <a:rPr lang="en-US" sz="2000" dirty="0">
                <a:latin typeface="Helvetica Neue Light"/>
                <a:cs typeface="Helvetica Neue Light"/>
              </a:rPr>
              <a:t>RDD A</a:t>
            </a:r>
          </a:p>
        </p:txBody>
      </p:sp>
      <p:grpSp>
        <p:nvGrpSpPr>
          <p:cNvPr id="244" name="Group 243"/>
          <p:cNvGrpSpPr>
            <a:grpSpLocks/>
          </p:cNvGrpSpPr>
          <p:nvPr/>
        </p:nvGrpSpPr>
        <p:grpSpPr bwMode="auto">
          <a:xfrm>
            <a:off x="5947269" y="4187488"/>
            <a:ext cx="2359611" cy="1366035"/>
            <a:chOff x="14344639" y="8382000"/>
            <a:chExt cx="5191352" cy="2747717"/>
          </a:xfrm>
        </p:grpSpPr>
        <p:pic>
          <p:nvPicPr>
            <p:cNvPr id="50220" name="Picture 61" descr="DDR2-Laptop-RAM-Memor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777126" y="8382000"/>
              <a:ext cx="1758865" cy="141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Oval 109"/>
            <p:cNvSpPr/>
            <p:nvPr/>
          </p:nvSpPr>
          <p:spPr>
            <a:xfrm>
              <a:off x="15845387" y="9143889"/>
              <a:ext cx="1446857" cy="1112901"/>
            </a:xfrm>
            <a:prstGeom prst="ellipse">
              <a:avLst/>
            </a:prstGeom>
            <a:solidFill>
              <a:srgbClr val="BFBFBF"/>
            </a:solidFill>
            <a:ln>
              <a:solidFill>
                <a:srgbClr val="7F7F7F"/>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solidFill>
                  <a:srgbClr val="000000"/>
                </a:solidFill>
                <a:latin typeface="Helvetica Neue Light"/>
                <a:cs typeface="Helvetica Neue Light"/>
              </a:endParaRPr>
            </a:p>
          </p:txBody>
        </p:sp>
        <p:sp>
          <p:nvSpPr>
            <p:cNvPr id="111" name="TextBox 110"/>
            <p:cNvSpPr txBox="1"/>
            <p:nvPr/>
          </p:nvSpPr>
          <p:spPr>
            <a:xfrm>
              <a:off x="15870719" y="9219173"/>
              <a:ext cx="1483489" cy="804803"/>
            </a:xfrm>
            <a:prstGeom prst="rect">
              <a:avLst/>
            </a:prstGeom>
            <a:noFill/>
          </p:spPr>
          <p:txBody>
            <a:bodyPr wrap="none">
              <a:spAutoFit/>
            </a:bodyPr>
            <a:lstStyle/>
            <a:p>
              <a:pPr>
                <a:defRPr/>
              </a:pPr>
              <a:r>
                <a:rPr lang="en-US" sz="2000" dirty="0" err="1">
                  <a:latin typeface="Helvetica Neue Light"/>
                  <a:cs typeface="Helvetica Neue Light"/>
                </a:rPr>
                <a:t>a</a:t>
              </a:r>
              <a:r>
                <a:rPr lang="en-US" sz="2000" dirty="0" err="1" smtClean="0">
                  <a:latin typeface="Helvetica Neue Light"/>
                  <a:cs typeface="Helvetica Neue Light"/>
                </a:rPr>
                <a:t>gg</a:t>
              </a:r>
              <a:r>
                <a:rPr lang="en-US" sz="2000" dirty="0" smtClean="0">
                  <a:latin typeface="Helvetica Neue Light"/>
                  <a:cs typeface="Helvetica Neue Light"/>
                </a:rPr>
                <a:t>.</a:t>
              </a:r>
              <a:endParaRPr lang="en-US" sz="2000" dirty="0">
                <a:latin typeface="Helvetica Neue Light"/>
                <a:cs typeface="Helvetica Neue Light"/>
              </a:endParaRPr>
            </a:p>
          </p:txBody>
        </p:sp>
        <p:cxnSp>
          <p:nvCxnSpPr>
            <p:cNvPr id="115" name="Straight Arrow Connector 114"/>
            <p:cNvCxnSpPr>
              <a:endCxn id="59" idx="2"/>
            </p:cNvCxnSpPr>
            <p:nvPr/>
          </p:nvCxnSpPr>
          <p:spPr>
            <a:xfrm flipV="1">
              <a:off x="14344639" y="9708028"/>
              <a:ext cx="1500748" cy="1421689"/>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112" name="Rectangle 111"/>
            <p:cNvSpPr/>
            <p:nvPr/>
          </p:nvSpPr>
          <p:spPr>
            <a:xfrm>
              <a:off x="18154146" y="9276235"/>
              <a:ext cx="1004758" cy="858783"/>
            </a:xfrm>
            <a:prstGeom prst="rect">
              <a:avLst/>
            </a:prstGeom>
            <a:solidFill>
              <a:schemeClr val="bg1">
                <a:lumMod val="75000"/>
              </a:schemeClr>
            </a:solidFill>
            <a:ln>
              <a:solidFill>
                <a:srgbClr val="7F7F7F"/>
              </a:solidFill>
              <a:prstDash val="solid"/>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solidFill>
                  <a:schemeClr val="tx1">
                    <a:lumMod val="50000"/>
                    <a:lumOff val="50000"/>
                  </a:schemeClr>
                </a:solidFill>
                <a:latin typeface="Helvetica Neue Light"/>
                <a:cs typeface="Helvetica Neue Light"/>
              </a:endParaRPr>
            </a:p>
          </p:txBody>
        </p:sp>
        <p:sp>
          <p:nvSpPr>
            <p:cNvPr id="113" name="TextBox 112"/>
            <p:cNvSpPr txBox="1"/>
            <p:nvPr/>
          </p:nvSpPr>
          <p:spPr>
            <a:xfrm>
              <a:off x="18277629" y="9253577"/>
              <a:ext cx="792811" cy="804803"/>
            </a:xfrm>
            <a:prstGeom prst="rect">
              <a:avLst/>
            </a:prstGeom>
            <a:noFill/>
          </p:spPr>
          <p:txBody>
            <a:bodyPr wrap="none">
              <a:spAutoFit/>
            </a:bodyPr>
            <a:lstStyle/>
            <a:p>
              <a:pPr>
                <a:defRPr/>
              </a:pPr>
              <a:r>
                <a:rPr lang="en-US" sz="2000" dirty="0">
                  <a:latin typeface="Helvetica Neue Light"/>
                  <a:cs typeface="Helvetica Neue Light"/>
                </a:rPr>
                <a:t>D</a:t>
              </a:r>
              <a:endParaRPr lang="en-US" sz="2000" baseline="-25000" dirty="0">
                <a:latin typeface="Helvetica Neue Light"/>
                <a:cs typeface="Helvetica Neue Light"/>
              </a:endParaRPr>
            </a:p>
          </p:txBody>
        </p:sp>
        <p:cxnSp>
          <p:nvCxnSpPr>
            <p:cNvPr id="116" name="Straight Arrow Connector 115"/>
            <p:cNvCxnSpPr>
              <a:stCxn id="110" idx="6"/>
              <a:endCxn id="112" idx="1"/>
            </p:cNvCxnSpPr>
            <p:nvPr/>
          </p:nvCxnSpPr>
          <p:spPr>
            <a:xfrm>
              <a:off x="17292244" y="9700341"/>
              <a:ext cx="861902" cy="5286"/>
            </a:xfrm>
            <a:prstGeom prst="straightConnector1">
              <a:avLst/>
            </a:prstGeom>
            <a:ln w="57150" cap="rnd" cmpd="sng">
              <a:solidFill>
                <a:srgbClr val="7F7F7F"/>
              </a:solidFill>
              <a:prstDash val="sysDash"/>
              <a:headEnd type="none" w="med" len="med"/>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42" name="Group 241"/>
          <p:cNvGrpSpPr>
            <a:grpSpLocks/>
          </p:cNvGrpSpPr>
          <p:nvPr/>
        </p:nvGrpSpPr>
        <p:grpSpPr bwMode="auto">
          <a:xfrm>
            <a:off x="1433040" y="3554414"/>
            <a:ext cx="2153585" cy="2281862"/>
            <a:chOff x="4411255" y="7109509"/>
            <a:chExt cx="4739010" cy="4588814"/>
          </a:xfrm>
        </p:grpSpPr>
        <p:pic>
          <p:nvPicPr>
            <p:cNvPr id="50205" name="Picture 62" descr="DDR2-Laptop-RAM-Memor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60796" y="7109509"/>
              <a:ext cx="1758865" cy="141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6" name="Picture 64" descr="DDR2-Laptop-RAM-Memor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9829800"/>
              <a:ext cx="1758865" cy="141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Oval 95"/>
            <p:cNvSpPr/>
            <p:nvPr/>
          </p:nvSpPr>
          <p:spPr>
            <a:xfrm>
              <a:off x="5449818" y="7776727"/>
              <a:ext cx="1261541" cy="1112645"/>
            </a:xfrm>
            <a:prstGeom prst="ellipse">
              <a:avLst/>
            </a:prstGeom>
            <a:solidFill>
              <a:srgbClr val="CCFFCC"/>
            </a:solidFill>
            <a:ln>
              <a:solidFill>
                <a:srgbClr val="00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solidFill>
                  <a:srgbClr val="000000"/>
                </a:solidFill>
                <a:latin typeface="Helvetica Neue Light"/>
                <a:cs typeface="Helvetica Neue Light"/>
              </a:endParaRPr>
            </a:p>
          </p:txBody>
        </p:sp>
        <p:sp>
          <p:nvSpPr>
            <p:cNvPr id="97" name="TextBox 96"/>
            <p:cNvSpPr txBox="1"/>
            <p:nvPr/>
          </p:nvSpPr>
          <p:spPr>
            <a:xfrm>
              <a:off x="5393924" y="7878886"/>
              <a:ext cx="1399100" cy="804619"/>
            </a:xfrm>
            <a:prstGeom prst="rect">
              <a:avLst/>
            </a:prstGeom>
            <a:noFill/>
          </p:spPr>
          <p:txBody>
            <a:bodyPr wrap="none">
              <a:spAutoFit/>
            </a:bodyPr>
            <a:lstStyle/>
            <a:p>
              <a:pPr>
                <a:defRPr/>
              </a:pPr>
              <a:r>
                <a:rPr lang="en-US" sz="2000" dirty="0" smtClean="0">
                  <a:latin typeface="Helvetica Neue Light"/>
                  <a:cs typeface="Helvetica Neue Light"/>
                </a:rPr>
                <a:t>filter</a:t>
              </a:r>
              <a:endParaRPr lang="en-US" sz="2000" dirty="0">
                <a:latin typeface="Helvetica Neue Light"/>
                <a:cs typeface="Helvetica Neue Light"/>
              </a:endParaRPr>
            </a:p>
          </p:txBody>
        </p:sp>
        <p:sp>
          <p:nvSpPr>
            <p:cNvPr id="98" name="Oval 97"/>
            <p:cNvSpPr/>
            <p:nvPr/>
          </p:nvSpPr>
          <p:spPr>
            <a:xfrm>
              <a:off x="5449818" y="10587264"/>
              <a:ext cx="1259955" cy="1111059"/>
            </a:xfrm>
            <a:prstGeom prst="ellipse">
              <a:avLst/>
            </a:prstGeom>
            <a:solidFill>
              <a:srgbClr val="CCFFCC"/>
            </a:solidFill>
            <a:ln>
              <a:solidFill>
                <a:srgbClr val="00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solidFill>
                  <a:srgbClr val="000000"/>
                </a:solidFill>
                <a:latin typeface="Helvetica Neue Light"/>
                <a:cs typeface="Helvetica Neue Light"/>
              </a:endParaRPr>
            </a:p>
          </p:txBody>
        </p:sp>
        <p:sp>
          <p:nvSpPr>
            <p:cNvPr id="99" name="TextBox 98"/>
            <p:cNvSpPr txBox="1"/>
            <p:nvPr/>
          </p:nvSpPr>
          <p:spPr>
            <a:xfrm>
              <a:off x="5365978" y="10674418"/>
              <a:ext cx="1399100" cy="804619"/>
            </a:xfrm>
            <a:prstGeom prst="rect">
              <a:avLst/>
            </a:prstGeom>
            <a:noFill/>
          </p:spPr>
          <p:txBody>
            <a:bodyPr wrap="none">
              <a:spAutoFit/>
            </a:bodyPr>
            <a:lstStyle/>
            <a:p>
              <a:pPr>
                <a:defRPr/>
              </a:pPr>
              <a:r>
                <a:rPr lang="en-US" sz="2000" dirty="0" smtClean="0">
                  <a:latin typeface="Helvetica Neue Light"/>
                  <a:cs typeface="Helvetica Neue Light"/>
                </a:rPr>
                <a:t>filter</a:t>
              </a:r>
              <a:endParaRPr lang="en-US" sz="2000" dirty="0">
                <a:latin typeface="Helvetica Neue Light"/>
                <a:cs typeface="Helvetica Neue Light"/>
              </a:endParaRPr>
            </a:p>
          </p:txBody>
        </p:sp>
        <p:sp>
          <p:nvSpPr>
            <p:cNvPr id="100" name="Rectangle 99"/>
            <p:cNvSpPr/>
            <p:nvPr/>
          </p:nvSpPr>
          <p:spPr>
            <a:xfrm>
              <a:off x="7643625" y="10622040"/>
              <a:ext cx="1003367" cy="1036455"/>
            </a:xfrm>
            <a:prstGeom prst="rect">
              <a:avLst/>
            </a:prstGeom>
            <a:solidFill>
              <a:srgbClr val="FFF7D5"/>
            </a:solidFill>
            <a:ln>
              <a:solidFill>
                <a:srgbClr val="000000"/>
              </a:solidFill>
              <a:prstDash val="solid"/>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solidFill>
                  <a:srgbClr val="000000"/>
                </a:solidFill>
                <a:latin typeface="Helvetica Neue Light"/>
                <a:cs typeface="Helvetica Neue Light"/>
              </a:endParaRPr>
            </a:p>
          </p:txBody>
        </p:sp>
        <p:sp>
          <p:nvSpPr>
            <p:cNvPr id="101" name="TextBox 100"/>
            <p:cNvSpPr txBox="1"/>
            <p:nvPr/>
          </p:nvSpPr>
          <p:spPr>
            <a:xfrm>
              <a:off x="7629654" y="10649817"/>
              <a:ext cx="992006" cy="804619"/>
            </a:xfrm>
            <a:prstGeom prst="rect">
              <a:avLst/>
            </a:prstGeom>
            <a:noFill/>
          </p:spPr>
          <p:txBody>
            <a:bodyPr wrap="none">
              <a:spAutoFit/>
            </a:bodyPr>
            <a:lstStyle/>
            <a:p>
              <a:pPr>
                <a:defRPr/>
              </a:pPr>
              <a:r>
                <a:rPr lang="en-US" sz="2000" dirty="0">
                  <a:latin typeface="Helvetica Neue Light"/>
                  <a:cs typeface="Helvetica Neue Light"/>
                </a:rPr>
                <a:t>B</a:t>
              </a:r>
              <a:r>
                <a:rPr lang="en-US" sz="2000" baseline="-25000" dirty="0">
                  <a:latin typeface="Helvetica Neue Light"/>
                  <a:cs typeface="Helvetica Neue Light"/>
                </a:rPr>
                <a:t>2</a:t>
              </a:r>
            </a:p>
          </p:txBody>
        </p:sp>
        <p:sp>
          <p:nvSpPr>
            <p:cNvPr id="102" name="Rectangle 101"/>
            <p:cNvSpPr/>
            <p:nvPr/>
          </p:nvSpPr>
          <p:spPr>
            <a:xfrm>
              <a:off x="7643625" y="7845982"/>
              <a:ext cx="1003367" cy="1007177"/>
            </a:xfrm>
            <a:prstGeom prst="rect">
              <a:avLst/>
            </a:prstGeom>
            <a:solidFill>
              <a:srgbClr val="FFF7D5"/>
            </a:solidFill>
            <a:ln>
              <a:solidFill>
                <a:srgbClr val="000000"/>
              </a:solidFill>
              <a:prstDash val="solid"/>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solidFill>
                  <a:srgbClr val="000000"/>
                </a:solidFill>
                <a:latin typeface="Helvetica Neue Light"/>
                <a:cs typeface="Helvetica Neue Light"/>
              </a:endParaRPr>
            </a:p>
          </p:txBody>
        </p:sp>
        <p:sp>
          <p:nvSpPr>
            <p:cNvPr id="103" name="TextBox 102"/>
            <p:cNvSpPr txBox="1"/>
            <p:nvPr/>
          </p:nvSpPr>
          <p:spPr>
            <a:xfrm>
              <a:off x="7629654" y="7929965"/>
              <a:ext cx="992006" cy="804619"/>
            </a:xfrm>
            <a:prstGeom prst="rect">
              <a:avLst/>
            </a:prstGeom>
            <a:noFill/>
          </p:spPr>
          <p:txBody>
            <a:bodyPr wrap="none">
              <a:spAutoFit/>
            </a:bodyPr>
            <a:lstStyle/>
            <a:p>
              <a:pPr>
                <a:defRPr/>
              </a:pPr>
              <a:r>
                <a:rPr lang="en-US" sz="2000" dirty="0">
                  <a:latin typeface="Helvetica Neue Light"/>
                  <a:cs typeface="Helvetica Neue Light"/>
                </a:rPr>
                <a:t>B</a:t>
              </a:r>
              <a:r>
                <a:rPr lang="en-US" sz="2000" baseline="-25000" dirty="0">
                  <a:latin typeface="Helvetica Neue Light"/>
                  <a:cs typeface="Helvetica Neue Light"/>
                </a:rPr>
                <a:t>1</a:t>
              </a:r>
            </a:p>
          </p:txBody>
        </p:sp>
        <p:cxnSp>
          <p:nvCxnSpPr>
            <p:cNvPr id="104" name="Straight Arrow Connector 103"/>
            <p:cNvCxnSpPr>
              <a:stCxn id="119" idx="3"/>
              <a:endCxn id="96" idx="2"/>
            </p:cNvCxnSpPr>
            <p:nvPr/>
          </p:nvCxnSpPr>
          <p:spPr>
            <a:xfrm flipV="1">
              <a:off x="4411255" y="8333051"/>
              <a:ext cx="1038563" cy="17313"/>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a:stCxn id="117" idx="3"/>
              <a:endCxn id="98" idx="2"/>
            </p:cNvCxnSpPr>
            <p:nvPr/>
          </p:nvCxnSpPr>
          <p:spPr>
            <a:xfrm flipV="1">
              <a:off x="4411257" y="11142793"/>
              <a:ext cx="1038560" cy="637"/>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a:stCxn id="98" idx="6"/>
              <a:endCxn id="100" idx="1"/>
            </p:cNvCxnSpPr>
            <p:nvPr/>
          </p:nvCxnSpPr>
          <p:spPr>
            <a:xfrm flipV="1">
              <a:off x="6709772" y="11140267"/>
              <a:ext cx="933853" cy="2526"/>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a:stCxn id="96" idx="6"/>
              <a:endCxn id="103" idx="1"/>
            </p:cNvCxnSpPr>
            <p:nvPr/>
          </p:nvCxnSpPr>
          <p:spPr>
            <a:xfrm flipV="1">
              <a:off x="6711359" y="8332275"/>
              <a:ext cx="918295" cy="776"/>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grpSp>
      <p:pic>
        <p:nvPicPr>
          <p:cNvPr id="50189" name="Picture 63" descr="DDR2-Laptop-RAM-Memor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2711" y="3554417"/>
            <a:ext cx="799404" cy="704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0" name="Picture 65" descr="DDR2-Laptop-RAM-Memor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2711" y="4869233"/>
            <a:ext cx="799404" cy="704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Oval 80"/>
          <p:cNvSpPr/>
          <p:nvPr/>
        </p:nvSpPr>
        <p:spPr bwMode="auto">
          <a:xfrm>
            <a:off x="4419602" y="5257801"/>
            <a:ext cx="564119" cy="552492"/>
          </a:xfrm>
          <a:prstGeom prst="ellipse">
            <a:avLst/>
          </a:prstGeom>
          <a:solidFill>
            <a:srgbClr val="CCFFCC"/>
          </a:solidFill>
          <a:ln>
            <a:solidFill>
              <a:srgbClr val="00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solidFill>
                <a:srgbClr val="000000"/>
              </a:solidFill>
              <a:latin typeface="Helvetica Neue Light"/>
              <a:cs typeface="Helvetica Neue Light"/>
            </a:endParaRPr>
          </a:p>
        </p:txBody>
      </p:sp>
      <p:sp>
        <p:nvSpPr>
          <p:cNvPr id="82" name="TextBox 81"/>
          <p:cNvSpPr txBox="1"/>
          <p:nvPr/>
        </p:nvSpPr>
        <p:spPr bwMode="auto">
          <a:xfrm>
            <a:off x="4419600" y="5276537"/>
            <a:ext cx="572716" cy="400110"/>
          </a:xfrm>
          <a:prstGeom prst="rect">
            <a:avLst/>
          </a:prstGeom>
          <a:noFill/>
        </p:spPr>
        <p:txBody>
          <a:bodyPr wrap="none">
            <a:spAutoFit/>
          </a:bodyPr>
          <a:lstStyle/>
          <a:p>
            <a:pPr>
              <a:defRPr/>
            </a:pPr>
            <a:r>
              <a:rPr lang="en-US" sz="2000" dirty="0" smtClean="0">
                <a:latin typeface="Helvetica Neue Light"/>
                <a:cs typeface="Helvetica Neue Light"/>
              </a:rPr>
              <a:t>join</a:t>
            </a:r>
            <a:endParaRPr lang="en-US" sz="2000" dirty="0">
              <a:latin typeface="Helvetica Neue Light"/>
              <a:cs typeface="Helvetica Neue Light"/>
            </a:endParaRPr>
          </a:p>
        </p:txBody>
      </p:sp>
      <p:sp>
        <p:nvSpPr>
          <p:cNvPr id="83" name="Rectangle 82"/>
          <p:cNvSpPr/>
          <p:nvPr/>
        </p:nvSpPr>
        <p:spPr bwMode="auto">
          <a:xfrm>
            <a:off x="5491300" y="5270501"/>
            <a:ext cx="455968" cy="512239"/>
          </a:xfrm>
          <a:prstGeom prst="rect">
            <a:avLst/>
          </a:prstGeom>
          <a:solidFill>
            <a:srgbClr val="FFF7D5"/>
          </a:solidFill>
          <a:ln>
            <a:solidFill>
              <a:srgbClr val="000000"/>
            </a:solidFill>
            <a:prstDash val="solid"/>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solidFill>
                <a:srgbClr val="000000"/>
              </a:solidFill>
              <a:latin typeface="Helvetica Neue Light"/>
              <a:cs typeface="Helvetica Neue Light"/>
            </a:endParaRPr>
          </a:p>
        </p:txBody>
      </p:sp>
      <p:sp>
        <p:nvSpPr>
          <p:cNvPr id="86" name="TextBox 85"/>
          <p:cNvSpPr txBox="1"/>
          <p:nvPr/>
        </p:nvSpPr>
        <p:spPr bwMode="auto">
          <a:xfrm>
            <a:off x="5486402" y="5283200"/>
            <a:ext cx="460295" cy="400110"/>
          </a:xfrm>
          <a:prstGeom prst="rect">
            <a:avLst/>
          </a:prstGeom>
          <a:noFill/>
        </p:spPr>
        <p:txBody>
          <a:bodyPr wrap="none">
            <a:spAutoFit/>
          </a:bodyPr>
          <a:lstStyle/>
          <a:p>
            <a:pPr>
              <a:defRPr/>
            </a:pPr>
            <a:r>
              <a:rPr lang="en-US" sz="2000" dirty="0">
                <a:latin typeface="Helvetica Neue Light"/>
                <a:cs typeface="Helvetica Neue Light"/>
              </a:rPr>
              <a:t>C</a:t>
            </a:r>
            <a:r>
              <a:rPr lang="en-US" sz="2000" baseline="-25000" dirty="0">
                <a:latin typeface="Helvetica Neue Light"/>
                <a:cs typeface="Helvetica Neue Light"/>
              </a:rPr>
              <a:t>2</a:t>
            </a:r>
          </a:p>
        </p:txBody>
      </p:sp>
      <p:cxnSp>
        <p:nvCxnSpPr>
          <p:cNvPr id="89" name="Straight Arrow Connector 88"/>
          <p:cNvCxnSpPr>
            <a:stCxn id="81" idx="6"/>
            <a:endCxn id="83" idx="1"/>
          </p:cNvCxnSpPr>
          <p:nvPr/>
        </p:nvCxnSpPr>
        <p:spPr bwMode="auto">
          <a:xfrm flipV="1">
            <a:off x="4983721" y="5526620"/>
            <a:ext cx="507581" cy="7427"/>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a:stCxn id="102" idx="3"/>
            <a:endCxn id="81" idx="2"/>
          </p:cNvCxnSpPr>
          <p:nvPr/>
        </p:nvCxnSpPr>
        <p:spPr bwMode="auto">
          <a:xfrm>
            <a:off x="3357918" y="4171057"/>
            <a:ext cx="1061683" cy="1362991"/>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a:stCxn id="100" idx="3"/>
            <a:endCxn id="81" idx="2"/>
          </p:cNvCxnSpPr>
          <p:nvPr/>
        </p:nvCxnSpPr>
        <p:spPr bwMode="auto">
          <a:xfrm flipV="1">
            <a:off x="3357918" y="5534048"/>
            <a:ext cx="1061683" cy="24729"/>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grpSp>
        <p:nvGrpSpPr>
          <p:cNvPr id="57" name="Group 56"/>
          <p:cNvGrpSpPr/>
          <p:nvPr/>
        </p:nvGrpSpPr>
        <p:grpSpPr>
          <a:xfrm>
            <a:off x="3357919" y="3902725"/>
            <a:ext cx="4948963" cy="1659876"/>
            <a:chOff x="3357917" y="3898900"/>
            <a:chExt cx="4948963" cy="1659876"/>
          </a:xfrm>
        </p:grpSpPr>
        <p:pic>
          <p:nvPicPr>
            <p:cNvPr id="58" name="Picture 61" descr="DDR2-Laptop-RAM-Memor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07428" y="4187487"/>
              <a:ext cx="799452" cy="70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Oval 58"/>
            <p:cNvSpPr/>
            <p:nvPr/>
          </p:nvSpPr>
          <p:spPr bwMode="auto">
            <a:xfrm>
              <a:off x="6629400" y="4566262"/>
              <a:ext cx="657636" cy="553281"/>
            </a:xfrm>
            <a:prstGeom prst="ellipse">
              <a:avLst/>
            </a:prstGeom>
            <a:solidFill>
              <a:srgbClr val="CCFFCC"/>
            </a:solidFill>
            <a:ln>
              <a:solidFill>
                <a:srgbClr val="00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solidFill>
                  <a:srgbClr val="000000"/>
                </a:solidFill>
                <a:latin typeface="Helvetica Neue Light"/>
                <a:cs typeface="Helvetica Neue Light"/>
              </a:endParaRPr>
            </a:p>
          </p:txBody>
        </p:sp>
        <p:sp>
          <p:nvSpPr>
            <p:cNvPr id="60" name="TextBox 59"/>
            <p:cNvSpPr txBox="1"/>
            <p:nvPr/>
          </p:nvSpPr>
          <p:spPr bwMode="auto">
            <a:xfrm>
              <a:off x="6629400" y="4584700"/>
              <a:ext cx="674286" cy="400110"/>
            </a:xfrm>
            <a:prstGeom prst="rect">
              <a:avLst/>
            </a:prstGeom>
            <a:noFill/>
          </p:spPr>
          <p:txBody>
            <a:bodyPr wrap="none">
              <a:spAutoFit/>
            </a:bodyPr>
            <a:lstStyle/>
            <a:p>
              <a:pPr>
                <a:defRPr/>
              </a:pPr>
              <a:r>
                <a:rPr lang="en-US" sz="2000" dirty="0" err="1">
                  <a:latin typeface="Helvetica Neue Light"/>
                  <a:cs typeface="Helvetica Neue Light"/>
                </a:rPr>
                <a:t>a</a:t>
              </a:r>
              <a:r>
                <a:rPr lang="en-US" sz="2000" dirty="0" err="1" smtClean="0">
                  <a:latin typeface="Helvetica Neue Light"/>
                  <a:cs typeface="Helvetica Neue Light"/>
                </a:rPr>
                <a:t>gg</a:t>
              </a:r>
              <a:r>
                <a:rPr lang="en-US" sz="2000" dirty="0" smtClean="0">
                  <a:latin typeface="Helvetica Neue Light"/>
                  <a:cs typeface="Helvetica Neue Light"/>
                </a:rPr>
                <a:t>.</a:t>
              </a:r>
              <a:endParaRPr lang="en-US" sz="2000" dirty="0">
                <a:latin typeface="Helvetica Neue Light"/>
                <a:cs typeface="Helvetica Neue Light"/>
              </a:endParaRPr>
            </a:p>
          </p:txBody>
        </p:sp>
        <p:cxnSp>
          <p:nvCxnSpPr>
            <p:cNvPr id="61" name="Straight Arrow Connector 60"/>
            <p:cNvCxnSpPr>
              <a:stCxn id="69" idx="3"/>
              <a:endCxn id="60" idx="1"/>
            </p:cNvCxnSpPr>
            <p:nvPr/>
          </p:nvCxnSpPr>
          <p:spPr bwMode="auto">
            <a:xfrm>
              <a:off x="5946695" y="4143346"/>
              <a:ext cx="682705" cy="641409"/>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62" name="Rectangle 61"/>
            <p:cNvSpPr/>
            <p:nvPr/>
          </p:nvSpPr>
          <p:spPr bwMode="auto">
            <a:xfrm>
              <a:off x="7678794" y="4632058"/>
              <a:ext cx="456690" cy="426946"/>
            </a:xfrm>
            <a:prstGeom prst="rect">
              <a:avLst/>
            </a:prstGeom>
            <a:solidFill>
              <a:srgbClr val="FFF7D5"/>
            </a:solidFill>
            <a:ln>
              <a:solidFill>
                <a:srgbClr val="000000"/>
              </a:solidFill>
              <a:prstDash val="solid"/>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solidFill>
                  <a:schemeClr val="tx1">
                    <a:lumMod val="50000"/>
                    <a:lumOff val="50000"/>
                  </a:schemeClr>
                </a:solidFill>
                <a:latin typeface="Helvetica Neue Light"/>
                <a:cs typeface="Helvetica Neue Light"/>
              </a:endParaRPr>
            </a:p>
          </p:txBody>
        </p:sp>
        <p:sp>
          <p:nvSpPr>
            <p:cNvPr id="63" name="TextBox 62"/>
            <p:cNvSpPr txBox="1"/>
            <p:nvPr/>
          </p:nvSpPr>
          <p:spPr bwMode="auto">
            <a:xfrm>
              <a:off x="7734920" y="4620795"/>
              <a:ext cx="360354" cy="400110"/>
            </a:xfrm>
            <a:prstGeom prst="rect">
              <a:avLst/>
            </a:prstGeom>
            <a:noFill/>
          </p:spPr>
          <p:txBody>
            <a:bodyPr wrap="none">
              <a:spAutoFit/>
            </a:bodyPr>
            <a:lstStyle/>
            <a:p>
              <a:pPr>
                <a:defRPr/>
              </a:pPr>
              <a:r>
                <a:rPr lang="en-US" sz="2000" dirty="0">
                  <a:latin typeface="Helvetica Neue Light"/>
                  <a:cs typeface="Helvetica Neue Light"/>
                </a:rPr>
                <a:t>D</a:t>
              </a:r>
              <a:endParaRPr lang="en-US" sz="2000" baseline="-25000" dirty="0">
                <a:latin typeface="Helvetica Neue Light"/>
                <a:cs typeface="Helvetica Neue Light"/>
              </a:endParaRPr>
            </a:p>
          </p:txBody>
        </p:sp>
        <p:cxnSp>
          <p:nvCxnSpPr>
            <p:cNvPr id="64" name="Straight Arrow Connector 63"/>
            <p:cNvCxnSpPr>
              <a:stCxn id="59" idx="6"/>
              <a:endCxn id="62" idx="1"/>
            </p:cNvCxnSpPr>
            <p:nvPr/>
          </p:nvCxnSpPr>
          <p:spPr bwMode="auto">
            <a:xfrm>
              <a:off x="7287036" y="4842903"/>
              <a:ext cx="391758" cy="2628"/>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66" name="Oval 65"/>
            <p:cNvSpPr/>
            <p:nvPr/>
          </p:nvSpPr>
          <p:spPr bwMode="auto">
            <a:xfrm>
              <a:off x="4419600" y="3898900"/>
              <a:ext cx="573293" cy="553280"/>
            </a:xfrm>
            <a:prstGeom prst="ellipse">
              <a:avLst/>
            </a:prstGeom>
            <a:solidFill>
              <a:srgbClr val="CCFFCC"/>
            </a:solidFill>
            <a:ln>
              <a:solidFill>
                <a:srgbClr val="00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solidFill>
                  <a:srgbClr val="000000"/>
                </a:solidFill>
                <a:latin typeface="Helvetica Neue Light"/>
                <a:cs typeface="Helvetica Neue Light"/>
              </a:endParaRPr>
            </a:p>
          </p:txBody>
        </p:sp>
        <p:sp>
          <p:nvSpPr>
            <p:cNvPr id="67" name="TextBox 66"/>
            <p:cNvSpPr txBox="1"/>
            <p:nvPr/>
          </p:nvSpPr>
          <p:spPr bwMode="auto">
            <a:xfrm>
              <a:off x="4419600" y="3965627"/>
              <a:ext cx="572716" cy="400110"/>
            </a:xfrm>
            <a:prstGeom prst="rect">
              <a:avLst/>
            </a:prstGeom>
            <a:noFill/>
          </p:spPr>
          <p:txBody>
            <a:bodyPr wrap="none">
              <a:spAutoFit/>
            </a:bodyPr>
            <a:lstStyle/>
            <a:p>
              <a:pPr>
                <a:defRPr/>
              </a:pPr>
              <a:r>
                <a:rPr lang="en-US" sz="2000" dirty="0" smtClean="0">
                  <a:latin typeface="Helvetica Neue Light"/>
                  <a:cs typeface="Helvetica Neue Light"/>
                </a:rPr>
                <a:t>join</a:t>
              </a:r>
              <a:endParaRPr lang="en-US" sz="2000" dirty="0">
                <a:latin typeface="Helvetica Neue Light"/>
                <a:cs typeface="Helvetica Neue Light"/>
              </a:endParaRPr>
            </a:p>
          </p:txBody>
        </p:sp>
        <p:sp>
          <p:nvSpPr>
            <p:cNvPr id="68" name="Rectangle 67"/>
            <p:cNvSpPr/>
            <p:nvPr/>
          </p:nvSpPr>
          <p:spPr bwMode="auto">
            <a:xfrm>
              <a:off x="5491300" y="3937213"/>
              <a:ext cx="455968" cy="484260"/>
            </a:xfrm>
            <a:prstGeom prst="rect">
              <a:avLst/>
            </a:prstGeom>
            <a:solidFill>
              <a:srgbClr val="FFF7D5"/>
            </a:solidFill>
            <a:ln>
              <a:solidFill>
                <a:srgbClr val="000000"/>
              </a:solidFill>
              <a:prstDash val="solid"/>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000">
                <a:solidFill>
                  <a:srgbClr val="000000"/>
                </a:solidFill>
                <a:latin typeface="Helvetica Neue Light"/>
                <a:cs typeface="Helvetica Neue Light"/>
              </a:endParaRPr>
            </a:p>
          </p:txBody>
        </p:sp>
        <p:sp>
          <p:nvSpPr>
            <p:cNvPr id="69" name="TextBox 68"/>
            <p:cNvSpPr txBox="1"/>
            <p:nvPr/>
          </p:nvSpPr>
          <p:spPr bwMode="auto">
            <a:xfrm>
              <a:off x="5486400" y="3943291"/>
              <a:ext cx="460295" cy="400110"/>
            </a:xfrm>
            <a:prstGeom prst="rect">
              <a:avLst/>
            </a:prstGeom>
            <a:noFill/>
          </p:spPr>
          <p:txBody>
            <a:bodyPr wrap="none">
              <a:spAutoFit/>
            </a:bodyPr>
            <a:lstStyle/>
            <a:p>
              <a:pPr>
                <a:defRPr/>
              </a:pPr>
              <a:r>
                <a:rPr lang="en-US" sz="2000" dirty="0">
                  <a:latin typeface="Helvetica Neue Light"/>
                  <a:cs typeface="Helvetica Neue Light"/>
                </a:rPr>
                <a:t>C</a:t>
              </a:r>
              <a:r>
                <a:rPr lang="en-US" sz="2000" baseline="-25000" dirty="0">
                  <a:latin typeface="Helvetica Neue Light"/>
                  <a:cs typeface="Helvetica Neue Light"/>
                </a:rPr>
                <a:t>1</a:t>
              </a:r>
            </a:p>
          </p:txBody>
        </p:sp>
        <p:cxnSp>
          <p:nvCxnSpPr>
            <p:cNvPr id="70" name="Straight Arrow Connector 69"/>
            <p:cNvCxnSpPr>
              <a:stCxn id="66" idx="6"/>
              <a:endCxn id="68" idx="1"/>
            </p:cNvCxnSpPr>
            <p:nvPr/>
          </p:nvCxnSpPr>
          <p:spPr bwMode="auto">
            <a:xfrm>
              <a:off x="4992893" y="4175540"/>
              <a:ext cx="498407" cy="3803"/>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endCxn id="66" idx="2"/>
            </p:cNvCxnSpPr>
            <p:nvPr/>
          </p:nvCxnSpPr>
          <p:spPr bwMode="auto">
            <a:xfrm>
              <a:off x="3357917" y="4171056"/>
              <a:ext cx="1061683" cy="4484"/>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endCxn id="66" idx="2"/>
            </p:cNvCxnSpPr>
            <p:nvPr/>
          </p:nvCxnSpPr>
          <p:spPr bwMode="auto">
            <a:xfrm flipV="1">
              <a:off x="3357917" y="4175540"/>
              <a:ext cx="1061683" cy="1383236"/>
            </a:xfrm>
            <a:prstGeom prst="straightConnector1">
              <a:avLst/>
            </a:prstGeom>
            <a:ln w="57150" cap="rnd" cmpd="sng">
              <a:solidFill>
                <a:srgbClr val="0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0355921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0189"/>
                                        </p:tgtEl>
                                        <p:attrNameLst>
                                          <p:attrName>style.visibility</p:attrName>
                                        </p:attrNameLst>
                                      </p:cBhvr>
                                      <p:to>
                                        <p:strVal val="visible"/>
                                      </p:to>
                                    </p:set>
                                    <p:animEffect transition="in" filter="dissolve">
                                      <p:cBhvr>
                                        <p:cTn id="7" dur="500"/>
                                        <p:tgtEl>
                                          <p:spTgt spid="501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wipe(left)">
                                      <p:cBhvr>
                                        <p:cTn id="12"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361582675"/>
              </p:ext>
            </p:extLst>
          </p:nvPr>
        </p:nvGraphicFramePr>
        <p:xfrm>
          <a:off x="484522" y="2057400"/>
          <a:ext cx="7924800" cy="4191000"/>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Arrow Connector 4"/>
          <p:cNvCxnSpPr/>
          <p:nvPr/>
        </p:nvCxnSpPr>
        <p:spPr>
          <a:xfrm>
            <a:off x="4836259" y="2928351"/>
            <a:ext cx="192504" cy="457200"/>
          </a:xfrm>
          <a:prstGeom prst="straightConnector1">
            <a:avLst/>
          </a:prstGeom>
          <a:ln w="50800" cmpd="sng">
            <a:solidFill>
              <a:schemeClr val="tx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810000" y="2466686"/>
            <a:ext cx="2191676" cy="461665"/>
          </a:xfrm>
          <a:prstGeom prst="rect">
            <a:avLst/>
          </a:prstGeom>
          <a:noFill/>
        </p:spPr>
        <p:txBody>
          <a:bodyPr wrap="none" rtlCol="0">
            <a:spAutoFit/>
          </a:bodyPr>
          <a:lstStyle/>
          <a:p>
            <a:r>
              <a:rPr lang="en-US" dirty="0" smtClean="0">
                <a:latin typeface="Corbel"/>
                <a:cs typeface="Corbel"/>
              </a:rPr>
              <a:t>Failure happens</a:t>
            </a:r>
            <a:endParaRPr lang="en-US" dirty="0">
              <a:latin typeface="Corbel"/>
              <a:cs typeface="Corbel"/>
            </a:endParaRPr>
          </a:p>
        </p:txBody>
      </p:sp>
      <p:sp>
        <p:nvSpPr>
          <p:cNvPr id="10" name="Title 1"/>
          <p:cNvSpPr>
            <a:spLocks noGrp="1"/>
          </p:cNvSpPr>
          <p:nvPr>
            <p:ph type="title"/>
          </p:nvPr>
        </p:nvSpPr>
        <p:spPr>
          <a:xfrm>
            <a:off x="457200" y="-228600"/>
            <a:ext cx="8229600" cy="1143000"/>
          </a:xfrm>
        </p:spPr>
        <p:txBody>
          <a:bodyPr/>
          <a:lstStyle/>
          <a:p>
            <a:r>
              <a:rPr lang="en-US" dirty="0">
                <a:ea typeface="ＭＳ Ｐゴシック" charset="-128"/>
                <a:cs typeface="ＭＳ Ｐゴシック" charset="-128"/>
              </a:rPr>
              <a:t>Fault </a:t>
            </a:r>
            <a:r>
              <a:rPr lang="en-US" dirty="0" smtClean="0">
                <a:ea typeface="ＭＳ Ｐゴシック" charset="-128"/>
                <a:cs typeface="ＭＳ Ｐゴシック" charset="-128"/>
              </a:rPr>
              <a:t>Recovery </a:t>
            </a:r>
            <a:r>
              <a:rPr lang="en-US" dirty="0" smtClean="0"/>
              <a:t>Example</a:t>
            </a:r>
            <a:endParaRPr lang="en-US" dirty="0"/>
          </a:p>
        </p:txBody>
      </p:sp>
    </p:spTree>
    <p:extLst>
      <p:ext uri="{BB962C8B-B14F-4D97-AF65-F5344CB8AC3E}">
        <p14:creationId xmlns:p14="http://schemas.microsoft.com/office/powerpoint/2010/main" val="30842180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7095" y="1143000"/>
            <a:ext cx="8379327" cy="4641517"/>
          </a:xfrm>
        </p:spPr>
        <p:txBody>
          <a:bodyPr>
            <a:normAutofit/>
          </a:bodyPr>
          <a:lstStyle/>
          <a:p>
            <a:r>
              <a:rPr lang="en-US" dirty="0"/>
              <a:t>Many important </a:t>
            </a:r>
            <a:r>
              <a:rPr lang="en-US" dirty="0" smtClean="0"/>
              <a:t>apps must </a:t>
            </a:r>
            <a:r>
              <a:rPr lang="en-US" dirty="0"/>
              <a:t>process large </a:t>
            </a:r>
            <a:r>
              <a:rPr lang="en-US" dirty="0" smtClean="0"/>
              <a:t>data streams </a:t>
            </a:r>
            <a:r>
              <a:rPr lang="en-US" dirty="0"/>
              <a:t>at second-scale </a:t>
            </a:r>
            <a:r>
              <a:rPr lang="en-US" dirty="0" smtClean="0"/>
              <a:t>latencies</a:t>
            </a:r>
          </a:p>
          <a:p>
            <a:pPr lvl="1"/>
            <a:r>
              <a:rPr lang="en-US" dirty="0" smtClean="0"/>
              <a:t>Site statistics, intrusion detection, online ML</a:t>
            </a:r>
          </a:p>
          <a:p>
            <a:pPr marL="457200" lvl="1" indent="0">
              <a:buNone/>
            </a:pPr>
            <a:endParaRPr lang="en-US" dirty="0"/>
          </a:p>
          <a:p>
            <a:r>
              <a:rPr lang="en-US" dirty="0" smtClean="0"/>
              <a:t>To build and scale these apps users want:</a:t>
            </a:r>
            <a:endParaRPr lang="en-US" dirty="0"/>
          </a:p>
          <a:p>
            <a:pPr lvl="1"/>
            <a:r>
              <a:rPr lang="en-US" b="1" dirty="0" smtClean="0"/>
              <a:t>Integration: </a:t>
            </a:r>
            <a:r>
              <a:rPr lang="en-US" dirty="0" smtClean="0"/>
              <a:t>with offline analytical stack</a:t>
            </a:r>
            <a:endParaRPr lang="en-US" b="1" dirty="0" smtClean="0"/>
          </a:p>
          <a:p>
            <a:pPr lvl="1"/>
            <a:r>
              <a:rPr lang="en-US" b="1" dirty="0" smtClean="0"/>
              <a:t>Fault-tolerance</a:t>
            </a:r>
            <a:r>
              <a:rPr lang="en-US" b="1" dirty="0"/>
              <a:t>:</a:t>
            </a:r>
            <a:r>
              <a:rPr lang="en-US" dirty="0"/>
              <a:t> both for crashes and </a:t>
            </a:r>
            <a:r>
              <a:rPr lang="en-US" dirty="0" smtClean="0"/>
              <a:t>stragglers</a:t>
            </a:r>
            <a:endParaRPr lang="en-US" dirty="0"/>
          </a:p>
        </p:txBody>
      </p:sp>
      <p:sp>
        <p:nvSpPr>
          <p:cNvPr id="4" name="Title 3"/>
          <p:cNvSpPr>
            <a:spLocks noGrp="1"/>
          </p:cNvSpPr>
          <p:nvPr>
            <p:ph type="title"/>
          </p:nvPr>
        </p:nvSpPr>
        <p:spPr/>
        <p:txBody>
          <a:bodyPr>
            <a:normAutofit fontScale="90000"/>
          </a:bodyPr>
          <a:lstStyle/>
          <a:p>
            <a:r>
              <a:rPr lang="en-US" sz="4800" dirty="0" smtClean="0"/>
              <a:t>Spark Streaming: Motivation</a:t>
            </a:r>
            <a:endParaRPr lang="en-US" sz="4800" dirty="0"/>
          </a:p>
        </p:txBody>
      </p:sp>
    </p:spTree>
    <p:extLst>
      <p:ext uri="{BB962C8B-B14F-4D97-AF65-F5344CB8AC3E}">
        <p14:creationId xmlns:p14="http://schemas.microsoft.com/office/powerpoint/2010/main" val="12782785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it work?</a:t>
            </a:r>
            <a:endParaRPr lang="en-US" dirty="0"/>
          </a:p>
        </p:txBody>
      </p:sp>
      <p:sp>
        <p:nvSpPr>
          <p:cNvPr id="3" name="Content Placeholder 2"/>
          <p:cNvSpPr>
            <a:spLocks noGrp="1"/>
          </p:cNvSpPr>
          <p:nvPr>
            <p:ph idx="1"/>
          </p:nvPr>
        </p:nvSpPr>
        <p:spPr/>
        <p:txBody>
          <a:bodyPr/>
          <a:lstStyle/>
          <a:p>
            <a:r>
              <a:rPr lang="en-US" dirty="0" smtClean="0"/>
              <a:t>Data streams are chopped into batches </a:t>
            </a:r>
          </a:p>
          <a:p>
            <a:pPr lvl="1"/>
            <a:r>
              <a:rPr lang="en-US" dirty="0" smtClean="0"/>
              <a:t>A batch is an RDD holding a few 100s </a:t>
            </a:r>
            <a:r>
              <a:rPr lang="en-US" dirty="0" err="1" smtClean="0"/>
              <a:t>ms</a:t>
            </a:r>
            <a:r>
              <a:rPr lang="en-US" dirty="0" smtClean="0"/>
              <a:t> worth of data</a:t>
            </a:r>
          </a:p>
          <a:p>
            <a:r>
              <a:rPr lang="en-US" dirty="0" smtClean="0"/>
              <a:t>Each batch is processed  in Spark</a:t>
            </a:r>
            <a:endParaRPr lang="en-US" dirty="0"/>
          </a:p>
          <a:p>
            <a:endParaRPr lang="en-US" dirty="0"/>
          </a:p>
        </p:txBody>
      </p:sp>
      <p:sp>
        <p:nvSpPr>
          <p:cNvPr id="5" name="Right Arrow 4"/>
          <p:cNvSpPr/>
          <p:nvPr/>
        </p:nvSpPr>
        <p:spPr>
          <a:xfrm>
            <a:off x="1237481" y="4793754"/>
            <a:ext cx="1765571" cy="1031066"/>
          </a:xfrm>
          <a:prstGeom prst="rightArrow">
            <a:avLst/>
          </a:prstGeom>
          <a:solidFill>
            <a:sysClr val="window" lastClr="FFFFFF"/>
          </a:solidFill>
          <a:ln w="19050" cap="flat" cmpd="sng" algn="ctr">
            <a:solidFill>
              <a:srgbClr val="527D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latin typeface="Source Sans Pro Light"/>
                <a:ea typeface="+mn-ea"/>
                <a:cs typeface="Source Sans Pro Light"/>
              </a:rPr>
              <a:t>d</a:t>
            </a:r>
            <a:r>
              <a:rPr kumimoji="0" lang="en-US" sz="1400" b="1" i="0" u="none" strike="noStrike" kern="0" cap="none" spc="0" normalizeH="0" baseline="0" noProof="0" dirty="0" smtClean="0">
                <a:ln>
                  <a:noFill/>
                </a:ln>
                <a:effectLst/>
                <a:uLnTx/>
                <a:uFillTx/>
                <a:latin typeface="Source Sans Pro Light"/>
                <a:ea typeface="+mn-ea"/>
                <a:cs typeface="Source Sans Pro Light"/>
              </a:rPr>
              <a:t>ata streams</a:t>
            </a:r>
            <a:endParaRPr kumimoji="0" lang="en-US" sz="1400" b="1" i="0" u="none" strike="noStrike" kern="0" cap="none" spc="0" normalizeH="0" baseline="0" noProof="0" dirty="0">
              <a:ln>
                <a:noFill/>
              </a:ln>
              <a:effectLst/>
              <a:uLnTx/>
              <a:uFillTx/>
              <a:latin typeface="Source Sans Pro Light"/>
              <a:ea typeface="+mn-ea"/>
              <a:cs typeface="Source Sans Pro Light"/>
            </a:endParaRPr>
          </a:p>
        </p:txBody>
      </p:sp>
      <p:sp>
        <p:nvSpPr>
          <p:cNvPr id="6" name="Rounded Rectangle 5"/>
          <p:cNvSpPr/>
          <p:nvPr/>
        </p:nvSpPr>
        <p:spPr>
          <a:xfrm>
            <a:off x="3003052" y="4490653"/>
            <a:ext cx="375845" cy="1525672"/>
          </a:xfrm>
          <a:prstGeom prst="roundRect">
            <a:avLst/>
          </a:prstGeom>
          <a:solidFill>
            <a:sysClr val="window" lastClr="FFFFFF"/>
          </a:solidFill>
          <a:ln w="19050" cap="flat" cmpd="sng" algn="ctr">
            <a:solidFill>
              <a:srgbClr val="FF6600"/>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4D4D4F"/>
                </a:solidFill>
                <a:effectLst/>
                <a:uLnTx/>
                <a:uFillTx/>
                <a:latin typeface="Source Sans Pro Light"/>
                <a:ea typeface="+mn-ea"/>
                <a:cs typeface="Source Sans Pro Light"/>
              </a:rPr>
              <a:t>receivers</a:t>
            </a:r>
            <a:endParaRPr kumimoji="0" lang="en-US" sz="1600" b="1" i="0" u="none" strike="noStrike" kern="0" cap="none" spc="0" normalizeH="0" baseline="0" noProof="0" dirty="0">
              <a:ln>
                <a:noFill/>
              </a:ln>
              <a:solidFill>
                <a:srgbClr val="4D4D4F"/>
              </a:solidFill>
              <a:effectLst/>
              <a:uLnTx/>
              <a:uFillTx/>
              <a:latin typeface="Source Sans Pro Light"/>
              <a:ea typeface="+mn-ea"/>
              <a:cs typeface="Source Sans Pro Light"/>
            </a:endParaRPr>
          </a:p>
        </p:txBody>
      </p:sp>
      <p:grpSp>
        <p:nvGrpSpPr>
          <p:cNvPr id="13" name="Group 12"/>
          <p:cNvGrpSpPr/>
          <p:nvPr/>
        </p:nvGrpSpPr>
        <p:grpSpPr>
          <a:xfrm>
            <a:off x="3443584" y="4630294"/>
            <a:ext cx="2752758" cy="1335691"/>
            <a:chOff x="3443584" y="4630294"/>
            <a:chExt cx="2752758" cy="1335691"/>
          </a:xfrm>
        </p:grpSpPr>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4929374" y="4894954"/>
              <a:ext cx="1080846" cy="695482"/>
            </a:xfrm>
            <a:prstGeom prst="rect">
              <a:avLst/>
            </a:prstGeom>
          </p:spPr>
        </p:pic>
        <p:sp>
          <p:nvSpPr>
            <p:cNvPr id="8" name="Rounded Rectangle 7"/>
            <p:cNvSpPr/>
            <p:nvPr/>
          </p:nvSpPr>
          <p:spPr>
            <a:xfrm>
              <a:off x="4725705" y="4630294"/>
              <a:ext cx="1470637" cy="1246391"/>
            </a:xfrm>
            <a:prstGeom prst="roundRect">
              <a:avLst/>
            </a:prstGeom>
            <a:noFill/>
            <a:ln w="1905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4D4D4F"/>
                </a:solidFill>
                <a:effectLst/>
                <a:uLnTx/>
                <a:uFillTx/>
                <a:latin typeface="News Gothic MT"/>
                <a:ea typeface="+mn-ea"/>
                <a:cs typeface="+mn-cs"/>
              </a:endParaRPr>
            </a:p>
          </p:txBody>
        </p:sp>
        <p:sp>
          <p:nvSpPr>
            <p:cNvPr id="9" name="Rectangle 8"/>
            <p:cNvSpPr/>
            <p:nvPr/>
          </p:nvSpPr>
          <p:spPr>
            <a:xfrm>
              <a:off x="3503701" y="5045992"/>
              <a:ext cx="276333" cy="507048"/>
            </a:xfrm>
            <a:prstGeom prst="rect">
              <a:avLst/>
            </a:prstGeom>
            <a:solidFill>
              <a:sysClr val="window" lastClr="FFFFFF"/>
            </a:solidFill>
            <a:ln w="19050" cap="flat" cmpd="sng" algn="ctr">
              <a:solidFill>
                <a:srgbClr val="527D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4D4D4F"/>
                </a:solidFill>
                <a:effectLst/>
                <a:uLnTx/>
                <a:uFillTx/>
                <a:latin typeface="News Gothic MT"/>
                <a:ea typeface="+mn-ea"/>
                <a:cs typeface="+mn-cs"/>
              </a:endParaRPr>
            </a:p>
          </p:txBody>
        </p:sp>
        <p:sp>
          <p:nvSpPr>
            <p:cNvPr id="10" name="Rectangle 9"/>
            <p:cNvSpPr/>
            <p:nvPr/>
          </p:nvSpPr>
          <p:spPr>
            <a:xfrm>
              <a:off x="3903196" y="5045992"/>
              <a:ext cx="276333" cy="507048"/>
            </a:xfrm>
            <a:prstGeom prst="rect">
              <a:avLst/>
            </a:prstGeom>
            <a:solidFill>
              <a:sysClr val="window" lastClr="FFFFFF"/>
            </a:solidFill>
            <a:ln w="19050" cap="flat" cmpd="sng" algn="ctr">
              <a:solidFill>
                <a:srgbClr val="527D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4D4D4F"/>
                </a:solidFill>
                <a:effectLst/>
                <a:uLnTx/>
                <a:uFillTx/>
                <a:latin typeface="News Gothic MT"/>
                <a:ea typeface="+mn-ea"/>
                <a:cs typeface="+mn-cs"/>
              </a:endParaRPr>
            </a:p>
          </p:txBody>
        </p:sp>
        <p:sp>
          <p:nvSpPr>
            <p:cNvPr id="11" name="Rectangle 10"/>
            <p:cNvSpPr/>
            <p:nvPr/>
          </p:nvSpPr>
          <p:spPr>
            <a:xfrm>
              <a:off x="4313440" y="5045992"/>
              <a:ext cx="276333" cy="507048"/>
            </a:xfrm>
            <a:prstGeom prst="rect">
              <a:avLst/>
            </a:prstGeom>
            <a:solidFill>
              <a:sysClr val="window" lastClr="FFFFFF"/>
            </a:solidFill>
            <a:ln w="19050" cap="flat" cmpd="sng" algn="ctr">
              <a:solidFill>
                <a:srgbClr val="527D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4D4D4F"/>
                </a:solidFill>
                <a:effectLst/>
                <a:uLnTx/>
                <a:uFillTx/>
                <a:latin typeface="News Gothic MT"/>
                <a:ea typeface="+mn-ea"/>
                <a:cs typeface="+mn-cs"/>
              </a:endParaRPr>
            </a:p>
          </p:txBody>
        </p:sp>
        <p:sp>
          <p:nvSpPr>
            <p:cNvPr id="12" name="Rectangle 11"/>
            <p:cNvSpPr/>
            <p:nvPr/>
          </p:nvSpPr>
          <p:spPr>
            <a:xfrm>
              <a:off x="3443584" y="5658208"/>
              <a:ext cx="1220249" cy="30777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latin typeface="Source Sans Pro Light"/>
                  <a:cs typeface="Source Sans Pro Light"/>
                </a:rPr>
                <a:t>batches</a:t>
              </a:r>
              <a:endParaRPr kumimoji="0" lang="en-US" sz="1400" b="1" i="0" u="none" strike="noStrike" kern="0" cap="none" spc="0" normalizeH="0" baseline="0" noProof="0" dirty="0">
                <a:ln>
                  <a:noFill/>
                </a:ln>
                <a:solidFill>
                  <a:srgbClr val="000000"/>
                </a:solidFill>
                <a:effectLst/>
                <a:uLnTx/>
                <a:uFillTx/>
                <a:latin typeface="Source Sans Pro Light"/>
                <a:cs typeface="Source Sans Pro Light"/>
              </a:endParaRPr>
            </a:p>
          </p:txBody>
        </p:sp>
      </p:grpSp>
    </p:spTree>
    <p:extLst>
      <p:ext uri="{BB962C8B-B14F-4D97-AF65-F5344CB8AC3E}">
        <p14:creationId xmlns:p14="http://schemas.microsoft.com/office/powerpoint/2010/main" val="391398003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046832" y="3821609"/>
            <a:ext cx="3203195" cy="2448765"/>
            <a:chOff x="3046832" y="3821609"/>
            <a:chExt cx="3203195" cy="2448765"/>
          </a:xfrm>
        </p:grpSpPr>
        <p:sp>
          <p:nvSpPr>
            <p:cNvPr id="21" name="Rounded Rectangle 20"/>
            <p:cNvSpPr/>
            <p:nvPr/>
          </p:nvSpPr>
          <p:spPr>
            <a:xfrm>
              <a:off x="3046832" y="4206947"/>
              <a:ext cx="3203195" cy="2063427"/>
            </a:xfrm>
            <a:prstGeom prst="roundRect">
              <a:avLst/>
            </a:prstGeom>
            <a:noFill/>
            <a:ln w="19050" cap="flat" cmpd="sng" algn="ctr">
              <a:solidFill>
                <a:srgbClr val="FF6600">
                  <a:lumMod val="40000"/>
                  <a:lumOff val="6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4D4D4F"/>
                </a:solidFill>
                <a:effectLst/>
                <a:uLnTx/>
                <a:uFillTx/>
                <a:latin typeface="News Gothic MT"/>
                <a:ea typeface="+mn-ea"/>
                <a:cs typeface="+mn-cs"/>
              </a:endParaRPr>
            </a:p>
          </p:txBody>
        </p:sp>
        <p:grpSp>
          <p:nvGrpSpPr>
            <p:cNvPr id="22" name="Group 21"/>
            <p:cNvGrpSpPr/>
            <p:nvPr/>
          </p:nvGrpSpPr>
          <p:grpSpPr>
            <a:xfrm>
              <a:off x="3521173" y="3821609"/>
              <a:ext cx="2331839" cy="564271"/>
              <a:chOff x="3263783" y="1270861"/>
              <a:chExt cx="3753065" cy="777344"/>
            </a:xfrm>
            <a:solidFill>
              <a:sysClr val="window" lastClr="FFFFFF"/>
            </a:solidFill>
          </p:grpSpPr>
          <p:sp>
            <p:nvSpPr>
              <p:cNvPr id="23" name="TextBox 22"/>
              <p:cNvSpPr txBox="1"/>
              <p:nvPr/>
            </p:nvSpPr>
            <p:spPr>
              <a:xfrm>
                <a:off x="4628981" y="1420348"/>
                <a:ext cx="2387867" cy="508794"/>
              </a:xfrm>
              <a:prstGeom prst="rect">
                <a:avLst/>
              </a:prstGeom>
              <a:grpFill/>
            </p:spPr>
            <p:txBody>
              <a:bodyPr wrap="square"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u="none" strike="noStrike" kern="0" cap="none" spc="100" normalizeH="0" baseline="0" noProof="0" dirty="0" smtClean="0">
                    <a:ln>
                      <a:noFill/>
                    </a:ln>
                    <a:solidFill>
                      <a:srgbClr val="383431"/>
                    </a:solidFill>
                    <a:effectLst/>
                    <a:uLnTx/>
                    <a:uFillTx/>
                    <a:latin typeface="Helvetica Neue Light"/>
                    <a:cs typeface="Helvetica Neue Light"/>
                  </a:rPr>
                  <a:t>Streaming</a:t>
                </a:r>
                <a:endParaRPr kumimoji="0" lang="en-US" u="none" strike="noStrike" kern="0" cap="none" spc="100" normalizeH="0" baseline="0" noProof="0" dirty="0">
                  <a:ln>
                    <a:noFill/>
                  </a:ln>
                  <a:solidFill>
                    <a:srgbClr val="383431"/>
                  </a:solidFill>
                  <a:effectLst/>
                  <a:uLnTx/>
                  <a:uFillTx/>
                  <a:latin typeface="Helvetica Neue Light"/>
                  <a:cs typeface="Helvetica Neue Light"/>
                </a:endParaRPr>
              </a:p>
            </p:txBody>
          </p:sp>
          <p:pic>
            <p:nvPicPr>
              <p:cNvPr id="24" name="Picture 2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3263783" y="1270861"/>
                <a:ext cx="1512789" cy="777344"/>
              </a:xfrm>
              <a:prstGeom prst="rect">
                <a:avLst/>
              </a:prstGeom>
              <a:grpFill/>
            </p:spPr>
          </p:pic>
        </p:grpSp>
      </p:grpSp>
      <p:sp>
        <p:nvSpPr>
          <p:cNvPr id="2" name="Title 1"/>
          <p:cNvSpPr>
            <a:spLocks noGrp="1"/>
          </p:cNvSpPr>
          <p:nvPr>
            <p:ph type="title"/>
          </p:nvPr>
        </p:nvSpPr>
        <p:spPr/>
        <p:txBody>
          <a:bodyPr/>
          <a:lstStyle/>
          <a:p>
            <a:r>
              <a:rPr lang="en-US" dirty="0" smtClean="0"/>
              <a:t>How does it work?</a:t>
            </a:r>
            <a:endParaRPr lang="en-US" dirty="0"/>
          </a:p>
        </p:txBody>
      </p:sp>
      <p:sp>
        <p:nvSpPr>
          <p:cNvPr id="3" name="Content Placeholder 2"/>
          <p:cNvSpPr>
            <a:spLocks noGrp="1"/>
          </p:cNvSpPr>
          <p:nvPr>
            <p:ph idx="1"/>
          </p:nvPr>
        </p:nvSpPr>
        <p:spPr/>
        <p:txBody>
          <a:bodyPr/>
          <a:lstStyle/>
          <a:p>
            <a:r>
              <a:rPr lang="en-US" dirty="0" smtClean="0"/>
              <a:t>Data streams are chopped into batches </a:t>
            </a:r>
          </a:p>
          <a:p>
            <a:pPr lvl="1"/>
            <a:r>
              <a:rPr lang="en-US" dirty="0" smtClean="0"/>
              <a:t>A batch is an RDD holding a few 100s </a:t>
            </a:r>
            <a:r>
              <a:rPr lang="en-US" dirty="0" err="1" smtClean="0"/>
              <a:t>ms</a:t>
            </a:r>
            <a:r>
              <a:rPr lang="en-US" dirty="0" smtClean="0"/>
              <a:t> worth of data</a:t>
            </a:r>
          </a:p>
          <a:p>
            <a:r>
              <a:rPr lang="en-US" dirty="0" smtClean="0"/>
              <a:t>Each batch is processed  in Spark</a:t>
            </a:r>
          </a:p>
          <a:p>
            <a:r>
              <a:rPr lang="en-US" dirty="0"/>
              <a:t>Results pushed out in batches</a:t>
            </a:r>
          </a:p>
          <a:p>
            <a:endParaRPr lang="en-US" dirty="0"/>
          </a:p>
          <a:p>
            <a:endParaRPr lang="en-US" dirty="0"/>
          </a:p>
        </p:txBody>
      </p:sp>
      <p:sp>
        <p:nvSpPr>
          <p:cNvPr id="5" name="Right Arrow 4"/>
          <p:cNvSpPr/>
          <p:nvPr/>
        </p:nvSpPr>
        <p:spPr>
          <a:xfrm>
            <a:off x="1237481" y="4793754"/>
            <a:ext cx="1765571" cy="1031066"/>
          </a:xfrm>
          <a:prstGeom prst="rightArrow">
            <a:avLst/>
          </a:prstGeom>
          <a:solidFill>
            <a:sysClr val="window" lastClr="FFFFFF"/>
          </a:solidFill>
          <a:ln w="19050" cap="flat" cmpd="sng" algn="ctr">
            <a:solidFill>
              <a:srgbClr val="527D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latin typeface="Source Sans Pro Light"/>
                <a:ea typeface="+mn-ea"/>
                <a:cs typeface="Source Sans Pro Light"/>
              </a:rPr>
              <a:t>d</a:t>
            </a:r>
            <a:r>
              <a:rPr kumimoji="0" lang="en-US" sz="1400" b="1" i="0" u="none" strike="noStrike" kern="0" cap="none" spc="0" normalizeH="0" baseline="0" noProof="0" dirty="0" smtClean="0">
                <a:ln>
                  <a:noFill/>
                </a:ln>
                <a:effectLst/>
                <a:uLnTx/>
                <a:uFillTx/>
                <a:latin typeface="Source Sans Pro Light"/>
                <a:ea typeface="+mn-ea"/>
                <a:cs typeface="Source Sans Pro Light"/>
              </a:rPr>
              <a:t>ata streams</a:t>
            </a:r>
            <a:endParaRPr kumimoji="0" lang="en-US" sz="1400" b="1" i="0" u="none" strike="noStrike" kern="0" cap="none" spc="0" normalizeH="0" baseline="0" noProof="0" dirty="0">
              <a:ln>
                <a:noFill/>
              </a:ln>
              <a:effectLst/>
              <a:uLnTx/>
              <a:uFillTx/>
              <a:latin typeface="Source Sans Pro Light"/>
              <a:ea typeface="+mn-ea"/>
              <a:cs typeface="Source Sans Pro Light"/>
            </a:endParaRPr>
          </a:p>
        </p:txBody>
      </p:sp>
      <p:sp>
        <p:nvSpPr>
          <p:cNvPr id="6" name="Rounded Rectangle 5"/>
          <p:cNvSpPr/>
          <p:nvPr/>
        </p:nvSpPr>
        <p:spPr>
          <a:xfrm>
            <a:off x="3003052" y="4490653"/>
            <a:ext cx="375845" cy="1525672"/>
          </a:xfrm>
          <a:prstGeom prst="roundRect">
            <a:avLst/>
          </a:prstGeom>
          <a:solidFill>
            <a:sysClr val="window" lastClr="FFFFFF"/>
          </a:solidFill>
          <a:ln w="19050" cap="flat" cmpd="sng" algn="ctr">
            <a:solidFill>
              <a:srgbClr val="FF6600"/>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4D4D4F"/>
                </a:solidFill>
                <a:effectLst/>
                <a:uLnTx/>
                <a:uFillTx/>
                <a:latin typeface="Source Sans Pro Light"/>
                <a:ea typeface="+mn-ea"/>
                <a:cs typeface="Source Sans Pro Light"/>
              </a:rPr>
              <a:t>receivers</a:t>
            </a:r>
            <a:endParaRPr kumimoji="0" lang="en-US" sz="1600" b="1" i="0" u="none" strike="noStrike" kern="0" cap="none" spc="0" normalizeH="0" baseline="0" noProof="0" dirty="0">
              <a:ln>
                <a:noFill/>
              </a:ln>
              <a:solidFill>
                <a:srgbClr val="4D4D4F"/>
              </a:solidFill>
              <a:effectLst/>
              <a:uLnTx/>
              <a:uFillTx/>
              <a:latin typeface="Source Sans Pro Light"/>
              <a:ea typeface="+mn-ea"/>
              <a:cs typeface="Source Sans Pro Light"/>
            </a:endParaRPr>
          </a:p>
        </p:txBody>
      </p:sp>
      <p:grpSp>
        <p:nvGrpSpPr>
          <p:cNvPr id="13" name="Group 12"/>
          <p:cNvGrpSpPr/>
          <p:nvPr/>
        </p:nvGrpSpPr>
        <p:grpSpPr>
          <a:xfrm>
            <a:off x="3443584" y="4630294"/>
            <a:ext cx="2752758" cy="1335691"/>
            <a:chOff x="3443584" y="4630294"/>
            <a:chExt cx="2752758" cy="1335691"/>
          </a:xfrm>
        </p:grpSpPr>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a:xfrm>
              <a:off x="4929374" y="4894954"/>
              <a:ext cx="1080846" cy="695482"/>
            </a:xfrm>
            <a:prstGeom prst="rect">
              <a:avLst/>
            </a:prstGeom>
          </p:spPr>
        </p:pic>
        <p:sp>
          <p:nvSpPr>
            <p:cNvPr id="8" name="Rounded Rectangle 7"/>
            <p:cNvSpPr/>
            <p:nvPr/>
          </p:nvSpPr>
          <p:spPr>
            <a:xfrm>
              <a:off x="4725705" y="4630294"/>
              <a:ext cx="1470637" cy="1246391"/>
            </a:xfrm>
            <a:prstGeom prst="roundRect">
              <a:avLst/>
            </a:prstGeom>
            <a:noFill/>
            <a:ln w="1905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4D4D4F"/>
                </a:solidFill>
                <a:effectLst/>
                <a:uLnTx/>
                <a:uFillTx/>
                <a:latin typeface="News Gothic MT"/>
                <a:ea typeface="+mn-ea"/>
                <a:cs typeface="+mn-cs"/>
              </a:endParaRPr>
            </a:p>
          </p:txBody>
        </p:sp>
        <p:sp>
          <p:nvSpPr>
            <p:cNvPr id="9" name="Rectangle 8"/>
            <p:cNvSpPr/>
            <p:nvPr/>
          </p:nvSpPr>
          <p:spPr>
            <a:xfrm>
              <a:off x="3503701" y="5045992"/>
              <a:ext cx="276333" cy="507048"/>
            </a:xfrm>
            <a:prstGeom prst="rect">
              <a:avLst/>
            </a:prstGeom>
            <a:solidFill>
              <a:sysClr val="window" lastClr="FFFFFF"/>
            </a:solidFill>
            <a:ln w="19050" cap="flat" cmpd="sng" algn="ctr">
              <a:solidFill>
                <a:srgbClr val="527D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4D4D4F"/>
                </a:solidFill>
                <a:effectLst/>
                <a:uLnTx/>
                <a:uFillTx/>
                <a:latin typeface="News Gothic MT"/>
                <a:ea typeface="+mn-ea"/>
                <a:cs typeface="+mn-cs"/>
              </a:endParaRPr>
            </a:p>
          </p:txBody>
        </p:sp>
        <p:sp>
          <p:nvSpPr>
            <p:cNvPr id="10" name="Rectangle 9"/>
            <p:cNvSpPr/>
            <p:nvPr/>
          </p:nvSpPr>
          <p:spPr>
            <a:xfrm>
              <a:off x="3903196" y="5045992"/>
              <a:ext cx="276333" cy="507048"/>
            </a:xfrm>
            <a:prstGeom prst="rect">
              <a:avLst/>
            </a:prstGeom>
            <a:solidFill>
              <a:sysClr val="window" lastClr="FFFFFF"/>
            </a:solidFill>
            <a:ln w="19050" cap="flat" cmpd="sng" algn="ctr">
              <a:solidFill>
                <a:srgbClr val="527D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4D4D4F"/>
                </a:solidFill>
                <a:effectLst/>
                <a:uLnTx/>
                <a:uFillTx/>
                <a:latin typeface="News Gothic MT"/>
                <a:ea typeface="+mn-ea"/>
                <a:cs typeface="+mn-cs"/>
              </a:endParaRPr>
            </a:p>
          </p:txBody>
        </p:sp>
        <p:sp>
          <p:nvSpPr>
            <p:cNvPr id="11" name="Rectangle 10"/>
            <p:cNvSpPr/>
            <p:nvPr/>
          </p:nvSpPr>
          <p:spPr>
            <a:xfrm>
              <a:off x="4313440" y="5045992"/>
              <a:ext cx="276333" cy="507048"/>
            </a:xfrm>
            <a:prstGeom prst="rect">
              <a:avLst/>
            </a:prstGeom>
            <a:solidFill>
              <a:sysClr val="window" lastClr="FFFFFF"/>
            </a:solidFill>
            <a:ln w="19050" cap="flat" cmpd="sng" algn="ctr">
              <a:solidFill>
                <a:srgbClr val="527D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4D4D4F"/>
                </a:solidFill>
                <a:effectLst/>
                <a:uLnTx/>
                <a:uFillTx/>
                <a:latin typeface="News Gothic MT"/>
                <a:ea typeface="+mn-ea"/>
                <a:cs typeface="+mn-cs"/>
              </a:endParaRPr>
            </a:p>
          </p:txBody>
        </p:sp>
        <p:sp>
          <p:nvSpPr>
            <p:cNvPr id="12" name="Rectangle 11"/>
            <p:cNvSpPr/>
            <p:nvPr/>
          </p:nvSpPr>
          <p:spPr>
            <a:xfrm>
              <a:off x="3443584" y="5658208"/>
              <a:ext cx="1220249" cy="30777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latin typeface="Source Sans Pro Light"/>
                  <a:cs typeface="Source Sans Pro Light"/>
                </a:rPr>
                <a:t>batches</a:t>
              </a:r>
              <a:endParaRPr kumimoji="0" lang="en-US" sz="1400" b="1" i="0" u="none" strike="noStrike" kern="0" cap="none" spc="0" normalizeH="0" baseline="0" noProof="0" dirty="0">
                <a:ln>
                  <a:noFill/>
                </a:ln>
                <a:solidFill>
                  <a:srgbClr val="000000"/>
                </a:solidFill>
                <a:effectLst/>
                <a:uLnTx/>
                <a:uFillTx/>
                <a:latin typeface="Source Sans Pro Light"/>
                <a:cs typeface="Source Sans Pro Light"/>
              </a:endParaRPr>
            </a:p>
          </p:txBody>
        </p:sp>
      </p:grpSp>
      <p:grpSp>
        <p:nvGrpSpPr>
          <p:cNvPr id="18" name="Group 17"/>
          <p:cNvGrpSpPr/>
          <p:nvPr/>
        </p:nvGrpSpPr>
        <p:grpSpPr>
          <a:xfrm>
            <a:off x="6250028" y="4783693"/>
            <a:ext cx="1482866" cy="1151947"/>
            <a:chOff x="6250028" y="4783693"/>
            <a:chExt cx="1482866" cy="1151947"/>
          </a:xfrm>
        </p:grpSpPr>
        <p:sp>
          <p:nvSpPr>
            <p:cNvPr id="14" name="Right Arrow 13"/>
            <p:cNvSpPr/>
            <p:nvPr/>
          </p:nvSpPr>
          <p:spPr>
            <a:xfrm>
              <a:off x="7186087" y="4783693"/>
              <a:ext cx="546807" cy="1031067"/>
            </a:xfrm>
            <a:prstGeom prst="rightArrow">
              <a:avLst/>
            </a:prstGeom>
            <a:solidFill>
              <a:sysClr val="window" lastClr="FFFFFF"/>
            </a:solidFill>
            <a:ln w="19050" cap="flat" cmpd="sng" algn="ctr">
              <a:solidFill>
                <a:srgbClr val="2B962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4D4D4F">
                    <a:lumMod val="85000"/>
                    <a:lumOff val="15000"/>
                  </a:srgbClr>
                </a:solidFill>
                <a:effectLst/>
                <a:uLnTx/>
                <a:uFillTx/>
                <a:latin typeface="News Gothic MT"/>
                <a:ea typeface="+mn-ea"/>
                <a:cs typeface="+mn-cs"/>
              </a:endParaRPr>
            </a:p>
          </p:txBody>
        </p:sp>
        <p:sp>
          <p:nvSpPr>
            <p:cNvPr id="15" name="Rectangle 14"/>
            <p:cNvSpPr/>
            <p:nvPr/>
          </p:nvSpPr>
          <p:spPr>
            <a:xfrm>
              <a:off x="6344804" y="5035931"/>
              <a:ext cx="276333" cy="507049"/>
            </a:xfrm>
            <a:prstGeom prst="rect">
              <a:avLst/>
            </a:prstGeom>
            <a:solidFill>
              <a:sysClr val="window" lastClr="FFFFFF"/>
            </a:solidFill>
            <a:ln w="19050" cap="flat" cmpd="sng" algn="ctr">
              <a:solidFill>
                <a:srgbClr val="2B962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4D4D4F"/>
                </a:solidFill>
                <a:effectLst/>
                <a:uLnTx/>
                <a:uFillTx/>
                <a:latin typeface="News Gothic MT"/>
                <a:ea typeface="+mn-ea"/>
                <a:cs typeface="+mn-cs"/>
              </a:endParaRPr>
            </a:p>
          </p:txBody>
        </p:sp>
        <p:sp>
          <p:nvSpPr>
            <p:cNvPr id="16" name="Rectangle 15"/>
            <p:cNvSpPr/>
            <p:nvPr/>
          </p:nvSpPr>
          <p:spPr>
            <a:xfrm>
              <a:off x="6755048" y="5035931"/>
              <a:ext cx="276333" cy="507049"/>
            </a:xfrm>
            <a:prstGeom prst="rect">
              <a:avLst/>
            </a:prstGeom>
            <a:solidFill>
              <a:sysClr val="window" lastClr="FFFFFF"/>
            </a:solidFill>
            <a:ln w="19050" cap="flat" cmpd="sng" algn="ctr">
              <a:solidFill>
                <a:srgbClr val="2B962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4D4D4F"/>
                </a:solidFill>
                <a:effectLst/>
                <a:uLnTx/>
                <a:uFillTx/>
                <a:latin typeface="News Gothic MT"/>
                <a:ea typeface="+mn-ea"/>
                <a:cs typeface="+mn-cs"/>
              </a:endParaRPr>
            </a:p>
          </p:txBody>
        </p:sp>
        <p:sp>
          <p:nvSpPr>
            <p:cNvPr id="17" name="Rectangle 16"/>
            <p:cNvSpPr/>
            <p:nvPr/>
          </p:nvSpPr>
          <p:spPr>
            <a:xfrm>
              <a:off x="6250028" y="5627863"/>
              <a:ext cx="1284938" cy="30777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latin typeface="Source Sans Pro Light"/>
                  <a:cs typeface="Source Sans Pro Light"/>
                </a:rPr>
                <a:t>results</a:t>
              </a:r>
              <a:endParaRPr kumimoji="0" lang="en-US" sz="1400" b="1" i="0" u="none" strike="noStrike" kern="0" cap="none" spc="0" normalizeH="0" baseline="0" noProof="0" dirty="0">
                <a:ln>
                  <a:noFill/>
                </a:ln>
                <a:solidFill>
                  <a:srgbClr val="000000"/>
                </a:solidFill>
                <a:effectLst/>
                <a:uLnTx/>
                <a:uFillTx/>
                <a:latin typeface="Source Sans Pro Light"/>
                <a:cs typeface="Source Sans Pro Light"/>
              </a:endParaRPr>
            </a:p>
          </p:txBody>
        </p:sp>
      </p:grpSp>
    </p:spTree>
    <p:extLst>
      <p:ext uri="{BB962C8B-B14F-4D97-AF65-F5344CB8AC3E}">
        <p14:creationId xmlns:p14="http://schemas.microsoft.com/office/powerpoint/2010/main" val="26010531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Streaming Word Count</a:t>
            </a:r>
            <a:endParaRPr lang="en-US" dirty="0"/>
          </a:p>
        </p:txBody>
      </p:sp>
      <p:sp>
        <p:nvSpPr>
          <p:cNvPr id="3" name="Content Placeholder 2"/>
          <p:cNvSpPr>
            <a:spLocks noGrp="1"/>
          </p:cNvSpPr>
          <p:nvPr>
            <p:ph idx="1"/>
          </p:nvPr>
        </p:nvSpPr>
        <p:spPr/>
        <p:txBody>
          <a:bodyPr>
            <a:normAutofit/>
          </a:bodyPr>
          <a:lstStyle/>
          <a:p>
            <a:pPr marL="0" indent="0">
              <a:lnSpc>
                <a:spcPct val="200000"/>
              </a:lnSpc>
              <a:buNone/>
            </a:pPr>
            <a:r>
              <a:rPr lang="en-US" sz="2000" b="1" dirty="0" err="1" smtClean="0">
                <a:solidFill>
                  <a:srgbClr val="008000"/>
                </a:solidFill>
                <a:cs typeface="Source Sans Pro Light"/>
              </a:rPr>
              <a:t>val</a:t>
            </a:r>
            <a:r>
              <a:rPr lang="en-US" sz="2000" dirty="0" smtClean="0">
                <a:solidFill>
                  <a:prstClr val="black"/>
                </a:solidFill>
                <a:cs typeface="Source Sans Pro Light"/>
              </a:rPr>
              <a:t> </a:t>
            </a:r>
            <a:r>
              <a:rPr lang="en-US" sz="2000" dirty="0">
                <a:solidFill>
                  <a:prstClr val="black"/>
                </a:solidFill>
                <a:cs typeface="Source Sans Pro Light"/>
              </a:rPr>
              <a:t>lines </a:t>
            </a:r>
            <a:r>
              <a:rPr lang="en-US" sz="2000" b="1" dirty="0">
                <a:solidFill>
                  <a:srgbClr val="008000"/>
                </a:solidFill>
                <a:cs typeface="Source Sans Pro Light"/>
              </a:rPr>
              <a:t>=</a:t>
            </a:r>
            <a:r>
              <a:rPr lang="en-US" sz="2000" dirty="0">
                <a:solidFill>
                  <a:prstClr val="black"/>
                </a:solidFill>
                <a:cs typeface="Source Sans Pro Light"/>
              </a:rPr>
              <a:t> </a:t>
            </a:r>
            <a:r>
              <a:rPr lang="en-US" sz="2000" dirty="0" err="1" smtClean="0">
                <a:solidFill>
                  <a:prstClr val="black"/>
                </a:solidFill>
                <a:cs typeface="Source Sans Pro Light"/>
              </a:rPr>
              <a:t>context</a:t>
            </a:r>
            <a:r>
              <a:rPr lang="en-US" sz="2000" dirty="0" err="1" smtClean="0">
                <a:solidFill>
                  <a:srgbClr val="666666"/>
                </a:solidFill>
                <a:cs typeface="Source Sans Pro Light"/>
              </a:rPr>
              <a:t>.</a:t>
            </a:r>
            <a:r>
              <a:rPr lang="en-US" sz="2000" dirty="0" err="1" smtClean="0">
                <a:solidFill>
                  <a:prstClr val="black"/>
                </a:solidFill>
                <a:cs typeface="Source Sans Pro Light"/>
              </a:rPr>
              <a:t>socketTextStream</a:t>
            </a:r>
            <a:r>
              <a:rPr lang="en-US" sz="2000" dirty="0">
                <a:solidFill>
                  <a:srgbClr val="666666"/>
                </a:solidFill>
                <a:cs typeface="Source Sans Pro Light"/>
              </a:rPr>
              <a:t>(</a:t>
            </a:r>
            <a:r>
              <a:rPr lang="en-US" sz="2000" dirty="0">
                <a:solidFill>
                  <a:srgbClr val="BA2121"/>
                </a:solidFill>
                <a:cs typeface="Source Sans Pro Light"/>
              </a:rPr>
              <a:t>“</a:t>
            </a:r>
            <a:r>
              <a:rPr lang="en-US" sz="2000" dirty="0" err="1">
                <a:solidFill>
                  <a:srgbClr val="BA2121"/>
                </a:solidFill>
                <a:cs typeface="Source Sans Pro Light"/>
              </a:rPr>
              <a:t>localhost</a:t>
            </a:r>
            <a:r>
              <a:rPr lang="en-US" sz="2000" dirty="0">
                <a:solidFill>
                  <a:srgbClr val="BA2121"/>
                </a:solidFill>
                <a:cs typeface="Source Sans Pro Light"/>
              </a:rPr>
              <a:t>”</a:t>
            </a:r>
            <a:r>
              <a:rPr lang="en-US" sz="2000" dirty="0">
                <a:solidFill>
                  <a:srgbClr val="666666"/>
                </a:solidFill>
                <a:cs typeface="Source Sans Pro Light"/>
              </a:rPr>
              <a:t>,</a:t>
            </a:r>
            <a:r>
              <a:rPr lang="en-US" sz="2000" dirty="0">
                <a:solidFill>
                  <a:prstClr val="black"/>
                </a:solidFill>
                <a:cs typeface="Source Sans Pro Light"/>
              </a:rPr>
              <a:t> </a:t>
            </a:r>
            <a:r>
              <a:rPr lang="en-US" sz="2000" dirty="0">
                <a:solidFill>
                  <a:srgbClr val="666666"/>
                </a:solidFill>
                <a:cs typeface="Source Sans Pro Light"/>
              </a:rPr>
              <a:t>9999</a:t>
            </a:r>
            <a:r>
              <a:rPr lang="en-US" sz="2000" dirty="0" smtClean="0">
                <a:solidFill>
                  <a:srgbClr val="666666"/>
                </a:solidFill>
                <a:cs typeface="Source Sans Pro Light"/>
              </a:rPr>
              <a:t>)</a:t>
            </a:r>
            <a:endParaRPr lang="en-US" sz="2000" b="1" dirty="0" smtClean="0">
              <a:solidFill>
                <a:srgbClr val="008000"/>
              </a:solidFill>
              <a:cs typeface="Source Sans Pro Light"/>
            </a:endParaRPr>
          </a:p>
          <a:p>
            <a:pPr marL="0" indent="0">
              <a:lnSpc>
                <a:spcPct val="200000"/>
              </a:lnSpc>
              <a:buNone/>
            </a:pPr>
            <a:r>
              <a:rPr lang="en-US" sz="2000" b="1" dirty="0" err="1" smtClean="0">
                <a:solidFill>
                  <a:srgbClr val="008000"/>
                </a:solidFill>
                <a:cs typeface="Source Sans Pro Light"/>
              </a:rPr>
              <a:t>val</a:t>
            </a:r>
            <a:r>
              <a:rPr lang="en-US" sz="2000" dirty="0" smtClean="0">
                <a:solidFill>
                  <a:prstClr val="black"/>
                </a:solidFill>
                <a:cs typeface="Source Sans Pro Light"/>
              </a:rPr>
              <a:t> </a:t>
            </a:r>
            <a:r>
              <a:rPr lang="en-US" sz="2000" dirty="0">
                <a:solidFill>
                  <a:prstClr val="black"/>
                </a:solidFill>
                <a:cs typeface="Source Sans Pro Light"/>
              </a:rPr>
              <a:t>words </a:t>
            </a:r>
            <a:r>
              <a:rPr lang="en-US" sz="2000" b="1" dirty="0">
                <a:solidFill>
                  <a:srgbClr val="008000"/>
                </a:solidFill>
                <a:cs typeface="Source Sans Pro Light"/>
              </a:rPr>
              <a:t>=</a:t>
            </a:r>
            <a:r>
              <a:rPr lang="en-US" sz="2000" dirty="0">
                <a:solidFill>
                  <a:prstClr val="black"/>
                </a:solidFill>
                <a:cs typeface="Source Sans Pro Light"/>
              </a:rPr>
              <a:t> </a:t>
            </a:r>
            <a:r>
              <a:rPr lang="en-US" sz="2000" dirty="0" err="1">
                <a:solidFill>
                  <a:prstClr val="black"/>
                </a:solidFill>
                <a:cs typeface="Source Sans Pro Light"/>
              </a:rPr>
              <a:t>lines</a:t>
            </a:r>
            <a:r>
              <a:rPr lang="en-US" sz="2000" dirty="0" err="1">
                <a:solidFill>
                  <a:srgbClr val="666666"/>
                </a:solidFill>
                <a:cs typeface="Source Sans Pro Light"/>
              </a:rPr>
              <a:t>.</a:t>
            </a:r>
            <a:r>
              <a:rPr lang="en-US" sz="2000" dirty="0" err="1">
                <a:solidFill>
                  <a:prstClr val="black"/>
                </a:solidFill>
                <a:cs typeface="Source Sans Pro Light"/>
              </a:rPr>
              <a:t>flatMap</a:t>
            </a:r>
            <a:r>
              <a:rPr lang="en-US" sz="2000" dirty="0">
                <a:solidFill>
                  <a:srgbClr val="666666"/>
                </a:solidFill>
                <a:cs typeface="Source Sans Pro Light"/>
              </a:rPr>
              <a:t>(</a:t>
            </a:r>
            <a:r>
              <a:rPr lang="en-US" sz="2000" b="1" dirty="0">
                <a:solidFill>
                  <a:srgbClr val="008000"/>
                </a:solidFill>
                <a:cs typeface="Source Sans Pro Light"/>
              </a:rPr>
              <a:t>_</a:t>
            </a:r>
            <a:r>
              <a:rPr lang="en-US" sz="2000" dirty="0">
                <a:solidFill>
                  <a:srgbClr val="666666"/>
                </a:solidFill>
                <a:cs typeface="Source Sans Pro Light"/>
              </a:rPr>
              <a:t>.</a:t>
            </a:r>
            <a:r>
              <a:rPr lang="en-US" sz="2000" dirty="0">
                <a:solidFill>
                  <a:prstClr val="black"/>
                </a:solidFill>
                <a:cs typeface="Source Sans Pro Light"/>
              </a:rPr>
              <a:t>split</a:t>
            </a:r>
            <a:r>
              <a:rPr lang="en-US" sz="2000" dirty="0">
                <a:solidFill>
                  <a:srgbClr val="666666"/>
                </a:solidFill>
                <a:cs typeface="Source Sans Pro Light"/>
              </a:rPr>
              <a:t>(</a:t>
            </a:r>
            <a:r>
              <a:rPr lang="en-US" sz="2000" dirty="0">
                <a:solidFill>
                  <a:srgbClr val="BA2121"/>
                </a:solidFill>
                <a:cs typeface="Source Sans Pro Light"/>
              </a:rPr>
              <a:t>" "</a:t>
            </a:r>
            <a:r>
              <a:rPr lang="en-US" sz="2000" dirty="0">
                <a:solidFill>
                  <a:srgbClr val="666666"/>
                </a:solidFill>
                <a:cs typeface="Source Sans Pro Light"/>
              </a:rPr>
              <a:t>)</a:t>
            </a:r>
            <a:r>
              <a:rPr lang="en-US" sz="2000" dirty="0" smtClean="0">
                <a:solidFill>
                  <a:srgbClr val="666666"/>
                </a:solidFill>
                <a:cs typeface="Source Sans Pro Light"/>
              </a:rPr>
              <a:t>)</a:t>
            </a:r>
            <a:endParaRPr lang="en-US" sz="2000" b="1" dirty="0" smtClean="0">
              <a:solidFill>
                <a:srgbClr val="008000"/>
              </a:solidFill>
              <a:cs typeface="Source Sans Pro Light"/>
            </a:endParaRPr>
          </a:p>
          <a:p>
            <a:pPr marL="0" indent="0">
              <a:lnSpc>
                <a:spcPct val="200000"/>
              </a:lnSpc>
              <a:buNone/>
            </a:pPr>
            <a:r>
              <a:rPr lang="en-US" sz="2000" b="1" dirty="0" err="1" smtClean="0">
                <a:solidFill>
                  <a:srgbClr val="008000"/>
                </a:solidFill>
                <a:cs typeface="Source Sans Pro Light"/>
              </a:rPr>
              <a:t>val</a:t>
            </a:r>
            <a:r>
              <a:rPr lang="en-US" sz="2000" dirty="0" smtClean="0">
                <a:solidFill>
                  <a:prstClr val="black"/>
                </a:solidFill>
                <a:cs typeface="Source Sans Pro Light"/>
              </a:rPr>
              <a:t> </a:t>
            </a:r>
            <a:r>
              <a:rPr lang="en-US" sz="2000" dirty="0" err="1">
                <a:solidFill>
                  <a:prstClr val="black"/>
                </a:solidFill>
                <a:cs typeface="Source Sans Pro Light"/>
              </a:rPr>
              <a:t>wordCounts</a:t>
            </a:r>
            <a:r>
              <a:rPr lang="en-US" sz="2000" dirty="0">
                <a:solidFill>
                  <a:prstClr val="black"/>
                </a:solidFill>
                <a:cs typeface="Source Sans Pro Light"/>
              </a:rPr>
              <a:t> </a:t>
            </a:r>
            <a:r>
              <a:rPr lang="en-US" sz="2000" b="1" dirty="0">
                <a:solidFill>
                  <a:srgbClr val="008000"/>
                </a:solidFill>
                <a:cs typeface="Source Sans Pro Light"/>
              </a:rPr>
              <a:t>=</a:t>
            </a:r>
            <a:r>
              <a:rPr lang="en-US" sz="2000" dirty="0">
                <a:solidFill>
                  <a:prstClr val="black"/>
                </a:solidFill>
                <a:cs typeface="Source Sans Pro Light"/>
              </a:rPr>
              <a:t> </a:t>
            </a:r>
            <a:r>
              <a:rPr lang="en-US" sz="2000" dirty="0" err="1">
                <a:solidFill>
                  <a:prstClr val="black"/>
                </a:solidFill>
                <a:cs typeface="Source Sans Pro Light"/>
              </a:rPr>
              <a:t>words</a:t>
            </a:r>
            <a:r>
              <a:rPr lang="en-US" sz="2000" dirty="0" err="1">
                <a:solidFill>
                  <a:srgbClr val="666666"/>
                </a:solidFill>
                <a:cs typeface="Source Sans Pro Light"/>
              </a:rPr>
              <a:t>.</a:t>
            </a:r>
            <a:r>
              <a:rPr lang="en-US" sz="2000" dirty="0" err="1">
                <a:solidFill>
                  <a:prstClr val="black"/>
                </a:solidFill>
                <a:cs typeface="Source Sans Pro Light"/>
              </a:rPr>
              <a:t>map</a:t>
            </a:r>
            <a:r>
              <a:rPr lang="en-US" sz="2000" dirty="0">
                <a:solidFill>
                  <a:srgbClr val="666666"/>
                </a:solidFill>
                <a:cs typeface="Source Sans Pro Light"/>
              </a:rPr>
              <a:t>(</a:t>
            </a:r>
            <a:r>
              <a:rPr lang="en-US" sz="2000" dirty="0">
                <a:solidFill>
                  <a:prstClr val="black"/>
                </a:solidFill>
                <a:cs typeface="Source Sans Pro Light"/>
              </a:rPr>
              <a:t>x </a:t>
            </a:r>
            <a:r>
              <a:rPr lang="en-US" sz="2000" b="1" dirty="0">
                <a:solidFill>
                  <a:srgbClr val="008000"/>
                </a:solidFill>
                <a:cs typeface="Source Sans Pro Light"/>
              </a:rPr>
              <a:t>=&gt;</a:t>
            </a:r>
            <a:r>
              <a:rPr lang="en-US" sz="2000" dirty="0">
                <a:solidFill>
                  <a:prstClr val="black"/>
                </a:solidFill>
                <a:cs typeface="Source Sans Pro Light"/>
              </a:rPr>
              <a:t> </a:t>
            </a:r>
            <a:r>
              <a:rPr lang="en-US" sz="2000" dirty="0">
                <a:solidFill>
                  <a:srgbClr val="666666"/>
                </a:solidFill>
                <a:cs typeface="Source Sans Pro Light"/>
              </a:rPr>
              <a:t>(</a:t>
            </a:r>
            <a:r>
              <a:rPr lang="en-US" sz="2000" dirty="0">
                <a:solidFill>
                  <a:prstClr val="black"/>
                </a:solidFill>
                <a:cs typeface="Source Sans Pro Light"/>
              </a:rPr>
              <a:t>x</a:t>
            </a:r>
            <a:r>
              <a:rPr lang="en-US" sz="2000" dirty="0">
                <a:solidFill>
                  <a:srgbClr val="666666"/>
                </a:solidFill>
                <a:cs typeface="Source Sans Pro Light"/>
              </a:rPr>
              <a:t>,</a:t>
            </a:r>
            <a:r>
              <a:rPr lang="en-US" sz="2000" dirty="0">
                <a:solidFill>
                  <a:prstClr val="black"/>
                </a:solidFill>
                <a:cs typeface="Source Sans Pro Light"/>
              </a:rPr>
              <a:t> </a:t>
            </a:r>
            <a:r>
              <a:rPr lang="en-US" sz="2000" dirty="0">
                <a:solidFill>
                  <a:srgbClr val="666666"/>
                </a:solidFill>
                <a:cs typeface="Source Sans Pro Light"/>
              </a:rPr>
              <a:t>1)).</a:t>
            </a:r>
            <a:r>
              <a:rPr lang="en-US" sz="2000" dirty="0" err="1">
                <a:solidFill>
                  <a:prstClr val="black"/>
                </a:solidFill>
                <a:cs typeface="Source Sans Pro Light"/>
              </a:rPr>
              <a:t>reduceByKey</a:t>
            </a:r>
            <a:r>
              <a:rPr lang="en-US" sz="2000" dirty="0">
                <a:solidFill>
                  <a:srgbClr val="666666"/>
                </a:solidFill>
                <a:cs typeface="Source Sans Pro Light"/>
              </a:rPr>
              <a:t>(</a:t>
            </a:r>
            <a:r>
              <a:rPr lang="en-US" sz="2000" b="1" dirty="0">
                <a:solidFill>
                  <a:srgbClr val="008000"/>
                </a:solidFill>
                <a:cs typeface="Source Sans Pro Light"/>
              </a:rPr>
              <a:t>_</a:t>
            </a:r>
            <a:r>
              <a:rPr lang="en-US" sz="2000" dirty="0">
                <a:solidFill>
                  <a:prstClr val="black"/>
                </a:solidFill>
                <a:cs typeface="Source Sans Pro Light"/>
              </a:rPr>
              <a:t> </a:t>
            </a:r>
            <a:r>
              <a:rPr lang="en-US" sz="2000" dirty="0">
                <a:solidFill>
                  <a:srgbClr val="666666"/>
                </a:solidFill>
                <a:cs typeface="Source Sans Pro Light"/>
              </a:rPr>
              <a:t>+</a:t>
            </a:r>
            <a:r>
              <a:rPr lang="en-US" sz="2000" dirty="0">
                <a:solidFill>
                  <a:prstClr val="black"/>
                </a:solidFill>
                <a:cs typeface="Source Sans Pro Light"/>
              </a:rPr>
              <a:t> </a:t>
            </a:r>
            <a:r>
              <a:rPr lang="en-US" sz="2000" b="1" dirty="0">
                <a:solidFill>
                  <a:srgbClr val="008000"/>
                </a:solidFill>
                <a:cs typeface="Source Sans Pro Light"/>
              </a:rPr>
              <a:t>_</a:t>
            </a:r>
            <a:r>
              <a:rPr lang="en-US" sz="2000" dirty="0" smtClean="0">
                <a:solidFill>
                  <a:srgbClr val="666666"/>
                </a:solidFill>
                <a:cs typeface="Source Sans Pro Light"/>
              </a:rPr>
              <a:t>)</a:t>
            </a:r>
            <a:endParaRPr lang="en-US" sz="2000" dirty="0" smtClean="0"/>
          </a:p>
          <a:p>
            <a:pPr marL="0" indent="0">
              <a:lnSpc>
                <a:spcPct val="200000"/>
              </a:lnSpc>
              <a:buNone/>
            </a:pPr>
            <a:r>
              <a:rPr lang="en-US" sz="2000" dirty="0" err="1"/>
              <a:t>wordCounts.print</a:t>
            </a:r>
            <a:r>
              <a:rPr lang="en-US" sz="2000" dirty="0"/>
              <a:t>()</a:t>
            </a:r>
          </a:p>
          <a:p>
            <a:pPr marL="0" indent="0">
              <a:lnSpc>
                <a:spcPct val="200000"/>
              </a:lnSpc>
              <a:buNone/>
            </a:pPr>
            <a:r>
              <a:rPr lang="en-US" sz="2000" dirty="0" err="1" smtClean="0"/>
              <a:t>ssc.start</a:t>
            </a:r>
            <a:r>
              <a:rPr lang="en-US" sz="2000" dirty="0" smtClean="0"/>
              <a:t>()</a:t>
            </a:r>
          </a:p>
          <a:p>
            <a:pPr marL="0" indent="0">
              <a:lnSpc>
                <a:spcPct val="200000"/>
              </a:lnSpc>
              <a:buNone/>
            </a:pPr>
            <a:endParaRPr lang="en-US" sz="2000" dirty="0"/>
          </a:p>
        </p:txBody>
      </p:sp>
      <p:sp>
        <p:nvSpPr>
          <p:cNvPr id="11" name="Pentagon 10"/>
          <p:cNvSpPr/>
          <p:nvPr/>
        </p:nvSpPr>
        <p:spPr>
          <a:xfrm flipH="1">
            <a:off x="3004630" y="3893551"/>
            <a:ext cx="2713466" cy="594732"/>
          </a:xfrm>
          <a:prstGeom prst="homePlate">
            <a:avLst/>
          </a:prstGeom>
          <a:ln w="19050" cmpd="sng">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latin typeface="Source Sans Pro Light"/>
                <a:cs typeface="Source Sans Pro Light"/>
              </a:rPr>
              <a:t>print </a:t>
            </a:r>
            <a:r>
              <a:rPr lang="en-US" sz="1600" dirty="0">
                <a:latin typeface="Source Sans Pro Light"/>
                <a:cs typeface="Source Sans Pro Light"/>
              </a:rPr>
              <a:t>some counts on </a:t>
            </a:r>
            <a:r>
              <a:rPr lang="en-US" sz="1600" dirty="0" smtClean="0">
                <a:latin typeface="Source Sans Pro Light"/>
                <a:cs typeface="Source Sans Pro Light"/>
              </a:rPr>
              <a:t>screen</a:t>
            </a:r>
            <a:endParaRPr lang="en-US" sz="1600" dirty="0">
              <a:latin typeface="Source Sans Pro Light"/>
              <a:cs typeface="Source Sans Pro Light"/>
            </a:endParaRPr>
          </a:p>
        </p:txBody>
      </p:sp>
      <p:sp>
        <p:nvSpPr>
          <p:cNvPr id="12" name="Pentagon 11"/>
          <p:cNvSpPr/>
          <p:nvPr/>
        </p:nvSpPr>
        <p:spPr>
          <a:xfrm flipH="1">
            <a:off x="6857998" y="3278834"/>
            <a:ext cx="2112539" cy="594732"/>
          </a:xfrm>
          <a:prstGeom prst="homePlate">
            <a:avLst/>
          </a:prstGeom>
          <a:ln w="19050" cmpd="sng"/>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latin typeface="Source Sans Pro Light"/>
                <a:cs typeface="Source Sans Pro Light"/>
              </a:rPr>
              <a:t>count the words</a:t>
            </a:r>
            <a:endParaRPr lang="en-US" sz="1600" dirty="0">
              <a:latin typeface="Source Sans Pro Light"/>
              <a:cs typeface="Source Sans Pro Light"/>
            </a:endParaRPr>
          </a:p>
        </p:txBody>
      </p:sp>
      <p:sp>
        <p:nvSpPr>
          <p:cNvPr id="14" name="Pentagon 13"/>
          <p:cNvSpPr/>
          <p:nvPr/>
        </p:nvSpPr>
        <p:spPr>
          <a:xfrm flipH="1">
            <a:off x="6857999" y="2625276"/>
            <a:ext cx="2112538" cy="594732"/>
          </a:xfrm>
          <a:prstGeom prst="homePlate">
            <a:avLst/>
          </a:prstGeom>
          <a:ln w="19050" cmpd="sng"/>
        </p:spPr>
        <p:style>
          <a:lnRef idx="2">
            <a:schemeClr val="accent1"/>
          </a:lnRef>
          <a:fillRef idx="1">
            <a:schemeClr val="lt1"/>
          </a:fillRef>
          <a:effectRef idx="0">
            <a:schemeClr val="accent1"/>
          </a:effectRef>
          <a:fontRef idx="minor">
            <a:schemeClr val="dk1"/>
          </a:fontRef>
        </p:style>
        <p:txBody>
          <a:bodyPr lIns="0" rIns="0" rtlCol="0" anchor="ctr"/>
          <a:lstStyle/>
          <a:p>
            <a:pPr algn="ctr"/>
            <a:r>
              <a:rPr lang="en-US" sz="1600" dirty="0" smtClean="0">
                <a:latin typeface="Source Sans Pro Light"/>
                <a:cs typeface="Source Sans Pro Light"/>
              </a:rPr>
              <a:t>split </a:t>
            </a:r>
            <a:r>
              <a:rPr lang="en-US" sz="1600" dirty="0">
                <a:latin typeface="Source Sans Pro Light"/>
                <a:cs typeface="Source Sans Pro Light"/>
              </a:rPr>
              <a:t>lines into words</a:t>
            </a:r>
          </a:p>
        </p:txBody>
      </p:sp>
      <p:sp>
        <p:nvSpPr>
          <p:cNvPr id="15" name="Pentagon 14"/>
          <p:cNvSpPr/>
          <p:nvPr/>
        </p:nvSpPr>
        <p:spPr>
          <a:xfrm flipH="1">
            <a:off x="6857999" y="1868704"/>
            <a:ext cx="2112535" cy="664133"/>
          </a:xfrm>
          <a:prstGeom prst="homePlate">
            <a:avLst>
              <a:gd name="adj" fmla="val 38348"/>
            </a:avLst>
          </a:prstGeom>
          <a:ln w="19050" cmpd="sng"/>
        </p:spPr>
        <p:style>
          <a:lnRef idx="2">
            <a:schemeClr val="accent1"/>
          </a:lnRef>
          <a:fillRef idx="1">
            <a:schemeClr val="lt1"/>
          </a:fillRef>
          <a:effectRef idx="0">
            <a:schemeClr val="accent1"/>
          </a:effectRef>
          <a:fontRef idx="minor">
            <a:schemeClr val="dk1"/>
          </a:fontRef>
        </p:style>
        <p:txBody>
          <a:bodyPr lIns="0" rIns="0" rtlCol="0" anchor="ctr"/>
          <a:lstStyle/>
          <a:p>
            <a:pPr algn="ctr"/>
            <a:r>
              <a:rPr lang="en-US" sz="1600" dirty="0" smtClean="0">
                <a:latin typeface="Source Sans Pro Light"/>
                <a:cs typeface="Source Sans Pro Light"/>
              </a:rPr>
              <a:t>create </a:t>
            </a:r>
            <a:r>
              <a:rPr lang="en-US" sz="1600" dirty="0" err="1" smtClean="0">
                <a:latin typeface="Source Sans Pro Light"/>
                <a:cs typeface="Source Sans Pro Light"/>
              </a:rPr>
              <a:t>DStream</a:t>
            </a:r>
            <a:r>
              <a:rPr lang="en-US" sz="1600" dirty="0">
                <a:latin typeface="Source Sans Pro Light"/>
                <a:cs typeface="Source Sans Pro Light"/>
              </a:rPr>
              <a:t> </a:t>
            </a:r>
            <a:endParaRPr lang="en-US" sz="1600" dirty="0" smtClean="0">
              <a:latin typeface="Source Sans Pro Light"/>
              <a:cs typeface="Source Sans Pro Light"/>
            </a:endParaRPr>
          </a:p>
          <a:p>
            <a:pPr algn="ctr"/>
            <a:r>
              <a:rPr lang="en-US" sz="1600" dirty="0" smtClean="0">
                <a:latin typeface="Source Sans Pro Light"/>
                <a:cs typeface="Source Sans Pro Light"/>
              </a:rPr>
              <a:t>from data over socket </a:t>
            </a:r>
            <a:endParaRPr lang="en-US" sz="1600" dirty="0">
              <a:latin typeface="Source Sans Pro Light"/>
              <a:cs typeface="Source Sans Pro Light"/>
            </a:endParaRPr>
          </a:p>
        </p:txBody>
      </p:sp>
      <p:sp>
        <p:nvSpPr>
          <p:cNvPr id="16" name="Pentagon 15"/>
          <p:cNvSpPr/>
          <p:nvPr/>
        </p:nvSpPr>
        <p:spPr>
          <a:xfrm flipH="1">
            <a:off x="3004630" y="4597097"/>
            <a:ext cx="2713466" cy="594732"/>
          </a:xfrm>
          <a:prstGeom prst="homePlate">
            <a:avLst/>
          </a:prstGeom>
          <a:ln w="19050" cmpd="sng">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latin typeface="Source Sans Pro Light"/>
                <a:cs typeface="Source Sans Pro Light"/>
              </a:rPr>
              <a:t>start processing the stream</a:t>
            </a:r>
            <a:endParaRPr lang="en-US" sz="1600" dirty="0">
              <a:latin typeface="Source Sans Pro Light"/>
              <a:cs typeface="Source Sans Pro Light"/>
            </a:endParaRPr>
          </a:p>
        </p:txBody>
      </p:sp>
    </p:spTree>
    <p:extLst>
      <p:ext uri="{BB962C8B-B14F-4D97-AF65-F5344CB8AC3E}">
        <p14:creationId xmlns:p14="http://schemas.microsoft.com/office/powerpoint/2010/main" val="10013231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Word Count</a:t>
            </a:r>
            <a:endParaRPr lang="en-US" dirty="0"/>
          </a:p>
        </p:txBody>
      </p:sp>
      <p:sp>
        <p:nvSpPr>
          <p:cNvPr id="10" name="Rectangle 9"/>
          <p:cNvSpPr/>
          <p:nvPr/>
        </p:nvSpPr>
        <p:spPr>
          <a:xfrm>
            <a:off x="409384" y="2095812"/>
            <a:ext cx="4899841" cy="2677656"/>
          </a:xfrm>
          <a:prstGeom prst="rect">
            <a:avLst/>
          </a:prstGeom>
        </p:spPr>
        <p:txBody>
          <a:bodyPr wrap="square">
            <a:spAutoFit/>
          </a:bodyPr>
          <a:lstStyle/>
          <a:p>
            <a:r>
              <a:rPr lang="en-US" sz="1200" b="1" dirty="0">
                <a:solidFill>
                  <a:srgbClr val="008000"/>
                </a:solidFill>
                <a:latin typeface="Source Sans Pro Light"/>
                <a:cs typeface="Source Sans Pro Light"/>
              </a:rPr>
              <a:t>object</a:t>
            </a:r>
            <a:r>
              <a:rPr lang="en-US" sz="1200" dirty="0">
                <a:solidFill>
                  <a:prstClr val="black"/>
                </a:solidFill>
                <a:latin typeface="Source Sans Pro Light"/>
                <a:cs typeface="Source Sans Pro Light"/>
              </a:rPr>
              <a:t> </a:t>
            </a:r>
            <a:r>
              <a:rPr lang="en-US" sz="1200" b="1" dirty="0" err="1">
                <a:solidFill>
                  <a:srgbClr val="0000FF"/>
                </a:solidFill>
                <a:latin typeface="Source Sans Pro Light"/>
                <a:cs typeface="Source Sans Pro Light"/>
              </a:rPr>
              <a:t>NetworkWordCount</a:t>
            </a:r>
            <a:r>
              <a:rPr lang="en-US" sz="1200" dirty="0">
                <a:solidFill>
                  <a:prstClr val="black"/>
                </a:solidFill>
                <a:latin typeface="Source Sans Pro Light"/>
                <a:cs typeface="Source Sans Pro Light"/>
              </a:rPr>
              <a:t> </a:t>
            </a:r>
            <a:r>
              <a:rPr lang="en-US" sz="1200" dirty="0">
                <a:solidFill>
                  <a:srgbClr val="666666"/>
                </a:solidFill>
                <a:latin typeface="Source Sans Pro Light"/>
                <a:cs typeface="Source Sans Pro Light"/>
              </a:rPr>
              <a:t>{</a:t>
            </a:r>
            <a:endParaRPr lang="en-US" sz="1200" dirty="0">
              <a:solidFill>
                <a:prstClr val="black"/>
              </a:solidFill>
              <a:latin typeface="Source Sans Pro Light"/>
              <a:cs typeface="Source Sans Pro Light"/>
            </a:endParaRPr>
          </a:p>
          <a:p>
            <a:r>
              <a:rPr lang="en-US" sz="1200" dirty="0">
                <a:solidFill>
                  <a:prstClr val="black"/>
                </a:solidFill>
                <a:latin typeface="Source Sans Pro Light"/>
                <a:cs typeface="Source Sans Pro Light"/>
              </a:rPr>
              <a:t>  </a:t>
            </a:r>
            <a:r>
              <a:rPr lang="en-US" sz="1200" b="1" dirty="0" err="1">
                <a:solidFill>
                  <a:srgbClr val="008000"/>
                </a:solidFill>
                <a:latin typeface="Source Sans Pro Light"/>
                <a:cs typeface="Source Sans Pro Light"/>
              </a:rPr>
              <a:t>def</a:t>
            </a:r>
            <a:r>
              <a:rPr lang="en-US" sz="1200" dirty="0">
                <a:solidFill>
                  <a:prstClr val="black"/>
                </a:solidFill>
                <a:latin typeface="Source Sans Pro Light"/>
                <a:cs typeface="Source Sans Pro Light"/>
              </a:rPr>
              <a:t> main</a:t>
            </a:r>
            <a:r>
              <a:rPr lang="en-US" sz="1200" dirty="0">
                <a:solidFill>
                  <a:srgbClr val="666666"/>
                </a:solidFill>
                <a:latin typeface="Source Sans Pro Light"/>
                <a:cs typeface="Source Sans Pro Light"/>
              </a:rPr>
              <a:t>(</a:t>
            </a:r>
            <a:r>
              <a:rPr lang="en-US" sz="1200" dirty="0" err="1">
                <a:solidFill>
                  <a:prstClr val="black"/>
                </a:solidFill>
                <a:latin typeface="Source Sans Pro Light"/>
                <a:cs typeface="Source Sans Pro Light"/>
              </a:rPr>
              <a:t>args</a:t>
            </a:r>
            <a:r>
              <a:rPr lang="en-US" sz="1200" b="1" dirty="0">
                <a:solidFill>
                  <a:srgbClr val="008000"/>
                </a:solidFill>
                <a:latin typeface="Source Sans Pro Light"/>
                <a:cs typeface="Source Sans Pro Light"/>
              </a:rPr>
              <a:t>:</a:t>
            </a:r>
            <a:r>
              <a:rPr lang="en-US" sz="1200" dirty="0">
                <a:solidFill>
                  <a:prstClr val="black"/>
                </a:solidFill>
                <a:latin typeface="Source Sans Pro Light"/>
                <a:cs typeface="Source Sans Pro Light"/>
              </a:rPr>
              <a:t> </a:t>
            </a:r>
            <a:r>
              <a:rPr lang="en-US" sz="1200" dirty="0">
                <a:solidFill>
                  <a:srgbClr val="B00040"/>
                </a:solidFill>
                <a:latin typeface="Source Sans Pro Light"/>
                <a:cs typeface="Source Sans Pro Light"/>
              </a:rPr>
              <a:t>Array</a:t>
            </a:r>
            <a:r>
              <a:rPr lang="en-US" sz="1200" dirty="0">
                <a:solidFill>
                  <a:srgbClr val="666666"/>
                </a:solidFill>
                <a:latin typeface="Source Sans Pro Light"/>
                <a:cs typeface="Source Sans Pro Light"/>
              </a:rPr>
              <a:t>[</a:t>
            </a:r>
            <a:r>
              <a:rPr lang="en-US" sz="1200" dirty="0">
                <a:solidFill>
                  <a:srgbClr val="B00040"/>
                </a:solidFill>
                <a:latin typeface="Source Sans Pro Light"/>
                <a:cs typeface="Source Sans Pro Light"/>
              </a:rPr>
              <a:t>String</a:t>
            </a:r>
            <a:r>
              <a:rPr lang="en-US" sz="1200" dirty="0">
                <a:solidFill>
                  <a:srgbClr val="666666"/>
                </a:solidFill>
                <a:latin typeface="Source Sans Pro Light"/>
                <a:cs typeface="Source Sans Pro Light"/>
              </a:rPr>
              <a:t>])</a:t>
            </a:r>
            <a:r>
              <a:rPr lang="en-US" sz="1200" dirty="0">
                <a:solidFill>
                  <a:prstClr val="black"/>
                </a:solidFill>
                <a:latin typeface="Source Sans Pro Light"/>
                <a:cs typeface="Source Sans Pro Light"/>
              </a:rPr>
              <a:t> </a:t>
            </a:r>
            <a:r>
              <a:rPr lang="en-US" sz="1200" dirty="0">
                <a:solidFill>
                  <a:srgbClr val="666666"/>
                </a:solidFill>
                <a:latin typeface="Source Sans Pro Light"/>
                <a:cs typeface="Source Sans Pro Light"/>
              </a:rPr>
              <a:t>{</a:t>
            </a:r>
            <a:endParaRPr lang="en-US" sz="1200" dirty="0">
              <a:solidFill>
                <a:prstClr val="black"/>
              </a:solidFill>
              <a:latin typeface="Source Sans Pro Light"/>
              <a:cs typeface="Source Sans Pro Light"/>
            </a:endParaRPr>
          </a:p>
          <a:p>
            <a:r>
              <a:rPr lang="en-US" sz="1200" dirty="0">
                <a:solidFill>
                  <a:prstClr val="black"/>
                </a:solidFill>
                <a:latin typeface="Source Sans Pro Light"/>
                <a:cs typeface="Source Sans Pro Light"/>
              </a:rPr>
              <a:t>    </a:t>
            </a:r>
            <a:r>
              <a:rPr lang="en-US" sz="1200" b="1" dirty="0" err="1">
                <a:solidFill>
                  <a:srgbClr val="008000"/>
                </a:solidFill>
                <a:latin typeface="Source Sans Pro Light"/>
                <a:cs typeface="Source Sans Pro Light"/>
              </a:rPr>
              <a:t>val</a:t>
            </a:r>
            <a:r>
              <a:rPr lang="en-US" sz="1200" dirty="0">
                <a:solidFill>
                  <a:prstClr val="black"/>
                </a:solidFill>
                <a:latin typeface="Source Sans Pro Light"/>
                <a:cs typeface="Source Sans Pro Light"/>
              </a:rPr>
              <a:t> </a:t>
            </a:r>
            <a:r>
              <a:rPr lang="en-US" sz="1200" dirty="0" err="1">
                <a:solidFill>
                  <a:prstClr val="black"/>
                </a:solidFill>
                <a:latin typeface="Source Sans Pro Light"/>
                <a:cs typeface="Source Sans Pro Light"/>
              </a:rPr>
              <a:t>sparkConf</a:t>
            </a:r>
            <a:r>
              <a:rPr lang="en-US" sz="1200" dirty="0">
                <a:solidFill>
                  <a:prstClr val="black"/>
                </a:solidFill>
                <a:latin typeface="Source Sans Pro Light"/>
                <a:cs typeface="Source Sans Pro Light"/>
              </a:rPr>
              <a:t> </a:t>
            </a:r>
            <a:r>
              <a:rPr lang="en-US" sz="1200" b="1" dirty="0">
                <a:solidFill>
                  <a:srgbClr val="008000"/>
                </a:solidFill>
                <a:latin typeface="Source Sans Pro Light"/>
                <a:cs typeface="Source Sans Pro Light"/>
              </a:rPr>
              <a:t>=</a:t>
            </a:r>
            <a:r>
              <a:rPr lang="en-US" sz="1200" dirty="0">
                <a:solidFill>
                  <a:prstClr val="black"/>
                </a:solidFill>
                <a:latin typeface="Source Sans Pro Light"/>
                <a:cs typeface="Source Sans Pro Light"/>
              </a:rPr>
              <a:t> </a:t>
            </a:r>
            <a:r>
              <a:rPr lang="en-US" sz="1200" b="1" dirty="0">
                <a:solidFill>
                  <a:srgbClr val="008000"/>
                </a:solidFill>
                <a:latin typeface="Source Sans Pro Light"/>
                <a:cs typeface="Source Sans Pro Light"/>
              </a:rPr>
              <a:t>new</a:t>
            </a:r>
            <a:r>
              <a:rPr lang="en-US" sz="1200" dirty="0">
                <a:solidFill>
                  <a:prstClr val="black"/>
                </a:solidFill>
                <a:latin typeface="Source Sans Pro Light"/>
                <a:cs typeface="Source Sans Pro Light"/>
              </a:rPr>
              <a:t> </a:t>
            </a:r>
            <a:r>
              <a:rPr lang="en-US" sz="1200" b="1" dirty="0" err="1">
                <a:solidFill>
                  <a:srgbClr val="0000FF"/>
                </a:solidFill>
                <a:latin typeface="Source Sans Pro Light"/>
                <a:cs typeface="Source Sans Pro Light"/>
              </a:rPr>
              <a:t>SparkConf</a:t>
            </a:r>
            <a:r>
              <a:rPr lang="en-US" sz="1200" dirty="0">
                <a:solidFill>
                  <a:srgbClr val="666666"/>
                </a:solidFill>
                <a:latin typeface="Source Sans Pro Light"/>
                <a:cs typeface="Source Sans Pro Light"/>
              </a:rPr>
              <a:t>().</a:t>
            </a:r>
            <a:r>
              <a:rPr lang="en-US" sz="1200" dirty="0" err="1">
                <a:solidFill>
                  <a:prstClr val="black"/>
                </a:solidFill>
                <a:latin typeface="Source Sans Pro Light"/>
                <a:cs typeface="Source Sans Pro Light"/>
              </a:rPr>
              <a:t>setAppName</a:t>
            </a:r>
            <a:r>
              <a:rPr lang="en-US" sz="1200" dirty="0">
                <a:solidFill>
                  <a:srgbClr val="666666"/>
                </a:solidFill>
                <a:latin typeface="Source Sans Pro Light"/>
                <a:cs typeface="Source Sans Pro Light"/>
              </a:rPr>
              <a:t>(</a:t>
            </a:r>
            <a:r>
              <a:rPr lang="en-US" sz="1200" dirty="0">
                <a:solidFill>
                  <a:srgbClr val="BA2121"/>
                </a:solidFill>
                <a:latin typeface="Source Sans Pro Light"/>
                <a:cs typeface="Source Sans Pro Light"/>
              </a:rPr>
              <a:t>"</a:t>
            </a:r>
            <a:r>
              <a:rPr lang="en-US" sz="1200" dirty="0" err="1">
                <a:solidFill>
                  <a:srgbClr val="BA2121"/>
                </a:solidFill>
                <a:latin typeface="Source Sans Pro Light"/>
                <a:cs typeface="Source Sans Pro Light"/>
              </a:rPr>
              <a:t>NetworkWordCount</a:t>
            </a:r>
            <a:r>
              <a:rPr lang="en-US" sz="1200" dirty="0">
                <a:solidFill>
                  <a:srgbClr val="BA2121"/>
                </a:solidFill>
                <a:latin typeface="Source Sans Pro Light"/>
                <a:cs typeface="Source Sans Pro Light"/>
              </a:rPr>
              <a:t>"</a:t>
            </a:r>
            <a:r>
              <a:rPr lang="en-US" sz="1200" dirty="0">
                <a:solidFill>
                  <a:srgbClr val="666666"/>
                </a:solidFill>
                <a:latin typeface="Source Sans Pro Light"/>
                <a:cs typeface="Source Sans Pro Light"/>
              </a:rPr>
              <a:t>)</a:t>
            </a:r>
            <a:endParaRPr lang="en-US" sz="1200" dirty="0">
              <a:solidFill>
                <a:prstClr val="black"/>
              </a:solidFill>
              <a:latin typeface="Source Sans Pro Light"/>
              <a:cs typeface="Source Sans Pro Light"/>
            </a:endParaRPr>
          </a:p>
          <a:p>
            <a:r>
              <a:rPr lang="en-US" sz="1200" dirty="0">
                <a:solidFill>
                  <a:prstClr val="black"/>
                </a:solidFill>
                <a:latin typeface="Source Sans Pro Light"/>
                <a:cs typeface="Source Sans Pro Light"/>
              </a:rPr>
              <a:t>    </a:t>
            </a:r>
            <a:r>
              <a:rPr lang="en-US" sz="1200" b="1" dirty="0" err="1">
                <a:solidFill>
                  <a:srgbClr val="008000"/>
                </a:solidFill>
                <a:latin typeface="Source Sans Pro Light"/>
                <a:cs typeface="Source Sans Pro Light"/>
              </a:rPr>
              <a:t>val</a:t>
            </a:r>
            <a:r>
              <a:rPr lang="en-US" sz="1200" dirty="0">
                <a:solidFill>
                  <a:prstClr val="black"/>
                </a:solidFill>
                <a:latin typeface="Source Sans Pro Light"/>
                <a:cs typeface="Source Sans Pro Light"/>
              </a:rPr>
              <a:t> </a:t>
            </a:r>
            <a:r>
              <a:rPr lang="en-US" sz="1200" dirty="0" smtClean="0">
                <a:solidFill>
                  <a:prstClr val="black"/>
                </a:solidFill>
                <a:latin typeface="Source Sans Pro Light"/>
                <a:cs typeface="Source Sans Pro Light"/>
              </a:rPr>
              <a:t>context </a:t>
            </a:r>
            <a:r>
              <a:rPr lang="en-US" sz="1200" b="1" dirty="0" smtClean="0">
                <a:solidFill>
                  <a:srgbClr val="008000"/>
                </a:solidFill>
                <a:latin typeface="Source Sans Pro Light"/>
                <a:cs typeface="Source Sans Pro Light"/>
              </a:rPr>
              <a:t>=</a:t>
            </a:r>
            <a:r>
              <a:rPr lang="en-US" sz="1200" dirty="0" smtClean="0">
                <a:solidFill>
                  <a:prstClr val="black"/>
                </a:solidFill>
                <a:latin typeface="Source Sans Pro Light"/>
                <a:cs typeface="Source Sans Pro Light"/>
              </a:rPr>
              <a:t> </a:t>
            </a:r>
            <a:r>
              <a:rPr lang="en-US" sz="1200" b="1" dirty="0">
                <a:solidFill>
                  <a:srgbClr val="008000"/>
                </a:solidFill>
                <a:latin typeface="Source Sans Pro Light"/>
                <a:cs typeface="Source Sans Pro Light"/>
              </a:rPr>
              <a:t>new</a:t>
            </a:r>
            <a:r>
              <a:rPr lang="en-US" sz="1200" dirty="0">
                <a:solidFill>
                  <a:prstClr val="black"/>
                </a:solidFill>
                <a:latin typeface="Source Sans Pro Light"/>
                <a:cs typeface="Source Sans Pro Light"/>
              </a:rPr>
              <a:t> </a:t>
            </a:r>
            <a:r>
              <a:rPr lang="en-US" sz="1200" b="1" dirty="0" err="1">
                <a:solidFill>
                  <a:srgbClr val="0000FF"/>
                </a:solidFill>
                <a:latin typeface="Source Sans Pro Light"/>
                <a:cs typeface="Source Sans Pro Light"/>
              </a:rPr>
              <a:t>StreamingContext</a:t>
            </a:r>
            <a:r>
              <a:rPr lang="en-US" sz="1200" dirty="0">
                <a:solidFill>
                  <a:srgbClr val="666666"/>
                </a:solidFill>
                <a:latin typeface="Source Sans Pro Light"/>
                <a:cs typeface="Source Sans Pro Light"/>
              </a:rPr>
              <a:t>(</a:t>
            </a:r>
            <a:r>
              <a:rPr lang="en-US" sz="1200" dirty="0" err="1">
                <a:solidFill>
                  <a:prstClr val="black"/>
                </a:solidFill>
                <a:latin typeface="Source Sans Pro Light"/>
                <a:cs typeface="Source Sans Pro Light"/>
              </a:rPr>
              <a:t>sparkConf</a:t>
            </a:r>
            <a:r>
              <a:rPr lang="en-US" sz="1200" dirty="0">
                <a:solidFill>
                  <a:srgbClr val="666666"/>
                </a:solidFill>
                <a:latin typeface="Source Sans Pro Light"/>
                <a:cs typeface="Source Sans Pro Light"/>
              </a:rPr>
              <a:t>,</a:t>
            </a:r>
            <a:r>
              <a:rPr lang="en-US" sz="1200" dirty="0">
                <a:solidFill>
                  <a:prstClr val="black"/>
                </a:solidFill>
                <a:latin typeface="Source Sans Pro Light"/>
                <a:cs typeface="Source Sans Pro Light"/>
              </a:rPr>
              <a:t> </a:t>
            </a:r>
            <a:r>
              <a:rPr lang="en-US" sz="1200" b="1" dirty="0">
                <a:solidFill>
                  <a:srgbClr val="0000FF"/>
                </a:solidFill>
                <a:latin typeface="Source Sans Pro Light"/>
                <a:cs typeface="Source Sans Pro Light"/>
              </a:rPr>
              <a:t>Seconds</a:t>
            </a:r>
            <a:r>
              <a:rPr lang="en-US" sz="1200" dirty="0">
                <a:solidFill>
                  <a:srgbClr val="666666"/>
                </a:solidFill>
                <a:latin typeface="Source Sans Pro Light"/>
                <a:cs typeface="Source Sans Pro Light"/>
              </a:rPr>
              <a:t>(1))</a:t>
            </a:r>
            <a:endParaRPr lang="en-US" sz="1200" dirty="0">
              <a:solidFill>
                <a:prstClr val="black"/>
              </a:solidFill>
              <a:latin typeface="Source Sans Pro Light"/>
              <a:cs typeface="Source Sans Pro Light"/>
            </a:endParaRPr>
          </a:p>
          <a:p>
            <a:endParaRPr lang="en-US" sz="1200" dirty="0">
              <a:solidFill>
                <a:prstClr val="black"/>
              </a:solidFill>
              <a:latin typeface="Source Sans Pro Light"/>
              <a:cs typeface="Source Sans Pro Light"/>
            </a:endParaRPr>
          </a:p>
          <a:p>
            <a:r>
              <a:rPr lang="en-US" sz="1200" dirty="0">
                <a:solidFill>
                  <a:prstClr val="black"/>
                </a:solidFill>
                <a:latin typeface="Source Sans Pro Light"/>
                <a:cs typeface="Source Sans Pro Light"/>
              </a:rPr>
              <a:t>    </a:t>
            </a:r>
            <a:r>
              <a:rPr lang="en-US" sz="1200" b="1" dirty="0" err="1">
                <a:solidFill>
                  <a:srgbClr val="008000"/>
                </a:solidFill>
                <a:latin typeface="Source Sans Pro Light"/>
                <a:cs typeface="Source Sans Pro Light"/>
              </a:rPr>
              <a:t>val</a:t>
            </a:r>
            <a:r>
              <a:rPr lang="en-US" sz="1200" dirty="0">
                <a:solidFill>
                  <a:prstClr val="black"/>
                </a:solidFill>
                <a:latin typeface="Source Sans Pro Light"/>
                <a:cs typeface="Source Sans Pro Light"/>
              </a:rPr>
              <a:t> lines </a:t>
            </a:r>
            <a:r>
              <a:rPr lang="en-US" sz="1200" b="1" dirty="0">
                <a:solidFill>
                  <a:srgbClr val="008000"/>
                </a:solidFill>
                <a:latin typeface="Source Sans Pro Light"/>
                <a:cs typeface="Source Sans Pro Light"/>
              </a:rPr>
              <a:t>=</a:t>
            </a:r>
            <a:r>
              <a:rPr lang="en-US" sz="1200" dirty="0">
                <a:solidFill>
                  <a:prstClr val="black"/>
                </a:solidFill>
                <a:latin typeface="Source Sans Pro Light"/>
                <a:cs typeface="Source Sans Pro Light"/>
              </a:rPr>
              <a:t> </a:t>
            </a:r>
            <a:r>
              <a:rPr lang="en-US" sz="1200" dirty="0" err="1" smtClean="0">
                <a:solidFill>
                  <a:prstClr val="black"/>
                </a:solidFill>
                <a:latin typeface="Source Sans Pro Light"/>
                <a:cs typeface="Source Sans Pro Light"/>
              </a:rPr>
              <a:t>context</a:t>
            </a:r>
            <a:r>
              <a:rPr lang="en-US" sz="1200" dirty="0" err="1" smtClean="0">
                <a:solidFill>
                  <a:srgbClr val="666666"/>
                </a:solidFill>
                <a:latin typeface="Source Sans Pro Light"/>
                <a:cs typeface="Source Sans Pro Light"/>
              </a:rPr>
              <a:t>.</a:t>
            </a:r>
            <a:r>
              <a:rPr lang="en-US" sz="1200" dirty="0" err="1" smtClean="0">
                <a:solidFill>
                  <a:prstClr val="black"/>
                </a:solidFill>
                <a:latin typeface="Source Sans Pro Light"/>
                <a:cs typeface="Source Sans Pro Light"/>
              </a:rPr>
              <a:t>socketTextStream</a:t>
            </a:r>
            <a:r>
              <a:rPr lang="en-US" sz="1200" dirty="0">
                <a:solidFill>
                  <a:srgbClr val="666666"/>
                </a:solidFill>
                <a:latin typeface="Source Sans Pro Light"/>
                <a:cs typeface="Source Sans Pro Light"/>
              </a:rPr>
              <a:t>(</a:t>
            </a:r>
            <a:r>
              <a:rPr lang="en-US" sz="1200" dirty="0">
                <a:solidFill>
                  <a:srgbClr val="BA2121"/>
                </a:solidFill>
                <a:latin typeface="Source Sans Pro Light"/>
                <a:cs typeface="Source Sans Pro Light"/>
              </a:rPr>
              <a:t>“</a:t>
            </a:r>
            <a:r>
              <a:rPr lang="en-US" sz="1200" dirty="0" err="1">
                <a:solidFill>
                  <a:srgbClr val="BA2121"/>
                </a:solidFill>
                <a:latin typeface="Source Sans Pro Light"/>
                <a:cs typeface="Source Sans Pro Light"/>
              </a:rPr>
              <a:t>localhost</a:t>
            </a:r>
            <a:r>
              <a:rPr lang="en-US" sz="1200" dirty="0">
                <a:solidFill>
                  <a:srgbClr val="BA2121"/>
                </a:solidFill>
                <a:latin typeface="Source Sans Pro Light"/>
                <a:cs typeface="Source Sans Pro Light"/>
              </a:rPr>
              <a:t>”</a:t>
            </a:r>
            <a:r>
              <a:rPr lang="en-US" sz="1200" dirty="0">
                <a:solidFill>
                  <a:srgbClr val="666666"/>
                </a:solidFill>
                <a:latin typeface="Source Sans Pro Light"/>
                <a:cs typeface="Source Sans Pro Light"/>
              </a:rPr>
              <a:t>,</a:t>
            </a:r>
            <a:r>
              <a:rPr lang="en-US" sz="1200" dirty="0">
                <a:solidFill>
                  <a:prstClr val="black"/>
                </a:solidFill>
                <a:latin typeface="Source Sans Pro Light"/>
                <a:cs typeface="Source Sans Pro Light"/>
              </a:rPr>
              <a:t> </a:t>
            </a:r>
            <a:r>
              <a:rPr lang="en-US" sz="1200" dirty="0">
                <a:solidFill>
                  <a:srgbClr val="666666"/>
                </a:solidFill>
                <a:latin typeface="Source Sans Pro Light"/>
                <a:cs typeface="Source Sans Pro Light"/>
              </a:rPr>
              <a:t>9999)</a:t>
            </a:r>
            <a:endParaRPr lang="en-US" sz="1200" dirty="0">
              <a:solidFill>
                <a:prstClr val="black"/>
              </a:solidFill>
              <a:latin typeface="Source Sans Pro Light"/>
              <a:cs typeface="Source Sans Pro Light"/>
            </a:endParaRPr>
          </a:p>
          <a:p>
            <a:r>
              <a:rPr lang="en-US" sz="1200" dirty="0">
                <a:solidFill>
                  <a:prstClr val="black"/>
                </a:solidFill>
                <a:latin typeface="Source Sans Pro Light"/>
                <a:cs typeface="Source Sans Pro Light"/>
              </a:rPr>
              <a:t>    </a:t>
            </a:r>
            <a:r>
              <a:rPr lang="en-US" sz="1200" b="1" dirty="0" err="1">
                <a:solidFill>
                  <a:srgbClr val="008000"/>
                </a:solidFill>
                <a:latin typeface="Source Sans Pro Light"/>
                <a:cs typeface="Source Sans Pro Light"/>
              </a:rPr>
              <a:t>val</a:t>
            </a:r>
            <a:r>
              <a:rPr lang="en-US" sz="1200" dirty="0">
                <a:solidFill>
                  <a:prstClr val="black"/>
                </a:solidFill>
                <a:latin typeface="Source Sans Pro Light"/>
                <a:cs typeface="Source Sans Pro Light"/>
              </a:rPr>
              <a:t> words </a:t>
            </a:r>
            <a:r>
              <a:rPr lang="en-US" sz="1200" b="1" dirty="0">
                <a:solidFill>
                  <a:srgbClr val="008000"/>
                </a:solidFill>
                <a:latin typeface="Source Sans Pro Light"/>
                <a:cs typeface="Source Sans Pro Light"/>
              </a:rPr>
              <a:t>=</a:t>
            </a:r>
            <a:r>
              <a:rPr lang="en-US" sz="1200" dirty="0">
                <a:solidFill>
                  <a:prstClr val="black"/>
                </a:solidFill>
                <a:latin typeface="Source Sans Pro Light"/>
                <a:cs typeface="Source Sans Pro Light"/>
              </a:rPr>
              <a:t> </a:t>
            </a:r>
            <a:r>
              <a:rPr lang="en-US" sz="1200" dirty="0" err="1">
                <a:solidFill>
                  <a:prstClr val="black"/>
                </a:solidFill>
                <a:latin typeface="Source Sans Pro Light"/>
                <a:cs typeface="Source Sans Pro Light"/>
              </a:rPr>
              <a:t>lines</a:t>
            </a:r>
            <a:r>
              <a:rPr lang="en-US" sz="1200" dirty="0" err="1">
                <a:solidFill>
                  <a:srgbClr val="666666"/>
                </a:solidFill>
                <a:latin typeface="Source Sans Pro Light"/>
                <a:cs typeface="Source Sans Pro Light"/>
              </a:rPr>
              <a:t>.</a:t>
            </a:r>
            <a:r>
              <a:rPr lang="en-US" sz="1200" dirty="0" err="1">
                <a:solidFill>
                  <a:prstClr val="black"/>
                </a:solidFill>
                <a:latin typeface="Source Sans Pro Light"/>
                <a:cs typeface="Source Sans Pro Light"/>
              </a:rPr>
              <a:t>flatMap</a:t>
            </a:r>
            <a:r>
              <a:rPr lang="en-US" sz="1200" dirty="0">
                <a:solidFill>
                  <a:srgbClr val="666666"/>
                </a:solidFill>
                <a:latin typeface="Source Sans Pro Light"/>
                <a:cs typeface="Source Sans Pro Light"/>
              </a:rPr>
              <a:t>(</a:t>
            </a:r>
            <a:r>
              <a:rPr lang="en-US" sz="1200" b="1" dirty="0">
                <a:solidFill>
                  <a:srgbClr val="008000"/>
                </a:solidFill>
                <a:latin typeface="Source Sans Pro Light"/>
                <a:cs typeface="Source Sans Pro Light"/>
              </a:rPr>
              <a:t>_</a:t>
            </a:r>
            <a:r>
              <a:rPr lang="en-US" sz="1200" dirty="0">
                <a:solidFill>
                  <a:srgbClr val="666666"/>
                </a:solidFill>
                <a:latin typeface="Source Sans Pro Light"/>
                <a:cs typeface="Source Sans Pro Light"/>
              </a:rPr>
              <a:t>.</a:t>
            </a:r>
            <a:r>
              <a:rPr lang="en-US" sz="1200" dirty="0">
                <a:solidFill>
                  <a:prstClr val="black"/>
                </a:solidFill>
                <a:latin typeface="Source Sans Pro Light"/>
                <a:cs typeface="Source Sans Pro Light"/>
              </a:rPr>
              <a:t>split</a:t>
            </a:r>
            <a:r>
              <a:rPr lang="en-US" sz="1200" dirty="0">
                <a:solidFill>
                  <a:srgbClr val="666666"/>
                </a:solidFill>
                <a:latin typeface="Source Sans Pro Light"/>
                <a:cs typeface="Source Sans Pro Light"/>
              </a:rPr>
              <a:t>(</a:t>
            </a:r>
            <a:r>
              <a:rPr lang="en-US" sz="1200" dirty="0">
                <a:solidFill>
                  <a:srgbClr val="BA2121"/>
                </a:solidFill>
                <a:latin typeface="Source Sans Pro Light"/>
                <a:cs typeface="Source Sans Pro Light"/>
              </a:rPr>
              <a:t>" "</a:t>
            </a:r>
            <a:r>
              <a:rPr lang="en-US" sz="1200" dirty="0">
                <a:solidFill>
                  <a:srgbClr val="666666"/>
                </a:solidFill>
                <a:latin typeface="Source Sans Pro Light"/>
                <a:cs typeface="Source Sans Pro Light"/>
              </a:rPr>
              <a:t>))</a:t>
            </a:r>
            <a:endParaRPr lang="en-US" sz="1200" dirty="0">
              <a:solidFill>
                <a:prstClr val="black"/>
              </a:solidFill>
              <a:latin typeface="Source Sans Pro Light"/>
              <a:cs typeface="Source Sans Pro Light"/>
            </a:endParaRPr>
          </a:p>
          <a:p>
            <a:r>
              <a:rPr lang="en-US" sz="1200" dirty="0">
                <a:solidFill>
                  <a:prstClr val="black"/>
                </a:solidFill>
                <a:latin typeface="Source Sans Pro Light"/>
                <a:cs typeface="Source Sans Pro Light"/>
              </a:rPr>
              <a:t>    </a:t>
            </a:r>
            <a:r>
              <a:rPr lang="en-US" sz="1200" b="1" dirty="0" err="1">
                <a:solidFill>
                  <a:srgbClr val="008000"/>
                </a:solidFill>
                <a:latin typeface="Source Sans Pro Light"/>
                <a:cs typeface="Source Sans Pro Light"/>
              </a:rPr>
              <a:t>val</a:t>
            </a:r>
            <a:r>
              <a:rPr lang="en-US" sz="1200" dirty="0">
                <a:solidFill>
                  <a:prstClr val="black"/>
                </a:solidFill>
                <a:latin typeface="Source Sans Pro Light"/>
                <a:cs typeface="Source Sans Pro Light"/>
              </a:rPr>
              <a:t> </a:t>
            </a:r>
            <a:r>
              <a:rPr lang="en-US" sz="1200" dirty="0" err="1">
                <a:solidFill>
                  <a:prstClr val="black"/>
                </a:solidFill>
                <a:latin typeface="Source Sans Pro Light"/>
                <a:cs typeface="Source Sans Pro Light"/>
              </a:rPr>
              <a:t>wordCounts</a:t>
            </a:r>
            <a:r>
              <a:rPr lang="en-US" sz="1200" dirty="0">
                <a:solidFill>
                  <a:prstClr val="black"/>
                </a:solidFill>
                <a:latin typeface="Source Sans Pro Light"/>
                <a:cs typeface="Source Sans Pro Light"/>
              </a:rPr>
              <a:t> </a:t>
            </a:r>
            <a:r>
              <a:rPr lang="en-US" sz="1200" b="1" dirty="0">
                <a:solidFill>
                  <a:srgbClr val="008000"/>
                </a:solidFill>
                <a:latin typeface="Source Sans Pro Light"/>
                <a:cs typeface="Source Sans Pro Light"/>
              </a:rPr>
              <a:t>=</a:t>
            </a:r>
            <a:r>
              <a:rPr lang="en-US" sz="1200" dirty="0">
                <a:solidFill>
                  <a:prstClr val="black"/>
                </a:solidFill>
                <a:latin typeface="Source Sans Pro Light"/>
                <a:cs typeface="Source Sans Pro Light"/>
              </a:rPr>
              <a:t> </a:t>
            </a:r>
            <a:r>
              <a:rPr lang="en-US" sz="1200" dirty="0" err="1">
                <a:solidFill>
                  <a:prstClr val="black"/>
                </a:solidFill>
                <a:latin typeface="Source Sans Pro Light"/>
                <a:cs typeface="Source Sans Pro Light"/>
              </a:rPr>
              <a:t>words</a:t>
            </a:r>
            <a:r>
              <a:rPr lang="en-US" sz="1200" dirty="0" err="1">
                <a:solidFill>
                  <a:srgbClr val="666666"/>
                </a:solidFill>
                <a:latin typeface="Source Sans Pro Light"/>
                <a:cs typeface="Source Sans Pro Light"/>
              </a:rPr>
              <a:t>.</a:t>
            </a:r>
            <a:r>
              <a:rPr lang="en-US" sz="1200" dirty="0" err="1">
                <a:solidFill>
                  <a:prstClr val="black"/>
                </a:solidFill>
                <a:latin typeface="Source Sans Pro Light"/>
                <a:cs typeface="Source Sans Pro Light"/>
              </a:rPr>
              <a:t>map</a:t>
            </a:r>
            <a:r>
              <a:rPr lang="en-US" sz="1200" dirty="0">
                <a:solidFill>
                  <a:srgbClr val="666666"/>
                </a:solidFill>
                <a:latin typeface="Source Sans Pro Light"/>
                <a:cs typeface="Source Sans Pro Light"/>
              </a:rPr>
              <a:t>(</a:t>
            </a:r>
            <a:r>
              <a:rPr lang="en-US" sz="1200" dirty="0">
                <a:solidFill>
                  <a:prstClr val="black"/>
                </a:solidFill>
                <a:latin typeface="Source Sans Pro Light"/>
                <a:cs typeface="Source Sans Pro Light"/>
              </a:rPr>
              <a:t>x </a:t>
            </a:r>
            <a:r>
              <a:rPr lang="en-US" sz="1200" b="1" dirty="0">
                <a:solidFill>
                  <a:srgbClr val="008000"/>
                </a:solidFill>
                <a:latin typeface="Source Sans Pro Light"/>
                <a:cs typeface="Source Sans Pro Light"/>
              </a:rPr>
              <a:t>=&gt;</a:t>
            </a:r>
            <a:r>
              <a:rPr lang="en-US" sz="1200" dirty="0">
                <a:solidFill>
                  <a:prstClr val="black"/>
                </a:solidFill>
                <a:latin typeface="Source Sans Pro Light"/>
                <a:cs typeface="Source Sans Pro Light"/>
              </a:rPr>
              <a:t> </a:t>
            </a:r>
            <a:r>
              <a:rPr lang="en-US" sz="1200" dirty="0">
                <a:solidFill>
                  <a:srgbClr val="666666"/>
                </a:solidFill>
                <a:latin typeface="Source Sans Pro Light"/>
                <a:cs typeface="Source Sans Pro Light"/>
              </a:rPr>
              <a:t>(</a:t>
            </a:r>
            <a:r>
              <a:rPr lang="en-US" sz="1200" dirty="0">
                <a:solidFill>
                  <a:prstClr val="black"/>
                </a:solidFill>
                <a:latin typeface="Source Sans Pro Light"/>
                <a:cs typeface="Source Sans Pro Light"/>
              </a:rPr>
              <a:t>x</a:t>
            </a:r>
            <a:r>
              <a:rPr lang="en-US" sz="1200" dirty="0">
                <a:solidFill>
                  <a:srgbClr val="666666"/>
                </a:solidFill>
                <a:latin typeface="Source Sans Pro Light"/>
                <a:cs typeface="Source Sans Pro Light"/>
              </a:rPr>
              <a:t>,</a:t>
            </a:r>
            <a:r>
              <a:rPr lang="en-US" sz="1200" dirty="0">
                <a:solidFill>
                  <a:prstClr val="black"/>
                </a:solidFill>
                <a:latin typeface="Source Sans Pro Light"/>
                <a:cs typeface="Source Sans Pro Light"/>
              </a:rPr>
              <a:t> </a:t>
            </a:r>
            <a:r>
              <a:rPr lang="en-US" sz="1200" dirty="0">
                <a:solidFill>
                  <a:srgbClr val="666666"/>
                </a:solidFill>
                <a:latin typeface="Source Sans Pro Light"/>
                <a:cs typeface="Source Sans Pro Light"/>
              </a:rPr>
              <a:t>1)).</a:t>
            </a:r>
            <a:r>
              <a:rPr lang="en-US" sz="1200" dirty="0" err="1">
                <a:solidFill>
                  <a:prstClr val="black"/>
                </a:solidFill>
                <a:latin typeface="Source Sans Pro Light"/>
                <a:cs typeface="Source Sans Pro Light"/>
              </a:rPr>
              <a:t>reduceByKey</a:t>
            </a:r>
            <a:r>
              <a:rPr lang="en-US" sz="1200" dirty="0">
                <a:solidFill>
                  <a:srgbClr val="666666"/>
                </a:solidFill>
                <a:latin typeface="Source Sans Pro Light"/>
                <a:cs typeface="Source Sans Pro Light"/>
              </a:rPr>
              <a:t>(</a:t>
            </a:r>
            <a:r>
              <a:rPr lang="en-US" sz="1200" b="1" dirty="0">
                <a:solidFill>
                  <a:srgbClr val="008000"/>
                </a:solidFill>
                <a:latin typeface="Source Sans Pro Light"/>
                <a:cs typeface="Source Sans Pro Light"/>
              </a:rPr>
              <a:t>_</a:t>
            </a:r>
            <a:r>
              <a:rPr lang="en-US" sz="1200" dirty="0">
                <a:solidFill>
                  <a:prstClr val="black"/>
                </a:solidFill>
                <a:latin typeface="Source Sans Pro Light"/>
                <a:cs typeface="Source Sans Pro Light"/>
              </a:rPr>
              <a:t> </a:t>
            </a:r>
            <a:r>
              <a:rPr lang="en-US" sz="1200" dirty="0">
                <a:solidFill>
                  <a:srgbClr val="666666"/>
                </a:solidFill>
                <a:latin typeface="Source Sans Pro Light"/>
                <a:cs typeface="Source Sans Pro Light"/>
              </a:rPr>
              <a:t>+</a:t>
            </a:r>
            <a:r>
              <a:rPr lang="en-US" sz="1200" dirty="0">
                <a:solidFill>
                  <a:prstClr val="black"/>
                </a:solidFill>
                <a:latin typeface="Source Sans Pro Light"/>
                <a:cs typeface="Source Sans Pro Light"/>
              </a:rPr>
              <a:t> </a:t>
            </a:r>
            <a:r>
              <a:rPr lang="en-US" sz="1200" b="1" dirty="0">
                <a:solidFill>
                  <a:srgbClr val="008000"/>
                </a:solidFill>
                <a:latin typeface="Source Sans Pro Light"/>
                <a:cs typeface="Source Sans Pro Light"/>
              </a:rPr>
              <a:t>_</a:t>
            </a:r>
            <a:r>
              <a:rPr lang="en-US" sz="1200" dirty="0" smtClean="0">
                <a:solidFill>
                  <a:srgbClr val="666666"/>
                </a:solidFill>
                <a:latin typeface="Source Sans Pro Light"/>
                <a:cs typeface="Source Sans Pro Light"/>
              </a:rPr>
              <a:t>)</a:t>
            </a:r>
          </a:p>
          <a:p>
            <a:endParaRPr lang="en-US" sz="1200" dirty="0">
              <a:solidFill>
                <a:prstClr val="black"/>
              </a:solidFill>
              <a:latin typeface="Source Sans Pro Light"/>
              <a:cs typeface="Source Sans Pro Light"/>
            </a:endParaRPr>
          </a:p>
          <a:p>
            <a:r>
              <a:rPr lang="en-US" sz="1200" dirty="0">
                <a:solidFill>
                  <a:prstClr val="black"/>
                </a:solidFill>
                <a:latin typeface="Source Sans Pro Light"/>
                <a:cs typeface="Source Sans Pro Light"/>
              </a:rPr>
              <a:t>    </a:t>
            </a:r>
            <a:r>
              <a:rPr lang="en-US" sz="1200" dirty="0" err="1">
                <a:solidFill>
                  <a:prstClr val="black"/>
                </a:solidFill>
                <a:latin typeface="Source Sans Pro Light"/>
                <a:cs typeface="Source Sans Pro Light"/>
              </a:rPr>
              <a:t>wordCounts</a:t>
            </a:r>
            <a:r>
              <a:rPr lang="en-US" sz="1200" dirty="0" err="1">
                <a:solidFill>
                  <a:srgbClr val="666666"/>
                </a:solidFill>
                <a:latin typeface="Source Sans Pro Light"/>
                <a:cs typeface="Source Sans Pro Light"/>
              </a:rPr>
              <a:t>.</a:t>
            </a:r>
            <a:r>
              <a:rPr lang="en-US" sz="1200" dirty="0" err="1">
                <a:solidFill>
                  <a:prstClr val="black"/>
                </a:solidFill>
                <a:latin typeface="Source Sans Pro Light"/>
                <a:cs typeface="Source Sans Pro Light"/>
              </a:rPr>
              <a:t>print</a:t>
            </a:r>
            <a:r>
              <a:rPr lang="en-US" sz="1200" dirty="0">
                <a:solidFill>
                  <a:srgbClr val="666666"/>
                </a:solidFill>
                <a:latin typeface="Source Sans Pro Light"/>
                <a:cs typeface="Source Sans Pro Light"/>
              </a:rPr>
              <a:t>()</a:t>
            </a:r>
            <a:endParaRPr lang="en-US" sz="1200" dirty="0">
              <a:solidFill>
                <a:prstClr val="black"/>
              </a:solidFill>
              <a:latin typeface="Source Sans Pro Light"/>
              <a:cs typeface="Source Sans Pro Light"/>
            </a:endParaRPr>
          </a:p>
          <a:p>
            <a:r>
              <a:rPr lang="de-DE" sz="1200" dirty="0">
                <a:solidFill>
                  <a:prstClr val="black"/>
                </a:solidFill>
                <a:latin typeface="Source Sans Pro Light"/>
                <a:cs typeface="Source Sans Pro Light"/>
              </a:rPr>
              <a:t>    </a:t>
            </a:r>
            <a:r>
              <a:rPr lang="de-DE" sz="1200" dirty="0" err="1">
                <a:solidFill>
                  <a:prstClr val="black"/>
                </a:solidFill>
                <a:latin typeface="Source Sans Pro Light"/>
                <a:cs typeface="Source Sans Pro Light"/>
              </a:rPr>
              <a:t>ssc</a:t>
            </a:r>
            <a:r>
              <a:rPr lang="de-DE" sz="1200" dirty="0" err="1">
                <a:solidFill>
                  <a:srgbClr val="666666"/>
                </a:solidFill>
                <a:latin typeface="Source Sans Pro Light"/>
                <a:cs typeface="Source Sans Pro Light"/>
              </a:rPr>
              <a:t>.</a:t>
            </a:r>
            <a:r>
              <a:rPr lang="de-DE" sz="1200" dirty="0" err="1">
                <a:solidFill>
                  <a:prstClr val="black"/>
                </a:solidFill>
                <a:latin typeface="Source Sans Pro Light"/>
                <a:cs typeface="Source Sans Pro Light"/>
              </a:rPr>
              <a:t>start</a:t>
            </a:r>
            <a:r>
              <a:rPr lang="de-DE" sz="1200" dirty="0">
                <a:solidFill>
                  <a:srgbClr val="666666"/>
                </a:solidFill>
                <a:latin typeface="Source Sans Pro Light"/>
                <a:cs typeface="Source Sans Pro Light"/>
              </a:rPr>
              <a:t>()</a:t>
            </a:r>
            <a:endParaRPr lang="de-DE" sz="1200" dirty="0">
              <a:solidFill>
                <a:prstClr val="black"/>
              </a:solidFill>
              <a:latin typeface="Source Sans Pro Light"/>
              <a:cs typeface="Source Sans Pro Light"/>
            </a:endParaRPr>
          </a:p>
          <a:p>
            <a:r>
              <a:rPr lang="de-DE" sz="1200" dirty="0">
                <a:solidFill>
                  <a:prstClr val="black"/>
                </a:solidFill>
                <a:latin typeface="Source Sans Pro Light"/>
                <a:cs typeface="Source Sans Pro Light"/>
              </a:rPr>
              <a:t>    </a:t>
            </a:r>
            <a:r>
              <a:rPr lang="de-DE" sz="1200" dirty="0" err="1">
                <a:solidFill>
                  <a:prstClr val="black"/>
                </a:solidFill>
                <a:latin typeface="Source Sans Pro Light"/>
                <a:cs typeface="Source Sans Pro Light"/>
              </a:rPr>
              <a:t>ssc</a:t>
            </a:r>
            <a:r>
              <a:rPr lang="de-DE" sz="1200" dirty="0" err="1">
                <a:solidFill>
                  <a:srgbClr val="666666"/>
                </a:solidFill>
                <a:latin typeface="Source Sans Pro Light"/>
                <a:cs typeface="Source Sans Pro Light"/>
              </a:rPr>
              <a:t>.</a:t>
            </a:r>
            <a:r>
              <a:rPr lang="de-DE" sz="1200" dirty="0" err="1">
                <a:solidFill>
                  <a:prstClr val="black"/>
                </a:solidFill>
                <a:latin typeface="Source Sans Pro Light"/>
                <a:cs typeface="Source Sans Pro Light"/>
              </a:rPr>
              <a:t>awaitTermination</a:t>
            </a:r>
            <a:r>
              <a:rPr lang="de-DE" sz="1200" dirty="0">
                <a:solidFill>
                  <a:srgbClr val="666666"/>
                </a:solidFill>
                <a:latin typeface="Source Sans Pro Light"/>
                <a:cs typeface="Source Sans Pro Light"/>
              </a:rPr>
              <a:t>()</a:t>
            </a:r>
            <a:endParaRPr lang="de-DE" sz="1200" dirty="0">
              <a:solidFill>
                <a:prstClr val="black"/>
              </a:solidFill>
              <a:latin typeface="Source Sans Pro Light"/>
              <a:cs typeface="Source Sans Pro Light"/>
            </a:endParaRPr>
          </a:p>
          <a:p>
            <a:r>
              <a:rPr lang="de-DE" sz="1200" dirty="0">
                <a:solidFill>
                  <a:prstClr val="black"/>
                </a:solidFill>
                <a:latin typeface="Source Sans Pro Light"/>
                <a:cs typeface="Source Sans Pro Light"/>
              </a:rPr>
              <a:t>  </a:t>
            </a:r>
            <a:r>
              <a:rPr lang="de-DE" sz="1200" dirty="0">
                <a:solidFill>
                  <a:srgbClr val="666666"/>
                </a:solidFill>
                <a:latin typeface="Source Sans Pro Light"/>
                <a:cs typeface="Source Sans Pro Light"/>
              </a:rPr>
              <a:t>}</a:t>
            </a:r>
            <a:endParaRPr lang="de-DE" sz="1200" dirty="0">
              <a:solidFill>
                <a:prstClr val="black"/>
              </a:solidFill>
              <a:latin typeface="Source Sans Pro Light"/>
              <a:cs typeface="Source Sans Pro Light"/>
            </a:endParaRPr>
          </a:p>
          <a:p>
            <a:r>
              <a:rPr lang="de-DE" sz="1200" dirty="0">
                <a:solidFill>
                  <a:srgbClr val="666666"/>
                </a:solidFill>
                <a:latin typeface="Source Sans Pro Light"/>
                <a:cs typeface="Source Sans Pro Light"/>
              </a:rPr>
              <a:t>}</a:t>
            </a:r>
            <a:endParaRPr lang="de-DE" sz="1200" dirty="0">
              <a:solidFill>
                <a:prstClr val="black"/>
              </a:solidFill>
              <a:latin typeface="Source Sans Pro Light"/>
              <a:cs typeface="Source Sans Pro Light"/>
            </a:endParaRPr>
          </a:p>
        </p:txBody>
      </p:sp>
    </p:spTree>
    <p:extLst>
      <p:ext uri="{BB962C8B-B14F-4D97-AF65-F5344CB8AC3E}">
        <p14:creationId xmlns:p14="http://schemas.microsoft.com/office/powerpoint/2010/main" val="1067683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500" fill="hold"/>
                                        <p:tgtEl>
                                          <p:spTgt spid="10"/>
                                        </p:tgtEl>
                                      </p:cBhvr>
                                      <p:by x="50000" y="50000"/>
                                    </p:animScale>
                                  </p:childTnLst>
                                </p:cTn>
                              </p:par>
                              <p:par>
                                <p:cTn id="7" presetID="42" presetClass="path" presetSubtype="0" accel="50000" decel="50000" fill="hold" grpId="1" nodeType="withEffect">
                                  <p:stCondLst>
                                    <p:cond delay="0"/>
                                  </p:stCondLst>
                                  <p:childTnLst>
                                    <p:animMotion origin="layout" path="M -3.61111E-6 4.59401E-6 L -0.11527 0.00247 " pathEditMode="relative" rAng="0" ptsTypes="AA">
                                      <p:cBhvr>
                                        <p:cTn id="8" dur="500" fill="hold"/>
                                        <p:tgtEl>
                                          <p:spTgt spid="10"/>
                                        </p:tgtEl>
                                        <p:attrNameLst>
                                          <p:attrName>ppt_x</p:attrName>
                                          <p:attrName>ppt_y</p:attrName>
                                        </p:attrNameLst>
                                      </p:cBhvr>
                                      <p:rCtr x="-5764" y="1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Word Count</a:t>
            </a:r>
            <a:endParaRPr lang="en-US" dirty="0"/>
          </a:p>
        </p:txBody>
      </p:sp>
      <p:sp>
        <p:nvSpPr>
          <p:cNvPr id="10" name="Rectangle 9"/>
          <p:cNvSpPr/>
          <p:nvPr/>
        </p:nvSpPr>
        <p:spPr>
          <a:xfrm>
            <a:off x="535256" y="2971389"/>
            <a:ext cx="2834892" cy="1384994"/>
          </a:xfrm>
          <a:prstGeom prst="rect">
            <a:avLst/>
          </a:prstGeom>
        </p:spPr>
        <p:txBody>
          <a:bodyPr wrap="square">
            <a:spAutoFit/>
          </a:bodyPr>
          <a:lstStyle/>
          <a:p>
            <a:r>
              <a:rPr lang="en-US" sz="600" b="1" dirty="0">
                <a:solidFill>
                  <a:srgbClr val="008000"/>
                </a:solidFill>
                <a:latin typeface="Source Sans Pro Light"/>
                <a:cs typeface="Source Sans Pro Light"/>
              </a:rPr>
              <a:t>object</a:t>
            </a:r>
            <a:r>
              <a:rPr lang="en-US" sz="600" dirty="0">
                <a:solidFill>
                  <a:prstClr val="black"/>
                </a:solidFill>
                <a:latin typeface="Source Sans Pro Light"/>
                <a:cs typeface="Source Sans Pro Light"/>
              </a:rPr>
              <a:t> </a:t>
            </a:r>
            <a:r>
              <a:rPr lang="en-US" sz="600" b="1" dirty="0" err="1">
                <a:solidFill>
                  <a:srgbClr val="0000FF"/>
                </a:solidFill>
                <a:latin typeface="Source Sans Pro Light"/>
                <a:cs typeface="Source Sans Pro Light"/>
              </a:rPr>
              <a:t>NetworkWordCount</a:t>
            </a:r>
            <a:r>
              <a:rPr lang="en-US" sz="600" dirty="0">
                <a:solidFill>
                  <a:prstClr val="black"/>
                </a:solidFill>
                <a:latin typeface="Source Sans Pro Light"/>
                <a:cs typeface="Source Sans Pro Light"/>
              </a:rPr>
              <a:t> </a:t>
            </a:r>
            <a:r>
              <a:rPr lang="en-US" sz="600" dirty="0">
                <a:solidFill>
                  <a:srgbClr val="666666"/>
                </a:solidFill>
                <a:latin typeface="Source Sans Pro Light"/>
                <a:cs typeface="Source Sans Pro Light"/>
              </a:rPr>
              <a:t>{</a:t>
            </a:r>
            <a:endParaRPr lang="en-US" sz="600" dirty="0">
              <a:solidFill>
                <a:prstClr val="black"/>
              </a:solidFill>
              <a:latin typeface="Source Sans Pro Light"/>
              <a:cs typeface="Source Sans Pro Light"/>
            </a:endParaRPr>
          </a:p>
          <a:p>
            <a:r>
              <a:rPr lang="en-US" sz="600" dirty="0">
                <a:solidFill>
                  <a:prstClr val="black"/>
                </a:solidFill>
                <a:latin typeface="Source Sans Pro Light"/>
                <a:cs typeface="Source Sans Pro Light"/>
              </a:rPr>
              <a:t>  </a:t>
            </a:r>
            <a:r>
              <a:rPr lang="en-US" sz="600" b="1" dirty="0" err="1">
                <a:solidFill>
                  <a:srgbClr val="008000"/>
                </a:solidFill>
                <a:latin typeface="Source Sans Pro Light"/>
                <a:cs typeface="Source Sans Pro Light"/>
              </a:rPr>
              <a:t>def</a:t>
            </a:r>
            <a:r>
              <a:rPr lang="en-US" sz="600" dirty="0">
                <a:solidFill>
                  <a:prstClr val="black"/>
                </a:solidFill>
                <a:latin typeface="Source Sans Pro Light"/>
                <a:cs typeface="Source Sans Pro Light"/>
              </a:rPr>
              <a:t> main</a:t>
            </a:r>
            <a:r>
              <a:rPr lang="en-US" sz="600" dirty="0">
                <a:solidFill>
                  <a:srgbClr val="666666"/>
                </a:solidFill>
                <a:latin typeface="Source Sans Pro Light"/>
                <a:cs typeface="Source Sans Pro Light"/>
              </a:rPr>
              <a:t>(</a:t>
            </a:r>
            <a:r>
              <a:rPr lang="en-US" sz="600" dirty="0" err="1">
                <a:solidFill>
                  <a:prstClr val="black"/>
                </a:solidFill>
                <a:latin typeface="Source Sans Pro Light"/>
                <a:cs typeface="Source Sans Pro Light"/>
              </a:rPr>
              <a:t>args</a:t>
            </a:r>
            <a:r>
              <a:rPr lang="en-US" sz="600" b="1" dirty="0">
                <a:solidFill>
                  <a:srgbClr val="008000"/>
                </a:solidFill>
                <a:latin typeface="Source Sans Pro Light"/>
                <a:cs typeface="Source Sans Pro Light"/>
              </a:rPr>
              <a:t>:</a:t>
            </a:r>
            <a:r>
              <a:rPr lang="en-US" sz="600" dirty="0">
                <a:solidFill>
                  <a:prstClr val="black"/>
                </a:solidFill>
                <a:latin typeface="Source Sans Pro Light"/>
                <a:cs typeface="Source Sans Pro Light"/>
              </a:rPr>
              <a:t> </a:t>
            </a:r>
            <a:r>
              <a:rPr lang="en-US" sz="600" dirty="0">
                <a:solidFill>
                  <a:srgbClr val="B00040"/>
                </a:solidFill>
                <a:latin typeface="Source Sans Pro Light"/>
                <a:cs typeface="Source Sans Pro Light"/>
              </a:rPr>
              <a:t>Array</a:t>
            </a:r>
            <a:r>
              <a:rPr lang="en-US" sz="600" dirty="0">
                <a:solidFill>
                  <a:srgbClr val="666666"/>
                </a:solidFill>
                <a:latin typeface="Source Sans Pro Light"/>
                <a:cs typeface="Source Sans Pro Light"/>
              </a:rPr>
              <a:t>[</a:t>
            </a:r>
            <a:r>
              <a:rPr lang="en-US" sz="600" dirty="0">
                <a:solidFill>
                  <a:srgbClr val="B00040"/>
                </a:solidFill>
                <a:latin typeface="Source Sans Pro Light"/>
                <a:cs typeface="Source Sans Pro Light"/>
              </a:rPr>
              <a:t>String</a:t>
            </a:r>
            <a:r>
              <a:rPr lang="en-US" sz="600" dirty="0">
                <a:solidFill>
                  <a:srgbClr val="666666"/>
                </a:solidFill>
                <a:latin typeface="Source Sans Pro Light"/>
                <a:cs typeface="Source Sans Pro Light"/>
              </a:rPr>
              <a:t>])</a:t>
            </a:r>
            <a:r>
              <a:rPr lang="en-US" sz="600" dirty="0">
                <a:solidFill>
                  <a:prstClr val="black"/>
                </a:solidFill>
                <a:latin typeface="Source Sans Pro Light"/>
                <a:cs typeface="Source Sans Pro Light"/>
              </a:rPr>
              <a:t> </a:t>
            </a:r>
            <a:r>
              <a:rPr lang="en-US" sz="600" dirty="0">
                <a:solidFill>
                  <a:srgbClr val="666666"/>
                </a:solidFill>
                <a:latin typeface="Source Sans Pro Light"/>
                <a:cs typeface="Source Sans Pro Light"/>
              </a:rPr>
              <a:t>{</a:t>
            </a:r>
            <a:endParaRPr lang="en-US" sz="600" dirty="0">
              <a:solidFill>
                <a:prstClr val="black"/>
              </a:solidFill>
              <a:latin typeface="Source Sans Pro Light"/>
              <a:cs typeface="Source Sans Pro Light"/>
            </a:endParaRPr>
          </a:p>
          <a:p>
            <a:r>
              <a:rPr lang="en-US" sz="600" dirty="0">
                <a:solidFill>
                  <a:prstClr val="black"/>
                </a:solidFill>
                <a:latin typeface="Source Sans Pro Light"/>
                <a:cs typeface="Source Sans Pro Light"/>
              </a:rPr>
              <a:t>    </a:t>
            </a:r>
            <a:r>
              <a:rPr lang="en-US" sz="600" b="1" dirty="0" err="1">
                <a:solidFill>
                  <a:srgbClr val="008000"/>
                </a:solidFill>
                <a:latin typeface="Source Sans Pro Light"/>
                <a:cs typeface="Source Sans Pro Light"/>
              </a:rPr>
              <a:t>val</a:t>
            </a:r>
            <a:r>
              <a:rPr lang="en-US" sz="600" dirty="0">
                <a:solidFill>
                  <a:prstClr val="black"/>
                </a:solidFill>
                <a:latin typeface="Source Sans Pro Light"/>
                <a:cs typeface="Source Sans Pro Light"/>
              </a:rPr>
              <a:t> </a:t>
            </a:r>
            <a:r>
              <a:rPr lang="en-US" sz="600" dirty="0" err="1">
                <a:solidFill>
                  <a:prstClr val="black"/>
                </a:solidFill>
                <a:latin typeface="Source Sans Pro Light"/>
                <a:cs typeface="Source Sans Pro Light"/>
              </a:rPr>
              <a:t>sparkConf</a:t>
            </a:r>
            <a:r>
              <a:rPr lang="en-US" sz="600" dirty="0">
                <a:solidFill>
                  <a:prstClr val="black"/>
                </a:solidFill>
                <a:latin typeface="Source Sans Pro Light"/>
                <a:cs typeface="Source Sans Pro Light"/>
              </a:rPr>
              <a:t> </a:t>
            </a:r>
            <a:r>
              <a:rPr lang="en-US" sz="600" b="1" dirty="0">
                <a:solidFill>
                  <a:srgbClr val="008000"/>
                </a:solidFill>
                <a:latin typeface="Source Sans Pro Light"/>
                <a:cs typeface="Source Sans Pro Light"/>
              </a:rPr>
              <a:t>=</a:t>
            </a:r>
            <a:r>
              <a:rPr lang="en-US" sz="600" dirty="0">
                <a:solidFill>
                  <a:prstClr val="black"/>
                </a:solidFill>
                <a:latin typeface="Source Sans Pro Light"/>
                <a:cs typeface="Source Sans Pro Light"/>
              </a:rPr>
              <a:t> </a:t>
            </a:r>
            <a:r>
              <a:rPr lang="en-US" sz="600" b="1" dirty="0">
                <a:solidFill>
                  <a:srgbClr val="008000"/>
                </a:solidFill>
                <a:latin typeface="Source Sans Pro Light"/>
                <a:cs typeface="Source Sans Pro Light"/>
              </a:rPr>
              <a:t>new</a:t>
            </a:r>
            <a:r>
              <a:rPr lang="en-US" sz="600" dirty="0">
                <a:solidFill>
                  <a:prstClr val="black"/>
                </a:solidFill>
                <a:latin typeface="Source Sans Pro Light"/>
                <a:cs typeface="Source Sans Pro Light"/>
              </a:rPr>
              <a:t> </a:t>
            </a:r>
            <a:r>
              <a:rPr lang="en-US" sz="600" b="1" dirty="0" err="1">
                <a:solidFill>
                  <a:srgbClr val="0000FF"/>
                </a:solidFill>
                <a:latin typeface="Source Sans Pro Light"/>
                <a:cs typeface="Source Sans Pro Light"/>
              </a:rPr>
              <a:t>SparkConf</a:t>
            </a:r>
            <a:r>
              <a:rPr lang="en-US" sz="600" dirty="0">
                <a:solidFill>
                  <a:srgbClr val="666666"/>
                </a:solidFill>
                <a:latin typeface="Source Sans Pro Light"/>
                <a:cs typeface="Source Sans Pro Light"/>
              </a:rPr>
              <a:t>().</a:t>
            </a:r>
            <a:r>
              <a:rPr lang="en-US" sz="600" dirty="0" err="1">
                <a:solidFill>
                  <a:prstClr val="black"/>
                </a:solidFill>
                <a:latin typeface="Source Sans Pro Light"/>
                <a:cs typeface="Source Sans Pro Light"/>
              </a:rPr>
              <a:t>setAppName</a:t>
            </a:r>
            <a:r>
              <a:rPr lang="en-US" sz="600" dirty="0">
                <a:solidFill>
                  <a:srgbClr val="666666"/>
                </a:solidFill>
                <a:latin typeface="Source Sans Pro Light"/>
                <a:cs typeface="Source Sans Pro Light"/>
              </a:rPr>
              <a:t>(</a:t>
            </a:r>
            <a:r>
              <a:rPr lang="en-US" sz="600" dirty="0">
                <a:solidFill>
                  <a:srgbClr val="BA2121"/>
                </a:solidFill>
                <a:latin typeface="Source Sans Pro Light"/>
                <a:cs typeface="Source Sans Pro Light"/>
              </a:rPr>
              <a:t>"</a:t>
            </a:r>
            <a:r>
              <a:rPr lang="en-US" sz="600" dirty="0" err="1">
                <a:solidFill>
                  <a:srgbClr val="BA2121"/>
                </a:solidFill>
                <a:latin typeface="Source Sans Pro Light"/>
                <a:cs typeface="Source Sans Pro Light"/>
              </a:rPr>
              <a:t>NetworkWordCount</a:t>
            </a:r>
            <a:r>
              <a:rPr lang="en-US" sz="600" dirty="0">
                <a:solidFill>
                  <a:srgbClr val="BA2121"/>
                </a:solidFill>
                <a:latin typeface="Source Sans Pro Light"/>
                <a:cs typeface="Source Sans Pro Light"/>
              </a:rPr>
              <a:t>"</a:t>
            </a:r>
            <a:r>
              <a:rPr lang="en-US" sz="600" dirty="0">
                <a:solidFill>
                  <a:srgbClr val="666666"/>
                </a:solidFill>
                <a:latin typeface="Source Sans Pro Light"/>
                <a:cs typeface="Source Sans Pro Light"/>
              </a:rPr>
              <a:t>)</a:t>
            </a:r>
            <a:endParaRPr lang="en-US" sz="600" dirty="0">
              <a:solidFill>
                <a:prstClr val="black"/>
              </a:solidFill>
              <a:latin typeface="Source Sans Pro Light"/>
              <a:cs typeface="Source Sans Pro Light"/>
            </a:endParaRPr>
          </a:p>
          <a:p>
            <a:r>
              <a:rPr lang="en-US" sz="600" dirty="0">
                <a:solidFill>
                  <a:prstClr val="black"/>
                </a:solidFill>
                <a:latin typeface="Source Sans Pro Light"/>
                <a:cs typeface="Source Sans Pro Light"/>
              </a:rPr>
              <a:t>    </a:t>
            </a:r>
            <a:r>
              <a:rPr lang="en-US" sz="600" b="1" dirty="0" err="1">
                <a:solidFill>
                  <a:srgbClr val="008000"/>
                </a:solidFill>
                <a:latin typeface="Source Sans Pro Light"/>
                <a:cs typeface="Source Sans Pro Light"/>
              </a:rPr>
              <a:t>val</a:t>
            </a:r>
            <a:r>
              <a:rPr lang="en-US" sz="600" dirty="0">
                <a:solidFill>
                  <a:prstClr val="black"/>
                </a:solidFill>
                <a:latin typeface="Source Sans Pro Light"/>
                <a:cs typeface="Source Sans Pro Light"/>
              </a:rPr>
              <a:t> </a:t>
            </a:r>
            <a:r>
              <a:rPr lang="en-US" sz="600" dirty="0" smtClean="0">
                <a:solidFill>
                  <a:prstClr val="black"/>
                </a:solidFill>
                <a:latin typeface="Source Sans Pro Light"/>
                <a:cs typeface="Source Sans Pro Light"/>
              </a:rPr>
              <a:t>context </a:t>
            </a:r>
            <a:r>
              <a:rPr lang="en-US" sz="600" b="1" dirty="0" smtClean="0">
                <a:solidFill>
                  <a:srgbClr val="008000"/>
                </a:solidFill>
                <a:latin typeface="Source Sans Pro Light"/>
                <a:cs typeface="Source Sans Pro Light"/>
              </a:rPr>
              <a:t>=</a:t>
            </a:r>
            <a:r>
              <a:rPr lang="en-US" sz="600" dirty="0" smtClean="0">
                <a:solidFill>
                  <a:prstClr val="black"/>
                </a:solidFill>
                <a:latin typeface="Source Sans Pro Light"/>
                <a:cs typeface="Source Sans Pro Light"/>
              </a:rPr>
              <a:t> </a:t>
            </a:r>
            <a:r>
              <a:rPr lang="en-US" sz="600" b="1" dirty="0">
                <a:solidFill>
                  <a:srgbClr val="008000"/>
                </a:solidFill>
                <a:latin typeface="Source Sans Pro Light"/>
                <a:cs typeface="Source Sans Pro Light"/>
              </a:rPr>
              <a:t>new</a:t>
            </a:r>
            <a:r>
              <a:rPr lang="en-US" sz="600" dirty="0">
                <a:solidFill>
                  <a:prstClr val="black"/>
                </a:solidFill>
                <a:latin typeface="Source Sans Pro Light"/>
                <a:cs typeface="Source Sans Pro Light"/>
              </a:rPr>
              <a:t> </a:t>
            </a:r>
            <a:r>
              <a:rPr lang="en-US" sz="600" b="1" dirty="0" err="1">
                <a:solidFill>
                  <a:srgbClr val="0000FF"/>
                </a:solidFill>
                <a:latin typeface="Source Sans Pro Light"/>
                <a:cs typeface="Source Sans Pro Light"/>
              </a:rPr>
              <a:t>StreamingContext</a:t>
            </a:r>
            <a:r>
              <a:rPr lang="en-US" sz="600" dirty="0">
                <a:solidFill>
                  <a:srgbClr val="666666"/>
                </a:solidFill>
                <a:latin typeface="Source Sans Pro Light"/>
                <a:cs typeface="Source Sans Pro Light"/>
              </a:rPr>
              <a:t>(</a:t>
            </a:r>
            <a:r>
              <a:rPr lang="en-US" sz="600" dirty="0" err="1">
                <a:solidFill>
                  <a:prstClr val="black"/>
                </a:solidFill>
                <a:latin typeface="Source Sans Pro Light"/>
                <a:cs typeface="Source Sans Pro Light"/>
              </a:rPr>
              <a:t>sparkConf</a:t>
            </a:r>
            <a:r>
              <a:rPr lang="en-US" sz="600" dirty="0">
                <a:solidFill>
                  <a:srgbClr val="666666"/>
                </a:solidFill>
                <a:latin typeface="Source Sans Pro Light"/>
                <a:cs typeface="Source Sans Pro Light"/>
              </a:rPr>
              <a:t>,</a:t>
            </a:r>
            <a:r>
              <a:rPr lang="en-US" sz="600" dirty="0">
                <a:solidFill>
                  <a:prstClr val="black"/>
                </a:solidFill>
                <a:latin typeface="Source Sans Pro Light"/>
                <a:cs typeface="Source Sans Pro Light"/>
              </a:rPr>
              <a:t> </a:t>
            </a:r>
            <a:r>
              <a:rPr lang="en-US" sz="600" b="1" dirty="0">
                <a:solidFill>
                  <a:srgbClr val="0000FF"/>
                </a:solidFill>
                <a:latin typeface="Source Sans Pro Light"/>
                <a:cs typeface="Source Sans Pro Light"/>
              </a:rPr>
              <a:t>Seconds</a:t>
            </a:r>
            <a:r>
              <a:rPr lang="en-US" sz="600" dirty="0">
                <a:solidFill>
                  <a:srgbClr val="666666"/>
                </a:solidFill>
                <a:latin typeface="Source Sans Pro Light"/>
                <a:cs typeface="Source Sans Pro Light"/>
              </a:rPr>
              <a:t>(1))</a:t>
            </a:r>
            <a:endParaRPr lang="en-US" sz="600" dirty="0">
              <a:solidFill>
                <a:prstClr val="black"/>
              </a:solidFill>
              <a:latin typeface="Source Sans Pro Light"/>
              <a:cs typeface="Source Sans Pro Light"/>
            </a:endParaRPr>
          </a:p>
          <a:p>
            <a:endParaRPr lang="en-US" sz="600" dirty="0">
              <a:solidFill>
                <a:prstClr val="black"/>
              </a:solidFill>
              <a:latin typeface="Source Sans Pro Light"/>
              <a:cs typeface="Source Sans Pro Light"/>
            </a:endParaRPr>
          </a:p>
          <a:p>
            <a:r>
              <a:rPr lang="en-US" sz="600" dirty="0">
                <a:solidFill>
                  <a:prstClr val="black"/>
                </a:solidFill>
                <a:latin typeface="Source Sans Pro Light"/>
                <a:cs typeface="Source Sans Pro Light"/>
              </a:rPr>
              <a:t>    </a:t>
            </a:r>
            <a:r>
              <a:rPr lang="en-US" sz="600" b="1" dirty="0" err="1">
                <a:solidFill>
                  <a:srgbClr val="008000"/>
                </a:solidFill>
                <a:latin typeface="Source Sans Pro Light"/>
                <a:cs typeface="Source Sans Pro Light"/>
              </a:rPr>
              <a:t>val</a:t>
            </a:r>
            <a:r>
              <a:rPr lang="en-US" sz="600" dirty="0">
                <a:solidFill>
                  <a:prstClr val="black"/>
                </a:solidFill>
                <a:latin typeface="Source Sans Pro Light"/>
                <a:cs typeface="Source Sans Pro Light"/>
              </a:rPr>
              <a:t> lines </a:t>
            </a:r>
            <a:r>
              <a:rPr lang="en-US" sz="600" b="1" dirty="0">
                <a:solidFill>
                  <a:srgbClr val="008000"/>
                </a:solidFill>
                <a:latin typeface="Source Sans Pro Light"/>
                <a:cs typeface="Source Sans Pro Light"/>
              </a:rPr>
              <a:t>=</a:t>
            </a:r>
            <a:r>
              <a:rPr lang="en-US" sz="600" dirty="0">
                <a:solidFill>
                  <a:prstClr val="black"/>
                </a:solidFill>
                <a:latin typeface="Source Sans Pro Light"/>
                <a:cs typeface="Source Sans Pro Light"/>
              </a:rPr>
              <a:t> </a:t>
            </a:r>
            <a:r>
              <a:rPr lang="en-US" sz="600" dirty="0" err="1" smtClean="0">
                <a:solidFill>
                  <a:prstClr val="black"/>
                </a:solidFill>
                <a:latin typeface="Source Sans Pro Light"/>
                <a:cs typeface="Source Sans Pro Light"/>
              </a:rPr>
              <a:t>context</a:t>
            </a:r>
            <a:r>
              <a:rPr lang="en-US" sz="600" dirty="0" err="1" smtClean="0">
                <a:solidFill>
                  <a:srgbClr val="666666"/>
                </a:solidFill>
                <a:latin typeface="Source Sans Pro Light"/>
                <a:cs typeface="Source Sans Pro Light"/>
              </a:rPr>
              <a:t>.</a:t>
            </a:r>
            <a:r>
              <a:rPr lang="en-US" sz="600" dirty="0" err="1" smtClean="0">
                <a:solidFill>
                  <a:prstClr val="black"/>
                </a:solidFill>
                <a:latin typeface="Source Sans Pro Light"/>
                <a:cs typeface="Source Sans Pro Light"/>
              </a:rPr>
              <a:t>socketTextStream</a:t>
            </a:r>
            <a:r>
              <a:rPr lang="en-US" sz="600" dirty="0">
                <a:solidFill>
                  <a:srgbClr val="666666"/>
                </a:solidFill>
                <a:latin typeface="Source Sans Pro Light"/>
                <a:cs typeface="Source Sans Pro Light"/>
              </a:rPr>
              <a:t>(</a:t>
            </a:r>
            <a:r>
              <a:rPr lang="en-US" sz="600" dirty="0">
                <a:solidFill>
                  <a:srgbClr val="BA2121"/>
                </a:solidFill>
                <a:latin typeface="Source Sans Pro Light"/>
                <a:cs typeface="Source Sans Pro Light"/>
              </a:rPr>
              <a:t>“</a:t>
            </a:r>
            <a:r>
              <a:rPr lang="en-US" sz="600" dirty="0" err="1">
                <a:solidFill>
                  <a:srgbClr val="BA2121"/>
                </a:solidFill>
                <a:latin typeface="Source Sans Pro Light"/>
                <a:cs typeface="Source Sans Pro Light"/>
              </a:rPr>
              <a:t>localhost</a:t>
            </a:r>
            <a:r>
              <a:rPr lang="en-US" sz="600" dirty="0">
                <a:solidFill>
                  <a:srgbClr val="BA2121"/>
                </a:solidFill>
                <a:latin typeface="Source Sans Pro Light"/>
                <a:cs typeface="Source Sans Pro Light"/>
              </a:rPr>
              <a:t>”</a:t>
            </a:r>
            <a:r>
              <a:rPr lang="en-US" sz="600" dirty="0">
                <a:solidFill>
                  <a:srgbClr val="666666"/>
                </a:solidFill>
                <a:latin typeface="Source Sans Pro Light"/>
                <a:cs typeface="Source Sans Pro Light"/>
              </a:rPr>
              <a:t>,</a:t>
            </a:r>
            <a:r>
              <a:rPr lang="en-US" sz="600" dirty="0">
                <a:solidFill>
                  <a:prstClr val="black"/>
                </a:solidFill>
                <a:latin typeface="Source Sans Pro Light"/>
                <a:cs typeface="Source Sans Pro Light"/>
              </a:rPr>
              <a:t> </a:t>
            </a:r>
            <a:r>
              <a:rPr lang="en-US" sz="600" dirty="0">
                <a:solidFill>
                  <a:srgbClr val="666666"/>
                </a:solidFill>
                <a:latin typeface="Source Sans Pro Light"/>
                <a:cs typeface="Source Sans Pro Light"/>
              </a:rPr>
              <a:t>9999)</a:t>
            </a:r>
            <a:endParaRPr lang="en-US" sz="600" dirty="0">
              <a:solidFill>
                <a:prstClr val="black"/>
              </a:solidFill>
              <a:latin typeface="Source Sans Pro Light"/>
              <a:cs typeface="Source Sans Pro Light"/>
            </a:endParaRPr>
          </a:p>
          <a:p>
            <a:r>
              <a:rPr lang="en-US" sz="600" dirty="0">
                <a:solidFill>
                  <a:prstClr val="black"/>
                </a:solidFill>
                <a:latin typeface="Source Sans Pro Light"/>
                <a:cs typeface="Source Sans Pro Light"/>
              </a:rPr>
              <a:t>    </a:t>
            </a:r>
            <a:r>
              <a:rPr lang="en-US" sz="600" b="1" dirty="0" err="1">
                <a:solidFill>
                  <a:srgbClr val="008000"/>
                </a:solidFill>
                <a:latin typeface="Source Sans Pro Light"/>
                <a:cs typeface="Source Sans Pro Light"/>
              </a:rPr>
              <a:t>val</a:t>
            </a:r>
            <a:r>
              <a:rPr lang="en-US" sz="600" dirty="0">
                <a:solidFill>
                  <a:prstClr val="black"/>
                </a:solidFill>
                <a:latin typeface="Source Sans Pro Light"/>
                <a:cs typeface="Source Sans Pro Light"/>
              </a:rPr>
              <a:t> words </a:t>
            </a:r>
            <a:r>
              <a:rPr lang="en-US" sz="600" b="1" dirty="0">
                <a:solidFill>
                  <a:srgbClr val="008000"/>
                </a:solidFill>
                <a:latin typeface="Source Sans Pro Light"/>
                <a:cs typeface="Source Sans Pro Light"/>
              </a:rPr>
              <a:t>=</a:t>
            </a:r>
            <a:r>
              <a:rPr lang="en-US" sz="600" dirty="0">
                <a:solidFill>
                  <a:prstClr val="black"/>
                </a:solidFill>
                <a:latin typeface="Source Sans Pro Light"/>
                <a:cs typeface="Source Sans Pro Light"/>
              </a:rPr>
              <a:t> </a:t>
            </a:r>
            <a:r>
              <a:rPr lang="en-US" sz="600" dirty="0" err="1">
                <a:solidFill>
                  <a:prstClr val="black"/>
                </a:solidFill>
                <a:latin typeface="Source Sans Pro Light"/>
                <a:cs typeface="Source Sans Pro Light"/>
              </a:rPr>
              <a:t>lines</a:t>
            </a:r>
            <a:r>
              <a:rPr lang="en-US" sz="600" dirty="0" err="1">
                <a:solidFill>
                  <a:srgbClr val="666666"/>
                </a:solidFill>
                <a:latin typeface="Source Sans Pro Light"/>
                <a:cs typeface="Source Sans Pro Light"/>
              </a:rPr>
              <a:t>.</a:t>
            </a:r>
            <a:r>
              <a:rPr lang="en-US" sz="600" dirty="0" err="1">
                <a:solidFill>
                  <a:prstClr val="black"/>
                </a:solidFill>
                <a:latin typeface="Source Sans Pro Light"/>
                <a:cs typeface="Source Sans Pro Light"/>
              </a:rPr>
              <a:t>flatMap</a:t>
            </a:r>
            <a:r>
              <a:rPr lang="en-US" sz="600" dirty="0">
                <a:solidFill>
                  <a:srgbClr val="666666"/>
                </a:solidFill>
                <a:latin typeface="Source Sans Pro Light"/>
                <a:cs typeface="Source Sans Pro Light"/>
              </a:rPr>
              <a:t>(</a:t>
            </a:r>
            <a:r>
              <a:rPr lang="en-US" sz="600" b="1" dirty="0">
                <a:solidFill>
                  <a:srgbClr val="008000"/>
                </a:solidFill>
                <a:latin typeface="Source Sans Pro Light"/>
                <a:cs typeface="Source Sans Pro Light"/>
              </a:rPr>
              <a:t>_</a:t>
            </a:r>
            <a:r>
              <a:rPr lang="en-US" sz="600" dirty="0">
                <a:solidFill>
                  <a:srgbClr val="666666"/>
                </a:solidFill>
                <a:latin typeface="Source Sans Pro Light"/>
                <a:cs typeface="Source Sans Pro Light"/>
              </a:rPr>
              <a:t>.</a:t>
            </a:r>
            <a:r>
              <a:rPr lang="en-US" sz="600" dirty="0">
                <a:solidFill>
                  <a:prstClr val="black"/>
                </a:solidFill>
                <a:latin typeface="Source Sans Pro Light"/>
                <a:cs typeface="Source Sans Pro Light"/>
              </a:rPr>
              <a:t>split</a:t>
            </a:r>
            <a:r>
              <a:rPr lang="en-US" sz="600" dirty="0">
                <a:solidFill>
                  <a:srgbClr val="666666"/>
                </a:solidFill>
                <a:latin typeface="Source Sans Pro Light"/>
                <a:cs typeface="Source Sans Pro Light"/>
              </a:rPr>
              <a:t>(</a:t>
            </a:r>
            <a:r>
              <a:rPr lang="en-US" sz="600" dirty="0">
                <a:solidFill>
                  <a:srgbClr val="BA2121"/>
                </a:solidFill>
                <a:latin typeface="Source Sans Pro Light"/>
                <a:cs typeface="Source Sans Pro Light"/>
              </a:rPr>
              <a:t>" "</a:t>
            </a:r>
            <a:r>
              <a:rPr lang="en-US" sz="600" dirty="0">
                <a:solidFill>
                  <a:srgbClr val="666666"/>
                </a:solidFill>
                <a:latin typeface="Source Sans Pro Light"/>
                <a:cs typeface="Source Sans Pro Light"/>
              </a:rPr>
              <a:t>))</a:t>
            </a:r>
            <a:endParaRPr lang="en-US" sz="600" dirty="0">
              <a:solidFill>
                <a:prstClr val="black"/>
              </a:solidFill>
              <a:latin typeface="Source Sans Pro Light"/>
              <a:cs typeface="Source Sans Pro Light"/>
            </a:endParaRPr>
          </a:p>
          <a:p>
            <a:r>
              <a:rPr lang="en-US" sz="600" dirty="0">
                <a:solidFill>
                  <a:prstClr val="black"/>
                </a:solidFill>
                <a:latin typeface="Source Sans Pro Light"/>
                <a:cs typeface="Source Sans Pro Light"/>
              </a:rPr>
              <a:t>    </a:t>
            </a:r>
            <a:r>
              <a:rPr lang="en-US" sz="600" b="1" dirty="0" err="1">
                <a:solidFill>
                  <a:srgbClr val="008000"/>
                </a:solidFill>
                <a:latin typeface="Source Sans Pro Light"/>
                <a:cs typeface="Source Sans Pro Light"/>
              </a:rPr>
              <a:t>val</a:t>
            </a:r>
            <a:r>
              <a:rPr lang="en-US" sz="600" dirty="0">
                <a:solidFill>
                  <a:prstClr val="black"/>
                </a:solidFill>
                <a:latin typeface="Source Sans Pro Light"/>
                <a:cs typeface="Source Sans Pro Light"/>
              </a:rPr>
              <a:t> </a:t>
            </a:r>
            <a:r>
              <a:rPr lang="en-US" sz="600" dirty="0" err="1">
                <a:solidFill>
                  <a:prstClr val="black"/>
                </a:solidFill>
                <a:latin typeface="Source Sans Pro Light"/>
                <a:cs typeface="Source Sans Pro Light"/>
              </a:rPr>
              <a:t>wordCounts</a:t>
            </a:r>
            <a:r>
              <a:rPr lang="en-US" sz="600" dirty="0">
                <a:solidFill>
                  <a:prstClr val="black"/>
                </a:solidFill>
                <a:latin typeface="Source Sans Pro Light"/>
                <a:cs typeface="Source Sans Pro Light"/>
              </a:rPr>
              <a:t> </a:t>
            </a:r>
            <a:r>
              <a:rPr lang="en-US" sz="600" b="1" dirty="0">
                <a:solidFill>
                  <a:srgbClr val="008000"/>
                </a:solidFill>
                <a:latin typeface="Source Sans Pro Light"/>
                <a:cs typeface="Source Sans Pro Light"/>
              </a:rPr>
              <a:t>=</a:t>
            </a:r>
            <a:r>
              <a:rPr lang="en-US" sz="600" dirty="0">
                <a:solidFill>
                  <a:prstClr val="black"/>
                </a:solidFill>
                <a:latin typeface="Source Sans Pro Light"/>
                <a:cs typeface="Source Sans Pro Light"/>
              </a:rPr>
              <a:t> </a:t>
            </a:r>
            <a:r>
              <a:rPr lang="en-US" sz="600" dirty="0" err="1">
                <a:solidFill>
                  <a:prstClr val="black"/>
                </a:solidFill>
                <a:latin typeface="Source Sans Pro Light"/>
                <a:cs typeface="Source Sans Pro Light"/>
              </a:rPr>
              <a:t>words</a:t>
            </a:r>
            <a:r>
              <a:rPr lang="en-US" sz="600" dirty="0" err="1">
                <a:solidFill>
                  <a:srgbClr val="666666"/>
                </a:solidFill>
                <a:latin typeface="Source Sans Pro Light"/>
                <a:cs typeface="Source Sans Pro Light"/>
              </a:rPr>
              <a:t>.</a:t>
            </a:r>
            <a:r>
              <a:rPr lang="en-US" sz="600" dirty="0" err="1">
                <a:solidFill>
                  <a:prstClr val="black"/>
                </a:solidFill>
                <a:latin typeface="Source Sans Pro Light"/>
                <a:cs typeface="Source Sans Pro Light"/>
              </a:rPr>
              <a:t>map</a:t>
            </a:r>
            <a:r>
              <a:rPr lang="en-US" sz="600" dirty="0">
                <a:solidFill>
                  <a:srgbClr val="666666"/>
                </a:solidFill>
                <a:latin typeface="Source Sans Pro Light"/>
                <a:cs typeface="Source Sans Pro Light"/>
              </a:rPr>
              <a:t>(</a:t>
            </a:r>
            <a:r>
              <a:rPr lang="en-US" sz="600" dirty="0">
                <a:solidFill>
                  <a:prstClr val="black"/>
                </a:solidFill>
                <a:latin typeface="Source Sans Pro Light"/>
                <a:cs typeface="Source Sans Pro Light"/>
              </a:rPr>
              <a:t>x </a:t>
            </a:r>
            <a:r>
              <a:rPr lang="en-US" sz="600" b="1" dirty="0">
                <a:solidFill>
                  <a:srgbClr val="008000"/>
                </a:solidFill>
                <a:latin typeface="Source Sans Pro Light"/>
                <a:cs typeface="Source Sans Pro Light"/>
              </a:rPr>
              <a:t>=&gt;</a:t>
            </a:r>
            <a:r>
              <a:rPr lang="en-US" sz="600" dirty="0">
                <a:solidFill>
                  <a:prstClr val="black"/>
                </a:solidFill>
                <a:latin typeface="Source Sans Pro Light"/>
                <a:cs typeface="Source Sans Pro Light"/>
              </a:rPr>
              <a:t> </a:t>
            </a:r>
            <a:r>
              <a:rPr lang="en-US" sz="600" dirty="0">
                <a:solidFill>
                  <a:srgbClr val="666666"/>
                </a:solidFill>
                <a:latin typeface="Source Sans Pro Light"/>
                <a:cs typeface="Source Sans Pro Light"/>
              </a:rPr>
              <a:t>(</a:t>
            </a:r>
            <a:r>
              <a:rPr lang="en-US" sz="600" dirty="0">
                <a:solidFill>
                  <a:prstClr val="black"/>
                </a:solidFill>
                <a:latin typeface="Source Sans Pro Light"/>
                <a:cs typeface="Source Sans Pro Light"/>
              </a:rPr>
              <a:t>x</a:t>
            </a:r>
            <a:r>
              <a:rPr lang="en-US" sz="600" dirty="0">
                <a:solidFill>
                  <a:srgbClr val="666666"/>
                </a:solidFill>
                <a:latin typeface="Source Sans Pro Light"/>
                <a:cs typeface="Source Sans Pro Light"/>
              </a:rPr>
              <a:t>,</a:t>
            </a:r>
            <a:r>
              <a:rPr lang="en-US" sz="600" dirty="0">
                <a:solidFill>
                  <a:prstClr val="black"/>
                </a:solidFill>
                <a:latin typeface="Source Sans Pro Light"/>
                <a:cs typeface="Source Sans Pro Light"/>
              </a:rPr>
              <a:t> </a:t>
            </a:r>
            <a:r>
              <a:rPr lang="en-US" sz="600" dirty="0">
                <a:solidFill>
                  <a:srgbClr val="666666"/>
                </a:solidFill>
                <a:latin typeface="Source Sans Pro Light"/>
                <a:cs typeface="Source Sans Pro Light"/>
              </a:rPr>
              <a:t>1)).</a:t>
            </a:r>
            <a:r>
              <a:rPr lang="en-US" sz="600" dirty="0" err="1">
                <a:solidFill>
                  <a:prstClr val="black"/>
                </a:solidFill>
                <a:latin typeface="Source Sans Pro Light"/>
                <a:cs typeface="Source Sans Pro Light"/>
              </a:rPr>
              <a:t>reduceByKey</a:t>
            </a:r>
            <a:r>
              <a:rPr lang="en-US" sz="600" dirty="0">
                <a:solidFill>
                  <a:srgbClr val="666666"/>
                </a:solidFill>
                <a:latin typeface="Source Sans Pro Light"/>
                <a:cs typeface="Source Sans Pro Light"/>
              </a:rPr>
              <a:t>(</a:t>
            </a:r>
            <a:r>
              <a:rPr lang="en-US" sz="600" b="1" dirty="0">
                <a:solidFill>
                  <a:srgbClr val="008000"/>
                </a:solidFill>
                <a:latin typeface="Source Sans Pro Light"/>
                <a:cs typeface="Source Sans Pro Light"/>
              </a:rPr>
              <a:t>_</a:t>
            </a:r>
            <a:r>
              <a:rPr lang="en-US" sz="600" dirty="0">
                <a:solidFill>
                  <a:prstClr val="black"/>
                </a:solidFill>
                <a:latin typeface="Source Sans Pro Light"/>
                <a:cs typeface="Source Sans Pro Light"/>
              </a:rPr>
              <a:t> </a:t>
            </a:r>
            <a:r>
              <a:rPr lang="en-US" sz="600" dirty="0">
                <a:solidFill>
                  <a:srgbClr val="666666"/>
                </a:solidFill>
                <a:latin typeface="Source Sans Pro Light"/>
                <a:cs typeface="Source Sans Pro Light"/>
              </a:rPr>
              <a:t>+</a:t>
            </a:r>
            <a:r>
              <a:rPr lang="en-US" sz="600" dirty="0">
                <a:solidFill>
                  <a:prstClr val="black"/>
                </a:solidFill>
                <a:latin typeface="Source Sans Pro Light"/>
                <a:cs typeface="Source Sans Pro Light"/>
              </a:rPr>
              <a:t> </a:t>
            </a:r>
            <a:r>
              <a:rPr lang="en-US" sz="600" b="1" dirty="0">
                <a:solidFill>
                  <a:srgbClr val="008000"/>
                </a:solidFill>
                <a:latin typeface="Source Sans Pro Light"/>
                <a:cs typeface="Source Sans Pro Light"/>
              </a:rPr>
              <a:t>_</a:t>
            </a:r>
            <a:r>
              <a:rPr lang="en-US" sz="600" dirty="0" smtClean="0">
                <a:solidFill>
                  <a:srgbClr val="666666"/>
                </a:solidFill>
                <a:latin typeface="Source Sans Pro Light"/>
                <a:cs typeface="Source Sans Pro Light"/>
              </a:rPr>
              <a:t>)</a:t>
            </a:r>
          </a:p>
          <a:p>
            <a:endParaRPr lang="en-US" sz="600" dirty="0">
              <a:solidFill>
                <a:prstClr val="black"/>
              </a:solidFill>
              <a:latin typeface="Source Sans Pro Light"/>
              <a:cs typeface="Source Sans Pro Light"/>
            </a:endParaRPr>
          </a:p>
          <a:p>
            <a:r>
              <a:rPr lang="en-US" sz="600" dirty="0">
                <a:solidFill>
                  <a:prstClr val="black"/>
                </a:solidFill>
                <a:latin typeface="Source Sans Pro Light"/>
                <a:cs typeface="Source Sans Pro Light"/>
              </a:rPr>
              <a:t>    </a:t>
            </a:r>
            <a:r>
              <a:rPr lang="en-US" sz="600" dirty="0" err="1">
                <a:solidFill>
                  <a:prstClr val="black"/>
                </a:solidFill>
                <a:latin typeface="Source Sans Pro Light"/>
                <a:cs typeface="Source Sans Pro Light"/>
              </a:rPr>
              <a:t>wordCounts</a:t>
            </a:r>
            <a:r>
              <a:rPr lang="en-US" sz="600" dirty="0" err="1">
                <a:solidFill>
                  <a:srgbClr val="666666"/>
                </a:solidFill>
                <a:latin typeface="Source Sans Pro Light"/>
                <a:cs typeface="Source Sans Pro Light"/>
              </a:rPr>
              <a:t>.</a:t>
            </a:r>
            <a:r>
              <a:rPr lang="en-US" sz="600" dirty="0" err="1">
                <a:solidFill>
                  <a:prstClr val="black"/>
                </a:solidFill>
                <a:latin typeface="Source Sans Pro Light"/>
                <a:cs typeface="Source Sans Pro Light"/>
              </a:rPr>
              <a:t>print</a:t>
            </a:r>
            <a:r>
              <a:rPr lang="en-US" sz="600" dirty="0">
                <a:solidFill>
                  <a:srgbClr val="666666"/>
                </a:solidFill>
                <a:latin typeface="Source Sans Pro Light"/>
                <a:cs typeface="Source Sans Pro Light"/>
              </a:rPr>
              <a:t>()</a:t>
            </a:r>
            <a:endParaRPr lang="en-US" sz="600" dirty="0">
              <a:solidFill>
                <a:prstClr val="black"/>
              </a:solidFill>
              <a:latin typeface="Source Sans Pro Light"/>
              <a:cs typeface="Source Sans Pro Light"/>
            </a:endParaRPr>
          </a:p>
          <a:p>
            <a:r>
              <a:rPr lang="de-DE" sz="600" dirty="0">
                <a:solidFill>
                  <a:prstClr val="black"/>
                </a:solidFill>
                <a:latin typeface="Source Sans Pro Light"/>
                <a:cs typeface="Source Sans Pro Light"/>
              </a:rPr>
              <a:t>    </a:t>
            </a:r>
            <a:r>
              <a:rPr lang="de-DE" sz="600" dirty="0" err="1">
                <a:solidFill>
                  <a:prstClr val="black"/>
                </a:solidFill>
                <a:latin typeface="Source Sans Pro Light"/>
                <a:cs typeface="Source Sans Pro Light"/>
              </a:rPr>
              <a:t>ssc</a:t>
            </a:r>
            <a:r>
              <a:rPr lang="de-DE" sz="600" dirty="0" err="1">
                <a:solidFill>
                  <a:srgbClr val="666666"/>
                </a:solidFill>
                <a:latin typeface="Source Sans Pro Light"/>
                <a:cs typeface="Source Sans Pro Light"/>
              </a:rPr>
              <a:t>.</a:t>
            </a:r>
            <a:r>
              <a:rPr lang="de-DE" sz="600" dirty="0" err="1">
                <a:solidFill>
                  <a:prstClr val="black"/>
                </a:solidFill>
                <a:latin typeface="Source Sans Pro Light"/>
                <a:cs typeface="Source Sans Pro Light"/>
              </a:rPr>
              <a:t>start</a:t>
            </a:r>
            <a:r>
              <a:rPr lang="de-DE" sz="600" dirty="0">
                <a:solidFill>
                  <a:srgbClr val="666666"/>
                </a:solidFill>
                <a:latin typeface="Source Sans Pro Light"/>
                <a:cs typeface="Source Sans Pro Light"/>
              </a:rPr>
              <a:t>()</a:t>
            </a:r>
            <a:endParaRPr lang="de-DE" sz="600" dirty="0">
              <a:solidFill>
                <a:prstClr val="black"/>
              </a:solidFill>
              <a:latin typeface="Source Sans Pro Light"/>
              <a:cs typeface="Source Sans Pro Light"/>
            </a:endParaRPr>
          </a:p>
          <a:p>
            <a:r>
              <a:rPr lang="de-DE" sz="600" dirty="0">
                <a:solidFill>
                  <a:prstClr val="black"/>
                </a:solidFill>
                <a:latin typeface="Source Sans Pro Light"/>
                <a:cs typeface="Source Sans Pro Light"/>
              </a:rPr>
              <a:t>    </a:t>
            </a:r>
            <a:r>
              <a:rPr lang="de-DE" sz="600" dirty="0" err="1">
                <a:solidFill>
                  <a:prstClr val="black"/>
                </a:solidFill>
                <a:latin typeface="Source Sans Pro Light"/>
                <a:cs typeface="Source Sans Pro Light"/>
              </a:rPr>
              <a:t>ssc</a:t>
            </a:r>
            <a:r>
              <a:rPr lang="de-DE" sz="600" dirty="0" err="1">
                <a:solidFill>
                  <a:srgbClr val="666666"/>
                </a:solidFill>
                <a:latin typeface="Source Sans Pro Light"/>
                <a:cs typeface="Source Sans Pro Light"/>
              </a:rPr>
              <a:t>.</a:t>
            </a:r>
            <a:r>
              <a:rPr lang="de-DE" sz="600" dirty="0" err="1">
                <a:solidFill>
                  <a:prstClr val="black"/>
                </a:solidFill>
                <a:latin typeface="Source Sans Pro Light"/>
                <a:cs typeface="Source Sans Pro Light"/>
              </a:rPr>
              <a:t>awaitTermination</a:t>
            </a:r>
            <a:r>
              <a:rPr lang="de-DE" sz="600" dirty="0">
                <a:solidFill>
                  <a:srgbClr val="666666"/>
                </a:solidFill>
                <a:latin typeface="Source Sans Pro Light"/>
                <a:cs typeface="Source Sans Pro Light"/>
              </a:rPr>
              <a:t>()</a:t>
            </a:r>
            <a:endParaRPr lang="de-DE" sz="600" dirty="0">
              <a:solidFill>
                <a:prstClr val="black"/>
              </a:solidFill>
              <a:latin typeface="Source Sans Pro Light"/>
              <a:cs typeface="Source Sans Pro Light"/>
            </a:endParaRPr>
          </a:p>
          <a:p>
            <a:r>
              <a:rPr lang="de-DE" sz="600" dirty="0">
                <a:solidFill>
                  <a:prstClr val="black"/>
                </a:solidFill>
                <a:latin typeface="Source Sans Pro Light"/>
                <a:cs typeface="Source Sans Pro Light"/>
              </a:rPr>
              <a:t>  </a:t>
            </a:r>
            <a:r>
              <a:rPr lang="de-DE" sz="600" dirty="0">
                <a:solidFill>
                  <a:srgbClr val="666666"/>
                </a:solidFill>
                <a:latin typeface="Source Sans Pro Light"/>
                <a:cs typeface="Source Sans Pro Light"/>
              </a:rPr>
              <a:t>}</a:t>
            </a:r>
            <a:endParaRPr lang="de-DE" sz="600" dirty="0">
              <a:solidFill>
                <a:prstClr val="black"/>
              </a:solidFill>
              <a:latin typeface="Source Sans Pro Light"/>
              <a:cs typeface="Source Sans Pro Light"/>
            </a:endParaRPr>
          </a:p>
          <a:p>
            <a:r>
              <a:rPr lang="de-DE" sz="600" dirty="0">
                <a:solidFill>
                  <a:srgbClr val="666666"/>
                </a:solidFill>
                <a:latin typeface="Source Sans Pro Light"/>
                <a:cs typeface="Source Sans Pro Light"/>
              </a:rPr>
              <a:t>}</a:t>
            </a:r>
            <a:endParaRPr lang="de-DE" sz="600" dirty="0">
              <a:solidFill>
                <a:prstClr val="black"/>
              </a:solidFill>
              <a:latin typeface="Source Sans Pro Light"/>
              <a:cs typeface="Source Sans Pro Light"/>
            </a:endParaRPr>
          </a:p>
        </p:txBody>
      </p:sp>
      <p:sp>
        <p:nvSpPr>
          <p:cNvPr id="11" name="TextBox 10"/>
          <p:cNvSpPr txBox="1"/>
          <p:nvPr/>
        </p:nvSpPr>
        <p:spPr>
          <a:xfrm>
            <a:off x="409383" y="1434161"/>
            <a:ext cx="2249334" cy="461665"/>
          </a:xfrm>
          <a:prstGeom prst="rect">
            <a:avLst/>
          </a:prstGeom>
          <a:noFill/>
        </p:spPr>
        <p:txBody>
          <a:bodyPr wrap="none" rtlCol="0">
            <a:spAutoFit/>
          </a:bodyPr>
          <a:lstStyle/>
          <a:p>
            <a:r>
              <a:rPr lang="en-US" sz="2400" dirty="0" smtClean="0">
                <a:latin typeface="Source Sans Pro Light"/>
                <a:cs typeface="Source Sans Pro Light"/>
              </a:rPr>
              <a:t>Spark Streaming</a:t>
            </a:r>
            <a:endParaRPr lang="en-US" sz="2400" dirty="0">
              <a:latin typeface="Source Sans Pro Light"/>
              <a:cs typeface="Source Sans Pro Light"/>
            </a:endParaRPr>
          </a:p>
        </p:txBody>
      </p:sp>
      <p:grpSp>
        <p:nvGrpSpPr>
          <p:cNvPr id="16" name="Group 15"/>
          <p:cNvGrpSpPr/>
          <p:nvPr/>
        </p:nvGrpSpPr>
        <p:grpSpPr>
          <a:xfrm>
            <a:off x="4924946" y="762000"/>
            <a:ext cx="3744001" cy="5506862"/>
            <a:chOff x="3906973" y="-396546"/>
            <a:chExt cx="3744001" cy="4130146"/>
          </a:xfrm>
        </p:grpSpPr>
        <p:sp>
          <p:nvSpPr>
            <p:cNvPr id="7" name="Rectangle 6"/>
            <p:cNvSpPr/>
            <p:nvPr/>
          </p:nvSpPr>
          <p:spPr>
            <a:xfrm>
              <a:off x="5036634" y="-396546"/>
              <a:ext cx="2614340" cy="2319865"/>
            </a:xfrm>
            <a:prstGeom prst="rect">
              <a:avLst/>
            </a:prstGeom>
          </p:spPr>
          <p:txBody>
            <a:bodyPr wrap="square">
              <a:spAutoFit/>
            </a:bodyPr>
            <a:lstStyle/>
            <a:p>
              <a:endParaRPr lang="en-US" sz="500" b="1" dirty="0" smtClean="0">
                <a:solidFill>
                  <a:srgbClr val="008000"/>
                </a:solidFill>
                <a:latin typeface="Source Sans Pro Light"/>
                <a:cs typeface="Source Sans Pro Light"/>
              </a:endParaRPr>
            </a:p>
            <a:p>
              <a:r>
                <a:rPr lang="en-US" sz="500" b="1" dirty="0" smtClean="0">
                  <a:solidFill>
                    <a:srgbClr val="008000"/>
                  </a:solidFill>
                  <a:latin typeface="Source Sans Pro Light"/>
                  <a:cs typeface="Source Sans Pro Light"/>
                </a:rPr>
                <a:t>public </a:t>
              </a:r>
              <a:r>
                <a:rPr lang="en-US" sz="500" b="1" dirty="0">
                  <a:solidFill>
                    <a:srgbClr val="008000"/>
                  </a:solidFill>
                  <a:latin typeface="Source Sans Pro Light"/>
                  <a:cs typeface="Source Sans Pro Light"/>
                </a:rPr>
                <a:t>class </a:t>
              </a:r>
              <a:r>
                <a:rPr lang="en-US" sz="500" b="1" dirty="0" err="1">
                  <a:solidFill>
                    <a:srgbClr val="0000FF"/>
                  </a:solidFill>
                  <a:latin typeface="Source Sans Pro Light"/>
                  <a:cs typeface="Source Sans Pro Light"/>
                </a:rPr>
                <a:t>WordCountTopology</a:t>
              </a:r>
              <a:r>
                <a:rPr lang="en-US" sz="500" b="1" dirty="0">
                  <a:solidFill>
                    <a:srgbClr val="0000FF"/>
                  </a:solidFill>
                  <a:latin typeface="Source Sans Pro Light"/>
                  <a:cs typeface="Source Sans Pro Light"/>
                </a:rPr>
                <a:t> </a:t>
              </a:r>
              <a:r>
                <a:rPr lang="en-US" sz="500" b="1" dirty="0">
                  <a:solidFill>
                    <a:srgbClr val="666666"/>
                  </a:solidFill>
                  <a:latin typeface="Source Sans Pro Light"/>
                  <a:cs typeface="Source Sans Pro Light"/>
                </a:rPr>
                <a:t>{</a:t>
              </a:r>
            </a:p>
            <a:p>
              <a:r>
                <a:rPr lang="en-US" sz="500" dirty="0">
                  <a:latin typeface="Source Sans Pro Light"/>
                  <a:cs typeface="Source Sans Pro Light"/>
                </a:rPr>
                <a:t>  </a:t>
              </a:r>
              <a:r>
                <a:rPr lang="en-US" sz="500" b="1" dirty="0">
                  <a:solidFill>
                    <a:srgbClr val="008000"/>
                  </a:solidFill>
                  <a:latin typeface="Source Sans Pro Light"/>
                  <a:cs typeface="Source Sans Pro Light"/>
                </a:rPr>
                <a:t>public static class </a:t>
              </a:r>
              <a:r>
                <a:rPr lang="en-US" sz="500" b="1" dirty="0" err="1">
                  <a:solidFill>
                    <a:srgbClr val="0000FF"/>
                  </a:solidFill>
                  <a:latin typeface="Source Sans Pro Light"/>
                  <a:cs typeface="Source Sans Pro Light"/>
                </a:rPr>
                <a:t>SplitSentence</a:t>
              </a:r>
              <a:r>
                <a:rPr lang="en-US" sz="500" b="1" dirty="0">
                  <a:solidFill>
                    <a:srgbClr val="0000FF"/>
                  </a:solidFill>
                  <a:latin typeface="Source Sans Pro Light"/>
                  <a:cs typeface="Source Sans Pro Light"/>
                </a:rPr>
                <a:t> </a:t>
              </a:r>
              <a:r>
                <a:rPr lang="en-US" sz="500" b="1" dirty="0">
                  <a:solidFill>
                    <a:srgbClr val="008000"/>
                  </a:solidFill>
                  <a:latin typeface="Source Sans Pro Light"/>
                  <a:cs typeface="Source Sans Pro Light"/>
                </a:rPr>
                <a:t>extends </a:t>
              </a:r>
              <a:r>
                <a:rPr lang="en-US" sz="500" b="1" dirty="0" err="1">
                  <a:solidFill>
                    <a:srgbClr val="008000"/>
                  </a:solidFill>
                  <a:latin typeface="Source Sans Pro Light"/>
                  <a:cs typeface="Source Sans Pro Light"/>
                </a:rPr>
                <a:t>ShellBolt</a:t>
              </a:r>
              <a:r>
                <a:rPr lang="en-US" sz="500" b="1" dirty="0">
                  <a:solidFill>
                    <a:srgbClr val="008000"/>
                  </a:solidFill>
                  <a:latin typeface="Source Sans Pro Light"/>
                  <a:cs typeface="Source Sans Pro Light"/>
                </a:rPr>
                <a:t> implements </a:t>
              </a:r>
              <a:r>
                <a:rPr lang="en-US" sz="500" b="1" dirty="0" err="1">
                  <a:solidFill>
                    <a:srgbClr val="008000"/>
                  </a:solidFill>
                  <a:latin typeface="Source Sans Pro Light"/>
                  <a:cs typeface="Source Sans Pro Light"/>
                </a:rPr>
                <a:t>IRichBolt</a:t>
              </a:r>
              <a:r>
                <a:rPr lang="en-US" sz="500" b="1" dirty="0">
                  <a:solidFill>
                    <a:srgbClr val="008000"/>
                  </a:solidFill>
                  <a:latin typeface="Source Sans Pro Light"/>
                  <a:cs typeface="Source Sans Pro Light"/>
                </a:rPr>
                <a:t> </a:t>
              </a:r>
              <a:r>
                <a:rPr lang="en-US" sz="500" b="1" dirty="0">
                  <a:solidFill>
                    <a:srgbClr val="666666"/>
                  </a:solidFill>
                  <a:latin typeface="Source Sans Pro Light"/>
                  <a:cs typeface="Source Sans Pro Light"/>
                </a:rPr>
                <a:t>{</a:t>
              </a:r>
            </a:p>
            <a:p>
              <a:endParaRPr lang="en-US" sz="500" dirty="0">
                <a:latin typeface="Source Sans Pro Light"/>
                <a:cs typeface="Source Sans Pro Light"/>
              </a:endParaRPr>
            </a:p>
            <a:p>
              <a:r>
                <a:rPr lang="en-US" sz="500" dirty="0">
                  <a:latin typeface="Source Sans Pro Light"/>
                  <a:cs typeface="Source Sans Pro Light"/>
                </a:rPr>
                <a:t>    </a:t>
              </a:r>
              <a:r>
                <a:rPr lang="en-US" sz="500" b="1" dirty="0">
                  <a:solidFill>
                    <a:srgbClr val="008000"/>
                  </a:solidFill>
                  <a:latin typeface="Source Sans Pro Light"/>
                  <a:cs typeface="Source Sans Pro Light"/>
                </a:rPr>
                <a:t>public </a:t>
              </a:r>
              <a:r>
                <a:rPr lang="en-US" sz="500" b="1" dirty="0" err="1">
                  <a:solidFill>
                    <a:srgbClr val="0000FF"/>
                  </a:solidFill>
                  <a:latin typeface="Source Sans Pro Light"/>
                  <a:cs typeface="Source Sans Pro Light"/>
                </a:rPr>
                <a:t>SplitSentence</a:t>
              </a:r>
              <a:r>
                <a:rPr lang="en-US" sz="500" b="1" dirty="0">
                  <a:solidFill>
                    <a:srgbClr val="666666"/>
                  </a:solidFill>
                  <a:latin typeface="Source Sans Pro Light"/>
                  <a:cs typeface="Source Sans Pro Light"/>
                </a:rPr>
                <a:t>() {</a:t>
              </a:r>
            </a:p>
            <a:p>
              <a:r>
                <a:rPr lang="en-US" sz="500" dirty="0">
                  <a:latin typeface="Source Sans Pro Light"/>
                  <a:cs typeface="Source Sans Pro Light"/>
                </a:rPr>
                <a:t>      </a:t>
              </a:r>
              <a:r>
                <a:rPr lang="en-US" sz="500" b="1" dirty="0">
                  <a:solidFill>
                    <a:srgbClr val="008000"/>
                  </a:solidFill>
                  <a:latin typeface="Source Sans Pro Light"/>
                  <a:cs typeface="Source Sans Pro Light"/>
                </a:rPr>
                <a:t>super</a:t>
              </a:r>
              <a:r>
                <a:rPr lang="en-US" sz="500" b="1" dirty="0">
                  <a:solidFill>
                    <a:srgbClr val="666666"/>
                  </a:solidFill>
                  <a:latin typeface="Source Sans Pro Light"/>
                  <a:cs typeface="Source Sans Pro Light"/>
                </a:rPr>
                <a:t>(</a:t>
              </a:r>
              <a:r>
                <a:rPr lang="en-US" sz="500" b="1" dirty="0">
                  <a:solidFill>
                    <a:srgbClr val="BA2121"/>
                  </a:solidFill>
                  <a:latin typeface="Source Sans Pro Light"/>
                  <a:cs typeface="Source Sans Pro Light"/>
                </a:rPr>
                <a:t>"python"</a:t>
              </a:r>
              <a:r>
                <a:rPr lang="en-US" sz="500" b="1" dirty="0">
                  <a:solidFill>
                    <a:srgbClr val="666666"/>
                  </a:solidFill>
                  <a:latin typeface="Source Sans Pro Light"/>
                  <a:cs typeface="Source Sans Pro Light"/>
                </a:rPr>
                <a:t>, </a:t>
              </a:r>
              <a:r>
                <a:rPr lang="en-US" sz="500" b="1" dirty="0">
                  <a:solidFill>
                    <a:srgbClr val="BA2121"/>
                  </a:solidFill>
                  <a:latin typeface="Source Sans Pro Light"/>
                  <a:cs typeface="Source Sans Pro Light"/>
                </a:rPr>
                <a:t>"</a:t>
              </a:r>
              <a:r>
                <a:rPr lang="en-US" sz="500" b="1" dirty="0" err="1">
                  <a:solidFill>
                    <a:srgbClr val="BA2121"/>
                  </a:solidFill>
                  <a:latin typeface="Source Sans Pro Light"/>
                  <a:cs typeface="Source Sans Pro Light"/>
                </a:rPr>
                <a:t>splitsentence.py</a:t>
              </a:r>
              <a:r>
                <a:rPr lang="en-US" sz="500" b="1" dirty="0">
                  <a:solidFill>
                    <a:srgbClr val="BA2121"/>
                  </a:solidFill>
                  <a:latin typeface="Source Sans Pro Light"/>
                  <a:cs typeface="Source Sans Pro Light"/>
                </a:rPr>
                <a:t>"</a:t>
              </a:r>
              <a:r>
                <a:rPr lang="en-US" sz="500" b="1" dirty="0">
                  <a:solidFill>
                    <a:srgbClr val="666666"/>
                  </a:solidFill>
                  <a:latin typeface="Source Sans Pro Light"/>
                  <a:cs typeface="Source Sans Pro Light"/>
                </a:rPr>
                <a:t>);</a:t>
              </a:r>
            </a:p>
            <a:p>
              <a:r>
                <a:rPr lang="en-US" sz="500" dirty="0">
                  <a:latin typeface="Source Sans Pro Light"/>
                  <a:cs typeface="Source Sans Pro Light"/>
                </a:rPr>
                <a:t>    </a:t>
              </a:r>
              <a:r>
                <a:rPr lang="en-US" sz="500" dirty="0">
                  <a:solidFill>
                    <a:srgbClr val="666666"/>
                  </a:solidFill>
                  <a:latin typeface="Source Sans Pro Light"/>
                  <a:cs typeface="Source Sans Pro Light"/>
                </a:rPr>
                <a:t>}</a:t>
              </a:r>
            </a:p>
            <a:p>
              <a:endParaRPr lang="en-US" sz="500" dirty="0">
                <a:latin typeface="Source Sans Pro Light"/>
                <a:cs typeface="Source Sans Pro Light"/>
              </a:endParaRPr>
            </a:p>
            <a:p>
              <a:r>
                <a:rPr lang="en-US" sz="500" dirty="0">
                  <a:latin typeface="Source Sans Pro Light"/>
                  <a:cs typeface="Source Sans Pro Light"/>
                </a:rPr>
                <a:t>    </a:t>
              </a:r>
              <a:r>
                <a:rPr lang="en-US" sz="500" dirty="0">
                  <a:solidFill>
                    <a:srgbClr val="AA22FF"/>
                  </a:solidFill>
                  <a:latin typeface="Source Sans Pro Light"/>
                  <a:cs typeface="Source Sans Pro Light"/>
                </a:rPr>
                <a:t>@Override</a:t>
              </a:r>
            </a:p>
            <a:p>
              <a:r>
                <a:rPr lang="en-US" sz="500" dirty="0">
                  <a:latin typeface="Source Sans Pro Light"/>
                  <a:cs typeface="Source Sans Pro Light"/>
                </a:rPr>
                <a:t>    </a:t>
              </a:r>
              <a:r>
                <a:rPr lang="en-US" sz="500" b="1" dirty="0">
                  <a:solidFill>
                    <a:srgbClr val="008000"/>
                  </a:solidFill>
                  <a:latin typeface="Source Sans Pro Light"/>
                  <a:cs typeface="Source Sans Pro Light"/>
                </a:rPr>
                <a:t>public </a:t>
              </a:r>
              <a:r>
                <a:rPr lang="en-US" sz="500" b="1" dirty="0">
                  <a:solidFill>
                    <a:srgbClr val="B00040"/>
                  </a:solidFill>
                  <a:latin typeface="Source Sans Pro Light"/>
                  <a:cs typeface="Source Sans Pro Light"/>
                </a:rPr>
                <a:t>void </a:t>
              </a:r>
              <a:r>
                <a:rPr lang="en-US" sz="500" b="1" dirty="0" err="1">
                  <a:solidFill>
                    <a:srgbClr val="0000FF"/>
                  </a:solidFill>
                  <a:latin typeface="Source Sans Pro Light"/>
                  <a:cs typeface="Source Sans Pro Light"/>
                </a:rPr>
                <a:t>declareOutputFields</a:t>
              </a:r>
              <a:r>
                <a:rPr lang="en-US" sz="500" b="1" dirty="0">
                  <a:solidFill>
                    <a:srgbClr val="666666"/>
                  </a:solidFill>
                  <a:latin typeface="Source Sans Pro Light"/>
                  <a:cs typeface="Source Sans Pro Light"/>
                </a:rPr>
                <a:t>(</a:t>
              </a:r>
              <a:r>
                <a:rPr lang="en-US" sz="500" b="1" dirty="0" err="1">
                  <a:solidFill>
                    <a:srgbClr val="666666"/>
                  </a:solidFill>
                  <a:latin typeface="Source Sans Pro Light"/>
                  <a:cs typeface="Source Sans Pro Light"/>
                </a:rPr>
                <a:t>OutputFieldsDeclarer</a:t>
              </a:r>
              <a:r>
                <a:rPr lang="en-US" sz="500" b="1" dirty="0">
                  <a:solidFill>
                    <a:srgbClr val="666666"/>
                  </a:solidFill>
                  <a:latin typeface="Source Sans Pro Light"/>
                  <a:cs typeface="Source Sans Pro Light"/>
                </a:rPr>
                <a:t> declarer) {</a:t>
              </a:r>
            </a:p>
            <a:p>
              <a:r>
                <a:rPr lang="en-US" sz="500" dirty="0">
                  <a:latin typeface="Source Sans Pro Light"/>
                  <a:cs typeface="Source Sans Pro Light"/>
                </a:rPr>
                <a:t>      </a:t>
              </a:r>
              <a:r>
                <a:rPr lang="en-US" sz="500" dirty="0" err="1">
                  <a:latin typeface="Source Sans Pro Light"/>
                  <a:cs typeface="Source Sans Pro Light"/>
                </a:rPr>
                <a:t>declarer</a:t>
              </a:r>
              <a:r>
                <a:rPr lang="en-US" sz="500" dirty="0" err="1">
                  <a:solidFill>
                    <a:srgbClr val="666666"/>
                  </a:solidFill>
                  <a:latin typeface="Source Sans Pro Light"/>
                  <a:cs typeface="Source Sans Pro Light"/>
                </a:rPr>
                <a:t>.</a:t>
              </a:r>
              <a:r>
                <a:rPr lang="en-US" sz="500" dirty="0" err="1">
                  <a:solidFill>
                    <a:srgbClr val="7D9029"/>
                  </a:solidFill>
                  <a:latin typeface="Source Sans Pro Light"/>
                  <a:cs typeface="Source Sans Pro Light"/>
                </a:rPr>
                <a:t>declare</a:t>
              </a:r>
              <a:r>
                <a:rPr lang="en-US" sz="500" dirty="0">
                  <a:solidFill>
                    <a:srgbClr val="666666"/>
                  </a:solidFill>
                  <a:latin typeface="Source Sans Pro Light"/>
                  <a:cs typeface="Source Sans Pro Light"/>
                </a:rPr>
                <a:t>(</a:t>
              </a:r>
              <a:r>
                <a:rPr lang="en-US" sz="500" b="1" dirty="0">
                  <a:solidFill>
                    <a:srgbClr val="008000"/>
                  </a:solidFill>
                  <a:latin typeface="Source Sans Pro Light"/>
                  <a:cs typeface="Source Sans Pro Light"/>
                </a:rPr>
                <a:t>new Fields</a:t>
              </a:r>
              <a:r>
                <a:rPr lang="en-US" sz="500" b="1" dirty="0">
                  <a:solidFill>
                    <a:srgbClr val="666666"/>
                  </a:solidFill>
                  <a:latin typeface="Source Sans Pro Light"/>
                  <a:cs typeface="Source Sans Pro Light"/>
                </a:rPr>
                <a:t>(</a:t>
              </a:r>
              <a:r>
                <a:rPr lang="en-US" sz="500" b="1" dirty="0">
                  <a:solidFill>
                    <a:srgbClr val="BA2121"/>
                  </a:solidFill>
                  <a:latin typeface="Source Sans Pro Light"/>
                  <a:cs typeface="Source Sans Pro Light"/>
                </a:rPr>
                <a:t>"word"</a:t>
              </a:r>
              <a:r>
                <a:rPr lang="en-US" sz="500" b="1" dirty="0">
                  <a:solidFill>
                    <a:srgbClr val="666666"/>
                  </a:solidFill>
                  <a:latin typeface="Source Sans Pro Light"/>
                  <a:cs typeface="Source Sans Pro Light"/>
                </a:rPr>
                <a:t>));</a:t>
              </a:r>
            </a:p>
            <a:p>
              <a:r>
                <a:rPr lang="en-US" sz="500" dirty="0">
                  <a:latin typeface="Source Sans Pro Light"/>
                  <a:cs typeface="Source Sans Pro Light"/>
                </a:rPr>
                <a:t>    </a:t>
              </a:r>
              <a:r>
                <a:rPr lang="en-US" sz="500" dirty="0">
                  <a:solidFill>
                    <a:srgbClr val="666666"/>
                  </a:solidFill>
                  <a:latin typeface="Source Sans Pro Light"/>
                  <a:cs typeface="Source Sans Pro Light"/>
                </a:rPr>
                <a:t>}</a:t>
              </a:r>
            </a:p>
            <a:p>
              <a:endParaRPr lang="en-US" sz="500" dirty="0">
                <a:latin typeface="Source Sans Pro Light"/>
                <a:cs typeface="Source Sans Pro Light"/>
              </a:endParaRPr>
            </a:p>
            <a:p>
              <a:r>
                <a:rPr lang="en-US" sz="500" dirty="0">
                  <a:latin typeface="Source Sans Pro Light"/>
                  <a:cs typeface="Source Sans Pro Light"/>
                </a:rPr>
                <a:t>    </a:t>
              </a:r>
              <a:r>
                <a:rPr lang="en-US" sz="500" dirty="0">
                  <a:solidFill>
                    <a:srgbClr val="AA22FF"/>
                  </a:solidFill>
                  <a:latin typeface="Source Sans Pro Light"/>
                  <a:cs typeface="Source Sans Pro Light"/>
                </a:rPr>
                <a:t>@Override</a:t>
              </a:r>
            </a:p>
            <a:p>
              <a:r>
                <a:rPr lang="en-US" sz="500" dirty="0">
                  <a:latin typeface="Source Sans Pro Light"/>
                  <a:cs typeface="Source Sans Pro Light"/>
                </a:rPr>
                <a:t>    </a:t>
              </a:r>
              <a:r>
                <a:rPr lang="en-US" sz="500" b="1" dirty="0">
                  <a:solidFill>
                    <a:srgbClr val="008000"/>
                  </a:solidFill>
                  <a:latin typeface="Source Sans Pro Light"/>
                  <a:cs typeface="Source Sans Pro Light"/>
                </a:rPr>
                <a:t>public Map</a:t>
              </a:r>
              <a:r>
                <a:rPr lang="en-US" sz="500" b="1" dirty="0">
                  <a:solidFill>
                    <a:srgbClr val="666666"/>
                  </a:solidFill>
                  <a:latin typeface="Source Sans Pro Light"/>
                  <a:cs typeface="Source Sans Pro Light"/>
                </a:rPr>
                <a:t>&lt;String, Object&gt; </a:t>
              </a:r>
              <a:r>
                <a:rPr lang="en-US" sz="500" b="1" dirty="0" err="1">
                  <a:solidFill>
                    <a:srgbClr val="0000FF"/>
                  </a:solidFill>
                  <a:latin typeface="Source Sans Pro Light"/>
                  <a:cs typeface="Source Sans Pro Light"/>
                </a:rPr>
                <a:t>getComponentConfiguration</a:t>
              </a:r>
              <a:r>
                <a:rPr lang="en-US" sz="500" b="1" dirty="0">
                  <a:solidFill>
                    <a:srgbClr val="666666"/>
                  </a:solidFill>
                  <a:latin typeface="Source Sans Pro Light"/>
                  <a:cs typeface="Source Sans Pro Light"/>
                </a:rPr>
                <a:t>() {</a:t>
              </a:r>
            </a:p>
            <a:p>
              <a:r>
                <a:rPr lang="en-US" sz="500" dirty="0">
                  <a:latin typeface="Source Sans Pro Light"/>
                  <a:cs typeface="Source Sans Pro Light"/>
                </a:rPr>
                <a:t>      </a:t>
              </a:r>
              <a:r>
                <a:rPr lang="en-US" sz="500" b="1" dirty="0">
                  <a:solidFill>
                    <a:srgbClr val="008000"/>
                  </a:solidFill>
                  <a:latin typeface="Source Sans Pro Light"/>
                  <a:cs typeface="Source Sans Pro Light"/>
                </a:rPr>
                <a:t>return null</a:t>
              </a:r>
              <a:r>
                <a:rPr lang="en-US" sz="500" b="1" dirty="0">
                  <a:solidFill>
                    <a:srgbClr val="666666"/>
                  </a:solidFill>
                  <a:latin typeface="Source Sans Pro Light"/>
                  <a:cs typeface="Source Sans Pro Light"/>
                </a:rPr>
                <a:t>;</a:t>
              </a:r>
            </a:p>
            <a:p>
              <a:r>
                <a:rPr lang="en-US" sz="500" dirty="0">
                  <a:latin typeface="Source Sans Pro Light"/>
                  <a:cs typeface="Source Sans Pro Light"/>
                </a:rPr>
                <a:t>    </a:t>
              </a:r>
              <a:r>
                <a:rPr lang="en-US" sz="500" dirty="0">
                  <a:solidFill>
                    <a:srgbClr val="666666"/>
                  </a:solidFill>
                  <a:latin typeface="Source Sans Pro Light"/>
                  <a:cs typeface="Source Sans Pro Light"/>
                </a:rPr>
                <a:t>}</a:t>
              </a:r>
            </a:p>
            <a:p>
              <a:r>
                <a:rPr lang="en-US" sz="500" dirty="0">
                  <a:latin typeface="Source Sans Pro Light"/>
                  <a:cs typeface="Source Sans Pro Light"/>
                </a:rPr>
                <a:t>  </a:t>
              </a:r>
              <a:r>
                <a:rPr lang="en-US" sz="500" dirty="0">
                  <a:solidFill>
                    <a:srgbClr val="666666"/>
                  </a:solidFill>
                  <a:latin typeface="Source Sans Pro Light"/>
                  <a:cs typeface="Source Sans Pro Light"/>
                </a:rPr>
                <a:t>}</a:t>
              </a:r>
            </a:p>
            <a:p>
              <a:endParaRPr lang="en-US" sz="500" dirty="0">
                <a:latin typeface="Source Sans Pro Light"/>
                <a:cs typeface="Source Sans Pro Light"/>
              </a:endParaRPr>
            </a:p>
            <a:p>
              <a:r>
                <a:rPr lang="en-US" sz="500" dirty="0">
                  <a:latin typeface="Source Sans Pro Light"/>
                  <a:cs typeface="Source Sans Pro Light"/>
                </a:rPr>
                <a:t>  </a:t>
              </a:r>
              <a:r>
                <a:rPr lang="en-US" sz="500" b="1" dirty="0">
                  <a:solidFill>
                    <a:srgbClr val="008000"/>
                  </a:solidFill>
                  <a:latin typeface="Source Sans Pro Light"/>
                  <a:cs typeface="Source Sans Pro Light"/>
                </a:rPr>
                <a:t>public static class </a:t>
              </a:r>
              <a:r>
                <a:rPr lang="en-US" sz="500" b="1" dirty="0" err="1">
                  <a:solidFill>
                    <a:srgbClr val="0000FF"/>
                  </a:solidFill>
                  <a:latin typeface="Source Sans Pro Light"/>
                  <a:cs typeface="Source Sans Pro Light"/>
                </a:rPr>
                <a:t>WordCount</a:t>
              </a:r>
              <a:r>
                <a:rPr lang="en-US" sz="500" b="1" dirty="0">
                  <a:solidFill>
                    <a:srgbClr val="0000FF"/>
                  </a:solidFill>
                  <a:latin typeface="Source Sans Pro Light"/>
                  <a:cs typeface="Source Sans Pro Light"/>
                </a:rPr>
                <a:t> </a:t>
              </a:r>
              <a:r>
                <a:rPr lang="en-US" sz="500" b="1" dirty="0">
                  <a:solidFill>
                    <a:srgbClr val="008000"/>
                  </a:solidFill>
                  <a:latin typeface="Source Sans Pro Light"/>
                  <a:cs typeface="Source Sans Pro Light"/>
                </a:rPr>
                <a:t>extends </a:t>
              </a:r>
              <a:r>
                <a:rPr lang="en-US" sz="500" b="1" dirty="0" err="1">
                  <a:solidFill>
                    <a:srgbClr val="008000"/>
                  </a:solidFill>
                  <a:latin typeface="Source Sans Pro Light"/>
                  <a:cs typeface="Source Sans Pro Light"/>
                </a:rPr>
                <a:t>BaseBasicBolt</a:t>
              </a:r>
              <a:r>
                <a:rPr lang="en-US" sz="500" b="1" dirty="0">
                  <a:solidFill>
                    <a:srgbClr val="008000"/>
                  </a:solidFill>
                  <a:latin typeface="Source Sans Pro Light"/>
                  <a:cs typeface="Source Sans Pro Light"/>
                </a:rPr>
                <a:t> </a:t>
              </a:r>
              <a:r>
                <a:rPr lang="en-US" sz="500" b="1" dirty="0">
                  <a:solidFill>
                    <a:srgbClr val="666666"/>
                  </a:solidFill>
                  <a:latin typeface="Source Sans Pro Light"/>
                  <a:cs typeface="Source Sans Pro Light"/>
                </a:rPr>
                <a:t>{</a:t>
              </a:r>
            </a:p>
            <a:p>
              <a:r>
                <a:rPr lang="en-US" sz="500" dirty="0">
                  <a:latin typeface="Source Sans Pro Light"/>
                  <a:cs typeface="Source Sans Pro Light"/>
                </a:rPr>
                <a:t>    Map</a:t>
              </a:r>
              <a:r>
                <a:rPr lang="en-US" sz="500" dirty="0">
                  <a:solidFill>
                    <a:srgbClr val="666666"/>
                  </a:solidFill>
                  <a:latin typeface="Source Sans Pro Light"/>
                  <a:cs typeface="Source Sans Pro Light"/>
                </a:rPr>
                <a:t>&lt;String, Integer&gt; counts = </a:t>
              </a:r>
              <a:r>
                <a:rPr lang="en-US" sz="500" b="1" dirty="0">
                  <a:solidFill>
                    <a:srgbClr val="008000"/>
                  </a:solidFill>
                  <a:latin typeface="Source Sans Pro Light"/>
                  <a:cs typeface="Source Sans Pro Light"/>
                </a:rPr>
                <a:t>new </a:t>
              </a:r>
              <a:r>
                <a:rPr lang="en-US" sz="500" b="1" dirty="0" err="1">
                  <a:solidFill>
                    <a:srgbClr val="008000"/>
                  </a:solidFill>
                  <a:latin typeface="Source Sans Pro Light"/>
                  <a:cs typeface="Source Sans Pro Light"/>
                </a:rPr>
                <a:t>HashMap</a:t>
              </a:r>
              <a:r>
                <a:rPr lang="en-US" sz="500" b="1" dirty="0">
                  <a:solidFill>
                    <a:srgbClr val="666666"/>
                  </a:solidFill>
                  <a:latin typeface="Source Sans Pro Light"/>
                  <a:cs typeface="Source Sans Pro Light"/>
                </a:rPr>
                <a:t>&lt;String, Integer&gt;();</a:t>
              </a:r>
            </a:p>
            <a:p>
              <a:endParaRPr lang="en-US" sz="500" dirty="0">
                <a:latin typeface="Source Sans Pro Light"/>
                <a:cs typeface="Source Sans Pro Light"/>
              </a:endParaRPr>
            </a:p>
            <a:p>
              <a:r>
                <a:rPr lang="en-US" sz="500" dirty="0">
                  <a:latin typeface="Source Sans Pro Light"/>
                  <a:cs typeface="Source Sans Pro Light"/>
                </a:rPr>
                <a:t>    </a:t>
              </a:r>
              <a:r>
                <a:rPr lang="en-US" sz="500" dirty="0">
                  <a:solidFill>
                    <a:srgbClr val="AA22FF"/>
                  </a:solidFill>
                  <a:latin typeface="Source Sans Pro Light"/>
                  <a:cs typeface="Source Sans Pro Light"/>
                </a:rPr>
                <a:t>@Override</a:t>
              </a:r>
            </a:p>
            <a:p>
              <a:r>
                <a:rPr lang="en-US" sz="500" dirty="0">
                  <a:latin typeface="Source Sans Pro Light"/>
                  <a:cs typeface="Source Sans Pro Light"/>
                </a:rPr>
                <a:t>    </a:t>
              </a:r>
              <a:r>
                <a:rPr lang="en-US" sz="500" b="1" dirty="0">
                  <a:solidFill>
                    <a:srgbClr val="008000"/>
                  </a:solidFill>
                  <a:latin typeface="Source Sans Pro Light"/>
                  <a:cs typeface="Source Sans Pro Light"/>
                </a:rPr>
                <a:t>public </a:t>
              </a:r>
              <a:r>
                <a:rPr lang="en-US" sz="500" b="1" dirty="0">
                  <a:solidFill>
                    <a:srgbClr val="B00040"/>
                  </a:solidFill>
                  <a:latin typeface="Source Sans Pro Light"/>
                  <a:cs typeface="Source Sans Pro Light"/>
                </a:rPr>
                <a:t>void </a:t>
              </a:r>
              <a:r>
                <a:rPr lang="en-US" sz="500" b="1" dirty="0">
                  <a:solidFill>
                    <a:srgbClr val="0000FF"/>
                  </a:solidFill>
                  <a:latin typeface="Source Sans Pro Light"/>
                  <a:cs typeface="Source Sans Pro Light"/>
                </a:rPr>
                <a:t>execute</a:t>
              </a:r>
              <a:r>
                <a:rPr lang="en-US" sz="500" b="1" dirty="0">
                  <a:solidFill>
                    <a:srgbClr val="666666"/>
                  </a:solidFill>
                  <a:latin typeface="Source Sans Pro Light"/>
                  <a:cs typeface="Source Sans Pro Light"/>
                </a:rPr>
                <a:t>(Tuple tuple, </a:t>
              </a:r>
              <a:r>
                <a:rPr lang="en-US" sz="500" b="1" dirty="0" err="1">
                  <a:solidFill>
                    <a:srgbClr val="666666"/>
                  </a:solidFill>
                  <a:latin typeface="Source Sans Pro Light"/>
                  <a:cs typeface="Source Sans Pro Light"/>
                </a:rPr>
                <a:t>BasicOutputCollector</a:t>
              </a:r>
              <a:r>
                <a:rPr lang="en-US" sz="500" b="1" dirty="0">
                  <a:solidFill>
                    <a:srgbClr val="666666"/>
                  </a:solidFill>
                  <a:latin typeface="Source Sans Pro Light"/>
                  <a:cs typeface="Source Sans Pro Light"/>
                </a:rPr>
                <a:t> collector) {</a:t>
              </a:r>
            </a:p>
            <a:p>
              <a:r>
                <a:rPr lang="en-US" sz="500" dirty="0">
                  <a:latin typeface="Source Sans Pro Light"/>
                  <a:cs typeface="Source Sans Pro Light"/>
                </a:rPr>
                <a:t>      String word </a:t>
              </a:r>
              <a:r>
                <a:rPr lang="en-US" sz="500" dirty="0">
                  <a:solidFill>
                    <a:srgbClr val="666666"/>
                  </a:solidFill>
                  <a:latin typeface="Source Sans Pro Light"/>
                  <a:cs typeface="Source Sans Pro Light"/>
                </a:rPr>
                <a:t>= </a:t>
              </a:r>
              <a:r>
                <a:rPr lang="en-US" sz="500" dirty="0" err="1">
                  <a:solidFill>
                    <a:srgbClr val="666666"/>
                  </a:solidFill>
                  <a:latin typeface="Source Sans Pro Light"/>
                  <a:cs typeface="Source Sans Pro Light"/>
                </a:rPr>
                <a:t>tuple.</a:t>
              </a:r>
              <a:r>
                <a:rPr lang="en-US" sz="500" dirty="0" err="1">
                  <a:solidFill>
                    <a:srgbClr val="7D9029"/>
                  </a:solidFill>
                  <a:latin typeface="Source Sans Pro Light"/>
                  <a:cs typeface="Source Sans Pro Light"/>
                </a:rPr>
                <a:t>getString</a:t>
              </a:r>
              <a:r>
                <a:rPr lang="en-US" sz="500" dirty="0">
                  <a:solidFill>
                    <a:srgbClr val="666666"/>
                  </a:solidFill>
                  <a:latin typeface="Source Sans Pro Light"/>
                  <a:cs typeface="Source Sans Pro Light"/>
                </a:rPr>
                <a:t>(0);</a:t>
              </a:r>
            </a:p>
            <a:p>
              <a:r>
                <a:rPr lang="en-US" sz="500" dirty="0">
                  <a:latin typeface="Source Sans Pro Light"/>
                  <a:cs typeface="Source Sans Pro Light"/>
                </a:rPr>
                <a:t>      Integer count </a:t>
              </a:r>
              <a:r>
                <a:rPr lang="en-US" sz="500" dirty="0">
                  <a:solidFill>
                    <a:srgbClr val="666666"/>
                  </a:solidFill>
                  <a:latin typeface="Source Sans Pro Light"/>
                  <a:cs typeface="Source Sans Pro Light"/>
                </a:rPr>
                <a:t>= </a:t>
              </a:r>
              <a:r>
                <a:rPr lang="en-US" sz="500" dirty="0" err="1">
                  <a:solidFill>
                    <a:srgbClr val="666666"/>
                  </a:solidFill>
                  <a:latin typeface="Source Sans Pro Light"/>
                  <a:cs typeface="Source Sans Pro Light"/>
                </a:rPr>
                <a:t>counts.</a:t>
              </a:r>
              <a:r>
                <a:rPr lang="en-US" sz="500" dirty="0" err="1">
                  <a:solidFill>
                    <a:srgbClr val="7D9029"/>
                  </a:solidFill>
                  <a:latin typeface="Source Sans Pro Light"/>
                  <a:cs typeface="Source Sans Pro Light"/>
                </a:rPr>
                <a:t>get</a:t>
              </a:r>
              <a:r>
                <a:rPr lang="en-US" sz="500" dirty="0">
                  <a:solidFill>
                    <a:srgbClr val="666666"/>
                  </a:solidFill>
                  <a:latin typeface="Source Sans Pro Light"/>
                  <a:cs typeface="Source Sans Pro Light"/>
                </a:rPr>
                <a:t>(word);</a:t>
              </a:r>
            </a:p>
            <a:p>
              <a:r>
                <a:rPr lang="en-US" sz="500" dirty="0">
                  <a:latin typeface="Source Sans Pro Light"/>
                  <a:cs typeface="Source Sans Pro Light"/>
                </a:rPr>
                <a:t>      </a:t>
              </a:r>
              <a:r>
                <a:rPr lang="en-US" sz="500" b="1" dirty="0">
                  <a:solidFill>
                    <a:srgbClr val="008000"/>
                  </a:solidFill>
                  <a:latin typeface="Source Sans Pro Light"/>
                  <a:cs typeface="Source Sans Pro Light"/>
                </a:rPr>
                <a:t>if </a:t>
              </a:r>
              <a:r>
                <a:rPr lang="en-US" sz="500" b="1" dirty="0">
                  <a:solidFill>
                    <a:srgbClr val="666666"/>
                  </a:solidFill>
                  <a:latin typeface="Source Sans Pro Light"/>
                  <a:cs typeface="Source Sans Pro Light"/>
                </a:rPr>
                <a:t>(count == </a:t>
              </a:r>
              <a:r>
                <a:rPr lang="en-US" sz="500" b="1" dirty="0">
                  <a:solidFill>
                    <a:srgbClr val="008000"/>
                  </a:solidFill>
                  <a:latin typeface="Source Sans Pro Light"/>
                  <a:cs typeface="Source Sans Pro Light"/>
                </a:rPr>
                <a:t>null</a:t>
              </a:r>
              <a:r>
                <a:rPr lang="en-US" sz="500" b="1" dirty="0">
                  <a:solidFill>
                    <a:srgbClr val="666666"/>
                  </a:solidFill>
                  <a:latin typeface="Source Sans Pro Light"/>
                  <a:cs typeface="Source Sans Pro Light"/>
                </a:rPr>
                <a:t>)</a:t>
              </a:r>
            </a:p>
            <a:p>
              <a:r>
                <a:rPr lang="en-US" sz="500" dirty="0">
                  <a:latin typeface="Source Sans Pro Light"/>
                  <a:cs typeface="Source Sans Pro Light"/>
                </a:rPr>
                <a:t>        count </a:t>
              </a:r>
              <a:r>
                <a:rPr lang="en-US" sz="500" dirty="0">
                  <a:solidFill>
                    <a:srgbClr val="666666"/>
                  </a:solidFill>
                  <a:latin typeface="Source Sans Pro Light"/>
                  <a:cs typeface="Source Sans Pro Light"/>
                </a:rPr>
                <a:t>= 0;</a:t>
              </a:r>
            </a:p>
            <a:p>
              <a:r>
                <a:rPr lang="en-US" sz="500" dirty="0">
                  <a:latin typeface="Source Sans Pro Light"/>
                  <a:cs typeface="Source Sans Pro Light"/>
                </a:rPr>
                <a:t>      count</a:t>
              </a:r>
              <a:r>
                <a:rPr lang="en-US" sz="500" dirty="0">
                  <a:solidFill>
                    <a:srgbClr val="666666"/>
                  </a:solidFill>
                  <a:latin typeface="Source Sans Pro Light"/>
                  <a:cs typeface="Source Sans Pro Light"/>
                </a:rPr>
                <a:t>++;</a:t>
              </a:r>
            </a:p>
            <a:p>
              <a:r>
                <a:rPr lang="en-US" sz="500" dirty="0">
                  <a:latin typeface="Source Sans Pro Light"/>
                  <a:cs typeface="Source Sans Pro Light"/>
                </a:rPr>
                <a:t>      </a:t>
              </a:r>
              <a:r>
                <a:rPr lang="en-US" sz="500" dirty="0" err="1">
                  <a:latin typeface="Source Sans Pro Light"/>
                  <a:cs typeface="Source Sans Pro Light"/>
                </a:rPr>
                <a:t>counts</a:t>
              </a:r>
              <a:r>
                <a:rPr lang="en-US" sz="500" dirty="0" err="1">
                  <a:solidFill>
                    <a:srgbClr val="666666"/>
                  </a:solidFill>
                  <a:latin typeface="Source Sans Pro Light"/>
                  <a:cs typeface="Source Sans Pro Light"/>
                </a:rPr>
                <a:t>.</a:t>
              </a:r>
              <a:r>
                <a:rPr lang="en-US" sz="500" dirty="0" err="1">
                  <a:solidFill>
                    <a:srgbClr val="7D9029"/>
                  </a:solidFill>
                  <a:latin typeface="Source Sans Pro Light"/>
                  <a:cs typeface="Source Sans Pro Light"/>
                </a:rPr>
                <a:t>put</a:t>
              </a:r>
              <a:r>
                <a:rPr lang="en-US" sz="500" dirty="0">
                  <a:solidFill>
                    <a:srgbClr val="666666"/>
                  </a:solidFill>
                  <a:latin typeface="Source Sans Pro Light"/>
                  <a:cs typeface="Source Sans Pro Light"/>
                </a:rPr>
                <a:t>(word, count);</a:t>
              </a:r>
            </a:p>
            <a:p>
              <a:r>
                <a:rPr lang="en-US" sz="500" dirty="0">
                  <a:latin typeface="Source Sans Pro Light"/>
                  <a:cs typeface="Source Sans Pro Light"/>
                </a:rPr>
                <a:t>      </a:t>
              </a:r>
              <a:r>
                <a:rPr lang="en-US" sz="500" dirty="0" err="1">
                  <a:latin typeface="Source Sans Pro Light"/>
                  <a:cs typeface="Source Sans Pro Light"/>
                </a:rPr>
                <a:t>collector</a:t>
              </a:r>
              <a:r>
                <a:rPr lang="en-US" sz="500" dirty="0" err="1">
                  <a:solidFill>
                    <a:srgbClr val="666666"/>
                  </a:solidFill>
                  <a:latin typeface="Source Sans Pro Light"/>
                  <a:cs typeface="Source Sans Pro Light"/>
                </a:rPr>
                <a:t>.</a:t>
              </a:r>
              <a:r>
                <a:rPr lang="en-US" sz="500" dirty="0" err="1">
                  <a:solidFill>
                    <a:srgbClr val="7D9029"/>
                  </a:solidFill>
                  <a:latin typeface="Source Sans Pro Light"/>
                  <a:cs typeface="Source Sans Pro Light"/>
                </a:rPr>
                <a:t>emit</a:t>
              </a:r>
              <a:r>
                <a:rPr lang="en-US" sz="500" dirty="0">
                  <a:solidFill>
                    <a:srgbClr val="666666"/>
                  </a:solidFill>
                  <a:latin typeface="Source Sans Pro Light"/>
                  <a:cs typeface="Source Sans Pro Light"/>
                </a:rPr>
                <a:t>(</a:t>
              </a:r>
              <a:r>
                <a:rPr lang="en-US" sz="500" b="1" dirty="0">
                  <a:solidFill>
                    <a:srgbClr val="008000"/>
                  </a:solidFill>
                  <a:latin typeface="Source Sans Pro Light"/>
                  <a:cs typeface="Source Sans Pro Light"/>
                </a:rPr>
                <a:t>new Values</a:t>
              </a:r>
              <a:r>
                <a:rPr lang="en-US" sz="500" b="1" dirty="0">
                  <a:solidFill>
                    <a:srgbClr val="666666"/>
                  </a:solidFill>
                  <a:latin typeface="Source Sans Pro Light"/>
                  <a:cs typeface="Source Sans Pro Light"/>
                </a:rPr>
                <a:t>(word, count));</a:t>
              </a:r>
            </a:p>
            <a:p>
              <a:r>
                <a:rPr lang="en-US" sz="500" dirty="0">
                  <a:latin typeface="Source Sans Pro Light"/>
                  <a:cs typeface="Source Sans Pro Light"/>
                </a:rPr>
                <a:t>    </a:t>
              </a:r>
              <a:r>
                <a:rPr lang="en-US" sz="500" dirty="0">
                  <a:solidFill>
                    <a:srgbClr val="666666"/>
                  </a:solidFill>
                  <a:latin typeface="Source Sans Pro Light"/>
                  <a:cs typeface="Source Sans Pro Light"/>
                </a:rPr>
                <a:t>}</a:t>
              </a:r>
            </a:p>
            <a:p>
              <a:endParaRPr lang="en-US" sz="500" dirty="0">
                <a:latin typeface="Source Sans Pro Light"/>
                <a:cs typeface="Source Sans Pro Light"/>
              </a:endParaRPr>
            </a:p>
            <a:p>
              <a:r>
                <a:rPr lang="en-US" sz="500" dirty="0">
                  <a:latin typeface="Source Sans Pro Light"/>
                  <a:cs typeface="Source Sans Pro Light"/>
                </a:rPr>
                <a:t>    </a:t>
              </a:r>
              <a:r>
                <a:rPr lang="en-US" sz="500" dirty="0">
                  <a:solidFill>
                    <a:srgbClr val="AA22FF"/>
                  </a:solidFill>
                  <a:latin typeface="Source Sans Pro Light"/>
                  <a:cs typeface="Source Sans Pro Light"/>
                </a:rPr>
                <a:t>@Override</a:t>
              </a:r>
            </a:p>
            <a:p>
              <a:r>
                <a:rPr lang="en-US" sz="500" dirty="0">
                  <a:latin typeface="Source Sans Pro Light"/>
                  <a:cs typeface="Source Sans Pro Light"/>
                </a:rPr>
                <a:t>    </a:t>
              </a:r>
              <a:r>
                <a:rPr lang="en-US" sz="500" b="1" dirty="0">
                  <a:solidFill>
                    <a:srgbClr val="008000"/>
                  </a:solidFill>
                  <a:latin typeface="Source Sans Pro Light"/>
                  <a:cs typeface="Source Sans Pro Light"/>
                </a:rPr>
                <a:t>public </a:t>
              </a:r>
              <a:r>
                <a:rPr lang="en-US" sz="500" b="1" dirty="0">
                  <a:solidFill>
                    <a:srgbClr val="B00040"/>
                  </a:solidFill>
                  <a:latin typeface="Source Sans Pro Light"/>
                  <a:cs typeface="Source Sans Pro Light"/>
                </a:rPr>
                <a:t>void </a:t>
              </a:r>
              <a:r>
                <a:rPr lang="en-US" sz="500" b="1" dirty="0" err="1">
                  <a:solidFill>
                    <a:srgbClr val="0000FF"/>
                  </a:solidFill>
                  <a:latin typeface="Source Sans Pro Light"/>
                  <a:cs typeface="Source Sans Pro Light"/>
                </a:rPr>
                <a:t>declareOutputFields</a:t>
              </a:r>
              <a:r>
                <a:rPr lang="en-US" sz="500" b="1" dirty="0">
                  <a:solidFill>
                    <a:srgbClr val="666666"/>
                  </a:solidFill>
                  <a:latin typeface="Source Sans Pro Light"/>
                  <a:cs typeface="Source Sans Pro Light"/>
                </a:rPr>
                <a:t>(</a:t>
              </a:r>
              <a:r>
                <a:rPr lang="en-US" sz="500" b="1" dirty="0" err="1">
                  <a:solidFill>
                    <a:srgbClr val="666666"/>
                  </a:solidFill>
                  <a:latin typeface="Source Sans Pro Light"/>
                  <a:cs typeface="Source Sans Pro Light"/>
                </a:rPr>
                <a:t>OutputFieldsDeclarer</a:t>
              </a:r>
              <a:r>
                <a:rPr lang="en-US" sz="500" b="1" dirty="0">
                  <a:solidFill>
                    <a:srgbClr val="666666"/>
                  </a:solidFill>
                  <a:latin typeface="Source Sans Pro Light"/>
                  <a:cs typeface="Source Sans Pro Light"/>
                </a:rPr>
                <a:t> declarer) {</a:t>
              </a:r>
            </a:p>
            <a:p>
              <a:r>
                <a:rPr lang="en-US" sz="500" dirty="0">
                  <a:latin typeface="Source Sans Pro Light"/>
                  <a:cs typeface="Source Sans Pro Light"/>
                </a:rPr>
                <a:t>      </a:t>
              </a:r>
              <a:r>
                <a:rPr lang="en-US" sz="500" dirty="0" err="1">
                  <a:latin typeface="Source Sans Pro Light"/>
                  <a:cs typeface="Source Sans Pro Light"/>
                </a:rPr>
                <a:t>declarer</a:t>
              </a:r>
              <a:r>
                <a:rPr lang="en-US" sz="500" dirty="0" err="1">
                  <a:solidFill>
                    <a:srgbClr val="666666"/>
                  </a:solidFill>
                  <a:latin typeface="Source Sans Pro Light"/>
                  <a:cs typeface="Source Sans Pro Light"/>
                </a:rPr>
                <a:t>.</a:t>
              </a:r>
              <a:r>
                <a:rPr lang="en-US" sz="500" dirty="0" err="1">
                  <a:solidFill>
                    <a:srgbClr val="7D9029"/>
                  </a:solidFill>
                  <a:latin typeface="Source Sans Pro Light"/>
                  <a:cs typeface="Source Sans Pro Light"/>
                </a:rPr>
                <a:t>declare</a:t>
              </a:r>
              <a:r>
                <a:rPr lang="en-US" sz="500" dirty="0">
                  <a:solidFill>
                    <a:srgbClr val="666666"/>
                  </a:solidFill>
                  <a:latin typeface="Source Sans Pro Light"/>
                  <a:cs typeface="Source Sans Pro Light"/>
                </a:rPr>
                <a:t>(</a:t>
              </a:r>
              <a:r>
                <a:rPr lang="en-US" sz="500" b="1" dirty="0">
                  <a:solidFill>
                    <a:srgbClr val="008000"/>
                  </a:solidFill>
                  <a:latin typeface="Source Sans Pro Light"/>
                  <a:cs typeface="Source Sans Pro Light"/>
                </a:rPr>
                <a:t>new Fields</a:t>
              </a:r>
              <a:r>
                <a:rPr lang="en-US" sz="500" b="1" dirty="0">
                  <a:solidFill>
                    <a:srgbClr val="666666"/>
                  </a:solidFill>
                  <a:latin typeface="Source Sans Pro Light"/>
                  <a:cs typeface="Source Sans Pro Light"/>
                </a:rPr>
                <a:t>(</a:t>
              </a:r>
              <a:r>
                <a:rPr lang="en-US" sz="500" b="1" dirty="0">
                  <a:solidFill>
                    <a:srgbClr val="BA2121"/>
                  </a:solidFill>
                  <a:latin typeface="Source Sans Pro Light"/>
                  <a:cs typeface="Source Sans Pro Light"/>
                </a:rPr>
                <a:t>"word"</a:t>
              </a:r>
              <a:r>
                <a:rPr lang="en-US" sz="500" b="1" dirty="0">
                  <a:solidFill>
                    <a:srgbClr val="666666"/>
                  </a:solidFill>
                  <a:latin typeface="Source Sans Pro Light"/>
                  <a:cs typeface="Source Sans Pro Light"/>
                </a:rPr>
                <a:t>, </a:t>
              </a:r>
              <a:r>
                <a:rPr lang="en-US" sz="500" b="1" dirty="0">
                  <a:solidFill>
                    <a:srgbClr val="BA2121"/>
                  </a:solidFill>
                  <a:latin typeface="Source Sans Pro Light"/>
                  <a:cs typeface="Source Sans Pro Light"/>
                </a:rPr>
                <a:t>"count"</a:t>
              </a:r>
              <a:r>
                <a:rPr lang="en-US" sz="500" b="1" dirty="0">
                  <a:solidFill>
                    <a:srgbClr val="666666"/>
                  </a:solidFill>
                  <a:latin typeface="Source Sans Pro Light"/>
                  <a:cs typeface="Source Sans Pro Light"/>
                </a:rPr>
                <a:t>));</a:t>
              </a:r>
            </a:p>
            <a:p>
              <a:r>
                <a:rPr lang="en-US" sz="500" dirty="0">
                  <a:latin typeface="Source Sans Pro Light"/>
                  <a:cs typeface="Source Sans Pro Light"/>
                </a:rPr>
                <a:t>    </a:t>
              </a:r>
              <a:r>
                <a:rPr lang="en-US" sz="500" dirty="0">
                  <a:solidFill>
                    <a:srgbClr val="666666"/>
                  </a:solidFill>
                  <a:latin typeface="Source Sans Pro Light"/>
                  <a:cs typeface="Source Sans Pro Light"/>
                </a:rPr>
                <a:t>}</a:t>
              </a:r>
            </a:p>
            <a:p>
              <a:r>
                <a:rPr lang="en-US" sz="500" dirty="0">
                  <a:latin typeface="Source Sans Pro Light"/>
                  <a:cs typeface="Source Sans Pro Light"/>
                </a:rPr>
                <a:t>  </a:t>
              </a:r>
              <a:r>
                <a:rPr lang="en-US" sz="500" dirty="0">
                  <a:solidFill>
                    <a:srgbClr val="666666"/>
                  </a:solidFill>
                  <a:latin typeface="Source Sans Pro Light"/>
                  <a:cs typeface="Source Sans Pro Light"/>
                </a:rPr>
                <a:t>}</a:t>
              </a:r>
            </a:p>
            <a:p>
              <a:endParaRPr lang="en-US" sz="500" dirty="0">
                <a:latin typeface="Source Sans Pro Light"/>
                <a:cs typeface="Source Sans Pro Light"/>
              </a:endParaRPr>
            </a:p>
          </p:txBody>
        </p:sp>
        <p:sp>
          <p:nvSpPr>
            <p:cNvPr id="12" name="TextBox 11"/>
            <p:cNvSpPr txBox="1"/>
            <p:nvPr/>
          </p:nvSpPr>
          <p:spPr>
            <a:xfrm>
              <a:off x="3906973" y="107573"/>
              <a:ext cx="2259321" cy="346249"/>
            </a:xfrm>
            <a:prstGeom prst="rect">
              <a:avLst/>
            </a:prstGeom>
            <a:noFill/>
          </p:spPr>
          <p:txBody>
            <a:bodyPr wrap="square" rtlCol="0">
              <a:spAutoFit/>
            </a:bodyPr>
            <a:lstStyle/>
            <a:p>
              <a:r>
                <a:rPr lang="en-US" sz="2400" dirty="0" smtClean="0">
                  <a:latin typeface="Source Sans Pro Light"/>
                  <a:cs typeface="Source Sans Pro Light"/>
                </a:rPr>
                <a:t>Storm</a:t>
              </a:r>
              <a:endParaRPr lang="en-US" dirty="0">
                <a:latin typeface="Source Sans Pro Light"/>
                <a:cs typeface="Source Sans Pro Light"/>
              </a:endParaRPr>
            </a:p>
          </p:txBody>
        </p:sp>
        <p:sp>
          <p:nvSpPr>
            <p:cNvPr id="15" name="Rectangle 14"/>
            <p:cNvSpPr/>
            <p:nvPr/>
          </p:nvSpPr>
          <p:spPr>
            <a:xfrm>
              <a:off x="5036634" y="1794608"/>
              <a:ext cx="2614340" cy="1938992"/>
            </a:xfrm>
            <a:prstGeom prst="rect">
              <a:avLst/>
            </a:prstGeom>
          </p:spPr>
          <p:txBody>
            <a:bodyPr wrap="square">
              <a:spAutoFit/>
            </a:bodyPr>
            <a:lstStyle/>
            <a:p>
              <a:endParaRPr lang="en-US" sz="500" b="1" dirty="0" smtClean="0">
                <a:solidFill>
                  <a:srgbClr val="008000"/>
                </a:solidFill>
                <a:latin typeface="Source Sans Pro Light"/>
                <a:cs typeface="Source Sans Pro Light"/>
              </a:endParaRPr>
            </a:p>
            <a:p>
              <a:endParaRPr lang="en-US" sz="500" dirty="0">
                <a:latin typeface="Source Sans Pro Light"/>
                <a:cs typeface="Source Sans Pro Light"/>
              </a:endParaRPr>
            </a:p>
            <a:p>
              <a:r>
                <a:rPr lang="en-US" sz="500" dirty="0">
                  <a:latin typeface="Source Sans Pro Light"/>
                  <a:cs typeface="Source Sans Pro Light"/>
                </a:rPr>
                <a:t>  </a:t>
              </a:r>
              <a:r>
                <a:rPr lang="en-US" sz="500" b="1" dirty="0">
                  <a:solidFill>
                    <a:srgbClr val="008000"/>
                  </a:solidFill>
                  <a:latin typeface="Source Sans Pro Light"/>
                  <a:cs typeface="Source Sans Pro Light"/>
                </a:rPr>
                <a:t>public static </a:t>
              </a:r>
              <a:r>
                <a:rPr lang="en-US" sz="500" b="1" dirty="0">
                  <a:solidFill>
                    <a:srgbClr val="B00040"/>
                  </a:solidFill>
                  <a:latin typeface="Source Sans Pro Light"/>
                  <a:cs typeface="Source Sans Pro Light"/>
                </a:rPr>
                <a:t>void </a:t>
              </a:r>
              <a:r>
                <a:rPr lang="en-US" sz="500" b="1" dirty="0">
                  <a:solidFill>
                    <a:srgbClr val="0000FF"/>
                  </a:solidFill>
                  <a:latin typeface="Source Sans Pro Light"/>
                  <a:cs typeface="Source Sans Pro Light"/>
                </a:rPr>
                <a:t>main</a:t>
              </a:r>
              <a:r>
                <a:rPr lang="en-US" sz="500" b="1" dirty="0">
                  <a:solidFill>
                    <a:srgbClr val="666666"/>
                  </a:solidFill>
                  <a:latin typeface="Source Sans Pro Light"/>
                  <a:cs typeface="Source Sans Pro Light"/>
                </a:rPr>
                <a:t>(String[] </a:t>
              </a:r>
              <a:r>
                <a:rPr lang="en-US" sz="500" b="1" dirty="0" err="1">
                  <a:solidFill>
                    <a:srgbClr val="666666"/>
                  </a:solidFill>
                  <a:latin typeface="Source Sans Pro Light"/>
                  <a:cs typeface="Source Sans Pro Light"/>
                </a:rPr>
                <a:t>args</a:t>
              </a:r>
              <a:r>
                <a:rPr lang="en-US" sz="500" b="1" dirty="0">
                  <a:solidFill>
                    <a:srgbClr val="666666"/>
                  </a:solidFill>
                  <a:latin typeface="Source Sans Pro Light"/>
                  <a:cs typeface="Source Sans Pro Light"/>
                </a:rPr>
                <a:t>) </a:t>
              </a:r>
              <a:r>
                <a:rPr lang="en-US" sz="500" b="1" dirty="0">
                  <a:solidFill>
                    <a:srgbClr val="008000"/>
                  </a:solidFill>
                  <a:latin typeface="Source Sans Pro Light"/>
                  <a:cs typeface="Source Sans Pro Light"/>
                </a:rPr>
                <a:t>throws Exception </a:t>
              </a:r>
              <a:r>
                <a:rPr lang="en-US" sz="500" b="1" dirty="0">
                  <a:solidFill>
                    <a:srgbClr val="666666"/>
                  </a:solidFill>
                  <a:latin typeface="Source Sans Pro Light"/>
                  <a:cs typeface="Source Sans Pro Light"/>
                </a:rPr>
                <a:t>{</a:t>
              </a:r>
            </a:p>
            <a:p>
              <a:endParaRPr lang="en-US" sz="500" dirty="0">
                <a:latin typeface="Source Sans Pro Light"/>
                <a:cs typeface="Source Sans Pro Light"/>
              </a:endParaRPr>
            </a:p>
            <a:p>
              <a:r>
                <a:rPr lang="en-US" sz="500" dirty="0">
                  <a:latin typeface="Source Sans Pro Light"/>
                  <a:cs typeface="Source Sans Pro Light"/>
                </a:rPr>
                <a:t>    </a:t>
              </a:r>
              <a:r>
                <a:rPr lang="en-US" sz="500" dirty="0" err="1">
                  <a:latin typeface="Source Sans Pro Light"/>
                  <a:cs typeface="Source Sans Pro Light"/>
                </a:rPr>
                <a:t>TopologyBuilder</a:t>
              </a:r>
              <a:r>
                <a:rPr lang="en-US" sz="500" dirty="0">
                  <a:latin typeface="Source Sans Pro Light"/>
                  <a:cs typeface="Source Sans Pro Light"/>
                </a:rPr>
                <a:t> builder </a:t>
              </a:r>
              <a:r>
                <a:rPr lang="en-US" sz="500" dirty="0">
                  <a:solidFill>
                    <a:srgbClr val="666666"/>
                  </a:solidFill>
                  <a:latin typeface="Source Sans Pro Light"/>
                  <a:cs typeface="Source Sans Pro Light"/>
                </a:rPr>
                <a:t>= </a:t>
              </a:r>
              <a:r>
                <a:rPr lang="en-US" sz="500" b="1" dirty="0">
                  <a:solidFill>
                    <a:srgbClr val="008000"/>
                  </a:solidFill>
                  <a:latin typeface="Source Sans Pro Light"/>
                  <a:cs typeface="Source Sans Pro Light"/>
                </a:rPr>
                <a:t>new </a:t>
              </a:r>
              <a:r>
                <a:rPr lang="en-US" sz="500" b="1" dirty="0" err="1">
                  <a:solidFill>
                    <a:srgbClr val="008000"/>
                  </a:solidFill>
                  <a:latin typeface="Source Sans Pro Light"/>
                  <a:cs typeface="Source Sans Pro Light"/>
                </a:rPr>
                <a:t>TopologyBuilder</a:t>
              </a:r>
              <a:r>
                <a:rPr lang="en-US" sz="500" b="1" dirty="0">
                  <a:solidFill>
                    <a:srgbClr val="666666"/>
                  </a:solidFill>
                  <a:latin typeface="Source Sans Pro Light"/>
                  <a:cs typeface="Source Sans Pro Light"/>
                </a:rPr>
                <a:t>();</a:t>
              </a:r>
            </a:p>
            <a:p>
              <a:endParaRPr lang="en-US" sz="500" dirty="0">
                <a:latin typeface="Source Sans Pro Light"/>
                <a:cs typeface="Source Sans Pro Light"/>
              </a:endParaRPr>
            </a:p>
            <a:p>
              <a:r>
                <a:rPr lang="en-US" sz="500" dirty="0">
                  <a:latin typeface="Source Sans Pro Light"/>
                  <a:cs typeface="Source Sans Pro Light"/>
                </a:rPr>
                <a:t>    </a:t>
              </a:r>
              <a:r>
                <a:rPr lang="en-US" sz="500" dirty="0" err="1">
                  <a:latin typeface="Source Sans Pro Light"/>
                  <a:cs typeface="Source Sans Pro Light"/>
                </a:rPr>
                <a:t>builder</a:t>
              </a:r>
              <a:r>
                <a:rPr lang="en-US" sz="500" dirty="0" err="1">
                  <a:solidFill>
                    <a:srgbClr val="666666"/>
                  </a:solidFill>
                  <a:latin typeface="Source Sans Pro Light"/>
                  <a:cs typeface="Source Sans Pro Light"/>
                </a:rPr>
                <a:t>.</a:t>
              </a:r>
              <a:r>
                <a:rPr lang="en-US" sz="500" dirty="0" err="1">
                  <a:solidFill>
                    <a:srgbClr val="7D9029"/>
                  </a:solidFill>
                  <a:latin typeface="Source Sans Pro Light"/>
                  <a:cs typeface="Source Sans Pro Light"/>
                </a:rPr>
                <a:t>setSpout</a:t>
              </a:r>
              <a:r>
                <a:rPr lang="en-US" sz="500" dirty="0">
                  <a:solidFill>
                    <a:srgbClr val="666666"/>
                  </a:solidFill>
                  <a:latin typeface="Source Sans Pro Light"/>
                  <a:cs typeface="Source Sans Pro Light"/>
                </a:rPr>
                <a:t>(</a:t>
              </a:r>
              <a:r>
                <a:rPr lang="en-US" sz="500" dirty="0">
                  <a:solidFill>
                    <a:srgbClr val="BA2121"/>
                  </a:solidFill>
                  <a:latin typeface="Source Sans Pro Light"/>
                  <a:cs typeface="Source Sans Pro Light"/>
                </a:rPr>
                <a:t>"spout"</a:t>
              </a:r>
              <a:r>
                <a:rPr lang="en-US" sz="500" dirty="0">
                  <a:solidFill>
                    <a:srgbClr val="666666"/>
                  </a:solidFill>
                  <a:latin typeface="Source Sans Pro Light"/>
                  <a:cs typeface="Source Sans Pro Light"/>
                </a:rPr>
                <a:t>, </a:t>
              </a:r>
              <a:r>
                <a:rPr lang="en-US" sz="500" b="1" dirty="0">
                  <a:solidFill>
                    <a:srgbClr val="008000"/>
                  </a:solidFill>
                  <a:latin typeface="Source Sans Pro Light"/>
                  <a:cs typeface="Source Sans Pro Light"/>
                </a:rPr>
                <a:t>new </a:t>
              </a:r>
              <a:r>
                <a:rPr lang="en-US" sz="500" b="1" dirty="0" err="1">
                  <a:solidFill>
                    <a:srgbClr val="008000"/>
                  </a:solidFill>
                  <a:latin typeface="Source Sans Pro Light"/>
                  <a:cs typeface="Source Sans Pro Light"/>
                </a:rPr>
                <a:t>RandomSentenceSpout</a:t>
              </a:r>
              <a:r>
                <a:rPr lang="en-US" sz="500" b="1" dirty="0">
                  <a:solidFill>
                    <a:srgbClr val="666666"/>
                  </a:solidFill>
                  <a:latin typeface="Source Sans Pro Light"/>
                  <a:cs typeface="Source Sans Pro Light"/>
                </a:rPr>
                <a:t>(), 5);</a:t>
              </a:r>
            </a:p>
            <a:p>
              <a:endParaRPr lang="en-US" sz="500" dirty="0">
                <a:latin typeface="Source Sans Pro Light"/>
                <a:cs typeface="Source Sans Pro Light"/>
              </a:endParaRPr>
            </a:p>
            <a:p>
              <a:r>
                <a:rPr lang="en-US" sz="500" dirty="0">
                  <a:latin typeface="Source Sans Pro Light"/>
                  <a:cs typeface="Source Sans Pro Light"/>
                </a:rPr>
                <a:t>    </a:t>
              </a:r>
              <a:r>
                <a:rPr lang="en-US" sz="500" dirty="0" err="1">
                  <a:latin typeface="Source Sans Pro Light"/>
                  <a:cs typeface="Source Sans Pro Light"/>
                </a:rPr>
                <a:t>builder</a:t>
              </a:r>
              <a:r>
                <a:rPr lang="en-US" sz="500" dirty="0" err="1">
                  <a:solidFill>
                    <a:srgbClr val="666666"/>
                  </a:solidFill>
                  <a:latin typeface="Source Sans Pro Light"/>
                  <a:cs typeface="Source Sans Pro Light"/>
                </a:rPr>
                <a:t>.</a:t>
              </a:r>
              <a:r>
                <a:rPr lang="en-US" sz="500" dirty="0" err="1">
                  <a:solidFill>
                    <a:srgbClr val="7D9029"/>
                  </a:solidFill>
                  <a:latin typeface="Source Sans Pro Light"/>
                  <a:cs typeface="Source Sans Pro Light"/>
                </a:rPr>
                <a:t>setBolt</a:t>
              </a:r>
              <a:r>
                <a:rPr lang="en-US" sz="500" dirty="0">
                  <a:solidFill>
                    <a:srgbClr val="666666"/>
                  </a:solidFill>
                  <a:latin typeface="Source Sans Pro Light"/>
                  <a:cs typeface="Source Sans Pro Light"/>
                </a:rPr>
                <a:t>(</a:t>
              </a:r>
              <a:r>
                <a:rPr lang="en-US" sz="500" dirty="0">
                  <a:solidFill>
                    <a:srgbClr val="BA2121"/>
                  </a:solidFill>
                  <a:latin typeface="Source Sans Pro Light"/>
                  <a:cs typeface="Source Sans Pro Light"/>
                </a:rPr>
                <a:t>"split"</a:t>
              </a:r>
              <a:r>
                <a:rPr lang="en-US" sz="500" dirty="0">
                  <a:solidFill>
                    <a:srgbClr val="666666"/>
                  </a:solidFill>
                  <a:latin typeface="Source Sans Pro Light"/>
                  <a:cs typeface="Source Sans Pro Light"/>
                </a:rPr>
                <a:t>, </a:t>
              </a:r>
              <a:r>
                <a:rPr lang="en-US" sz="500" b="1" dirty="0">
                  <a:solidFill>
                    <a:srgbClr val="008000"/>
                  </a:solidFill>
                  <a:latin typeface="Source Sans Pro Light"/>
                  <a:cs typeface="Source Sans Pro Light"/>
                </a:rPr>
                <a:t>new </a:t>
              </a:r>
              <a:r>
                <a:rPr lang="en-US" sz="500" b="1" dirty="0" err="1">
                  <a:solidFill>
                    <a:srgbClr val="008000"/>
                  </a:solidFill>
                  <a:latin typeface="Source Sans Pro Light"/>
                  <a:cs typeface="Source Sans Pro Light"/>
                </a:rPr>
                <a:t>SplitSentence</a:t>
              </a:r>
              <a:r>
                <a:rPr lang="en-US" sz="500" b="1" dirty="0">
                  <a:solidFill>
                    <a:srgbClr val="666666"/>
                  </a:solidFill>
                  <a:latin typeface="Source Sans Pro Light"/>
                  <a:cs typeface="Source Sans Pro Light"/>
                </a:rPr>
                <a:t>(), 8).</a:t>
              </a:r>
              <a:r>
                <a:rPr lang="en-US" sz="500" b="1" dirty="0" err="1">
                  <a:solidFill>
                    <a:srgbClr val="7D9029"/>
                  </a:solidFill>
                  <a:latin typeface="Source Sans Pro Light"/>
                  <a:cs typeface="Source Sans Pro Light"/>
                </a:rPr>
                <a:t>shuffleGrouping</a:t>
              </a:r>
              <a:r>
                <a:rPr lang="en-US" sz="500" b="1" dirty="0">
                  <a:solidFill>
                    <a:srgbClr val="666666"/>
                  </a:solidFill>
                  <a:latin typeface="Source Sans Pro Light"/>
                  <a:cs typeface="Source Sans Pro Light"/>
                </a:rPr>
                <a:t>(</a:t>
              </a:r>
              <a:r>
                <a:rPr lang="en-US" sz="500" b="1" dirty="0">
                  <a:solidFill>
                    <a:srgbClr val="BA2121"/>
                  </a:solidFill>
                  <a:latin typeface="Source Sans Pro Light"/>
                  <a:cs typeface="Source Sans Pro Light"/>
                </a:rPr>
                <a:t>"spout"</a:t>
              </a:r>
              <a:r>
                <a:rPr lang="en-US" sz="500" b="1" dirty="0">
                  <a:solidFill>
                    <a:srgbClr val="666666"/>
                  </a:solidFill>
                  <a:latin typeface="Source Sans Pro Light"/>
                  <a:cs typeface="Source Sans Pro Light"/>
                </a:rPr>
                <a:t>);</a:t>
              </a:r>
            </a:p>
            <a:p>
              <a:r>
                <a:rPr lang="en-US" sz="500" dirty="0">
                  <a:latin typeface="Source Sans Pro Light"/>
                  <a:cs typeface="Source Sans Pro Light"/>
                </a:rPr>
                <a:t>    </a:t>
              </a:r>
              <a:r>
                <a:rPr lang="en-US" sz="500" dirty="0" err="1">
                  <a:latin typeface="Source Sans Pro Light"/>
                  <a:cs typeface="Source Sans Pro Light"/>
                </a:rPr>
                <a:t>builder</a:t>
              </a:r>
              <a:r>
                <a:rPr lang="en-US" sz="500" dirty="0" err="1">
                  <a:solidFill>
                    <a:srgbClr val="666666"/>
                  </a:solidFill>
                  <a:latin typeface="Source Sans Pro Light"/>
                  <a:cs typeface="Source Sans Pro Light"/>
                </a:rPr>
                <a:t>.</a:t>
              </a:r>
              <a:r>
                <a:rPr lang="en-US" sz="500" dirty="0" err="1">
                  <a:solidFill>
                    <a:srgbClr val="7D9029"/>
                  </a:solidFill>
                  <a:latin typeface="Source Sans Pro Light"/>
                  <a:cs typeface="Source Sans Pro Light"/>
                </a:rPr>
                <a:t>setBolt</a:t>
              </a:r>
              <a:r>
                <a:rPr lang="en-US" sz="500" dirty="0">
                  <a:solidFill>
                    <a:srgbClr val="666666"/>
                  </a:solidFill>
                  <a:latin typeface="Source Sans Pro Light"/>
                  <a:cs typeface="Source Sans Pro Light"/>
                </a:rPr>
                <a:t>(</a:t>
              </a:r>
              <a:r>
                <a:rPr lang="en-US" sz="500" dirty="0">
                  <a:solidFill>
                    <a:srgbClr val="BA2121"/>
                  </a:solidFill>
                  <a:latin typeface="Source Sans Pro Light"/>
                  <a:cs typeface="Source Sans Pro Light"/>
                </a:rPr>
                <a:t>"count"</a:t>
              </a:r>
              <a:r>
                <a:rPr lang="en-US" sz="500" dirty="0">
                  <a:solidFill>
                    <a:srgbClr val="666666"/>
                  </a:solidFill>
                  <a:latin typeface="Source Sans Pro Light"/>
                  <a:cs typeface="Source Sans Pro Light"/>
                </a:rPr>
                <a:t>, </a:t>
              </a:r>
              <a:r>
                <a:rPr lang="en-US" sz="500" b="1" dirty="0">
                  <a:solidFill>
                    <a:srgbClr val="008000"/>
                  </a:solidFill>
                  <a:latin typeface="Source Sans Pro Light"/>
                  <a:cs typeface="Source Sans Pro Light"/>
                </a:rPr>
                <a:t>new </a:t>
              </a:r>
              <a:r>
                <a:rPr lang="en-US" sz="500" b="1" dirty="0" err="1">
                  <a:solidFill>
                    <a:srgbClr val="008000"/>
                  </a:solidFill>
                  <a:latin typeface="Source Sans Pro Light"/>
                  <a:cs typeface="Source Sans Pro Light"/>
                </a:rPr>
                <a:t>WordCount</a:t>
              </a:r>
              <a:r>
                <a:rPr lang="en-US" sz="500" b="1" dirty="0">
                  <a:solidFill>
                    <a:srgbClr val="666666"/>
                  </a:solidFill>
                  <a:latin typeface="Source Sans Pro Light"/>
                  <a:cs typeface="Source Sans Pro Light"/>
                </a:rPr>
                <a:t>(), 12).</a:t>
              </a:r>
              <a:r>
                <a:rPr lang="en-US" sz="500" b="1" dirty="0" err="1">
                  <a:solidFill>
                    <a:srgbClr val="7D9029"/>
                  </a:solidFill>
                  <a:latin typeface="Source Sans Pro Light"/>
                  <a:cs typeface="Source Sans Pro Light"/>
                </a:rPr>
                <a:t>fieldsGrouping</a:t>
              </a:r>
              <a:r>
                <a:rPr lang="en-US" sz="500" b="1" dirty="0">
                  <a:solidFill>
                    <a:srgbClr val="666666"/>
                  </a:solidFill>
                  <a:latin typeface="Source Sans Pro Light"/>
                  <a:cs typeface="Source Sans Pro Light"/>
                </a:rPr>
                <a:t>(</a:t>
              </a:r>
              <a:r>
                <a:rPr lang="en-US" sz="500" b="1" dirty="0">
                  <a:solidFill>
                    <a:srgbClr val="BA2121"/>
                  </a:solidFill>
                  <a:latin typeface="Source Sans Pro Light"/>
                  <a:cs typeface="Source Sans Pro Light"/>
                </a:rPr>
                <a:t>"split"</a:t>
              </a:r>
              <a:r>
                <a:rPr lang="en-US" sz="500" b="1" dirty="0">
                  <a:solidFill>
                    <a:srgbClr val="666666"/>
                  </a:solidFill>
                  <a:latin typeface="Source Sans Pro Light"/>
                  <a:cs typeface="Source Sans Pro Light"/>
                </a:rPr>
                <a:t>, </a:t>
              </a:r>
              <a:r>
                <a:rPr lang="en-US" sz="500" b="1" dirty="0">
                  <a:solidFill>
                    <a:srgbClr val="008000"/>
                  </a:solidFill>
                  <a:latin typeface="Source Sans Pro Light"/>
                  <a:cs typeface="Source Sans Pro Light"/>
                </a:rPr>
                <a:t>new Fields</a:t>
              </a:r>
              <a:r>
                <a:rPr lang="en-US" sz="500" b="1" dirty="0">
                  <a:solidFill>
                    <a:srgbClr val="666666"/>
                  </a:solidFill>
                  <a:latin typeface="Source Sans Pro Light"/>
                  <a:cs typeface="Source Sans Pro Light"/>
                </a:rPr>
                <a:t>(</a:t>
              </a:r>
              <a:r>
                <a:rPr lang="en-US" sz="500" b="1" dirty="0">
                  <a:solidFill>
                    <a:srgbClr val="BA2121"/>
                  </a:solidFill>
                  <a:latin typeface="Source Sans Pro Light"/>
                  <a:cs typeface="Source Sans Pro Light"/>
                </a:rPr>
                <a:t>"word"</a:t>
              </a:r>
              <a:r>
                <a:rPr lang="en-US" sz="500" b="1" dirty="0">
                  <a:solidFill>
                    <a:srgbClr val="666666"/>
                  </a:solidFill>
                  <a:latin typeface="Source Sans Pro Light"/>
                  <a:cs typeface="Source Sans Pro Light"/>
                </a:rPr>
                <a:t>));</a:t>
              </a:r>
            </a:p>
            <a:p>
              <a:endParaRPr lang="en-US" sz="500" dirty="0">
                <a:latin typeface="Source Sans Pro Light"/>
                <a:cs typeface="Source Sans Pro Light"/>
              </a:endParaRPr>
            </a:p>
            <a:p>
              <a:r>
                <a:rPr lang="en-US" sz="500" dirty="0">
                  <a:latin typeface="Source Sans Pro Light"/>
                  <a:cs typeface="Source Sans Pro Light"/>
                </a:rPr>
                <a:t>    </a:t>
              </a:r>
              <a:r>
                <a:rPr lang="en-US" sz="500" dirty="0" err="1">
                  <a:latin typeface="Source Sans Pro Light"/>
                  <a:cs typeface="Source Sans Pro Light"/>
                </a:rPr>
                <a:t>Config</a:t>
              </a:r>
              <a:r>
                <a:rPr lang="en-US" sz="500" dirty="0">
                  <a:latin typeface="Source Sans Pro Light"/>
                  <a:cs typeface="Source Sans Pro Light"/>
                </a:rPr>
                <a:t> </a:t>
              </a:r>
              <a:r>
                <a:rPr lang="en-US" sz="500" dirty="0" err="1">
                  <a:latin typeface="Source Sans Pro Light"/>
                  <a:cs typeface="Source Sans Pro Light"/>
                </a:rPr>
                <a:t>conf</a:t>
              </a:r>
              <a:r>
                <a:rPr lang="en-US" sz="500" dirty="0">
                  <a:latin typeface="Source Sans Pro Light"/>
                  <a:cs typeface="Source Sans Pro Light"/>
                </a:rPr>
                <a:t> </a:t>
              </a:r>
              <a:r>
                <a:rPr lang="en-US" sz="500" dirty="0">
                  <a:solidFill>
                    <a:srgbClr val="666666"/>
                  </a:solidFill>
                  <a:latin typeface="Source Sans Pro Light"/>
                  <a:cs typeface="Source Sans Pro Light"/>
                </a:rPr>
                <a:t>= </a:t>
              </a:r>
              <a:r>
                <a:rPr lang="en-US" sz="500" b="1" dirty="0">
                  <a:solidFill>
                    <a:srgbClr val="008000"/>
                  </a:solidFill>
                  <a:latin typeface="Source Sans Pro Light"/>
                  <a:cs typeface="Source Sans Pro Light"/>
                </a:rPr>
                <a:t>new </a:t>
              </a:r>
              <a:r>
                <a:rPr lang="en-US" sz="500" b="1" dirty="0" err="1">
                  <a:solidFill>
                    <a:srgbClr val="008000"/>
                  </a:solidFill>
                  <a:latin typeface="Source Sans Pro Light"/>
                  <a:cs typeface="Source Sans Pro Light"/>
                </a:rPr>
                <a:t>Config</a:t>
              </a:r>
              <a:r>
                <a:rPr lang="en-US" sz="500" b="1" dirty="0">
                  <a:solidFill>
                    <a:srgbClr val="666666"/>
                  </a:solidFill>
                  <a:latin typeface="Source Sans Pro Light"/>
                  <a:cs typeface="Source Sans Pro Light"/>
                </a:rPr>
                <a:t>();</a:t>
              </a:r>
            </a:p>
            <a:p>
              <a:r>
                <a:rPr lang="en-US" sz="500" dirty="0">
                  <a:latin typeface="Source Sans Pro Light"/>
                  <a:cs typeface="Source Sans Pro Light"/>
                </a:rPr>
                <a:t>    </a:t>
              </a:r>
              <a:r>
                <a:rPr lang="en-US" sz="500" dirty="0" err="1">
                  <a:latin typeface="Source Sans Pro Light"/>
                  <a:cs typeface="Source Sans Pro Light"/>
                </a:rPr>
                <a:t>conf</a:t>
              </a:r>
              <a:r>
                <a:rPr lang="en-US" sz="500" dirty="0" err="1">
                  <a:solidFill>
                    <a:srgbClr val="666666"/>
                  </a:solidFill>
                  <a:latin typeface="Source Sans Pro Light"/>
                  <a:cs typeface="Source Sans Pro Light"/>
                </a:rPr>
                <a:t>.</a:t>
              </a:r>
              <a:r>
                <a:rPr lang="en-US" sz="500" dirty="0" err="1">
                  <a:solidFill>
                    <a:srgbClr val="7D9029"/>
                  </a:solidFill>
                  <a:latin typeface="Source Sans Pro Light"/>
                  <a:cs typeface="Source Sans Pro Light"/>
                </a:rPr>
                <a:t>setDebug</a:t>
              </a:r>
              <a:r>
                <a:rPr lang="en-US" sz="500" dirty="0">
                  <a:solidFill>
                    <a:srgbClr val="666666"/>
                  </a:solidFill>
                  <a:latin typeface="Source Sans Pro Light"/>
                  <a:cs typeface="Source Sans Pro Light"/>
                </a:rPr>
                <a:t>(</a:t>
              </a:r>
              <a:r>
                <a:rPr lang="en-US" sz="500" b="1" dirty="0">
                  <a:solidFill>
                    <a:srgbClr val="008000"/>
                  </a:solidFill>
                  <a:latin typeface="Source Sans Pro Light"/>
                  <a:cs typeface="Source Sans Pro Light"/>
                </a:rPr>
                <a:t>true</a:t>
              </a:r>
              <a:r>
                <a:rPr lang="en-US" sz="500" b="1" dirty="0">
                  <a:solidFill>
                    <a:srgbClr val="666666"/>
                  </a:solidFill>
                  <a:latin typeface="Source Sans Pro Light"/>
                  <a:cs typeface="Source Sans Pro Light"/>
                </a:rPr>
                <a:t>);</a:t>
              </a:r>
            </a:p>
            <a:p>
              <a:endParaRPr lang="en-US" sz="500" dirty="0">
                <a:latin typeface="Source Sans Pro Light"/>
                <a:cs typeface="Source Sans Pro Light"/>
              </a:endParaRPr>
            </a:p>
            <a:p>
              <a:endParaRPr lang="en-US" sz="500" dirty="0">
                <a:latin typeface="Source Sans Pro Light"/>
                <a:cs typeface="Source Sans Pro Light"/>
              </a:endParaRPr>
            </a:p>
            <a:p>
              <a:r>
                <a:rPr lang="en-US" sz="500" dirty="0">
                  <a:latin typeface="Source Sans Pro Light"/>
                  <a:cs typeface="Source Sans Pro Light"/>
                </a:rPr>
                <a:t>    </a:t>
              </a:r>
              <a:r>
                <a:rPr lang="en-US" sz="500" b="1" dirty="0">
                  <a:solidFill>
                    <a:srgbClr val="008000"/>
                  </a:solidFill>
                  <a:latin typeface="Source Sans Pro Light"/>
                  <a:cs typeface="Source Sans Pro Light"/>
                </a:rPr>
                <a:t>if </a:t>
              </a:r>
              <a:r>
                <a:rPr lang="en-US" sz="500" b="1" dirty="0">
                  <a:solidFill>
                    <a:srgbClr val="666666"/>
                  </a:solidFill>
                  <a:latin typeface="Source Sans Pro Light"/>
                  <a:cs typeface="Source Sans Pro Light"/>
                </a:rPr>
                <a:t>(</a:t>
              </a:r>
              <a:r>
                <a:rPr lang="en-US" sz="500" b="1" dirty="0" err="1">
                  <a:solidFill>
                    <a:srgbClr val="666666"/>
                  </a:solidFill>
                  <a:latin typeface="Source Sans Pro Light"/>
                  <a:cs typeface="Source Sans Pro Light"/>
                </a:rPr>
                <a:t>args</a:t>
              </a:r>
              <a:r>
                <a:rPr lang="en-US" sz="500" b="1" dirty="0">
                  <a:solidFill>
                    <a:srgbClr val="666666"/>
                  </a:solidFill>
                  <a:latin typeface="Source Sans Pro Light"/>
                  <a:cs typeface="Source Sans Pro Light"/>
                </a:rPr>
                <a:t> != </a:t>
              </a:r>
              <a:r>
                <a:rPr lang="en-US" sz="500" b="1" dirty="0">
                  <a:solidFill>
                    <a:srgbClr val="008000"/>
                  </a:solidFill>
                  <a:latin typeface="Source Sans Pro Light"/>
                  <a:cs typeface="Source Sans Pro Light"/>
                </a:rPr>
                <a:t>null </a:t>
              </a:r>
              <a:r>
                <a:rPr lang="en-US" sz="500" b="1" dirty="0">
                  <a:solidFill>
                    <a:srgbClr val="666666"/>
                  </a:solidFill>
                  <a:latin typeface="Source Sans Pro Light"/>
                  <a:cs typeface="Source Sans Pro Light"/>
                </a:rPr>
                <a:t>&amp;&amp; </a:t>
              </a:r>
              <a:r>
                <a:rPr lang="en-US" sz="500" b="1" dirty="0" err="1">
                  <a:solidFill>
                    <a:srgbClr val="666666"/>
                  </a:solidFill>
                  <a:latin typeface="Source Sans Pro Light"/>
                  <a:cs typeface="Source Sans Pro Light"/>
                </a:rPr>
                <a:t>args.</a:t>
              </a:r>
              <a:r>
                <a:rPr lang="en-US" sz="500" b="1" dirty="0" err="1">
                  <a:solidFill>
                    <a:srgbClr val="7D9029"/>
                  </a:solidFill>
                  <a:latin typeface="Source Sans Pro Light"/>
                  <a:cs typeface="Source Sans Pro Light"/>
                </a:rPr>
                <a:t>length</a:t>
              </a:r>
              <a:r>
                <a:rPr lang="en-US" sz="500" b="1" dirty="0">
                  <a:solidFill>
                    <a:srgbClr val="7D9029"/>
                  </a:solidFill>
                  <a:latin typeface="Source Sans Pro Light"/>
                  <a:cs typeface="Source Sans Pro Light"/>
                </a:rPr>
                <a:t> </a:t>
              </a:r>
              <a:r>
                <a:rPr lang="en-US" sz="500" b="1" dirty="0">
                  <a:solidFill>
                    <a:srgbClr val="666666"/>
                  </a:solidFill>
                  <a:latin typeface="Source Sans Pro Light"/>
                  <a:cs typeface="Source Sans Pro Light"/>
                </a:rPr>
                <a:t>&gt; 0) {</a:t>
              </a:r>
            </a:p>
            <a:p>
              <a:r>
                <a:rPr lang="en-US" sz="500" dirty="0">
                  <a:latin typeface="Source Sans Pro Light"/>
                  <a:cs typeface="Source Sans Pro Light"/>
                </a:rPr>
                <a:t>      </a:t>
              </a:r>
              <a:r>
                <a:rPr lang="en-US" sz="500" dirty="0" err="1">
                  <a:latin typeface="Source Sans Pro Light"/>
                  <a:cs typeface="Source Sans Pro Light"/>
                </a:rPr>
                <a:t>conf</a:t>
              </a:r>
              <a:r>
                <a:rPr lang="en-US" sz="500" dirty="0" err="1">
                  <a:solidFill>
                    <a:srgbClr val="666666"/>
                  </a:solidFill>
                  <a:latin typeface="Source Sans Pro Light"/>
                  <a:cs typeface="Source Sans Pro Light"/>
                </a:rPr>
                <a:t>.</a:t>
              </a:r>
              <a:r>
                <a:rPr lang="en-US" sz="500" dirty="0" err="1">
                  <a:solidFill>
                    <a:srgbClr val="7D9029"/>
                  </a:solidFill>
                  <a:latin typeface="Source Sans Pro Light"/>
                  <a:cs typeface="Source Sans Pro Light"/>
                </a:rPr>
                <a:t>setNumWorkers</a:t>
              </a:r>
              <a:r>
                <a:rPr lang="en-US" sz="500" dirty="0">
                  <a:solidFill>
                    <a:srgbClr val="666666"/>
                  </a:solidFill>
                  <a:latin typeface="Source Sans Pro Light"/>
                  <a:cs typeface="Source Sans Pro Light"/>
                </a:rPr>
                <a:t>(3);</a:t>
              </a:r>
            </a:p>
            <a:p>
              <a:endParaRPr lang="en-US" sz="500" dirty="0">
                <a:latin typeface="Source Sans Pro Light"/>
                <a:cs typeface="Source Sans Pro Light"/>
              </a:endParaRPr>
            </a:p>
            <a:p>
              <a:r>
                <a:rPr lang="en-US" sz="500" dirty="0">
                  <a:latin typeface="Source Sans Pro Light"/>
                  <a:cs typeface="Source Sans Pro Light"/>
                </a:rPr>
                <a:t>      </a:t>
              </a:r>
              <a:r>
                <a:rPr lang="en-US" sz="500" dirty="0" err="1">
                  <a:latin typeface="Source Sans Pro Light"/>
                  <a:cs typeface="Source Sans Pro Light"/>
                </a:rPr>
                <a:t>StormSubmitter</a:t>
              </a:r>
              <a:r>
                <a:rPr lang="en-US" sz="500" dirty="0" err="1">
                  <a:solidFill>
                    <a:srgbClr val="666666"/>
                  </a:solidFill>
                  <a:latin typeface="Source Sans Pro Light"/>
                  <a:cs typeface="Source Sans Pro Light"/>
                </a:rPr>
                <a:t>.</a:t>
              </a:r>
              <a:r>
                <a:rPr lang="en-US" sz="500" dirty="0" err="1">
                  <a:solidFill>
                    <a:srgbClr val="7D9029"/>
                  </a:solidFill>
                  <a:latin typeface="Source Sans Pro Light"/>
                  <a:cs typeface="Source Sans Pro Light"/>
                </a:rPr>
                <a:t>submitTopologyWithProgressBar</a:t>
              </a:r>
              <a:r>
                <a:rPr lang="en-US" sz="500" dirty="0">
                  <a:solidFill>
                    <a:srgbClr val="666666"/>
                  </a:solidFill>
                  <a:latin typeface="Source Sans Pro Light"/>
                  <a:cs typeface="Source Sans Pro Light"/>
                </a:rPr>
                <a:t>(</a:t>
              </a:r>
              <a:r>
                <a:rPr lang="en-US" sz="500" dirty="0" err="1">
                  <a:solidFill>
                    <a:srgbClr val="666666"/>
                  </a:solidFill>
                  <a:latin typeface="Source Sans Pro Light"/>
                  <a:cs typeface="Source Sans Pro Light"/>
                </a:rPr>
                <a:t>args</a:t>
              </a:r>
              <a:r>
                <a:rPr lang="en-US" sz="500" dirty="0">
                  <a:solidFill>
                    <a:srgbClr val="666666"/>
                  </a:solidFill>
                  <a:latin typeface="Source Sans Pro Light"/>
                  <a:cs typeface="Source Sans Pro Light"/>
                </a:rPr>
                <a:t>[0], </a:t>
              </a:r>
              <a:r>
                <a:rPr lang="en-US" sz="500" dirty="0" err="1">
                  <a:solidFill>
                    <a:srgbClr val="666666"/>
                  </a:solidFill>
                  <a:latin typeface="Source Sans Pro Light"/>
                  <a:cs typeface="Source Sans Pro Light"/>
                </a:rPr>
                <a:t>conf</a:t>
              </a:r>
              <a:r>
                <a:rPr lang="en-US" sz="500" dirty="0">
                  <a:solidFill>
                    <a:srgbClr val="666666"/>
                  </a:solidFill>
                  <a:latin typeface="Source Sans Pro Light"/>
                  <a:cs typeface="Source Sans Pro Light"/>
                </a:rPr>
                <a:t>, </a:t>
              </a:r>
              <a:r>
                <a:rPr lang="en-US" sz="500" dirty="0" err="1">
                  <a:solidFill>
                    <a:srgbClr val="666666"/>
                  </a:solidFill>
                  <a:latin typeface="Source Sans Pro Light"/>
                  <a:cs typeface="Source Sans Pro Light"/>
                </a:rPr>
                <a:t>builder.</a:t>
              </a:r>
              <a:r>
                <a:rPr lang="en-US" sz="500" dirty="0" err="1">
                  <a:solidFill>
                    <a:srgbClr val="7D9029"/>
                  </a:solidFill>
                  <a:latin typeface="Source Sans Pro Light"/>
                  <a:cs typeface="Source Sans Pro Light"/>
                </a:rPr>
                <a:t>createTopology</a:t>
              </a:r>
              <a:r>
                <a:rPr lang="en-US" sz="500" dirty="0">
                  <a:solidFill>
                    <a:srgbClr val="666666"/>
                  </a:solidFill>
                  <a:latin typeface="Source Sans Pro Light"/>
                  <a:cs typeface="Source Sans Pro Light"/>
                </a:rPr>
                <a:t>());</a:t>
              </a:r>
            </a:p>
            <a:p>
              <a:r>
                <a:rPr lang="en-US" sz="500" dirty="0">
                  <a:latin typeface="Source Sans Pro Light"/>
                  <a:cs typeface="Source Sans Pro Light"/>
                </a:rPr>
                <a:t>    </a:t>
              </a:r>
              <a:r>
                <a:rPr lang="en-US" sz="500" dirty="0">
                  <a:solidFill>
                    <a:srgbClr val="666666"/>
                  </a:solidFill>
                  <a:latin typeface="Source Sans Pro Light"/>
                  <a:cs typeface="Source Sans Pro Light"/>
                </a:rPr>
                <a:t>}</a:t>
              </a:r>
            </a:p>
            <a:p>
              <a:r>
                <a:rPr lang="da-DK" sz="500" dirty="0">
                  <a:latin typeface="Source Sans Pro Light"/>
                  <a:cs typeface="Source Sans Pro Light"/>
                </a:rPr>
                <a:t>    </a:t>
              </a:r>
              <a:r>
                <a:rPr lang="da-DK" sz="500" b="1" dirty="0" err="1">
                  <a:solidFill>
                    <a:srgbClr val="008000"/>
                  </a:solidFill>
                  <a:latin typeface="Source Sans Pro Light"/>
                  <a:cs typeface="Source Sans Pro Light"/>
                </a:rPr>
                <a:t>else</a:t>
              </a:r>
              <a:r>
                <a:rPr lang="da-DK" sz="500" b="1" dirty="0">
                  <a:solidFill>
                    <a:srgbClr val="008000"/>
                  </a:solidFill>
                  <a:latin typeface="Source Sans Pro Light"/>
                  <a:cs typeface="Source Sans Pro Light"/>
                </a:rPr>
                <a:t> </a:t>
              </a:r>
              <a:r>
                <a:rPr lang="da-DK" sz="500" b="1" dirty="0">
                  <a:solidFill>
                    <a:srgbClr val="666666"/>
                  </a:solidFill>
                  <a:latin typeface="Source Sans Pro Light"/>
                  <a:cs typeface="Source Sans Pro Light"/>
                </a:rPr>
                <a:t>{</a:t>
              </a:r>
            </a:p>
            <a:p>
              <a:r>
                <a:rPr lang="da-DK" sz="500" dirty="0">
                  <a:latin typeface="Source Sans Pro Light"/>
                  <a:cs typeface="Source Sans Pro Light"/>
                </a:rPr>
                <a:t>      </a:t>
              </a:r>
              <a:r>
                <a:rPr lang="da-DK" sz="500" dirty="0" err="1">
                  <a:latin typeface="Source Sans Pro Light"/>
                  <a:cs typeface="Source Sans Pro Light"/>
                </a:rPr>
                <a:t>conf</a:t>
              </a:r>
              <a:r>
                <a:rPr lang="da-DK" sz="500" dirty="0" err="1">
                  <a:solidFill>
                    <a:srgbClr val="666666"/>
                  </a:solidFill>
                  <a:latin typeface="Source Sans Pro Light"/>
                  <a:cs typeface="Source Sans Pro Light"/>
                </a:rPr>
                <a:t>.</a:t>
              </a:r>
              <a:r>
                <a:rPr lang="da-DK" sz="500" dirty="0" err="1">
                  <a:solidFill>
                    <a:srgbClr val="7D9029"/>
                  </a:solidFill>
                  <a:latin typeface="Source Sans Pro Light"/>
                  <a:cs typeface="Source Sans Pro Light"/>
                </a:rPr>
                <a:t>setMaxTaskParallelism</a:t>
              </a:r>
              <a:r>
                <a:rPr lang="da-DK" sz="500" dirty="0">
                  <a:solidFill>
                    <a:srgbClr val="666666"/>
                  </a:solidFill>
                  <a:latin typeface="Source Sans Pro Light"/>
                  <a:cs typeface="Source Sans Pro Light"/>
                </a:rPr>
                <a:t>(3);</a:t>
              </a:r>
            </a:p>
            <a:p>
              <a:endParaRPr lang="da-DK" sz="500" dirty="0">
                <a:latin typeface="Source Sans Pro Light"/>
                <a:cs typeface="Source Sans Pro Light"/>
              </a:endParaRPr>
            </a:p>
            <a:p>
              <a:r>
                <a:rPr lang="da-DK" sz="500" dirty="0">
                  <a:latin typeface="Source Sans Pro Light"/>
                  <a:cs typeface="Source Sans Pro Light"/>
                </a:rPr>
                <a:t>      </a:t>
              </a:r>
              <a:r>
                <a:rPr lang="da-DK" sz="500" dirty="0" err="1">
                  <a:latin typeface="Source Sans Pro Light"/>
                  <a:cs typeface="Source Sans Pro Light"/>
                </a:rPr>
                <a:t>LocalCluster</a:t>
              </a:r>
              <a:r>
                <a:rPr lang="da-DK" sz="500" dirty="0">
                  <a:latin typeface="Source Sans Pro Light"/>
                  <a:cs typeface="Source Sans Pro Light"/>
                </a:rPr>
                <a:t> </a:t>
              </a:r>
              <a:r>
                <a:rPr lang="da-DK" sz="500" dirty="0" err="1">
                  <a:latin typeface="Source Sans Pro Light"/>
                  <a:cs typeface="Source Sans Pro Light"/>
                </a:rPr>
                <a:t>cluster</a:t>
              </a:r>
              <a:r>
                <a:rPr lang="da-DK" sz="500" dirty="0">
                  <a:latin typeface="Source Sans Pro Light"/>
                  <a:cs typeface="Source Sans Pro Light"/>
                </a:rPr>
                <a:t> </a:t>
              </a:r>
              <a:r>
                <a:rPr lang="da-DK" sz="500" dirty="0">
                  <a:solidFill>
                    <a:srgbClr val="666666"/>
                  </a:solidFill>
                  <a:latin typeface="Source Sans Pro Light"/>
                  <a:cs typeface="Source Sans Pro Light"/>
                </a:rPr>
                <a:t>= </a:t>
              </a:r>
              <a:r>
                <a:rPr lang="da-DK" sz="500" b="1" dirty="0">
                  <a:solidFill>
                    <a:srgbClr val="008000"/>
                  </a:solidFill>
                  <a:latin typeface="Source Sans Pro Light"/>
                  <a:cs typeface="Source Sans Pro Light"/>
                </a:rPr>
                <a:t>new </a:t>
              </a:r>
              <a:r>
                <a:rPr lang="da-DK" sz="500" b="1" dirty="0" err="1">
                  <a:solidFill>
                    <a:srgbClr val="008000"/>
                  </a:solidFill>
                  <a:latin typeface="Source Sans Pro Light"/>
                  <a:cs typeface="Source Sans Pro Light"/>
                </a:rPr>
                <a:t>LocalCluster</a:t>
              </a:r>
              <a:r>
                <a:rPr lang="da-DK" sz="500" b="1" dirty="0">
                  <a:solidFill>
                    <a:srgbClr val="666666"/>
                  </a:solidFill>
                  <a:latin typeface="Source Sans Pro Light"/>
                  <a:cs typeface="Source Sans Pro Light"/>
                </a:rPr>
                <a:t>();</a:t>
              </a:r>
            </a:p>
            <a:p>
              <a:r>
                <a:rPr lang="da-DK" sz="500" dirty="0">
                  <a:latin typeface="Source Sans Pro Light"/>
                  <a:cs typeface="Source Sans Pro Light"/>
                </a:rPr>
                <a:t>      </a:t>
              </a:r>
              <a:r>
                <a:rPr lang="da-DK" sz="500" dirty="0" err="1">
                  <a:latin typeface="Source Sans Pro Light"/>
                  <a:cs typeface="Source Sans Pro Light"/>
                </a:rPr>
                <a:t>cluster</a:t>
              </a:r>
              <a:r>
                <a:rPr lang="da-DK" sz="500" dirty="0" err="1">
                  <a:solidFill>
                    <a:srgbClr val="666666"/>
                  </a:solidFill>
                  <a:latin typeface="Source Sans Pro Light"/>
                  <a:cs typeface="Source Sans Pro Light"/>
                </a:rPr>
                <a:t>.</a:t>
              </a:r>
              <a:r>
                <a:rPr lang="da-DK" sz="500" dirty="0" err="1">
                  <a:solidFill>
                    <a:srgbClr val="7D9029"/>
                  </a:solidFill>
                  <a:latin typeface="Source Sans Pro Light"/>
                  <a:cs typeface="Source Sans Pro Light"/>
                </a:rPr>
                <a:t>submitTopology</a:t>
              </a:r>
              <a:r>
                <a:rPr lang="da-DK" sz="500" dirty="0">
                  <a:solidFill>
                    <a:srgbClr val="666666"/>
                  </a:solidFill>
                  <a:latin typeface="Source Sans Pro Light"/>
                  <a:cs typeface="Source Sans Pro Light"/>
                </a:rPr>
                <a:t>(</a:t>
              </a:r>
              <a:r>
                <a:rPr lang="da-DK" sz="500" dirty="0">
                  <a:solidFill>
                    <a:srgbClr val="BA2121"/>
                  </a:solidFill>
                  <a:latin typeface="Source Sans Pro Light"/>
                  <a:cs typeface="Source Sans Pro Light"/>
                </a:rPr>
                <a:t>"</a:t>
              </a:r>
              <a:r>
                <a:rPr lang="da-DK" sz="500" dirty="0" err="1">
                  <a:solidFill>
                    <a:srgbClr val="BA2121"/>
                  </a:solidFill>
                  <a:latin typeface="Source Sans Pro Light"/>
                  <a:cs typeface="Source Sans Pro Light"/>
                </a:rPr>
                <a:t>word-count</a:t>
              </a:r>
              <a:r>
                <a:rPr lang="da-DK" sz="500" dirty="0">
                  <a:solidFill>
                    <a:srgbClr val="BA2121"/>
                  </a:solidFill>
                  <a:latin typeface="Source Sans Pro Light"/>
                  <a:cs typeface="Source Sans Pro Light"/>
                </a:rPr>
                <a:t>"</a:t>
              </a:r>
              <a:r>
                <a:rPr lang="da-DK" sz="500" dirty="0">
                  <a:solidFill>
                    <a:srgbClr val="666666"/>
                  </a:solidFill>
                  <a:latin typeface="Source Sans Pro Light"/>
                  <a:cs typeface="Source Sans Pro Light"/>
                </a:rPr>
                <a:t>, </a:t>
              </a:r>
              <a:r>
                <a:rPr lang="da-DK" sz="500" dirty="0" err="1">
                  <a:solidFill>
                    <a:srgbClr val="666666"/>
                  </a:solidFill>
                  <a:latin typeface="Source Sans Pro Light"/>
                  <a:cs typeface="Source Sans Pro Light"/>
                </a:rPr>
                <a:t>conf</a:t>
              </a:r>
              <a:r>
                <a:rPr lang="da-DK" sz="500" dirty="0">
                  <a:solidFill>
                    <a:srgbClr val="666666"/>
                  </a:solidFill>
                  <a:latin typeface="Source Sans Pro Light"/>
                  <a:cs typeface="Source Sans Pro Light"/>
                </a:rPr>
                <a:t>, </a:t>
              </a:r>
              <a:r>
                <a:rPr lang="da-DK" sz="500" dirty="0" err="1">
                  <a:solidFill>
                    <a:srgbClr val="666666"/>
                  </a:solidFill>
                  <a:latin typeface="Source Sans Pro Light"/>
                  <a:cs typeface="Source Sans Pro Light"/>
                </a:rPr>
                <a:t>builder.</a:t>
              </a:r>
              <a:r>
                <a:rPr lang="da-DK" sz="500" dirty="0" err="1">
                  <a:solidFill>
                    <a:srgbClr val="7D9029"/>
                  </a:solidFill>
                  <a:latin typeface="Source Sans Pro Light"/>
                  <a:cs typeface="Source Sans Pro Light"/>
                </a:rPr>
                <a:t>createTopology</a:t>
              </a:r>
              <a:r>
                <a:rPr lang="da-DK" sz="500" dirty="0">
                  <a:solidFill>
                    <a:srgbClr val="666666"/>
                  </a:solidFill>
                  <a:latin typeface="Source Sans Pro Light"/>
                  <a:cs typeface="Source Sans Pro Light"/>
                </a:rPr>
                <a:t>());</a:t>
              </a:r>
            </a:p>
            <a:p>
              <a:endParaRPr lang="da-DK" sz="500" dirty="0">
                <a:latin typeface="Source Sans Pro Light"/>
                <a:cs typeface="Source Sans Pro Light"/>
              </a:endParaRPr>
            </a:p>
            <a:p>
              <a:r>
                <a:rPr lang="en-US" sz="500" dirty="0">
                  <a:latin typeface="Source Sans Pro Light"/>
                  <a:cs typeface="Source Sans Pro Light"/>
                </a:rPr>
                <a:t>      </a:t>
              </a:r>
              <a:r>
                <a:rPr lang="en-US" sz="500" dirty="0" err="1">
                  <a:latin typeface="Source Sans Pro Light"/>
                  <a:cs typeface="Source Sans Pro Light"/>
                </a:rPr>
                <a:t>Thread</a:t>
              </a:r>
              <a:r>
                <a:rPr lang="en-US" sz="500" dirty="0" err="1">
                  <a:solidFill>
                    <a:srgbClr val="666666"/>
                  </a:solidFill>
                  <a:latin typeface="Source Sans Pro Light"/>
                  <a:cs typeface="Source Sans Pro Light"/>
                </a:rPr>
                <a:t>.</a:t>
              </a:r>
              <a:r>
                <a:rPr lang="en-US" sz="500" dirty="0" err="1">
                  <a:solidFill>
                    <a:srgbClr val="7D9029"/>
                  </a:solidFill>
                  <a:latin typeface="Source Sans Pro Light"/>
                  <a:cs typeface="Source Sans Pro Light"/>
                </a:rPr>
                <a:t>sleep</a:t>
              </a:r>
              <a:r>
                <a:rPr lang="en-US" sz="500" dirty="0">
                  <a:solidFill>
                    <a:srgbClr val="666666"/>
                  </a:solidFill>
                  <a:latin typeface="Source Sans Pro Light"/>
                  <a:cs typeface="Source Sans Pro Light"/>
                </a:rPr>
                <a:t>(10000);</a:t>
              </a:r>
            </a:p>
            <a:p>
              <a:endParaRPr lang="en-US" sz="500" dirty="0">
                <a:latin typeface="Source Sans Pro Light"/>
                <a:cs typeface="Source Sans Pro Light"/>
              </a:endParaRPr>
            </a:p>
            <a:p>
              <a:r>
                <a:rPr lang="en-US" sz="500" dirty="0">
                  <a:latin typeface="Source Sans Pro Light"/>
                  <a:cs typeface="Source Sans Pro Light"/>
                </a:rPr>
                <a:t>      </a:t>
              </a:r>
              <a:r>
                <a:rPr lang="en-US" sz="500" dirty="0" err="1">
                  <a:latin typeface="Source Sans Pro Light"/>
                  <a:cs typeface="Source Sans Pro Light"/>
                </a:rPr>
                <a:t>cluster</a:t>
              </a:r>
              <a:r>
                <a:rPr lang="en-US" sz="500" dirty="0" err="1">
                  <a:solidFill>
                    <a:srgbClr val="666666"/>
                  </a:solidFill>
                  <a:latin typeface="Source Sans Pro Light"/>
                  <a:cs typeface="Source Sans Pro Light"/>
                </a:rPr>
                <a:t>.</a:t>
              </a:r>
              <a:r>
                <a:rPr lang="en-US" sz="500" dirty="0" err="1">
                  <a:solidFill>
                    <a:srgbClr val="7D9029"/>
                  </a:solidFill>
                  <a:latin typeface="Source Sans Pro Light"/>
                  <a:cs typeface="Source Sans Pro Light"/>
                </a:rPr>
                <a:t>shutdown</a:t>
              </a:r>
              <a:r>
                <a:rPr lang="en-US" sz="500" dirty="0">
                  <a:solidFill>
                    <a:srgbClr val="666666"/>
                  </a:solidFill>
                  <a:latin typeface="Source Sans Pro Light"/>
                  <a:cs typeface="Source Sans Pro Light"/>
                </a:rPr>
                <a:t>();</a:t>
              </a:r>
            </a:p>
            <a:p>
              <a:r>
                <a:rPr lang="en-US" sz="500" dirty="0">
                  <a:latin typeface="Source Sans Pro Light"/>
                  <a:cs typeface="Source Sans Pro Light"/>
                </a:rPr>
                <a:t>    </a:t>
              </a:r>
              <a:r>
                <a:rPr lang="en-US" sz="500" dirty="0">
                  <a:solidFill>
                    <a:srgbClr val="666666"/>
                  </a:solidFill>
                  <a:latin typeface="Source Sans Pro Light"/>
                  <a:cs typeface="Source Sans Pro Light"/>
                </a:rPr>
                <a:t>}</a:t>
              </a:r>
            </a:p>
            <a:p>
              <a:r>
                <a:rPr lang="en-US" sz="500" dirty="0">
                  <a:latin typeface="Source Sans Pro Light"/>
                  <a:cs typeface="Source Sans Pro Light"/>
                </a:rPr>
                <a:t>  </a:t>
              </a:r>
              <a:r>
                <a:rPr lang="en-US" sz="500" dirty="0">
                  <a:solidFill>
                    <a:srgbClr val="666666"/>
                  </a:solidFill>
                  <a:latin typeface="Source Sans Pro Light"/>
                  <a:cs typeface="Source Sans Pro Light"/>
                </a:rPr>
                <a:t>}</a:t>
              </a:r>
            </a:p>
            <a:p>
              <a:r>
                <a:rPr lang="en-US" sz="500" dirty="0">
                  <a:solidFill>
                    <a:srgbClr val="666666"/>
                  </a:solidFill>
                  <a:latin typeface="Source Sans Pro Light"/>
                  <a:cs typeface="Source Sans Pro Light"/>
                </a:rPr>
                <a:t>}</a:t>
              </a:r>
            </a:p>
            <a:p>
              <a:endParaRPr lang="en-US" sz="200" dirty="0">
                <a:latin typeface="Source Sans Pro Light"/>
                <a:cs typeface="Source Sans Pro Light"/>
              </a:endParaRPr>
            </a:p>
          </p:txBody>
        </p:sp>
      </p:grpSp>
    </p:spTree>
    <p:extLst>
      <p:ext uri="{BB962C8B-B14F-4D97-AF65-F5344CB8AC3E}">
        <p14:creationId xmlns:p14="http://schemas.microsoft.com/office/powerpoint/2010/main" val="149321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for Users</a:t>
            </a:r>
            <a:endParaRPr lang="en-US" dirty="0"/>
          </a:p>
        </p:txBody>
      </p:sp>
      <p:sp>
        <p:nvSpPr>
          <p:cNvPr id="3" name="Content Placeholder 2"/>
          <p:cNvSpPr>
            <a:spLocks noGrp="1"/>
          </p:cNvSpPr>
          <p:nvPr>
            <p:ph idx="1"/>
          </p:nvPr>
        </p:nvSpPr>
        <p:spPr/>
        <p:txBody>
          <a:bodyPr>
            <a:normAutofit/>
          </a:bodyPr>
          <a:lstStyle/>
          <a:p>
            <a:r>
              <a:rPr lang="en-US" dirty="0" smtClean="0"/>
              <a:t>High performance data sharing</a:t>
            </a:r>
            <a:endParaRPr lang="en-US" dirty="0"/>
          </a:p>
          <a:p>
            <a:pPr lvl="1"/>
            <a:r>
              <a:rPr lang="en-US" dirty="0" smtClean="0"/>
              <a:t>Data sharing is the bottleneck in many environments</a:t>
            </a:r>
            <a:endParaRPr lang="en-US" dirty="0"/>
          </a:p>
          <a:p>
            <a:pPr lvl="1"/>
            <a:r>
              <a:rPr lang="en-US" dirty="0" smtClean="0"/>
              <a:t>RDD’s provide in-place sharing through memory</a:t>
            </a:r>
          </a:p>
          <a:p>
            <a:pPr marL="457200" lvl="1" indent="0">
              <a:buNone/>
            </a:pPr>
            <a:endParaRPr lang="en-US" sz="1100" dirty="0"/>
          </a:p>
          <a:p>
            <a:r>
              <a:rPr lang="en-US" dirty="0" smtClean="0"/>
              <a:t>Applications can compose models</a:t>
            </a:r>
            <a:endParaRPr lang="en-US" dirty="0"/>
          </a:p>
          <a:p>
            <a:pPr lvl="1"/>
            <a:r>
              <a:rPr lang="en-US" dirty="0" smtClean="0"/>
              <a:t>Run a SQL query and then PageRank the results</a:t>
            </a:r>
          </a:p>
          <a:p>
            <a:pPr lvl="1"/>
            <a:r>
              <a:rPr lang="en-US" dirty="0" smtClean="0"/>
              <a:t>ETL your data and then run graph/ML on it</a:t>
            </a:r>
          </a:p>
          <a:p>
            <a:pPr lvl="1"/>
            <a:endParaRPr lang="en-US" sz="1300" dirty="0" smtClean="0"/>
          </a:p>
          <a:p>
            <a:r>
              <a:rPr lang="en-US" dirty="0" smtClean="0"/>
              <a:t>Benefit from investment in shared functionality</a:t>
            </a:r>
            <a:endParaRPr lang="en-US" dirty="0"/>
          </a:p>
          <a:p>
            <a:pPr lvl="1"/>
            <a:r>
              <a:rPr lang="en-US" dirty="0" smtClean="0"/>
              <a:t>E.g. re-usable components (shell) and performance optimizations</a:t>
            </a:r>
          </a:p>
        </p:txBody>
      </p:sp>
    </p:spTree>
    <p:extLst>
      <p:ext uri="{BB962C8B-B14F-4D97-AF65-F5344CB8AC3E}">
        <p14:creationId xmlns:p14="http://schemas.microsoft.com/office/powerpoint/2010/main" val="5262395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lstStyle/>
          <a:p>
            <a:r>
              <a:rPr lang="en-US" dirty="0" smtClean="0"/>
              <a:t>Generic Big Data Stack</a:t>
            </a:r>
            <a:endParaRPr lang="en-US" dirty="0"/>
          </a:p>
        </p:txBody>
      </p:sp>
      <p:sp>
        <p:nvSpPr>
          <p:cNvPr id="17" name="TextBox 16"/>
          <p:cNvSpPr txBox="1"/>
          <p:nvPr/>
        </p:nvSpPr>
        <p:spPr>
          <a:xfrm>
            <a:off x="9690100" y="292100"/>
            <a:ext cx="184666" cy="461665"/>
          </a:xfrm>
          <a:prstGeom prst="rect">
            <a:avLst/>
          </a:prstGeom>
          <a:noFill/>
        </p:spPr>
        <p:txBody>
          <a:bodyPr wrap="none" rtlCol="0">
            <a:spAutoFit/>
          </a:bodyPr>
          <a:lstStyle/>
          <a:p>
            <a:endParaRPr lang="en-US" dirty="0" smtClean="0">
              <a:latin typeface="+mn-lt"/>
            </a:endParaRPr>
          </a:p>
        </p:txBody>
      </p:sp>
      <p:sp>
        <p:nvSpPr>
          <p:cNvPr id="7" name="Rectangle 6"/>
          <p:cNvSpPr/>
          <p:nvPr/>
        </p:nvSpPr>
        <p:spPr>
          <a:xfrm>
            <a:off x="76200" y="1319686"/>
            <a:ext cx="8415873" cy="2255108"/>
          </a:xfrm>
          <a:prstGeom prst="rect">
            <a:avLst/>
          </a:prstGeom>
          <a:noFill/>
          <a:ln w="38100"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chemeClr val="bg1">
                    <a:lumMod val="75000"/>
                  </a:schemeClr>
                </a:solidFill>
                <a:latin typeface="Source Sans Pro Light"/>
                <a:cs typeface="Source Sans Pro Light"/>
              </a:rPr>
              <a:t>Processing Layer</a:t>
            </a:r>
            <a:endParaRPr lang="en-US" sz="4000" dirty="0">
              <a:solidFill>
                <a:schemeClr val="bg1">
                  <a:lumMod val="75000"/>
                </a:schemeClr>
              </a:solidFill>
              <a:latin typeface="Source Sans Pro Light"/>
              <a:cs typeface="Source Sans Pro Light"/>
            </a:endParaRPr>
          </a:p>
        </p:txBody>
      </p:sp>
      <p:sp>
        <p:nvSpPr>
          <p:cNvPr id="35" name="Rectangle 34"/>
          <p:cNvSpPr/>
          <p:nvPr/>
        </p:nvSpPr>
        <p:spPr>
          <a:xfrm>
            <a:off x="76203" y="3719187"/>
            <a:ext cx="8415873" cy="600662"/>
          </a:xfrm>
          <a:prstGeom prst="rect">
            <a:avLst/>
          </a:prstGeom>
          <a:noFill/>
          <a:ln w="38100"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rgbClr val="BFBFBF"/>
                </a:solidFill>
                <a:latin typeface="Source Sans Pro Light"/>
                <a:cs typeface="Source Sans Pro Light"/>
              </a:rPr>
              <a:t>Resource Management Layer</a:t>
            </a:r>
            <a:endParaRPr lang="en-US" sz="3600" dirty="0">
              <a:solidFill>
                <a:srgbClr val="BFBFBF"/>
              </a:solidFill>
              <a:latin typeface="Source Sans Pro Light"/>
              <a:cs typeface="Source Sans Pro Light"/>
            </a:endParaRPr>
          </a:p>
        </p:txBody>
      </p:sp>
      <p:sp>
        <p:nvSpPr>
          <p:cNvPr id="36" name="Rectangle 35"/>
          <p:cNvSpPr/>
          <p:nvPr/>
        </p:nvSpPr>
        <p:spPr>
          <a:xfrm>
            <a:off x="76206" y="4464242"/>
            <a:ext cx="8415873" cy="1287854"/>
          </a:xfrm>
          <a:prstGeom prst="rect">
            <a:avLst/>
          </a:prstGeom>
          <a:noFill/>
          <a:ln w="38100"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rgbClr val="BFBFBF"/>
                </a:solidFill>
                <a:latin typeface="Source Sans Pro Light"/>
                <a:cs typeface="Source Sans Pro Light"/>
              </a:rPr>
              <a:t>Storage Layer</a:t>
            </a:r>
            <a:endParaRPr lang="en-US" sz="4000" dirty="0">
              <a:solidFill>
                <a:srgbClr val="BFBFBF"/>
              </a:solidFill>
              <a:latin typeface="Source Sans Pro Light"/>
              <a:cs typeface="Source Sans Pro Light"/>
            </a:endParaRPr>
          </a:p>
        </p:txBody>
      </p:sp>
    </p:spTree>
    <p:extLst>
      <p:ext uri="{BB962C8B-B14F-4D97-AF65-F5344CB8AC3E}">
        <p14:creationId xmlns:p14="http://schemas.microsoft.com/office/powerpoint/2010/main" val="356856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Recent Development</a:t>
            </a:r>
            <a:endParaRPr lang="en-US" dirty="0"/>
          </a:p>
        </p:txBody>
      </p:sp>
      <p:sp>
        <p:nvSpPr>
          <p:cNvPr id="3" name="Content Placeholder 2"/>
          <p:cNvSpPr>
            <a:spLocks noGrp="1"/>
          </p:cNvSpPr>
          <p:nvPr>
            <p:ph idx="1"/>
          </p:nvPr>
        </p:nvSpPr>
        <p:spPr>
          <a:xfrm>
            <a:off x="609600" y="914400"/>
            <a:ext cx="7924800" cy="5410200"/>
          </a:xfrm>
        </p:spPr>
        <p:txBody>
          <a:bodyPr>
            <a:normAutofit/>
          </a:bodyPr>
          <a:lstStyle/>
          <a:p>
            <a:pPr>
              <a:lnSpc>
                <a:spcPct val="100000"/>
              </a:lnSpc>
            </a:pPr>
            <a:r>
              <a:rPr lang="en-US" dirty="0" smtClean="0"/>
              <a:t>RDDs </a:t>
            </a:r>
            <a:r>
              <a:rPr lang="en-US" dirty="0" smtClean="0">
                <a:sym typeface="Wingdings"/>
              </a:rPr>
              <a:t> </a:t>
            </a:r>
            <a:r>
              <a:rPr lang="en-US" dirty="0" err="1" smtClean="0">
                <a:sym typeface="Wingdings"/>
              </a:rPr>
              <a:t>Dataframes</a:t>
            </a:r>
            <a:r>
              <a:rPr lang="en-US" dirty="0" smtClean="0">
                <a:sym typeface="Wingdings"/>
              </a:rPr>
              <a:t>, and </a:t>
            </a:r>
            <a:r>
              <a:rPr lang="en-US" dirty="0" err="1" smtClean="0">
                <a:sym typeface="Wingdings"/>
              </a:rPr>
              <a:t>DatSets</a:t>
            </a:r>
            <a:endParaRPr lang="en-US" dirty="0" smtClean="0">
              <a:sym typeface="Wingdings"/>
            </a:endParaRPr>
          </a:p>
          <a:p>
            <a:pPr lvl="1">
              <a:lnSpc>
                <a:spcPct val="100000"/>
              </a:lnSpc>
            </a:pPr>
            <a:r>
              <a:rPr lang="en-US" dirty="0"/>
              <a:t>Distributed collection of data grouped into named columns (i.e. RDD with schema)</a:t>
            </a:r>
            <a:endParaRPr lang="en-US" dirty="0">
              <a:sym typeface="Wingdings"/>
            </a:endParaRPr>
          </a:p>
          <a:p>
            <a:pPr lvl="1">
              <a:lnSpc>
                <a:spcPct val="100000"/>
              </a:lnSpc>
            </a:pPr>
            <a:r>
              <a:rPr lang="en-US" dirty="0" smtClean="0">
                <a:sym typeface="Wingdings"/>
              </a:rPr>
              <a:t>Think about R and Python Pandas </a:t>
            </a:r>
            <a:r>
              <a:rPr lang="en-US" dirty="0" err="1" smtClean="0">
                <a:sym typeface="Wingdings"/>
              </a:rPr>
              <a:t>dataframes</a:t>
            </a:r>
            <a:endParaRPr lang="en-US" dirty="0" smtClean="0">
              <a:sym typeface="Wingdings"/>
            </a:endParaRPr>
          </a:p>
          <a:p>
            <a:pPr lvl="1">
              <a:lnSpc>
                <a:spcPct val="100000"/>
              </a:lnSpc>
            </a:pPr>
            <a:endParaRPr lang="en-US" dirty="0" smtClean="0">
              <a:sym typeface="Wingdings"/>
            </a:endParaRPr>
          </a:p>
          <a:p>
            <a:pPr>
              <a:lnSpc>
                <a:spcPct val="100000"/>
              </a:lnSpc>
            </a:pPr>
            <a:r>
              <a:rPr lang="en-US" dirty="0" smtClean="0">
                <a:sym typeface="Wingdings"/>
              </a:rPr>
              <a:t>Project Tungsten</a:t>
            </a:r>
          </a:p>
          <a:p>
            <a:pPr lvl="1">
              <a:lnSpc>
                <a:spcPct val="100000"/>
              </a:lnSpc>
            </a:pPr>
            <a:r>
              <a:rPr lang="en-US" dirty="0" smtClean="0">
                <a:sym typeface="Wingdings"/>
              </a:rPr>
              <a:t>Fully managed memory: allowed by </a:t>
            </a:r>
            <a:r>
              <a:rPr lang="en-US" dirty="0" err="1" smtClean="0">
                <a:sym typeface="Wingdings"/>
              </a:rPr>
              <a:t>Dataframe</a:t>
            </a:r>
            <a:r>
              <a:rPr lang="en-US" dirty="0" smtClean="0">
                <a:sym typeface="Wingdings"/>
              </a:rPr>
              <a:t>/</a:t>
            </a:r>
            <a:r>
              <a:rPr lang="en-US" dirty="0" err="1">
                <a:sym typeface="Wingdings"/>
              </a:rPr>
              <a:t>D</a:t>
            </a:r>
            <a:r>
              <a:rPr lang="en-US" dirty="0" err="1" smtClean="0">
                <a:sym typeface="Wingdings"/>
              </a:rPr>
              <a:t>atSets</a:t>
            </a:r>
            <a:r>
              <a:rPr lang="en-US" dirty="0" smtClean="0">
                <a:sym typeface="Wingdings"/>
              </a:rPr>
              <a:t> schema</a:t>
            </a:r>
          </a:p>
          <a:p>
            <a:pPr lvl="1">
              <a:lnSpc>
                <a:spcPct val="100000"/>
              </a:lnSpc>
            </a:pPr>
            <a:r>
              <a:rPr lang="en-US" dirty="0" smtClean="0">
                <a:sym typeface="Wingdings"/>
              </a:rPr>
              <a:t>Code generation</a:t>
            </a:r>
          </a:p>
          <a:p>
            <a:pPr lvl="1">
              <a:lnSpc>
                <a:spcPct val="100000"/>
              </a:lnSpc>
            </a:pPr>
            <a:r>
              <a:rPr lang="en-US" dirty="0" err="1" smtClean="0">
                <a:sym typeface="Wingdings"/>
              </a:rPr>
              <a:t>Vectorized</a:t>
            </a:r>
            <a:r>
              <a:rPr lang="en-US" dirty="0" smtClean="0">
                <a:sym typeface="Wingdings"/>
              </a:rPr>
              <a:t> processing</a:t>
            </a:r>
          </a:p>
          <a:p>
            <a:pPr>
              <a:lnSpc>
                <a:spcPct val="100000"/>
              </a:lnSpc>
            </a:pPr>
            <a:endParaRPr lang="en-US" dirty="0">
              <a:sym typeface="Wingdings"/>
            </a:endParaRPr>
          </a:p>
          <a:p>
            <a:pPr>
              <a:lnSpc>
                <a:spcPct val="100000"/>
              </a:lnSpc>
            </a:pPr>
            <a:r>
              <a:rPr lang="en-US" dirty="0" smtClean="0">
                <a:sym typeface="Wingdings"/>
              </a:rPr>
              <a:t>Structured streams</a:t>
            </a:r>
          </a:p>
          <a:p>
            <a:pPr lvl="1">
              <a:lnSpc>
                <a:spcPct val="100000"/>
              </a:lnSpc>
            </a:pPr>
            <a:r>
              <a:rPr lang="en-US" dirty="0" smtClean="0">
                <a:sym typeface="Wingdings"/>
              </a:rPr>
              <a:t>Adding </a:t>
            </a:r>
            <a:r>
              <a:rPr lang="en-US" dirty="0" err="1" smtClean="0">
                <a:sym typeface="Wingdings"/>
              </a:rPr>
              <a:t>Dataframe</a:t>
            </a:r>
            <a:r>
              <a:rPr lang="en-US" dirty="0" smtClean="0">
                <a:sym typeface="Wingdings"/>
              </a:rPr>
              <a:t> API and optimizations to streaming</a:t>
            </a:r>
            <a:endParaRPr lang="en-US" dirty="0"/>
          </a:p>
        </p:txBody>
      </p:sp>
    </p:spTree>
    <p:extLst>
      <p:ext uri="{BB962C8B-B14F-4D97-AF65-F5344CB8AC3E}">
        <p14:creationId xmlns:p14="http://schemas.microsoft.com/office/powerpoint/2010/main" val="36177547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Apache Spark Today</a:t>
            </a:r>
            <a:endParaRPr lang="en-US" dirty="0"/>
          </a:p>
        </p:txBody>
      </p:sp>
      <p:sp>
        <p:nvSpPr>
          <p:cNvPr id="3" name="Content Placeholder 2"/>
          <p:cNvSpPr>
            <a:spLocks noGrp="1"/>
          </p:cNvSpPr>
          <p:nvPr>
            <p:ph idx="1"/>
          </p:nvPr>
        </p:nvSpPr>
        <p:spPr>
          <a:xfrm>
            <a:off x="609600" y="914400"/>
            <a:ext cx="7924800" cy="5486400"/>
          </a:xfrm>
        </p:spPr>
        <p:txBody>
          <a:bodyPr/>
          <a:lstStyle/>
          <a:p>
            <a:r>
              <a:rPr lang="en-US" dirty="0" smtClean="0"/>
              <a:t>&gt; 1,500 contributors</a:t>
            </a:r>
            <a:endParaRPr lang="en-US" dirty="0"/>
          </a:p>
          <a:p>
            <a:r>
              <a:rPr lang="en-US" dirty="0" smtClean="0"/>
              <a:t>&gt; 300K committers world wide</a:t>
            </a:r>
            <a:endParaRPr lang="en-US" dirty="0"/>
          </a:p>
          <a:p>
            <a:r>
              <a:rPr lang="en-US" dirty="0" smtClean="0"/>
              <a:t>&gt; 100K students trained</a:t>
            </a:r>
          </a:p>
          <a:p>
            <a:endParaRPr lang="en-US" dirty="0"/>
          </a:p>
          <a:p>
            <a:r>
              <a:rPr lang="en-US" dirty="0" smtClean="0"/>
              <a:t>1,000s deployments in productions</a:t>
            </a:r>
          </a:p>
          <a:p>
            <a:pPr lvl="1"/>
            <a:r>
              <a:rPr lang="en-US" dirty="0" smtClean="0"/>
              <a:t>Virtually every large enterprise</a:t>
            </a:r>
          </a:p>
          <a:p>
            <a:pPr lvl="1"/>
            <a:r>
              <a:rPr lang="en-US" dirty="0" smtClean="0"/>
              <a:t>Available in all clouds (e.g., AWS, Google Compute Engine, MS Azure)</a:t>
            </a:r>
          </a:p>
          <a:p>
            <a:pPr lvl="1"/>
            <a:r>
              <a:rPr lang="en-US" dirty="0" smtClean="0"/>
              <a:t>Distributed by IBM, </a:t>
            </a:r>
            <a:r>
              <a:rPr lang="en-US" dirty="0" err="1" smtClean="0"/>
              <a:t>Cloudera</a:t>
            </a:r>
            <a:r>
              <a:rPr lang="en-US" dirty="0" smtClean="0"/>
              <a:t>, </a:t>
            </a:r>
            <a:r>
              <a:rPr lang="en-US" dirty="0" err="1" smtClean="0"/>
              <a:t>Hortonworks</a:t>
            </a:r>
            <a:r>
              <a:rPr lang="en-US" dirty="0" smtClean="0"/>
              <a:t>, Oracle</a:t>
            </a:r>
          </a:p>
          <a:p>
            <a:endParaRPr lang="en-US" dirty="0"/>
          </a:p>
          <a:p>
            <a:r>
              <a:rPr lang="en-US" dirty="0" err="1" smtClean="0"/>
              <a:t>Databricks</a:t>
            </a:r>
            <a:r>
              <a:rPr lang="en-US" dirty="0" smtClean="0"/>
              <a:t>, startup to commercialize Apache Spark</a:t>
            </a:r>
          </a:p>
          <a:p>
            <a:pPr lvl="1"/>
            <a:endParaRPr lang="en-US" dirty="0"/>
          </a:p>
        </p:txBody>
      </p:sp>
      <p:pic>
        <p:nvPicPr>
          <p:cNvPr id="4" name="Picture 3"/>
          <p:cNvPicPr>
            <a:picLocks noChangeAspect="1"/>
          </p:cNvPicPr>
          <p:nvPr/>
        </p:nvPicPr>
        <p:blipFill>
          <a:blip r:embed="rId2"/>
          <a:stretch>
            <a:fillRect/>
          </a:stretch>
        </p:blipFill>
        <p:spPr>
          <a:xfrm>
            <a:off x="2667000" y="5486400"/>
            <a:ext cx="3924300" cy="6624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0"/>
            <a:ext cx="1905000" cy="990600"/>
          </a:xfrm>
          <a:prstGeom prst="rect">
            <a:avLst/>
          </a:prstGeom>
          <a:solidFill>
            <a:srgbClr val="FFFFFF"/>
          </a:solidFill>
        </p:spPr>
      </p:pic>
    </p:spTree>
    <p:extLst>
      <p:ext uri="{BB962C8B-B14F-4D97-AF65-F5344CB8AC3E}">
        <p14:creationId xmlns:p14="http://schemas.microsoft.com/office/powerpoint/2010/main" val="31131029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Server </a:t>
            </a:r>
            <a:r>
              <a:rPr lang="en-US" dirty="0" smtClean="0">
                <a:sym typeface="Wingdings"/>
              </a:rPr>
              <a:t> Datacenter</a:t>
            </a:r>
          </a:p>
          <a:p>
            <a:r>
              <a:rPr lang="en-US" dirty="0" smtClean="0">
                <a:sym typeface="Wingdings"/>
              </a:rPr>
              <a:t>OS  Datacenter OS (e.g., Apache </a:t>
            </a:r>
            <a:r>
              <a:rPr lang="en-US" dirty="0" err="1" smtClean="0">
                <a:sym typeface="Wingdings"/>
              </a:rPr>
              <a:t>Mesos</a:t>
            </a:r>
            <a:r>
              <a:rPr lang="en-US" dirty="0" smtClean="0">
                <a:sym typeface="Wingdings"/>
              </a:rPr>
              <a:t>)</a:t>
            </a:r>
          </a:p>
          <a:p>
            <a:r>
              <a:rPr lang="en-US" dirty="0" smtClean="0">
                <a:sym typeface="Wingdings"/>
              </a:rPr>
              <a:t>Applications  Big data / ML applications (e.g., Apache Spark)</a:t>
            </a:r>
          </a:p>
          <a:p>
            <a:endParaRPr lang="en-US" dirty="0">
              <a:sym typeface="Wingdings"/>
            </a:endParaRPr>
          </a:p>
          <a:p>
            <a:r>
              <a:rPr lang="en-US" dirty="0" err="1" smtClean="0">
                <a:sym typeface="Wingdings"/>
              </a:rPr>
              <a:t>AMPLab</a:t>
            </a:r>
            <a:endParaRPr lang="en-US" dirty="0">
              <a:sym typeface="Wingdings"/>
            </a:endParaRPr>
          </a:p>
          <a:p>
            <a:pPr lvl="1"/>
            <a:r>
              <a:rPr lang="en-US" dirty="0" smtClean="0">
                <a:sym typeface="Wingdings"/>
              </a:rPr>
              <a:t>Massive success in industry,</a:t>
            </a:r>
            <a:r>
              <a:rPr lang="mr-IN" dirty="0" smtClean="0">
                <a:sym typeface="Wingdings"/>
              </a:rPr>
              <a:t>…</a:t>
            </a:r>
            <a:endParaRPr lang="en-US" dirty="0" smtClean="0">
              <a:sym typeface="Wingdings"/>
            </a:endParaRPr>
          </a:p>
          <a:p>
            <a:pPr lvl="1"/>
            <a:r>
              <a:rPr lang="en-US" dirty="0" smtClean="0">
                <a:sym typeface="Wingdings"/>
              </a:rPr>
              <a:t>and, academia: faculty at MIT, Stanford, Cornell, </a:t>
            </a:r>
            <a:r>
              <a:rPr lang="en-US" dirty="0" err="1" smtClean="0">
                <a:sym typeface="Wingdings"/>
              </a:rPr>
              <a:t>etc</a:t>
            </a:r>
            <a:endParaRPr lang="en-US" dirty="0" smtClean="0">
              <a:sym typeface="Wingdings"/>
            </a:endParaRPr>
          </a:p>
          <a:p>
            <a:pPr lvl="1"/>
            <a:endParaRPr lang="en-US" dirty="0">
              <a:sym typeface="Wingdings"/>
            </a:endParaRPr>
          </a:p>
          <a:p>
            <a:r>
              <a:rPr lang="en-US" dirty="0" smtClean="0">
                <a:sym typeface="Wingdings"/>
              </a:rPr>
              <a:t>New lab starting: </a:t>
            </a:r>
            <a:r>
              <a:rPr lang="en-US" dirty="0" err="1" smtClean="0">
                <a:sym typeface="Wingdings"/>
              </a:rPr>
              <a:t>RISELab</a:t>
            </a:r>
            <a:r>
              <a:rPr lang="en-US" dirty="0" smtClean="0">
                <a:sym typeface="Wingdings"/>
              </a:rPr>
              <a:t> </a:t>
            </a:r>
            <a:endParaRPr lang="en-US" dirty="0"/>
          </a:p>
        </p:txBody>
      </p:sp>
    </p:spTree>
    <p:extLst>
      <p:ext uri="{BB962C8B-B14F-4D97-AF65-F5344CB8AC3E}">
        <p14:creationId xmlns:p14="http://schemas.microsoft.com/office/powerpoint/2010/main" val="920391348"/>
      </p:ext>
    </p:extLst>
  </p:cSld>
  <p:clrMapOvr>
    <a:masterClrMapping/>
  </p:clrMapOvr>
  <p:transition xmlns:p14="http://schemas.microsoft.com/office/powerpoint/2010/mai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05500" y="5594464"/>
            <a:ext cx="3238500" cy="958736"/>
          </a:xfrm>
          <a:prstGeom prst="rect">
            <a:avLst/>
          </a:prstGeom>
        </p:spPr>
      </p:pic>
      <p:sp>
        <p:nvSpPr>
          <p:cNvPr id="54" name="Shape 54"/>
          <p:cNvSpPr txBox="1">
            <a:spLocks noGrp="1"/>
          </p:cNvSpPr>
          <p:nvPr>
            <p:ph type="ctrTitle"/>
          </p:nvPr>
        </p:nvSpPr>
        <p:spPr>
          <a:xfrm>
            <a:off x="0" y="355601"/>
            <a:ext cx="9144000" cy="1710267"/>
          </a:xfrm>
          <a:prstGeom prst="rect">
            <a:avLst/>
          </a:prstGeom>
        </p:spPr>
        <p:txBody>
          <a:bodyPr lIns="91425" tIns="91425" rIns="91425" bIns="91425" anchor="b" anchorCtr="0">
            <a:noAutofit/>
          </a:bodyPr>
          <a:lstStyle/>
          <a:p>
            <a:pPr lvl="0">
              <a:spcBef>
                <a:spcPts val="0"/>
              </a:spcBef>
              <a:buNone/>
            </a:pPr>
            <a:r>
              <a:rPr lang="en-US" sz="4000" b="1" dirty="0" err="1" smtClean="0">
                <a:latin typeface="Newslab"/>
                <a:cs typeface="Newslab"/>
              </a:rPr>
              <a:t>RISELab</a:t>
            </a:r>
            <a:r>
              <a:rPr lang="en-US" sz="4000" dirty="0" smtClean="0"/>
              <a:t> </a:t>
            </a:r>
            <a:br>
              <a:rPr lang="en-US" sz="4000" dirty="0" smtClean="0"/>
            </a:br>
            <a:r>
              <a:rPr lang="en-US" sz="3400" dirty="0" smtClean="0"/>
              <a:t>(Real-time Intelligent Secure Execution)</a:t>
            </a:r>
            <a:endParaRPr lang="en-US" sz="3400" dirty="0"/>
          </a:p>
        </p:txBody>
      </p:sp>
      <p:pic>
        <p:nvPicPr>
          <p:cNvPr id="22" name="Picture 21"/>
          <p:cNvPicPr>
            <a:picLocks noChangeAspect="1"/>
          </p:cNvPicPr>
          <p:nvPr/>
        </p:nvPicPr>
        <p:blipFill>
          <a:blip r:embed="rId4">
            <a:clrChange>
              <a:clrFrom>
                <a:srgbClr val="FFFFFF"/>
              </a:clrFrom>
              <a:clrTo>
                <a:srgbClr val="FFFFFF">
                  <a:alpha val="0"/>
                </a:srgbClr>
              </a:clrTo>
            </a:clrChange>
          </a:blip>
          <a:stretch>
            <a:fillRect/>
          </a:stretch>
        </p:blipFill>
        <p:spPr>
          <a:xfrm>
            <a:off x="5105401" y="4385733"/>
            <a:ext cx="1475101" cy="1024467"/>
          </a:xfrm>
          <a:prstGeom prst="rect">
            <a:avLst/>
          </a:prstGeom>
        </p:spPr>
      </p:pic>
      <p:pic>
        <p:nvPicPr>
          <p:cNvPr id="2" name="Picture 1"/>
          <p:cNvPicPr>
            <a:picLocks noChangeAspect="1"/>
          </p:cNvPicPr>
          <p:nvPr/>
        </p:nvPicPr>
        <p:blipFill>
          <a:blip r:embed="rId5"/>
          <a:stretch>
            <a:fillRect/>
          </a:stretch>
        </p:blipFill>
        <p:spPr>
          <a:xfrm>
            <a:off x="5518150" y="2375360"/>
            <a:ext cx="812800" cy="1000036"/>
          </a:xfrm>
          <a:prstGeom prst="rect">
            <a:avLst/>
          </a:prstGeom>
        </p:spPr>
      </p:pic>
      <p:pic>
        <p:nvPicPr>
          <p:cNvPr id="7" name="Picture 6" descr="Screen Shot 2017-01-10 at 11.46.28 P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46325" y="2388516"/>
            <a:ext cx="701675" cy="1001532"/>
          </a:xfrm>
          <a:prstGeom prst="rect">
            <a:avLst/>
          </a:prstGeom>
        </p:spPr>
      </p:pic>
      <p:pic>
        <p:nvPicPr>
          <p:cNvPr id="8" name="Picture 7"/>
          <p:cNvPicPr>
            <a:picLocks noChangeAspect="1"/>
          </p:cNvPicPr>
          <p:nvPr/>
        </p:nvPicPr>
        <p:blipFill>
          <a:blip r:embed="rId7"/>
          <a:stretch>
            <a:fillRect/>
          </a:stretch>
        </p:blipFill>
        <p:spPr>
          <a:xfrm>
            <a:off x="7054851" y="2375358"/>
            <a:ext cx="693057" cy="1005301"/>
          </a:xfrm>
          <a:prstGeom prst="rect">
            <a:avLst/>
          </a:prstGeom>
        </p:spPr>
      </p:pic>
      <p:pic>
        <p:nvPicPr>
          <p:cNvPr id="9" name="Picture 8"/>
          <p:cNvPicPr>
            <a:picLocks noChangeAspect="1"/>
          </p:cNvPicPr>
          <p:nvPr/>
        </p:nvPicPr>
        <p:blipFill>
          <a:blip r:embed="rId8"/>
          <a:stretch>
            <a:fillRect/>
          </a:stretch>
        </p:blipFill>
        <p:spPr>
          <a:xfrm>
            <a:off x="1666876" y="2397072"/>
            <a:ext cx="683531" cy="991482"/>
          </a:xfrm>
          <a:prstGeom prst="rect">
            <a:avLst/>
          </a:prstGeom>
        </p:spPr>
      </p:pic>
      <p:pic>
        <p:nvPicPr>
          <p:cNvPr id="10" name="Picture 9"/>
          <p:cNvPicPr>
            <a:picLocks noChangeAspect="1"/>
          </p:cNvPicPr>
          <p:nvPr/>
        </p:nvPicPr>
        <p:blipFill>
          <a:blip r:embed="rId9"/>
          <a:stretch>
            <a:fillRect/>
          </a:stretch>
        </p:blipFill>
        <p:spPr>
          <a:xfrm>
            <a:off x="984249" y="2395096"/>
            <a:ext cx="685800" cy="994775"/>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953500" y="2395096"/>
            <a:ext cx="683232" cy="1000037"/>
          </a:xfrm>
          <a:prstGeom prst="rect">
            <a:avLst/>
          </a:prstGeom>
        </p:spPr>
      </p:pic>
      <p:pic>
        <p:nvPicPr>
          <p:cNvPr id="12" name="Picture 11"/>
          <p:cNvPicPr>
            <a:picLocks noChangeAspect="1"/>
          </p:cNvPicPr>
          <p:nvPr/>
        </p:nvPicPr>
        <p:blipFill>
          <a:blip r:embed="rId11"/>
          <a:stretch>
            <a:fillRect/>
          </a:stretch>
        </p:blipFill>
        <p:spPr>
          <a:xfrm>
            <a:off x="4311651" y="2385225"/>
            <a:ext cx="692149" cy="1003984"/>
          </a:xfrm>
          <a:prstGeom prst="rect">
            <a:avLst/>
          </a:prstGeom>
        </p:spPr>
      </p:pic>
      <p:pic>
        <p:nvPicPr>
          <p:cNvPr id="13" name="Picture 12"/>
          <p:cNvPicPr>
            <a:picLocks noChangeAspect="1"/>
          </p:cNvPicPr>
          <p:nvPr/>
        </p:nvPicPr>
        <p:blipFill>
          <a:blip r:embed="rId12"/>
          <a:stretch>
            <a:fillRect/>
          </a:stretch>
        </p:blipFill>
        <p:spPr>
          <a:xfrm>
            <a:off x="8464550" y="2362200"/>
            <a:ext cx="622300" cy="982492"/>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743741" y="2362202"/>
            <a:ext cx="722967" cy="1000036"/>
          </a:xfrm>
          <a:prstGeom prst="rect">
            <a:avLst/>
          </a:prstGeom>
        </p:spPr>
      </p:pic>
      <p:pic>
        <p:nvPicPr>
          <p:cNvPr id="15" name="Picture 14"/>
          <p:cNvPicPr>
            <a:picLocks noChangeAspect="1"/>
          </p:cNvPicPr>
          <p:nvPr/>
        </p:nvPicPr>
        <p:blipFill>
          <a:blip r:embed="rId14"/>
          <a:stretch>
            <a:fillRect/>
          </a:stretch>
        </p:blipFill>
        <p:spPr>
          <a:xfrm>
            <a:off x="6333539" y="2388516"/>
            <a:ext cx="721311" cy="986879"/>
          </a:xfrm>
          <a:prstGeom prst="rect">
            <a:avLst/>
          </a:prstGeom>
        </p:spPr>
      </p:pic>
      <p:pic>
        <p:nvPicPr>
          <p:cNvPr id="29" name="Picture 28"/>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077936" y="2386674"/>
            <a:ext cx="643164" cy="995125"/>
          </a:xfrm>
          <a:prstGeom prst="rect">
            <a:avLst/>
          </a:prstGeom>
        </p:spPr>
      </p:pic>
      <p:pic>
        <p:nvPicPr>
          <p:cNvPr id="6" name="Picture 5"/>
          <p:cNvPicPr>
            <a:picLocks noChangeAspect="1"/>
          </p:cNvPicPr>
          <p:nvPr/>
        </p:nvPicPr>
        <p:blipFill>
          <a:blip r:embed="rId16"/>
          <a:stretch>
            <a:fillRect/>
          </a:stretch>
        </p:blipFill>
        <p:spPr>
          <a:xfrm>
            <a:off x="3717926" y="2381937"/>
            <a:ext cx="644524" cy="1001680"/>
          </a:xfrm>
          <a:prstGeom prst="rect">
            <a:avLst/>
          </a:prstGeom>
        </p:spPr>
      </p:pic>
      <p:pic>
        <p:nvPicPr>
          <p:cNvPr id="30" name="Picture 29"/>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209550" y="2390775"/>
            <a:ext cx="778850" cy="1000037"/>
          </a:xfrm>
          <a:prstGeom prst="rect">
            <a:avLst/>
          </a:prstGeom>
        </p:spPr>
      </p:pic>
      <p:grpSp>
        <p:nvGrpSpPr>
          <p:cNvPr id="25" name="Group 24"/>
          <p:cNvGrpSpPr/>
          <p:nvPr/>
        </p:nvGrpSpPr>
        <p:grpSpPr>
          <a:xfrm>
            <a:off x="266700" y="3614161"/>
            <a:ext cx="8541606" cy="1643640"/>
            <a:chOff x="266700" y="3614160"/>
            <a:chExt cx="8541606" cy="2058507"/>
          </a:xfrm>
        </p:grpSpPr>
        <p:pic>
          <p:nvPicPr>
            <p:cNvPr id="18" name="Picture 17"/>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00" y="3793067"/>
              <a:ext cx="1244600" cy="829733"/>
            </a:xfrm>
            <a:prstGeom prst="rect">
              <a:avLst/>
            </a:prstGeom>
          </p:spPr>
        </p:pic>
        <p:pic>
          <p:nvPicPr>
            <p:cNvPr id="19" name="Picture 18"/>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7444596" y="4953835"/>
              <a:ext cx="1293005" cy="278565"/>
            </a:xfrm>
            <a:prstGeom prst="rect">
              <a:avLst/>
            </a:prstGeom>
          </p:spPr>
        </p:pic>
        <p:pic>
          <p:nvPicPr>
            <p:cNvPr id="20" name="Picture 19"/>
            <p:cNvPicPr>
              <a:picLocks noChangeAspect="1"/>
            </p:cNvPicPr>
            <p:nvPr/>
          </p:nvPicPr>
          <p:blipFill>
            <a:blip r:embed="rId20">
              <a:clrChange>
                <a:clrFrom>
                  <a:srgbClr val="FFFFFF"/>
                </a:clrFrom>
                <a:clrTo>
                  <a:srgbClr val="FFFFFF">
                    <a:alpha val="0"/>
                  </a:srgbClr>
                </a:clrTo>
              </a:clrChange>
            </a:blip>
            <a:stretch>
              <a:fillRect/>
            </a:stretch>
          </p:blipFill>
          <p:spPr>
            <a:xfrm>
              <a:off x="7302502" y="3614160"/>
              <a:ext cx="1505804" cy="1110240"/>
            </a:xfrm>
            <a:prstGeom prst="rect">
              <a:avLst/>
            </a:prstGeom>
          </p:spPr>
        </p:pic>
        <p:pic>
          <p:nvPicPr>
            <p:cNvPr id="21" name="Picture 20"/>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33800" y="4891847"/>
              <a:ext cx="1231900" cy="611487"/>
            </a:xfrm>
            <a:prstGeom prst="rect">
              <a:avLst/>
            </a:prstGeom>
          </p:spPr>
        </p:pic>
        <p:pic>
          <p:nvPicPr>
            <p:cNvPr id="23" name="Picture 22"/>
            <p:cNvPicPr>
              <a:picLocks noChangeAspect="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62100" y="4639734"/>
              <a:ext cx="774700" cy="1032933"/>
            </a:xfrm>
            <a:prstGeom prst="rect">
              <a:avLst/>
            </a:prstGeom>
          </p:spPr>
        </p:pic>
        <p:pic>
          <p:nvPicPr>
            <p:cNvPr id="24" name="Picture 23"/>
            <p:cNvPicPr>
              <a:picLocks noChangeAspect="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62300" y="3943893"/>
              <a:ext cx="1168400" cy="543441"/>
            </a:xfrm>
            <a:prstGeom prst="rect">
              <a:avLst/>
            </a:prstGeom>
          </p:spPr>
        </p:pic>
        <p:pic>
          <p:nvPicPr>
            <p:cNvPr id="26" name="Picture 25"/>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2438400" y="4893733"/>
              <a:ext cx="1148910" cy="508000"/>
            </a:xfrm>
            <a:prstGeom prst="rect">
              <a:avLst/>
            </a:prstGeom>
          </p:spPr>
        </p:pic>
        <p:pic>
          <p:nvPicPr>
            <p:cNvPr id="27" name="Picture 26"/>
            <p:cNvPicPr>
              <a:picLocks noChangeAspect="1"/>
            </p:cNvPicPr>
            <p:nvPr/>
          </p:nvPicPr>
          <p:blipFill>
            <a:blip r:embed="rId25" cstate="print">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460731" y="4857256"/>
              <a:ext cx="961670" cy="527545"/>
            </a:xfrm>
            <a:prstGeom prst="rect">
              <a:avLst/>
            </a:prstGeom>
          </p:spPr>
        </p:pic>
        <p:pic>
          <p:nvPicPr>
            <p:cNvPr id="28" name="Picture 27"/>
            <p:cNvPicPr>
              <a:picLocks noChangeAspect="1"/>
            </p:cNvPicPr>
            <p:nvPr/>
          </p:nvPicPr>
          <p:blipFill>
            <a:blip r:embed="rId26"/>
            <a:stretch>
              <a:fillRect/>
            </a:stretch>
          </p:blipFill>
          <p:spPr>
            <a:xfrm>
              <a:off x="1625603" y="3872797"/>
              <a:ext cx="1297491" cy="699204"/>
            </a:xfrm>
            <a:prstGeom prst="rect">
              <a:avLst/>
            </a:prstGeom>
          </p:spPr>
        </p:pic>
        <p:pic>
          <p:nvPicPr>
            <p:cNvPr id="3" name="Picture 2"/>
            <p:cNvPicPr>
              <a:picLocks noChangeAspect="1"/>
            </p:cNvPicPr>
            <p:nvPr/>
          </p:nvPicPr>
          <p:blipFill>
            <a:blip r:embed="rId27"/>
            <a:stretch>
              <a:fillRect/>
            </a:stretch>
          </p:blipFill>
          <p:spPr>
            <a:xfrm>
              <a:off x="5600700" y="3632133"/>
              <a:ext cx="1574800" cy="1041468"/>
            </a:xfrm>
            <a:prstGeom prst="rect">
              <a:avLst/>
            </a:prstGeom>
          </p:spPr>
        </p:pic>
        <p:pic>
          <p:nvPicPr>
            <p:cNvPr id="16" name="Picture 15"/>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6629400" y="4622800"/>
              <a:ext cx="695396" cy="931333"/>
            </a:xfrm>
            <a:prstGeom prst="rect">
              <a:avLst/>
            </a:prstGeom>
          </p:spPr>
        </p:pic>
        <p:pic>
          <p:nvPicPr>
            <p:cNvPr id="5" name="Picture 4"/>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4635500" y="3742267"/>
              <a:ext cx="622300" cy="829733"/>
            </a:xfrm>
            <a:prstGeom prst="rect">
              <a:avLst/>
            </a:prstGeom>
          </p:spPr>
        </p:pic>
      </p:grpSp>
    </p:spTree>
    <p:extLst>
      <p:ext uri="{BB962C8B-B14F-4D97-AF65-F5344CB8AC3E}">
        <p14:creationId xmlns:p14="http://schemas.microsoft.com/office/powerpoint/2010/main" val="373990548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15957" y="3809232"/>
            <a:ext cx="7556500" cy="1778768"/>
            <a:chOff x="915957" y="2856924"/>
            <a:chExt cx="7556500" cy="1334076"/>
          </a:xfrm>
        </p:grpSpPr>
        <p:sp>
          <p:nvSpPr>
            <p:cNvPr id="4" name="Rounded Rectangle 3"/>
            <p:cNvSpPr/>
            <p:nvPr/>
          </p:nvSpPr>
          <p:spPr>
            <a:xfrm>
              <a:off x="915957" y="3441700"/>
              <a:ext cx="7556500" cy="749300"/>
            </a:xfrm>
            <a:prstGeom prst="roundRect">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lumMod val="75000"/>
                      <a:lumOff val="25000"/>
                    </a:schemeClr>
                  </a:solidFill>
                  <a:latin typeface="Source Sans Pro" charset="0"/>
                  <a:ea typeface="Source Sans Pro" charset="0"/>
                  <a:cs typeface="Source Sans Pro" charset="0"/>
                </a:rPr>
                <a:t>From </a:t>
              </a:r>
              <a:r>
                <a:rPr lang="en-US" sz="3200" dirty="0" smtClean="0">
                  <a:solidFill>
                    <a:schemeClr val="accent1"/>
                  </a:solidFill>
                  <a:latin typeface="Source Sans Pro" charset="0"/>
                  <a:ea typeface="Source Sans Pro" charset="0"/>
                  <a:cs typeface="Source Sans Pro" charset="0"/>
                </a:rPr>
                <a:t>batch data </a:t>
              </a:r>
              <a:r>
                <a:rPr lang="en-US" sz="3200" dirty="0" smtClean="0">
                  <a:solidFill>
                    <a:schemeClr val="tx1">
                      <a:lumMod val="75000"/>
                      <a:lumOff val="25000"/>
                    </a:schemeClr>
                  </a:solidFill>
                  <a:latin typeface="Source Sans Pro" charset="0"/>
                  <a:ea typeface="Source Sans Pro" charset="0"/>
                  <a:cs typeface="Source Sans Pro" charset="0"/>
                </a:rPr>
                <a:t>to </a:t>
              </a:r>
              <a:r>
                <a:rPr lang="en-US" sz="3200" dirty="0" smtClean="0">
                  <a:solidFill>
                    <a:schemeClr val="accent1"/>
                  </a:solidFill>
                  <a:latin typeface="Source Sans Pro" charset="0"/>
                  <a:ea typeface="Source Sans Pro" charset="0"/>
                  <a:cs typeface="Source Sans Pro" charset="0"/>
                </a:rPr>
                <a:t>advanced analytics</a:t>
              </a:r>
              <a:endParaRPr lang="en-US" sz="3200" dirty="0">
                <a:solidFill>
                  <a:schemeClr val="accent1"/>
                </a:solidFill>
                <a:latin typeface="Source Sans Pro" charset="0"/>
                <a:ea typeface="Source Sans Pro" charset="0"/>
                <a:cs typeface="Source Sans Pro" charset="0"/>
              </a:endParaRPr>
            </a:p>
          </p:txBody>
        </p:sp>
        <p:sp>
          <p:nvSpPr>
            <p:cNvPr id="7" name="TextBox 6"/>
            <p:cNvSpPr txBox="1"/>
            <p:nvPr/>
          </p:nvSpPr>
          <p:spPr>
            <a:xfrm>
              <a:off x="3736172" y="2856924"/>
              <a:ext cx="1648040" cy="438582"/>
            </a:xfrm>
            <a:prstGeom prst="rect">
              <a:avLst/>
            </a:prstGeom>
            <a:noFill/>
          </p:spPr>
          <p:txBody>
            <a:bodyPr wrap="none" rtlCol="0">
              <a:spAutoFit/>
            </a:bodyPr>
            <a:lstStyle/>
            <a:p>
              <a:r>
                <a:rPr lang="en-US" sz="3200" b="1" dirty="0" err="1" smtClean="0">
                  <a:latin typeface="Source Sans Pro" charset="0"/>
                  <a:ea typeface="Source Sans Pro" charset="0"/>
                  <a:cs typeface="Source Sans Pro" charset="0"/>
                </a:rPr>
                <a:t>AMP</a:t>
              </a:r>
              <a:r>
                <a:rPr lang="en-US" sz="3200" dirty="0" err="1" smtClean="0">
                  <a:latin typeface="Source Sans Pro" charset="0"/>
                  <a:ea typeface="Source Sans Pro" charset="0"/>
                  <a:cs typeface="Source Sans Pro" charset="0"/>
                </a:rPr>
                <a:t>Lab</a:t>
              </a:r>
              <a:endParaRPr lang="en-US" sz="3200" dirty="0">
                <a:latin typeface="Source Sans Pro" charset="0"/>
                <a:ea typeface="Source Sans Pro" charset="0"/>
                <a:cs typeface="Source Sans Pro" charset="0"/>
              </a:endParaRPr>
            </a:p>
          </p:txBody>
        </p:sp>
      </p:grpSp>
      <p:grpSp>
        <p:nvGrpSpPr>
          <p:cNvPr id="6" name="Group 5"/>
          <p:cNvGrpSpPr/>
          <p:nvPr/>
        </p:nvGrpSpPr>
        <p:grpSpPr>
          <a:xfrm>
            <a:off x="1079500" y="879765"/>
            <a:ext cx="7213600" cy="2794768"/>
            <a:chOff x="1079500" y="659824"/>
            <a:chExt cx="7213600" cy="2096076"/>
          </a:xfrm>
        </p:grpSpPr>
        <p:sp>
          <p:nvSpPr>
            <p:cNvPr id="11" name="Rounded Rectangle 10"/>
            <p:cNvSpPr/>
            <p:nvPr/>
          </p:nvSpPr>
          <p:spPr>
            <a:xfrm>
              <a:off x="1079500" y="1244600"/>
              <a:ext cx="7213600" cy="787400"/>
            </a:xfrm>
            <a:prstGeom prst="round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lumMod val="75000"/>
                      <a:lumOff val="25000"/>
                    </a:schemeClr>
                  </a:solidFill>
                  <a:latin typeface="Source Sans Pro" charset="0"/>
                  <a:ea typeface="Source Sans Pro" charset="0"/>
                  <a:cs typeface="Source Sans Pro" charset="0"/>
                </a:rPr>
                <a:t>From </a:t>
              </a:r>
              <a:r>
                <a:rPr lang="en-US" sz="3200" dirty="0" smtClean="0">
                  <a:solidFill>
                    <a:srgbClr val="FF6600"/>
                  </a:solidFill>
                  <a:latin typeface="Source Sans Pro" charset="0"/>
                  <a:ea typeface="Source Sans Pro" charset="0"/>
                  <a:cs typeface="Source Sans Pro" charset="0"/>
                </a:rPr>
                <a:t>live data</a:t>
              </a:r>
              <a:r>
                <a:rPr lang="en-US" sz="3200" dirty="0" smtClean="0">
                  <a:solidFill>
                    <a:schemeClr val="tx1">
                      <a:lumMod val="75000"/>
                      <a:lumOff val="25000"/>
                    </a:schemeClr>
                  </a:solidFill>
                  <a:latin typeface="Source Sans Pro" charset="0"/>
                  <a:ea typeface="Source Sans Pro" charset="0"/>
                  <a:cs typeface="Source Sans Pro" charset="0"/>
                </a:rPr>
                <a:t> to </a:t>
              </a:r>
              <a:r>
                <a:rPr lang="en-US" sz="3200" dirty="0" smtClean="0">
                  <a:solidFill>
                    <a:srgbClr val="FF6600"/>
                  </a:solidFill>
                  <a:latin typeface="Source Sans Pro" charset="0"/>
                  <a:ea typeface="Source Sans Pro" charset="0"/>
                  <a:cs typeface="Source Sans Pro" charset="0"/>
                </a:rPr>
                <a:t>real-time decisions</a:t>
              </a:r>
              <a:endParaRPr lang="en-US" sz="3200" dirty="0">
                <a:solidFill>
                  <a:srgbClr val="FF6600"/>
                </a:solidFill>
                <a:latin typeface="Source Sans Pro" charset="0"/>
                <a:ea typeface="Source Sans Pro" charset="0"/>
                <a:cs typeface="Source Sans Pro" charset="0"/>
              </a:endParaRPr>
            </a:p>
          </p:txBody>
        </p:sp>
        <p:sp>
          <p:nvSpPr>
            <p:cNvPr id="12" name="TextBox 11"/>
            <p:cNvSpPr txBox="1"/>
            <p:nvPr/>
          </p:nvSpPr>
          <p:spPr>
            <a:xfrm>
              <a:off x="3677052" y="659824"/>
              <a:ext cx="1680870" cy="438582"/>
            </a:xfrm>
            <a:prstGeom prst="rect">
              <a:avLst/>
            </a:prstGeom>
            <a:noFill/>
            <a:ln>
              <a:noFill/>
            </a:ln>
          </p:spPr>
          <p:txBody>
            <a:bodyPr wrap="none" rtlCol="0">
              <a:spAutoFit/>
            </a:bodyPr>
            <a:lstStyle/>
            <a:p>
              <a:r>
                <a:rPr lang="en-US" sz="3200" b="1" dirty="0" err="1" smtClean="0">
                  <a:latin typeface="Source Sans Pro" charset="0"/>
                  <a:ea typeface="Source Sans Pro" charset="0"/>
                  <a:cs typeface="Source Sans Pro" charset="0"/>
                </a:rPr>
                <a:t>RISE</a:t>
              </a:r>
              <a:r>
                <a:rPr lang="en-US" sz="3200" dirty="0" err="1" smtClean="0">
                  <a:latin typeface="Source Sans Pro" charset="0"/>
                  <a:ea typeface="Source Sans Pro" charset="0"/>
                  <a:cs typeface="Source Sans Pro" charset="0"/>
                </a:rPr>
                <a:t>Lab</a:t>
              </a:r>
              <a:endParaRPr lang="en-US" sz="3200" dirty="0">
                <a:latin typeface="Source Sans Pro" charset="0"/>
                <a:ea typeface="Source Sans Pro" charset="0"/>
                <a:cs typeface="Source Sans Pro" charset="0"/>
              </a:endParaRPr>
            </a:p>
          </p:txBody>
        </p:sp>
        <p:sp>
          <p:nvSpPr>
            <p:cNvPr id="13" name="Down Arrow 12"/>
            <p:cNvSpPr/>
            <p:nvPr/>
          </p:nvSpPr>
          <p:spPr>
            <a:xfrm rot="10800000">
              <a:off x="4470400" y="2209800"/>
              <a:ext cx="406400" cy="546100"/>
            </a:xfrm>
            <a:prstGeom prst="downArrow">
              <a:avLst/>
            </a:prstGeom>
            <a:solidFill>
              <a:schemeClr val="bg1">
                <a:lumMod val="65000"/>
              </a:scheme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Source Sans Pro" charset="0"/>
                <a:ea typeface="Source Sans Pro" charset="0"/>
                <a:cs typeface="Source Sans Pro" charset="0"/>
              </a:endParaRPr>
            </a:p>
          </p:txBody>
        </p:sp>
      </p:grpSp>
    </p:spTree>
    <p:extLst>
      <p:ext uri="{BB962C8B-B14F-4D97-AF65-F5344CB8AC3E}">
        <p14:creationId xmlns:p14="http://schemas.microsoft.com/office/powerpoint/2010/main" val="83090431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6200" y="228600"/>
            <a:ext cx="9220200" cy="990600"/>
          </a:xfrm>
          <a:prstGeom prst="rect">
            <a:avLst/>
          </a:prstGeom>
          <a:solidFill>
            <a:schemeClr val="bg1"/>
          </a:solidFill>
          <a:ln w="5715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grpSp>
        <p:nvGrpSpPr>
          <p:cNvPr id="25" name="Group 24"/>
          <p:cNvGrpSpPr>
            <a:grpSpLocks noChangeAspect="1"/>
          </p:cNvGrpSpPr>
          <p:nvPr/>
        </p:nvGrpSpPr>
        <p:grpSpPr>
          <a:xfrm>
            <a:off x="2828145" y="286803"/>
            <a:ext cx="3510186" cy="801931"/>
            <a:chOff x="4836755" y="3800056"/>
            <a:chExt cx="3723332" cy="846774"/>
          </a:xfrm>
        </p:grpSpPr>
        <p:pic>
          <p:nvPicPr>
            <p:cNvPr id="26" name="Picture 25" descr="R-Programm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3985" y="4008861"/>
              <a:ext cx="676102" cy="512905"/>
            </a:xfrm>
            <a:prstGeom prst="rect">
              <a:avLst/>
            </a:prstGeom>
          </p:spPr>
        </p:pic>
        <p:pic>
          <p:nvPicPr>
            <p:cNvPr id="27" name="Picture 26" descr="logo-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6923" y="3900463"/>
              <a:ext cx="746366" cy="746366"/>
            </a:xfrm>
            <a:prstGeom prst="rect">
              <a:avLst/>
            </a:prstGeom>
          </p:spPr>
        </p:pic>
        <p:pic>
          <p:nvPicPr>
            <p:cNvPr id="28" name="Picture 27" descr="Java-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1081" y="3800056"/>
              <a:ext cx="846774" cy="846774"/>
            </a:xfrm>
            <a:prstGeom prst="rect">
              <a:avLst/>
            </a:prstGeom>
          </p:spPr>
        </p:pic>
        <p:pic>
          <p:nvPicPr>
            <p:cNvPr id="29" name="Picture 28" descr="scala.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755" y="4008861"/>
              <a:ext cx="1125711" cy="499923"/>
            </a:xfrm>
            <a:prstGeom prst="rect">
              <a:avLst/>
            </a:prstGeom>
          </p:spPr>
        </p:pic>
      </p:grpSp>
      <p:sp>
        <p:nvSpPr>
          <p:cNvPr id="2" name="Slide Number Placeholder 1"/>
          <p:cNvSpPr>
            <a:spLocks noGrp="1"/>
          </p:cNvSpPr>
          <p:nvPr>
            <p:ph type="sldNum" sz="quarter" idx="4294967295"/>
          </p:nvPr>
        </p:nvSpPr>
        <p:spPr>
          <a:xfrm>
            <a:off x="8461375" y="6381753"/>
            <a:ext cx="558800" cy="364067"/>
          </a:xfrm>
          <a:prstGeom prst="rect">
            <a:avLst/>
          </a:prstGeom>
        </p:spPr>
        <p:txBody>
          <a:bodyPr/>
          <a:lstStyle/>
          <a:p>
            <a:fld id="{40D15546-3768-674C-81B9-C40A1A080E88}" type="slidenum">
              <a:rPr lang="en-US" smtClean="0"/>
              <a:t>85</a:t>
            </a:fld>
            <a:endParaRPr lang="en-US"/>
          </a:p>
        </p:txBody>
      </p:sp>
      <p:pic>
        <p:nvPicPr>
          <p:cNvPr id="41" name="Picture 40"/>
          <p:cNvPicPr>
            <a:picLocks noChangeAspect="1"/>
          </p:cNvPicPr>
          <p:nvPr/>
        </p:nvPicPr>
        <p:blipFill>
          <a:blip r:embed="rId6"/>
          <a:stretch>
            <a:fillRect/>
          </a:stretch>
        </p:blipFill>
        <p:spPr>
          <a:xfrm>
            <a:off x="3625275" y="5648423"/>
            <a:ext cx="693233" cy="190455"/>
          </a:xfrm>
          <a:prstGeom prst="rect">
            <a:avLst/>
          </a:prstGeom>
        </p:spPr>
      </p:pic>
      <p:pic>
        <p:nvPicPr>
          <p:cNvPr id="42" name="Picture 41"/>
          <p:cNvPicPr>
            <a:picLocks noChangeAspect="1"/>
          </p:cNvPicPr>
          <p:nvPr/>
        </p:nvPicPr>
        <p:blipFill>
          <a:blip r:embed="rId7"/>
          <a:stretch>
            <a:fillRect/>
          </a:stretch>
        </p:blipFill>
        <p:spPr>
          <a:xfrm>
            <a:off x="4943363" y="5632725"/>
            <a:ext cx="262994" cy="292298"/>
          </a:xfrm>
          <a:prstGeom prst="rect">
            <a:avLst/>
          </a:prstGeom>
        </p:spPr>
      </p:pic>
      <p:pic>
        <p:nvPicPr>
          <p:cNvPr id="44" name="Picture 43"/>
          <p:cNvPicPr>
            <a:picLocks noChangeAspect="1"/>
          </p:cNvPicPr>
          <p:nvPr/>
        </p:nvPicPr>
        <p:blipFill>
          <a:blip r:embed="rId8"/>
          <a:stretch>
            <a:fillRect/>
          </a:stretch>
        </p:blipFill>
        <p:spPr>
          <a:xfrm>
            <a:off x="2490104" y="5532545"/>
            <a:ext cx="571689" cy="635389"/>
          </a:xfrm>
          <a:prstGeom prst="rect">
            <a:avLst/>
          </a:prstGeom>
        </p:spPr>
      </p:pic>
      <p:pic>
        <p:nvPicPr>
          <p:cNvPr id="45" name="Picture 44" descr="Screen Shot 2015-02-16 at 3.16.55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10430" y="5638788"/>
            <a:ext cx="1120500" cy="301009"/>
          </a:xfrm>
          <a:prstGeom prst="rect">
            <a:avLst/>
          </a:prstGeom>
        </p:spPr>
      </p:pic>
      <p:pic>
        <p:nvPicPr>
          <p:cNvPr id="46" name="Picture 45" descr="MySQL-5_1.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20735" y="5508911"/>
            <a:ext cx="637828" cy="517015"/>
          </a:xfrm>
          <a:prstGeom prst="rect">
            <a:avLst/>
          </a:prstGeom>
        </p:spPr>
      </p:pic>
      <p:pic>
        <p:nvPicPr>
          <p:cNvPr id="47" name="Picture 46" descr="postgresql_logo-555px.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10402" y="5522351"/>
            <a:ext cx="472922" cy="584335"/>
          </a:xfrm>
          <a:prstGeom prst="rect">
            <a:avLst/>
          </a:prstGeom>
        </p:spPr>
      </p:pic>
      <p:pic>
        <p:nvPicPr>
          <p:cNvPr id="49" name="Picture 48"/>
          <p:cNvPicPr>
            <a:picLocks noChangeAspect="1"/>
          </p:cNvPicPr>
          <p:nvPr/>
        </p:nvPicPr>
        <p:blipFill>
          <a:blip r:embed="rId12"/>
          <a:stretch>
            <a:fillRect/>
          </a:stretch>
        </p:blipFill>
        <p:spPr>
          <a:xfrm>
            <a:off x="3134559" y="5583429"/>
            <a:ext cx="386991" cy="430111"/>
          </a:xfrm>
          <a:prstGeom prst="rect">
            <a:avLst/>
          </a:prstGeom>
        </p:spPr>
      </p:pic>
      <p:sp>
        <p:nvSpPr>
          <p:cNvPr id="50" name="Rectangle 49"/>
          <p:cNvSpPr/>
          <p:nvPr/>
        </p:nvSpPr>
        <p:spPr>
          <a:xfrm>
            <a:off x="5215365" y="5508911"/>
            <a:ext cx="748923" cy="323165"/>
          </a:xfrm>
          <a:prstGeom prst="rect">
            <a:avLst/>
          </a:prstGeom>
        </p:spPr>
        <p:txBody>
          <a:bodyPr wrap="none">
            <a:spAutoFit/>
          </a:bodyPr>
          <a:lstStyle/>
          <a:p>
            <a:r>
              <a:rPr lang="en-US" sz="1500" b="1" dirty="0" smtClean="0">
                <a:solidFill>
                  <a:schemeClr val="tx1">
                    <a:lumMod val="65000"/>
                    <a:lumOff val="35000"/>
                  </a:schemeClr>
                </a:solidFill>
                <a:latin typeface="Source Sans Pro Light"/>
                <a:cs typeface="Source Sans Pro Light"/>
              </a:rPr>
              <a:t>{JSON}</a:t>
            </a:r>
            <a:endParaRPr lang="en-US" sz="1500" b="1" dirty="0">
              <a:solidFill>
                <a:schemeClr val="tx1">
                  <a:lumMod val="65000"/>
                  <a:lumOff val="35000"/>
                </a:schemeClr>
              </a:solidFill>
              <a:latin typeface="Source Sans Pro Light"/>
              <a:cs typeface="Source Sans Pro Light"/>
            </a:endParaRPr>
          </a:p>
        </p:txBody>
      </p:sp>
      <p:pic>
        <p:nvPicPr>
          <p:cNvPr id="9" name="Picture 8" descr="Hadoop_logo-2.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45311" y="5462069"/>
            <a:ext cx="846800" cy="705866"/>
          </a:xfrm>
          <a:prstGeom prst="rect">
            <a:avLst/>
          </a:prstGeom>
        </p:spPr>
      </p:pic>
      <p:cxnSp>
        <p:nvCxnSpPr>
          <p:cNvPr id="11" name="Straight Arrow Connector 10"/>
          <p:cNvCxnSpPr/>
          <p:nvPr/>
        </p:nvCxnSpPr>
        <p:spPr>
          <a:xfrm>
            <a:off x="6117407" y="4669158"/>
            <a:ext cx="783709" cy="572367"/>
          </a:xfrm>
          <a:prstGeom prst="straightConnector1">
            <a:avLst/>
          </a:prstGeom>
          <a:ln>
            <a:solidFill>
              <a:srgbClr val="F66945"/>
            </a:solidFill>
            <a:headEnd type="triangle" w="lg" len="lg"/>
            <a:tailEnd type="triangle" w="lg" len="lg"/>
          </a:ln>
          <a:effectLst/>
        </p:spPr>
        <p:style>
          <a:lnRef idx="2">
            <a:schemeClr val="accent2"/>
          </a:lnRef>
          <a:fillRef idx="0">
            <a:schemeClr val="accent2"/>
          </a:fillRef>
          <a:effectRef idx="1">
            <a:schemeClr val="accent2"/>
          </a:effectRef>
          <a:fontRef idx="minor">
            <a:schemeClr val="tx1"/>
          </a:fontRef>
        </p:style>
      </p:cxnSp>
      <p:cxnSp>
        <p:nvCxnSpPr>
          <p:cNvPr id="52" name="Straight Arrow Connector 51"/>
          <p:cNvCxnSpPr/>
          <p:nvPr/>
        </p:nvCxnSpPr>
        <p:spPr>
          <a:xfrm flipH="1">
            <a:off x="2383105" y="4669158"/>
            <a:ext cx="812457" cy="572367"/>
          </a:xfrm>
          <a:prstGeom prst="straightConnector1">
            <a:avLst/>
          </a:prstGeom>
          <a:ln>
            <a:solidFill>
              <a:srgbClr val="F66945"/>
            </a:solidFill>
            <a:headEnd type="triangle" w="lg" len="lg"/>
            <a:tailEnd type="triangle" w="lg" len="lg"/>
          </a:ln>
          <a:effectLst/>
        </p:spPr>
        <p:style>
          <a:lnRef idx="2">
            <a:schemeClr val="accent2"/>
          </a:lnRef>
          <a:fillRef idx="0">
            <a:schemeClr val="accent2"/>
          </a:fillRef>
          <a:effectRef idx="1">
            <a:schemeClr val="accent2"/>
          </a:effectRef>
          <a:fontRef idx="minor">
            <a:schemeClr val="tx1"/>
          </a:fontRef>
        </p:style>
      </p:cxnSp>
      <p:cxnSp>
        <p:nvCxnSpPr>
          <p:cNvPr id="54" name="Straight Arrow Connector 53"/>
          <p:cNvCxnSpPr/>
          <p:nvPr/>
        </p:nvCxnSpPr>
        <p:spPr>
          <a:xfrm flipH="1">
            <a:off x="3186553" y="4669159"/>
            <a:ext cx="577718" cy="572365"/>
          </a:xfrm>
          <a:prstGeom prst="straightConnector1">
            <a:avLst/>
          </a:prstGeom>
          <a:ln>
            <a:solidFill>
              <a:srgbClr val="F66945"/>
            </a:solidFill>
            <a:headEnd type="triangle" w="lg" len="lg"/>
            <a:tailEnd type="triangle" w="lg" len="lg"/>
          </a:ln>
          <a:effectLst/>
        </p:spPr>
        <p:style>
          <a:lnRef idx="2">
            <a:schemeClr val="accent2"/>
          </a:lnRef>
          <a:fillRef idx="0">
            <a:schemeClr val="accent2"/>
          </a:fillRef>
          <a:effectRef idx="1">
            <a:schemeClr val="accent2"/>
          </a:effectRef>
          <a:fontRef idx="minor">
            <a:schemeClr val="tx1"/>
          </a:fontRef>
        </p:style>
      </p:cxnSp>
      <p:cxnSp>
        <p:nvCxnSpPr>
          <p:cNvPr id="57" name="Straight Arrow Connector 56"/>
          <p:cNvCxnSpPr/>
          <p:nvPr/>
        </p:nvCxnSpPr>
        <p:spPr>
          <a:xfrm>
            <a:off x="5520121" y="4669159"/>
            <a:ext cx="575486" cy="572365"/>
          </a:xfrm>
          <a:prstGeom prst="straightConnector1">
            <a:avLst/>
          </a:prstGeom>
          <a:ln>
            <a:solidFill>
              <a:srgbClr val="F66945"/>
            </a:solidFill>
            <a:headEnd type="triangle" w="lg" len="lg"/>
            <a:tailEnd type="triangle" w="lg" len="lg"/>
          </a:ln>
          <a:effectLst/>
        </p:spPr>
        <p:style>
          <a:lnRef idx="2">
            <a:schemeClr val="accent2"/>
          </a:lnRef>
          <a:fillRef idx="0">
            <a:schemeClr val="accent2"/>
          </a:fillRef>
          <a:effectRef idx="1">
            <a:schemeClr val="accent2"/>
          </a:effectRef>
          <a:fontRef idx="minor">
            <a:schemeClr val="tx1"/>
          </a:fontRef>
        </p:style>
      </p:cxnSp>
      <p:sp>
        <p:nvSpPr>
          <p:cNvPr id="68" name="TextBox 67"/>
          <p:cNvSpPr txBox="1"/>
          <p:nvPr/>
        </p:nvSpPr>
        <p:spPr>
          <a:xfrm>
            <a:off x="3826996" y="4647133"/>
            <a:ext cx="1620957" cy="415498"/>
          </a:xfrm>
          <a:prstGeom prst="rect">
            <a:avLst/>
          </a:prstGeom>
          <a:noFill/>
        </p:spPr>
        <p:txBody>
          <a:bodyPr wrap="none" rtlCol="0">
            <a:spAutoFit/>
          </a:bodyPr>
          <a:lstStyle/>
          <a:p>
            <a:r>
              <a:rPr lang="en-US" sz="2100" dirty="0" smtClean="0">
                <a:solidFill>
                  <a:srgbClr val="F66945"/>
                </a:solidFill>
                <a:latin typeface="Source Sans Pro Light"/>
                <a:cs typeface="Source Sans Pro Light"/>
              </a:rPr>
              <a:t>Data Sources</a:t>
            </a:r>
            <a:endParaRPr lang="en-US" sz="2100" dirty="0">
              <a:solidFill>
                <a:srgbClr val="F66945"/>
              </a:solidFill>
              <a:latin typeface="Source Sans Pro Light"/>
              <a:cs typeface="Source Sans Pro Light"/>
            </a:endParaRPr>
          </a:p>
        </p:txBody>
      </p:sp>
      <p:sp>
        <p:nvSpPr>
          <p:cNvPr id="30" name="Rectangle 29"/>
          <p:cNvSpPr/>
          <p:nvPr/>
        </p:nvSpPr>
        <p:spPr>
          <a:xfrm>
            <a:off x="1696472" y="1868269"/>
            <a:ext cx="543492" cy="1829608"/>
          </a:xfrm>
          <a:prstGeom prst="rect">
            <a:avLst/>
          </a:prstGeom>
          <a:solidFill>
            <a:srgbClr val="F56945"/>
          </a:solidFill>
          <a:ln>
            <a:noFill/>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700" kern="0" dirty="0">
              <a:solidFill>
                <a:sysClr val="window" lastClr="FFFFFF"/>
              </a:solidFill>
              <a:latin typeface="Source Sans Pro Light"/>
              <a:cs typeface="Source Sans Pro Light"/>
            </a:endParaRPr>
          </a:p>
        </p:txBody>
      </p:sp>
      <p:sp>
        <p:nvSpPr>
          <p:cNvPr id="31" name="Rectangle 30"/>
          <p:cNvSpPr/>
          <p:nvPr/>
        </p:nvSpPr>
        <p:spPr>
          <a:xfrm>
            <a:off x="1696472" y="3825595"/>
            <a:ext cx="5944388" cy="646176"/>
          </a:xfrm>
          <a:prstGeom prst="rect">
            <a:avLst/>
          </a:prstGeom>
          <a:solidFill>
            <a:schemeClr val="accent1"/>
          </a:solidFill>
          <a:ln>
            <a:noFill/>
            <a:headEnd type="none" w="med" len="med"/>
            <a:tailEnd type="none"/>
          </a:ln>
          <a:effectLst/>
        </p:spPr>
        <p:style>
          <a:lnRef idx="1">
            <a:schemeClr val="accent2"/>
          </a:lnRef>
          <a:fillRef idx="3">
            <a:schemeClr val="accent2"/>
          </a:fillRef>
          <a:effectRef idx="2">
            <a:schemeClr val="accent2"/>
          </a:effectRef>
          <a:fontRef idx="minor">
            <a:schemeClr val="lt1"/>
          </a:fontRef>
        </p:style>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smtClean="0">
                <a:ln>
                  <a:noFill/>
                </a:ln>
                <a:solidFill>
                  <a:sysClr val="window" lastClr="FFFFFF"/>
                </a:solidFill>
                <a:effectLst/>
                <a:uLnTx/>
                <a:uFillTx/>
                <a:latin typeface="Source Sans Pro Light"/>
                <a:ea typeface="+mn-ea"/>
                <a:cs typeface="Source Sans Pro Light"/>
              </a:rPr>
              <a:t>Spark Core</a:t>
            </a:r>
            <a:endParaRPr kumimoji="0" lang="en-US" sz="2100" b="0" i="0" u="none" strike="noStrike" kern="0" cap="none" spc="0" normalizeH="0" baseline="0" noProof="0" dirty="0">
              <a:ln>
                <a:noFill/>
              </a:ln>
              <a:solidFill>
                <a:sysClr val="window" lastClr="FFFFFF"/>
              </a:solidFill>
              <a:effectLst/>
              <a:uLnTx/>
              <a:uFillTx/>
              <a:latin typeface="Source Sans Pro Light"/>
              <a:ea typeface="+mn-ea"/>
              <a:cs typeface="Source Sans Pro Light"/>
            </a:endParaRPr>
          </a:p>
        </p:txBody>
      </p:sp>
      <p:sp>
        <p:nvSpPr>
          <p:cNvPr id="36" name="Rectangle 35"/>
          <p:cNvSpPr/>
          <p:nvPr/>
        </p:nvSpPr>
        <p:spPr>
          <a:xfrm>
            <a:off x="1696473" y="1301197"/>
            <a:ext cx="1885849" cy="725924"/>
          </a:xfrm>
          <a:prstGeom prst="rect">
            <a:avLst/>
          </a:prstGeom>
          <a:solidFill>
            <a:srgbClr val="F56945"/>
          </a:solidFill>
          <a:ln>
            <a:noFill/>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100" kern="0" dirty="0" err="1" smtClean="0">
                <a:solidFill>
                  <a:sysClr val="window" lastClr="FFFFFF"/>
                </a:solidFill>
                <a:latin typeface="Source Sans Pro Light"/>
                <a:cs typeface="Source Sans Pro Light"/>
              </a:rPr>
              <a:t>DataFrames</a:t>
            </a:r>
            <a:endParaRPr lang="en-US" sz="1700" kern="0" dirty="0">
              <a:solidFill>
                <a:sysClr val="window" lastClr="FFFFFF"/>
              </a:solidFill>
              <a:latin typeface="Source Sans Pro Light"/>
              <a:cs typeface="Source Sans Pro Light"/>
            </a:endParaRPr>
          </a:p>
        </p:txBody>
      </p:sp>
      <p:sp>
        <p:nvSpPr>
          <p:cNvPr id="37" name="Rectangle 36"/>
          <p:cNvSpPr/>
          <p:nvPr/>
        </p:nvSpPr>
        <p:spPr>
          <a:xfrm>
            <a:off x="5046818" y="1301197"/>
            <a:ext cx="2594043" cy="725924"/>
          </a:xfrm>
          <a:prstGeom prst="rect">
            <a:avLst/>
          </a:prstGeom>
          <a:solidFill>
            <a:srgbClr val="F56945"/>
          </a:solidFill>
          <a:ln>
            <a:noFill/>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100" kern="0" dirty="0" smtClean="0">
                <a:solidFill>
                  <a:sysClr val="window" lastClr="FFFFFF"/>
                </a:solidFill>
                <a:latin typeface="Source Sans Pro Light"/>
                <a:cs typeface="Source Sans Pro Light"/>
              </a:rPr>
              <a:t>ML Pipelines</a:t>
            </a:r>
            <a:endParaRPr lang="en-US" sz="1700" kern="0" dirty="0">
              <a:solidFill>
                <a:sysClr val="window" lastClr="FFFFFF"/>
              </a:solidFill>
              <a:latin typeface="Source Sans Pro Light"/>
              <a:cs typeface="Source Sans Pro Light"/>
            </a:endParaRPr>
          </a:p>
        </p:txBody>
      </p:sp>
      <p:sp>
        <p:nvSpPr>
          <p:cNvPr id="38" name="Rectangle 37"/>
          <p:cNvSpPr/>
          <p:nvPr/>
        </p:nvSpPr>
        <p:spPr>
          <a:xfrm>
            <a:off x="3692018" y="2147222"/>
            <a:ext cx="1244124" cy="1550655"/>
          </a:xfrm>
          <a:prstGeom prst="rect">
            <a:avLst/>
          </a:prstGeom>
          <a:solidFill>
            <a:srgbClr val="3CBFD2"/>
          </a:solidFill>
          <a:ln>
            <a:noFill/>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defTabSz="914400">
              <a:defRPr/>
            </a:pPr>
            <a:r>
              <a:rPr kumimoji="0" lang="en-US" sz="2100" b="0" i="0" u="none" strike="noStrike" kern="0" cap="none" spc="0" normalizeH="0" baseline="0" noProof="0" dirty="0" smtClean="0">
                <a:ln>
                  <a:noFill/>
                </a:ln>
                <a:solidFill>
                  <a:sysClr val="window" lastClr="FFFFFF"/>
                </a:solidFill>
                <a:effectLst/>
                <a:uLnTx/>
                <a:uFillTx/>
                <a:latin typeface="Source Sans Pro Light"/>
                <a:cs typeface="Source Sans Pro Light"/>
              </a:rPr>
              <a:t>Spark</a:t>
            </a:r>
            <a:r>
              <a:rPr kumimoji="0" lang="en-US" sz="2100" b="0" i="0" u="none" strike="noStrike" kern="0" cap="none" spc="0" normalizeH="0" noProof="0" dirty="0" smtClean="0">
                <a:ln>
                  <a:noFill/>
                </a:ln>
                <a:solidFill>
                  <a:sysClr val="window" lastClr="FFFFFF"/>
                </a:solidFill>
                <a:effectLst/>
                <a:uLnTx/>
                <a:uFillTx/>
                <a:latin typeface="Source Sans Pro Light"/>
                <a:cs typeface="Source Sans Pro Light"/>
              </a:rPr>
              <a:t> Streaming</a:t>
            </a:r>
            <a:endParaRPr kumimoji="0" lang="en-US" sz="1600" b="0" i="0" u="none" strike="noStrike" kern="0" cap="none" spc="0" normalizeH="0" baseline="0" noProof="0" dirty="0">
              <a:ln>
                <a:noFill/>
              </a:ln>
              <a:solidFill>
                <a:sysClr val="window" lastClr="FFFFFF"/>
              </a:solidFill>
              <a:effectLst/>
              <a:uLnTx/>
              <a:uFillTx/>
              <a:latin typeface="Source Sans Pro Light"/>
              <a:cs typeface="Source Sans Pro Light"/>
            </a:endParaRPr>
          </a:p>
        </p:txBody>
      </p:sp>
      <p:sp>
        <p:nvSpPr>
          <p:cNvPr id="39" name="Rectangle 38"/>
          <p:cNvSpPr/>
          <p:nvPr/>
        </p:nvSpPr>
        <p:spPr>
          <a:xfrm>
            <a:off x="2338197" y="2147222"/>
            <a:ext cx="1244124" cy="1550655"/>
          </a:xfrm>
          <a:prstGeom prst="rect">
            <a:avLst/>
          </a:prstGeom>
          <a:solidFill>
            <a:srgbClr val="3CBFD2"/>
          </a:solidFill>
          <a:ln>
            <a:noFill/>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100" kern="0" dirty="0" smtClean="0">
                <a:solidFill>
                  <a:sysClr val="window" lastClr="FFFFFF"/>
                </a:solidFill>
                <a:latin typeface="Source Sans Pro Light"/>
                <a:cs typeface="Source Sans Pro Light"/>
              </a:rPr>
              <a:t>Spark SQL</a:t>
            </a:r>
            <a:endParaRPr lang="en-US" sz="1600" kern="0" dirty="0">
              <a:solidFill>
                <a:sysClr val="window" lastClr="FFFFFF"/>
              </a:solidFill>
              <a:latin typeface="Source Sans Pro Light"/>
              <a:cs typeface="Source Sans Pro Light"/>
            </a:endParaRPr>
          </a:p>
        </p:txBody>
      </p:sp>
      <p:sp>
        <p:nvSpPr>
          <p:cNvPr id="40" name="Rectangle 39"/>
          <p:cNvSpPr/>
          <p:nvPr/>
        </p:nvSpPr>
        <p:spPr>
          <a:xfrm>
            <a:off x="5046817" y="2147222"/>
            <a:ext cx="1244124" cy="1550655"/>
          </a:xfrm>
          <a:prstGeom prst="rect">
            <a:avLst/>
          </a:prstGeom>
          <a:solidFill>
            <a:srgbClr val="3CBFD2"/>
          </a:solidFill>
          <a:ln>
            <a:noFill/>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smtClean="0">
                <a:ln>
                  <a:noFill/>
                </a:ln>
                <a:solidFill>
                  <a:sysClr val="window" lastClr="FFFFFF"/>
                </a:solidFill>
                <a:effectLst/>
                <a:uLnTx/>
                <a:uFillTx/>
                <a:latin typeface="Source Sans Pro Light"/>
                <a:cs typeface="Source Sans Pro Light"/>
              </a:rPr>
              <a:t>MLlib</a:t>
            </a:r>
          </a:p>
        </p:txBody>
      </p:sp>
      <p:sp>
        <p:nvSpPr>
          <p:cNvPr id="43" name="Rectangle 42"/>
          <p:cNvSpPr/>
          <p:nvPr/>
        </p:nvSpPr>
        <p:spPr>
          <a:xfrm>
            <a:off x="6396736" y="2147222"/>
            <a:ext cx="1244124" cy="1550655"/>
          </a:xfrm>
          <a:prstGeom prst="rect">
            <a:avLst/>
          </a:prstGeom>
          <a:solidFill>
            <a:srgbClr val="3CBFD2"/>
          </a:solidFill>
          <a:ln>
            <a:noFill/>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smtClean="0">
                <a:ln>
                  <a:noFill/>
                </a:ln>
                <a:solidFill>
                  <a:sysClr val="window" lastClr="FFFFFF"/>
                </a:solidFill>
                <a:effectLst/>
                <a:uLnTx/>
                <a:uFillTx/>
                <a:latin typeface="Source Sans Pro Light"/>
                <a:cs typeface="Source Sans Pro Light"/>
              </a:rPr>
              <a:t>GraphX</a:t>
            </a:r>
          </a:p>
        </p:txBody>
      </p:sp>
      <p:sp>
        <p:nvSpPr>
          <p:cNvPr id="3" name="Rectangle 2"/>
          <p:cNvSpPr/>
          <p:nvPr/>
        </p:nvSpPr>
        <p:spPr>
          <a:xfrm>
            <a:off x="0" y="0"/>
            <a:ext cx="9143999" cy="6858000"/>
          </a:xfrm>
          <a:prstGeom prst="rect">
            <a:avLst/>
          </a:prstGeom>
          <a:solidFill>
            <a:schemeClr val="bg1">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ounded Rectangle 31"/>
          <p:cNvSpPr/>
          <p:nvPr/>
        </p:nvSpPr>
        <p:spPr>
          <a:xfrm>
            <a:off x="1286759" y="2655117"/>
            <a:ext cx="6761588" cy="1403476"/>
          </a:xfrm>
          <a:prstGeom prst="roundRect">
            <a:avLst/>
          </a:prstGeom>
          <a:solidFill>
            <a:srgbClr val="FF6600">
              <a:alpha val="86000"/>
            </a:srgbClr>
          </a:solidFill>
          <a:ln w="9525" cmpd="sng">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chemeClr val="bg1"/>
                </a:solidFill>
                <a:latin typeface="Source Sans Pro Light"/>
                <a:cs typeface="Source Sans Pro Light"/>
              </a:rPr>
              <a:t>unified engine across </a:t>
            </a:r>
            <a:r>
              <a:rPr lang="en-US" sz="3200" i="1" dirty="0">
                <a:solidFill>
                  <a:schemeClr val="bg1"/>
                </a:solidFill>
                <a:latin typeface="Source Sans Pro Light"/>
                <a:cs typeface="Source Sans Pro Light"/>
              </a:rPr>
              <a:t>data sources</a:t>
            </a:r>
            <a:r>
              <a:rPr lang="en-US" sz="3200" dirty="0">
                <a:solidFill>
                  <a:schemeClr val="bg1"/>
                </a:solidFill>
                <a:latin typeface="Source Sans Pro Light"/>
                <a:cs typeface="Source Sans Pro Light"/>
              </a:rPr>
              <a:t>, </a:t>
            </a:r>
            <a:r>
              <a:rPr lang="en-US" sz="3200" i="1" dirty="0">
                <a:solidFill>
                  <a:schemeClr val="bg1"/>
                </a:solidFill>
                <a:latin typeface="Source Sans Pro Light"/>
                <a:cs typeface="Source Sans Pro Light"/>
              </a:rPr>
              <a:t>workloads</a:t>
            </a:r>
            <a:r>
              <a:rPr lang="en-US" sz="3200" dirty="0">
                <a:solidFill>
                  <a:schemeClr val="bg1"/>
                </a:solidFill>
                <a:latin typeface="Source Sans Pro Light"/>
                <a:cs typeface="Source Sans Pro Light"/>
              </a:rPr>
              <a:t> and </a:t>
            </a:r>
            <a:r>
              <a:rPr lang="en-US" sz="3200" i="1" dirty="0">
                <a:solidFill>
                  <a:schemeClr val="bg1"/>
                </a:solidFill>
                <a:latin typeface="Source Sans Pro Light"/>
                <a:cs typeface="Source Sans Pro Light"/>
              </a:rPr>
              <a:t>environments</a:t>
            </a:r>
            <a:endParaRPr lang="en-US" sz="3200" i="1" dirty="0" smtClean="0">
              <a:solidFill>
                <a:schemeClr val="bg1"/>
              </a:solidFill>
              <a:latin typeface="Source Sans Pro Light"/>
              <a:cs typeface="Source Sans Pro Light"/>
            </a:endParaRPr>
          </a:p>
        </p:txBody>
      </p:sp>
    </p:spTree>
    <p:extLst>
      <p:ext uri="{BB962C8B-B14F-4D97-AF65-F5344CB8AC3E}">
        <p14:creationId xmlns:p14="http://schemas.microsoft.com/office/powerpoint/2010/main" val="942368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dissolve">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lstStyle/>
          <a:p>
            <a:r>
              <a:rPr lang="en-US" dirty="0" err="1" smtClean="0"/>
              <a:t>Hadoop</a:t>
            </a:r>
            <a:r>
              <a:rPr lang="en-US" dirty="0" smtClean="0"/>
              <a:t> Stack</a:t>
            </a:r>
            <a:endParaRPr lang="en-US" dirty="0"/>
          </a:p>
        </p:txBody>
      </p:sp>
      <p:sp>
        <p:nvSpPr>
          <p:cNvPr id="17" name="TextBox 16"/>
          <p:cNvSpPr txBox="1"/>
          <p:nvPr/>
        </p:nvSpPr>
        <p:spPr>
          <a:xfrm>
            <a:off x="9690100" y="292100"/>
            <a:ext cx="184666" cy="461665"/>
          </a:xfrm>
          <a:prstGeom prst="rect">
            <a:avLst/>
          </a:prstGeom>
          <a:noFill/>
        </p:spPr>
        <p:txBody>
          <a:bodyPr wrap="none" rtlCol="0">
            <a:spAutoFit/>
          </a:bodyPr>
          <a:lstStyle/>
          <a:p>
            <a:endParaRPr lang="en-US" dirty="0" smtClean="0">
              <a:latin typeface="+mn-lt"/>
            </a:endParaRPr>
          </a:p>
        </p:txBody>
      </p:sp>
      <p:sp>
        <p:nvSpPr>
          <p:cNvPr id="7" name="Rectangle 6"/>
          <p:cNvSpPr/>
          <p:nvPr/>
        </p:nvSpPr>
        <p:spPr>
          <a:xfrm>
            <a:off x="76200" y="1319686"/>
            <a:ext cx="8415873" cy="2255108"/>
          </a:xfrm>
          <a:prstGeom prst="rect">
            <a:avLst/>
          </a:prstGeom>
          <a:noFill/>
          <a:ln w="38100"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chemeClr val="bg1">
                    <a:lumMod val="75000"/>
                  </a:schemeClr>
                </a:solidFill>
                <a:latin typeface="Source Sans Pro Light"/>
                <a:cs typeface="Source Sans Pro Light"/>
              </a:rPr>
              <a:t>Processing Layer</a:t>
            </a:r>
            <a:endParaRPr lang="en-US" sz="4000" dirty="0">
              <a:solidFill>
                <a:schemeClr val="bg1">
                  <a:lumMod val="75000"/>
                </a:schemeClr>
              </a:solidFill>
              <a:latin typeface="Source Sans Pro Light"/>
              <a:cs typeface="Source Sans Pro Light"/>
            </a:endParaRPr>
          </a:p>
        </p:txBody>
      </p:sp>
      <p:sp>
        <p:nvSpPr>
          <p:cNvPr id="35" name="Rectangle 34"/>
          <p:cNvSpPr/>
          <p:nvPr/>
        </p:nvSpPr>
        <p:spPr>
          <a:xfrm>
            <a:off x="76203" y="3719187"/>
            <a:ext cx="8415873" cy="600662"/>
          </a:xfrm>
          <a:prstGeom prst="rect">
            <a:avLst/>
          </a:prstGeom>
          <a:noFill/>
          <a:ln w="38100"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rgbClr val="BFBFBF"/>
                </a:solidFill>
                <a:latin typeface="Source Sans Pro Light"/>
                <a:cs typeface="Source Sans Pro Light"/>
              </a:rPr>
              <a:t>Resource Management Layer</a:t>
            </a:r>
            <a:endParaRPr lang="en-US" sz="3600" dirty="0">
              <a:solidFill>
                <a:srgbClr val="BFBFBF"/>
              </a:solidFill>
              <a:latin typeface="Source Sans Pro Light"/>
              <a:cs typeface="Source Sans Pro Light"/>
            </a:endParaRPr>
          </a:p>
        </p:txBody>
      </p:sp>
      <p:sp>
        <p:nvSpPr>
          <p:cNvPr id="36" name="Rectangle 35"/>
          <p:cNvSpPr/>
          <p:nvPr/>
        </p:nvSpPr>
        <p:spPr>
          <a:xfrm>
            <a:off x="76206" y="4464242"/>
            <a:ext cx="8415873" cy="1287854"/>
          </a:xfrm>
          <a:prstGeom prst="rect">
            <a:avLst/>
          </a:prstGeom>
          <a:noFill/>
          <a:ln w="38100"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rgbClr val="BFBFBF"/>
                </a:solidFill>
                <a:latin typeface="Source Sans Pro Light"/>
                <a:cs typeface="Source Sans Pro Light"/>
              </a:rPr>
              <a:t>Storage Layer</a:t>
            </a:r>
            <a:endParaRPr lang="en-US" sz="4000" dirty="0">
              <a:solidFill>
                <a:srgbClr val="BFBFBF"/>
              </a:solidFill>
              <a:latin typeface="Source Sans Pro Light"/>
              <a:cs typeface="Source Sans Pro Light"/>
            </a:endParaRPr>
          </a:p>
        </p:txBody>
      </p:sp>
      <p:grpSp>
        <p:nvGrpSpPr>
          <p:cNvPr id="8" name="Group 7"/>
          <p:cNvGrpSpPr/>
          <p:nvPr/>
        </p:nvGrpSpPr>
        <p:grpSpPr>
          <a:xfrm>
            <a:off x="76203" y="4472248"/>
            <a:ext cx="8930041" cy="1361267"/>
            <a:chOff x="76203" y="4472248"/>
            <a:chExt cx="8930041" cy="1361267"/>
          </a:xfrm>
        </p:grpSpPr>
        <p:sp>
          <p:nvSpPr>
            <p:cNvPr id="9" name="Rectangle 8"/>
            <p:cNvSpPr/>
            <p:nvPr/>
          </p:nvSpPr>
          <p:spPr>
            <a:xfrm>
              <a:off x="76203" y="4472248"/>
              <a:ext cx="8385639" cy="1279847"/>
            </a:xfrm>
            <a:prstGeom prst="rect">
              <a:avLst/>
            </a:prstGeom>
            <a:solidFill>
              <a:schemeClr val="bg1">
                <a:lumMod val="75000"/>
              </a:schemeClr>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200" dirty="0" smtClean="0">
                  <a:solidFill>
                    <a:srgbClr val="000000"/>
                  </a:solidFill>
                  <a:latin typeface="Source Sans Pro Light"/>
                  <a:cs typeface="Source Sans Pro Light"/>
                </a:rPr>
                <a:t>HDFS</a:t>
              </a:r>
            </a:p>
          </p:txBody>
        </p:sp>
        <p:sp>
          <p:nvSpPr>
            <p:cNvPr id="10" name="TextBox 9"/>
            <p:cNvSpPr txBox="1"/>
            <p:nvPr/>
          </p:nvSpPr>
          <p:spPr>
            <a:xfrm rot="16200000">
              <a:off x="8113078" y="4940350"/>
              <a:ext cx="1263111" cy="523220"/>
            </a:xfrm>
            <a:prstGeom prst="rect">
              <a:avLst/>
            </a:prstGeom>
            <a:noFill/>
          </p:spPr>
          <p:txBody>
            <a:bodyPr wrap="none" rtlCol="0">
              <a:spAutoFit/>
            </a:bodyPr>
            <a:lstStyle/>
            <a:p>
              <a:r>
                <a:rPr lang="en-US" sz="2800" dirty="0" smtClean="0">
                  <a:latin typeface="Gill Sans Light"/>
                  <a:cs typeface="Gill Sans Light"/>
                </a:rPr>
                <a:t>Storage</a:t>
              </a:r>
            </a:p>
          </p:txBody>
        </p:sp>
      </p:grpSp>
      <p:grpSp>
        <p:nvGrpSpPr>
          <p:cNvPr id="11" name="Group 10"/>
          <p:cNvGrpSpPr/>
          <p:nvPr/>
        </p:nvGrpSpPr>
        <p:grpSpPr>
          <a:xfrm>
            <a:off x="97384" y="3377907"/>
            <a:ext cx="9111808" cy="1179480"/>
            <a:chOff x="97384" y="3377907"/>
            <a:chExt cx="9111808" cy="1179480"/>
          </a:xfrm>
        </p:grpSpPr>
        <p:sp>
          <p:nvSpPr>
            <p:cNvPr id="12" name="Rectangle 11"/>
            <p:cNvSpPr/>
            <p:nvPr/>
          </p:nvSpPr>
          <p:spPr>
            <a:xfrm>
              <a:off x="97384" y="3719187"/>
              <a:ext cx="8385639" cy="600662"/>
            </a:xfrm>
            <a:prstGeom prst="rect">
              <a:avLst/>
            </a:prstGeom>
            <a:solidFill>
              <a:schemeClr val="bg1">
                <a:lumMod val="75000"/>
              </a:schemeClr>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200" dirty="0" smtClean="0">
                  <a:solidFill>
                    <a:srgbClr val="000000"/>
                  </a:solidFill>
                  <a:latin typeface="Source Sans Pro Light"/>
                  <a:cs typeface="Source Sans Pro Light"/>
                </a:rPr>
                <a:t>Yarn</a:t>
              </a:r>
            </a:p>
          </p:txBody>
        </p:sp>
        <p:sp>
          <p:nvSpPr>
            <p:cNvPr id="13" name="TextBox 12"/>
            <p:cNvSpPr txBox="1"/>
            <p:nvPr/>
          </p:nvSpPr>
          <p:spPr>
            <a:xfrm rot="16200000">
              <a:off x="8260893" y="3609087"/>
              <a:ext cx="1179480" cy="717119"/>
            </a:xfrm>
            <a:prstGeom prst="rect">
              <a:avLst/>
            </a:prstGeom>
            <a:noFill/>
          </p:spPr>
          <p:txBody>
            <a:bodyPr wrap="none" rtlCol="0">
              <a:spAutoFit/>
            </a:bodyPr>
            <a:lstStyle/>
            <a:p>
              <a:pPr algn="ctr">
                <a:lnSpc>
                  <a:spcPct val="70000"/>
                </a:lnSpc>
              </a:pPr>
              <a:r>
                <a:rPr lang="en-US" sz="2800" dirty="0" smtClean="0">
                  <a:latin typeface="Gill Sans Light"/>
                  <a:cs typeface="Gill Sans Light"/>
                </a:rPr>
                <a:t>Res. </a:t>
              </a:r>
            </a:p>
            <a:p>
              <a:pPr algn="ctr">
                <a:lnSpc>
                  <a:spcPct val="70000"/>
                </a:lnSpc>
              </a:pPr>
              <a:r>
                <a:rPr lang="en-US" sz="2800" dirty="0" err="1" smtClean="0">
                  <a:latin typeface="Gill Sans Light"/>
                  <a:cs typeface="Gill Sans Light"/>
                </a:rPr>
                <a:t>Mgmnt</a:t>
              </a:r>
              <a:endParaRPr lang="en-US" sz="2800" dirty="0" smtClean="0">
                <a:latin typeface="Gill Sans Light"/>
                <a:cs typeface="Gill Sans Light"/>
              </a:endParaRPr>
            </a:p>
          </p:txBody>
        </p:sp>
      </p:grpSp>
      <p:grpSp>
        <p:nvGrpSpPr>
          <p:cNvPr id="14" name="Group 13"/>
          <p:cNvGrpSpPr/>
          <p:nvPr/>
        </p:nvGrpSpPr>
        <p:grpSpPr>
          <a:xfrm>
            <a:off x="97384" y="1299156"/>
            <a:ext cx="8908860" cy="2288969"/>
            <a:chOff x="97384" y="1299156"/>
            <a:chExt cx="8908860" cy="2288969"/>
          </a:xfrm>
        </p:grpSpPr>
        <p:sp>
          <p:nvSpPr>
            <p:cNvPr id="15" name="Rectangle 14"/>
            <p:cNvSpPr/>
            <p:nvPr/>
          </p:nvSpPr>
          <p:spPr>
            <a:xfrm rot="16200000">
              <a:off x="3120987" y="1933912"/>
              <a:ext cx="2255109" cy="1053317"/>
            </a:xfrm>
            <a:prstGeom prst="rect">
              <a:avLst/>
            </a:prstGeom>
            <a:solidFill>
              <a:srgbClr val="BFBFBF"/>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3200" dirty="0" smtClean="0">
                  <a:solidFill>
                    <a:srgbClr val="000000"/>
                  </a:solidFill>
                  <a:latin typeface="Source Sans Pro Light"/>
                  <a:cs typeface="Source Sans Pro Light"/>
                </a:rPr>
                <a:t>Storm</a:t>
              </a:r>
            </a:p>
          </p:txBody>
        </p:sp>
        <p:sp>
          <p:nvSpPr>
            <p:cNvPr id="16" name="Rectangle 15"/>
            <p:cNvSpPr/>
            <p:nvPr/>
          </p:nvSpPr>
          <p:spPr>
            <a:xfrm>
              <a:off x="97384" y="2599259"/>
              <a:ext cx="3526367" cy="976904"/>
            </a:xfrm>
            <a:prstGeom prst="rect">
              <a:avLst/>
            </a:prstGeom>
            <a:solidFill>
              <a:schemeClr val="bg1">
                <a:lumMod val="75000"/>
              </a:schemeClr>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200" dirty="0" err="1" smtClean="0">
                  <a:solidFill>
                    <a:srgbClr val="000000"/>
                  </a:solidFill>
                  <a:latin typeface="Source Sans Pro Light"/>
                  <a:cs typeface="Source Sans Pro Light"/>
                </a:rPr>
                <a:t>HadoopMR</a:t>
              </a:r>
              <a:endParaRPr lang="en-US" sz="3200" dirty="0" smtClean="0">
                <a:solidFill>
                  <a:srgbClr val="000000"/>
                </a:solidFill>
                <a:latin typeface="Source Sans Pro Light"/>
                <a:cs typeface="Source Sans Pro Light"/>
              </a:endParaRPr>
            </a:p>
          </p:txBody>
        </p:sp>
        <p:sp>
          <p:nvSpPr>
            <p:cNvPr id="18" name="Rectangle 17"/>
            <p:cNvSpPr/>
            <p:nvPr/>
          </p:nvSpPr>
          <p:spPr>
            <a:xfrm>
              <a:off x="97385" y="1319687"/>
              <a:ext cx="1511299" cy="1225550"/>
            </a:xfrm>
            <a:prstGeom prst="rect">
              <a:avLst/>
            </a:prstGeom>
            <a:solidFill>
              <a:srgbClr val="BFBFBF"/>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dirty="0" smtClean="0">
                  <a:solidFill>
                    <a:schemeClr val="tx1"/>
                  </a:solidFill>
                  <a:latin typeface="Source Sans Pro Light"/>
                  <a:cs typeface="Source Sans Pro Light"/>
                </a:rPr>
                <a:t>Hive</a:t>
              </a:r>
            </a:p>
          </p:txBody>
        </p:sp>
        <p:sp>
          <p:nvSpPr>
            <p:cNvPr id="19" name="Rectangle 18"/>
            <p:cNvSpPr/>
            <p:nvPr/>
          </p:nvSpPr>
          <p:spPr>
            <a:xfrm>
              <a:off x="1687014" y="1319687"/>
              <a:ext cx="1936738" cy="1225550"/>
            </a:xfrm>
            <a:prstGeom prst="rect">
              <a:avLst/>
            </a:prstGeom>
            <a:solidFill>
              <a:srgbClr val="BFBFBF"/>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200" dirty="0" smtClean="0">
                  <a:solidFill>
                    <a:schemeClr val="tx1"/>
                  </a:solidFill>
                  <a:latin typeface="Source Sans Pro Light"/>
                  <a:cs typeface="Source Sans Pro Light"/>
                </a:rPr>
                <a:t>Pig</a:t>
              </a:r>
            </a:p>
          </p:txBody>
        </p:sp>
        <p:sp>
          <p:nvSpPr>
            <p:cNvPr id="20" name="TextBox 19"/>
            <p:cNvSpPr txBox="1"/>
            <p:nvPr/>
          </p:nvSpPr>
          <p:spPr>
            <a:xfrm rot="16200000">
              <a:off x="7914919" y="2095379"/>
              <a:ext cx="1659429" cy="523220"/>
            </a:xfrm>
            <a:prstGeom prst="rect">
              <a:avLst/>
            </a:prstGeom>
            <a:noFill/>
          </p:spPr>
          <p:txBody>
            <a:bodyPr wrap="none" rtlCol="0">
              <a:spAutoFit/>
            </a:bodyPr>
            <a:lstStyle/>
            <a:p>
              <a:r>
                <a:rPr lang="en-US" sz="2800" dirty="0" smtClean="0">
                  <a:latin typeface="Gill Sans Light"/>
                  <a:cs typeface="Gill Sans Light"/>
                </a:rPr>
                <a:t>Processing</a:t>
              </a:r>
            </a:p>
          </p:txBody>
        </p:sp>
        <p:sp>
          <p:nvSpPr>
            <p:cNvPr id="21" name="Rectangle 20"/>
            <p:cNvSpPr/>
            <p:nvPr/>
          </p:nvSpPr>
          <p:spPr>
            <a:xfrm rot="16200000">
              <a:off x="4289367" y="1916982"/>
              <a:ext cx="2255109" cy="1053317"/>
            </a:xfrm>
            <a:prstGeom prst="rect">
              <a:avLst/>
            </a:prstGeom>
            <a:solidFill>
              <a:srgbClr val="BFBFBF"/>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3200" dirty="0" smtClean="0">
                  <a:solidFill>
                    <a:srgbClr val="000000"/>
                  </a:solidFill>
                  <a:latin typeface="Source Sans Pro Light"/>
                  <a:cs typeface="Source Sans Pro Light"/>
                </a:rPr>
                <a:t>Impala</a:t>
              </a:r>
            </a:p>
          </p:txBody>
        </p:sp>
        <p:sp>
          <p:nvSpPr>
            <p:cNvPr id="22" name="Rectangle 21"/>
            <p:cNvSpPr/>
            <p:nvPr/>
          </p:nvSpPr>
          <p:spPr>
            <a:xfrm rot="16200000">
              <a:off x="6829320" y="1900052"/>
              <a:ext cx="2255109" cy="1053317"/>
            </a:xfrm>
            <a:prstGeom prst="rect">
              <a:avLst/>
            </a:prstGeom>
            <a:solidFill>
              <a:srgbClr val="BFBFBF"/>
            </a:solidFill>
            <a:ln w="12700" cmpd="sng">
              <a:headEnd type="none" w="med" len="med"/>
              <a:tailEnd type="none"/>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3200" dirty="0" err="1" smtClean="0">
                  <a:solidFill>
                    <a:srgbClr val="000000"/>
                  </a:solidFill>
                  <a:latin typeface="Source Sans Pro Light"/>
                  <a:cs typeface="Source Sans Pro Light"/>
                </a:rPr>
                <a:t>Giraph</a:t>
              </a:r>
              <a:endParaRPr lang="en-US" sz="3200" dirty="0" smtClean="0">
                <a:solidFill>
                  <a:srgbClr val="000000"/>
                </a:solidFill>
                <a:latin typeface="Source Sans Pro Light"/>
                <a:cs typeface="Source Sans Pro Light"/>
              </a:endParaRPr>
            </a:p>
          </p:txBody>
        </p:sp>
        <p:sp>
          <p:nvSpPr>
            <p:cNvPr id="23" name="TextBox 22"/>
            <p:cNvSpPr txBox="1"/>
            <p:nvPr/>
          </p:nvSpPr>
          <p:spPr>
            <a:xfrm>
              <a:off x="6417734" y="2032001"/>
              <a:ext cx="372534" cy="646331"/>
            </a:xfrm>
            <a:prstGeom prst="rect">
              <a:avLst/>
            </a:prstGeom>
            <a:noFill/>
          </p:spPr>
          <p:txBody>
            <a:bodyPr wrap="square" rtlCol="0">
              <a:spAutoFit/>
            </a:bodyPr>
            <a:lstStyle/>
            <a:p>
              <a:r>
                <a:rPr lang="en-US" sz="3600" dirty="0" smtClean="0">
                  <a:latin typeface="Source Sans Pro"/>
                  <a:cs typeface="Source Sans Pro"/>
                </a:rPr>
                <a:t>…</a:t>
              </a:r>
              <a:endParaRPr lang="en-US" sz="3600" dirty="0">
                <a:latin typeface="Source Sans Pro"/>
                <a:cs typeface="Source Sans Pro"/>
              </a:endParaRPr>
            </a:p>
          </p:txBody>
        </p:sp>
      </p:grpSp>
    </p:spTree>
    <p:extLst>
      <p:ext uri="{BB962C8B-B14F-4D97-AF65-F5344CB8AC3E}">
        <p14:creationId xmlns:p14="http://schemas.microsoft.com/office/powerpoint/2010/main" val="425121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91867</TotalTime>
  <Pages>60</Pages>
  <Words>6699</Words>
  <Application>Microsoft Macintosh PowerPoint</Application>
  <PresentationFormat>On-screen Show (4:3)</PresentationFormat>
  <Paragraphs>1221</Paragraphs>
  <Slides>85</Slides>
  <Notes>41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87" baseType="lpstr">
      <vt:lpstr>Office</vt:lpstr>
      <vt:lpstr>Worksheet</vt:lpstr>
      <vt:lpstr>CS162 Operating Systems and Systems Programming Lecture 24   Berkeley Data Analytics Stack (BDAS)</vt:lpstr>
      <vt:lpstr>Data Deluge</vt:lpstr>
      <vt:lpstr>Data Grows Faster than Moore’s Law</vt:lpstr>
      <vt:lpstr>The Big Data Solution: Cloud Computing</vt:lpstr>
      <vt:lpstr>What Can You do with Big Data?</vt:lpstr>
      <vt:lpstr>The Berkeley AMPLab</vt:lpstr>
      <vt:lpstr>The Berkeley AMPLab</vt:lpstr>
      <vt:lpstr>Generic Big Data Stack</vt:lpstr>
      <vt:lpstr>Hadoop Stack</vt:lpstr>
      <vt:lpstr>BDAS Stack</vt:lpstr>
      <vt:lpstr>Today’s Lecture</vt:lpstr>
      <vt:lpstr>Summary</vt:lpstr>
      <vt:lpstr>Summary</vt:lpstr>
      <vt:lpstr>A Short History</vt:lpstr>
      <vt:lpstr>Motivation</vt:lpstr>
      <vt:lpstr>Computation Model: Frameworks</vt:lpstr>
      <vt:lpstr>One Framework Per Cluster Challenges</vt:lpstr>
      <vt:lpstr>Solution: Apache Mesos</vt:lpstr>
      <vt:lpstr>Fine Grained Resource Sharing</vt:lpstr>
      <vt:lpstr>Mesos Goals</vt:lpstr>
      <vt:lpstr>Approach: Global Scheduler</vt:lpstr>
      <vt:lpstr>Approach: Global Scheduler</vt:lpstr>
      <vt:lpstr>Approach: Global Scheduler</vt:lpstr>
      <vt:lpstr>Approach: Global Scheduler</vt:lpstr>
      <vt:lpstr>Our Approach: Distributed Scheduler</vt:lpstr>
      <vt:lpstr>Resource Offers</vt:lpstr>
      <vt:lpstr>Mesos Architecture: Example</vt:lpstr>
      <vt:lpstr>Why does it Work?</vt:lpstr>
      <vt:lpstr>Dynamic Resource Sharing</vt:lpstr>
      <vt:lpstr>Apache Mesos Today</vt:lpstr>
      <vt:lpstr>Administrivia</vt:lpstr>
      <vt:lpstr>break</vt:lpstr>
      <vt:lpstr>Summary</vt:lpstr>
      <vt:lpstr>A Short History</vt:lpstr>
      <vt:lpstr>What Is Spark?</vt:lpstr>
      <vt:lpstr>General</vt:lpstr>
      <vt:lpstr>General</vt:lpstr>
      <vt:lpstr>General</vt:lpstr>
      <vt:lpstr>Easy to Write Code</vt:lpstr>
      <vt:lpstr>Fast: Time to sort 100TB </vt:lpstr>
      <vt:lpstr>Large-Scale Usage</vt:lpstr>
      <vt:lpstr>RDD: Core Abstraction</vt:lpstr>
      <vt:lpstr>Operations on RDDs</vt:lpstr>
      <vt:lpstr>Working With RDDs</vt:lpstr>
      <vt:lpstr>Working With RDDs</vt:lpstr>
      <vt:lpstr>Working With RDDs</vt:lpstr>
      <vt:lpstr>Example: Log Mining</vt:lpstr>
      <vt:lpstr>Example: Log Mining</vt:lpstr>
      <vt:lpstr>Example: Log Mining</vt:lpstr>
      <vt:lpstr>Example: Log Mining</vt:lpstr>
      <vt:lpstr>Example: Log Mining</vt:lpstr>
      <vt:lpstr>Example: Log Mining</vt:lpstr>
      <vt:lpstr>Example: Log Mining</vt:lpstr>
      <vt:lpstr>Example: Log Mining</vt:lpstr>
      <vt:lpstr>Example: Log Mining</vt:lpstr>
      <vt:lpstr>Example: Log Mining</vt:lpstr>
      <vt:lpstr>Example: Log Mining</vt:lpstr>
      <vt:lpstr>Example: Log Mining</vt:lpstr>
      <vt:lpstr>Example: Log Mining</vt:lpstr>
      <vt:lpstr>Example: Log Mining</vt:lpstr>
      <vt:lpstr>Example: Log Mining</vt:lpstr>
      <vt:lpstr>Example: Log Mining</vt:lpstr>
      <vt:lpstr>Example: Log Mining</vt:lpstr>
      <vt:lpstr>Example: Log Mining</vt:lpstr>
      <vt:lpstr>Language Support</vt:lpstr>
      <vt:lpstr>Expressive API</vt:lpstr>
      <vt:lpstr>Expressive API</vt:lpstr>
      <vt:lpstr>Fault Recovery</vt:lpstr>
      <vt:lpstr>Fault Recovery Example</vt:lpstr>
      <vt:lpstr>Fault Recovery Example</vt:lpstr>
      <vt:lpstr>Fault Recovery Example</vt:lpstr>
      <vt:lpstr>Fault Recovery Example</vt:lpstr>
      <vt:lpstr>Spark Streaming: Motivation</vt:lpstr>
      <vt:lpstr>How does it work?</vt:lpstr>
      <vt:lpstr>How does it work?</vt:lpstr>
      <vt:lpstr>Streaming Word Count</vt:lpstr>
      <vt:lpstr>Word Count</vt:lpstr>
      <vt:lpstr>Word Count</vt:lpstr>
      <vt:lpstr>Benefits for Users</vt:lpstr>
      <vt:lpstr>Many Recent Development</vt:lpstr>
      <vt:lpstr>Apache Spark Today</vt:lpstr>
      <vt:lpstr>Summary</vt:lpstr>
      <vt:lpstr>RISELab  (Real-time Intelligent Secure Execution)</vt:lpstr>
      <vt:lpstr>PowerPoint Presentation</vt:lpstr>
      <vt:lpstr>PowerPoint Presentation</vt:lpstr>
    </vt:vector>
  </TitlesOfParts>
  <Company>UC Berkeley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Course Introduction and Overview</dc:title>
  <dc:subject/>
  <dc:creator>John D. Kubiatowicz</dc:creator>
  <cp:keywords/>
  <dc:description>Imported some pictures from Silbershatz (c) 2005</dc:description>
  <cp:lastModifiedBy>Ion Stoica</cp:lastModifiedBy>
  <cp:revision>1075</cp:revision>
  <cp:lastPrinted>2017-04-26T05:32:46Z</cp:lastPrinted>
  <dcterms:created xsi:type="dcterms:W3CDTF">1995-08-12T11:37:26Z</dcterms:created>
  <dcterms:modified xsi:type="dcterms:W3CDTF">2017-04-27T01:31:52Z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Joseph</vt:lpwstr>
  </property>
  <property fmtid="{D5CDD505-2E9C-101B-9397-08002B2CF9AE}" pid="3" name="Semester">
    <vt:lpwstr>Spring 2006</vt:lpwstr>
  </property>
</Properties>
</file>