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6" r:id="rId2"/>
    <p:sldId id="413" r:id="rId3"/>
    <p:sldId id="552" r:id="rId4"/>
    <p:sldId id="489" r:id="rId5"/>
    <p:sldId id="555" r:id="rId6"/>
    <p:sldId id="562" r:id="rId7"/>
    <p:sldId id="563" r:id="rId8"/>
    <p:sldId id="549" r:id="rId9"/>
    <p:sldId id="550" r:id="rId10"/>
    <p:sldId id="450" r:id="rId11"/>
    <p:sldId id="451" r:id="rId12"/>
    <p:sldId id="532" r:id="rId13"/>
    <p:sldId id="554" r:id="rId14"/>
    <p:sldId id="531" r:id="rId15"/>
    <p:sldId id="547" r:id="rId16"/>
    <p:sldId id="558" r:id="rId17"/>
    <p:sldId id="452" r:id="rId18"/>
    <p:sldId id="530" r:id="rId19"/>
    <p:sldId id="453" r:id="rId20"/>
    <p:sldId id="522" r:id="rId21"/>
    <p:sldId id="523" r:id="rId22"/>
    <p:sldId id="524" r:id="rId23"/>
    <p:sldId id="525" r:id="rId24"/>
    <p:sldId id="526" r:id="rId25"/>
    <p:sldId id="548" r:id="rId26"/>
    <p:sldId id="559" r:id="rId27"/>
    <p:sldId id="527" r:id="rId28"/>
    <p:sldId id="528" r:id="rId29"/>
    <p:sldId id="529" r:id="rId30"/>
    <p:sldId id="534" r:id="rId31"/>
    <p:sldId id="498" r:id="rId32"/>
    <p:sldId id="499" r:id="rId33"/>
    <p:sldId id="500" r:id="rId34"/>
    <p:sldId id="501" r:id="rId35"/>
    <p:sldId id="502" r:id="rId36"/>
    <p:sldId id="557" r:id="rId37"/>
    <p:sldId id="560" r:id="rId38"/>
  </p:sldIdLst>
  <p:sldSz cx="9144000" cy="6858000" type="screen4x3"/>
  <p:notesSz cx="9601200" cy="7315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40E2"/>
    <a:srgbClr val="233AE1"/>
    <a:srgbClr val="1C31CA"/>
    <a:srgbClr val="7281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599" autoAdjust="0"/>
    <p:restoredTop sz="94799" autoAdjust="0"/>
  </p:normalViewPr>
  <p:slideViewPr>
    <p:cSldViewPr>
      <p:cViewPr varScale="1">
        <p:scale>
          <a:sx n="119" d="100"/>
          <a:sy n="119" d="100"/>
        </p:scale>
        <p:origin x="92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FD2DE7E3-8D7A-4526-A176-8CFA392503A6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</p:spTree>
    <p:extLst>
      <p:ext uri="{BB962C8B-B14F-4D97-AF65-F5344CB8AC3E}">
        <p14:creationId xmlns:p14="http://schemas.microsoft.com/office/powerpoint/2010/main" val="1477052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4405313" y="6956425"/>
            <a:ext cx="792162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315" tIns="46997" rIns="92315" bIns="46997">
            <a:spAutoFit/>
          </a:bodyPr>
          <a:lstStyle>
            <a:lvl1pPr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defTabSz="917575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defTabSz="917575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300" b="0"/>
              <a:t>Page </a:t>
            </a:r>
            <a:fld id="{0E64EEA1-AFA6-4CAA-BE2D-4997FDEED64A}" type="slidenum">
              <a:rPr lang="en-US" altLang="en-US" sz="1300" b="0"/>
              <a:pPr algn="ctr">
                <a:lnSpc>
                  <a:spcPct val="90000"/>
                </a:lnSpc>
              </a:pPr>
              <a:t>‹#›</a:t>
            </a:fld>
            <a:endParaRPr lang="en-US" altLang="en-US" sz="1300" b="0"/>
          </a:p>
        </p:txBody>
      </p:sp>
      <p:sp>
        <p:nvSpPr>
          <p:cNvPr id="51203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7688"/>
            <a:ext cx="3659188" cy="27447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81113" y="3475038"/>
            <a:ext cx="7038975" cy="329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672" tIns="46997" rIns="95672" bIns="469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545314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759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5677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Comic Sans MS" panose="030F0702030302020204" pitchFamily="66" charset="0"/>
              </a:rPr>
              <a:t>Intel seems to be discarding SMT in Silvermont because of power problems</a:t>
            </a:r>
          </a:p>
        </p:txBody>
      </p:sp>
    </p:spTree>
    <p:extLst>
      <p:ext uri="{BB962C8B-B14F-4D97-AF65-F5344CB8AC3E}">
        <p14:creationId xmlns:p14="http://schemas.microsoft.com/office/powerpoint/2010/main" val="4171238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983038" y="8763000"/>
            <a:ext cx="3038475" cy="4095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DAEA246-AA45-9741-BAF0-58C69264CAE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2036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ko-KR" altLang="en-US" smtClean="0"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1053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UNIX splits creating</a:t>
            </a:r>
            <a:r>
              <a:rPr lang="en-US" baseline="0" dirty="0" smtClean="0"/>
              <a:t> a process into two steps, each of them a lot simpler.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481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is this used – typically, fork a process, child and parent are now both running the same program.  One</a:t>
            </a:r>
            <a:r>
              <a:rPr lang="en-US" baseline="0" dirty="0" smtClean="0"/>
              <a:t> sets up the child program, and runs exec – becoming the new program</a:t>
            </a:r>
          </a:p>
          <a:p>
            <a:r>
              <a:rPr lang="en-US" baseline="0" dirty="0" smtClean="0"/>
              <a:t>The parent, usually, waits for the child to finish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6BA52372-3169-3E47-91B9-B9FD4415589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616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03207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81559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69731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16457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1628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363764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978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i="0" cap="all">
                <a:latin typeface="Gill Sans" charset="0"/>
                <a:ea typeface="Gill Sans" charset="0"/>
                <a:cs typeface="Gill Sans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33566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86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0996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0" i="0">
                <a:latin typeface="Gill Sans" charset="0"/>
                <a:ea typeface="Gill Sans" charset="0"/>
                <a:cs typeface="Gill Sans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881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9495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26398778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7534633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445497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Slide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914400"/>
            <a:ext cx="79248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8" tIns="44445" rIns="90478" bIns="44445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Body Text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8016745" y="6551613"/>
            <a:ext cx="849572" cy="305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pattFill prst="narHorz">
                  <a:fgClr>
                    <a:schemeClr val="tx1"/>
                  </a:fgClr>
                  <a:bgClr>
                    <a:schemeClr val="bg1"/>
                  </a:bgClr>
                </a:patt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78" tIns="44445" rIns="90478" bIns="44445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/>
            <a:r>
              <a:rPr lang="en-US" altLang="en-US" sz="1400" b="0" i="0" dirty="0" err="1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Lec</a:t>
            </a:r>
            <a:r>
              <a:rPr lang="en-US" altLang="en-US" sz="1400" b="0" i="0" dirty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 </a:t>
            </a:r>
            <a:r>
              <a:rPr lang="en-US" alt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3.</a:t>
            </a:r>
            <a:fld id="{6456B83E-17D0-4CDF-84AD-C8A97BEB5271}" type="slidenum">
              <a:rPr lang="en-US" altLang="en-US" sz="1400" b="0" i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pPr algn="ctr"/>
              <a:t>‹#›</a:t>
            </a:fld>
            <a:endParaRPr lang="en-US" altLang="en-US" sz="1400" b="0" i="0" dirty="0">
              <a:solidFill>
                <a:srgbClr val="2A40E2"/>
              </a:solidFill>
              <a:latin typeface="Gill Sans Light" charset="0"/>
              <a:ea typeface="Gill Sans Light" charset="0"/>
              <a:cs typeface="Gill Sans Light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0" y="6550025"/>
            <a:ext cx="643103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9/1/16</a:t>
            </a:r>
          </a:p>
        </p:txBody>
      </p:sp>
      <p:sp>
        <p:nvSpPr>
          <p:cNvPr id="1030" name="Line 6"/>
          <p:cNvSpPr>
            <a:spLocks noChangeShapeType="1"/>
          </p:cNvSpPr>
          <p:nvPr userDrawn="1"/>
        </p:nvSpPr>
        <p:spPr bwMode="auto">
          <a:xfrm>
            <a:off x="990600" y="685800"/>
            <a:ext cx="71628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2935288" y="6550025"/>
            <a:ext cx="2391979" cy="307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="" xmlns:a14="http://schemas.microsoft.com/office/drawing/2010/main" w="571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29" tIns="45714" rIns="91429" bIns="45714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defRPr/>
            </a:pPr>
            <a:r>
              <a:rPr lang="en-US" sz="1400" b="0" i="0" dirty="0" smtClean="0">
                <a:solidFill>
                  <a:srgbClr val="2A40E2"/>
                </a:solidFill>
                <a:latin typeface="Gill Sans Light" charset="0"/>
                <a:ea typeface="Gill Sans Light" charset="0"/>
                <a:cs typeface="Gill Sans Light" charset="0"/>
              </a:rPr>
              <a:t>Joseph CS162 ©UCB Fall 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0" i="0">
          <a:solidFill>
            <a:srgbClr val="2A40E2"/>
          </a:solidFill>
          <a:latin typeface="Gill Sans" charset="0"/>
          <a:ea typeface="Gill Sans" charset="0"/>
          <a:cs typeface="Gill Sans" charset="0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 b="1">
          <a:solidFill>
            <a:srgbClr val="2A40E2"/>
          </a:solidFill>
          <a:latin typeface="Comic Sans MS" pitchFamily="66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2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0" i="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pn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4" Type="http://schemas.openxmlformats.org/officeDocument/2006/relationships/image" Target="../media/image11.jpg"/><Relationship Id="rId5" Type="http://schemas.openxmlformats.org/officeDocument/2006/relationships/image" Target="../media/image12.jpg"/><Relationship Id="rId6" Type="http://schemas.openxmlformats.org/officeDocument/2006/relationships/image" Target="../media/image13.jpg"/><Relationship Id="rId7" Type="http://schemas.openxmlformats.org/officeDocument/2006/relationships/image" Target="../media/image14.jp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research/smt/index.html" TargetMode="Externa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2286000"/>
          </a:xfrm>
          <a:noFill/>
        </p:spPr>
        <p:txBody>
          <a:bodyPr/>
          <a:lstStyle/>
          <a:p>
            <a:r>
              <a:rPr lang="en-US" altLang="en-US" sz="3000" dirty="0" smtClean="0"/>
              <a:t>CS162</a:t>
            </a:r>
            <a:br>
              <a:rPr lang="en-US" altLang="en-US" sz="3000" dirty="0" smtClean="0"/>
            </a:br>
            <a:r>
              <a:rPr lang="en-US" altLang="en-US" sz="3000" dirty="0" smtClean="0"/>
              <a:t>Operating Systems and</a:t>
            </a:r>
            <a:br>
              <a:rPr lang="en-US" altLang="en-US" sz="3000" dirty="0" smtClean="0"/>
            </a:br>
            <a:r>
              <a:rPr lang="en-US" altLang="en-US" sz="3000" dirty="0" smtClean="0"/>
              <a:t>Systems Programming</a:t>
            </a:r>
            <a:br>
              <a:rPr lang="en-US" altLang="en-US" sz="3000" dirty="0" smtClean="0"/>
            </a:br>
            <a:r>
              <a:rPr lang="en-US" altLang="en-US" sz="3000" dirty="0" smtClean="0"/>
              <a:t>Lecture </a:t>
            </a:r>
            <a:r>
              <a:rPr lang="en-US" altLang="en-US" sz="3000" dirty="0"/>
              <a:t>3</a:t>
            </a: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/>
            </a:r>
            <a:br>
              <a:rPr lang="en-US" altLang="en-US" sz="3000" dirty="0" smtClean="0"/>
            </a:br>
            <a:r>
              <a:rPr lang="en-US" altLang="en-US" sz="3000" dirty="0" smtClean="0"/>
              <a:t>Processes (</a:t>
            </a:r>
            <a:r>
              <a:rPr lang="en-US" altLang="en-US" sz="3000" dirty="0" err="1" smtClean="0"/>
              <a:t>con’t</a:t>
            </a:r>
            <a:r>
              <a:rPr lang="en-US" altLang="en-US" sz="3000" dirty="0" smtClean="0"/>
              <a:t>), Fork, </a:t>
            </a:r>
            <a:br>
              <a:rPr lang="en-US" altLang="en-US" sz="3000" dirty="0" smtClean="0"/>
            </a:br>
            <a:r>
              <a:rPr lang="en-US" altLang="en-US" sz="3000" dirty="0" smtClean="0"/>
              <a:t>Introduction to I/O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4191000"/>
            <a:ext cx="8001000" cy="1447800"/>
          </a:xfrm>
          <a:noFill/>
        </p:spPr>
        <p:txBody>
          <a:bodyPr/>
          <a:lstStyle/>
          <a:p>
            <a:pPr marL="285750" indent="-285750"/>
            <a:r>
              <a:rPr lang="en-US" altLang="en-US" dirty="0" smtClean="0"/>
              <a:t>September 1</a:t>
            </a:r>
            <a:r>
              <a:rPr lang="en-US" altLang="en-US" baseline="30000" dirty="0" smtClean="0"/>
              <a:t>st</a:t>
            </a:r>
            <a:r>
              <a:rPr lang="en-US" altLang="en-US" dirty="0" smtClean="0"/>
              <a:t>, 2016</a:t>
            </a:r>
          </a:p>
          <a:p>
            <a:pPr marL="285750" indent="-285750"/>
            <a:r>
              <a:rPr lang="en-US" altLang="en-US" dirty="0" smtClean="0"/>
              <a:t>Prof. Anthony D. Joseph</a:t>
            </a:r>
          </a:p>
          <a:p>
            <a:pPr marL="285750" indent="-285750"/>
            <a:r>
              <a:rPr lang="en-US" altLang="en-US" dirty="0" smtClean="0"/>
              <a:t>http://cs162.eecs.Berkeley.edu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Safe Kernel Mode Transfers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257800"/>
          </a:xfrm>
        </p:spPr>
        <p:txBody>
          <a:bodyPr/>
          <a:lstStyle/>
          <a:p>
            <a:r>
              <a:rPr lang="en-US" dirty="0"/>
              <a:t>Important aspects:</a:t>
            </a:r>
          </a:p>
          <a:p>
            <a:pPr lvl="1"/>
            <a:r>
              <a:rPr lang="en-US" dirty="0"/>
              <a:t>Separate kernel stack</a:t>
            </a:r>
          </a:p>
          <a:p>
            <a:pPr lvl="1"/>
            <a:r>
              <a:rPr lang="en-US" dirty="0"/>
              <a:t>Controlled transfer into </a:t>
            </a:r>
            <a:r>
              <a:rPr lang="en-US" dirty="0" smtClean="0"/>
              <a:t>kernel (e.g. </a:t>
            </a:r>
            <a:r>
              <a:rPr lang="en-US" dirty="0" err="1" smtClean="0"/>
              <a:t>syscall</a:t>
            </a:r>
            <a:r>
              <a:rPr lang="en-US" dirty="0" smtClean="0"/>
              <a:t> table)</a:t>
            </a:r>
          </a:p>
          <a:p>
            <a:endParaRPr lang="en-US" dirty="0"/>
          </a:p>
          <a:p>
            <a:r>
              <a:rPr lang="en-US" dirty="0" smtClean="0"/>
              <a:t>Carefully constructed kernel code packs up the user process state and sets it aside</a:t>
            </a:r>
          </a:p>
          <a:p>
            <a:pPr lvl="1"/>
            <a:r>
              <a:rPr lang="en-US" dirty="0" smtClean="0"/>
              <a:t>Details depend on the machine architecture</a:t>
            </a:r>
          </a:p>
          <a:p>
            <a:endParaRPr lang="en-US" dirty="0" smtClean="0"/>
          </a:p>
          <a:p>
            <a:r>
              <a:rPr lang="en-US" dirty="0" smtClean="0"/>
              <a:t>Should be impossible for buggy or malicious user program to cause the kernel to corrupt itself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8679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Need for Separate Kernel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Kernel needs space to work</a:t>
            </a:r>
          </a:p>
          <a:p>
            <a:r>
              <a:rPr lang="en-US" dirty="0" smtClean="0"/>
              <a:t>Cannot put anything on the user stack (Why?)</a:t>
            </a:r>
          </a:p>
          <a:p>
            <a:r>
              <a:rPr lang="en-US" dirty="0" smtClean="0"/>
              <a:t>Two-stack model</a:t>
            </a:r>
          </a:p>
          <a:p>
            <a:pPr lvl="1"/>
            <a:r>
              <a:rPr lang="en-US" dirty="0" smtClean="0"/>
              <a:t>OS thread has interrupt stack (located in kernel memory) plus User stack (located in user memory)</a:t>
            </a:r>
          </a:p>
          <a:p>
            <a:pPr lvl="1"/>
            <a:r>
              <a:rPr lang="en-US" dirty="0" err="1" smtClean="0"/>
              <a:t>Syscall</a:t>
            </a:r>
            <a:r>
              <a:rPr lang="en-US" dirty="0" smtClean="0"/>
              <a:t> handler copies user </a:t>
            </a:r>
            <a:r>
              <a:rPr lang="en-US" dirty="0" err="1" smtClean="0"/>
              <a:t>args</a:t>
            </a:r>
            <a:r>
              <a:rPr lang="en-US" dirty="0" smtClean="0"/>
              <a:t> to kernel space before invoking specific function (e.g., open)</a:t>
            </a:r>
          </a:p>
          <a:p>
            <a:pPr lvl="1"/>
            <a:r>
              <a:rPr lang="en-US" dirty="0" smtClean="0"/>
              <a:t>Interrupts (???)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3" descr="kernelUserStacks.pdf"/>
          <p:cNvPicPr>
            <a:picLocks noChangeAspect="1"/>
          </p:cNvPicPr>
          <p:nvPr/>
        </p:nvPicPr>
        <p:blipFill>
          <a:blip r:embed="rId2"/>
          <a:srcRect l="-19846" r="-19846"/>
          <a:stretch>
            <a:fillRect/>
          </a:stretch>
        </p:blipFill>
        <p:spPr bwMode="auto">
          <a:xfrm>
            <a:off x="2590800" y="3505200"/>
            <a:ext cx="5703951" cy="3136954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1607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Before</a:t>
            </a:r>
            <a:endParaRPr lang="en-US" dirty="0"/>
          </a:p>
        </p:txBody>
      </p:sp>
      <p:pic>
        <p:nvPicPr>
          <p:cNvPr id="4" name="Content Placeholder 3" descr="before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0712" r="-20712"/>
          <a:stretch>
            <a:fillRect/>
          </a:stretch>
        </p:blipFill>
        <p:spPr>
          <a:xfrm>
            <a:off x="304800" y="1066800"/>
            <a:ext cx="8229600" cy="5257800"/>
          </a:xfrm>
        </p:spPr>
      </p:pic>
    </p:spTree>
    <p:extLst>
      <p:ext uri="{BB962C8B-B14F-4D97-AF65-F5344CB8AC3E}">
        <p14:creationId xmlns:p14="http://schemas.microsoft.com/office/powerpoint/2010/main" val="15776779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During</a:t>
            </a:r>
            <a:endParaRPr lang="en-US" dirty="0"/>
          </a:p>
        </p:txBody>
      </p:sp>
      <p:pic>
        <p:nvPicPr>
          <p:cNvPr id="4" name="Content Placeholder 3" descr="duringInterrupt.pdf"/>
          <p:cNvPicPr>
            <a:picLocks noGrp="1" noChangeAspect="1"/>
          </p:cNvPicPr>
          <p:nvPr>
            <p:ph idx="1"/>
          </p:nvPr>
        </p:nvPicPr>
        <p:blipFill>
          <a:blip r:embed="rId2"/>
          <a:srcRect l="-27639" r="-27639"/>
          <a:stretch>
            <a:fillRect/>
          </a:stretch>
        </p:blipFill>
        <p:spPr>
          <a:xfrm>
            <a:off x="-76200" y="1066800"/>
            <a:ext cx="9071114" cy="5638800"/>
          </a:xfrm>
        </p:spPr>
      </p:pic>
    </p:spTree>
    <p:extLst>
      <p:ext uri="{BB962C8B-B14F-4D97-AF65-F5344CB8AC3E}">
        <p14:creationId xmlns:p14="http://schemas.microsoft.com/office/powerpoint/2010/main" val="3826452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Kernel</a:t>
            </a:r>
            <a:r>
              <a:rPr lang="en-US" baseline="0" dirty="0" smtClean="0"/>
              <a:t> System Call Handler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Vector through well-defined </a:t>
            </a:r>
            <a:r>
              <a:rPr lang="en-US" dirty="0" err="1" smtClean="0">
                <a:solidFill>
                  <a:srgbClr val="FF0000"/>
                </a:solidFill>
              </a:rPr>
              <a:t>syscall</a:t>
            </a:r>
            <a:r>
              <a:rPr lang="en-US" dirty="0" smtClean="0">
                <a:solidFill>
                  <a:srgbClr val="FF0000"/>
                </a:solidFill>
              </a:rPr>
              <a:t> entry points!</a:t>
            </a:r>
          </a:p>
          <a:p>
            <a:pPr lvl="1"/>
            <a:r>
              <a:rPr lang="en-US" dirty="0" smtClean="0"/>
              <a:t>Table mapping system call number to handler</a:t>
            </a:r>
          </a:p>
          <a:p>
            <a:r>
              <a:rPr lang="en-US" dirty="0" smtClean="0"/>
              <a:t>Locate arguments</a:t>
            </a:r>
          </a:p>
          <a:p>
            <a:pPr lvl="1"/>
            <a:r>
              <a:rPr lang="en-US" dirty="0" smtClean="0"/>
              <a:t>In registers or on user(!) stack</a:t>
            </a:r>
          </a:p>
          <a:p>
            <a:r>
              <a:rPr lang="en-US" dirty="0" smtClean="0"/>
              <a:t>Copy arguments</a:t>
            </a:r>
          </a:p>
          <a:p>
            <a:pPr lvl="1"/>
            <a:r>
              <a:rPr lang="en-US" dirty="0" smtClean="0"/>
              <a:t>From user memory into kernel memory</a:t>
            </a:r>
          </a:p>
          <a:p>
            <a:pPr lvl="1"/>
            <a:r>
              <a:rPr lang="en-US" dirty="0" smtClean="0"/>
              <a:t>Protect kernel from malicious code evading checks</a:t>
            </a:r>
          </a:p>
          <a:p>
            <a:r>
              <a:rPr lang="en-US" dirty="0" smtClean="0"/>
              <a:t>Validate arguments</a:t>
            </a:r>
          </a:p>
          <a:p>
            <a:pPr lvl="1"/>
            <a:r>
              <a:rPr lang="en-US" dirty="0" smtClean="0"/>
              <a:t>Protect kernel from errors in user code</a:t>
            </a:r>
          </a:p>
          <a:p>
            <a:r>
              <a:rPr lang="en-US" dirty="0" smtClean="0"/>
              <a:t>Copy results back </a:t>
            </a:r>
          </a:p>
          <a:p>
            <a:pPr lvl="1"/>
            <a:r>
              <a:rPr lang="en-US" dirty="0" smtClean="0"/>
              <a:t>into user memory</a:t>
            </a:r>
          </a:p>
        </p:txBody>
      </p:sp>
    </p:spTree>
    <p:extLst>
      <p:ext uri="{BB962C8B-B14F-4D97-AF65-F5344CB8AC3E}">
        <p14:creationId xmlns:p14="http://schemas.microsoft.com/office/powerpoint/2010/main" val="383427241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: 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We have a new discussion section!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162-112 </a:t>
            </a:r>
            <a:r>
              <a:rPr lang="en-US" dirty="0" err="1">
                <a:solidFill>
                  <a:srgbClr val="FF0000"/>
                </a:solidFill>
              </a:rPr>
              <a:t>Th</a:t>
            </a:r>
            <a:r>
              <a:rPr lang="en-US" dirty="0">
                <a:solidFill>
                  <a:srgbClr val="FF0000"/>
                </a:solidFill>
              </a:rPr>
              <a:t> 6:30-7:30P   310 Soda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  <a:p>
            <a:r>
              <a:rPr lang="en-US" dirty="0" smtClean="0"/>
              <a:t>Joseph </a:t>
            </a:r>
            <a:r>
              <a:rPr lang="en-US" dirty="0"/>
              <a:t>Office Hours: Mondays/Tuesdays </a:t>
            </a:r>
            <a:r>
              <a:rPr lang="en-US" dirty="0" smtClean="0">
                <a:solidFill>
                  <a:srgbClr val="FF0000"/>
                </a:solidFill>
              </a:rPr>
              <a:t>11-12</a:t>
            </a:r>
            <a:r>
              <a:rPr lang="en-US" dirty="0" smtClean="0"/>
              <a:t> </a:t>
            </a:r>
            <a:r>
              <a:rPr lang="en-US" dirty="0"/>
              <a:t>in 465F </a:t>
            </a:r>
            <a:r>
              <a:rPr lang="en-US" dirty="0" smtClean="0"/>
              <a:t>Soda</a:t>
            </a:r>
            <a:endParaRPr lang="en-US" dirty="0" smtClean="0"/>
          </a:p>
          <a:p>
            <a:pPr lvl="4"/>
            <a:endParaRPr lang="en-US" dirty="0" smtClean="0"/>
          </a:p>
          <a:p>
            <a:r>
              <a:rPr lang="en-US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THIS</a:t>
            </a:r>
            <a:r>
              <a:rPr lang="en-US" dirty="0">
                <a:solidFill>
                  <a:srgbClr val="FF0000"/>
                </a:solidFill>
              </a:rPr>
              <a:t> Friday (9/2) is early drop day! Very hard to drop afterwards…</a:t>
            </a:r>
          </a:p>
          <a:p>
            <a:endParaRPr lang="en-US" dirty="0" smtClean="0"/>
          </a:p>
          <a:p>
            <a:r>
              <a:rPr lang="en-US" dirty="0" smtClean="0"/>
              <a:t>Work </a:t>
            </a:r>
            <a:r>
              <a:rPr lang="en-US" dirty="0" smtClean="0"/>
              <a:t>on Homework 0 immediately </a:t>
            </a:r>
            <a:r>
              <a:rPr lang="en-US" dirty="0" smtClean="0">
                <a:sym typeface="Symbol" panose="05050102010706020507" pitchFamily="18" charset="2"/>
              </a:rPr>
              <a:t> </a:t>
            </a:r>
            <a:r>
              <a:rPr lang="en-US" dirty="0" smtClean="0">
                <a:solidFill>
                  <a:srgbClr val="FF0000"/>
                </a:solidFill>
                <a:sym typeface="Symbol" panose="05050102010706020507" pitchFamily="18" charset="2"/>
              </a:rPr>
              <a:t>Due on Monday!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Get familiar with all the cs162 tools</a:t>
            </a:r>
          </a:p>
          <a:p>
            <a:pPr lvl="1"/>
            <a:r>
              <a:rPr lang="en-US" dirty="0" smtClean="0"/>
              <a:t>Submit to </a:t>
            </a:r>
            <a:r>
              <a:rPr lang="en-US" dirty="0" err="1" smtClean="0"/>
              <a:t>autograder</a:t>
            </a:r>
            <a:r>
              <a:rPr lang="en-US" dirty="0" smtClean="0"/>
              <a:t> via </a:t>
            </a:r>
            <a:r>
              <a:rPr lang="en-US" dirty="0" err="1" smtClean="0"/>
              <a:t>git</a:t>
            </a:r>
            <a:endParaRPr lang="en-US" dirty="0" smtClean="0"/>
          </a:p>
          <a:p>
            <a:pPr lvl="1"/>
            <a:endParaRPr lang="en-US" dirty="0" smtClean="0"/>
          </a:p>
          <a:p>
            <a:pPr lvl="3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479388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902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r>
              <a:rPr lang="en-US" baseline="0" dirty="0" smtClean="0"/>
              <a:t> support: Interrupt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4582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Interrupt processing not be visible to the user process:</a:t>
            </a:r>
          </a:p>
          <a:p>
            <a:pPr lvl="1"/>
            <a:r>
              <a:rPr lang="en-US" dirty="0"/>
              <a:t>Occurs between instructions, restarted transparently</a:t>
            </a:r>
          </a:p>
          <a:p>
            <a:pPr lvl="1"/>
            <a:r>
              <a:rPr lang="en-US" dirty="0"/>
              <a:t>No change to process state</a:t>
            </a:r>
          </a:p>
          <a:p>
            <a:pPr lvl="1"/>
            <a:r>
              <a:rPr lang="en-US" dirty="0"/>
              <a:t>What can be observed even with perfect interrupt processing?</a:t>
            </a:r>
          </a:p>
          <a:p>
            <a:r>
              <a:rPr lang="en-US" dirty="0" smtClean="0"/>
              <a:t>Interrupt Handler invoked with interrupts ‘disabled’</a:t>
            </a:r>
          </a:p>
          <a:p>
            <a:pPr lvl="1"/>
            <a:r>
              <a:rPr lang="en-US" dirty="0" smtClean="0"/>
              <a:t>Re-enabled upon completion</a:t>
            </a:r>
          </a:p>
          <a:p>
            <a:pPr lvl="1"/>
            <a:r>
              <a:rPr lang="en-US" dirty="0" smtClean="0"/>
              <a:t>Non-blocking (run to completion, no waits)</a:t>
            </a:r>
          </a:p>
          <a:p>
            <a:pPr lvl="1"/>
            <a:r>
              <a:rPr lang="en-US" dirty="0" smtClean="0"/>
              <a:t>Pack up in a queue and pass off to an OS thread for hard work</a:t>
            </a:r>
          </a:p>
          <a:p>
            <a:pPr lvl="2"/>
            <a:r>
              <a:rPr lang="en-US" dirty="0" smtClean="0"/>
              <a:t>wake up an existing OS thread </a:t>
            </a:r>
          </a:p>
          <a:p>
            <a:r>
              <a:rPr lang="en-US" dirty="0" smtClean="0"/>
              <a:t>OS kernel may enable/disable interrupts</a:t>
            </a:r>
          </a:p>
          <a:p>
            <a:pPr lvl="1"/>
            <a:r>
              <a:rPr lang="en-US" dirty="0" smtClean="0"/>
              <a:t>On x86: CLI (disable interrupts), STI (enable)</a:t>
            </a:r>
          </a:p>
          <a:p>
            <a:pPr lvl="1"/>
            <a:r>
              <a:rPr lang="en-US" dirty="0" smtClean="0"/>
              <a:t>Atomic section when select next process/thread to run</a:t>
            </a:r>
          </a:p>
          <a:p>
            <a:pPr lvl="1"/>
            <a:r>
              <a:rPr lang="en-US" dirty="0" smtClean="0"/>
              <a:t>Atomic return from interrupt or </a:t>
            </a:r>
            <a:r>
              <a:rPr lang="en-US" dirty="0" err="1" smtClean="0"/>
              <a:t>syscall</a:t>
            </a:r>
            <a:endParaRPr lang="en-US" dirty="0" smtClean="0"/>
          </a:p>
          <a:p>
            <a:r>
              <a:rPr lang="en-US" dirty="0" smtClean="0"/>
              <a:t>HW may have multiple levels of interrupt</a:t>
            </a:r>
          </a:p>
          <a:p>
            <a:pPr lvl="1"/>
            <a:r>
              <a:rPr lang="en-US" dirty="0" smtClean="0"/>
              <a:t>Mask off (disable) certain interrupts, </a:t>
            </a:r>
            <a:r>
              <a:rPr lang="en-US" dirty="0" err="1" smtClean="0"/>
              <a:t>eg</a:t>
            </a:r>
            <a:r>
              <a:rPr lang="en-US" dirty="0" smtClean="0"/>
              <a:t>., lower priority</a:t>
            </a:r>
          </a:p>
          <a:p>
            <a:pPr lvl="1"/>
            <a:r>
              <a:rPr lang="en-US" dirty="0" smtClean="0"/>
              <a:t>Certain Non-</a:t>
            </a:r>
            <a:r>
              <a:rPr lang="en-US" dirty="0" err="1"/>
              <a:t>M</a:t>
            </a:r>
            <a:r>
              <a:rPr lang="en-US" dirty="0" err="1" smtClean="0"/>
              <a:t>askable</a:t>
            </a:r>
            <a:r>
              <a:rPr lang="en-US" dirty="0" smtClean="0"/>
              <a:t>-Interrupts (NMI)</a:t>
            </a:r>
          </a:p>
          <a:p>
            <a:pPr lvl="2"/>
            <a:r>
              <a:rPr lang="en-US" dirty="0"/>
              <a:t>e</a:t>
            </a:r>
            <a:r>
              <a:rPr lang="en-US" dirty="0" smtClean="0"/>
              <a:t>.g., kernel segmentation fault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69111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900" y="1524000"/>
            <a:ext cx="1749425" cy="124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>
                <a:ea typeface="굴림" panose="020B0600000101010101" pitchFamily="34" charset="-127"/>
              </a:rPr>
              <a:t>Interrupt Controller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43338"/>
            <a:ext cx="8839200" cy="2913062"/>
          </a:xfrm>
        </p:spPr>
        <p:txBody>
          <a:bodyPr/>
          <a:lstStyle/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Interrupts invoked with interrupt lines from devices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Interrupt controller chooses interrupt request to honor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Mask enables/disables interrupts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Priority encoder picks highest enabled interrupt 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Software Interrupt Set/Cleared by Software</a:t>
            </a:r>
          </a:p>
          <a:p>
            <a:pPr lvl="1">
              <a:lnSpc>
                <a:spcPct val="85000"/>
              </a:lnSpc>
              <a:spcBef>
                <a:spcPct val="15000"/>
              </a:spcBef>
            </a:pPr>
            <a:r>
              <a:rPr lang="en-US" altLang="ko-KR" dirty="0" smtClean="0">
                <a:ea typeface="굴림" panose="020B0600000101010101" pitchFamily="34" charset="-127"/>
              </a:rPr>
              <a:t>Interrupt identity specified with ID line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CPU can disable all interrupts with internal flag</a:t>
            </a:r>
          </a:p>
          <a:p>
            <a:pPr>
              <a:lnSpc>
                <a:spcPct val="85000"/>
              </a:lnSpc>
              <a:spcBef>
                <a:spcPct val="15000"/>
              </a:spcBef>
            </a:pPr>
            <a:r>
              <a:rPr lang="en-US" altLang="ko-KR" sz="2200" dirty="0" smtClean="0">
                <a:ea typeface="굴림" panose="020B0600000101010101" pitchFamily="34" charset="-127"/>
              </a:rPr>
              <a:t>Non-</a:t>
            </a:r>
            <a:r>
              <a:rPr lang="en-US" altLang="ko-KR" sz="2200" dirty="0" err="1">
                <a:ea typeface="굴림" panose="020B0600000101010101" pitchFamily="34" charset="-127"/>
              </a:rPr>
              <a:t>M</a:t>
            </a:r>
            <a:r>
              <a:rPr lang="en-US" altLang="ko-KR" sz="2200" dirty="0" err="1" smtClean="0">
                <a:ea typeface="굴림" panose="020B0600000101010101" pitchFamily="34" charset="-127"/>
              </a:rPr>
              <a:t>askable</a:t>
            </a:r>
            <a:r>
              <a:rPr lang="en-US" altLang="ko-KR" sz="2200" dirty="0" smtClean="0">
                <a:ea typeface="굴림" panose="020B0600000101010101" pitchFamily="34" charset="-127"/>
              </a:rPr>
              <a:t> </a:t>
            </a:r>
            <a:r>
              <a:rPr lang="en-US" altLang="ko-KR" sz="2200" dirty="0">
                <a:ea typeface="굴림" panose="020B0600000101010101" pitchFamily="34" charset="-127"/>
              </a:rPr>
              <a:t>I</a:t>
            </a:r>
            <a:r>
              <a:rPr lang="en-US" altLang="ko-KR" sz="2200" dirty="0" smtClean="0">
                <a:ea typeface="굴림" panose="020B0600000101010101" pitchFamily="34" charset="-127"/>
              </a:rPr>
              <a:t>nterrupt line (NMI) can’t be disabled</a:t>
            </a:r>
          </a:p>
        </p:txBody>
      </p:sp>
      <p:sp>
        <p:nvSpPr>
          <p:cNvPr id="9221" name="Text Box 55"/>
          <p:cNvSpPr txBox="1">
            <a:spLocks noChangeArrowheads="1"/>
          </p:cNvSpPr>
          <p:nvPr/>
        </p:nvSpPr>
        <p:spPr bwMode="auto">
          <a:xfrm>
            <a:off x="304800" y="3429000"/>
            <a:ext cx="104246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 dirty="0">
                <a:latin typeface="Gill Sans" charset="0"/>
                <a:ea typeface="Gill Sans" charset="0"/>
                <a:cs typeface="Gill Sans" charset="0"/>
              </a:rPr>
              <a:t>Network</a:t>
            </a:r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3281363" y="1993384"/>
            <a:ext cx="2503487" cy="369332"/>
          </a:xfrm>
          <a:prstGeom prst="rect">
            <a:avLst/>
          </a:prstGeom>
          <a:solidFill>
            <a:srgbClr val="FFFF00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23" name="Group 60"/>
          <p:cNvGrpSpPr>
            <a:grpSpLocks/>
          </p:cNvGrpSpPr>
          <p:nvPr/>
        </p:nvGrpSpPr>
        <p:grpSpPr bwMode="auto">
          <a:xfrm>
            <a:off x="5678488" y="1465263"/>
            <a:ext cx="1155700" cy="293687"/>
            <a:chOff x="3527" y="1190"/>
            <a:chExt cx="710" cy="178"/>
          </a:xfrm>
        </p:grpSpPr>
        <p:sp>
          <p:nvSpPr>
            <p:cNvPr id="9251" name="Line 11"/>
            <p:cNvSpPr>
              <a:spLocks noChangeShapeType="1"/>
            </p:cNvSpPr>
            <p:nvPr/>
          </p:nvSpPr>
          <p:spPr bwMode="auto">
            <a:xfrm>
              <a:off x="3527" y="1190"/>
              <a:ext cx="71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2" name="Line 12"/>
            <p:cNvSpPr>
              <a:spLocks noChangeShapeType="1"/>
            </p:cNvSpPr>
            <p:nvPr/>
          </p:nvSpPr>
          <p:spPr bwMode="auto">
            <a:xfrm>
              <a:off x="3527" y="1368"/>
              <a:ext cx="66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9224" name="Line 13"/>
          <p:cNvSpPr>
            <a:spLocks noChangeShapeType="1"/>
          </p:cNvSpPr>
          <p:nvPr/>
        </p:nvSpPr>
        <p:spPr bwMode="auto">
          <a:xfrm flipH="1">
            <a:off x="6196013" y="1335088"/>
            <a:ext cx="130175" cy="2587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5" name="Text Box 14"/>
          <p:cNvSpPr txBox="1">
            <a:spLocks noChangeArrowheads="1"/>
          </p:cNvSpPr>
          <p:nvPr/>
        </p:nvSpPr>
        <p:spPr bwMode="auto">
          <a:xfrm>
            <a:off x="5857875" y="1011238"/>
            <a:ext cx="6655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IntID</a:t>
            </a:r>
          </a:p>
        </p:txBody>
      </p:sp>
      <p:sp>
        <p:nvSpPr>
          <p:cNvPr id="9226" name="Text Box 15"/>
          <p:cNvSpPr txBox="1">
            <a:spLocks noChangeArrowheads="1"/>
          </p:cNvSpPr>
          <p:nvPr/>
        </p:nvSpPr>
        <p:spPr bwMode="auto">
          <a:xfrm>
            <a:off x="5654675" y="1828800"/>
            <a:ext cx="103380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sp>
        <p:nvSpPr>
          <p:cNvPr id="9227" name="Rectangle 16"/>
          <p:cNvSpPr>
            <a:spLocks noChangeArrowheads="1"/>
          </p:cNvSpPr>
          <p:nvPr/>
        </p:nvSpPr>
        <p:spPr bwMode="auto">
          <a:xfrm>
            <a:off x="4803775" y="779463"/>
            <a:ext cx="455613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 Mask</a:t>
            </a:r>
          </a:p>
        </p:txBody>
      </p:sp>
      <p:sp>
        <p:nvSpPr>
          <p:cNvPr id="9228" name="Freeform 36"/>
          <p:cNvSpPr>
            <a:spLocks/>
          </p:cNvSpPr>
          <p:nvPr/>
        </p:nvSpPr>
        <p:spPr bwMode="auto">
          <a:xfrm>
            <a:off x="4497388" y="2303463"/>
            <a:ext cx="306387" cy="714375"/>
          </a:xfrm>
          <a:custGeom>
            <a:avLst/>
            <a:gdLst>
              <a:gd name="T0" fmla="*/ 0 w 240"/>
              <a:gd name="T1" fmla="*/ 714375 h 624"/>
              <a:gd name="T2" fmla="*/ 0 w 240"/>
              <a:gd name="T3" fmla="*/ 0 h 624"/>
              <a:gd name="T4" fmla="*/ 306387 w 240"/>
              <a:gd name="T5" fmla="*/ 0 h 624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0" h="624">
                <a:moveTo>
                  <a:pt x="0" y="624"/>
                </a:moveTo>
                <a:lnTo>
                  <a:pt x="0" y="0"/>
                </a:lnTo>
                <a:lnTo>
                  <a:pt x="240" y="0"/>
                </a:lnTo>
              </a:path>
            </a:pathLst>
          </a:custGeom>
          <a:noFill/>
          <a:ln w="57150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29" name="AutoShape 41"/>
          <p:cNvSpPr>
            <a:spLocks noChangeArrowheads="1"/>
          </p:cNvSpPr>
          <p:nvPr/>
        </p:nvSpPr>
        <p:spPr bwMode="auto">
          <a:xfrm rot="-8552390">
            <a:off x="5784850" y="2039938"/>
            <a:ext cx="1133475" cy="1011237"/>
          </a:xfrm>
          <a:custGeom>
            <a:avLst/>
            <a:gdLst>
              <a:gd name="T0" fmla="*/ 756122 w 21600"/>
              <a:gd name="T1" fmla="*/ 0 h 21600"/>
              <a:gd name="T2" fmla="*/ 756122 w 21600"/>
              <a:gd name="T3" fmla="*/ 569195 h 21600"/>
              <a:gd name="T4" fmla="*/ 76877 w 21600"/>
              <a:gd name="T5" fmla="*/ 1011237 h 21600"/>
              <a:gd name="T6" fmla="*/ 1133475 w 21600"/>
              <a:gd name="T7" fmla="*/ 28459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4646 h 21600"/>
              <a:gd name="T14" fmla="*/ 19905 w 21600"/>
              <a:gd name="T15" fmla="*/ 751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4409" y="0"/>
                </a:lnTo>
                <a:lnTo>
                  <a:pt x="14409" y="4646"/>
                </a:lnTo>
                <a:lnTo>
                  <a:pt x="12427" y="4646"/>
                </a:lnTo>
                <a:cubicBezTo>
                  <a:pt x="5564" y="4646"/>
                  <a:pt x="0" y="8009"/>
                  <a:pt x="0" y="12158"/>
                </a:cubicBezTo>
                <a:lnTo>
                  <a:pt x="0" y="21600"/>
                </a:lnTo>
                <a:lnTo>
                  <a:pt x="2929" y="21600"/>
                </a:lnTo>
                <a:lnTo>
                  <a:pt x="2929" y="12158"/>
                </a:lnTo>
                <a:cubicBezTo>
                  <a:pt x="2929" y="9592"/>
                  <a:pt x="7181" y="7512"/>
                  <a:pt x="12427" y="7512"/>
                </a:cubicBezTo>
                <a:lnTo>
                  <a:pt x="14409" y="7512"/>
                </a:lnTo>
                <a:lnTo>
                  <a:pt x="14409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53FB25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0" name="Text Box 42"/>
          <p:cNvSpPr txBox="1">
            <a:spLocks noChangeArrowheads="1"/>
          </p:cNvSpPr>
          <p:nvPr/>
        </p:nvSpPr>
        <p:spPr bwMode="auto">
          <a:xfrm>
            <a:off x="6096000" y="2949575"/>
            <a:ext cx="93096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66CC"/>
                </a:solidFill>
              </a14:hiddenFill>
            </a:ex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Control</a:t>
            </a:r>
          </a:p>
        </p:txBody>
      </p:sp>
      <p:sp>
        <p:nvSpPr>
          <p:cNvPr id="9231" name="Rectangle 44"/>
          <p:cNvSpPr>
            <a:spLocks noChangeArrowheads="1"/>
          </p:cNvSpPr>
          <p:nvPr/>
        </p:nvSpPr>
        <p:spPr bwMode="auto">
          <a:xfrm>
            <a:off x="4132263" y="3021013"/>
            <a:ext cx="1271587" cy="646112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Software</a:t>
            </a:r>
          </a:p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Interrupt</a:t>
            </a:r>
          </a:p>
        </p:txBody>
      </p:sp>
      <p:grpSp>
        <p:nvGrpSpPr>
          <p:cNvPr id="9232" name="Group 61"/>
          <p:cNvGrpSpPr>
            <a:grpSpLocks/>
          </p:cNvGrpSpPr>
          <p:nvPr/>
        </p:nvGrpSpPr>
        <p:grpSpPr bwMode="auto">
          <a:xfrm>
            <a:off x="7369176" y="2670176"/>
            <a:ext cx="602032" cy="950659"/>
            <a:chOff x="4578" y="2034"/>
            <a:chExt cx="413" cy="651"/>
          </a:xfrm>
        </p:grpSpPr>
        <p:sp>
          <p:nvSpPr>
            <p:cNvPr id="9249" name="Line 46"/>
            <p:cNvSpPr>
              <a:spLocks noChangeShapeType="1"/>
            </p:cNvSpPr>
            <p:nvPr/>
          </p:nvSpPr>
          <p:spPr bwMode="auto">
            <a:xfrm flipV="1">
              <a:off x="4815" y="2034"/>
              <a:ext cx="0" cy="399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50" name="Text Box 47"/>
            <p:cNvSpPr txBox="1">
              <a:spLocks noChangeArrowheads="1"/>
            </p:cNvSpPr>
            <p:nvPr/>
          </p:nvSpPr>
          <p:spPr bwMode="auto">
            <a:xfrm>
              <a:off x="4578" y="2432"/>
              <a:ext cx="413" cy="2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NMI</a:t>
              </a:r>
            </a:p>
          </p:txBody>
        </p:sp>
      </p:grpSp>
      <p:sp>
        <p:nvSpPr>
          <p:cNvPr id="9233" name="Oval 8"/>
          <p:cNvSpPr>
            <a:spLocks noChangeArrowheads="1"/>
          </p:cNvSpPr>
          <p:nvPr/>
        </p:nvSpPr>
        <p:spPr bwMode="auto">
          <a:xfrm>
            <a:off x="6764338" y="685800"/>
            <a:ext cx="1922462" cy="2036763"/>
          </a:xfrm>
          <a:prstGeom prst="ellipse">
            <a:avLst/>
          </a:prstGeom>
          <a:solidFill>
            <a:srgbClr val="00FFFF"/>
          </a:solidFill>
          <a:ln w="3810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4" name="Text Box 6"/>
          <p:cNvSpPr txBox="1">
            <a:spLocks noChangeArrowheads="1"/>
          </p:cNvSpPr>
          <p:nvPr/>
        </p:nvSpPr>
        <p:spPr bwMode="auto">
          <a:xfrm>
            <a:off x="7315200" y="1143000"/>
            <a:ext cx="685800" cy="447675"/>
          </a:xfrm>
          <a:prstGeom prst="rect">
            <a:avLst/>
          </a:prstGeom>
          <a:solidFill>
            <a:srgbClr val="00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381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sz="3200" b="0">
                <a:latin typeface="Gill Sans" charset="0"/>
                <a:ea typeface="Gill Sans" charset="0"/>
                <a:cs typeface="Gill Sans" charset="0"/>
              </a:rPr>
              <a:t>CPU</a:t>
            </a:r>
          </a:p>
        </p:txBody>
      </p:sp>
      <p:sp>
        <p:nvSpPr>
          <p:cNvPr id="9235" name="Line 40"/>
          <p:cNvSpPr>
            <a:spLocks noChangeShapeType="1"/>
          </p:cNvSpPr>
          <p:nvPr/>
        </p:nvSpPr>
        <p:spPr bwMode="auto">
          <a:xfrm>
            <a:off x="3592513" y="1982788"/>
            <a:ext cx="120015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6" name="Line 37"/>
          <p:cNvSpPr>
            <a:spLocks noChangeShapeType="1"/>
          </p:cNvSpPr>
          <p:nvPr/>
        </p:nvSpPr>
        <p:spPr bwMode="auto">
          <a:xfrm>
            <a:off x="2971800" y="1012825"/>
            <a:ext cx="18208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7" name="Line 38"/>
          <p:cNvSpPr>
            <a:spLocks noChangeShapeType="1"/>
          </p:cNvSpPr>
          <p:nvPr/>
        </p:nvSpPr>
        <p:spPr bwMode="auto">
          <a:xfrm>
            <a:off x="2438400" y="1336675"/>
            <a:ext cx="23542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8" name="Line 39"/>
          <p:cNvSpPr>
            <a:spLocks noChangeShapeType="1"/>
          </p:cNvSpPr>
          <p:nvPr/>
        </p:nvSpPr>
        <p:spPr bwMode="auto">
          <a:xfrm>
            <a:off x="2514600" y="1658938"/>
            <a:ext cx="2278063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39" name="Line 52"/>
          <p:cNvSpPr>
            <a:spLocks noChangeShapeType="1"/>
          </p:cNvSpPr>
          <p:nvPr/>
        </p:nvSpPr>
        <p:spPr bwMode="auto">
          <a:xfrm>
            <a:off x="838200" y="457200"/>
            <a:ext cx="0" cy="2941638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0" name="Line 53"/>
          <p:cNvSpPr>
            <a:spLocks noChangeShapeType="1"/>
          </p:cNvSpPr>
          <p:nvPr/>
        </p:nvSpPr>
        <p:spPr bwMode="auto">
          <a:xfrm flipV="1">
            <a:off x="838200" y="2112963"/>
            <a:ext cx="533400" cy="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1" name="Rectangle 59"/>
          <p:cNvSpPr>
            <a:spLocks noChangeArrowheads="1"/>
          </p:cNvSpPr>
          <p:nvPr/>
        </p:nvSpPr>
        <p:spPr bwMode="auto">
          <a:xfrm>
            <a:off x="5224463" y="779463"/>
            <a:ext cx="454025" cy="18129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Priority Encoder</a:t>
            </a:r>
          </a:p>
        </p:txBody>
      </p:sp>
      <p:sp>
        <p:nvSpPr>
          <p:cNvPr id="9242" name="Rectangle 45"/>
          <p:cNvSpPr>
            <a:spLocks noChangeArrowheads="1"/>
          </p:cNvSpPr>
          <p:nvPr/>
        </p:nvSpPr>
        <p:spPr bwMode="auto">
          <a:xfrm rot="5400000">
            <a:off x="3022601" y="2244725"/>
            <a:ext cx="1358900" cy="454025"/>
          </a:xfrm>
          <a:prstGeom prst="rect">
            <a:avLst/>
          </a:prstGeom>
          <a:solidFill>
            <a:srgbClr val="FF66CC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r>
              <a:rPr lang="en-US" altLang="ko-KR" b="0">
                <a:latin typeface="Gill Sans" charset="0"/>
                <a:ea typeface="Gill Sans" charset="0"/>
                <a:cs typeface="Gill Sans" charset="0"/>
              </a:rPr>
              <a:t>Timer</a:t>
            </a:r>
          </a:p>
        </p:txBody>
      </p:sp>
      <p:sp>
        <p:nvSpPr>
          <p:cNvPr id="9243" name="cddrive"/>
          <p:cNvSpPr>
            <a:spLocks noEditPoints="1" noChangeArrowheads="1"/>
          </p:cNvSpPr>
          <p:nvPr/>
        </p:nvSpPr>
        <p:spPr bwMode="auto">
          <a:xfrm>
            <a:off x="1447800" y="228600"/>
            <a:ext cx="1295400" cy="647700"/>
          </a:xfrm>
          <a:custGeom>
            <a:avLst/>
            <a:gdLst>
              <a:gd name="T0" fmla="*/ 647700 w 21600"/>
              <a:gd name="T1" fmla="*/ 0 h 21600"/>
              <a:gd name="T2" fmla="*/ 1295400 w 21600"/>
              <a:gd name="T3" fmla="*/ 323850 h 21600"/>
              <a:gd name="T4" fmla="*/ 647700 w 21600"/>
              <a:gd name="T5" fmla="*/ 647700 h 21600"/>
              <a:gd name="T6" fmla="*/ 0 w 21600"/>
              <a:gd name="T7" fmla="*/ 323850 h 21600"/>
              <a:gd name="T8" fmla="*/ 0 60000 65536"/>
              <a:gd name="T9" fmla="*/ 0 60000 65536"/>
              <a:gd name="T10" fmla="*/ 0 60000 65536"/>
              <a:gd name="T11" fmla="*/ 0 60000 65536"/>
              <a:gd name="T12" fmla="*/ 686 w 21600"/>
              <a:gd name="T13" fmla="*/ 23059 h 21600"/>
              <a:gd name="T14" fmla="*/ 21005 w 21600"/>
              <a:gd name="T15" fmla="*/ 30503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2563" y="12259"/>
                </a:moveTo>
                <a:lnTo>
                  <a:pt x="2563" y="12843"/>
                </a:lnTo>
                <a:lnTo>
                  <a:pt x="2746" y="13427"/>
                </a:lnTo>
                <a:lnTo>
                  <a:pt x="2929" y="14303"/>
                </a:lnTo>
                <a:lnTo>
                  <a:pt x="3112" y="14886"/>
                </a:lnTo>
                <a:lnTo>
                  <a:pt x="3478" y="15470"/>
                </a:lnTo>
                <a:lnTo>
                  <a:pt x="3844" y="16054"/>
                </a:lnTo>
                <a:lnTo>
                  <a:pt x="4393" y="16638"/>
                </a:lnTo>
                <a:lnTo>
                  <a:pt x="4942" y="17222"/>
                </a:lnTo>
                <a:lnTo>
                  <a:pt x="5492" y="17514"/>
                </a:lnTo>
                <a:lnTo>
                  <a:pt x="6224" y="18097"/>
                </a:lnTo>
                <a:lnTo>
                  <a:pt x="6773" y="18389"/>
                </a:lnTo>
                <a:lnTo>
                  <a:pt x="7505" y="18681"/>
                </a:lnTo>
                <a:lnTo>
                  <a:pt x="8237" y="18973"/>
                </a:lnTo>
                <a:lnTo>
                  <a:pt x="9153" y="18973"/>
                </a:lnTo>
                <a:lnTo>
                  <a:pt x="9885" y="19265"/>
                </a:lnTo>
                <a:lnTo>
                  <a:pt x="10800" y="19265"/>
                </a:lnTo>
                <a:lnTo>
                  <a:pt x="11532" y="19265"/>
                </a:lnTo>
                <a:lnTo>
                  <a:pt x="12447" y="18973"/>
                </a:lnTo>
                <a:lnTo>
                  <a:pt x="13180" y="18973"/>
                </a:lnTo>
                <a:lnTo>
                  <a:pt x="13912" y="18681"/>
                </a:lnTo>
                <a:lnTo>
                  <a:pt x="14644" y="18389"/>
                </a:lnTo>
                <a:lnTo>
                  <a:pt x="15376" y="18097"/>
                </a:lnTo>
                <a:lnTo>
                  <a:pt x="16108" y="17514"/>
                </a:lnTo>
                <a:lnTo>
                  <a:pt x="16658" y="17222"/>
                </a:lnTo>
                <a:lnTo>
                  <a:pt x="17207" y="16638"/>
                </a:lnTo>
                <a:lnTo>
                  <a:pt x="17573" y="16054"/>
                </a:lnTo>
                <a:lnTo>
                  <a:pt x="18122" y="15470"/>
                </a:lnTo>
                <a:lnTo>
                  <a:pt x="18305" y="14886"/>
                </a:lnTo>
                <a:lnTo>
                  <a:pt x="18671" y="14303"/>
                </a:lnTo>
                <a:lnTo>
                  <a:pt x="18854" y="13427"/>
                </a:lnTo>
                <a:lnTo>
                  <a:pt x="19037" y="12843"/>
                </a:lnTo>
                <a:lnTo>
                  <a:pt x="19037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563" y="12259"/>
                </a:moveTo>
                <a:lnTo>
                  <a:pt x="9153" y="12259"/>
                </a:lnTo>
                <a:lnTo>
                  <a:pt x="9153" y="12551"/>
                </a:lnTo>
                <a:lnTo>
                  <a:pt x="9336" y="12843"/>
                </a:lnTo>
                <a:lnTo>
                  <a:pt x="9519" y="13135"/>
                </a:lnTo>
                <a:lnTo>
                  <a:pt x="9702" y="13135"/>
                </a:lnTo>
                <a:lnTo>
                  <a:pt x="9885" y="13427"/>
                </a:lnTo>
                <a:lnTo>
                  <a:pt x="10068" y="13719"/>
                </a:lnTo>
                <a:lnTo>
                  <a:pt x="10434" y="13719"/>
                </a:lnTo>
                <a:lnTo>
                  <a:pt x="10800" y="13719"/>
                </a:lnTo>
                <a:lnTo>
                  <a:pt x="10983" y="13719"/>
                </a:lnTo>
                <a:lnTo>
                  <a:pt x="11349" y="13719"/>
                </a:lnTo>
                <a:lnTo>
                  <a:pt x="11715" y="13427"/>
                </a:lnTo>
                <a:lnTo>
                  <a:pt x="11898" y="13135"/>
                </a:lnTo>
                <a:lnTo>
                  <a:pt x="12081" y="13135"/>
                </a:lnTo>
                <a:lnTo>
                  <a:pt x="12264" y="12843"/>
                </a:lnTo>
                <a:lnTo>
                  <a:pt x="12264" y="12551"/>
                </a:lnTo>
                <a:lnTo>
                  <a:pt x="12264" y="12259"/>
                </a:lnTo>
                <a:lnTo>
                  <a:pt x="9153" y="12259"/>
                </a:lnTo>
                <a:lnTo>
                  <a:pt x="2563" y="12259"/>
                </a:lnTo>
                <a:close/>
              </a:path>
              <a:path w="21600" h="21600" extrusionOk="0">
                <a:moveTo>
                  <a:pt x="21600" y="7589"/>
                </a:moveTo>
                <a:lnTo>
                  <a:pt x="17756" y="0"/>
                </a:lnTo>
                <a:lnTo>
                  <a:pt x="10800" y="0"/>
                </a:lnTo>
                <a:lnTo>
                  <a:pt x="3844" y="0"/>
                </a:lnTo>
                <a:lnTo>
                  <a:pt x="0" y="7589"/>
                </a:lnTo>
                <a:lnTo>
                  <a:pt x="0" y="10800"/>
                </a:lnTo>
                <a:lnTo>
                  <a:pt x="0" y="18097"/>
                </a:lnTo>
                <a:lnTo>
                  <a:pt x="1464" y="18097"/>
                </a:lnTo>
                <a:lnTo>
                  <a:pt x="1464" y="21600"/>
                </a:lnTo>
                <a:lnTo>
                  <a:pt x="10800" y="21600"/>
                </a:lnTo>
                <a:lnTo>
                  <a:pt x="19953" y="21600"/>
                </a:lnTo>
                <a:lnTo>
                  <a:pt x="19953" y="18097"/>
                </a:lnTo>
                <a:lnTo>
                  <a:pt x="21600" y="18097"/>
                </a:lnTo>
                <a:lnTo>
                  <a:pt x="21600" y="11092"/>
                </a:lnTo>
                <a:lnTo>
                  <a:pt x="21600" y="7589"/>
                </a:lnTo>
              </a:path>
              <a:path w="21600" h="21600" extrusionOk="0">
                <a:moveTo>
                  <a:pt x="1647" y="18097"/>
                </a:moveTo>
                <a:lnTo>
                  <a:pt x="6407" y="18097"/>
                </a:lnTo>
                <a:moveTo>
                  <a:pt x="19953" y="18097"/>
                </a:moveTo>
                <a:lnTo>
                  <a:pt x="15010" y="18097"/>
                </a:lnTo>
                <a:moveTo>
                  <a:pt x="0" y="7589"/>
                </a:moveTo>
                <a:lnTo>
                  <a:pt x="21417" y="7589"/>
                </a:lnTo>
                <a:lnTo>
                  <a:pt x="21600" y="7589"/>
                </a:lnTo>
              </a:path>
            </a:pathLst>
          </a:custGeom>
          <a:solidFill>
            <a:srgbClr val="00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>
              <a:latin typeface="Gill Sans Light"/>
              <a:cs typeface="Gill Sans Light"/>
            </a:endParaRPr>
          </a:p>
        </p:txBody>
      </p:sp>
      <p:sp>
        <p:nvSpPr>
          <p:cNvPr id="9244" name="Line 64"/>
          <p:cNvSpPr>
            <a:spLocks noChangeShapeType="1"/>
          </p:cNvSpPr>
          <p:nvPr/>
        </p:nvSpPr>
        <p:spPr bwMode="auto">
          <a:xfrm flipH="1" flipV="1">
            <a:off x="2679700" y="785813"/>
            <a:ext cx="3048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245" name="printer2"/>
          <p:cNvSpPr>
            <a:spLocks noEditPoints="1" noChangeArrowheads="1"/>
          </p:cNvSpPr>
          <p:nvPr/>
        </p:nvSpPr>
        <p:spPr bwMode="auto">
          <a:xfrm>
            <a:off x="1143000" y="990600"/>
            <a:ext cx="1285875" cy="604838"/>
          </a:xfrm>
          <a:custGeom>
            <a:avLst/>
            <a:gdLst>
              <a:gd name="T0" fmla="*/ 635377 w 21600"/>
              <a:gd name="T1" fmla="*/ 0 h 21600"/>
              <a:gd name="T2" fmla="*/ 1142167 w 21600"/>
              <a:gd name="T3" fmla="*/ 0 h 21600"/>
              <a:gd name="T4" fmla="*/ 1285875 w 21600"/>
              <a:gd name="T5" fmla="*/ 131692 h 21600"/>
              <a:gd name="T6" fmla="*/ 1285875 w 21600"/>
              <a:gd name="T7" fmla="*/ 302419 h 21600"/>
              <a:gd name="T8" fmla="*/ 1285875 w 21600"/>
              <a:gd name="T9" fmla="*/ 463373 h 21600"/>
              <a:gd name="T10" fmla="*/ 1074063 w 21600"/>
              <a:gd name="T11" fmla="*/ 604838 h 21600"/>
              <a:gd name="T12" fmla="*/ 635377 w 21600"/>
              <a:gd name="T13" fmla="*/ 604838 h 21600"/>
              <a:gd name="T14" fmla="*/ 189071 w 21600"/>
              <a:gd name="T15" fmla="*/ 604838 h 21600"/>
              <a:gd name="T16" fmla="*/ 0 w 21600"/>
              <a:gd name="T17" fmla="*/ 463373 h 21600"/>
              <a:gd name="T18" fmla="*/ 0 w 21600"/>
              <a:gd name="T19" fmla="*/ 302419 h 21600"/>
              <a:gd name="T20" fmla="*/ 0 w 21600"/>
              <a:gd name="T21" fmla="*/ 131692 h 21600"/>
              <a:gd name="T22" fmla="*/ 143708 w 21600"/>
              <a:gd name="T23" fmla="*/ 0 h 216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1397 w 21600"/>
              <a:gd name="T37" fmla="*/ 23298 h 21600"/>
              <a:gd name="T38" fmla="*/ 20266 w 21600"/>
              <a:gd name="T39" fmla="*/ 31137 h 2160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1600" h="21600" extrusionOk="0">
                <a:moveTo>
                  <a:pt x="10673" y="0"/>
                </a:moveTo>
                <a:lnTo>
                  <a:pt x="19186" y="0"/>
                </a:lnTo>
                <a:lnTo>
                  <a:pt x="21600" y="4703"/>
                </a:lnTo>
                <a:lnTo>
                  <a:pt x="21600" y="10800"/>
                </a:lnTo>
                <a:lnTo>
                  <a:pt x="21600" y="16548"/>
                </a:lnTo>
                <a:lnTo>
                  <a:pt x="18042" y="16548"/>
                </a:lnTo>
                <a:lnTo>
                  <a:pt x="18042" y="21600"/>
                </a:lnTo>
                <a:lnTo>
                  <a:pt x="10673" y="21600"/>
                </a:lnTo>
                <a:lnTo>
                  <a:pt x="3176" y="21600"/>
                </a:lnTo>
                <a:lnTo>
                  <a:pt x="3176" y="16548"/>
                </a:lnTo>
                <a:lnTo>
                  <a:pt x="0" y="16548"/>
                </a:lnTo>
                <a:lnTo>
                  <a:pt x="0" y="10800"/>
                </a:lnTo>
                <a:lnTo>
                  <a:pt x="0" y="4703"/>
                </a:lnTo>
                <a:lnTo>
                  <a:pt x="2414" y="0"/>
                </a:lnTo>
                <a:lnTo>
                  <a:pt x="10673" y="0"/>
                </a:lnTo>
                <a:close/>
              </a:path>
              <a:path w="21600" h="21600" extrusionOk="0">
                <a:moveTo>
                  <a:pt x="0" y="4703"/>
                </a:moveTo>
                <a:lnTo>
                  <a:pt x="3558" y="4703"/>
                </a:lnTo>
                <a:lnTo>
                  <a:pt x="17026" y="4703"/>
                </a:lnTo>
                <a:lnTo>
                  <a:pt x="21600" y="4703"/>
                </a:lnTo>
                <a:lnTo>
                  <a:pt x="0" y="4703"/>
                </a:lnTo>
                <a:moveTo>
                  <a:pt x="16518" y="4703"/>
                </a:moveTo>
                <a:lnTo>
                  <a:pt x="16518" y="10452"/>
                </a:lnTo>
                <a:lnTo>
                  <a:pt x="0" y="10452"/>
                </a:lnTo>
                <a:moveTo>
                  <a:pt x="4320" y="16548"/>
                </a:moveTo>
                <a:lnTo>
                  <a:pt x="4320" y="17419"/>
                </a:lnTo>
                <a:lnTo>
                  <a:pt x="4320" y="20555"/>
                </a:lnTo>
                <a:lnTo>
                  <a:pt x="4320" y="21600"/>
                </a:lnTo>
                <a:lnTo>
                  <a:pt x="4320" y="16548"/>
                </a:lnTo>
                <a:moveTo>
                  <a:pt x="16899" y="16548"/>
                </a:moveTo>
                <a:lnTo>
                  <a:pt x="16899" y="17419"/>
                </a:lnTo>
                <a:lnTo>
                  <a:pt x="16899" y="20555"/>
                </a:lnTo>
                <a:lnTo>
                  <a:pt x="16899" y="21600"/>
                </a:lnTo>
                <a:lnTo>
                  <a:pt x="16899" y="16548"/>
                </a:lnTo>
                <a:moveTo>
                  <a:pt x="15247" y="14981"/>
                </a:moveTo>
                <a:lnTo>
                  <a:pt x="15247" y="10452"/>
                </a:lnTo>
                <a:lnTo>
                  <a:pt x="16899" y="16548"/>
                </a:lnTo>
                <a:lnTo>
                  <a:pt x="18042" y="16548"/>
                </a:lnTo>
                <a:lnTo>
                  <a:pt x="16518" y="10452"/>
                </a:lnTo>
                <a:moveTo>
                  <a:pt x="15247" y="14981"/>
                </a:moveTo>
                <a:lnTo>
                  <a:pt x="15247" y="14981"/>
                </a:lnTo>
                <a:lnTo>
                  <a:pt x="16772" y="17942"/>
                </a:lnTo>
                <a:lnTo>
                  <a:pt x="4447" y="17942"/>
                </a:lnTo>
                <a:lnTo>
                  <a:pt x="5972" y="14981"/>
                </a:lnTo>
                <a:lnTo>
                  <a:pt x="5972" y="10452"/>
                </a:lnTo>
                <a:lnTo>
                  <a:pt x="4320" y="16548"/>
                </a:lnTo>
                <a:lnTo>
                  <a:pt x="3176" y="16548"/>
                </a:lnTo>
                <a:lnTo>
                  <a:pt x="4701" y="10452"/>
                </a:lnTo>
                <a:moveTo>
                  <a:pt x="20202" y="5574"/>
                </a:moveTo>
                <a:lnTo>
                  <a:pt x="20711" y="5574"/>
                </a:lnTo>
                <a:lnTo>
                  <a:pt x="20711" y="7839"/>
                </a:lnTo>
                <a:lnTo>
                  <a:pt x="20202" y="7839"/>
                </a:lnTo>
                <a:lnTo>
                  <a:pt x="20202" y="5574"/>
                </a:lnTo>
                <a:moveTo>
                  <a:pt x="5972" y="14981"/>
                </a:moveTo>
                <a:lnTo>
                  <a:pt x="7496" y="14981"/>
                </a:lnTo>
                <a:lnTo>
                  <a:pt x="13341" y="14981"/>
                </a:lnTo>
                <a:lnTo>
                  <a:pt x="15247" y="14981"/>
                </a:lnTo>
              </a:path>
            </a:pathLst>
          </a:custGeom>
          <a:solidFill>
            <a:schemeClr val="accent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9246" name="Group 68"/>
          <p:cNvGrpSpPr>
            <a:grpSpLocks/>
          </p:cNvGrpSpPr>
          <p:nvPr/>
        </p:nvGrpSpPr>
        <p:grpSpPr bwMode="auto">
          <a:xfrm>
            <a:off x="6934205" y="1828800"/>
            <a:ext cx="1390651" cy="369888"/>
            <a:chOff x="4377" y="758"/>
            <a:chExt cx="876" cy="233"/>
          </a:xfrm>
        </p:grpSpPr>
        <p:sp>
          <p:nvSpPr>
            <p:cNvPr id="9247" name="Rectangle 66"/>
            <p:cNvSpPr>
              <a:spLocks noChangeArrowheads="1"/>
            </p:cNvSpPr>
            <p:nvPr/>
          </p:nvSpPr>
          <p:spPr bwMode="auto">
            <a:xfrm>
              <a:off x="4377" y="807"/>
              <a:ext cx="144" cy="144"/>
            </a:xfrm>
            <a:prstGeom prst="rect">
              <a:avLst/>
            </a:prstGeom>
            <a:solidFill>
              <a:srgbClr val="FF66CC"/>
            </a:solidFill>
            <a:ln w="38100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248" name="Text Box 67"/>
            <p:cNvSpPr txBox="1">
              <a:spLocks noChangeArrowheads="1"/>
            </p:cNvSpPr>
            <p:nvPr/>
          </p:nvSpPr>
          <p:spPr bwMode="auto">
            <a:xfrm>
              <a:off x="4506" y="758"/>
              <a:ext cx="74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66CC"/>
                  </a:solidFill>
                </a14:hiddenFill>
              </a:ext>
              <a:ext uri="{91240B29-F687-4f45-9708-019B960494DF}">
                <a14:hiddenLine xmlns="" xmlns:a14="http://schemas.microsoft.com/office/drawing/2010/main" w="3810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ko-KR" b="0">
                  <a:latin typeface="Gill Sans" charset="0"/>
                  <a:ea typeface="Gill Sans" charset="0"/>
                  <a:cs typeface="Gill Sans" charset="0"/>
                </a:rPr>
                <a:t>Int Disable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3172533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take interrupts safely?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Interrupt vector</a:t>
            </a:r>
          </a:p>
          <a:p>
            <a:pPr lvl="1"/>
            <a:r>
              <a:rPr lang="en-US" dirty="0" smtClean="0"/>
              <a:t>Limited number of entry points into kernel</a:t>
            </a:r>
          </a:p>
          <a:p>
            <a:r>
              <a:rPr lang="en-US" dirty="0" smtClean="0"/>
              <a:t>Kernel interrupt stack</a:t>
            </a:r>
          </a:p>
          <a:p>
            <a:pPr lvl="1"/>
            <a:r>
              <a:rPr lang="en-US" dirty="0" smtClean="0"/>
              <a:t>Handler works regardless of state of user code</a:t>
            </a:r>
          </a:p>
          <a:p>
            <a:r>
              <a:rPr lang="en-US" dirty="0" smtClean="0"/>
              <a:t>Interrupt masking</a:t>
            </a:r>
          </a:p>
          <a:p>
            <a:pPr lvl="1"/>
            <a:r>
              <a:rPr lang="en-US" dirty="0" smtClean="0"/>
              <a:t>Handler is non-blocking</a:t>
            </a:r>
          </a:p>
          <a:p>
            <a:r>
              <a:rPr lang="en-US" dirty="0" smtClean="0"/>
              <a:t>Atomic transfer of control</a:t>
            </a:r>
          </a:p>
          <a:p>
            <a:pPr lvl="1"/>
            <a:r>
              <a:rPr lang="en-US" dirty="0" smtClean="0"/>
              <a:t>“Single instruction”-like to change: </a:t>
            </a:r>
          </a:p>
          <a:p>
            <a:pPr lvl="2"/>
            <a:r>
              <a:rPr lang="en-US" dirty="0"/>
              <a:t>P</a:t>
            </a:r>
            <a:r>
              <a:rPr lang="en-US" dirty="0" smtClean="0"/>
              <a:t>rogram counter</a:t>
            </a:r>
          </a:p>
          <a:p>
            <a:pPr lvl="2"/>
            <a:r>
              <a:rPr lang="en-US" dirty="0" smtClean="0"/>
              <a:t>Stack pointer</a:t>
            </a:r>
          </a:p>
          <a:p>
            <a:pPr lvl="2"/>
            <a:r>
              <a:rPr lang="en-US" dirty="0" smtClean="0"/>
              <a:t>Memory protection</a:t>
            </a:r>
          </a:p>
          <a:p>
            <a:pPr lvl="2"/>
            <a:r>
              <a:rPr lang="en-US" dirty="0" smtClean="0"/>
              <a:t>Kernel/user mode</a:t>
            </a:r>
          </a:p>
          <a:p>
            <a:r>
              <a:rPr lang="en-US" dirty="0" smtClean="0"/>
              <a:t>Transparent </a:t>
            </a:r>
            <a:r>
              <a:rPr lang="en-US" dirty="0" err="1" smtClean="0"/>
              <a:t>restartable</a:t>
            </a:r>
            <a:r>
              <a:rPr lang="en-US" dirty="0" smtClean="0"/>
              <a:t> execution</a:t>
            </a:r>
          </a:p>
          <a:p>
            <a:pPr lvl="1"/>
            <a:r>
              <a:rPr lang="en-US" dirty="0" smtClean="0"/>
              <a:t>User program does not know interrupt occurred</a:t>
            </a:r>
          </a:p>
        </p:txBody>
      </p:sp>
    </p:spTree>
    <p:extLst>
      <p:ext uri="{BB962C8B-B14F-4D97-AF65-F5344CB8AC3E}">
        <p14:creationId xmlns:p14="http://schemas.microsoft.com/office/powerpoint/2010/main" val="7816354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"/>
            <a:ext cx="7696200" cy="736600"/>
          </a:xfrm>
        </p:spPr>
        <p:txBody>
          <a:bodyPr/>
          <a:lstStyle/>
          <a:p>
            <a:r>
              <a:rPr lang="en-US" dirty="0" smtClean="0"/>
              <a:t>Recall: Four fundamental OS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638800"/>
          </a:xfrm>
        </p:spPr>
        <p:txBody>
          <a:bodyPr>
            <a:normAutofit/>
          </a:bodyPr>
          <a:lstStyle/>
          <a:p>
            <a:r>
              <a:rPr lang="en-US" altLang="en-US" dirty="0" smtClean="0"/>
              <a:t>Thread</a:t>
            </a:r>
          </a:p>
          <a:p>
            <a:pPr lvl="1"/>
            <a:r>
              <a:rPr lang="en-US" altLang="en-US" dirty="0" smtClean="0"/>
              <a:t>Single </a:t>
            </a:r>
            <a:r>
              <a:rPr lang="en-US" altLang="en-US" dirty="0"/>
              <a:t>unique execution context</a:t>
            </a:r>
          </a:p>
          <a:p>
            <a:pPr lvl="1"/>
            <a:r>
              <a:rPr lang="en-US" altLang="en-US" dirty="0"/>
              <a:t>Program Counter, Registers, Execution Flags, </a:t>
            </a:r>
            <a:r>
              <a:rPr lang="en-US" altLang="en-US" dirty="0" smtClean="0"/>
              <a:t>Stack</a:t>
            </a:r>
            <a:endParaRPr lang="en-US" dirty="0"/>
          </a:p>
          <a:p>
            <a:r>
              <a:rPr lang="en-US" dirty="0"/>
              <a:t>Address Space </a:t>
            </a:r>
            <a:r>
              <a:rPr lang="en-US" dirty="0" smtClean="0"/>
              <a:t>w</a:t>
            </a:r>
            <a:r>
              <a:rPr lang="en-US" dirty="0"/>
              <a:t>/ Translation</a:t>
            </a:r>
          </a:p>
          <a:p>
            <a:pPr lvl="1"/>
            <a:r>
              <a:rPr lang="en-US" dirty="0"/>
              <a:t>Programs execute in an </a:t>
            </a:r>
            <a:r>
              <a:rPr lang="en-US" i="1" dirty="0"/>
              <a:t>address space </a:t>
            </a:r>
            <a:r>
              <a:rPr lang="en-US" dirty="0"/>
              <a:t>that is distinct from the memory space of the physical machine</a:t>
            </a:r>
          </a:p>
          <a:p>
            <a:r>
              <a:rPr lang="en-US" dirty="0" smtClean="0"/>
              <a:t>Process</a:t>
            </a:r>
            <a:endParaRPr lang="en-US" dirty="0"/>
          </a:p>
          <a:p>
            <a:pPr lvl="1"/>
            <a:r>
              <a:rPr lang="en-US" dirty="0"/>
              <a:t>An instance of an executing program is </a:t>
            </a:r>
            <a:r>
              <a:rPr lang="en-US" i="1" dirty="0"/>
              <a:t>a process consisting of an address space and one or more threads of control</a:t>
            </a:r>
          </a:p>
          <a:p>
            <a:r>
              <a:rPr lang="en-US" dirty="0" smtClean="0"/>
              <a:t>Dual Mode operation/Protection</a:t>
            </a:r>
          </a:p>
          <a:p>
            <a:pPr lvl="1"/>
            <a:r>
              <a:rPr lang="en-US" dirty="0" smtClean="0"/>
              <a:t>Only the “system” has the ability to access certain resources</a:t>
            </a:r>
          </a:p>
          <a:p>
            <a:pPr lvl="1"/>
            <a:r>
              <a:rPr lang="en-US" dirty="0" smtClean="0"/>
              <a:t>The OS and the hardware are protected from user programs and user programs are isolated from one another by </a:t>
            </a:r>
            <a:r>
              <a:rPr lang="en-US" i="1" dirty="0" smtClean="0"/>
              <a:t>controlling the translation </a:t>
            </a:r>
            <a:r>
              <a:rPr lang="en-US" dirty="0" smtClean="0"/>
              <a:t>from program virtual addresses to machine physical addresses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6962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 a process create a process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621" y="914400"/>
            <a:ext cx="8754980" cy="5715000"/>
          </a:xfrm>
        </p:spPr>
        <p:txBody>
          <a:bodyPr>
            <a:normAutofit/>
          </a:bodyPr>
          <a:lstStyle/>
          <a:p>
            <a:r>
              <a:rPr lang="en-US" dirty="0" smtClean="0"/>
              <a:t>Yes! Unique identity of process is the “process ID” (or PID)</a:t>
            </a:r>
          </a:p>
          <a:p>
            <a:r>
              <a:rPr lang="en-US" dirty="0" smtClean="0"/>
              <a:t>Fork() system call creates a </a:t>
            </a:r>
            <a:r>
              <a:rPr lang="en-US" i="1" dirty="0" smtClean="0"/>
              <a:t>copy</a:t>
            </a:r>
            <a:r>
              <a:rPr lang="en-US" dirty="0" smtClean="0"/>
              <a:t> of current process with a new PID</a:t>
            </a:r>
          </a:p>
          <a:p>
            <a:r>
              <a:rPr lang="en-US" dirty="0" smtClean="0"/>
              <a:t>Return value from Fork(): integer</a:t>
            </a:r>
          </a:p>
          <a:p>
            <a:pPr lvl="1"/>
            <a:r>
              <a:rPr lang="en-US" dirty="0" smtClean="0"/>
              <a:t>When &gt; 0: </a:t>
            </a:r>
          </a:p>
          <a:p>
            <a:pPr lvl="2"/>
            <a:r>
              <a:rPr lang="en-US" dirty="0" smtClean="0"/>
              <a:t>Running in (original) </a:t>
            </a:r>
            <a:r>
              <a:rPr lang="en-US" dirty="0" smtClean="0">
                <a:solidFill>
                  <a:srgbClr val="FF0000"/>
                </a:solidFill>
              </a:rPr>
              <a:t>Parent</a:t>
            </a:r>
            <a:r>
              <a:rPr lang="en-US" dirty="0" smtClean="0"/>
              <a:t> process</a:t>
            </a:r>
          </a:p>
          <a:p>
            <a:pPr lvl="2"/>
            <a:r>
              <a:rPr lang="en-US" dirty="0" smtClean="0"/>
              <a:t>return value is </a:t>
            </a:r>
            <a:r>
              <a:rPr lang="en-US" dirty="0" err="1" smtClean="0">
                <a:solidFill>
                  <a:srgbClr val="FF0000"/>
                </a:solidFill>
              </a:rPr>
              <a:t>pid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of new child</a:t>
            </a:r>
          </a:p>
          <a:p>
            <a:pPr lvl="1"/>
            <a:r>
              <a:rPr lang="en-US" dirty="0" smtClean="0"/>
              <a:t>When = 0: </a:t>
            </a:r>
          </a:p>
          <a:p>
            <a:pPr lvl="2"/>
            <a:r>
              <a:rPr lang="en-US" dirty="0" smtClean="0"/>
              <a:t>Running in new </a:t>
            </a:r>
            <a:r>
              <a:rPr lang="en-US" dirty="0" smtClean="0">
                <a:solidFill>
                  <a:srgbClr val="FF0000"/>
                </a:solidFill>
              </a:rPr>
              <a:t>Child</a:t>
            </a:r>
            <a:r>
              <a:rPr lang="en-US" dirty="0" smtClean="0"/>
              <a:t> process</a:t>
            </a:r>
          </a:p>
          <a:p>
            <a:pPr lvl="1"/>
            <a:r>
              <a:rPr lang="en-US" dirty="0" smtClean="0"/>
              <a:t>When &lt; 0:</a:t>
            </a:r>
          </a:p>
          <a:p>
            <a:pPr lvl="2"/>
            <a:r>
              <a:rPr lang="en-US" dirty="0" smtClean="0"/>
              <a:t>Error!  Must handle somehow</a:t>
            </a:r>
          </a:p>
          <a:p>
            <a:pPr lvl="2"/>
            <a:r>
              <a:rPr lang="en-US" dirty="0" smtClean="0"/>
              <a:t>Running in original process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All state of original process duplicated in both Parent and Child!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Memory, File Descriptors (next topic), etc…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019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ork1.c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685800"/>
            <a:ext cx="8229600" cy="5909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stdlib.h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stdio.h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string.h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</a:t>
            </a:r>
            <a:r>
              <a:rPr lang="en-US" sz="1400" dirty="0" err="1">
                <a:latin typeface="Courier"/>
                <a:cs typeface="Courier"/>
              </a:rPr>
              <a:t>unistd.h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r>
              <a:rPr lang="en-US" sz="1400" dirty="0">
                <a:latin typeface="Courier"/>
                <a:cs typeface="Courier"/>
              </a:rPr>
              <a:t>#include &lt;sys/</a:t>
            </a:r>
            <a:r>
              <a:rPr lang="en-US" sz="1400" dirty="0" err="1">
                <a:latin typeface="Courier"/>
                <a:cs typeface="Courier"/>
              </a:rPr>
              <a:t>types.h</a:t>
            </a:r>
            <a:r>
              <a:rPr lang="en-US" sz="1400" dirty="0">
                <a:latin typeface="Courier"/>
                <a:cs typeface="Courier"/>
              </a:rPr>
              <a:t>&gt;</a:t>
            </a:r>
          </a:p>
          <a:p>
            <a:endParaRPr lang="en-US" sz="1400" dirty="0"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#define BUFSIZE 1024</a:t>
            </a:r>
          </a:p>
          <a:p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main(</a:t>
            </a:r>
            <a:r>
              <a:rPr lang="en-US" sz="1400" dirty="0" err="1">
                <a:latin typeface="Courier"/>
                <a:cs typeface="Courier"/>
              </a:rPr>
              <a:t>int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argc</a:t>
            </a:r>
            <a:r>
              <a:rPr lang="en-US" sz="1400" dirty="0">
                <a:latin typeface="Courier"/>
                <a:cs typeface="Courier"/>
              </a:rPr>
              <a:t>, char *</a:t>
            </a:r>
            <a:r>
              <a:rPr lang="en-US" sz="1400" dirty="0" err="1">
                <a:latin typeface="Courier"/>
                <a:cs typeface="Courier"/>
              </a:rPr>
              <a:t>argv</a:t>
            </a:r>
            <a:r>
              <a:rPr lang="en-US" sz="1400" dirty="0">
                <a:latin typeface="Courier"/>
                <a:cs typeface="Courier"/>
              </a:rPr>
              <a:t>[])</a:t>
            </a:r>
          </a:p>
          <a:p>
            <a:r>
              <a:rPr lang="en-US" sz="1400" dirty="0">
                <a:latin typeface="Courier"/>
                <a:cs typeface="Courier"/>
              </a:rPr>
              <a:t>{</a:t>
            </a:r>
          </a:p>
          <a:p>
            <a:r>
              <a:rPr lang="en-US" sz="1400" dirty="0">
                <a:latin typeface="Courier"/>
                <a:cs typeface="Courier"/>
              </a:rPr>
              <a:t>  char </a:t>
            </a:r>
            <a:r>
              <a:rPr lang="en-US" sz="1400" dirty="0" err="1">
                <a:latin typeface="Courier"/>
                <a:cs typeface="Courier"/>
              </a:rPr>
              <a:t>buf</a:t>
            </a:r>
            <a:r>
              <a:rPr lang="en-US" sz="1400" dirty="0">
                <a:latin typeface="Courier"/>
                <a:cs typeface="Courier"/>
              </a:rPr>
              <a:t>[BUFSIZE];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size_t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readlen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writelen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slen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pid_t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pid_t</a:t>
            </a:r>
            <a:r>
              <a:rPr lang="en-US" sz="1400" dirty="0">
                <a:latin typeface="Courier"/>
                <a:cs typeface="Courier"/>
              </a:rPr>
              <a:t>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         /* get current processes PID */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("Parent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: %d\n", </a:t>
            </a:r>
            <a:r>
              <a:rPr lang="en-US" sz="1400" dirty="0" err="1">
                <a:latin typeface="Courier"/>
                <a:cs typeface="Courier"/>
              </a:rPr>
              <a:t>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</a:t>
            </a:r>
            <a:r>
              <a:rPr lang="en-US" sz="1600" b="1" dirty="0" err="1">
                <a:solidFill>
                  <a:srgbClr val="FF0000"/>
                </a:solidFill>
                <a:latin typeface="Courier"/>
                <a:cs typeface="Courier"/>
              </a:rPr>
              <a:t>cpid</a:t>
            </a:r>
            <a:r>
              <a:rPr lang="en-US" sz="1600" b="1" dirty="0">
                <a:solidFill>
                  <a:srgbClr val="FF0000"/>
                </a:solidFill>
                <a:latin typeface="Courier"/>
                <a:cs typeface="Courier"/>
              </a:rPr>
              <a:t> = fork();</a:t>
            </a:r>
            <a:endParaRPr lang="en-US" sz="1400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1400" dirty="0">
                <a:latin typeface="Courier"/>
                <a:cs typeface="Courier"/>
              </a:rPr>
              <a:t>  if (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 &gt; 0) {		</a:t>
            </a:r>
            <a:r>
              <a:rPr lang="en-US" sz="1400" dirty="0" smtClean="0">
                <a:latin typeface="Courier"/>
                <a:cs typeface="Courier"/>
              </a:rPr>
              <a:t>          /</a:t>
            </a:r>
            <a:r>
              <a:rPr lang="en-US" sz="1400" dirty="0">
                <a:latin typeface="Courier"/>
                <a:cs typeface="Courier"/>
              </a:rPr>
              <a:t>* Parent Process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("[%d] parent of [%d]\n",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, 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}  else if (</a:t>
            </a:r>
            <a:r>
              <a:rPr lang="en-US" sz="1400" dirty="0" err="1">
                <a:latin typeface="Courier"/>
                <a:cs typeface="Courier"/>
              </a:rPr>
              <a:t>cpid</a:t>
            </a:r>
            <a:r>
              <a:rPr lang="en-US" sz="1400" dirty="0">
                <a:latin typeface="Courier"/>
                <a:cs typeface="Courier"/>
              </a:rPr>
              <a:t> == 0) {	</a:t>
            </a:r>
            <a:r>
              <a:rPr lang="en-US" sz="1400" dirty="0" smtClean="0">
                <a:latin typeface="Courier"/>
                <a:cs typeface="Courier"/>
              </a:rPr>
              <a:t> /</a:t>
            </a:r>
            <a:r>
              <a:rPr lang="en-US" sz="1400" dirty="0">
                <a:latin typeface="Courier"/>
                <a:cs typeface="Courier"/>
              </a:rPr>
              <a:t>* Child Process */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 = </a:t>
            </a:r>
            <a:r>
              <a:rPr lang="en-US" sz="1400" dirty="0" err="1">
                <a:latin typeface="Courier"/>
                <a:cs typeface="Courier"/>
              </a:rPr>
              <a:t>getpid</a:t>
            </a:r>
            <a:r>
              <a:rPr lang="en-US" sz="1400" dirty="0">
                <a:latin typeface="Courier"/>
                <a:cs typeface="Courier"/>
              </a:rPr>
              <a:t>();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printf</a:t>
            </a:r>
            <a:r>
              <a:rPr lang="en-US" sz="1400" dirty="0">
                <a:latin typeface="Courier"/>
                <a:cs typeface="Courier"/>
              </a:rPr>
              <a:t>("[%d] child\n", </a:t>
            </a:r>
            <a:r>
              <a:rPr lang="en-US" sz="1400" dirty="0" err="1">
                <a:latin typeface="Courier"/>
                <a:cs typeface="Courier"/>
              </a:rPr>
              <a:t>mypid</a:t>
            </a:r>
            <a:r>
              <a:rPr lang="en-US" sz="1400" dirty="0">
                <a:latin typeface="Courier"/>
                <a:cs typeface="Courier"/>
              </a:rPr>
              <a:t>);</a:t>
            </a:r>
          </a:p>
          <a:p>
            <a:r>
              <a:rPr lang="en-US" sz="1400" dirty="0">
                <a:latin typeface="Courier"/>
                <a:cs typeface="Courier"/>
              </a:rPr>
              <a:t>  } else {</a:t>
            </a:r>
          </a:p>
          <a:p>
            <a:r>
              <a:rPr lang="en-US" sz="1400" dirty="0">
                <a:latin typeface="Courier"/>
                <a:cs typeface="Courier"/>
              </a:rPr>
              <a:t>    </a:t>
            </a:r>
            <a:r>
              <a:rPr lang="en-US" sz="1400" dirty="0" err="1">
                <a:latin typeface="Courier"/>
                <a:cs typeface="Courier"/>
              </a:rPr>
              <a:t>perror</a:t>
            </a:r>
            <a:r>
              <a:rPr lang="en-US" sz="1400" dirty="0">
                <a:latin typeface="Courier"/>
                <a:cs typeface="Courier"/>
              </a:rPr>
              <a:t>("Fork failed");</a:t>
            </a:r>
          </a:p>
          <a:p>
            <a:r>
              <a:rPr lang="en-US" sz="1400" dirty="0">
                <a:latin typeface="Courier"/>
                <a:cs typeface="Courier"/>
              </a:rPr>
              <a:t>    exit(1);</a:t>
            </a:r>
          </a:p>
          <a:p>
            <a:r>
              <a:rPr lang="en-US" sz="1400" dirty="0">
                <a:latin typeface="Courier"/>
                <a:cs typeface="Courier"/>
              </a:rPr>
              <a:t>  }</a:t>
            </a:r>
          </a:p>
          <a:p>
            <a:r>
              <a:rPr lang="en-US" sz="1400" dirty="0">
                <a:latin typeface="Courier"/>
                <a:cs typeface="Courier"/>
              </a:rPr>
              <a:t>  exit(0);</a:t>
            </a:r>
          </a:p>
          <a:p>
            <a:r>
              <a:rPr lang="en-US" sz="1400" dirty="0">
                <a:latin typeface="Courier"/>
                <a:cs typeface="Courier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01775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79248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 smtClean="0"/>
              <a:t> – system call to create a copy of the current process, and start it running</a:t>
            </a:r>
          </a:p>
          <a:p>
            <a:pPr lvl="1"/>
            <a:r>
              <a:rPr lang="en-US" dirty="0" smtClean="0"/>
              <a:t>No arguments!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 smtClean="0"/>
              <a:t> – system call to </a:t>
            </a:r>
            <a:r>
              <a:rPr lang="en-US" i="1" dirty="0" smtClean="0"/>
              <a:t>change the program </a:t>
            </a:r>
            <a:r>
              <a:rPr lang="en-US" dirty="0" smtClean="0"/>
              <a:t>being run by the current process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 – system call to wait for a process to finish</a:t>
            </a:r>
          </a:p>
          <a:p>
            <a:endParaRPr lang="en-US" dirty="0" smtClean="0"/>
          </a:p>
          <a:p>
            <a:r>
              <a:rPr lang="en-US" dirty="0" smtClean="0"/>
              <a:t>UNIX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 – system call to send a notification to another process</a:t>
            </a:r>
          </a:p>
          <a:p>
            <a:endParaRPr lang="en-US" dirty="0" smtClean="0"/>
          </a:p>
          <a:p>
            <a:r>
              <a:rPr lang="en-US" dirty="0" smtClean="0"/>
              <a:t>UNIX man pages: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fork</a:t>
            </a:r>
            <a:r>
              <a:rPr lang="en-US" dirty="0" smtClean="0"/>
              <a:t>(2),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exec</a:t>
            </a:r>
            <a:r>
              <a:rPr lang="en-US" dirty="0" smtClean="0"/>
              <a:t>(3),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wait</a:t>
            </a:r>
            <a:r>
              <a:rPr lang="en-US" dirty="0" smtClean="0"/>
              <a:t>(2),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signal</a:t>
            </a:r>
            <a:r>
              <a:rPr lang="en-US" dirty="0" smtClean="0"/>
              <a:t>(3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850655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US" dirty="0" smtClean="0"/>
              <a:t>ork2.c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1354667"/>
            <a:ext cx="8060267" cy="3724096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status;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>
                <a:latin typeface="Courier"/>
                <a:cs typeface="Courier"/>
              </a:rPr>
              <a:t> 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               /* Parent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sz="2000" b="1" dirty="0" err="1">
                <a:solidFill>
                  <a:srgbClr val="FF0000"/>
                </a:solidFill>
                <a:latin typeface="Courier"/>
                <a:cs typeface="Courier"/>
              </a:rPr>
              <a:t>tcpid</a:t>
            </a:r>
            <a:r>
              <a:rPr lang="en-US" sz="2000" b="1" dirty="0">
                <a:solidFill>
                  <a:srgbClr val="FF0000"/>
                </a:solidFill>
                <a:latin typeface="Courier"/>
                <a:cs typeface="Courier"/>
              </a:rPr>
              <a:t> = wait(&amp;status);</a:t>
            </a:r>
            <a:endParaRPr lang="en-US" b="1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bye %</a:t>
            </a:r>
            <a:r>
              <a:rPr lang="en-US" dirty="0" smtClean="0">
                <a:latin typeface="Courier"/>
                <a:cs typeface="Courier"/>
              </a:rPr>
              <a:t>d(%d)\n</a:t>
            </a:r>
            <a:r>
              <a:rPr lang="en-US" dirty="0">
                <a:latin typeface="Courier"/>
                <a:cs typeface="Courier"/>
              </a:rPr>
              <a:t>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 smtClean="0">
                <a:latin typeface="Courier"/>
                <a:cs typeface="Courier"/>
              </a:rPr>
              <a:t>tcpid</a:t>
            </a:r>
            <a:r>
              <a:rPr lang="en-US" dirty="0" smtClean="0">
                <a:latin typeface="Courier"/>
                <a:cs typeface="Courier"/>
              </a:rPr>
              <a:t>, status);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      /* Child Process */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 smtClean="0"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Courier"/>
                <a:cs typeface="Courier"/>
              </a:rPr>
              <a:t> </a:t>
            </a:r>
            <a:r>
              <a:rPr lang="en-US" dirty="0" smtClean="0">
                <a:latin typeface="Courier"/>
                <a:cs typeface="Courier"/>
              </a:rPr>
              <a:t> …</a:t>
            </a:r>
            <a:endParaRPr lang="en-US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1878144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UNIX Process Management</a:t>
            </a:r>
            <a:endParaRPr lang="en-US" dirty="0"/>
          </a:p>
        </p:txBody>
      </p:sp>
      <p:pic>
        <p:nvPicPr>
          <p:cNvPr id="4" name="Content Placeholder 3" descr="forkexec.pdf"/>
          <p:cNvPicPr>
            <a:picLocks noGrp="1" noChangeAspect="1"/>
          </p:cNvPicPr>
          <p:nvPr>
            <p:ph idx="1"/>
          </p:nvPr>
        </p:nvPicPr>
        <p:blipFill>
          <a:blip r:embed="rId3"/>
          <a:srcRect l="-3219" r="-32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0082562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Administrivia</a:t>
            </a:r>
            <a:r>
              <a:rPr lang="en-US" dirty="0" smtClean="0"/>
              <a:t> (</a:t>
            </a:r>
            <a:r>
              <a:rPr lang="en-US" dirty="0" err="1" smtClean="0"/>
              <a:t>Con’t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86800" cy="5105400"/>
          </a:xfrm>
        </p:spPr>
        <p:txBody>
          <a:bodyPr/>
          <a:lstStyle/>
          <a:p>
            <a:r>
              <a:rPr lang="en-US" dirty="0"/>
              <a:t>Participation: Attend section! Get to know your TA!</a:t>
            </a:r>
          </a:p>
          <a:p>
            <a:endParaRPr lang="en-US" dirty="0" smtClean="0"/>
          </a:p>
          <a:p>
            <a:r>
              <a:rPr lang="en-US" dirty="0" smtClean="0"/>
              <a:t>Please use private Piazza posts </a:t>
            </a:r>
            <a:r>
              <a:rPr lang="en-US" i="1" dirty="0" smtClean="0"/>
              <a:t>only </a:t>
            </a:r>
            <a:r>
              <a:rPr lang="en-US" dirty="0" smtClean="0"/>
              <a:t>for student logistics issues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Group </a:t>
            </a:r>
            <a:r>
              <a:rPr lang="en-US" dirty="0" smtClean="0"/>
              <a:t>sign </a:t>
            </a:r>
            <a:r>
              <a:rPr lang="en-US" dirty="0"/>
              <a:t>up via </a:t>
            </a:r>
            <a:r>
              <a:rPr lang="en-US" dirty="0" err="1"/>
              <a:t>autograder</a:t>
            </a:r>
            <a:r>
              <a:rPr lang="en-US" dirty="0"/>
              <a:t> </a:t>
            </a:r>
            <a:r>
              <a:rPr lang="en-US" dirty="0" smtClean="0"/>
              <a:t>then TA form next </a:t>
            </a:r>
            <a:r>
              <a:rPr lang="en-US" dirty="0"/>
              <a:t>week (after </a:t>
            </a:r>
            <a:r>
              <a:rPr lang="en-US" dirty="0" smtClean="0"/>
              <a:t>EDD)</a:t>
            </a:r>
            <a:endParaRPr lang="en-US" dirty="0"/>
          </a:p>
          <a:p>
            <a:pPr lvl="1"/>
            <a:r>
              <a:rPr lang="en-US" dirty="0"/>
              <a:t>Get finding groups of 4 people ASAP</a:t>
            </a:r>
          </a:p>
          <a:p>
            <a:pPr lvl="1"/>
            <a:r>
              <a:rPr lang="en-US" dirty="0"/>
              <a:t>Priority for same section; if cannot make this work, keep same TA</a:t>
            </a:r>
          </a:p>
          <a:p>
            <a:pPr lvl="4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32954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2133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Shell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shell is a job control system </a:t>
            </a:r>
          </a:p>
          <a:p>
            <a:pPr lvl="1"/>
            <a:r>
              <a:rPr lang="en-US" dirty="0" smtClean="0"/>
              <a:t>Allows programmer to create and manage a set of programs to do some task</a:t>
            </a:r>
          </a:p>
          <a:p>
            <a:pPr lvl="1"/>
            <a:r>
              <a:rPr lang="en-US" dirty="0" smtClean="0"/>
              <a:t>Windows, </a:t>
            </a:r>
            <a:r>
              <a:rPr lang="en-US" dirty="0" err="1" smtClean="0"/>
              <a:t>MacOS</a:t>
            </a:r>
            <a:r>
              <a:rPr lang="en-US" dirty="0" smtClean="0"/>
              <a:t>, Linux all have shells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Example: to compile a C program</a:t>
            </a:r>
          </a:p>
          <a:p>
            <a:pPr lvl="1"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sourcefile1.c</a:t>
            </a:r>
          </a:p>
          <a:p>
            <a:pPr lvl="1">
              <a:buNone/>
            </a:pPr>
            <a:r>
              <a:rPr lang="en-US" dirty="0" smtClean="0"/>
              <a:t>cc –</a:t>
            </a:r>
            <a:r>
              <a:rPr lang="en-US" dirty="0" err="1" smtClean="0"/>
              <a:t>c</a:t>
            </a:r>
            <a:r>
              <a:rPr lang="en-US" dirty="0" smtClean="0"/>
              <a:t> sourcefile2.c</a:t>
            </a:r>
          </a:p>
          <a:p>
            <a:pPr lvl="1">
              <a:buNone/>
            </a:pPr>
            <a:r>
              <a:rPr lang="en-US" dirty="0" err="1" smtClean="0"/>
              <a:t>ln</a:t>
            </a:r>
            <a:r>
              <a:rPr lang="en-US" dirty="0" smtClean="0"/>
              <a:t> –o program sourcefile1.o sourcefile2.o</a:t>
            </a:r>
          </a:p>
          <a:p>
            <a:pPr lvl="1">
              <a:buNone/>
            </a:pPr>
            <a:r>
              <a:rPr lang="en-US" dirty="0" smtClean="0"/>
              <a:t>./program</a:t>
            </a:r>
            <a:endParaRPr lang="en-US" dirty="0"/>
          </a:p>
        </p:txBody>
      </p:sp>
      <p:sp>
        <p:nvSpPr>
          <p:cNvPr id="4" name="Explosion 1 3"/>
          <p:cNvSpPr/>
          <p:nvPr/>
        </p:nvSpPr>
        <p:spPr>
          <a:xfrm>
            <a:off x="6620929" y="2895600"/>
            <a:ext cx="2506134" cy="1930401"/>
          </a:xfrm>
          <a:prstGeom prst="irregularSeal1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0" dirty="0" smtClean="0">
                <a:latin typeface="Gill Sans" charset="0"/>
                <a:ea typeface="Gill Sans" charset="0"/>
                <a:cs typeface="Gill Sans" charset="0"/>
              </a:rPr>
              <a:t>HW1</a:t>
            </a:r>
            <a:endParaRPr lang="en-US" sz="3200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82646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Signals – </a:t>
            </a:r>
            <a:r>
              <a:rPr lang="en-US" dirty="0" err="1" smtClean="0"/>
              <a:t>infloop.c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92667" y="914400"/>
            <a:ext cx="7874000" cy="5078314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stdlib.h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stdio.h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&lt;sys/</a:t>
            </a:r>
            <a:r>
              <a:rPr lang="en-US" dirty="0" err="1">
                <a:latin typeface="Courier"/>
                <a:cs typeface="Courier"/>
              </a:rPr>
              <a:t>types.h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unistd.h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r>
              <a:rPr lang="en-US" dirty="0">
                <a:latin typeface="Courier"/>
                <a:cs typeface="Courier"/>
              </a:rPr>
              <a:t>#include &lt;</a:t>
            </a:r>
            <a:r>
              <a:rPr lang="en-US" dirty="0" err="1">
                <a:latin typeface="Courier"/>
                <a:cs typeface="Courier"/>
              </a:rPr>
              <a:t>signal.h</a:t>
            </a:r>
            <a:r>
              <a:rPr lang="en-US" dirty="0">
                <a:latin typeface="Courier"/>
                <a:cs typeface="Courier"/>
              </a:rPr>
              <a:t>&gt;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void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int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{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printf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("Caught signal %d - phew!\n",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signum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  exit(1);</a:t>
            </a:r>
          </a:p>
          <a:p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}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 err="1">
                <a:latin typeface="Courier"/>
                <a:cs typeface="Courier"/>
              </a:rPr>
              <a:t>int</a:t>
            </a:r>
            <a:r>
              <a:rPr lang="en-US" dirty="0">
                <a:latin typeface="Courier"/>
                <a:cs typeface="Courier"/>
              </a:rPr>
              <a:t> main() {</a:t>
            </a:r>
          </a:p>
          <a:p>
            <a:r>
              <a:rPr lang="en-US" dirty="0">
                <a:latin typeface="Courier"/>
                <a:cs typeface="Courier"/>
              </a:rPr>
              <a:t>  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signal(SIGINT, </a:t>
            </a:r>
            <a:r>
              <a:rPr lang="en-US" dirty="0" err="1">
                <a:solidFill>
                  <a:srgbClr val="FF0000"/>
                </a:solidFill>
                <a:latin typeface="Courier"/>
                <a:cs typeface="Courier"/>
              </a:rPr>
              <a:t>signal_callback_handler</a:t>
            </a:r>
            <a:r>
              <a:rPr lang="en-US" dirty="0">
                <a:solidFill>
                  <a:srgbClr val="FF0000"/>
                </a:solidFill>
                <a:latin typeface="Courier"/>
                <a:cs typeface="Courier"/>
              </a:rPr>
              <a:t>);</a:t>
            </a:r>
          </a:p>
          <a:p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while (1) {}</a:t>
            </a:r>
          </a:p>
          <a:p>
            <a:r>
              <a:rPr lang="en-US" dirty="0">
                <a:latin typeface="Courier"/>
                <a:cs typeface="Courier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 rot="20331185">
            <a:off x="6685524" y="1602545"/>
            <a:ext cx="1669047" cy="584775"/>
          </a:xfrm>
          <a:prstGeom prst="rect">
            <a:avLst/>
          </a:prstGeom>
          <a:noFill/>
          <a:ln>
            <a:solidFill>
              <a:srgbClr val="4F81BD"/>
            </a:solidFill>
          </a:ln>
        </p:spPr>
        <p:txBody>
          <a:bodyPr wrap="none" rtlCol="0">
            <a:spAutoFit/>
          </a:bodyPr>
          <a:lstStyle/>
          <a:p>
            <a:r>
              <a:rPr lang="en-US" sz="3200" b="0" dirty="0" smtClean="0">
                <a:solidFill>
                  <a:srgbClr val="0000FF"/>
                </a:solidFill>
                <a:latin typeface="Gill Sans" charset="0"/>
                <a:ea typeface="Gill Sans" charset="0"/>
                <a:cs typeface="Gill Sans" charset="0"/>
              </a:rPr>
              <a:t>Got top?</a:t>
            </a:r>
            <a:endParaRPr lang="en-US" sz="3200" b="0" dirty="0">
              <a:solidFill>
                <a:srgbClr val="0000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1299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Races: fork3.c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5639514"/>
            <a:ext cx="7924800" cy="1070675"/>
          </a:xfrm>
        </p:spPr>
        <p:txBody>
          <a:bodyPr/>
          <a:lstStyle/>
          <a:p>
            <a:r>
              <a:rPr lang="en-US" dirty="0" smtClean="0"/>
              <a:t>Question: What does this program print?</a:t>
            </a:r>
          </a:p>
          <a:p>
            <a:r>
              <a:rPr lang="en-US" dirty="0" smtClean="0"/>
              <a:t>Does it change if you add in one of the sleep() statements?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838200"/>
            <a:ext cx="780626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Courier"/>
                <a:cs typeface="Courier"/>
              </a:rPr>
              <a:t>int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i</a:t>
            </a:r>
            <a:r>
              <a:rPr lang="en-US" dirty="0" smtClean="0">
                <a:latin typeface="Courier"/>
                <a:cs typeface="Courier"/>
              </a:rPr>
              <a:t>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 err="1" smtClean="0">
                <a:latin typeface="Courier"/>
                <a:cs typeface="Courier"/>
              </a:rPr>
              <a:t>cpid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>
                <a:latin typeface="Courier"/>
                <a:cs typeface="Courier"/>
              </a:rPr>
              <a:t>= fork();</a:t>
            </a:r>
          </a:p>
          <a:p>
            <a:r>
              <a:rPr lang="en-US" dirty="0" smtClean="0">
                <a:latin typeface="Courier"/>
                <a:cs typeface="Courier"/>
              </a:rPr>
              <a:t>if </a:t>
            </a:r>
            <a:r>
              <a:rPr lang="en-US" dirty="0">
                <a:latin typeface="Courier"/>
                <a:cs typeface="Courier"/>
              </a:rPr>
              <a:t>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&gt;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 smtClean="0">
                <a:latin typeface="Courier"/>
                <a:cs typeface="Courier"/>
              </a:rPr>
              <a:t>getpid</a:t>
            </a:r>
            <a:r>
              <a:rPr lang="en-US" dirty="0" smtClean="0">
                <a:latin typeface="Courier"/>
                <a:cs typeface="Courier"/>
              </a:rPr>
              <a:t>();</a:t>
            </a:r>
            <a:endParaRPr lang="en-US" dirty="0">
              <a:latin typeface="Courier"/>
              <a:cs typeface="Courier"/>
            </a:endParaRP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 of [%d]\n",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&lt;100;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++)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parent: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//      sleep(1);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 else if (</a:t>
            </a:r>
            <a:r>
              <a:rPr lang="en-US" dirty="0" err="1">
                <a:latin typeface="Courier"/>
                <a:cs typeface="Courier"/>
              </a:rPr>
              <a:t>cpid</a:t>
            </a:r>
            <a:r>
              <a:rPr lang="en-US" dirty="0">
                <a:latin typeface="Courier"/>
                <a:cs typeface="Courier"/>
              </a:rPr>
              <a:t> == 0) {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 = </a:t>
            </a:r>
            <a:r>
              <a:rPr lang="en-US" dirty="0" err="1">
                <a:latin typeface="Courier"/>
                <a:cs typeface="Courier"/>
              </a:rPr>
              <a:t>getpid</a:t>
            </a:r>
            <a:r>
              <a:rPr lang="en-US" dirty="0">
                <a:latin typeface="Courier"/>
                <a:cs typeface="Courier"/>
              </a:rPr>
              <a:t>();</a:t>
            </a:r>
          </a:p>
          <a:p>
            <a:r>
              <a:rPr lang="en-US" dirty="0">
                <a:latin typeface="Courier"/>
                <a:cs typeface="Courier"/>
              </a:rPr>
              <a:t>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for (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=0;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&gt;-100;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--) {</a:t>
            </a:r>
          </a:p>
          <a:p>
            <a:r>
              <a:rPr lang="en-US" dirty="0">
                <a:latin typeface="Courier"/>
                <a:cs typeface="Courier"/>
              </a:rPr>
              <a:t>      </a:t>
            </a:r>
            <a:r>
              <a:rPr lang="en-US" dirty="0" err="1">
                <a:latin typeface="Courier"/>
                <a:cs typeface="Courier"/>
              </a:rPr>
              <a:t>printf</a:t>
            </a:r>
            <a:r>
              <a:rPr lang="en-US" dirty="0">
                <a:latin typeface="Courier"/>
                <a:cs typeface="Courier"/>
              </a:rPr>
              <a:t>("[%d] child: %d\n", </a:t>
            </a:r>
            <a:r>
              <a:rPr lang="en-US" dirty="0" err="1">
                <a:latin typeface="Courier"/>
                <a:cs typeface="Courier"/>
              </a:rPr>
              <a:t>mypid</a:t>
            </a:r>
            <a:r>
              <a:rPr lang="en-US" dirty="0">
                <a:latin typeface="Courier"/>
                <a:cs typeface="Courier"/>
              </a:rPr>
              <a:t>, </a:t>
            </a:r>
            <a:r>
              <a:rPr lang="en-US" dirty="0" err="1">
                <a:latin typeface="Courier"/>
                <a:cs typeface="Courier"/>
              </a:rPr>
              <a:t>i</a:t>
            </a:r>
            <a:r>
              <a:rPr lang="en-US" dirty="0">
                <a:latin typeface="Courier"/>
                <a:cs typeface="Courier"/>
              </a:rPr>
              <a:t>);</a:t>
            </a:r>
          </a:p>
          <a:p>
            <a:r>
              <a:rPr lang="en-US" dirty="0">
                <a:latin typeface="Courier"/>
                <a:cs typeface="Courier"/>
              </a:rPr>
              <a:t>      //      sleep(1);                                                                               </a:t>
            </a:r>
          </a:p>
          <a:p>
            <a:r>
              <a:rPr lang="en-US" dirty="0">
                <a:latin typeface="Courier"/>
                <a:cs typeface="Courier"/>
              </a:rPr>
              <a:t>    }</a:t>
            </a:r>
          </a:p>
          <a:p>
            <a:r>
              <a:rPr lang="en-US" dirty="0">
                <a:latin typeface="Courier"/>
                <a:cs typeface="Courier"/>
              </a:rPr>
              <a:t>  } </a:t>
            </a:r>
          </a:p>
        </p:txBody>
      </p:sp>
    </p:spTree>
    <p:extLst>
      <p:ext uri="{BB962C8B-B14F-4D97-AF65-F5344CB8AC3E}">
        <p14:creationId xmlns:p14="http://schemas.microsoft.com/office/powerpoint/2010/main" val="41986671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Control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382000" cy="5105400"/>
          </a:xfrm>
        </p:spPr>
        <p:txBody>
          <a:bodyPr/>
          <a:lstStyle/>
          <a:p>
            <a:r>
              <a:rPr lang="en-US" dirty="0" smtClean="0"/>
              <a:t>Kernel represents each process as a process control block (PCB)</a:t>
            </a:r>
            <a:endParaRPr lang="en-US" dirty="0"/>
          </a:p>
          <a:p>
            <a:pPr lvl="1"/>
            <a:r>
              <a:rPr lang="en-US" dirty="0" smtClean="0"/>
              <a:t>Status (running, ready, blocked, …)</a:t>
            </a:r>
          </a:p>
          <a:p>
            <a:pPr lvl="1"/>
            <a:r>
              <a:rPr lang="en-US" dirty="0" smtClean="0"/>
              <a:t>Register state (when not ready)</a:t>
            </a:r>
          </a:p>
          <a:p>
            <a:pPr lvl="1"/>
            <a:r>
              <a:rPr lang="en-US" dirty="0" smtClean="0"/>
              <a:t>Process ID (PID), User, Executable, Priority, …</a:t>
            </a:r>
          </a:p>
          <a:p>
            <a:pPr lvl="1"/>
            <a:r>
              <a:rPr lang="en-US" dirty="0" smtClean="0"/>
              <a:t>Execution time, …</a:t>
            </a:r>
          </a:p>
          <a:p>
            <a:pPr lvl="1"/>
            <a:r>
              <a:rPr lang="en-US" dirty="0" smtClean="0"/>
              <a:t>Memory space, translation, …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Kernel Scheduler maintains a data structure containing the PCBs</a:t>
            </a:r>
          </a:p>
          <a:p>
            <a:endParaRPr lang="en-US" dirty="0" smtClean="0"/>
          </a:p>
          <a:p>
            <a:r>
              <a:rPr lang="en-US" dirty="0" smtClean="0"/>
              <a:t>Scheduling algorithm selects the next one to run</a:t>
            </a:r>
          </a:p>
        </p:txBody>
      </p:sp>
    </p:spTree>
    <p:extLst>
      <p:ext uri="{BB962C8B-B14F-4D97-AF65-F5344CB8AC3E}">
        <p14:creationId xmlns:p14="http://schemas.microsoft.com/office/powerpoint/2010/main" val="25417055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Recall: UNIX System Structure</a:t>
            </a:r>
          </a:p>
        </p:txBody>
      </p:sp>
      <p:grpSp>
        <p:nvGrpSpPr>
          <p:cNvPr id="46083" name="Group 12"/>
          <p:cNvGrpSpPr>
            <a:grpSpLocks/>
          </p:cNvGrpSpPr>
          <p:nvPr/>
        </p:nvGrpSpPr>
        <p:grpSpPr bwMode="auto">
          <a:xfrm>
            <a:off x="304800" y="1447800"/>
            <a:ext cx="8491538" cy="3994150"/>
            <a:chOff x="191" y="720"/>
            <a:chExt cx="5349" cy="2516"/>
          </a:xfrm>
        </p:grpSpPr>
        <p:pic>
          <p:nvPicPr>
            <p:cNvPr id="46084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80" t="10139" r="380" b="10139"/>
            <a:stretch>
              <a:fillRect/>
            </a:stretch>
          </p:blipFill>
          <p:spPr bwMode="auto">
            <a:xfrm>
              <a:off x="1344" y="720"/>
              <a:ext cx="4176" cy="2516"/>
            </a:xfrm>
            <a:prstGeom prst="rect">
              <a:avLst/>
            </a:prstGeom>
            <a:noFill/>
            <a:ln w="38100" cmpd="dbl">
              <a:solidFill>
                <a:srgbClr val="CC66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6085" name="Text Box 4"/>
            <p:cNvSpPr txBox="1">
              <a:spLocks noChangeArrowheads="1"/>
            </p:cNvSpPr>
            <p:nvPr/>
          </p:nvSpPr>
          <p:spPr bwMode="auto">
            <a:xfrm>
              <a:off x="260" y="945"/>
              <a:ext cx="854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 dirty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User Mode</a:t>
              </a:r>
            </a:p>
          </p:txBody>
        </p:sp>
        <p:sp>
          <p:nvSpPr>
            <p:cNvPr id="46086" name="Text Box 5"/>
            <p:cNvSpPr txBox="1">
              <a:spLocks noChangeArrowheads="1"/>
            </p:cNvSpPr>
            <p:nvPr/>
          </p:nvSpPr>
          <p:spPr bwMode="auto">
            <a:xfrm>
              <a:off x="207" y="1972"/>
              <a:ext cx="968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Kernel Mode</a:t>
              </a:r>
            </a:p>
          </p:txBody>
        </p:sp>
        <p:sp>
          <p:nvSpPr>
            <p:cNvPr id="46087" name="Line 6"/>
            <p:cNvSpPr>
              <a:spLocks noChangeShapeType="1"/>
            </p:cNvSpPr>
            <p:nvPr/>
          </p:nvSpPr>
          <p:spPr bwMode="auto">
            <a:xfrm flipV="1">
              <a:off x="191" y="1555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8" name="Line 7"/>
            <p:cNvSpPr>
              <a:spLocks noChangeShapeType="1"/>
            </p:cNvSpPr>
            <p:nvPr/>
          </p:nvSpPr>
          <p:spPr bwMode="auto">
            <a:xfrm flipV="1">
              <a:off x="192" y="2784"/>
              <a:ext cx="5348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46089" name="Text Box 8"/>
            <p:cNvSpPr txBox="1">
              <a:spLocks noChangeArrowheads="1"/>
            </p:cNvSpPr>
            <p:nvPr/>
          </p:nvSpPr>
          <p:spPr bwMode="auto">
            <a:xfrm>
              <a:off x="301" y="2913"/>
              <a:ext cx="770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sz="2000" b="0">
                  <a:solidFill>
                    <a:schemeClr val="hlink"/>
                  </a:solidFill>
                  <a:latin typeface="Gill Sans" charset="0"/>
                  <a:ea typeface="Gill Sans" charset="0"/>
                  <a:cs typeface="Gill Sans" charset="0"/>
                </a:rPr>
                <a:t>Hardware</a:t>
              </a:r>
            </a:p>
          </p:txBody>
        </p:sp>
        <p:sp>
          <p:nvSpPr>
            <p:cNvPr id="46090" name="Text Box 9"/>
            <p:cNvSpPr txBox="1">
              <a:spLocks noChangeArrowheads="1"/>
            </p:cNvSpPr>
            <p:nvPr/>
          </p:nvSpPr>
          <p:spPr bwMode="auto">
            <a:xfrm>
              <a:off x="1776" y="816"/>
              <a:ext cx="83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Applications</a:t>
              </a:r>
            </a:p>
          </p:txBody>
        </p:sp>
        <p:sp>
          <p:nvSpPr>
            <p:cNvPr id="46091" name="Text Box 10"/>
            <p:cNvSpPr txBox="1">
              <a:spLocks noChangeArrowheads="1"/>
            </p:cNvSpPr>
            <p:nvPr/>
          </p:nvSpPr>
          <p:spPr bwMode="auto">
            <a:xfrm>
              <a:off x="1776" y="1152"/>
              <a:ext cx="903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r>
                <a:rPr lang="en-US" altLang="en-US" b="0">
                  <a:latin typeface="Gill Sans" charset="0"/>
                  <a:ea typeface="Gill Sans" charset="0"/>
                  <a:cs typeface="Gill Sans" charset="0"/>
                </a:rPr>
                <a:t>Standard Libs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9610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the Kernel </a:t>
            </a:r>
            <a:r>
              <a:rPr lang="en-US" dirty="0"/>
              <a:t>P</a:t>
            </a:r>
            <a:r>
              <a:rPr lang="en-US" dirty="0" smtClean="0"/>
              <a:t>rovide </a:t>
            </a:r>
            <a:r>
              <a:rPr lang="en-US" dirty="0"/>
              <a:t>S</a:t>
            </a:r>
            <a:r>
              <a:rPr lang="en-US" dirty="0" smtClean="0"/>
              <a:t>ervices?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said that applications request services from the operating system via </a:t>
            </a:r>
            <a:r>
              <a:rPr lang="en-US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r>
              <a:rPr lang="en-US" dirty="0" smtClean="0"/>
              <a:t>, but …</a:t>
            </a:r>
          </a:p>
          <a:p>
            <a:r>
              <a:rPr lang="en-US" dirty="0" smtClean="0"/>
              <a:t>I’ve been writing all sort of useful applications and I never ever saw a “</a:t>
            </a:r>
            <a:r>
              <a:rPr lang="en-US" dirty="0" err="1" smtClean="0"/>
              <a:t>syscall</a:t>
            </a:r>
            <a:r>
              <a:rPr lang="en-US" dirty="0" smtClean="0"/>
              <a:t>” !!!</a:t>
            </a:r>
          </a:p>
          <a:p>
            <a:endParaRPr lang="en-US" dirty="0"/>
          </a:p>
          <a:p>
            <a:r>
              <a:rPr lang="en-US" dirty="0" smtClean="0"/>
              <a:t>That’s right.  </a:t>
            </a:r>
          </a:p>
          <a:p>
            <a:r>
              <a:rPr lang="en-US" dirty="0" smtClean="0"/>
              <a:t>It was buried in the programming language runtime library (e.g., </a:t>
            </a:r>
            <a:r>
              <a:rPr lang="en-US" dirty="0" err="1" smtClean="0"/>
              <a:t>libc.a</a:t>
            </a:r>
            <a:r>
              <a:rPr lang="en-US" dirty="0" smtClean="0"/>
              <a:t>)</a:t>
            </a:r>
          </a:p>
          <a:p>
            <a:r>
              <a:rPr lang="en-US" dirty="0" smtClean="0"/>
              <a:t>… Layering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4696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Run-Time </a:t>
            </a:r>
            <a:r>
              <a:rPr lang="en-US" dirty="0"/>
              <a:t>L</a:t>
            </a:r>
            <a:r>
              <a:rPr lang="en-US" dirty="0" smtClean="0"/>
              <a:t>ibrary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457200" y="2590800"/>
            <a:ext cx="2667000" cy="60960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Rounded Rectangle 7"/>
          <p:cNvSpPr/>
          <p:nvPr/>
        </p:nvSpPr>
        <p:spPr bwMode="auto">
          <a:xfrm>
            <a:off x="457200" y="1447800"/>
            <a:ext cx="762000" cy="762000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1371600" y="1447800"/>
            <a:ext cx="762000" cy="762000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2514600" y="1447800"/>
            <a:ext cx="762000" cy="762000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Proc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 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99102" y="1828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Gill Sans Light"/>
                <a:cs typeface="Gill Sans Light"/>
              </a:rPr>
              <a:t>…</a:t>
            </a:r>
            <a:endParaRPr lang="en-US" dirty="0">
              <a:latin typeface="Gill Sans Light"/>
              <a:cs typeface="Gill Sans Light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921483" y="4898606"/>
            <a:ext cx="4298635" cy="57578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OS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3798003" y="2893150"/>
            <a:ext cx="1335159" cy="1960405"/>
          </a:xfrm>
          <a:prstGeom prst="roundRect">
            <a:avLst/>
          </a:prstGeom>
          <a:solidFill>
            <a:srgbClr val="00AE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Appln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4" name="Rounded Rectangle 13"/>
          <p:cNvSpPr/>
          <p:nvPr/>
        </p:nvSpPr>
        <p:spPr bwMode="auto">
          <a:xfrm>
            <a:off x="5256642" y="2893150"/>
            <a:ext cx="1235760" cy="1960405"/>
          </a:xfrm>
          <a:prstGeom prst="roundRect">
            <a:avLst/>
          </a:prstGeom>
          <a:solidFill>
            <a:srgbClr val="FFFF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login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5" name="Rounded Rectangle 14"/>
          <p:cNvSpPr/>
          <p:nvPr/>
        </p:nvSpPr>
        <p:spPr bwMode="auto">
          <a:xfrm>
            <a:off x="6870720" y="2893150"/>
            <a:ext cx="1328983" cy="1960405"/>
          </a:xfrm>
          <a:prstGeom prst="roundRect">
            <a:avLst/>
          </a:prstGeom>
          <a:solidFill>
            <a:srgbClr val="FF66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Light"/>
                <a:cs typeface="Gill Sans Light"/>
              </a:rPr>
              <a:t>Window Manager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74762" y="3566457"/>
            <a:ext cx="5899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Gill Sans Light"/>
                <a:cs typeface="Gill Sans Light"/>
              </a:rPr>
              <a:t>…</a:t>
            </a:r>
            <a:endParaRPr lang="en-US" sz="2800" dirty="0">
              <a:latin typeface="Gill Sans Light"/>
              <a:cs typeface="Gill Sans Light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8004" y="4207630"/>
            <a:ext cx="1335158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256642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870720" y="4175825"/>
            <a:ext cx="1235760" cy="48491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0296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ctangle 52"/>
          <p:cNvSpPr/>
          <p:nvPr/>
        </p:nvSpPr>
        <p:spPr>
          <a:xfrm>
            <a:off x="3645015" y="3295424"/>
            <a:ext cx="211555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Kind of Narrow Waist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77383" y="1394328"/>
            <a:ext cx="11608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Compilers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8266" y="2084471"/>
            <a:ext cx="1384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Servers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50666" y="1394328"/>
            <a:ext cx="15800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Web Browsers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40736" y="2188396"/>
            <a:ext cx="11524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Databases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61345" y="181818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Email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98850" y="1209662"/>
            <a:ext cx="1782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Word Processing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45015" y="2919163"/>
            <a:ext cx="2064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Library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000784" y="3295424"/>
            <a:ext cx="13372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System Call </a:t>
            </a:r>
          </a:p>
          <a:p>
            <a:pPr algn="ctr"/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Interface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09833" y="3941755"/>
            <a:ext cx="2011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Portable OS Kernel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59916" y="4385235"/>
            <a:ext cx="33444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Platform support,  Device Drivers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60286" y="488102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x86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92722" y="4881022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ARM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98252" y="4881022"/>
            <a:ext cx="10653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PowerPC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47800" y="5483679"/>
            <a:ext cx="2372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Ethernet 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(1Gbs/10Gbs)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727585" y="5483679"/>
            <a:ext cx="15792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802.11 </a:t>
            </a:r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a/g/n/ac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249923" y="5483679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SCSI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93732" y="5498068"/>
            <a:ext cx="1359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Thunderbolt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791200" y="5486400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Graphics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4299" y="5132353"/>
            <a:ext cx="522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PCI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6" name="Freeform 25"/>
          <p:cNvSpPr/>
          <p:nvPr/>
        </p:nvSpPr>
        <p:spPr>
          <a:xfrm>
            <a:off x="1250562" y="1240960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27" name="Freeform 26"/>
          <p:cNvSpPr/>
          <p:nvPr/>
        </p:nvSpPr>
        <p:spPr>
          <a:xfrm flipH="1">
            <a:off x="5760570" y="1150985"/>
            <a:ext cx="2394453" cy="4459699"/>
          </a:xfrm>
          <a:custGeom>
            <a:avLst/>
            <a:gdLst>
              <a:gd name="connsiteX0" fmla="*/ 416848 w 2394453"/>
              <a:gd name="connsiteY0" fmla="*/ 0 h 4459699"/>
              <a:gd name="connsiteX1" fmla="*/ 1512286 w 2394453"/>
              <a:gd name="connsiteY1" fmla="*/ 1153705 h 4459699"/>
              <a:gd name="connsiteX2" fmla="*/ 2123017 w 2394453"/>
              <a:gd name="connsiteY2" fmla="*/ 1929305 h 4459699"/>
              <a:gd name="connsiteX3" fmla="*/ 2355677 w 2394453"/>
              <a:gd name="connsiteY3" fmla="*/ 2346190 h 4459699"/>
              <a:gd name="connsiteX4" fmla="*/ 2394453 w 2394453"/>
              <a:gd name="connsiteY4" fmla="*/ 2627345 h 4459699"/>
              <a:gd name="connsiteX5" fmla="*/ 2171488 w 2394453"/>
              <a:gd name="connsiteY5" fmla="*/ 2995755 h 4459699"/>
              <a:gd name="connsiteX6" fmla="*/ 1405651 w 2394453"/>
              <a:gd name="connsiteY6" fmla="*/ 3606540 h 4459699"/>
              <a:gd name="connsiteX7" fmla="*/ 0 w 2394453"/>
              <a:gd name="connsiteY7" fmla="*/ 4459699 h 4459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94453" h="4459699">
                <a:moveTo>
                  <a:pt x="416848" y="0"/>
                </a:moveTo>
                <a:lnTo>
                  <a:pt x="1512286" y="1153705"/>
                </a:lnTo>
                <a:lnTo>
                  <a:pt x="2123017" y="1929305"/>
                </a:lnTo>
                <a:lnTo>
                  <a:pt x="2355677" y="2346190"/>
                </a:lnTo>
                <a:lnTo>
                  <a:pt x="2394453" y="2627345"/>
                </a:lnTo>
                <a:lnTo>
                  <a:pt x="2171488" y="2995755"/>
                </a:lnTo>
                <a:lnTo>
                  <a:pt x="1405651" y="3606540"/>
                </a:lnTo>
                <a:lnTo>
                  <a:pt x="0" y="4459699"/>
                </a:ln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9" name="Straight Connector 28"/>
          <p:cNvCxnSpPr/>
          <p:nvPr/>
        </p:nvCxnSpPr>
        <p:spPr>
          <a:xfrm>
            <a:off x="3259916" y="2772770"/>
            <a:ext cx="2759884" cy="2995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57200" y="4842242"/>
            <a:ext cx="707514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58356" y="4881022"/>
            <a:ext cx="111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Hardware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58356" y="4333116"/>
            <a:ext cx="10254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Software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40987" y="3719962"/>
            <a:ext cx="862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System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39779" y="3172056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User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47" name="Straight Connector 46"/>
          <p:cNvCxnSpPr/>
          <p:nvPr/>
        </p:nvCxnSpPr>
        <p:spPr>
          <a:xfrm>
            <a:off x="1683847" y="3700072"/>
            <a:ext cx="2514405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154108" y="2918287"/>
            <a:ext cx="483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OS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547996" y="2269137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3378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Unix I/O Design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79248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Uniformity</a:t>
            </a:r>
          </a:p>
          <a:p>
            <a:pPr lvl="1"/>
            <a:r>
              <a:rPr lang="en-US" dirty="0" smtClean="0"/>
              <a:t>file operations, device I/O, and </a:t>
            </a:r>
            <a:r>
              <a:rPr lang="en-US" dirty="0" err="1" smtClean="0"/>
              <a:t>interprocess</a:t>
            </a:r>
            <a:r>
              <a:rPr lang="en-US" dirty="0" smtClean="0"/>
              <a:t> communication through open, read/write, close</a:t>
            </a:r>
          </a:p>
          <a:p>
            <a:pPr lvl="1"/>
            <a:r>
              <a:rPr lang="en-US" dirty="0" smtClean="0"/>
              <a:t>Allows simple composition of programs </a:t>
            </a:r>
          </a:p>
          <a:p>
            <a:pPr lvl="2"/>
            <a:r>
              <a:rPr lang="en-US" dirty="0" smtClean="0"/>
              <a:t>find | </a:t>
            </a:r>
            <a:r>
              <a:rPr lang="en-US" dirty="0" err="1" smtClean="0"/>
              <a:t>grep</a:t>
            </a:r>
            <a:r>
              <a:rPr lang="en-US" dirty="0" smtClean="0"/>
              <a:t> | </a:t>
            </a:r>
            <a:r>
              <a:rPr lang="en-US" dirty="0" err="1" smtClean="0"/>
              <a:t>wc</a:t>
            </a:r>
            <a:r>
              <a:rPr lang="en-US" dirty="0" smtClean="0"/>
              <a:t> …</a:t>
            </a:r>
          </a:p>
          <a:p>
            <a:r>
              <a:rPr lang="en-US" dirty="0" smtClean="0"/>
              <a:t>Open before use</a:t>
            </a:r>
          </a:p>
          <a:p>
            <a:pPr lvl="1"/>
            <a:r>
              <a:rPr lang="en-US" dirty="0" smtClean="0"/>
              <a:t>Provides opportunity for access control and arbitration</a:t>
            </a:r>
          </a:p>
          <a:p>
            <a:pPr lvl="1"/>
            <a:r>
              <a:rPr lang="en-US" dirty="0" smtClean="0"/>
              <a:t>Sets up the underlying machinery, i.e., data structures</a:t>
            </a:r>
          </a:p>
          <a:p>
            <a:r>
              <a:rPr lang="en-US" dirty="0" smtClean="0"/>
              <a:t>Byte-oriented</a:t>
            </a:r>
          </a:p>
          <a:p>
            <a:pPr lvl="1"/>
            <a:r>
              <a:rPr lang="en-US" dirty="0" smtClean="0"/>
              <a:t>Even if blocks are transferred, addressing is in bytes</a:t>
            </a:r>
          </a:p>
          <a:p>
            <a:r>
              <a:rPr lang="en-US" dirty="0" smtClean="0"/>
              <a:t>Kernel buffered reads</a:t>
            </a:r>
          </a:p>
          <a:p>
            <a:pPr lvl="1"/>
            <a:r>
              <a:rPr lang="en-US" dirty="0" smtClean="0"/>
              <a:t>Streaming and block devices looks the same</a:t>
            </a:r>
          </a:p>
          <a:p>
            <a:pPr lvl="1"/>
            <a:r>
              <a:rPr lang="en-US" dirty="0" smtClean="0"/>
              <a:t>read blocks process, yielding processor to other task</a:t>
            </a:r>
          </a:p>
          <a:p>
            <a:r>
              <a:rPr lang="en-US" dirty="0" smtClean="0"/>
              <a:t>Kernel buffered writes</a:t>
            </a:r>
          </a:p>
          <a:p>
            <a:pPr lvl="1"/>
            <a:r>
              <a:rPr lang="en-US" dirty="0" smtClean="0"/>
              <a:t>Completion of out-going transfer decoupled from the application, allowing it to continue</a:t>
            </a:r>
          </a:p>
          <a:p>
            <a:r>
              <a:rPr lang="en-US" dirty="0" smtClean="0"/>
              <a:t>Explicit 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0800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I/O &amp; Storage Layers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10798" y="1571792"/>
            <a:ext cx="16016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High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818220" y="1571791"/>
            <a:ext cx="1685048" cy="436275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2270" y="1958670"/>
            <a:ext cx="15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Low Level I/O 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972528" y="2036230"/>
            <a:ext cx="1376433" cy="2617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29263" y="2304970"/>
            <a:ext cx="6495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err="1" smtClean="0">
                <a:latin typeface="Gill Sans" charset="0"/>
                <a:ea typeface="Gill Sans" charset="0"/>
                <a:cs typeface="Gill Sans" charset="0"/>
              </a:rPr>
              <a:t>Syscall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26296" y="2304970"/>
            <a:ext cx="668897" cy="3693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0191" y="2787922"/>
            <a:ext cx="12314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File System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019517" y="2681277"/>
            <a:ext cx="1282454" cy="62048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30576" y="3301757"/>
            <a:ext cx="1175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I/O Driver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18220" y="3328122"/>
            <a:ext cx="1685048" cy="32039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3432913" y="3863937"/>
            <a:ext cx="1076305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585313" y="368517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033235" y="3863937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3909914" y="4042702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4290813" y="4042702"/>
            <a:ext cx="182593" cy="1950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2" name="Straight Connector 31"/>
          <p:cNvCxnSpPr>
            <a:stCxn id="29" idx="3"/>
            <a:endCxn id="30" idx="2"/>
          </p:cNvCxnSpPr>
          <p:nvPr/>
        </p:nvCxnSpPr>
        <p:spPr>
          <a:xfrm>
            <a:off x="4152523" y="4140245"/>
            <a:ext cx="138290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134382" y="3847617"/>
            <a:ext cx="242609" cy="19508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241018" y="3668852"/>
            <a:ext cx="0" cy="178765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652600" y="1070221"/>
            <a:ext cx="21111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rPr>
              <a:t>Application / Service</a:t>
            </a:r>
            <a:endParaRPr lang="en-US" b="0" dirty="0">
              <a:solidFill>
                <a:srgbClr val="FF0000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53820" y="1387125"/>
            <a:ext cx="9110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streams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053820" y="1851564"/>
            <a:ext cx="882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handles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053820" y="2261152"/>
            <a:ext cx="98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registers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053820" y="2797413"/>
            <a:ext cx="12426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descriptors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053820" y="3329392"/>
            <a:ext cx="303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Commands and Data Transfers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092334" y="3868455"/>
            <a:ext cx="30289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solidFill>
                  <a:srgbClr val="3366FF"/>
                </a:solidFill>
                <a:latin typeface="Gill Sans" charset="0"/>
                <a:ea typeface="Gill Sans" charset="0"/>
                <a:cs typeface="Gill Sans" charset="0"/>
              </a:rPr>
              <a:t>Disks, Flash, Controllers, DMA</a:t>
            </a:r>
            <a:endParaRPr lang="en-US" b="0" dirty="0">
              <a:solidFill>
                <a:srgbClr val="3366FF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  <p:pic>
        <p:nvPicPr>
          <p:cNvPr id="42" name="Picture 41" descr="imgre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812" y="4375380"/>
            <a:ext cx="903312" cy="736435"/>
          </a:xfrm>
          <a:prstGeom prst="rect">
            <a:avLst/>
          </a:prstGeom>
        </p:spPr>
      </p:pic>
      <p:pic>
        <p:nvPicPr>
          <p:cNvPr id="43" name="Picture 42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1276" y="4375380"/>
            <a:ext cx="1757619" cy="1206336"/>
          </a:xfrm>
          <a:prstGeom prst="rect">
            <a:avLst/>
          </a:prstGeom>
        </p:spPr>
      </p:pic>
      <p:pic>
        <p:nvPicPr>
          <p:cNvPr id="44" name="Picture 43" descr="images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1322" y="4747912"/>
            <a:ext cx="942084" cy="727806"/>
          </a:xfrm>
          <a:prstGeom prst="rect">
            <a:avLst/>
          </a:prstGeom>
        </p:spPr>
      </p:pic>
      <p:pic>
        <p:nvPicPr>
          <p:cNvPr id="45" name="Picture 44" descr="images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2228" y="5042220"/>
            <a:ext cx="1388686" cy="672780"/>
          </a:xfrm>
          <a:prstGeom prst="rect">
            <a:avLst/>
          </a:prstGeom>
        </p:spPr>
      </p:pic>
      <p:pic>
        <p:nvPicPr>
          <p:cNvPr id="46" name="Picture 45" descr="imgres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699" y="4588889"/>
            <a:ext cx="886829" cy="886829"/>
          </a:xfrm>
          <a:prstGeom prst="rect">
            <a:avLst/>
          </a:prstGeom>
        </p:spPr>
      </p:pic>
      <p:pic>
        <p:nvPicPr>
          <p:cNvPr id="47" name="Picture 46" descr="imgres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4588571"/>
            <a:ext cx="1265440" cy="907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6074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 </a:t>
            </a:r>
            <a:r>
              <a:rPr lang="en-US" dirty="0"/>
              <a:t>S</a:t>
            </a:r>
            <a:r>
              <a:rPr lang="en-US" dirty="0" smtClean="0"/>
              <a:t>ystem </a:t>
            </a:r>
            <a:r>
              <a:rPr lang="en-US" dirty="0"/>
              <a:t>A</a:t>
            </a:r>
            <a:r>
              <a:rPr lang="en-US" dirty="0" smtClean="0"/>
              <a:t>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534400" cy="5715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High-level idea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Files live in hierarchical namespace of filenames</a:t>
            </a:r>
          </a:p>
          <a:p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Named collection of data in a file system</a:t>
            </a:r>
          </a:p>
          <a:p>
            <a:pPr lvl="1"/>
            <a:r>
              <a:rPr lang="en-US" dirty="0" smtClean="0"/>
              <a:t>File data</a:t>
            </a:r>
          </a:p>
          <a:p>
            <a:pPr lvl="2"/>
            <a:r>
              <a:rPr lang="en-US" dirty="0" smtClean="0"/>
              <a:t>Text, binary, linearized objects</a:t>
            </a:r>
          </a:p>
          <a:p>
            <a:pPr lvl="1"/>
            <a:r>
              <a:rPr lang="en-US" dirty="0" smtClean="0"/>
              <a:t>File Metadata: information about the file</a:t>
            </a:r>
          </a:p>
          <a:p>
            <a:pPr lvl="2"/>
            <a:r>
              <a:rPr lang="en-US" dirty="0" smtClean="0"/>
              <a:t>Size, Modification Time, Owner, Security info</a:t>
            </a:r>
          </a:p>
          <a:p>
            <a:pPr lvl="2"/>
            <a:r>
              <a:rPr lang="en-US" dirty="0" smtClean="0"/>
              <a:t>Basis for access control</a:t>
            </a:r>
          </a:p>
          <a:p>
            <a:r>
              <a:rPr lang="en-US" dirty="0" smtClean="0"/>
              <a:t>Directory</a:t>
            </a:r>
          </a:p>
          <a:p>
            <a:pPr lvl="1"/>
            <a:r>
              <a:rPr lang="en-US" dirty="0" smtClean="0"/>
              <a:t>“Folder” containing files &amp; Directories</a:t>
            </a:r>
          </a:p>
          <a:p>
            <a:pPr lvl="1"/>
            <a:r>
              <a:rPr lang="en-US" dirty="0" err="1" smtClean="0"/>
              <a:t>Hierachical</a:t>
            </a:r>
            <a:r>
              <a:rPr lang="en-US" dirty="0" smtClean="0"/>
              <a:t> (graphical) naming</a:t>
            </a:r>
          </a:p>
          <a:p>
            <a:pPr lvl="2"/>
            <a:r>
              <a:rPr lang="en-US" dirty="0" smtClean="0"/>
              <a:t>Path through the directory graph</a:t>
            </a:r>
          </a:p>
          <a:p>
            <a:pPr lvl="2"/>
            <a:r>
              <a:rPr lang="en-US" dirty="0" smtClean="0"/>
              <a:t>Uniquely identifies a file or directory</a:t>
            </a:r>
          </a:p>
          <a:p>
            <a:pPr lvl="3"/>
            <a:r>
              <a:rPr lang="en-US" dirty="0" smtClean="0">
                <a:latin typeface="Courier"/>
                <a:cs typeface="Courier"/>
              </a:rPr>
              <a:t>/</a:t>
            </a:r>
            <a:r>
              <a:rPr lang="en-US" dirty="0" smtClean="0">
                <a:latin typeface="Courier"/>
                <a:cs typeface="Courier"/>
              </a:rPr>
              <a:t>home/</a:t>
            </a:r>
            <a:r>
              <a:rPr lang="en-US" dirty="0" err="1" smtClean="0">
                <a:latin typeface="Courier"/>
                <a:cs typeface="Courier"/>
              </a:rPr>
              <a:t>ff</a:t>
            </a:r>
            <a:r>
              <a:rPr lang="en-US" dirty="0" smtClean="0">
                <a:latin typeface="Courier"/>
                <a:cs typeface="Courier"/>
              </a:rPr>
              <a:t>/cs162/</a:t>
            </a:r>
            <a:r>
              <a:rPr lang="en-US" dirty="0" err="1" smtClean="0">
                <a:latin typeface="Courier"/>
                <a:cs typeface="Courier"/>
              </a:rPr>
              <a:t>public_html</a:t>
            </a:r>
            <a:r>
              <a:rPr lang="en-US" dirty="0" smtClean="0">
                <a:latin typeface="Courier"/>
                <a:cs typeface="Courier"/>
              </a:rPr>
              <a:t>/fa16/</a:t>
            </a:r>
            <a:r>
              <a:rPr lang="en-US" dirty="0" err="1" smtClean="0">
                <a:latin typeface="Courier"/>
                <a:cs typeface="Courier"/>
              </a:rPr>
              <a:t>index.html</a:t>
            </a:r>
            <a:endParaRPr lang="en-US" dirty="0" smtClean="0">
              <a:latin typeface="Courier"/>
              <a:cs typeface="Courier"/>
            </a:endParaRPr>
          </a:p>
          <a:p>
            <a:pPr lvl="1"/>
            <a:r>
              <a:rPr lang="en-US" dirty="0" smtClean="0"/>
              <a:t>Links and Volumes (later)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37815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686800" cy="5943600"/>
          </a:xfrm>
        </p:spPr>
        <p:txBody>
          <a:bodyPr>
            <a:normAutofit/>
          </a:bodyPr>
          <a:lstStyle/>
          <a:p>
            <a:r>
              <a:rPr lang="en-US" altLang="en-US" dirty="0"/>
              <a:t>Process: e</a:t>
            </a:r>
            <a:r>
              <a:rPr lang="en-US" dirty="0"/>
              <a:t>xecution environment with Restricted Rights</a:t>
            </a:r>
          </a:p>
          <a:p>
            <a:pPr lvl="1"/>
            <a:r>
              <a:rPr lang="en-US" altLang="en-US" dirty="0"/>
              <a:t>Address Space with One or More Threads</a:t>
            </a:r>
          </a:p>
          <a:p>
            <a:pPr lvl="1"/>
            <a:r>
              <a:rPr lang="en-US" altLang="en-US" dirty="0"/>
              <a:t>Owns memory (address space)</a:t>
            </a:r>
          </a:p>
          <a:p>
            <a:pPr lvl="1"/>
            <a:r>
              <a:rPr lang="en-US" altLang="en-US" dirty="0"/>
              <a:t>Owns file descriptors, file system context, …</a:t>
            </a:r>
          </a:p>
          <a:p>
            <a:pPr lvl="1"/>
            <a:r>
              <a:rPr lang="en-US" altLang="en-US" dirty="0"/>
              <a:t>Encapsulate one or more threads sharing process resources</a:t>
            </a:r>
          </a:p>
          <a:p>
            <a:r>
              <a:rPr lang="en-US" dirty="0" smtClean="0"/>
              <a:t>Interrupts</a:t>
            </a:r>
          </a:p>
          <a:p>
            <a:pPr lvl="1"/>
            <a:r>
              <a:rPr lang="en-US" dirty="0" smtClean="0"/>
              <a:t>Hardware mechanism for regaining control from user</a:t>
            </a:r>
          </a:p>
          <a:p>
            <a:pPr lvl="1"/>
            <a:r>
              <a:rPr lang="en-US" dirty="0" smtClean="0"/>
              <a:t>Notification that events have occurred</a:t>
            </a:r>
          </a:p>
          <a:p>
            <a:pPr lvl="1"/>
            <a:r>
              <a:rPr lang="en-US" dirty="0" smtClean="0"/>
              <a:t>User-level equivalent: Signals</a:t>
            </a:r>
          </a:p>
          <a:p>
            <a:r>
              <a:rPr lang="en-US" dirty="0" smtClean="0"/>
              <a:t>Native control of Process</a:t>
            </a:r>
          </a:p>
          <a:p>
            <a:pPr lvl="1"/>
            <a:r>
              <a:rPr lang="en-US" dirty="0" smtClean="0"/>
              <a:t>Fork, Exec, Wait, Signal</a:t>
            </a:r>
          </a:p>
          <a:p>
            <a:r>
              <a:rPr lang="en-US" dirty="0" smtClean="0"/>
              <a:t>Basic Support for I/O</a:t>
            </a:r>
          </a:p>
          <a:p>
            <a:pPr lvl="1"/>
            <a:r>
              <a:rPr lang="en-US" dirty="0" smtClean="0"/>
              <a:t>Standard interface: open, read, write, seek</a:t>
            </a:r>
          </a:p>
          <a:p>
            <a:pPr lvl="1"/>
            <a:r>
              <a:rPr lang="en-US" dirty="0" smtClean="0"/>
              <a:t>Device drivers: customized interface to hardware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0504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2000" cy="533400"/>
          </a:xfrm>
        </p:spPr>
        <p:txBody>
          <a:bodyPr/>
          <a:lstStyle/>
          <a:p>
            <a:r>
              <a:rPr lang="en-US" altLang="en-US" dirty="0" smtClean="0"/>
              <a:t>Recall: give the illusion of multiple processors?</a:t>
            </a:r>
          </a:p>
        </p:txBody>
      </p:sp>
      <p:grpSp>
        <p:nvGrpSpPr>
          <p:cNvPr id="21507" name="Group 42"/>
          <p:cNvGrpSpPr>
            <a:grpSpLocks/>
          </p:cNvGrpSpPr>
          <p:nvPr/>
        </p:nvGrpSpPr>
        <p:grpSpPr bwMode="auto">
          <a:xfrm>
            <a:off x="777875" y="776288"/>
            <a:ext cx="2819400" cy="1722437"/>
            <a:chOff x="490" y="451"/>
            <a:chExt cx="1776" cy="1085"/>
          </a:xfrm>
        </p:grpSpPr>
        <p:sp>
          <p:nvSpPr>
            <p:cNvPr id="21518" name="Oval 4"/>
            <p:cNvSpPr>
              <a:spLocks noChangeArrowheads="1"/>
            </p:cNvSpPr>
            <p:nvPr/>
          </p:nvSpPr>
          <p:spPr bwMode="auto">
            <a:xfrm>
              <a:off x="1720" y="451"/>
              <a:ext cx="546" cy="571"/>
            </a:xfrm>
            <a:prstGeom prst="ellipse">
              <a:avLst/>
            </a:prstGeom>
            <a:solidFill>
              <a:srgbClr val="FFFF00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vCPU3</a:t>
              </a:r>
            </a:p>
          </p:txBody>
        </p:sp>
        <p:sp>
          <p:nvSpPr>
            <p:cNvPr id="21519" name="Oval 5"/>
            <p:cNvSpPr>
              <a:spLocks noChangeArrowheads="1"/>
            </p:cNvSpPr>
            <p:nvPr/>
          </p:nvSpPr>
          <p:spPr bwMode="auto">
            <a:xfrm>
              <a:off x="1105" y="451"/>
              <a:ext cx="546" cy="571"/>
            </a:xfrm>
            <a:prstGeom prst="ellipse">
              <a:avLst/>
            </a:prstGeom>
            <a:solidFill>
              <a:srgbClr val="00FFFF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vCPU2</a:t>
              </a:r>
            </a:p>
          </p:txBody>
        </p:sp>
        <p:sp>
          <p:nvSpPr>
            <p:cNvPr id="21520" name="Oval 6"/>
            <p:cNvSpPr>
              <a:spLocks noChangeArrowheads="1"/>
            </p:cNvSpPr>
            <p:nvPr/>
          </p:nvSpPr>
          <p:spPr bwMode="auto">
            <a:xfrm>
              <a:off x="490" y="451"/>
              <a:ext cx="546" cy="571"/>
            </a:xfrm>
            <a:prstGeom prst="ellipse">
              <a:avLst/>
            </a:prstGeom>
            <a:solidFill>
              <a:srgbClr val="FF66CC"/>
            </a:solidFill>
            <a:ln w="571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>
                  <a:latin typeface="Gill Sans" charset="0"/>
                  <a:ea typeface="Gill Sans" charset="0"/>
                  <a:cs typeface="Gill Sans" charset="0"/>
                </a:rPr>
                <a:t>vCPU1</a:t>
              </a:r>
            </a:p>
          </p:txBody>
        </p:sp>
        <p:sp>
          <p:nvSpPr>
            <p:cNvPr id="21521" name="Rectangle 7"/>
            <p:cNvSpPr>
              <a:spLocks noChangeArrowheads="1"/>
            </p:cNvSpPr>
            <p:nvPr/>
          </p:nvSpPr>
          <p:spPr bwMode="auto">
            <a:xfrm rot="10800000">
              <a:off x="490" y="1164"/>
              <a:ext cx="1742" cy="372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400" b="0">
                  <a:latin typeface="Gill Sans" charset="0"/>
                  <a:ea typeface="Gill Sans" charset="0"/>
                  <a:cs typeface="Gill Sans" charset="0"/>
                </a:rPr>
                <a:t>Shared Memory</a:t>
              </a:r>
            </a:p>
          </p:txBody>
        </p:sp>
        <p:sp>
          <p:nvSpPr>
            <p:cNvPr id="21522" name="Line 12"/>
            <p:cNvSpPr>
              <a:spLocks noChangeShapeType="1"/>
            </p:cNvSpPr>
            <p:nvPr/>
          </p:nvSpPr>
          <p:spPr bwMode="auto">
            <a:xfrm>
              <a:off x="934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23" name="Line 13"/>
            <p:cNvSpPr>
              <a:spLocks noChangeShapeType="1"/>
            </p:cNvSpPr>
            <p:nvPr/>
          </p:nvSpPr>
          <p:spPr bwMode="auto">
            <a:xfrm flipH="1">
              <a:off x="1685" y="950"/>
              <a:ext cx="137" cy="214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1524" name="Line 14"/>
            <p:cNvSpPr>
              <a:spLocks noChangeShapeType="1"/>
            </p:cNvSpPr>
            <p:nvPr/>
          </p:nvSpPr>
          <p:spPr bwMode="auto">
            <a:xfrm>
              <a:off x="1378" y="1022"/>
              <a:ext cx="0" cy="14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15408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962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Assume a single processor.  How do we provide the </a:t>
            </a:r>
            <a:r>
              <a:rPr lang="en-US" altLang="en-US" i="1" dirty="0" smtClean="0"/>
              <a:t>illusion</a:t>
            </a:r>
            <a:r>
              <a:rPr lang="en-US" altLang="en-US" dirty="0" smtClean="0"/>
              <a:t> of multiple processors?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Multiplex in time!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Multiple “virtual CPUs”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Each virtual “CPU” needs a structure to hold: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Program Counter (PC), Stack Pointer (SP)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Registers (Integer, Floating point, others…?)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How switch from one virtual CPU to the next?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Save PC, SP, and registers in current state block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Load PC, SP, and registers from new state block</a:t>
            </a:r>
          </a:p>
          <a:p>
            <a:pPr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What triggers switch?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r>
              <a:rPr lang="en-US" altLang="en-US" dirty="0" smtClean="0"/>
              <a:t>Timer, voluntary yield, I/O, other things</a:t>
            </a:r>
          </a:p>
          <a:p>
            <a:pPr lvl="1">
              <a:lnSpc>
                <a:spcPct val="80000"/>
              </a:lnSpc>
              <a:spcBef>
                <a:spcPct val="25000"/>
              </a:spcBef>
            </a:pPr>
            <a:endParaRPr lang="en-US" altLang="en-US" dirty="0" smtClean="0"/>
          </a:p>
        </p:txBody>
      </p:sp>
      <p:grpSp>
        <p:nvGrpSpPr>
          <p:cNvPr id="3" name="Group 41"/>
          <p:cNvGrpSpPr>
            <a:grpSpLocks/>
          </p:cNvGrpSpPr>
          <p:nvPr/>
        </p:nvGrpSpPr>
        <p:grpSpPr bwMode="auto">
          <a:xfrm>
            <a:off x="4114800" y="1371600"/>
            <a:ext cx="4724400" cy="1133475"/>
            <a:chOff x="2400" y="1152"/>
            <a:chExt cx="2976" cy="714"/>
          </a:xfrm>
        </p:grpSpPr>
        <p:grpSp>
          <p:nvGrpSpPr>
            <p:cNvPr id="21510" name="Group 33"/>
            <p:cNvGrpSpPr>
              <a:grpSpLocks/>
            </p:cNvGrpSpPr>
            <p:nvPr/>
          </p:nvGrpSpPr>
          <p:grpSpPr bwMode="auto">
            <a:xfrm>
              <a:off x="2400" y="1152"/>
              <a:ext cx="2976" cy="384"/>
              <a:chOff x="672" y="2352"/>
              <a:chExt cx="4721" cy="528"/>
            </a:xfrm>
          </p:grpSpPr>
          <p:sp>
            <p:nvSpPr>
              <p:cNvPr id="21513" name="Rectangle 28"/>
              <p:cNvSpPr>
                <a:spLocks noChangeArrowheads="1"/>
              </p:cNvSpPr>
              <p:nvPr/>
            </p:nvSpPr>
            <p:spPr bwMode="auto">
              <a:xfrm>
                <a:off x="672" y="2352"/>
                <a:ext cx="816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21514" name="Rectangle 29"/>
              <p:cNvSpPr>
                <a:spLocks noChangeArrowheads="1"/>
              </p:cNvSpPr>
              <p:nvPr/>
            </p:nvSpPr>
            <p:spPr bwMode="auto">
              <a:xfrm>
                <a:off x="1488" y="2352"/>
                <a:ext cx="1200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  <p:sp>
            <p:nvSpPr>
              <p:cNvPr id="21515" name="Rectangle 30"/>
              <p:cNvSpPr>
                <a:spLocks noChangeArrowheads="1"/>
              </p:cNvSpPr>
              <p:nvPr/>
            </p:nvSpPr>
            <p:spPr bwMode="auto">
              <a:xfrm>
                <a:off x="2688" y="2352"/>
                <a:ext cx="816" cy="528"/>
              </a:xfrm>
              <a:prstGeom prst="rect">
                <a:avLst/>
              </a:prstGeom>
              <a:solidFill>
                <a:srgbClr val="FFFF00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vCPU3</a:t>
                </a:r>
              </a:p>
            </p:txBody>
          </p:sp>
          <p:sp>
            <p:nvSpPr>
              <p:cNvPr id="21516" name="Rectangle 31"/>
              <p:cNvSpPr>
                <a:spLocks noChangeArrowheads="1"/>
              </p:cNvSpPr>
              <p:nvPr/>
            </p:nvSpPr>
            <p:spPr bwMode="auto">
              <a:xfrm>
                <a:off x="3495" y="2352"/>
                <a:ext cx="1104" cy="528"/>
              </a:xfrm>
              <a:prstGeom prst="rect">
                <a:avLst/>
              </a:prstGeom>
              <a:solidFill>
                <a:srgbClr val="FF66CC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vCPU1</a:t>
                </a:r>
              </a:p>
            </p:txBody>
          </p:sp>
          <p:sp>
            <p:nvSpPr>
              <p:cNvPr id="21517" name="Rectangle 32"/>
              <p:cNvSpPr>
                <a:spLocks noChangeArrowheads="1"/>
              </p:cNvSpPr>
              <p:nvPr/>
            </p:nvSpPr>
            <p:spPr bwMode="auto">
              <a:xfrm>
                <a:off x="4608" y="2352"/>
                <a:ext cx="785" cy="528"/>
              </a:xfrm>
              <a:prstGeom prst="rect">
                <a:avLst/>
              </a:prstGeom>
              <a:solidFill>
                <a:srgbClr val="00FFFF"/>
              </a:solidFill>
              <a:ln w="5715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1pPr>
                <a:lvl2pPr marL="742950" indent="-28575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2pPr>
                <a:lvl3pPr marL="11430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3pPr>
                <a:lvl4pPr marL="16002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4pPr>
                <a:lvl5pPr marL="2057400" indent="-228600"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  <a:ea typeface="MS PGothic" panose="020B0600070205080204" pitchFamily="34" charset="-128"/>
                  </a:defRPr>
                </a:lvl9pPr>
              </a:lstStyle>
              <a:p>
                <a:pPr algn="ctr"/>
                <a:r>
                  <a:rPr lang="en-US" altLang="en-US" b="0">
                    <a:latin typeface="Gill Sans" charset="0"/>
                    <a:ea typeface="Gill Sans" charset="0"/>
                    <a:cs typeface="Gill Sans" charset="0"/>
                  </a:rPr>
                  <a:t>vCPU2</a:t>
                </a:r>
              </a:p>
            </p:txBody>
          </p:sp>
        </p:grpSp>
        <p:sp>
          <p:nvSpPr>
            <p:cNvPr id="21511" name="Text Box 34"/>
            <p:cNvSpPr txBox="1">
              <a:spLocks noChangeArrowheads="1"/>
            </p:cNvSpPr>
            <p:nvPr/>
          </p:nvSpPr>
          <p:spPr bwMode="auto">
            <a:xfrm>
              <a:off x="2688" y="1536"/>
              <a:ext cx="64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571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r>
                <a:rPr lang="en-US" altLang="en-US" sz="2800" b="0">
                  <a:latin typeface="Gill Sans" charset="0"/>
                  <a:ea typeface="Gill Sans" charset="0"/>
                  <a:cs typeface="Gill Sans" charset="0"/>
                </a:rPr>
                <a:t>Time </a:t>
              </a:r>
            </a:p>
          </p:txBody>
        </p:sp>
        <p:sp>
          <p:nvSpPr>
            <p:cNvPr id="21512" name="Line 35"/>
            <p:cNvSpPr>
              <a:spLocks noChangeShapeType="1"/>
            </p:cNvSpPr>
            <p:nvPr/>
          </p:nvSpPr>
          <p:spPr bwMode="auto">
            <a:xfrm>
              <a:off x="3360" y="1728"/>
              <a:ext cx="10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b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0097936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en-US" smtClean="0"/>
              <a:t>Simultaneous MultiThreading/Hyperthreading</a:t>
            </a:r>
          </a:p>
        </p:txBody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8991600" cy="60960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n-US" dirty="0" smtClean="0"/>
              <a:t>Hardware technique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Superscalar processors can</a:t>
            </a:r>
            <a:br>
              <a:rPr lang="en-US" altLang="en-US" dirty="0" smtClean="0"/>
            </a:br>
            <a:r>
              <a:rPr lang="en-US" altLang="en-US" dirty="0" smtClean="0"/>
              <a:t>execute multiple instructions</a:t>
            </a:r>
            <a:br>
              <a:rPr lang="en-US" altLang="en-US" dirty="0" smtClean="0"/>
            </a:br>
            <a:r>
              <a:rPr lang="en-US" altLang="en-US" dirty="0" smtClean="0"/>
              <a:t>that are independent</a:t>
            </a:r>
          </a:p>
          <a:p>
            <a:pPr lvl="1">
              <a:lnSpc>
                <a:spcPct val="100000"/>
              </a:lnSpc>
            </a:pPr>
            <a:r>
              <a:rPr lang="en-US" altLang="en-US" dirty="0" err="1" smtClean="0"/>
              <a:t>Hyperthreading</a:t>
            </a:r>
            <a:r>
              <a:rPr lang="en-US" altLang="en-US" dirty="0" smtClean="0"/>
              <a:t> duplicates </a:t>
            </a:r>
            <a:br>
              <a:rPr lang="en-US" altLang="en-US" dirty="0" smtClean="0"/>
            </a:br>
            <a:r>
              <a:rPr lang="en-US" altLang="en-US" dirty="0" smtClean="0"/>
              <a:t>register state to make a</a:t>
            </a:r>
            <a:br>
              <a:rPr lang="en-US" altLang="en-US" dirty="0" smtClean="0"/>
            </a:br>
            <a:r>
              <a:rPr lang="en-US" altLang="en-US" dirty="0" smtClean="0"/>
              <a:t>second “thread,” allowing </a:t>
            </a:r>
            <a:br>
              <a:rPr lang="en-US" altLang="en-US" dirty="0" smtClean="0"/>
            </a:br>
            <a:r>
              <a:rPr lang="en-US" altLang="en-US" dirty="0" smtClean="0"/>
              <a:t>more instructions to run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Can schedule each thread</a:t>
            </a:r>
            <a:br>
              <a:rPr lang="en-US" altLang="en-US" dirty="0" smtClean="0"/>
            </a:br>
            <a:r>
              <a:rPr lang="en-US" altLang="en-US" dirty="0" smtClean="0"/>
              <a:t>as if were separate CPU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But, sub-linear speedup!</a:t>
            </a:r>
          </a:p>
          <a:p>
            <a:pPr>
              <a:lnSpc>
                <a:spcPct val="100000"/>
              </a:lnSpc>
            </a:pPr>
            <a:r>
              <a:rPr lang="en-US" altLang="en-US" dirty="0" smtClean="0"/>
              <a:t>Original technique called “Simultaneous Multithreading”</a:t>
            </a:r>
            <a:endParaRPr lang="en-US" altLang="ja-JP" dirty="0" smtClean="0"/>
          </a:p>
          <a:p>
            <a:pPr lvl="1">
              <a:lnSpc>
                <a:spcPct val="100000"/>
              </a:lnSpc>
            </a:pPr>
            <a:r>
              <a:rPr lang="en-US" altLang="en-US" dirty="0" smtClean="0">
                <a:hlinkClick r:id="rId3"/>
              </a:rPr>
              <a:t>http://www.cs.washington.edu/research/smt/index.html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100000"/>
              </a:lnSpc>
            </a:pPr>
            <a:r>
              <a:rPr lang="en-US" altLang="en-US" dirty="0" smtClean="0"/>
              <a:t>SPARC, Pentium 4/Xeon (“</a:t>
            </a:r>
            <a:r>
              <a:rPr lang="en-US" altLang="ja-JP" dirty="0" err="1" smtClean="0"/>
              <a:t>Hyperthreading</a:t>
            </a:r>
            <a:r>
              <a:rPr lang="en-US" altLang="en-US" dirty="0" smtClean="0"/>
              <a:t>”</a:t>
            </a:r>
            <a:r>
              <a:rPr lang="en-US" altLang="ja-JP" dirty="0" smtClean="0"/>
              <a:t>), Power 5</a:t>
            </a:r>
          </a:p>
          <a:p>
            <a:pPr>
              <a:lnSpc>
                <a:spcPct val="100000"/>
              </a:lnSpc>
            </a:pPr>
            <a:endParaRPr lang="en-US" altLang="en-US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4038600" y="685800"/>
            <a:ext cx="5867400" cy="4673263"/>
            <a:chOff x="4038600" y="685800"/>
            <a:chExt cx="5867400" cy="4673263"/>
          </a:xfrm>
        </p:grpSpPr>
        <p:pic>
          <p:nvPicPr>
            <p:cNvPr id="346117" name="Picture 5" descr="hyperthreadin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78387" y="685800"/>
              <a:ext cx="3960813" cy="3635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557" name="TextBox 1"/>
            <p:cNvSpPr txBox="1">
              <a:spLocks noChangeArrowheads="1"/>
            </p:cNvSpPr>
            <p:nvPr/>
          </p:nvSpPr>
          <p:spPr bwMode="auto">
            <a:xfrm>
              <a:off x="4038600" y="4343400"/>
              <a:ext cx="5867400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1pPr>
              <a:lvl2pPr marL="742950" indent="-28575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2pPr>
              <a:lvl3pPr marL="11430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3pPr>
              <a:lvl4pPr marL="16002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4pPr>
              <a:lvl5pPr marL="2057400" indent="-228600"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Comic Sans MS" panose="030F0702030302020204" pitchFamily="66" charset="0"/>
                  <a:ea typeface="MS PGothic" panose="020B0600070205080204" pitchFamily="34" charset="-128"/>
                </a:defRPr>
              </a:lvl9pPr>
            </a:lstStyle>
            <a:p>
              <a:pPr algn="ctr"/>
              <a:r>
                <a:rPr lang="en-US" altLang="en-US" sz="2000" b="0" dirty="0">
                  <a:latin typeface="Gill Sans Light"/>
                  <a:cs typeface="Gill Sans Light"/>
                </a:rPr>
                <a:t>Colored blocks show </a:t>
              </a:r>
              <a:endParaRPr lang="en-US" altLang="en-US" sz="2000" b="0" dirty="0" smtClean="0">
                <a:latin typeface="Gill Sans Light"/>
                <a:cs typeface="Gill Sans Light"/>
              </a:endParaRPr>
            </a:p>
            <a:p>
              <a:pPr algn="ctr"/>
              <a:r>
                <a:rPr lang="en-US" altLang="en-US" sz="2000" b="0" dirty="0" smtClean="0">
                  <a:latin typeface="Gill Sans Light"/>
                  <a:cs typeface="Gill Sans Light"/>
                </a:rPr>
                <a:t>instructions </a:t>
              </a:r>
              <a:r>
                <a:rPr lang="en-US" altLang="en-US" sz="2000" b="0" dirty="0">
                  <a:latin typeface="Gill Sans Light"/>
                  <a:cs typeface="Gill Sans Light"/>
                </a:rPr>
                <a:t>executed</a:t>
              </a:r>
            </a:p>
            <a:p>
              <a:endParaRPr lang="en-US" altLang="en-US" sz="2000" b="0" dirty="0">
                <a:latin typeface="Gill Sans Light"/>
                <a:cs typeface="Gill Sans Light"/>
              </a:endParaRPr>
            </a:p>
          </p:txBody>
        </p:sp>
      </p:grpSp>
      <p:sp>
        <p:nvSpPr>
          <p:cNvPr id="3" name="Rectangle 2"/>
          <p:cNvSpPr/>
          <p:nvPr/>
        </p:nvSpPr>
        <p:spPr bwMode="auto">
          <a:xfrm>
            <a:off x="6172200" y="762000"/>
            <a:ext cx="2590800" cy="3505200"/>
          </a:xfrm>
          <a:prstGeom prst="rect">
            <a:avLst/>
          </a:prstGeom>
          <a:solidFill>
            <a:schemeClr val="bg1"/>
          </a:solidFill>
          <a:ln w="5715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7772400" y="762000"/>
            <a:ext cx="990600" cy="3505200"/>
          </a:xfrm>
          <a:prstGeom prst="rect">
            <a:avLst/>
          </a:prstGeom>
          <a:solidFill>
            <a:srgbClr val="FFFFFF"/>
          </a:solidFill>
          <a:ln w="57150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384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Scheduler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495800"/>
            <a:ext cx="8839200" cy="213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Scheduling: Mechanism for deciding which processes/threads receive the CPU</a:t>
            </a:r>
          </a:p>
          <a:p>
            <a:r>
              <a:rPr lang="en-US" dirty="0" smtClean="0"/>
              <a:t>Lots of different scheduling policies provide …</a:t>
            </a:r>
          </a:p>
          <a:p>
            <a:pPr lvl="1"/>
            <a:r>
              <a:rPr lang="en-US" dirty="0" smtClean="0"/>
              <a:t>Fairness or</a:t>
            </a:r>
          </a:p>
          <a:p>
            <a:pPr lvl="1"/>
            <a:r>
              <a:rPr lang="en-US" dirty="0" err="1" smtClean="0"/>
              <a:t>Realtime</a:t>
            </a:r>
            <a:r>
              <a:rPr lang="en-US" dirty="0" smtClean="0"/>
              <a:t> guarantees or</a:t>
            </a:r>
          </a:p>
          <a:p>
            <a:pPr lvl="1"/>
            <a:r>
              <a:rPr lang="en-US" dirty="0" smtClean="0"/>
              <a:t>Latency optimization or ..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81200" y="1478360"/>
            <a:ext cx="5486400" cy="175432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i</a:t>
            </a:r>
            <a:r>
              <a:rPr lang="en-US" b="1" dirty="0" smtClean="0">
                <a:latin typeface="Courier New"/>
                <a:cs typeface="Courier New"/>
              </a:rPr>
              <a:t>f ( </a:t>
            </a:r>
            <a:r>
              <a:rPr lang="en-US" b="1" dirty="0" err="1" smtClean="0">
                <a:latin typeface="Courier New"/>
                <a:cs typeface="Courier New"/>
              </a:rPr>
              <a:t>readyProcesses</a:t>
            </a:r>
            <a:r>
              <a:rPr lang="en-US" b="1" dirty="0" smtClean="0">
                <a:latin typeface="Courier New"/>
                <a:cs typeface="Courier New"/>
              </a:rPr>
              <a:t>(PCBs) )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= </a:t>
            </a:r>
            <a:r>
              <a:rPr lang="en-US" b="1" dirty="0" err="1" smtClean="0">
                <a:latin typeface="Courier New"/>
                <a:cs typeface="Courier New"/>
              </a:rPr>
              <a:t>selectProcess</a:t>
            </a:r>
            <a:r>
              <a:rPr lang="en-US" b="1" dirty="0" smtClean="0">
                <a:latin typeface="Courier New"/>
                <a:cs typeface="Courier New"/>
              </a:rPr>
              <a:t>(PCBs);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run( </a:t>
            </a:r>
            <a:r>
              <a:rPr lang="en-US" b="1" dirty="0" err="1" smtClean="0">
                <a:latin typeface="Courier New"/>
                <a:cs typeface="Courier New"/>
              </a:rPr>
              <a:t>nextPCB</a:t>
            </a:r>
            <a:r>
              <a:rPr lang="en-US" b="1" dirty="0" smtClean="0">
                <a:latin typeface="Courier New"/>
                <a:cs typeface="Courier New"/>
              </a:rPr>
              <a:t> 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smtClean="0">
                <a:latin typeface="Courier New"/>
                <a:cs typeface="Courier New"/>
              </a:rPr>
              <a:t>else {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	</a:t>
            </a:r>
            <a:r>
              <a:rPr lang="en-US" b="1" dirty="0" err="1" smtClean="0">
                <a:latin typeface="Courier New"/>
                <a:cs typeface="Courier New"/>
              </a:rPr>
              <a:t>run_idle_process</a:t>
            </a:r>
            <a:r>
              <a:rPr lang="en-US" b="1" dirty="0" smtClean="0">
                <a:latin typeface="Courier New"/>
                <a:cs typeface="Courier New"/>
              </a:rPr>
              <a:t>();</a:t>
            </a:r>
          </a:p>
          <a:p>
            <a:r>
              <a:rPr lang="en-US" b="1" dirty="0" smtClean="0">
                <a:latin typeface="Courier New"/>
                <a:cs typeface="Courier New"/>
              </a:rPr>
              <a:t>}</a:t>
            </a:r>
          </a:p>
        </p:txBody>
      </p:sp>
      <p:sp>
        <p:nvSpPr>
          <p:cNvPr id="9" name="Freeform 8"/>
          <p:cNvSpPr/>
          <p:nvPr/>
        </p:nvSpPr>
        <p:spPr>
          <a:xfrm>
            <a:off x="580038" y="914400"/>
            <a:ext cx="1661837" cy="3459775"/>
          </a:xfrm>
          <a:custGeom>
            <a:avLst/>
            <a:gdLst>
              <a:gd name="connsiteX0" fmla="*/ 1568006 w 1661837"/>
              <a:gd name="connsiteY0" fmla="*/ 2487928 h 3459775"/>
              <a:gd name="connsiteX1" fmla="*/ 1555047 w 1661837"/>
              <a:gd name="connsiteY1" fmla="*/ 2669340 h 3459775"/>
              <a:gd name="connsiteX2" fmla="*/ 1516171 w 1661837"/>
              <a:gd name="connsiteY2" fmla="*/ 3045121 h 3459775"/>
              <a:gd name="connsiteX3" fmla="*/ 1464336 w 1661837"/>
              <a:gd name="connsiteY3" fmla="*/ 3252448 h 3459775"/>
              <a:gd name="connsiteX4" fmla="*/ 1360666 w 1661837"/>
              <a:gd name="connsiteY4" fmla="*/ 3394985 h 3459775"/>
              <a:gd name="connsiteX5" fmla="*/ 1321790 w 1661837"/>
              <a:gd name="connsiteY5" fmla="*/ 3420901 h 3459775"/>
              <a:gd name="connsiteX6" fmla="*/ 1205161 w 1661837"/>
              <a:gd name="connsiteY6" fmla="*/ 3459775 h 3459775"/>
              <a:gd name="connsiteX7" fmla="*/ 984863 w 1661837"/>
              <a:gd name="connsiteY7" fmla="*/ 3446817 h 3459775"/>
              <a:gd name="connsiteX8" fmla="*/ 855276 w 1661837"/>
              <a:gd name="connsiteY8" fmla="*/ 3394985 h 3459775"/>
              <a:gd name="connsiteX9" fmla="*/ 751606 w 1661837"/>
              <a:gd name="connsiteY9" fmla="*/ 3317238 h 3459775"/>
              <a:gd name="connsiteX10" fmla="*/ 686812 w 1661837"/>
              <a:gd name="connsiteY10" fmla="*/ 3278364 h 3459775"/>
              <a:gd name="connsiteX11" fmla="*/ 660895 w 1661837"/>
              <a:gd name="connsiteY11" fmla="*/ 3239490 h 3459775"/>
              <a:gd name="connsiteX12" fmla="*/ 570184 w 1661837"/>
              <a:gd name="connsiteY12" fmla="*/ 3148784 h 3459775"/>
              <a:gd name="connsiteX13" fmla="*/ 440597 w 1661837"/>
              <a:gd name="connsiteY13" fmla="*/ 2967373 h 3459775"/>
              <a:gd name="connsiteX14" fmla="*/ 362844 w 1661837"/>
              <a:gd name="connsiteY14" fmla="*/ 2863709 h 3459775"/>
              <a:gd name="connsiteX15" fmla="*/ 323968 w 1661837"/>
              <a:gd name="connsiteY15" fmla="*/ 2798919 h 3459775"/>
              <a:gd name="connsiteX16" fmla="*/ 246216 w 1661837"/>
              <a:gd name="connsiteY16" fmla="*/ 2695256 h 3459775"/>
              <a:gd name="connsiteX17" fmla="*/ 220298 w 1661837"/>
              <a:gd name="connsiteY17" fmla="*/ 2630466 h 3459775"/>
              <a:gd name="connsiteX18" fmla="*/ 181422 w 1661837"/>
              <a:gd name="connsiteY18" fmla="*/ 2565676 h 3459775"/>
              <a:gd name="connsiteX19" fmla="*/ 155505 w 1661837"/>
              <a:gd name="connsiteY19" fmla="*/ 2487928 h 3459775"/>
              <a:gd name="connsiteX20" fmla="*/ 142546 w 1661837"/>
              <a:gd name="connsiteY20" fmla="*/ 2397223 h 3459775"/>
              <a:gd name="connsiteX21" fmla="*/ 129587 w 1661837"/>
              <a:gd name="connsiteY21" fmla="*/ 2073274 h 3459775"/>
              <a:gd name="connsiteX22" fmla="*/ 90711 w 1661837"/>
              <a:gd name="connsiteY22" fmla="*/ 1878904 h 3459775"/>
              <a:gd name="connsiteX23" fmla="*/ 25917 w 1661837"/>
              <a:gd name="connsiteY23" fmla="*/ 1645661 h 3459775"/>
              <a:gd name="connsiteX24" fmla="*/ 0 w 1661837"/>
              <a:gd name="connsiteY24" fmla="*/ 1347628 h 3459775"/>
              <a:gd name="connsiteX25" fmla="*/ 12959 w 1661837"/>
              <a:gd name="connsiteY25" fmla="*/ 1010721 h 3459775"/>
              <a:gd name="connsiteX26" fmla="*/ 51835 w 1661837"/>
              <a:gd name="connsiteY26" fmla="*/ 894099 h 3459775"/>
              <a:gd name="connsiteX27" fmla="*/ 116628 w 1661837"/>
              <a:gd name="connsiteY27" fmla="*/ 712688 h 3459775"/>
              <a:gd name="connsiteX28" fmla="*/ 129587 w 1661837"/>
              <a:gd name="connsiteY28" fmla="*/ 660856 h 3459775"/>
              <a:gd name="connsiteX29" fmla="*/ 168463 w 1661837"/>
              <a:gd name="connsiteY29" fmla="*/ 596066 h 3459775"/>
              <a:gd name="connsiteX30" fmla="*/ 194381 w 1661837"/>
              <a:gd name="connsiteY30" fmla="*/ 531276 h 3459775"/>
              <a:gd name="connsiteX31" fmla="*/ 323968 w 1661837"/>
              <a:gd name="connsiteY31" fmla="*/ 336907 h 3459775"/>
              <a:gd name="connsiteX32" fmla="*/ 414679 w 1661837"/>
              <a:gd name="connsiteY32" fmla="*/ 220285 h 3459775"/>
              <a:gd name="connsiteX33" fmla="*/ 466514 w 1661837"/>
              <a:gd name="connsiteY33" fmla="*/ 181412 h 3459775"/>
              <a:gd name="connsiteX34" fmla="*/ 660895 w 1661837"/>
              <a:gd name="connsiteY34" fmla="*/ 90706 h 3459775"/>
              <a:gd name="connsiteX35" fmla="*/ 699771 w 1661837"/>
              <a:gd name="connsiteY35" fmla="*/ 51832 h 3459775"/>
              <a:gd name="connsiteX36" fmla="*/ 751606 w 1661837"/>
              <a:gd name="connsiteY36" fmla="*/ 38874 h 3459775"/>
              <a:gd name="connsiteX37" fmla="*/ 855276 w 1661837"/>
              <a:gd name="connsiteY37" fmla="*/ 0 h 3459775"/>
              <a:gd name="connsiteX38" fmla="*/ 1568006 w 1661837"/>
              <a:gd name="connsiteY38" fmla="*/ 12958 h 3459775"/>
              <a:gd name="connsiteX39" fmla="*/ 1606882 w 1661837"/>
              <a:gd name="connsiteY39" fmla="*/ 51832 h 3459775"/>
              <a:gd name="connsiteX40" fmla="*/ 1632799 w 1661837"/>
              <a:gd name="connsiteY40" fmla="*/ 103664 h 3459775"/>
              <a:gd name="connsiteX41" fmla="*/ 1658717 w 1661837"/>
              <a:gd name="connsiteY41" fmla="*/ 168454 h 3459775"/>
              <a:gd name="connsiteX42" fmla="*/ 1658717 w 1661837"/>
              <a:gd name="connsiteY42" fmla="*/ 453529 h 3459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1661837" h="3459775">
                <a:moveTo>
                  <a:pt x="1568006" y="2487928"/>
                </a:moveTo>
                <a:cubicBezTo>
                  <a:pt x="1563686" y="2548399"/>
                  <a:pt x="1558607" y="2608820"/>
                  <a:pt x="1555047" y="2669340"/>
                </a:cubicBezTo>
                <a:cubicBezTo>
                  <a:pt x="1534459" y="3019312"/>
                  <a:pt x="1563449" y="2820565"/>
                  <a:pt x="1516171" y="3045121"/>
                </a:cubicBezTo>
                <a:cubicBezTo>
                  <a:pt x="1505418" y="3096193"/>
                  <a:pt x="1491455" y="3198213"/>
                  <a:pt x="1464336" y="3252448"/>
                </a:cubicBezTo>
                <a:cubicBezTo>
                  <a:pt x="1450819" y="3279481"/>
                  <a:pt x="1384312" y="3371340"/>
                  <a:pt x="1360666" y="3394985"/>
                </a:cubicBezTo>
                <a:cubicBezTo>
                  <a:pt x="1349653" y="3405997"/>
                  <a:pt x="1335720" y="3413936"/>
                  <a:pt x="1321790" y="3420901"/>
                </a:cubicBezTo>
                <a:cubicBezTo>
                  <a:pt x="1272992" y="3445298"/>
                  <a:pt x="1254655" y="3447402"/>
                  <a:pt x="1205161" y="3459775"/>
                </a:cubicBezTo>
                <a:cubicBezTo>
                  <a:pt x="1131728" y="3455456"/>
                  <a:pt x="1057805" y="3456331"/>
                  <a:pt x="984863" y="3446817"/>
                </a:cubicBezTo>
                <a:cubicBezTo>
                  <a:pt x="958663" y="3443400"/>
                  <a:pt x="882135" y="3412890"/>
                  <a:pt x="855276" y="3394985"/>
                </a:cubicBezTo>
                <a:cubicBezTo>
                  <a:pt x="819335" y="3371026"/>
                  <a:pt x="788646" y="3339460"/>
                  <a:pt x="751606" y="3317238"/>
                </a:cubicBezTo>
                <a:lnTo>
                  <a:pt x="686812" y="3278364"/>
                </a:lnTo>
                <a:cubicBezTo>
                  <a:pt x="678173" y="3265406"/>
                  <a:pt x="671314" y="3251066"/>
                  <a:pt x="660895" y="3239490"/>
                </a:cubicBezTo>
                <a:cubicBezTo>
                  <a:pt x="632289" y="3207707"/>
                  <a:pt x="589308" y="3187030"/>
                  <a:pt x="570184" y="3148784"/>
                </a:cubicBezTo>
                <a:cubicBezTo>
                  <a:pt x="446583" y="2901598"/>
                  <a:pt x="598201" y="3177499"/>
                  <a:pt x="440597" y="2967373"/>
                </a:cubicBezTo>
                <a:cubicBezTo>
                  <a:pt x="414679" y="2932818"/>
                  <a:pt x="385068" y="2900747"/>
                  <a:pt x="362844" y="2863709"/>
                </a:cubicBezTo>
                <a:cubicBezTo>
                  <a:pt x="349885" y="2842112"/>
                  <a:pt x="338305" y="2819626"/>
                  <a:pt x="323968" y="2798919"/>
                </a:cubicBezTo>
                <a:cubicBezTo>
                  <a:pt x="299381" y="2763406"/>
                  <a:pt x="262259" y="2735360"/>
                  <a:pt x="246216" y="2695256"/>
                </a:cubicBezTo>
                <a:cubicBezTo>
                  <a:pt x="237577" y="2673659"/>
                  <a:pt x="230701" y="2651271"/>
                  <a:pt x="220298" y="2630466"/>
                </a:cubicBezTo>
                <a:cubicBezTo>
                  <a:pt x="209034" y="2607939"/>
                  <a:pt x="191845" y="2588604"/>
                  <a:pt x="181422" y="2565676"/>
                </a:cubicBezTo>
                <a:cubicBezTo>
                  <a:pt x="170117" y="2540807"/>
                  <a:pt x="164144" y="2513844"/>
                  <a:pt x="155505" y="2487928"/>
                </a:cubicBezTo>
                <a:cubicBezTo>
                  <a:pt x="151185" y="2457693"/>
                  <a:pt x="144451" y="2427706"/>
                  <a:pt x="142546" y="2397223"/>
                </a:cubicBezTo>
                <a:cubicBezTo>
                  <a:pt x="135804" y="2289364"/>
                  <a:pt x="140341" y="2180807"/>
                  <a:pt x="129587" y="2073274"/>
                </a:cubicBezTo>
                <a:cubicBezTo>
                  <a:pt x="123012" y="2007529"/>
                  <a:pt x="106279" y="1943117"/>
                  <a:pt x="90711" y="1878904"/>
                </a:cubicBezTo>
                <a:cubicBezTo>
                  <a:pt x="71699" y="1800484"/>
                  <a:pt x="25917" y="1645661"/>
                  <a:pt x="25917" y="1645661"/>
                </a:cubicBezTo>
                <a:cubicBezTo>
                  <a:pt x="16423" y="1560215"/>
                  <a:pt x="0" y="1426339"/>
                  <a:pt x="0" y="1347628"/>
                </a:cubicBezTo>
                <a:cubicBezTo>
                  <a:pt x="0" y="1235243"/>
                  <a:pt x="197" y="1122379"/>
                  <a:pt x="12959" y="1010721"/>
                </a:cubicBezTo>
                <a:cubicBezTo>
                  <a:pt x="17612" y="970009"/>
                  <a:pt x="40272" y="933411"/>
                  <a:pt x="51835" y="894099"/>
                </a:cubicBezTo>
                <a:cubicBezTo>
                  <a:pt x="144169" y="580180"/>
                  <a:pt x="13510" y="970469"/>
                  <a:pt x="116628" y="712688"/>
                </a:cubicBezTo>
                <a:cubicBezTo>
                  <a:pt x="123242" y="696153"/>
                  <a:pt x="122354" y="677130"/>
                  <a:pt x="129587" y="660856"/>
                </a:cubicBezTo>
                <a:cubicBezTo>
                  <a:pt x="139817" y="637841"/>
                  <a:pt x="157199" y="618593"/>
                  <a:pt x="168463" y="596066"/>
                </a:cubicBezTo>
                <a:cubicBezTo>
                  <a:pt x="178866" y="575261"/>
                  <a:pt x="183434" y="551800"/>
                  <a:pt x="194381" y="531276"/>
                </a:cubicBezTo>
                <a:cubicBezTo>
                  <a:pt x="285968" y="359561"/>
                  <a:pt x="240882" y="451144"/>
                  <a:pt x="323968" y="336907"/>
                </a:cubicBezTo>
                <a:cubicBezTo>
                  <a:pt x="372377" y="270349"/>
                  <a:pt x="361775" y="265629"/>
                  <a:pt x="414679" y="220285"/>
                </a:cubicBezTo>
                <a:cubicBezTo>
                  <a:pt x="431077" y="206230"/>
                  <a:pt x="447762" y="192127"/>
                  <a:pt x="466514" y="181412"/>
                </a:cubicBezTo>
                <a:cubicBezTo>
                  <a:pt x="554248" y="131282"/>
                  <a:pt x="581442" y="122485"/>
                  <a:pt x="660895" y="90706"/>
                </a:cubicBezTo>
                <a:cubicBezTo>
                  <a:pt x="673854" y="77748"/>
                  <a:pt x="683859" y="60924"/>
                  <a:pt x="699771" y="51832"/>
                </a:cubicBezTo>
                <a:cubicBezTo>
                  <a:pt x="715235" y="42996"/>
                  <a:pt x="734481" y="43767"/>
                  <a:pt x="751606" y="38874"/>
                </a:cubicBezTo>
                <a:cubicBezTo>
                  <a:pt x="787155" y="28718"/>
                  <a:pt x="821045" y="13692"/>
                  <a:pt x="855276" y="0"/>
                </a:cubicBezTo>
                <a:cubicBezTo>
                  <a:pt x="1092853" y="4319"/>
                  <a:pt x="1330953" y="-3390"/>
                  <a:pt x="1568006" y="12958"/>
                </a:cubicBezTo>
                <a:cubicBezTo>
                  <a:pt x="1586288" y="14219"/>
                  <a:pt x="1596230" y="36920"/>
                  <a:pt x="1606882" y="51832"/>
                </a:cubicBezTo>
                <a:cubicBezTo>
                  <a:pt x="1618110" y="67550"/>
                  <a:pt x="1624953" y="86012"/>
                  <a:pt x="1632799" y="103664"/>
                </a:cubicBezTo>
                <a:cubicBezTo>
                  <a:pt x="1642246" y="124920"/>
                  <a:pt x="1656999" y="145257"/>
                  <a:pt x="1658717" y="168454"/>
                </a:cubicBezTo>
                <a:cubicBezTo>
                  <a:pt x="1665737" y="263219"/>
                  <a:pt x="1658717" y="358504"/>
                  <a:pt x="1658717" y="453529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363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together: web server</a:t>
            </a:r>
            <a:endParaRPr lang="en-US" dirty="0"/>
          </a:p>
        </p:txBody>
      </p:sp>
      <p:pic>
        <p:nvPicPr>
          <p:cNvPr id="7" name="Content Placeholder 5" descr="onecp.pdf"/>
          <p:cNvPicPr>
            <a:picLocks noGrp="1" noChangeAspect="1"/>
          </p:cNvPicPr>
          <p:nvPr>
            <p:ph idx="1"/>
          </p:nvPr>
        </p:nvPicPr>
        <p:blipFill>
          <a:blip r:embed="rId2"/>
          <a:srcRect l="-5882" r="-5882"/>
          <a:stretch>
            <a:fillRect/>
          </a:stretch>
        </p:blipFill>
        <p:spPr>
          <a:xfrm>
            <a:off x="457200" y="1319311"/>
            <a:ext cx="8229600" cy="4525963"/>
          </a:xfrm>
        </p:spPr>
      </p:pic>
      <p:grpSp>
        <p:nvGrpSpPr>
          <p:cNvPr id="10" name="Group 9"/>
          <p:cNvGrpSpPr/>
          <p:nvPr/>
        </p:nvGrpSpPr>
        <p:grpSpPr>
          <a:xfrm>
            <a:off x="1219200" y="2462311"/>
            <a:ext cx="914400" cy="457200"/>
            <a:chOff x="1219200" y="2743200"/>
            <a:chExt cx="914400" cy="457200"/>
          </a:xfrm>
        </p:grpSpPr>
        <p:sp>
          <p:nvSpPr>
            <p:cNvPr id="8" name="TextBox 7"/>
            <p:cNvSpPr txBox="1"/>
            <p:nvPr/>
          </p:nvSpPr>
          <p:spPr>
            <a:xfrm>
              <a:off x="1219200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9" name="Oval 8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1295400" y="3148111"/>
            <a:ext cx="838200" cy="414754"/>
            <a:chOff x="1295400" y="3048000"/>
            <a:chExt cx="838200" cy="414754"/>
          </a:xfrm>
        </p:grpSpPr>
        <p:sp>
          <p:nvSpPr>
            <p:cNvPr id="12" name="TextBox 11"/>
            <p:cNvSpPr txBox="1"/>
            <p:nvPr/>
          </p:nvSpPr>
          <p:spPr>
            <a:xfrm>
              <a:off x="1295400" y="31242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  <a:endParaRPr lang="en-US" sz="16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47800" y="3986311"/>
            <a:ext cx="1219200" cy="381000"/>
            <a:chOff x="914400" y="2819400"/>
            <a:chExt cx="1219200" cy="381000"/>
          </a:xfrm>
        </p:grpSpPr>
        <p:sp>
          <p:nvSpPr>
            <p:cNvPr id="15" name="TextBox 14"/>
            <p:cNvSpPr txBox="1"/>
            <p:nvPr/>
          </p:nvSpPr>
          <p:spPr>
            <a:xfrm>
              <a:off x="9144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6" name="Oval 15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971800" y="2767111"/>
            <a:ext cx="709464" cy="414754"/>
            <a:chOff x="1981200" y="3048000"/>
            <a:chExt cx="709464" cy="414754"/>
          </a:xfrm>
        </p:grpSpPr>
        <p:sp>
          <p:nvSpPr>
            <p:cNvPr id="18" name="TextBox 17"/>
            <p:cNvSpPr txBox="1"/>
            <p:nvPr/>
          </p:nvSpPr>
          <p:spPr>
            <a:xfrm>
              <a:off x="2133600" y="3124200"/>
              <a:ext cx="5570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RTU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19" name="Oval 18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181600" y="2462311"/>
            <a:ext cx="914400" cy="457200"/>
            <a:chOff x="1219200" y="2743200"/>
            <a:chExt cx="914400" cy="457200"/>
          </a:xfrm>
        </p:grpSpPr>
        <p:sp>
          <p:nvSpPr>
            <p:cNvPr id="21" name="TextBox 20"/>
            <p:cNvSpPr txBox="1"/>
            <p:nvPr/>
          </p:nvSpPr>
          <p:spPr>
            <a:xfrm>
              <a:off x="1219200" y="2743200"/>
              <a:ext cx="69923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err="1" smtClean="0">
                  <a:solidFill>
                    <a:srgbClr val="FF0000"/>
                  </a:solidFill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sz="1600" b="0" dirty="0">
                <a:solidFill>
                  <a:srgbClr val="FF0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2" name="Oval 21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5257800" y="3224311"/>
            <a:ext cx="838200" cy="414754"/>
            <a:chOff x="1295400" y="3048000"/>
            <a:chExt cx="838200" cy="414754"/>
          </a:xfrm>
        </p:grpSpPr>
        <p:sp>
          <p:nvSpPr>
            <p:cNvPr id="28" name="TextBox 27"/>
            <p:cNvSpPr txBox="1"/>
            <p:nvPr/>
          </p:nvSpPr>
          <p:spPr>
            <a:xfrm>
              <a:off x="1295400" y="3124200"/>
              <a:ext cx="54954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chemeClr val="accent1">
                      <a:lumMod val="75000"/>
                    </a:schemeClr>
                  </a:solidFill>
                  <a:latin typeface="Gill Sans" charset="0"/>
                  <a:ea typeface="Gill Sans" charset="0"/>
                  <a:cs typeface="Gill Sans" charset="0"/>
                </a:rPr>
                <a:t>wait</a:t>
              </a:r>
              <a:endParaRPr lang="en-US" sz="1600" b="0" dirty="0">
                <a:solidFill>
                  <a:schemeClr val="accent1">
                    <a:lumMod val="75000"/>
                  </a:schemeClr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0" name="Freeform 29"/>
          <p:cNvSpPr/>
          <p:nvPr/>
        </p:nvSpPr>
        <p:spPr>
          <a:xfrm>
            <a:off x="3053254" y="1277961"/>
            <a:ext cx="2936167" cy="873145"/>
          </a:xfrm>
          <a:custGeom>
            <a:avLst/>
            <a:gdLst>
              <a:gd name="connsiteX0" fmla="*/ 0 w 2936167"/>
              <a:gd name="connsiteY0" fmla="*/ 810093 h 873145"/>
              <a:gd name="connsiteX1" fmla="*/ 405299 w 2936167"/>
              <a:gd name="connsiteY1" fmla="*/ 278657 h 873145"/>
              <a:gd name="connsiteX2" fmla="*/ 1179871 w 2936167"/>
              <a:gd name="connsiteY2" fmla="*/ 62480 h 873145"/>
              <a:gd name="connsiteX3" fmla="*/ 2332722 w 2936167"/>
              <a:gd name="connsiteY3" fmla="*/ 71487 h 873145"/>
              <a:gd name="connsiteX4" fmla="*/ 2936167 w 2936167"/>
              <a:gd name="connsiteY4" fmla="*/ 873145 h 873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6167" h="873145">
                <a:moveTo>
                  <a:pt x="0" y="810093"/>
                </a:moveTo>
                <a:cubicBezTo>
                  <a:pt x="104327" y="606676"/>
                  <a:pt x="208654" y="403259"/>
                  <a:pt x="405299" y="278657"/>
                </a:cubicBezTo>
                <a:cubicBezTo>
                  <a:pt x="601944" y="154055"/>
                  <a:pt x="858634" y="97008"/>
                  <a:pt x="1179871" y="62480"/>
                </a:cubicBezTo>
                <a:cubicBezTo>
                  <a:pt x="1501108" y="27952"/>
                  <a:pt x="2040006" y="-63624"/>
                  <a:pt x="2332722" y="71487"/>
                </a:cubicBezTo>
                <a:cubicBezTo>
                  <a:pt x="2625438" y="206598"/>
                  <a:pt x="2780802" y="539871"/>
                  <a:pt x="2936167" y="873145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6934200" y="3986311"/>
            <a:ext cx="1165976" cy="381000"/>
            <a:chOff x="1981200" y="2819400"/>
            <a:chExt cx="1165976" cy="381000"/>
          </a:xfrm>
        </p:grpSpPr>
        <p:sp>
          <p:nvSpPr>
            <p:cNvPr id="32" name="TextBox 31"/>
            <p:cNvSpPr txBox="1"/>
            <p:nvPr/>
          </p:nvSpPr>
          <p:spPr>
            <a:xfrm>
              <a:off x="2209800" y="2819400"/>
              <a:ext cx="9373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3" name="Oval 32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6934200" y="2767111"/>
            <a:ext cx="709464" cy="414754"/>
            <a:chOff x="1981200" y="3048000"/>
            <a:chExt cx="709464" cy="414754"/>
          </a:xfrm>
        </p:grpSpPr>
        <p:sp>
          <p:nvSpPr>
            <p:cNvPr id="35" name="TextBox 34"/>
            <p:cNvSpPr txBox="1"/>
            <p:nvPr/>
          </p:nvSpPr>
          <p:spPr>
            <a:xfrm>
              <a:off x="2133600" y="3124200"/>
              <a:ext cx="557064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0" dirty="0" smtClean="0">
                  <a:solidFill>
                    <a:srgbClr val="008000"/>
                  </a:solidFill>
                  <a:latin typeface="Gill Sans" charset="0"/>
                  <a:ea typeface="Gill Sans" charset="0"/>
                  <a:cs typeface="Gill Sans" charset="0"/>
                </a:rPr>
                <a:t>RTU</a:t>
              </a:r>
              <a:endParaRPr lang="en-US" sz="1600" b="0" dirty="0">
                <a:solidFill>
                  <a:srgbClr val="008000"/>
                </a:solidFill>
                <a:latin typeface="Gill Sans" charset="0"/>
                <a:ea typeface="Gill Sans" charset="0"/>
                <a:cs typeface="Gill Sans" charset="0"/>
              </a:endParaRPr>
            </a:p>
          </p:txBody>
        </p:sp>
        <p:sp>
          <p:nvSpPr>
            <p:cNvPr id="36" name="Oval 35"/>
            <p:cNvSpPr/>
            <p:nvPr/>
          </p:nvSpPr>
          <p:spPr bwMode="auto">
            <a:xfrm>
              <a:off x="1981200" y="3048000"/>
              <a:ext cx="152400" cy="152400"/>
            </a:xfrm>
            <a:prstGeom prst="ellipse">
              <a:avLst/>
            </a:prstGeom>
            <a:solidFill>
              <a:srgbClr val="008000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sp>
        <p:nvSpPr>
          <p:cNvPr id="39" name="Freeform 38"/>
          <p:cNvSpPr/>
          <p:nvPr/>
        </p:nvSpPr>
        <p:spPr>
          <a:xfrm>
            <a:off x="4503250" y="990600"/>
            <a:ext cx="2497691" cy="1142491"/>
          </a:xfrm>
          <a:custGeom>
            <a:avLst/>
            <a:gdLst>
              <a:gd name="connsiteX0" fmla="*/ 2458889 w 2497691"/>
              <a:gd name="connsiteY0" fmla="*/ 1142491 h 1142491"/>
              <a:gd name="connsiteX1" fmla="*/ 2395843 w 2497691"/>
              <a:gd name="connsiteY1" fmla="*/ 367856 h 1142491"/>
              <a:gd name="connsiteX2" fmla="*/ 1585244 w 2497691"/>
              <a:gd name="connsiteY2" fmla="*/ 16567 h 1142491"/>
              <a:gd name="connsiteX3" fmla="*/ 576500 w 2497691"/>
              <a:gd name="connsiteY3" fmla="*/ 124656 h 1142491"/>
              <a:gd name="connsiteX4" fmla="*/ 90141 w 2497691"/>
              <a:gd name="connsiteY4" fmla="*/ 710136 h 1142491"/>
              <a:gd name="connsiteX5" fmla="*/ 74 w 2497691"/>
              <a:gd name="connsiteY5" fmla="*/ 1142491 h 1142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97691" h="1142491">
                <a:moveTo>
                  <a:pt x="2458889" y="1142491"/>
                </a:moveTo>
                <a:cubicBezTo>
                  <a:pt x="2500170" y="849000"/>
                  <a:pt x="2541451" y="555510"/>
                  <a:pt x="2395843" y="367856"/>
                </a:cubicBezTo>
                <a:cubicBezTo>
                  <a:pt x="2250235" y="180202"/>
                  <a:pt x="1888468" y="57100"/>
                  <a:pt x="1585244" y="16567"/>
                </a:cubicBezTo>
                <a:cubicBezTo>
                  <a:pt x="1282020" y="-23966"/>
                  <a:pt x="825684" y="9061"/>
                  <a:pt x="576500" y="124656"/>
                </a:cubicBezTo>
                <a:cubicBezTo>
                  <a:pt x="327316" y="240251"/>
                  <a:pt x="186212" y="540497"/>
                  <a:pt x="90141" y="710136"/>
                </a:cubicBezTo>
                <a:cubicBezTo>
                  <a:pt x="-5930" y="879775"/>
                  <a:pt x="74" y="1142491"/>
                  <a:pt x="74" y="1142491"/>
                </a:cubicBezTo>
              </a:path>
            </a:pathLst>
          </a:custGeom>
          <a:ln>
            <a:solidFill>
              <a:srgbClr val="000000"/>
            </a:solidFill>
            <a:headEnd type="none"/>
            <a:tailEnd type="triangle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3" name="Action Button: End 2">
            <a:hlinkClick r:id="" action="ppaction://hlinkshowjump?jump=lastslide" highlightClick="1"/>
          </p:cNvPr>
          <p:cNvSpPr/>
          <p:nvPr/>
        </p:nvSpPr>
        <p:spPr bwMode="auto">
          <a:xfrm>
            <a:off x="8001000" y="5434111"/>
            <a:ext cx="685800" cy="381000"/>
          </a:xfrm>
          <a:prstGeom prst="actionButtonEnd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191251270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3 types of Kernel Mode Transfer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526" y="838200"/>
            <a:ext cx="8714874" cy="5638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Syscall</a:t>
            </a:r>
            <a:endParaRPr lang="en-US" dirty="0" smtClean="0"/>
          </a:p>
          <a:p>
            <a:pPr lvl="1"/>
            <a:r>
              <a:rPr lang="en-US" dirty="0" smtClean="0"/>
              <a:t>Process requests a system service, e.g., exit</a:t>
            </a:r>
          </a:p>
          <a:p>
            <a:pPr lvl="1"/>
            <a:r>
              <a:rPr lang="en-US" dirty="0" smtClean="0"/>
              <a:t>Like a function call, but “outside” the process</a:t>
            </a:r>
          </a:p>
          <a:p>
            <a:pPr lvl="1"/>
            <a:r>
              <a:rPr lang="en-US" dirty="0" smtClean="0"/>
              <a:t>Does not have the address of the system function to call</a:t>
            </a:r>
          </a:p>
          <a:p>
            <a:pPr lvl="1"/>
            <a:r>
              <a:rPr lang="en-US" dirty="0" smtClean="0"/>
              <a:t>Like a Remote Procedure </a:t>
            </a:r>
            <a:r>
              <a:rPr lang="en-US" dirty="0"/>
              <a:t>C</a:t>
            </a:r>
            <a:r>
              <a:rPr lang="en-US" dirty="0" smtClean="0"/>
              <a:t>all (RPC) – for later</a:t>
            </a:r>
          </a:p>
          <a:p>
            <a:pPr lvl="1"/>
            <a:r>
              <a:rPr lang="en-US" dirty="0" smtClean="0"/>
              <a:t>Marshall the </a:t>
            </a:r>
            <a:r>
              <a:rPr lang="en-US" dirty="0" err="1" smtClean="0"/>
              <a:t>syscall</a:t>
            </a:r>
            <a:r>
              <a:rPr lang="en-US" dirty="0" smtClean="0"/>
              <a:t> ID and arguments in registers and execute </a:t>
            </a:r>
            <a:r>
              <a:rPr lang="en-US" dirty="0" err="1" smtClean="0"/>
              <a:t>syscall</a:t>
            </a:r>
            <a:endParaRPr lang="en-US" dirty="0" smtClean="0"/>
          </a:p>
          <a:p>
            <a:r>
              <a:rPr lang="en-US" dirty="0" smtClean="0"/>
              <a:t>Interrupt</a:t>
            </a:r>
          </a:p>
          <a:p>
            <a:pPr lvl="1"/>
            <a:r>
              <a:rPr lang="en-US" dirty="0" smtClean="0"/>
              <a:t>External asynchronous event triggers context switch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g</a:t>
            </a:r>
            <a:r>
              <a:rPr lang="en-US" dirty="0" smtClean="0"/>
              <a:t>. Timer, I/O device</a:t>
            </a:r>
          </a:p>
          <a:p>
            <a:pPr lvl="1"/>
            <a:r>
              <a:rPr lang="en-US" dirty="0" smtClean="0"/>
              <a:t>Independent of user process</a:t>
            </a:r>
          </a:p>
          <a:p>
            <a:r>
              <a:rPr lang="en-US" dirty="0" smtClean="0"/>
              <a:t>Trap or Exception</a:t>
            </a:r>
          </a:p>
          <a:p>
            <a:pPr lvl="1"/>
            <a:r>
              <a:rPr lang="en-US" dirty="0" smtClean="0"/>
              <a:t>Internal synchronous event in process triggers context switch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Protection violation (segmentation fault), Divide by zero, …</a:t>
            </a:r>
          </a:p>
        </p:txBody>
      </p:sp>
    </p:spTree>
    <p:extLst>
      <p:ext uri="{BB962C8B-B14F-4D97-AF65-F5344CB8AC3E}">
        <p14:creationId xmlns:p14="http://schemas.microsoft.com/office/powerpoint/2010/main" val="9772722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User/Kernel (Privileged)</a:t>
            </a:r>
            <a:r>
              <a:rPr lang="en-US" baseline="0" dirty="0" smtClean="0"/>
              <a:t> Mode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638800"/>
            <a:ext cx="7620000" cy="5334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Block Arc 6"/>
          <p:cNvSpPr/>
          <p:nvPr/>
        </p:nvSpPr>
        <p:spPr bwMode="auto">
          <a:xfrm>
            <a:off x="1295400" y="990600"/>
            <a:ext cx="6324600" cy="5334000"/>
          </a:xfrm>
          <a:prstGeom prst="blockArc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Light"/>
              <a:cs typeface="Gill Sans Light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2590800" y="2318266"/>
            <a:ext cx="3733800" cy="2101334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505200" y="1219200"/>
            <a:ext cx="18245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User Mode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6600" y="3048000"/>
            <a:ext cx="20755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 smtClean="0">
                <a:latin typeface="Gill Sans" charset="0"/>
                <a:ea typeface="Gill Sans" charset="0"/>
                <a:cs typeface="Gill Sans" charset="0"/>
              </a:rPr>
              <a:t>Kernel Mode</a:t>
            </a:r>
            <a:endParaRPr lang="en-US" sz="2800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066800" y="3657600"/>
            <a:ext cx="6858000" cy="914400"/>
          </a:xfrm>
          <a:prstGeom prst="rect">
            <a:avLst/>
          </a:prstGeom>
          <a:pattFill prst="horzBrick">
            <a:fgClr>
              <a:srgbClr val="FF0000"/>
            </a:fgClr>
            <a:bgClr>
              <a:prstClr val="white"/>
            </a:bgClr>
          </a:patt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3" name="Right Brace 12"/>
          <p:cNvSpPr/>
          <p:nvPr/>
        </p:nvSpPr>
        <p:spPr bwMode="auto">
          <a:xfrm rot="5400000">
            <a:off x="1790700" y="3924300"/>
            <a:ext cx="457200" cy="1752600"/>
          </a:xfrm>
          <a:prstGeom prst="righ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81400" y="5105400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Full HW access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5" name="Right Brace 14"/>
          <p:cNvSpPr/>
          <p:nvPr/>
        </p:nvSpPr>
        <p:spPr bwMode="auto">
          <a:xfrm rot="5400000">
            <a:off x="4381500" y="3162300"/>
            <a:ext cx="457200" cy="3276600"/>
          </a:xfrm>
          <a:prstGeom prst="rightBrace">
            <a:avLst>
              <a:gd name="adj1" fmla="val 0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43000" y="5105400"/>
            <a:ext cx="20072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Limited HW access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grpSp>
        <p:nvGrpSpPr>
          <p:cNvPr id="23" name="Group 22"/>
          <p:cNvGrpSpPr/>
          <p:nvPr/>
        </p:nvGrpSpPr>
        <p:grpSpPr>
          <a:xfrm>
            <a:off x="2362200" y="2895600"/>
            <a:ext cx="849283" cy="674132"/>
            <a:chOff x="2362200" y="3048000"/>
            <a:chExt cx="849283" cy="674132"/>
          </a:xfrm>
        </p:grpSpPr>
        <p:cxnSp>
          <p:nvCxnSpPr>
            <p:cNvPr id="18" name="Straight Arrow Connector 17"/>
            <p:cNvCxnSpPr/>
            <p:nvPr/>
          </p:nvCxnSpPr>
          <p:spPr bwMode="auto">
            <a:xfrm flipH="1" flipV="1">
              <a:off x="2362200" y="3048000"/>
              <a:ext cx="533400" cy="4572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2590800" y="3352800"/>
              <a:ext cx="6206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exec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 flipH="1">
            <a:off x="2362200" y="2133600"/>
            <a:ext cx="914403" cy="838200"/>
            <a:chOff x="6195245" y="3124200"/>
            <a:chExt cx="1130426" cy="419100"/>
          </a:xfrm>
        </p:grpSpPr>
        <p:cxnSp>
          <p:nvCxnSpPr>
            <p:cNvPr id="20" name="Straight Arrow Connector 19"/>
            <p:cNvCxnSpPr/>
            <p:nvPr/>
          </p:nvCxnSpPr>
          <p:spPr bwMode="auto">
            <a:xfrm flipH="1">
              <a:off x="6208204" y="3314700"/>
              <a:ext cx="458059" cy="2286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1" name="TextBox 20"/>
            <p:cNvSpPr txBox="1"/>
            <p:nvPr/>
          </p:nvSpPr>
          <p:spPr>
            <a:xfrm>
              <a:off x="6195245" y="3124200"/>
              <a:ext cx="1130426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syscall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6172200" y="2971800"/>
            <a:ext cx="1305876" cy="609600"/>
            <a:chOff x="6019800" y="2971800"/>
            <a:chExt cx="1305876" cy="609600"/>
          </a:xfrm>
        </p:grpSpPr>
        <p:cxnSp>
          <p:nvCxnSpPr>
            <p:cNvPr id="26" name="Straight Arrow Connector 25"/>
            <p:cNvCxnSpPr/>
            <p:nvPr/>
          </p:nvCxnSpPr>
          <p:spPr bwMode="auto">
            <a:xfrm flipH="1">
              <a:off x="6019800" y="3200400"/>
              <a:ext cx="762000" cy="381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7" name="TextBox 26"/>
            <p:cNvSpPr txBox="1"/>
            <p:nvPr/>
          </p:nvSpPr>
          <p:spPr>
            <a:xfrm>
              <a:off x="6781800" y="2971800"/>
              <a:ext cx="5438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exit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3276603" y="2165866"/>
            <a:ext cx="549212" cy="870466"/>
            <a:chOff x="2590803" y="2927866"/>
            <a:chExt cx="549212" cy="870466"/>
          </a:xfrm>
        </p:grpSpPr>
        <p:cxnSp>
          <p:nvCxnSpPr>
            <p:cNvPr id="30" name="Straight Arrow Connector 29"/>
            <p:cNvCxnSpPr>
              <a:endCxn id="21" idx="1"/>
            </p:cNvCxnSpPr>
            <p:nvPr/>
          </p:nvCxnSpPr>
          <p:spPr bwMode="auto">
            <a:xfrm flipH="1" flipV="1">
              <a:off x="2590803" y="2927866"/>
              <a:ext cx="304797" cy="42493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" name="TextBox 30"/>
            <p:cNvSpPr txBox="1"/>
            <p:nvPr/>
          </p:nvSpPr>
          <p:spPr>
            <a:xfrm>
              <a:off x="2667000" y="3429000"/>
              <a:ext cx="4730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rtn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6" name="Group 35"/>
          <p:cNvGrpSpPr/>
          <p:nvPr/>
        </p:nvGrpSpPr>
        <p:grpSpPr>
          <a:xfrm flipH="1">
            <a:off x="3581399" y="1752600"/>
            <a:ext cx="1295400" cy="990600"/>
            <a:chOff x="5535835" y="3064133"/>
            <a:chExt cx="1601432" cy="495300"/>
          </a:xfrm>
        </p:grpSpPr>
        <p:cxnSp>
          <p:nvCxnSpPr>
            <p:cNvPr id="37" name="Straight Arrow Connector 36"/>
            <p:cNvCxnSpPr/>
            <p:nvPr/>
          </p:nvCxnSpPr>
          <p:spPr bwMode="auto">
            <a:xfrm flipH="1">
              <a:off x="6477853" y="3254633"/>
              <a:ext cx="188404" cy="3048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8" name="TextBox 37"/>
            <p:cNvSpPr txBox="1"/>
            <p:nvPr/>
          </p:nvSpPr>
          <p:spPr>
            <a:xfrm>
              <a:off x="5535835" y="3064133"/>
              <a:ext cx="1601432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0" dirty="0" smtClean="0">
                  <a:latin typeface="Gill Sans" charset="0"/>
                  <a:ea typeface="Gill Sans" charset="0"/>
                  <a:cs typeface="Gill Sans" charset="0"/>
                </a:rPr>
                <a:t>interrupt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4267201" y="2209803"/>
            <a:ext cx="385042" cy="826533"/>
            <a:chOff x="2971803" y="3200400"/>
            <a:chExt cx="385047" cy="589609"/>
          </a:xfrm>
        </p:grpSpPr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3124205" y="3200400"/>
              <a:ext cx="76201" cy="271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2971803" y="3526545"/>
              <a:ext cx="385047" cy="2634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0" dirty="0" err="1" smtClean="0">
                  <a:latin typeface="Gill Sans" charset="0"/>
                  <a:ea typeface="Gill Sans" charset="0"/>
                  <a:cs typeface="Gill Sans" charset="0"/>
                </a:rPr>
                <a:t>rfi</a:t>
              </a:r>
              <a:endParaRPr lang="en-US" b="0" dirty="0">
                <a:latin typeface="Gill Sans" charset="0"/>
                <a:ea typeface="Gill Sans" charset="0"/>
                <a:cs typeface="Gill Sans" charset="0"/>
              </a:endParaRPr>
            </a:p>
          </p:txBody>
        </p:sp>
      </p:grpSp>
      <p:cxnSp>
        <p:nvCxnSpPr>
          <p:cNvPr id="50" name="Straight Arrow Connector 49"/>
          <p:cNvCxnSpPr/>
          <p:nvPr/>
        </p:nvCxnSpPr>
        <p:spPr bwMode="auto">
          <a:xfrm flipH="1">
            <a:off x="3886200" y="3505200"/>
            <a:ext cx="30480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2" name="Straight Arrow Connector 51"/>
          <p:cNvCxnSpPr/>
          <p:nvPr/>
        </p:nvCxnSpPr>
        <p:spPr bwMode="auto">
          <a:xfrm flipV="1">
            <a:off x="4419600" y="3505200"/>
            <a:ext cx="0" cy="685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4648200" y="3505200"/>
            <a:ext cx="152400" cy="6096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cxnSp>
        <p:nvCxnSpPr>
          <p:cNvPr id="57" name="Straight Arrow Connector 56"/>
          <p:cNvCxnSpPr>
            <a:endCxn id="41" idx="3"/>
          </p:cNvCxnSpPr>
          <p:nvPr/>
        </p:nvCxnSpPr>
        <p:spPr bwMode="auto">
          <a:xfrm flipH="1" flipV="1">
            <a:off x="4652243" y="2851670"/>
            <a:ext cx="376957" cy="12631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  <p:sp>
        <p:nvSpPr>
          <p:cNvPr id="59" name="TextBox 58"/>
          <p:cNvSpPr txBox="1"/>
          <p:nvPr/>
        </p:nvSpPr>
        <p:spPr>
          <a:xfrm flipH="1">
            <a:off x="5105400" y="19050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exception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cxnSp>
        <p:nvCxnSpPr>
          <p:cNvPr id="61" name="Straight Arrow Connector 60"/>
          <p:cNvCxnSpPr/>
          <p:nvPr/>
        </p:nvCxnSpPr>
        <p:spPr bwMode="auto">
          <a:xfrm flipH="1">
            <a:off x="5334000" y="2286000"/>
            <a:ext cx="3810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20808441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9" grpId="0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571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37630</TotalTime>
  <Pages>60</Pages>
  <Words>2195</Words>
  <Application>Microsoft Macintosh PowerPoint</Application>
  <PresentationFormat>On-screen Show (4:3)</PresentationFormat>
  <Paragraphs>455</Paragraphs>
  <Slides>37</Slides>
  <Notes>8</Notes>
  <HiddenSlides>1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8" baseType="lpstr">
      <vt:lpstr>Comic Sans MS</vt:lpstr>
      <vt:lpstr>Consolas</vt:lpstr>
      <vt:lpstr>Courier</vt:lpstr>
      <vt:lpstr>Courier New</vt:lpstr>
      <vt:lpstr>Gill Sans</vt:lpstr>
      <vt:lpstr>Gill Sans Light</vt:lpstr>
      <vt:lpstr>MS PGothic</vt:lpstr>
      <vt:lpstr>Symbol</vt:lpstr>
      <vt:lpstr>굴림</vt:lpstr>
      <vt:lpstr>Arial</vt:lpstr>
      <vt:lpstr>Office</vt:lpstr>
      <vt:lpstr>CS162 Operating Systems and Systems Programming Lecture 3  Processes (con’t), Fork,  Introduction to I/O</vt:lpstr>
      <vt:lpstr>Recall: Four fundamental OS concepts</vt:lpstr>
      <vt:lpstr>Process Control Block</vt:lpstr>
      <vt:lpstr>Recall: give the illusion of multiple processors?</vt:lpstr>
      <vt:lpstr>Simultaneous MultiThreading/Hyperthreading</vt:lpstr>
      <vt:lpstr>Scheduler</vt:lpstr>
      <vt:lpstr>Putting it together: web server</vt:lpstr>
      <vt:lpstr>Recall: 3 types of Kernel Mode Transfer</vt:lpstr>
      <vt:lpstr>Recall: User/Kernel (Privileged) Mode</vt:lpstr>
      <vt:lpstr>Implementing Safe Kernel Mode Transfers</vt:lpstr>
      <vt:lpstr>Need for Separate Kernel Stacks</vt:lpstr>
      <vt:lpstr>Before</vt:lpstr>
      <vt:lpstr>During</vt:lpstr>
      <vt:lpstr>Kernel System Call Handler</vt:lpstr>
      <vt:lpstr>Administrivia: Getting started</vt:lpstr>
      <vt:lpstr>Break</vt:lpstr>
      <vt:lpstr>Hardware support: Interrupt Control</vt:lpstr>
      <vt:lpstr>Interrupt Controller</vt:lpstr>
      <vt:lpstr>How do we take interrupts safely?</vt:lpstr>
      <vt:lpstr>Can a process create a process ?</vt:lpstr>
      <vt:lpstr>fork1.c</vt:lpstr>
      <vt:lpstr>UNIX Process Management</vt:lpstr>
      <vt:lpstr>fork2.c</vt:lpstr>
      <vt:lpstr>UNIX Process Management</vt:lpstr>
      <vt:lpstr>Administrivia (Con’t)</vt:lpstr>
      <vt:lpstr>Break</vt:lpstr>
      <vt:lpstr>Shell</vt:lpstr>
      <vt:lpstr>Signals – infloop.c</vt:lpstr>
      <vt:lpstr>Process Races: fork3.c</vt:lpstr>
      <vt:lpstr>Recall: UNIX System Structure</vt:lpstr>
      <vt:lpstr>How Does the Kernel Provide Services?</vt:lpstr>
      <vt:lpstr>OS Run-Time Library</vt:lpstr>
      <vt:lpstr>A Kind of Narrow Waist</vt:lpstr>
      <vt:lpstr>Key Unix I/O Design Concepts</vt:lpstr>
      <vt:lpstr>I/O &amp; Storage Layers</vt:lpstr>
      <vt:lpstr>The File System Abstraction</vt:lpstr>
      <vt:lpstr>Summary</vt:lpstr>
    </vt:vector>
  </TitlesOfParts>
  <Company>UC Berkeley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1: Course Introduction and Overview</dc:title>
  <dc:subject/>
  <dc:creator>John D. Kubiatowicz</dc:creator>
  <cp:keywords/>
  <dc:description>Imported some pictures from Silbershatz (c) 2005</dc:description>
  <cp:lastModifiedBy>Anthony Joseph</cp:lastModifiedBy>
  <cp:revision>469</cp:revision>
  <cp:lastPrinted>2016-08-30T18:01:06Z</cp:lastPrinted>
  <dcterms:created xsi:type="dcterms:W3CDTF">1995-08-12T11:37:26Z</dcterms:created>
  <dcterms:modified xsi:type="dcterms:W3CDTF">2016-08-31T22:31:35Z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Joseph</vt:lpwstr>
  </property>
  <property fmtid="{D5CDD505-2E9C-101B-9397-08002B2CF9AE}" pid="3" name="Semester">
    <vt:lpwstr>Spring 2006</vt:lpwstr>
  </property>
</Properties>
</file>