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256" r:id="rId2"/>
    <p:sldId id="951" r:id="rId3"/>
    <p:sldId id="875" r:id="rId4"/>
    <p:sldId id="876" r:id="rId5"/>
    <p:sldId id="877" r:id="rId6"/>
    <p:sldId id="878" r:id="rId7"/>
    <p:sldId id="879" r:id="rId8"/>
    <p:sldId id="880" r:id="rId9"/>
    <p:sldId id="881" r:id="rId10"/>
    <p:sldId id="882" r:id="rId11"/>
    <p:sldId id="883" r:id="rId12"/>
    <p:sldId id="884" r:id="rId13"/>
    <p:sldId id="885" r:id="rId14"/>
    <p:sldId id="886" r:id="rId15"/>
    <p:sldId id="887" r:id="rId16"/>
    <p:sldId id="888" r:id="rId17"/>
    <p:sldId id="889" r:id="rId18"/>
    <p:sldId id="890" r:id="rId19"/>
    <p:sldId id="891" r:id="rId20"/>
    <p:sldId id="892" r:id="rId21"/>
    <p:sldId id="893" r:id="rId22"/>
    <p:sldId id="894" r:id="rId23"/>
    <p:sldId id="895" r:id="rId24"/>
    <p:sldId id="896" r:id="rId25"/>
    <p:sldId id="897" r:id="rId26"/>
    <p:sldId id="898" r:id="rId27"/>
    <p:sldId id="899" r:id="rId28"/>
    <p:sldId id="900" r:id="rId29"/>
    <p:sldId id="949" r:id="rId30"/>
    <p:sldId id="950" r:id="rId31"/>
    <p:sldId id="901" r:id="rId32"/>
    <p:sldId id="902" r:id="rId33"/>
    <p:sldId id="903" r:id="rId34"/>
    <p:sldId id="904" r:id="rId35"/>
    <p:sldId id="905" r:id="rId36"/>
    <p:sldId id="906" r:id="rId37"/>
    <p:sldId id="907" r:id="rId38"/>
    <p:sldId id="908" r:id="rId39"/>
    <p:sldId id="909" r:id="rId40"/>
    <p:sldId id="910" r:id="rId41"/>
    <p:sldId id="911" r:id="rId42"/>
    <p:sldId id="912" r:id="rId43"/>
    <p:sldId id="913" r:id="rId44"/>
    <p:sldId id="914" r:id="rId45"/>
    <p:sldId id="915" r:id="rId46"/>
    <p:sldId id="916" r:id="rId47"/>
    <p:sldId id="917" r:id="rId48"/>
    <p:sldId id="918" r:id="rId49"/>
    <p:sldId id="919" r:id="rId50"/>
    <p:sldId id="920" r:id="rId51"/>
    <p:sldId id="921" r:id="rId52"/>
    <p:sldId id="922" r:id="rId53"/>
    <p:sldId id="923" r:id="rId54"/>
    <p:sldId id="924" r:id="rId55"/>
    <p:sldId id="925" r:id="rId56"/>
    <p:sldId id="926" r:id="rId57"/>
    <p:sldId id="927" r:id="rId58"/>
    <p:sldId id="928" r:id="rId59"/>
    <p:sldId id="929" r:id="rId60"/>
    <p:sldId id="930" r:id="rId61"/>
    <p:sldId id="931" r:id="rId62"/>
    <p:sldId id="932" r:id="rId63"/>
    <p:sldId id="933" r:id="rId64"/>
    <p:sldId id="934" r:id="rId65"/>
    <p:sldId id="935" r:id="rId66"/>
    <p:sldId id="936" r:id="rId67"/>
    <p:sldId id="937" r:id="rId68"/>
    <p:sldId id="938" r:id="rId69"/>
    <p:sldId id="939" r:id="rId70"/>
    <p:sldId id="940" r:id="rId71"/>
    <p:sldId id="941" r:id="rId72"/>
    <p:sldId id="942" r:id="rId73"/>
    <p:sldId id="943" r:id="rId74"/>
    <p:sldId id="944" r:id="rId75"/>
    <p:sldId id="945" r:id="rId76"/>
    <p:sldId id="946" r:id="rId77"/>
    <p:sldId id="947" r:id="rId78"/>
    <p:sldId id="948" r:id="rId79"/>
    <p:sldId id="770" r:id="rId80"/>
    <p:sldId id="771" r:id="rId81"/>
    <p:sldId id="772" r:id="rId82"/>
    <p:sldId id="773" r:id="rId83"/>
    <p:sldId id="774" r:id="rId84"/>
    <p:sldId id="775" r:id="rId85"/>
    <p:sldId id="863" r:id="rId86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10" autoAdjust="0"/>
    <p:restoredTop sz="94799" autoAdjust="0"/>
  </p:normalViewPr>
  <p:slideViewPr>
    <p:cSldViewPr>
      <p:cViewPr>
        <p:scale>
          <a:sx n="97" d="100"/>
          <a:sy n="97" d="100"/>
        </p:scale>
        <p:origin x="-61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esProps" Target="presProps.xml"/><Relationship Id="rId91" Type="http://schemas.openxmlformats.org/officeDocument/2006/relationships/viewProps" Target="viewProps.xml"/><Relationship Id="rId92" Type="http://schemas.openxmlformats.org/officeDocument/2006/relationships/theme" Target="theme/theme1.xml"/><Relationship Id="rId93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notesMaster" Target="notesMasters/notesMaster1.xml"/><Relationship Id="rId88" Type="http://schemas.openxmlformats.org/officeDocument/2006/relationships/handoutMaster" Target="handoutMasters/handoutMaster1.xml"/><Relationship Id="rId89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19559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04973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16917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89454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8458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71334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</a:t>
            </a:r>
            <a:r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607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2/15/17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733800" y="6543325"/>
            <a:ext cx="190306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Fall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9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Synchronization,</a:t>
            </a:r>
            <a:br>
              <a:rPr lang="en-US" altLang="en-US" sz="3000" dirty="0" smtClean="0"/>
            </a:br>
            <a:r>
              <a:rPr lang="en-US" altLang="en-US" sz="3000" dirty="0" smtClean="0"/>
              <a:t>Readers/Writers example,</a:t>
            </a:r>
            <a:br>
              <a:rPr lang="en-US" altLang="en-US" sz="3000" dirty="0" smtClean="0"/>
            </a:br>
            <a:r>
              <a:rPr lang="en-US" altLang="en-US" sz="3000" dirty="0" smtClean="0"/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February</a:t>
            </a:r>
            <a:r>
              <a:rPr lang="en-US" altLang="en-US" dirty="0" smtClean="0"/>
              <a:t> </a:t>
            </a:r>
            <a:r>
              <a:rPr lang="en-US" altLang="en-US" dirty="0" smtClean="0"/>
              <a:t>15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2017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Waiter placed on ready queue with no special priority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Practically, need to check condition again after wait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Most real operating systems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334000" y="2971800"/>
            <a:ext cx="381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cxnSp>
        <p:nvCxnSpPr>
          <p:cNvPr id="58373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4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1" name="Rectangular Callout 16"/>
          <p:cNvSpPr>
            <a:spLocks noChangeArrowheads="1"/>
          </p:cNvSpPr>
          <p:nvPr/>
        </p:nvSpPr>
        <p:spPr bwMode="auto">
          <a:xfrm>
            <a:off x="2971800" y="2895600"/>
            <a:ext cx="1752600" cy="914400"/>
          </a:xfrm>
          <a:prstGeom prst="wedgeRectCallout">
            <a:avLst>
              <a:gd name="adj1" fmla="val -38579"/>
              <a:gd name="adj2" fmla="val 625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Put waiting thread on ready queue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25738" y="3810000"/>
            <a:ext cx="2609850" cy="782638"/>
            <a:chOff x="2725738" y="3810000"/>
            <a:chExt cx="2609850" cy="782638"/>
          </a:xfrm>
        </p:grpSpPr>
        <p:cxnSp>
          <p:nvCxnSpPr>
            <p:cNvPr id="5837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2895600" y="3810000"/>
              <a:ext cx="2438400" cy="7620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78" name="TextBox 17"/>
            <p:cNvSpPr txBox="1">
              <a:spLocks noChangeArrowheads="1"/>
            </p:cNvSpPr>
            <p:nvPr/>
          </p:nvSpPr>
          <p:spPr bwMode="auto">
            <a:xfrm rot="-1028988">
              <a:off x="2725738" y="4222750"/>
              <a:ext cx="2609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latin typeface="Helvetica" charset="0"/>
                  <a:cs typeface="Helvetica" charset="0"/>
                </a:rPr>
                <a:t>schedule waiting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1980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066800"/>
            <a:ext cx="8699500" cy="54498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Why do we use “while()” instead of “if() with Mesa monitors?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Example illustrating what happens if we use “if()”, e.g.,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We’ll use the synchronized (infinite) queue example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609600" y="3657600"/>
            <a:ext cx="3886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AddToQueue(item) {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queue.enqueue(item);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4724400" y="3657600"/>
            <a:ext cx="457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item = queue.dequeue();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lock.Release();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return(item);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10245" name="Rounded Rectangular Callout 1"/>
          <p:cNvSpPr>
            <a:spLocks noChangeArrowheads="1"/>
          </p:cNvSpPr>
          <p:nvPr/>
        </p:nvSpPr>
        <p:spPr bwMode="auto">
          <a:xfrm>
            <a:off x="2438400" y="5181600"/>
            <a:ext cx="2362200" cy="838200"/>
          </a:xfrm>
          <a:prstGeom prst="wedgeRoundRectCallout">
            <a:avLst>
              <a:gd name="adj1" fmla="val 59667"/>
              <a:gd name="adj2" fmla="val -151977"/>
              <a:gd name="adj3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Replace “while” </a:t>
            </a:r>
            <a:r>
              <a:rPr lang="en-US" b="0">
                <a:latin typeface="Helvetica" charset="0"/>
                <a:cs typeface="Helvetica" charset="0"/>
                <a:sym typeface="Wingdings" charset="0"/>
              </a:rPr>
              <a:t>with  “if”</a:t>
            </a:r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7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331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3316" name="Freeform 6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4572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19" name="Rounded Rectangle 3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0" name="TextBox 4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22" name="TextBox 13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cxnSp>
        <p:nvCxnSpPr>
          <p:cNvPr id="13323" name="Straight Arrow Connector 17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4" name="TextBox 18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3325" name="Rounded Rectangle 2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3327" name="Rounded Rectangle 2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8" name="TextBox 2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3329" name="TextBox 16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549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536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5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6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15367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5368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5370" name="Freeform 22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371" name="TextBox 23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5372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5373" name="Rounded Rectangle 3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4" name="TextBox 31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5375" name="Rounded Rectangle 3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6" name="TextBox 3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5377" name="TextBox 34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999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741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7413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17415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7416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7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7418" name="Freeform 25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419" name="TextBox 26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7420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7421" name="Rounded Rectangle 28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2" name="TextBox 29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7423" name="Rounded Rectangle 30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4" name="TextBox 31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7425" name="TextBox 32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" name="Rounded Rectangular Callout 3"/>
          <p:cNvSpPr>
            <a:spLocks noChangeArrowheads="1"/>
          </p:cNvSpPr>
          <p:nvPr/>
        </p:nvSpPr>
        <p:spPr bwMode="auto">
          <a:xfrm>
            <a:off x="4800600" y="2209800"/>
            <a:ext cx="3200400" cy="1447800"/>
          </a:xfrm>
          <a:prstGeom prst="wedgeRoundRectCallout">
            <a:avLst>
              <a:gd name="adj1" fmla="val -39486"/>
              <a:gd name="adj2" fmla="val -91009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wait(&amp;lock) puts thread on dataready queue and releases lock</a:t>
            </a:r>
          </a:p>
        </p:txBody>
      </p:sp>
    </p:spTree>
    <p:extLst>
      <p:ext uri="{BB962C8B-B14F-4D97-AF65-F5344CB8AC3E}">
        <p14:creationId xmlns:p14="http://schemas.microsoft.com/office/powerpoint/2010/main" val="14246335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945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9461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9462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9463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9464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5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9466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19467" name="Rectangle 18"/>
          <p:cNvSpPr>
            <a:spLocks noChangeArrowheads="1"/>
          </p:cNvSpPr>
          <p:nvPr/>
        </p:nvSpPr>
        <p:spPr bwMode="auto">
          <a:xfrm>
            <a:off x="3276600" y="3276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68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9469" name="Freeform 28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470" name="TextBox 29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947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947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947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947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49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150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1510" name="Rectangle 18"/>
          <p:cNvSpPr>
            <a:spLocks noChangeArrowheads="1"/>
          </p:cNvSpPr>
          <p:nvPr/>
        </p:nvSpPr>
        <p:spPr bwMode="auto">
          <a:xfrm>
            <a:off x="3276600" y="38100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1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1512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1513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4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1515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6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1517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1518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9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1520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21" name="Rounded Rectangular Callout 26"/>
          <p:cNvSpPr>
            <a:spLocks noChangeArrowheads="1"/>
          </p:cNvSpPr>
          <p:nvPr/>
        </p:nvSpPr>
        <p:spPr bwMode="auto">
          <a:xfrm>
            <a:off x="1524000" y="1219200"/>
            <a:ext cx="9906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add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  <p:sp>
        <p:nvSpPr>
          <p:cNvPr id="21522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1523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1524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1525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6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072883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355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3558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9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3560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3561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2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3563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4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3565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77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3566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3567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3568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357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357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357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" name="Rounded Rectangular Callout 28"/>
          <p:cNvSpPr>
            <a:spLocks noChangeArrowheads="1"/>
          </p:cNvSpPr>
          <p:nvPr/>
        </p:nvSpPr>
        <p:spPr bwMode="auto">
          <a:xfrm>
            <a:off x="5638800" y="2971800"/>
            <a:ext cx="3200400" cy="1143000"/>
          </a:xfrm>
          <a:prstGeom prst="wedgeRoundRectCallout">
            <a:avLst>
              <a:gd name="adj1" fmla="val 5356"/>
              <a:gd name="adj2" fmla="val -124343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signal() wakes up T1 and moves it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8398536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0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5606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7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5608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5609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0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5611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2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5613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5614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5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561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561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561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562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23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5624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696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5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7654" name="Rectangle 18"/>
          <p:cNvSpPr>
            <a:spLocks noChangeArrowheads="1"/>
          </p:cNvSpPr>
          <p:nvPr/>
        </p:nvSpPr>
        <p:spPr bwMode="auto">
          <a:xfrm>
            <a:off x="3276600" y="4648200"/>
            <a:ext cx="27432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5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85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Terminate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7656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7657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8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7659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0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7661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7662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7663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7664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766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71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(Ready)</a:t>
            </a:r>
          </a:p>
        </p:txBody>
      </p:sp>
      <p:sp>
        <p:nvSpPr>
          <p:cNvPr id="27672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204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Motivation for Monitors and Condition Variables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50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Semaphores, a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huge step up; just think of trying to do the bounded buffer with only loads and stores</a:t>
            </a:r>
          </a:p>
          <a:p>
            <a:pPr lvl="1">
              <a:lnSpc>
                <a:spcPct val="100000"/>
              </a:lnSpc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Problem: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semaphores are dual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/>
            </a:r>
            <a:b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purpose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They are used for both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mutex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/>
            </a:r>
            <a:b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and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scheduling constraints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Example: the fact that flipping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/>
            </a:r>
            <a:b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of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P’s in bounded buffer gives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/>
            </a:r>
            <a:b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deadlock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is not immediately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/>
            </a:r>
            <a:b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obvious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.  How do you prove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/>
            </a:r>
            <a:b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correctness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to someone?</a:t>
            </a:r>
          </a:p>
          <a:p>
            <a:pPr>
              <a:lnSpc>
                <a:spcPct val="100000"/>
              </a:lnSpc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05400" y="2209800"/>
            <a:ext cx="3886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(); 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emptySlots.P</a:t>
            </a: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(item);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fullSlots.V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 }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Consumer() {</a:t>
            </a:r>
            <a:b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fullSlots.P</a:t>
            </a: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	item = </a:t>
            </a:r>
            <a:r>
              <a:rPr lang="en-US" altLang="ko-KR" sz="2000" dirty="0" err="1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emptySlots.V</a:t>
            </a: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endParaRPr lang="en-US" altLang="ko-KR" sz="2000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017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969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970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970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970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970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970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9709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10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9711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29712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9713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4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715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29716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9717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6324600" y="2209800"/>
            <a:ext cx="2743200" cy="685800"/>
          </a:xfrm>
          <a:prstGeom prst="wedgeRoundRectCallout">
            <a:avLst>
              <a:gd name="adj1" fmla="val 856"/>
              <a:gd name="adj2" fmla="val -155824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T3 scheduled first!</a:t>
            </a:r>
          </a:p>
        </p:txBody>
      </p:sp>
    </p:spTree>
    <p:extLst>
      <p:ext uri="{BB962C8B-B14F-4D97-AF65-F5344CB8AC3E}">
        <p14:creationId xmlns:p14="http://schemas.microsoft.com/office/powerpoint/2010/main" val="1431389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174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4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175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175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175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175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75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1757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8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1759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(T3)</a:t>
            </a:r>
          </a:p>
        </p:txBody>
      </p:sp>
      <p:sp>
        <p:nvSpPr>
          <p:cNvPr id="31760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1761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2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1763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1764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1765" name="Rectangle 29"/>
          <p:cNvSpPr>
            <a:spLocks noChangeArrowheads="1"/>
          </p:cNvSpPr>
          <p:nvPr/>
        </p:nvSpPr>
        <p:spPr bwMode="auto">
          <a:xfrm>
            <a:off x="63246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164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379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379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380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380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380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80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6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3807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(T3)</a:t>
            </a:r>
          </a:p>
        </p:txBody>
      </p:sp>
      <p:sp>
        <p:nvSpPr>
          <p:cNvPr id="33808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3809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0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3811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3812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3813" name="Rectangle 29"/>
          <p:cNvSpPr>
            <a:spLocks noChangeArrowheads="1"/>
          </p:cNvSpPr>
          <p:nvPr/>
        </p:nvSpPr>
        <p:spPr bwMode="auto">
          <a:xfrm>
            <a:off x="63246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1524000" y="1219200"/>
            <a:ext cx="12192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remove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606028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584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584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584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585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585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5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585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585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3585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585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5858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5859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Finished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5860" name="Rectangle 29"/>
          <p:cNvSpPr>
            <a:spLocks noChangeArrowheads="1"/>
          </p:cNvSpPr>
          <p:nvPr/>
        </p:nvSpPr>
        <p:spPr bwMode="auto">
          <a:xfrm>
            <a:off x="6324600" y="5486400"/>
            <a:ext cx="25146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107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789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3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7894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5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7896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7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7898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7899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7900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7901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7902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7903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7904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5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1491424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993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4572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994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994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994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994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994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994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995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995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995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" name="Rounded Rectangular Callout 2"/>
          <p:cNvSpPr>
            <a:spLocks noChangeArrowheads="1"/>
          </p:cNvSpPr>
          <p:nvPr/>
        </p:nvSpPr>
        <p:spPr bwMode="auto">
          <a:xfrm>
            <a:off x="3657600" y="4724400"/>
            <a:ext cx="1752600" cy="1143000"/>
          </a:xfrm>
          <a:prstGeom prst="wedgeRoundRectCallout">
            <a:avLst>
              <a:gd name="adj1" fmla="val -86773"/>
              <a:gd name="adj2" fmla="val -44875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ERROR: Nothing in the queue! </a:t>
            </a:r>
          </a:p>
        </p:txBody>
      </p:sp>
    </p:spTree>
    <p:extLst>
      <p:ext uri="{BB962C8B-B14F-4D97-AF65-F5344CB8AC3E}">
        <p14:creationId xmlns:p14="http://schemas.microsoft.com/office/powerpoint/2010/main" val="15267880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</a:t>
            </a:r>
            <a:r>
              <a:rPr lang="en-US" altLang="ko-KR" sz="1800" u="sng">
                <a:latin typeface="Arial Narrow" charset="0"/>
                <a:cs typeface="Arial Narrow" charset="0"/>
              </a:rPr>
              <a:t>while</a:t>
            </a:r>
            <a:r>
              <a:rPr lang="en-US" altLang="ko-KR" sz="1800">
                <a:latin typeface="Arial Narrow" charset="0"/>
                <a:cs typeface="Arial Narrow" charset="0"/>
              </a:rPr>
              <a:t>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198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8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199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199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199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199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199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199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199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(T1)</a:t>
            </a:r>
          </a:p>
        </p:txBody>
      </p:sp>
      <p:sp>
        <p:nvSpPr>
          <p:cNvPr id="4199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200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1600200" y="4648200"/>
            <a:ext cx="1447800" cy="1143000"/>
          </a:xfrm>
          <a:prstGeom prst="wedgeRoundRectCallout">
            <a:avLst>
              <a:gd name="adj1" fmla="val -86773"/>
              <a:gd name="adj2" fmla="val -99319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Replace “if” with “while”</a:t>
            </a:r>
          </a:p>
        </p:txBody>
      </p:sp>
    </p:spTree>
    <p:extLst>
      <p:ext uri="{BB962C8B-B14F-4D97-AF65-F5344CB8AC3E}">
        <p14:creationId xmlns:p14="http://schemas.microsoft.com/office/powerpoint/2010/main" val="2172657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while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403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403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404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4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404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404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404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404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404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4404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404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3429000" y="4191000"/>
            <a:ext cx="1447800" cy="1143000"/>
          </a:xfrm>
          <a:prstGeom prst="wedgeRoundRectCallout">
            <a:avLst>
              <a:gd name="adj1" fmla="val -79759"/>
              <a:gd name="adj2" fmla="val -68208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Check again if empty!</a:t>
            </a:r>
          </a:p>
        </p:txBody>
      </p:sp>
    </p:spTree>
    <p:extLst>
      <p:ext uri="{BB962C8B-B14F-4D97-AF65-F5344CB8AC3E}">
        <p14:creationId xmlns:p14="http://schemas.microsoft.com/office/powerpoint/2010/main" val="3663370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while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4608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2A40E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608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608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609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609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609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609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609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4609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609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711519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305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Midterm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Monday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2/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27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: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30-8PM </a:t>
            </a:r>
            <a:endParaRPr lang="en-US" sz="2800" dirty="0" smtClean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/>
            <a:r>
              <a:rPr lang="en-US" sz="2600" dirty="0"/>
              <a:t>Li </a:t>
            </a:r>
            <a:r>
              <a:rPr lang="en-US" sz="2600" dirty="0" err="1"/>
              <a:t>Ka</a:t>
            </a:r>
            <a:r>
              <a:rPr lang="en-US" sz="2600" dirty="0"/>
              <a:t> </a:t>
            </a:r>
            <a:r>
              <a:rPr lang="en-US" sz="2600" dirty="0" err="1"/>
              <a:t>Shing</a:t>
            </a:r>
            <a:r>
              <a:rPr lang="en-US" sz="2600" dirty="0"/>
              <a:t> </a:t>
            </a:r>
            <a:r>
              <a:rPr lang="en-US" sz="2600" dirty="0" smtClean="0"/>
              <a:t>245, </a:t>
            </a:r>
            <a:r>
              <a:rPr lang="en-US" sz="2600" dirty="0" err="1" smtClean="0"/>
              <a:t>Leconte</a:t>
            </a:r>
            <a:r>
              <a:rPr lang="en-US" sz="2600" dirty="0" smtClean="0"/>
              <a:t> 1, </a:t>
            </a:r>
            <a:r>
              <a:rPr lang="en-US" sz="2600" dirty="0"/>
              <a:t>and </a:t>
            </a:r>
            <a:r>
              <a:rPr lang="en-US" sz="2600" dirty="0" err="1"/>
              <a:t>Leconte</a:t>
            </a:r>
            <a:r>
              <a:rPr lang="en-US" sz="2600" dirty="0"/>
              <a:t> </a:t>
            </a:r>
            <a:r>
              <a:rPr lang="en-US" sz="2600" dirty="0" smtClean="0"/>
              <a:t>3</a:t>
            </a:r>
          </a:p>
          <a:p>
            <a:pPr lvl="1"/>
            <a:endParaRPr lang="en-US" sz="2600" dirty="0" smtClean="0"/>
          </a:p>
          <a:p>
            <a:r>
              <a:rPr lang="en-US" sz="2600" dirty="0" smtClean="0"/>
              <a:t>Closed book, no calculators, </a:t>
            </a:r>
            <a:r>
              <a:rPr lang="en-US" sz="2600" dirty="0" smtClean="0">
                <a:latin typeface="Gill Sans" charset="0"/>
                <a:ea typeface="Gill Sans" charset="0"/>
                <a:cs typeface="Gill Sans" charset="0"/>
              </a:rPr>
              <a:t>one double-side letter-sized page of handwritten notes</a:t>
            </a:r>
          </a:p>
          <a:p>
            <a:pPr lvl="1"/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3000" dirty="0" smtClean="0">
                <a:solidFill>
                  <a:srgbClr val="FF0000"/>
                </a:solidFill>
              </a:rPr>
              <a:t>Review – Saturday, 2/25 </a:t>
            </a:r>
            <a:r>
              <a:rPr lang="en-US" sz="3000" dirty="0">
                <a:solidFill>
                  <a:srgbClr val="FF0000"/>
                </a:solidFill>
              </a:rPr>
              <a:t>3-6pm 145 </a:t>
            </a:r>
            <a:r>
              <a:rPr lang="en-US" sz="3000" dirty="0" err="1" smtClean="0">
                <a:solidFill>
                  <a:srgbClr val="FF0000"/>
                </a:solidFill>
              </a:rPr>
              <a:t>Dwinelle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4"/>
            <a:endParaRPr lang="en-US" sz="1600" dirty="0" smtClean="0">
              <a:solidFill>
                <a:srgbClr val="FF0000"/>
              </a:solidFill>
            </a:endParaRPr>
          </a:p>
          <a:p>
            <a:pPr marL="1828800" lvl="4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75978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Motivation for Monitors and Condition Variables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Cleaner idea: Use </a:t>
            </a:r>
            <a:r>
              <a:rPr lang="en-US" altLang="ko-KR" i="1">
                <a:latin typeface="Helvetica" charset="0"/>
                <a:ea typeface="굴림" charset="0"/>
                <a:cs typeface="굴림" charset="0"/>
              </a:rPr>
              <a:t>locks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 for mutual exclusion and </a:t>
            </a:r>
            <a:r>
              <a:rPr lang="en-US" altLang="ko-KR" i="1">
                <a:latin typeface="Helvetica" charset="0"/>
                <a:ea typeface="굴림" charset="0"/>
                <a:cs typeface="굴림" charset="0"/>
              </a:rPr>
              <a:t>condition variables 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for scheduling constraints</a:t>
            </a:r>
          </a:p>
          <a:p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Monitor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: a lock and zero or more condition variables for managing concurrent access to shared data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Some languages like Java provide this natively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7463081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63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Motivation: Consider a shared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classes of users: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– never modify database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– read and modify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Like to have many readers at the same time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94449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okToRead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okToWrite = NIL</a:t>
            </a:r>
          </a:p>
        </p:txBody>
      </p:sp>
    </p:spTree>
    <p:extLst>
      <p:ext uri="{BB962C8B-B14F-4D97-AF65-F5344CB8AC3E}">
        <p14:creationId xmlns:p14="http://schemas.microsoft.com/office/powerpoint/2010/main" val="1146651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791200"/>
          </a:xfrm>
        </p:spPr>
        <p:txBody>
          <a:bodyPr/>
          <a:lstStyle/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AccessDatabase(ReadOnly);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2227" name="Rectangular Callout 9"/>
          <p:cNvSpPr>
            <a:spLocks noChangeArrowheads="1"/>
          </p:cNvSpPr>
          <p:nvPr/>
        </p:nvSpPr>
        <p:spPr bwMode="auto">
          <a:xfrm>
            <a:off x="2743200" y="2514600"/>
            <a:ext cx="2209800" cy="762000"/>
          </a:xfrm>
          <a:prstGeom prst="wedgeRectCallout">
            <a:avLst>
              <a:gd name="adj1" fmla="val -50019"/>
              <a:gd name="adj2" fmla="val 80736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Why release lock here?</a:t>
            </a:r>
          </a:p>
        </p:txBody>
      </p:sp>
    </p:spTree>
    <p:extLst>
      <p:ext uri="{BB962C8B-B14F-4D97-AF65-F5344CB8AC3E}">
        <p14:creationId xmlns:p14="http://schemas.microsoft.com/office/powerpoint/2010/main" val="34339458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522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AccessDatabase(ReadWrite);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>
                <a:ea typeface="굴림" charset="0"/>
                <a:cs typeface="굴림" charset="0"/>
              </a:rPr>
              <a:t>Why Give priority to writers?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ea typeface="굴림" charset="0"/>
                <a:cs typeface="굴림" charset="0"/>
              </a:rPr>
              <a:t>Why broadcast() here instead of signal()?</a:t>
            </a:r>
          </a:p>
        </p:txBody>
      </p:sp>
    </p:spTree>
    <p:extLst>
      <p:ext uri="{BB962C8B-B14F-4D97-AF65-F5344CB8AC3E}">
        <p14:creationId xmlns:p14="http://schemas.microsoft.com/office/powerpoint/2010/main" val="27168201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559 -0.79903 C 0.95521 -0.63737 0.97483 -0.47549 0.93698 -0.38298 C 0.89914 -0.29047 0.80365 -0.26735 0.70834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942 -0.2544 C 0.99167 -0.30551 0.94393 -0.35639 0.88178 -0.36772 C 0.81963 -0.37905 0.74306 -0.35061 0.66667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38862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Use an example to simulate the solution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Initially: AR = 0,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37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b="0">
              <a:latin typeface="Helvetica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7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</p:txBody>
      </p:sp>
      <p:sp>
        <p:nvSpPr>
          <p:cNvPr id="5837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428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78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583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elvetica" charset="0"/>
                <a:ea typeface="굴림" charset="0"/>
                <a:cs typeface="굴림" charset="0"/>
              </a:rPr>
              <a:t> 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657600"/>
            <a:ext cx="8988425" cy="2971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Lock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Condition Variable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: a queue of threads waiting for something </a:t>
            </a:r>
            <a:r>
              <a:rPr lang="en-US" altLang="ko-KR" i="1">
                <a:latin typeface="Helvetica" charset="0"/>
                <a:ea typeface="굴림" charset="0"/>
                <a:cs typeface="굴림" charset="0"/>
              </a:rPr>
              <a:t>inside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Key idea: make it possible to go to sleep inside critical section by atomically releasing lock at time we go to sleep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9144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447800"/>
            <a:ext cx="3429000" cy="6096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773113"/>
            <a:ext cx="2362200" cy="9144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21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5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303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0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= 2,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9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5562600"/>
            <a:ext cx="6873875" cy="8302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Assume readers take a while to access database</a:t>
            </a:r>
          </a:p>
          <a:p>
            <a:pPr lvl="1"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Situation: Locks released, only AR is non-zero</a:t>
            </a:r>
            <a:endParaRPr lang="en-US" b="0" dirty="0" smtClean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569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1143000" y="1981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88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22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1143000" y="2209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462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143000" y="2438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24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143000" y="2590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0660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943600"/>
            <a:ext cx="7472363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W1 cannot start because of readers, so goes to sleep</a:t>
            </a:r>
          </a:p>
        </p:txBody>
      </p:sp>
    </p:spTree>
    <p:extLst>
      <p:ext uri="{BB962C8B-B14F-4D97-AF65-F5344CB8AC3E}">
        <p14:creationId xmlns:p14="http://schemas.microsoft.com/office/powerpoint/2010/main" val="31004328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Simple Monitor 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 lock;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AddToQueue(item)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Lock shared data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queue.enqueue(item);	// Add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Lock shared data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item = queue.dequeue();// Get next item or null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return(item);	// Might return null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Not very interesting use of “Monitor”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>
                <a:latin typeface="Helvetica" charset="0"/>
                <a:ea typeface="굴림" charset="0"/>
                <a:cs typeface="굴림" charset="0"/>
              </a:rPr>
              <a:t>It only uses a lock with no condition variables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>
                <a:latin typeface="Helvetica" charset="0"/>
                <a:ea typeface="굴림" charset="0"/>
                <a:cs typeface="굴림" charset="0"/>
              </a:rPr>
              <a:t>Cannot put consumer to sleep if no work!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900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25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383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 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914400" y="2590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09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914400" y="2819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413" y="5181600"/>
            <a:ext cx="8866187" cy="1200150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Status: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b="0" dirty="0" smtClean="0">
                <a:latin typeface="Helvetica" charset="0"/>
                <a:ea typeface="굴림" charset="0"/>
                <a:cs typeface="굴림" charset="0"/>
              </a:rPr>
              <a:t>R1 and R2 still reading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b="0" dirty="0" smtClean="0">
                <a:latin typeface="Helvetica" charset="0"/>
                <a:cs typeface="Helvetica" charset="0"/>
              </a:rPr>
              <a:t>W1 and R3 waiting on </a:t>
            </a:r>
            <a:r>
              <a:rPr lang="en-US" b="0" dirty="0" err="1" smtClean="0">
                <a:latin typeface="Helvetica" charset="0"/>
                <a:cs typeface="Helvetica" charset="0"/>
              </a:rPr>
              <a:t>okToWrite</a:t>
            </a:r>
            <a:r>
              <a:rPr lang="en-US" b="0" dirty="0" smtClean="0">
                <a:latin typeface="Helvetica" charset="0"/>
                <a:cs typeface="Helvetica" charset="0"/>
              </a:rPr>
              <a:t> and </a:t>
            </a:r>
            <a:r>
              <a:rPr lang="en-US" b="0" dirty="0" err="1" smtClean="0">
                <a:latin typeface="Helvetica" charset="0"/>
                <a:cs typeface="Helvetica" charset="0"/>
              </a:rPr>
              <a:t>okToRead</a:t>
            </a:r>
            <a:r>
              <a:rPr lang="en-US" b="0" dirty="0" smtClean="0">
                <a:latin typeface="Helvetica" charset="0"/>
                <a:cs typeface="Helvetica" charset="0"/>
              </a:rPr>
              <a:t>, respectively</a:t>
            </a:r>
          </a:p>
        </p:txBody>
      </p:sp>
    </p:spTree>
    <p:extLst>
      <p:ext uri="{BB962C8B-B14F-4D97-AF65-F5344CB8AC3E}">
        <p14:creationId xmlns:p14="http://schemas.microsoft.com/office/powerpoint/2010/main" val="1817367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519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914400" y="5029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10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914400" y="5257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26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8852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04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817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914400" y="5029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95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Variables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4724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Condition Variable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: a queue of threads waiting for something </a:t>
            </a:r>
            <a:r>
              <a:rPr lang="en-US" altLang="ko-KR" i="1">
                <a:latin typeface="Helvetica" charset="0"/>
                <a:ea typeface="굴림" charset="0"/>
                <a:cs typeface="굴림" charset="0"/>
              </a:rPr>
              <a:t>inside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Wait(&amp;lock)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Signal()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Broadcast()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180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914400" y="5257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686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914400" y="5410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5943600"/>
            <a:ext cx="7540625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All reader finished, signal writer – note, R3 still waiting</a:t>
            </a:r>
          </a:p>
        </p:txBody>
      </p:sp>
    </p:spTree>
    <p:extLst>
      <p:ext uri="{BB962C8B-B14F-4D97-AF65-F5344CB8AC3E}">
        <p14:creationId xmlns:p14="http://schemas.microsoft.com/office/powerpoint/2010/main" val="779778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143000" y="2590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3973" name="Rectangular Callout 9"/>
          <p:cNvSpPr>
            <a:spLocks noChangeArrowheads="1"/>
          </p:cNvSpPr>
          <p:nvPr/>
        </p:nvSpPr>
        <p:spPr bwMode="auto">
          <a:xfrm>
            <a:off x="152400" y="3048000"/>
            <a:ext cx="1371600" cy="762000"/>
          </a:xfrm>
          <a:prstGeom prst="wedgeRectCallout">
            <a:avLst>
              <a:gd name="adj1" fmla="val 21278"/>
              <a:gd name="adj2" fmla="val -7759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Got signal from R1</a:t>
            </a:r>
          </a:p>
        </p:txBody>
      </p:sp>
    </p:spTree>
    <p:extLst>
      <p:ext uri="{BB962C8B-B14F-4D97-AF65-F5344CB8AC3E}">
        <p14:creationId xmlns:p14="http://schemas.microsoft.com/office/powerpoint/2010/main" val="15932848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1143000" y="2743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246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1143000" y="3200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20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10020300" y="36322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4740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1143000" y="3886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4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633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1143000" y="4624388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365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1143000" y="48006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51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1143000" y="5334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943600"/>
            <a:ext cx="4872038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No waiting writer, signal reader R3</a:t>
            </a:r>
          </a:p>
        </p:txBody>
      </p:sp>
    </p:spTree>
    <p:extLst>
      <p:ext uri="{BB962C8B-B14F-4D97-AF65-F5344CB8AC3E}">
        <p14:creationId xmlns:p14="http://schemas.microsoft.com/office/powerpoint/2010/main" val="23696162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914400" y="2819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141" name="Rectangular Callout 9"/>
          <p:cNvSpPr>
            <a:spLocks noChangeArrowheads="1"/>
          </p:cNvSpPr>
          <p:nvPr/>
        </p:nvSpPr>
        <p:spPr bwMode="auto">
          <a:xfrm>
            <a:off x="152400" y="3276600"/>
            <a:ext cx="1371600" cy="762000"/>
          </a:xfrm>
          <a:prstGeom prst="wedgeRectCallout">
            <a:avLst>
              <a:gd name="adj1" fmla="val 21278"/>
              <a:gd name="adj2" fmla="val -7759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Got signal from W1</a:t>
            </a:r>
          </a:p>
        </p:txBody>
      </p:sp>
    </p:spTree>
    <p:extLst>
      <p:ext uri="{BB962C8B-B14F-4D97-AF65-F5344CB8AC3E}">
        <p14:creationId xmlns:p14="http://schemas.microsoft.com/office/powerpoint/2010/main" val="16176252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Complete Monitor Example (with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cond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.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variable)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 lock;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Condition dataready;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AddToQueue(item)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queue.enqueue(item);	// Add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// Signal any waiters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item = queue.dequeue();	// Get next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return(item);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>
            <a:off x="685800" y="3352800"/>
            <a:ext cx="914400" cy="18288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372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2164" name="Rectangle 7"/>
          <p:cNvSpPr>
            <a:spLocks noChangeArrowheads="1"/>
          </p:cNvSpPr>
          <p:nvPr/>
        </p:nvSpPr>
        <p:spPr bwMode="auto">
          <a:xfrm>
            <a:off x="914400" y="30480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9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3188" name="Rectangle 7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3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4212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447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5943600"/>
            <a:ext cx="1158875" cy="461963"/>
          </a:xfrm>
          <a:prstGeom prst="rect">
            <a:avLst/>
          </a:prstGeom>
          <a:solidFill>
            <a:srgbClr val="FFFFAA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3807582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6258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7244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259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9600" y="3276600"/>
            <a:ext cx="3810000" cy="2057400"/>
            <a:chOff x="609600" y="3276600"/>
            <a:chExt cx="3810000" cy="2057400"/>
          </a:xfrm>
        </p:grpSpPr>
        <p:sp>
          <p:nvSpPr>
            <p:cNvPr id="96261" name="Rectangle 4"/>
            <p:cNvSpPr>
              <a:spLocks noChangeArrowheads="1"/>
            </p:cNvSpPr>
            <p:nvPr/>
          </p:nvSpPr>
          <p:spPr bwMode="auto">
            <a:xfrm>
              <a:off x="609600" y="5105400"/>
              <a:ext cx="3352800" cy="228600"/>
            </a:xfrm>
            <a:prstGeom prst="rect">
              <a:avLst/>
            </a:prstGeom>
            <a:solidFill>
              <a:srgbClr val="2A40E2">
                <a:alpha val="59999"/>
              </a:srgbClr>
            </a:solidFill>
            <a:ln w="38100">
              <a:solidFill>
                <a:srgbClr val="2A40E2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62" name="Rectangular Callout 9"/>
            <p:cNvSpPr>
              <a:spLocks noChangeArrowheads="1"/>
            </p:cNvSpPr>
            <p:nvPr/>
          </p:nvSpPr>
          <p:spPr bwMode="auto">
            <a:xfrm>
              <a:off x="2438400" y="3276600"/>
              <a:ext cx="1981200" cy="1371600"/>
            </a:xfrm>
            <a:prstGeom prst="wedgeRectCallout">
              <a:avLst>
                <a:gd name="adj1" fmla="val -52417"/>
                <a:gd name="adj2" fmla="val 83954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>
                  <a:latin typeface="Helvetica" charset="0"/>
                  <a:cs typeface="Helvetica" charset="0"/>
                </a:rPr>
                <a:t>What if we remove this line?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989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7282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525145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broadcast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283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41655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284" name="Rectangular Callout 9"/>
          <p:cNvSpPr>
            <a:spLocks noChangeArrowheads="1"/>
          </p:cNvSpPr>
          <p:nvPr/>
        </p:nvSpPr>
        <p:spPr bwMode="auto">
          <a:xfrm>
            <a:off x="2438400" y="3581400"/>
            <a:ext cx="2133600" cy="1371600"/>
          </a:xfrm>
          <a:prstGeom prst="wedgeRectCallout">
            <a:avLst>
              <a:gd name="adj1" fmla="val -26620"/>
              <a:gd name="adj2" fmla="val 82829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>
                <a:latin typeface="Helvetica" charset="0"/>
                <a:cs typeface="Helvetica" charset="0"/>
              </a:rPr>
              <a:t>What if we turn signal to  broadcast?</a:t>
            </a:r>
          </a:p>
        </p:txBody>
      </p:sp>
    </p:spTree>
    <p:extLst>
      <p:ext uri="{BB962C8B-B14F-4D97-AF65-F5344CB8AC3E}">
        <p14:creationId xmlns:p14="http://schemas.microsoft.com/office/powerpoint/2010/main" val="39838760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8306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7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8" name="Rectangle 7"/>
          <p:cNvSpPr>
            <a:spLocks noChangeArrowheads="1"/>
          </p:cNvSpPr>
          <p:nvPr/>
        </p:nvSpPr>
        <p:spPr bwMode="auto">
          <a:xfrm>
            <a:off x="762000" y="5867400"/>
            <a:ext cx="8153400" cy="838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>
                <a:latin typeface="Helvetica" charset="0"/>
                <a:cs typeface="Helvetica" charset="0"/>
              </a:rPr>
              <a:t>What if we turn okToWrite and okToRead into okContinue?</a:t>
            </a:r>
          </a:p>
        </p:txBody>
      </p:sp>
    </p:spTree>
    <p:extLst>
      <p:ext uri="{BB962C8B-B14F-4D97-AF65-F5344CB8AC3E}">
        <p14:creationId xmlns:p14="http://schemas.microsoft.com/office/powerpoint/2010/main" val="1366542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3"/>
          <p:cNvSpPr>
            <a:spLocks noGrp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9330" name="Content Placeholder 4"/>
          <p:cNvSpPr>
            <a:spLocks noGrp="1"/>
          </p:cNvSpPr>
          <p:nvPr>
            <p:ph sz="half" idx="1"/>
          </p:nvPr>
        </p:nvSpPr>
        <p:spPr>
          <a:xfrm>
            <a:off x="0" y="6096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1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6096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2" name="Rectangle 7"/>
          <p:cNvSpPr>
            <a:spLocks noChangeArrowheads="1"/>
          </p:cNvSpPr>
          <p:nvPr/>
        </p:nvSpPr>
        <p:spPr bwMode="auto">
          <a:xfrm>
            <a:off x="76200" y="5562600"/>
            <a:ext cx="9067800" cy="1066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buFont typeface="Arial" charset="0"/>
              <a:buChar char="•"/>
            </a:pPr>
            <a:r>
              <a:rPr lang="en-US" dirty="0">
                <a:latin typeface="Helvetica" charset="0"/>
                <a:cs typeface="Helvetica" charset="0"/>
              </a:rPr>
              <a:t> </a:t>
            </a:r>
            <a:r>
              <a:rPr lang="en-US" sz="2000" dirty="0">
                <a:latin typeface="Helvetica" charset="0"/>
                <a:cs typeface="Helvetica" charset="0"/>
              </a:rPr>
              <a:t>R1 arrives </a:t>
            </a: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W1, R2 arrive while R1 still reading </a:t>
            </a:r>
            <a:r>
              <a:rPr lang="en-US" sz="2000" dirty="0">
                <a:latin typeface="Helvetica" charset="0"/>
                <a:cs typeface="Helvetica" charset="0"/>
                <a:sym typeface="Wingdings" charset="0"/>
              </a:rPr>
              <a:t> W1 and R2 wait for R1 to finish</a:t>
            </a:r>
            <a:endParaRPr lang="en-US" sz="2000" dirty="0">
              <a:latin typeface="Helvetica" charset="0"/>
              <a:cs typeface="Helvetica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</a:t>
            </a:r>
            <a:r>
              <a:rPr lang="en-US" sz="2000" dirty="0" smtClean="0">
                <a:latin typeface="Helvetica" charset="0"/>
                <a:cs typeface="Helvetica" charset="0"/>
              </a:rPr>
              <a:t>Assume R1’s signal </a:t>
            </a:r>
            <a:r>
              <a:rPr lang="en-US" sz="2000" smtClean="0">
                <a:latin typeface="Helvetica" charset="0"/>
                <a:cs typeface="Helvetica" charset="0"/>
              </a:rPr>
              <a:t>is delivered to R2 (not W1)</a:t>
            </a:r>
            <a:endParaRPr lang="en-US" sz="20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92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100354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okContinue.broadcast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5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6" name="Rectangular Callout 6"/>
          <p:cNvSpPr>
            <a:spLocks noChangeArrowheads="1"/>
          </p:cNvSpPr>
          <p:nvPr/>
        </p:nvSpPr>
        <p:spPr bwMode="auto">
          <a:xfrm>
            <a:off x="3124200" y="5867400"/>
            <a:ext cx="4419600" cy="685800"/>
          </a:xfrm>
          <a:prstGeom prst="wedgeRectCallout">
            <a:avLst>
              <a:gd name="adj1" fmla="val -54273"/>
              <a:gd name="adj2" fmla="val -72046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>
                <a:latin typeface="Helvetica" charset="0"/>
                <a:cs typeface="Helvetica" charset="0"/>
              </a:rPr>
              <a:t>Need to change to broadcast!</a:t>
            </a:r>
          </a:p>
        </p:txBody>
      </p:sp>
    </p:spTree>
    <p:extLst>
      <p:ext uri="{BB962C8B-B14F-4D97-AF65-F5344CB8AC3E}">
        <p14:creationId xmlns:p14="http://schemas.microsoft.com/office/powerpoint/2010/main" val="2874146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Just make sure you know </a:t>
            </a:r>
            <a:r>
              <a:rPr lang="en-US" altLang="ko-KR" i="1" dirty="0" smtClean="0">
                <a:ea typeface="굴림" panose="020B0600000101010101" pitchFamily="34" charset="-127"/>
              </a:rPr>
              <a:t>all </a:t>
            </a:r>
            <a:r>
              <a:rPr lang="en-US" altLang="ko-KR" dirty="0" smtClean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if (exception) {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return 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errReturnCode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return OK;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Watch out for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setjmp</a:t>
            </a:r>
            <a:r>
              <a:rPr lang="en-US" altLang="ko-KR" dirty="0" smtClean="0">
                <a:ea typeface="굴림" panose="020B0600000101010101" pitchFamily="34" charset="-127"/>
              </a:rPr>
              <a:t>/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!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cause a non-local jump out of procedure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example, procedure E calls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 err="1" smtClean="0">
                <a:ea typeface="굴림" panose="020B0600000101010101" pitchFamily="34" charset="-127"/>
              </a:rPr>
              <a:t>poping</a:t>
            </a:r>
            <a:r>
              <a:rPr lang="en-US" altLang="ko-KR" dirty="0" smtClean="0">
                <a:ea typeface="굴림" panose="020B0600000101010101" pitchFamily="34" charset="-127"/>
              </a:rPr>
              <a:t> stack back to procedure B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</a:t>
            </a:r>
            <a:r>
              <a:rPr lang="en-US" altLang="ko-KR" dirty="0" smtClean="0">
                <a:ea typeface="굴림" panose="020B0600000101010101" pitchFamily="34" charset="-127"/>
              </a:rPr>
              <a:t>procedure </a:t>
            </a:r>
            <a:r>
              <a:rPr lang="en-US" altLang="ko-KR" dirty="0" smtClean="0">
                <a:ea typeface="굴림" panose="020B0600000101010101" pitchFamily="34" charset="-127"/>
              </a:rPr>
              <a:t>C had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, problem!</a:t>
            </a:r>
          </a:p>
        </p:txBody>
      </p:sp>
      <p:grpSp>
        <p:nvGrpSpPr>
          <p:cNvPr id="541700" name="Group 4"/>
          <p:cNvGrpSpPr>
            <a:grpSpLocks/>
          </p:cNvGrpSpPr>
          <p:nvPr/>
        </p:nvGrpSpPr>
        <p:grpSpPr bwMode="auto">
          <a:xfrm>
            <a:off x="6705602" y="1828800"/>
            <a:ext cx="1984376" cy="3048000"/>
            <a:chOff x="4176" y="1200"/>
            <a:chExt cx="1250" cy="1920"/>
          </a:xfrm>
          <a:solidFill>
            <a:srgbClr val="C0D2FE"/>
          </a:solidFill>
        </p:grpSpPr>
        <p:grpSp>
          <p:nvGrpSpPr>
            <p:cNvPr id="58374" name="Group 5"/>
            <p:cNvGrpSpPr>
              <a:grpSpLocks/>
            </p:cNvGrpSpPr>
            <p:nvPr/>
          </p:nvGrpSpPr>
          <p:grpSpPr bwMode="auto">
            <a:xfrm>
              <a:off x="4176" y="1200"/>
              <a:ext cx="960" cy="1920"/>
              <a:chOff x="4176" y="1344"/>
              <a:chExt cx="960" cy="1920"/>
            </a:xfrm>
            <a:grpFill/>
          </p:grpSpPr>
          <p:sp>
            <p:nvSpPr>
              <p:cNvPr id="58378" name="Rectangle 6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Proc A</a:t>
                </a:r>
              </a:p>
            </p:txBody>
          </p:sp>
          <p:sp>
            <p:nvSpPr>
              <p:cNvPr id="58379" name="Rectangle 7"/>
              <p:cNvSpPr>
                <a:spLocks noChangeArrowheads="1"/>
              </p:cNvSpPr>
              <p:nvPr/>
            </p:nvSpPr>
            <p:spPr bwMode="auto">
              <a:xfrm>
                <a:off x="4176" y="1728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Proc B</a:t>
                </a:r>
              </a:p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Calls </a:t>
                </a:r>
                <a:r>
                  <a:rPr lang="en-US" altLang="ko-KR" sz="2000" b="0" dirty="0" err="1">
                    <a:latin typeface="Consolas" charset="0"/>
                    <a:ea typeface="Consolas" charset="0"/>
                    <a:cs typeface="Consolas" charset="0"/>
                  </a:rPr>
                  <a:t>setjmp</a:t>
                </a:r>
                <a:endParaRPr lang="en-US" altLang="ko-KR" sz="20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58380" name="Rectangle 8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Proc C</a:t>
                </a:r>
              </a:p>
              <a:p>
                <a:r>
                  <a:rPr lang="en-US" altLang="ko-KR" b="0" dirty="0" err="1">
                    <a:latin typeface="Consolas" charset="0"/>
                    <a:ea typeface="Consolas" charset="0"/>
                    <a:cs typeface="Consolas" charset="0"/>
                  </a:rPr>
                  <a:t>lock.acquire</a:t>
                </a:r>
                <a:endParaRPr lang="en-US" altLang="ko-KR" sz="19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58381" name="Rectangle 9"/>
              <p:cNvSpPr>
                <a:spLocks noChangeArrowheads="1"/>
              </p:cNvSpPr>
              <p:nvPr/>
            </p:nvSpPr>
            <p:spPr bwMode="auto">
              <a:xfrm>
                <a:off x="4176" y="2496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Proc D</a:t>
                </a:r>
              </a:p>
            </p:txBody>
          </p:sp>
          <p:sp>
            <p:nvSpPr>
              <p:cNvPr id="58382" name="Rectangle 10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Proc E</a:t>
                </a:r>
              </a:p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Calls </a:t>
                </a:r>
                <a:r>
                  <a:rPr lang="en-US" altLang="ko-KR" sz="2000" b="0" dirty="0" err="1">
                    <a:latin typeface="Consolas" charset="0"/>
                    <a:ea typeface="Consolas" charset="0"/>
                    <a:cs typeface="Consolas" charset="0"/>
                  </a:rPr>
                  <a:t>longjmp</a:t>
                </a:r>
                <a:endParaRPr lang="en-US" altLang="ko-KR" sz="20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grpSp>
          <p:nvGrpSpPr>
            <p:cNvPr id="58375" name="Group 11"/>
            <p:cNvGrpSpPr>
              <a:grpSpLocks/>
            </p:cNvGrpSpPr>
            <p:nvPr/>
          </p:nvGrpSpPr>
          <p:grpSpPr bwMode="auto">
            <a:xfrm>
              <a:off x="5174" y="1334"/>
              <a:ext cx="252" cy="1498"/>
              <a:chOff x="5174" y="1334"/>
              <a:chExt cx="252" cy="1498"/>
            </a:xfrm>
            <a:grpFill/>
          </p:grpSpPr>
          <p:sp>
            <p:nvSpPr>
              <p:cNvPr id="58376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814" y="1694"/>
                <a:ext cx="971" cy="2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8377" name="Line 13"/>
              <p:cNvSpPr>
                <a:spLocks noChangeShapeType="1"/>
              </p:cNvSpPr>
              <p:nvPr/>
            </p:nvSpPr>
            <p:spPr bwMode="auto">
              <a:xfrm>
                <a:off x="5299" y="2304"/>
                <a:ext cx="0" cy="52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sp>
        <p:nvSpPr>
          <p:cNvPr id="541710" name="AutoShape 14"/>
          <p:cNvSpPr>
            <a:spLocks noChangeArrowheads="1"/>
          </p:cNvSpPr>
          <p:nvPr/>
        </p:nvSpPr>
        <p:spPr bwMode="auto">
          <a:xfrm rot="-3025888">
            <a:off x="5545138" y="4086225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739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4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build="p"/>
      <p:bldP spid="5417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219200"/>
            <a:ext cx="8839200" cy="54498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Need to be careful about precise definition of signal and wait.  Consider a piece of our dequeue code: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item = queue.dequeue();	// Get next item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Why didn’t we do this?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item = queue.dequeue();	// Get next item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Answer: depends on the type of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Hoare-style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Mesa-style</a:t>
            </a:r>
          </a:p>
        </p:txBody>
      </p:sp>
    </p:spTree>
    <p:extLst>
      <p:ext uri="{BB962C8B-B14F-4D97-AF65-F5344CB8AC3E}">
        <p14:creationId xmlns:p14="http://schemas.microsoft.com/office/powerpoint/2010/main" val="1826237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with exceptions like C++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Consider:</a:t>
            </a:r>
          </a:p>
          <a:p>
            <a:pPr lvl="1">
              <a:spcBef>
                <a:spcPct val="20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if (exception) throw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errException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Notice that an exception in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</a:rPr>
              <a:t>will exit without releasing the lock!</a:t>
            </a:r>
          </a:p>
        </p:txBody>
      </p:sp>
    </p:spTree>
    <p:extLst>
      <p:ext uri="{BB962C8B-B14F-4D97-AF65-F5344CB8AC3E}">
        <p14:creationId xmlns:p14="http://schemas.microsoft.com/office/powerpoint/2010/main" val="2470894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9220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C++ Language Support for Synchronization (con’t)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Catch exceptions, release lock, and re-throw exception: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try {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} catch (…) {	// catch exception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throw; 	// re-throw the exception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if (exception) throw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errException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Even Better: 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unique_ptr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&lt;T&gt;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facility.  See C++ Spec.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Can deallocate/free lock regardless of exit method</a:t>
            </a:r>
          </a:p>
        </p:txBody>
      </p:sp>
    </p:spTree>
    <p:extLst>
      <p:ext uri="{BB962C8B-B14F-4D97-AF65-F5344CB8AC3E}">
        <p14:creationId xmlns:p14="http://schemas.microsoft.com/office/powerpoint/2010/main" val="32928021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Java Language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Java has explicit support for threads and thread synchronization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Bank Account example: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class Account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private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balance;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// object constructor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public Account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initialBalance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balance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initialBalance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public synchronized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getBalance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return balance;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public synchronized void deposit(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amount)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balance += amount;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Every object has an associated lock which gets automatically acquired and released on entry and exit from a </a:t>
            </a:r>
            <a:r>
              <a:rPr lang="en-US" altLang="ko-KR" i="1" dirty="0" smtClean="0">
                <a:ea typeface="굴림" panose="020B0600000101010101" pitchFamily="34" charset="-127"/>
              </a:rPr>
              <a:t>synchronized </a:t>
            </a:r>
            <a:r>
              <a:rPr lang="en-US" altLang="ko-KR" dirty="0" smtClean="0">
                <a:ea typeface="굴림" panose="020B0600000101010101" pitchFamily="34" charset="-127"/>
              </a:rPr>
              <a:t>method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8203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Java Language Support for Synchronization (</a:t>
            </a:r>
            <a:r>
              <a:rPr lang="en-US" altLang="ko-KR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562600"/>
          </a:xfrm>
        </p:spPr>
        <p:txBody>
          <a:bodyPr>
            <a:normAutofit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Java also has </a:t>
            </a:r>
            <a:r>
              <a:rPr lang="en-US" altLang="ko-KR" i="1" dirty="0" smtClean="0">
                <a:ea typeface="굴림" panose="020B0600000101010101" pitchFamily="34" charset="-127"/>
              </a:rPr>
              <a:t>synchronized </a:t>
            </a:r>
            <a:r>
              <a:rPr lang="en-US" altLang="ko-KR" dirty="0" smtClean="0">
                <a:ea typeface="굴림" panose="020B0600000101010101" pitchFamily="34" charset="-127"/>
              </a:rPr>
              <a:t>statements: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synchronized (object)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Since every Java object has an associated lock, this type of statement acquires and releases the object’s lock on entry and exit of the body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Works properly even with exceptions: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synchronized (object)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throw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errException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625209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Java Language Support for Synchronization </a:t>
            </a:r>
            <a:r>
              <a:rPr lang="en-US" altLang="ko-KR" smtClean="0">
                <a:ea typeface="굴림" panose="020B0600000101010101" pitchFamily="34" charset="-127"/>
              </a:rPr>
              <a:t>(cont’d </a:t>
            </a:r>
            <a:r>
              <a:rPr lang="en-US" altLang="ko-KR" dirty="0" smtClean="0">
                <a:ea typeface="굴림" panose="020B0600000101010101" pitchFamily="34" charset="-127"/>
              </a:rPr>
              <a:t>2)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addition to a lock, every object has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a single</a:t>
            </a:r>
            <a:r>
              <a:rPr lang="en-US" altLang="ko-KR" dirty="0" smtClean="0">
                <a:ea typeface="굴림" panose="020B0600000101010101" pitchFamily="34" charset="-127"/>
              </a:rPr>
              <a:t> condition variable associated with it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to wait inside a synchronization method of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wait(long timeout); // Wait for timeout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wait(long timeout, 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nanoseconds); //variant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wait();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to signal in a synchronized method or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notify();	// wakes up oldest waiter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notifyAll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(); // like broadcast, wakes everyone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Condition variables can wait for a bounded length of time. This is useful for handling exception cases: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t1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time.now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while (!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ATMRequest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wait (CHECKPERIOD);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t2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time.new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if (t2 – t1 &gt; LONG_TIME)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checkMachine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 all Java VMs equivalent! 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Different scheduling policies, not necessarily preemptive!</a:t>
            </a:r>
          </a:p>
        </p:txBody>
      </p:sp>
    </p:spTree>
    <p:extLst>
      <p:ext uri="{BB962C8B-B14F-4D97-AF65-F5344CB8AC3E}">
        <p14:creationId xmlns:p14="http://schemas.microsoft.com/office/powerpoint/2010/main" val="1149420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Synchronization 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sz="2800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P():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V():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sz="2800" dirty="0" smtClean="0">
                <a:ea typeface="굴림" panose="020B0600000101010101" pitchFamily="34" charset="-127"/>
              </a:rPr>
              <a:t>: A lock plus zero or more condition variables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63709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Hoare monitors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Most textbooks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5334000" y="2971800"/>
            <a:ext cx="3505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29000" y="3581400"/>
            <a:ext cx="1905000" cy="406400"/>
            <a:chOff x="3429000" y="3581400"/>
            <a:chExt cx="1905000" cy="406400"/>
          </a:xfrm>
        </p:grpSpPr>
        <p:cxnSp>
          <p:nvCxnSpPr>
            <p:cNvPr id="56332" name="Straight Arrow Connector 6"/>
            <p:cNvCxnSpPr>
              <a:cxnSpLocks noChangeShapeType="1"/>
              <a:endCxn id="56323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4114800"/>
            <a:ext cx="1905000" cy="685800"/>
            <a:chOff x="3429000" y="4114800"/>
            <a:chExt cx="1905000" cy="685800"/>
          </a:xfrm>
        </p:grpSpPr>
        <p:cxnSp>
          <p:nvCxnSpPr>
            <p:cNvPr id="56330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1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5523707" y="4456906"/>
            <a:ext cx="534988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528901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58323</TotalTime>
  <Pages>60</Pages>
  <Words>3379</Words>
  <Application>Microsoft Macintosh PowerPoint</Application>
  <PresentationFormat>On-screen Show (4:3)</PresentationFormat>
  <Paragraphs>1024</Paragraphs>
  <Slides>85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Office</vt:lpstr>
      <vt:lpstr>CS162 Operating Systems and Systems Programming Lecture 9   Synchronization, Readers/Writers example, Scheduling</vt:lpstr>
      <vt:lpstr>Motivation for Monitors and Condition Variables</vt:lpstr>
      <vt:lpstr>Motivation for Monitors and Condition Variables</vt:lpstr>
      <vt:lpstr> Monitor with Condition Variables</vt:lpstr>
      <vt:lpstr>Simple Monitor Example</vt:lpstr>
      <vt:lpstr>Condition Variables</vt:lpstr>
      <vt:lpstr>Complete Monitor Example (with cond. variable)</vt:lpstr>
      <vt:lpstr>Mesa vs. Hoare monitors</vt:lpstr>
      <vt:lpstr>Hoare monitors</vt:lpstr>
      <vt:lpstr>Mesa monitors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Administrivia</vt:lpstr>
      <vt:lpstr>BREAK</vt:lpstr>
      <vt:lpstr>Readers/Writers Problem</vt:lpstr>
      <vt:lpstr>Basic Readers/Writers Solution</vt:lpstr>
      <vt:lpstr>Code for a Reader</vt:lpstr>
      <vt:lpstr>Code for a Writer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Read/Writer Questions</vt:lpstr>
      <vt:lpstr>Read/Writer Questions</vt:lpstr>
      <vt:lpstr>Read/Writer Questions</vt:lpstr>
      <vt:lpstr>Read/Writer Questions</vt:lpstr>
      <vt:lpstr>Read/Writer Questions</vt:lpstr>
      <vt:lpstr>C-Language Support for Synchronization</vt:lpstr>
      <vt:lpstr>C++ Language Support for Synchronization</vt:lpstr>
      <vt:lpstr>C++ Language Support for Synchronization (con’t)</vt:lpstr>
      <vt:lpstr>Java Language Support for Synchronization</vt:lpstr>
      <vt:lpstr>Java Language Support for Synchronization (con’t)</vt:lpstr>
      <vt:lpstr>Java Language Support for Synchronization (cont’d 2)</vt:lpstr>
      <vt:lpstr>Synchronization 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641</cp:revision>
  <cp:lastPrinted>2017-02-16T02:12:03Z</cp:lastPrinted>
  <dcterms:created xsi:type="dcterms:W3CDTF">1995-08-12T11:37:26Z</dcterms:created>
  <dcterms:modified xsi:type="dcterms:W3CDTF">2017-02-16T04:14:25Z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