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3"/>
  </p:notesMasterIdLst>
  <p:handoutMasterIdLst>
    <p:handoutMasterId r:id="rId94"/>
  </p:handoutMasterIdLst>
  <p:sldIdLst>
    <p:sldId id="256" r:id="rId2"/>
    <p:sldId id="879" r:id="rId3"/>
    <p:sldId id="880" r:id="rId4"/>
    <p:sldId id="881" r:id="rId5"/>
    <p:sldId id="882" r:id="rId6"/>
    <p:sldId id="883" r:id="rId7"/>
    <p:sldId id="884" r:id="rId8"/>
    <p:sldId id="885" r:id="rId9"/>
    <p:sldId id="886" r:id="rId10"/>
    <p:sldId id="887" r:id="rId11"/>
    <p:sldId id="888" r:id="rId12"/>
    <p:sldId id="889" r:id="rId13"/>
    <p:sldId id="890" r:id="rId14"/>
    <p:sldId id="891" r:id="rId15"/>
    <p:sldId id="892" r:id="rId16"/>
    <p:sldId id="893" r:id="rId17"/>
    <p:sldId id="894" r:id="rId18"/>
    <p:sldId id="895" r:id="rId19"/>
    <p:sldId id="896" r:id="rId20"/>
    <p:sldId id="897" r:id="rId21"/>
    <p:sldId id="898" r:id="rId22"/>
    <p:sldId id="899" r:id="rId23"/>
    <p:sldId id="900" r:id="rId24"/>
    <p:sldId id="901" r:id="rId25"/>
    <p:sldId id="902" r:id="rId26"/>
    <p:sldId id="903" r:id="rId27"/>
    <p:sldId id="904" r:id="rId28"/>
    <p:sldId id="905" r:id="rId29"/>
    <p:sldId id="906" r:id="rId30"/>
    <p:sldId id="907" r:id="rId31"/>
    <p:sldId id="908" r:id="rId32"/>
    <p:sldId id="909" r:id="rId33"/>
    <p:sldId id="910" r:id="rId34"/>
    <p:sldId id="911" r:id="rId35"/>
    <p:sldId id="912" r:id="rId36"/>
    <p:sldId id="913" r:id="rId37"/>
    <p:sldId id="914" r:id="rId38"/>
    <p:sldId id="915" r:id="rId39"/>
    <p:sldId id="916" r:id="rId40"/>
    <p:sldId id="917" r:id="rId41"/>
    <p:sldId id="918" r:id="rId42"/>
    <p:sldId id="919" r:id="rId43"/>
    <p:sldId id="920" r:id="rId44"/>
    <p:sldId id="921" r:id="rId45"/>
    <p:sldId id="922" r:id="rId46"/>
    <p:sldId id="923" r:id="rId47"/>
    <p:sldId id="924" r:id="rId48"/>
    <p:sldId id="925" r:id="rId49"/>
    <p:sldId id="926" r:id="rId50"/>
    <p:sldId id="927" r:id="rId51"/>
    <p:sldId id="928" r:id="rId52"/>
    <p:sldId id="929" r:id="rId53"/>
    <p:sldId id="930" r:id="rId54"/>
    <p:sldId id="931" r:id="rId55"/>
    <p:sldId id="932" r:id="rId56"/>
    <p:sldId id="933" r:id="rId57"/>
    <p:sldId id="934" r:id="rId58"/>
    <p:sldId id="935" r:id="rId59"/>
    <p:sldId id="936" r:id="rId60"/>
    <p:sldId id="937" r:id="rId61"/>
    <p:sldId id="938" r:id="rId62"/>
    <p:sldId id="939" r:id="rId63"/>
    <p:sldId id="940" r:id="rId64"/>
    <p:sldId id="941" r:id="rId65"/>
    <p:sldId id="942" r:id="rId66"/>
    <p:sldId id="943" r:id="rId67"/>
    <p:sldId id="944" r:id="rId68"/>
    <p:sldId id="945" r:id="rId69"/>
    <p:sldId id="946" r:id="rId70"/>
    <p:sldId id="947" r:id="rId71"/>
    <p:sldId id="948" r:id="rId72"/>
    <p:sldId id="968" r:id="rId73"/>
    <p:sldId id="969" r:id="rId74"/>
    <p:sldId id="951" r:id="rId75"/>
    <p:sldId id="952" r:id="rId76"/>
    <p:sldId id="953" r:id="rId77"/>
    <p:sldId id="954" r:id="rId78"/>
    <p:sldId id="955" r:id="rId79"/>
    <p:sldId id="956" r:id="rId80"/>
    <p:sldId id="957" r:id="rId81"/>
    <p:sldId id="958" r:id="rId82"/>
    <p:sldId id="959" r:id="rId83"/>
    <p:sldId id="960" r:id="rId84"/>
    <p:sldId id="961" r:id="rId85"/>
    <p:sldId id="962" r:id="rId86"/>
    <p:sldId id="963" r:id="rId87"/>
    <p:sldId id="964" r:id="rId88"/>
    <p:sldId id="965" r:id="rId89"/>
    <p:sldId id="966" r:id="rId90"/>
    <p:sldId id="967" r:id="rId91"/>
    <p:sldId id="863" r:id="rId92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0" autoAdjust="0"/>
    <p:restoredTop sz="94818" autoAdjust="0"/>
  </p:normalViewPr>
  <p:slideViewPr>
    <p:cSldViewPr>
      <p:cViewPr varScale="1">
        <p:scale>
          <a:sx n="112" d="100"/>
          <a:sy n="112" d="100"/>
        </p:scale>
        <p:origin x="12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4108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41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9247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4116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4116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What does CPU scheduling have to do with efficient use of the disk? </a:t>
            </a:r>
          </a:p>
          <a:p>
            <a:r>
              <a:rPr lang="en-US" altLang="en-US"/>
              <a:t>A lot! Have to have the CPU to make a disk request</a:t>
            </a:r>
          </a:p>
          <a:p>
            <a:r>
              <a:rPr lang="en-US" altLang="en-US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260320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What does CPU scheduling have to do with efficient use of the disk? </a:t>
            </a:r>
          </a:p>
          <a:p>
            <a:r>
              <a:rPr lang="en-US" altLang="en-US"/>
              <a:t>A lot! Have to have the CPU to make a disk request</a:t>
            </a:r>
          </a:p>
          <a:p>
            <a:r>
              <a:rPr lang="en-US" altLang="en-US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260320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What does CPU scheduling have to do with efficient use of the disk? </a:t>
            </a:r>
          </a:p>
          <a:p>
            <a:r>
              <a:rPr lang="en-US" altLang="en-US"/>
              <a:t>A lot! Have to have the CPU to make a disk request</a:t>
            </a:r>
          </a:p>
          <a:p>
            <a:r>
              <a:rPr lang="en-US" altLang="en-US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260320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9141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9141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6127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39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3923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6444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1758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37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0683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</a:t>
            </a:r>
            <a:r>
              <a:rPr lang="en-US" altLang="en-US" sz="1400" b="0" i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287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2/14/17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C41F46E1-EEA3-124F-8A05-472875BD01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84640" y="6550025"/>
            <a:ext cx="3974720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Joseph and Ragan-Kelley CS162 © UCB Spring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/>
              <a:t>CS162</a:t>
            </a:r>
            <a:br>
              <a:rPr lang="en-US" altLang="en-US" sz="3000" dirty="0"/>
            </a:br>
            <a:r>
              <a:rPr lang="en-US" altLang="en-US" sz="3000" dirty="0"/>
              <a:t>Operating Systems and</a:t>
            </a:r>
            <a:br>
              <a:rPr lang="en-US" altLang="en-US" sz="3000" dirty="0"/>
            </a:br>
            <a:r>
              <a:rPr lang="en-US" altLang="en-US" sz="3000" dirty="0"/>
              <a:t>Systems Programming</a:t>
            </a:r>
            <a:br>
              <a:rPr lang="en-US" altLang="en-US" sz="3000" dirty="0"/>
            </a:br>
            <a:r>
              <a:rPr lang="en-US" altLang="en-US" sz="3000" dirty="0"/>
              <a:t>Lecture 9</a:t>
            </a:r>
            <a:br>
              <a:rPr lang="en-US" altLang="en-US" sz="3000" dirty="0"/>
            </a:br>
            <a:r>
              <a:rPr lang="en-US" altLang="en-US" sz="3000" dirty="0"/>
              <a:t> </a:t>
            </a:r>
            <a:br>
              <a:rPr lang="en-US" altLang="en-US" sz="3000" dirty="0"/>
            </a:br>
            <a:r>
              <a:rPr lang="en-US" altLang="en-US" sz="3000" dirty="0"/>
              <a:t>Synchronization,</a:t>
            </a:r>
            <a:br>
              <a:rPr lang="en-US" altLang="en-US" sz="3000" dirty="0"/>
            </a:br>
            <a:r>
              <a:rPr lang="en-US" altLang="en-US" sz="3000" dirty="0"/>
              <a:t>Readers/Writers example,</a:t>
            </a:r>
            <a:br>
              <a:rPr lang="en-US" altLang="en-US" sz="3000" dirty="0"/>
            </a:br>
            <a:r>
              <a:rPr lang="en-US" altLang="en-US" sz="3000" dirty="0"/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/>
              <a:t>February 14</a:t>
            </a:r>
            <a:r>
              <a:rPr lang="en-US" altLang="en-US" baseline="30000" dirty="0"/>
              <a:t>th</a:t>
            </a:r>
            <a:r>
              <a:rPr lang="en-US" altLang="en-US" dirty="0"/>
              <a:t>, 2018</a:t>
            </a:r>
          </a:p>
          <a:p>
            <a:pPr marL="285750" indent="-285750">
              <a:defRPr/>
            </a:pPr>
            <a:r>
              <a:rPr lang="en-US" altLang="en-US" dirty="0">
                <a:latin typeface="Gill Sans Light" panose="020B0502020104020203" pitchFamily="34" charset="-79"/>
                <a:cs typeface="Gill Sans Light" panose="020B0502020104020203" pitchFamily="34" charset="-79"/>
              </a:rPr>
              <a:t>Profs. Anthony D. Joseph and Jonathan Ragan-Kelley</a:t>
            </a:r>
          </a:p>
          <a:p>
            <a:pPr marL="285750" indent="-285750"/>
            <a:r>
              <a:rPr lang="en-US" altLang="en-US" dirty="0"/>
              <a:t>http://cs162.eecs.Berkeley.edu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1945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(Waiting)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19461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9462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19463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9464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65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9466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19467" name="Rectangle 18"/>
          <p:cNvSpPr>
            <a:spLocks noChangeArrowheads="1"/>
          </p:cNvSpPr>
          <p:nvPr/>
        </p:nvSpPr>
        <p:spPr bwMode="auto">
          <a:xfrm>
            <a:off x="3276600" y="3276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68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9469" name="Freeform 28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470" name="TextBox 29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947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947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7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947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7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947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498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150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(Waiting)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1510" name="Rectangle 18"/>
          <p:cNvSpPr>
            <a:spLocks noChangeArrowheads="1"/>
          </p:cNvSpPr>
          <p:nvPr/>
        </p:nvSpPr>
        <p:spPr bwMode="auto">
          <a:xfrm>
            <a:off x="3276600" y="38100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1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1512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1513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4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1515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6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1517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1518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9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1520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21" name="Rounded Rectangular Callout 26"/>
          <p:cNvSpPr>
            <a:spLocks noChangeArrowheads="1"/>
          </p:cNvSpPr>
          <p:nvPr/>
        </p:nvSpPr>
        <p:spPr bwMode="auto">
          <a:xfrm>
            <a:off x="1524000" y="1219200"/>
            <a:ext cx="990600" cy="609600"/>
          </a:xfrm>
          <a:prstGeom prst="wedgeRoundRectCallout">
            <a:avLst>
              <a:gd name="adj1" fmla="val -96472"/>
              <a:gd name="adj2" fmla="val 66667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add</a:t>
            </a:r>
          </a:p>
          <a:p>
            <a:pPr algn="ctr"/>
            <a:r>
              <a:rPr lang="en-US" sz="2000" b="0">
                <a:latin typeface="Helvetica" charset="0"/>
                <a:cs typeface="Helvetica" charset="0"/>
              </a:rPr>
              <a:t>item</a:t>
            </a:r>
          </a:p>
        </p:txBody>
      </p:sp>
      <p:sp>
        <p:nvSpPr>
          <p:cNvPr id="21522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1523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1524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1525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1526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207288355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355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Ready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3558" name="Rectangle 18"/>
          <p:cNvSpPr>
            <a:spLocks noChangeArrowheads="1"/>
          </p:cNvSpPr>
          <p:nvPr/>
        </p:nvSpPr>
        <p:spPr bwMode="auto">
          <a:xfrm>
            <a:off x="3276600" y="4038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59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(Running)</a:t>
            </a:r>
          </a:p>
        </p:txBody>
      </p:sp>
      <p:sp>
        <p:nvSpPr>
          <p:cNvPr id="23560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3561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2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3563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4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3565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77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3566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3567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3568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9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3570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3571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3572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3573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9" name="Rounded Rectangular Callout 28"/>
          <p:cNvSpPr>
            <a:spLocks noChangeArrowheads="1"/>
          </p:cNvSpPr>
          <p:nvPr/>
        </p:nvSpPr>
        <p:spPr bwMode="auto">
          <a:xfrm>
            <a:off x="5638800" y="2971800"/>
            <a:ext cx="3200400" cy="1143000"/>
          </a:xfrm>
          <a:prstGeom prst="wedgeRoundRectCallout">
            <a:avLst>
              <a:gd name="adj1" fmla="val 5356"/>
              <a:gd name="adj2" fmla="val -124343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signal() wakes up T1 and moves it on ready queue</a:t>
            </a:r>
          </a:p>
        </p:txBody>
      </p:sp>
    </p:spTree>
    <p:extLst>
      <p:ext uri="{BB962C8B-B14F-4D97-AF65-F5344CB8AC3E}">
        <p14:creationId xmlns:p14="http://schemas.microsoft.com/office/powerpoint/2010/main" val="839853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560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5606" name="Rectangle 18"/>
          <p:cNvSpPr>
            <a:spLocks noChangeArrowheads="1"/>
          </p:cNvSpPr>
          <p:nvPr/>
        </p:nvSpPr>
        <p:spPr bwMode="auto">
          <a:xfrm>
            <a:off x="3276600" y="4038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07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(Running)</a:t>
            </a:r>
          </a:p>
        </p:txBody>
      </p:sp>
      <p:sp>
        <p:nvSpPr>
          <p:cNvPr id="25608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5609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0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5611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2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5613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202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T1,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5614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5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5616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7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5618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5619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5620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621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5623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Ready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5624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6964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765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pPr>
              <a:defRPr/>
            </a:pPr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7654" name="Rectangle 18"/>
          <p:cNvSpPr>
            <a:spLocks noChangeArrowheads="1"/>
          </p:cNvSpPr>
          <p:nvPr/>
        </p:nvSpPr>
        <p:spPr bwMode="auto">
          <a:xfrm>
            <a:off x="3276600" y="4648200"/>
            <a:ext cx="2743200" cy="304800"/>
          </a:xfrm>
          <a:prstGeom prst="rect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55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85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Terminate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7656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7657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58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7659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60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7661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202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T1,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7662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7663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7664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65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7666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27667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7668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669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7671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(Ready)</a:t>
            </a:r>
          </a:p>
        </p:txBody>
      </p:sp>
      <p:sp>
        <p:nvSpPr>
          <p:cNvPr id="27672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2044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969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970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970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970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9707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9708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9709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10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9711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29712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9713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714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9715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29716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9717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6324600" y="2209800"/>
            <a:ext cx="2743200" cy="685800"/>
          </a:xfrm>
          <a:prstGeom prst="wedgeRoundRectCallout">
            <a:avLst>
              <a:gd name="adj1" fmla="val 856"/>
              <a:gd name="adj2" fmla="val -155824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T3 scheduled first!</a:t>
            </a:r>
          </a:p>
        </p:txBody>
      </p:sp>
    </p:spTree>
    <p:extLst>
      <p:ext uri="{BB962C8B-B14F-4D97-AF65-F5344CB8AC3E}">
        <p14:creationId xmlns:p14="http://schemas.microsoft.com/office/powerpoint/2010/main" val="1431389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174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49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1750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1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1752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3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1754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1755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1756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1757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8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1759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(T3)</a:t>
            </a:r>
          </a:p>
        </p:txBody>
      </p:sp>
      <p:sp>
        <p:nvSpPr>
          <p:cNvPr id="31760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1761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762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1763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1764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Running)</a:t>
            </a:r>
          </a:p>
        </p:txBody>
      </p:sp>
      <p:sp>
        <p:nvSpPr>
          <p:cNvPr id="31765" name="Rectangle 29"/>
          <p:cNvSpPr>
            <a:spLocks noChangeArrowheads="1"/>
          </p:cNvSpPr>
          <p:nvPr/>
        </p:nvSpPr>
        <p:spPr bwMode="auto">
          <a:xfrm>
            <a:off x="63246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1643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379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797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3798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799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3800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801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3802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3803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804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806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3807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BUSY (T3)</a:t>
            </a:r>
          </a:p>
        </p:txBody>
      </p:sp>
      <p:sp>
        <p:nvSpPr>
          <p:cNvPr id="33808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3809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10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3811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3812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Running)</a:t>
            </a:r>
          </a:p>
        </p:txBody>
      </p:sp>
      <p:sp>
        <p:nvSpPr>
          <p:cNvPr id="33813" name="Rectangle 29"/>
          <p:cNvSpPr>
            <a:spLocks noChangeArrowheads="1"/>
          </p:cNvSpPr>
          <p:nvPr/>
        </p:nvSpPr>
        <p:spPr bwMode="auto">
          <a:xfrm>
            <a:off x="63246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1524000" y="1219200"/>
            <a:ext cx="1219200" cy="609600"/>
          </a:xfrm>
          <a:prstGeom prst="wedgeRoundRectCallout">
            <a:avLst>
              <a:gd name="adj1" fmla="val -96472"/>
              <a:gd name="adj2" fmla="val 66667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remove</a:t>
            </a:r>
          </a:p>
          <a:p>
            <a:pPr algn="ctr"/>
            <a:r>
              <a:rPr lang="en-US" sz="2000" b="0">
                <a:latin typeface="Helvetica" charset="0"/>
                <a:cs typeface="Helvetica" charset="0"/>
              </a:rPr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606028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584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5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5846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7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5848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9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5850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5851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52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5853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5854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35855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5856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57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5858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5859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Finished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5860" name="Rectangle 29"/>
          <p:cNvSpPr>
            <a:spLocks noChangeArrowheads="1"/>
          </p:cNvSpPr>
          <p:nvPr/>
        </p:nvSpPr>
        <p:spPr bwMode="auto">
          <a:xfrm>
            <a:off x="6324600" y="5486400"/>
            <a:ext cx="2514600" cy="304800"/>
          </a:xfrm>
          <a:prstGeom prst="rect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1074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789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7892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3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7894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5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7896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7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7898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7899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7900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7901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7902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37903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7904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7905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1491424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Complete Monitor Example (with cond. variable)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 lock;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Condition dataready;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AddToQueue(item)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Get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queue.enqueue(item);	// Add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// Signal any waiters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Get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item = queue.dequeue();	// Get next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return(item);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>
            <a:off x="685800" y="3352800"/>
            <a:ext cx="914400" cy="18288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37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993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4572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994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994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994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9947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9948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9949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9950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39951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9952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9953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" name="Rounded Rectangular Callout 2"/>
          <p:cNvSpPr>
            <a:spLocks noChangeArrowheads="1"/>
          </p:cNvSpPr>
          <p:nvPr/>
        </p:nvSpPr>
        <p:spPr bwMode="auto">
          <a:xfrm>
            <a:off x="3657600" y="4724400"/>
            <a:ext cx="1752600" cy="1143000"/>
          </a:xfrm>
          <a:prstGeom prst="wedgeRoundRectCallout">
            <a:avLst>
              <a:gd name="adj1" fmla="val -86773"/>
              <a:gd name="adj2" fmla="val -44875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ERROR: Nothing in the queue! </a:t>
            </a:r>
          </a:p>
        </p:txBody>
      </p:sp>
    </p:spTree>
    <p:extLst>
      <p:ext uri="{BB962C8B-B14F-4D97-AF65-F5344CB8AC3E}">
        <p14:creationId xmlns:p14="http://schemas.microsoft.com/office/powerpoint/2010/main" val="1526788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</a:t>
            </a:r>
            <a:r>
              <a:rPr lang="en-US" altLang="ko-KR" sz="1800" u="sng">
                <a:latin typeface="Arial Narrow" charset="0"/>
                <a:cs typeface="Arial Narrow" charset="0"/>
              </a:rPr>
              <a:t>while</a:t>
            </a:r>
            <a:r>
              <a:rPr lang="en-US" altLang="ko-KR" sz="1800">
                <a:latin typeface="Arial Narrow" charset="0"/>
                <a:cs typeface="Arial Narrow" charset="0"/>
              </a:rPr>
              <a:t>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4198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89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1990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91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1992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93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1994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1995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1996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1997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1998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BUSY (T1)</a:t>
            </a:r>
          </a:p>
        </p:txBody>
      </p:sp>
      <p:sp>
        <p:nvSpPr>
          <p:cNvPr id="41999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2000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001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1600200" y="4648200"/>
            <a:ext cx="1447800" cy="1143000"/>
          </a:xfrm>
          <a:prstGeom prst="wedgeRoundRectCallout">
            <a:avLst>
              <a:gd name="adj1" fmla="val -86773"/>
              <a:gd name="adj2" fmla="val -99319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Replace “if” with “while”</a:t>
            </a:r>
          </a:p>
        </p:txBody>
      </p:sp>
    </p:spTree>
    <p:extLst>
      <p:ext uri="{BB962C8B-B14F-4D97-AF65-F5344CB8AC3E}">
        <p14:creationId xmlns:p14="http://schemas.microsoft.com/office/powerpoint/2010/main" val="2172657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while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4403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37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4038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39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4040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41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4042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4043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4044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4045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4046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44047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4048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4049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3429000" y="4191000"/>
            <a:ext cx="1447800" cy="1143000"/>
          </a:xfrm>
          <a:prstGeom prst="wedgeRoundRectCallout">
            <a:avLst>
              <a:gd name="adj1" fmla="val -79759"/>
              <a:gd name="adj2" fmla="val -68208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Check again if empty!</a:t>
            </a:r>
          </a:p>
        </p:txBody>
      </p:sp>
    </p:spTree>
    <p:extLst>
      <p:ext uri="{BB962C8B-B14F-4D97-AF65-F5344CB8AC3E}">
        <p14:creationId xmlns:p14="http://schemas.microsoft.com/office/powerpoint/2010/main" val="3663370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while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4608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Waiting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2A40E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5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6086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7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6088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9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6090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6091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6092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6093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6094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46095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6096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6097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271151989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465513"/>
            <a:ext cx="8496300" cy="3200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Motivation: Consider a shared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classes of users: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– never modify database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– read and modify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Is using a single lock on the whole database sufficient?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Like to have many readers at the same time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1676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9444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D1820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okToRead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okToWrite = NIL</a:t>
            </a:r>
          </a:p>
        </p:txBody>
      </p:sp>
    </p:spTree>
    <p:extLst>
      <p:ext uri="{BB962C8B-B14F-4D97-AF65-F5344CB8AC3E}">
        <p14:creationId xmlns:p14="http://schemas.microsoft.com/office/powerpoint/2010/main" val="1146651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791200"/>
          </a:xfrm>
        </p:spPr>
        <p:txBody>
          <a:bodyPr/>
          <a:lstStyle/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AccessDatabase(ReadOnly);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2227" name="Rectangular Callout 9"/>
          <p:cNvSpPr>
            <a:spLocks noChangeArrowheads="1"/>
          </p:cNvSpPr>
          <p:nvPr/>
        </p:nvSpPr>
        <p:spPr bwMode="auto">
          <a:xfrm>
            <a:off x="2743200" y="2514600"/>
            <a:ext cx="2209800" cy="762000"/>
          </a:xfrm>
          <a:prstGeom prst="wedgeRectCallout">
            <a:avLst>
              <a:gd name="adj1" fmla="val -50019"/>
              <a:gd name="adj2" fmla="val 80736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Why release lock here?</a:t>
            </a:r>
          </a:p>
        </p:txBody>
      </p:sp>
    </p:spTree>
    <p:extLst>
      <p:ext uri="{BB962C8B-B14F-4D97-AF65-F5344CB8AC3E}">
        <p14:creationId xmlns:p14="http://schemas.microsoft.com/office/powerpoint/2010/main" val="3433945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522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AccessDatabase(ReadWrite);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>
                <a:ea typeface="굴림" charset="0"/>
                <a:cs typeface="굴림" charset="0"/>
              </a:rPr>
              <a:t>Why Give priority to writers?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ea typeface="굴림" charset="0"/>
                <a:cs typeface="굴림" charset="0"/>
              </a:rPr>
              <a:t>Why broadcast() here instead of signal()?</a:t>
            </a:r>
          </a:p>
        </p:txBody>
      </p:sp>
    </p:spTree>
    <p:extLst>
      <p:ext uri="{BB962C8B-B14F-4D97-AF65-F5344CB8AC3E}">
        <p14:creationId xmlns:p14="http://schemas.microsoft.com/office/powerpoint/2010/main" val="2716820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559 -0.79903 C 0.95521 -0.63737 0.97483 -0.47549 0.93698 -0.38298 C 0.89914 -0.29047 0.80365 -0.26735 0.70834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942 -0.2544 C 0.99167 -0.30551 0.94393 -0.35639 0.88178 -0.36772 C 0.81963 -0.37905 0.74306 -0.35061 0.66667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38862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Use an example to simulate the solution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Initially: AR = 0,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377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b="0">
              <a:latin typeface="Helvetica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71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14400"/>
            <a:ext cx="8839200" cy="5638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Need to be careful about precise definition of signal and wait.  Consider a piece of our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dequeue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code: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queue.isEmpty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()) {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dataready.wait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(&amp;lock);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queue.dequeue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Get next item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Why didn’t we do this?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queue.isEmpty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()) {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dataready.wait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(&amp;lock);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queue.dequeue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Get next item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Answer: depends on the type of scheduling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Hoare-style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Mesa-style</a:t>
            </a:r>
          </a:p>
        </p:txBody>
      </p:sp>
    </p:spTree>
    <p:extLst>
      <p:ext uri="{BB962C8B-B14F-4D97-AF65-F5344CB8AC3E}">
        <p14:creationId xmlns:p14="http://schemas.microsoft.com/office/powerpoint/2010/main" val="18262373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</p:txBody>
      </p:sp>
      <p:sp>
        <p:nvSpPr>
          <p:cNvPr id="5837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4282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914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781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1, 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914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5834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578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3031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191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14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044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= 2,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14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976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5562600"/>
            <a:ext cx="6873875" cy="8302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Assume readers take a while to access database</a:t>
            </a: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Situation: Locks released, only AR is non-zero</a:t>
            </a:r>
            <a:endParaRPr lang="en-US" b="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56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1143000" y="1981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588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224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Hoare monitors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Signaler gives up lock, CPU to waiter; waiter runs immediately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Waiter 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Most textbooks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5334000" y="2971800"/>
            <a:ext cx="3505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endParaRPr lang="en-US" altLang="ko-KR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29000" y="3581400"/>
            <a:ext cx="1905000" cy="406400"/>
            <a:chOff x="3429000" y="3581400"/>
            <a:chExt cx="1905000" cy="406400"/>
          </a:xfrm>
        </p:grpSpPr>
        <p:cxnSp>
          <p:nvCxnSpPr>
            <p:cNvPr id="56332" name="Straight Arrow Connector 6"/>
            <p:cNvCxnSpPr>
              <a:cxnSpLocks noChangeShapeType="1"/>
              <a:endCxn id="56323" idx="1"/>
            </p:cNvCxnSpPr>
            <p:nvPr/>
          </p:nvCxnSpPr>
          <p:spPr bwMode="auto">
            <a:xfrm>
              <a:off x="3429000" y="3962400"/>
              <a:ext cx="1905000" cy="25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33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4114800"/>
            <a:ext cx="1905000" cy="685800"/>
            <a:chOff x="3429000" y="4114800"/>
            <a:chExt cx="1905000" cy="685800"/>
          </a:xfrm>
        </p:grpSpPr>
        <p:cxnSp>
          <p:nvCxnSpPr>
            <p:cNvPr id="56330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31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5523707" y="4456906"/>
            <a:ext cx="534988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5289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1143000" y="2209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4628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143000" y="2438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963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24277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143000" y="2590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0660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943600"/>
            <a:ext cx="7472363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W1 cannot start because of readers, so goes to sleep</a:t>
            </a:r>
          </a:p>
        </p:txBody>
      </p:sp>
    </p:spTree>
    <p:extLst>
      <p:ext uri="{BB962C8B-B14F-4D97-AF65-F5344CB8AC3E}">
        <p14:creationId xmlns:p14="http://schemas.microsoft.com/office/powerpoint/2010/main" val="3100432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 fontScale="925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7257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 fontScale="925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38309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 fontScale="925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 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914400" y="2590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0920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 fontScale="925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914400" y="2819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413" y="5181600"/>
            <a:ext cx="8866187" cy="1200150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Status: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b="0" dirty="0">
                <a:latin typeface="Helvetica" charset="0"/>
                <a:ea typeface="굴림" charset="0"/>
                <a:cs typeface="굴림" charset="0"/>
              </a:rPr>
              <a:t>R1 and R2 still reading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b="0" dirty="0">
                <a:latin typeface="Helvetica" charset="0"/>
                <a:cs typeface="Helvetica" charset="0"/>
              </a:rPr>
              <a:t>W1 and R3 waiting on </a:t>
            </a:r>
            <a:r>
              <a:rPr lang="en-US" b="0" dirty="0" err="1">
                <a:latin typeface="Helvetica" charset="0"/>
                <a:cs typeface="Helvetica" charset="0"/>
              </a:rPr>
              <a:t>okToWrite</a:t>
            </a:r>
            <a:r>
              <a:rPr lang="en-US" b="0" dirty="0">
                <a:latin typeface="Helvetica" charset="0"/>
                <a:cs typeface="Helvetica" charset="0"/>
              </a:rPr>
              <a:t> and </a:t>
            </a:r>
            <a:r>
              <a:rPr lang="en-US" b="0" dirty="0" err="1">
                <a:latin typeface="Helvetica" charset="0"/>
                <a:cs typeface="Helvetica" charset="0"/>
              </a:rPr>
              <a:t>okToRead</a:t>
            </a:r>
            <a:r>
              <a:rPr lang="en-US" b="0" dirty="0">
                <a:latin typeface="Helvetica" charset="0"/>
                <a:cs typeface="Helvetica" charset="0"/>
              </a:rPr>
              <a:t>, respectively</a:t>
            </a:r>
          </a:p>
        </p:txBody>
      </p:sp>
    </p:spTree>
    <p:extLst>
      <p:ext uri="{BB962C8B-B14F-4D97-AF65-F5344CB8AC3E}">
        <p14:creationId xmlns:p14="http://schemas.microsoft.com/office/powerpoint/2010/main" val="1817367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51916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6804" name="Rectangle 7"/>
          <p:cNvSpPr>
            <a:spLocks noChangeArrowheads="1"/>
          </p:cNvSpPr>
          <p:nvPr/>
        </p:nvSpPr>
        <p:spPr bwMode="auto">
          <a:xfrm>
            <a:off x="914400" y="5029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101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7828" name="Rectangle 7"/>
          <p:cNvSpPr>
            <a:spLocks noChangeArrowheads="1"/>
          </p:cNvSpPr>
          <p:nvPr/>
        </p:nvSpPr>
        <p:spPr bwMode="auto">
          <a:xfrm>
            <a:off x="914400" y="5257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26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Signaler keeps lock and 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Waiter placed on ready queue with no special priority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Practically, need to check condition again after wait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Most real operating systems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334000" y="2971800"/>
            <a:ext cx="381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endParaRPr lang="en-US" altLang="ko-KR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cxnSp>
        <p:nvCxnSpPr>
          <p:cNvPr id="58373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8374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9161" name="Rectangular Callout 16"/>
          <p:cNvSpPr>
            <a:spLocks noChangeArrowheads="1"/>
          </p:cNvSpPr>
          <p:nvPr/>
        </p:nvSpPr>
        <p:spPr bwMode="auto">
          <a:xfrm>
            <a:off x="2971800" y="2895600"/>
            <a:ext cx="1752600" cy="914400"/>
          </a:xfrm>
          <a:prstGeom prst="wedgeRectCallout">
            <a:avLst>
              <a:gd name="adj1" fmla="val -38579"/>
              <a:gd name="adj2" fmla="val 625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Put waiting thread on ready queue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25738" y="3810000"/>
            <a:ext cx="2609850" cy="782638"/>
            <a:chOff x="2725738" y="3810000"/>
            <a:chExt cx="2609850" cy="782638"/>
          </a:xfrm>
        </p:grpSpPr>
        <p:cxnSp>
          <p:nvCxnSpPr>
            <p:cNvPr id="58377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2895600" y="3810000"/>
              <a:ext cx="2438400" cy="7620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8378" name="TextBox 17"/>
            <p:cNvSpPr txBox="1">
              <a:spLocks noChangeArrowheads="1"/>
            </p:cNvSpPr>
            <p:nvPr/>
          </p:nvSpPr>
          <p:spPr bwMode="auto">
            <a:xfrm rot="-1028988">
              <a:off x="2725738" y="4222750"/>
              <a:ext cx="26098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latin typeface="Helvetica" charset="0"/>
                  <a:cs typeface="Helvetica" charset="0"/>
                </a:rPr>
                <a:t>schedule waiting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1980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8852" name="Rectangle 7"/>
          <p:cNvSpPr>
            <a:spLocks noChangeArrowheads="1"/>
          </p:cNvSpPr>
          <p:nvPr/>
        </p:nvSpPr>
        <p:spPr bwMode="auto">
          <a:xfrm>
            <a:off x="914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0464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9876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81746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0900" name="Rectangle 7"/>
          <p:cNvSpPr>
            <a:spLocks noChangeArrowheads="1"/>
          </p:cNvSpPr>
          <p:nvPr/>
        </p:nvSpPr>
        <p:spPr bwMode="auto">
          <a:xfrm>
            <a:off x="914400" y="5029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9516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914400" y="5257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6866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2948" name="Rectangle 7"/>
          <p:cNvSpPr>
            <a:spLocks noChangeArrowheads="1"/>
          </p:cNvSpPr>
          <p:nvPr/>
        </p:nvSpPr>
        <p:spPr bwMode="auto">
          <a:xfrm>
            <a:off x="914400" y="5410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5943600"/>
            <a:ext cx="7540625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All reader finished, signal writer – note, R3 still waiting</a:t>
            </a:r>
          </a:p>
        </p:txBody>
      </p:sp>
    </p:spTree>
    <p:extLst>
      <p:ext uri="{BB962C8B-B14F-4D97-AF65-F5344CB8AC3E}">
        <p14:creationId xmlns:p14="http://schemas.microsoft.com/office/powerpoint/2010/main" val="779778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143000" y="2590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397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3973" name="Rectangular Callout 9"/>
          <p:cNvSpPr>
            <a:spLocks noChangeArrowheads="1"/>
          </p:cNvSpPr>
          <p:nvPr/>
        </p:nvSpPr>
        <p:spPr bwMode="auto">
          <a:xfrm>
            <a:off x="152400" y="3048000"/>
            <a:ext cx="1371600" cy="762000"/>
          </a:xfrm>
          <a:prstGeom prst="wedgeRectCallout">
            <a:avLst>
              <a:gd name="adj1" fmla="val 21278"/>
              <a:gd name="adj2" fmla="val -7759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Got signal from R1</a:t>
            </a:r>
          </a:p>
        </p:txBody>
      </p:sp>
    </p:spTree>
    <p:extLst>
      <p:ext uri="{BB962C8B-B14F-4D97-AF65-F5344CB8AC3E}">
        <p14:creationId xmlns:p14="http://schemas.microsoft.com/office/powerpoint/2010/main" val="1593284822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1143000" y="2743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499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24666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1143000" y="3200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20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6021" name="TextBox 1"/>
          <p:cNvSpPr txBox="1">
            <a:spLocks noChangeArrowheads="1"/>
          </p:cNvSpPr>
          <p:nvPr/>
        </p:nvSpPr>
        <p:spPr bwMode="auto">
          <a:xfrm>
            <a:off x="10020300" y="36322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474016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1143000" y="3886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4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63325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1143000" y="4624388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365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066800"/>
            <a:ext cx="8699500" cy="54498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Why do we use “while()” instead of “if() with Mesa monitors?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Example illustrating what happens if we use “if()”, e.g.,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We’ll use the synchronized (infinite) queue example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609600" y="3657600"/>
            <a:ext cx="3886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AddToQueue(item) {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queue.enqueue(item);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lock.Release();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4724400" y="3657600"/>
            <a:ext cx="457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item = queue.dequeue();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lock.Release();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return(item);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10245" name="Rounded Rectangular Callout 1"/>
          <p:cNvSpPr>
            <a:spLocks noChangeArrowheads="1"/>
          </p:cNvSpPr>
          <p:nvPr/>
        </p:nvSpPr>
        <p:spPr bwMode="auto">
          <a:xfrm>
            <a:off x="2438400" y="5181600"/>
            <a:ext cx="2362200" cy="838200"/>
          </a:xfrm>
          <a:prstGeom prst="wedgeRoundRectCallout">
            <a:avLst>
              <a:gd name="adj1" fmla="val 59667"/>
              <a:gd name="adj2" fmla="val -151977"/>
              <a:gd name="adj3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Replace “while” </a:t>
            </a:r>
            <a:r>
              <a:rPr lang="en-US" b="0">
                <a:latin typeface="Helvetica" charset="0"/>
                <a:cs typeface="Helvetica" charset="0"/>
                <a:sym typeface="Wingdings" charset="0"/>
              </a:rPr>
              <a:t>with  “if”</a:t>
            </a:r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71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1143000" y="48006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51903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1143000" y="5334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943600"/>
            <a:ext cx="4872038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No waiting writer, signal reader R3</a:t>
            </a:r>
          </a:p>
        </p:txBody>
      </p:sp>
    </p:spTree>
    <p:extLst>
      <p:ext uri="{BB962C8B-B14F-4D97-AF65-F5344CB8AC3E}">
        <p14:creationId xmlns:p14="http://schemas.microsoft.com/office/powerpoint/2010/main" val="2369616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914400" y="2819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141" name="Rectangular Callout 9"/>
          <p:cNvSpPr>
            <a:spLocks noChangeArrowheads="1"/>
          </p:cNvSpPr>
          <p:nvPr/>
        </p:nvSpPr>
        <p:spPr bwMode="auto">
          <a:xfrm>
            <a:off x="152400" y="3276600"/>
            <a:ext cx="1371600" cy="762000"/>
          </a:xfrm>
          <a:prstGeom prst="wedgeRectCallout">
            <a:avLst>
              <a:gd name="adj1" fmla="val 21278"/>
              <a:gd name="adj2" fmla="val -7759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Got signal from W1</a:t>
            </a:r>
          </a:p>
        </p:txBody>
      </p:sp>
    </p:spTree>
    <p:extLst>
      <p:ext uri="{BB962C8B-B14F-4D97-AF65-F5344CB8AC3E}">
        <p14:creationId xmlns:p14="http://schemas.microsoft.com/office/powerpoint/2010/main" val="1617625206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2164" name="Rectangle 7"/>
          <p:cNvSpPr>
            <a:spLocks noChangeArrowheads="1"/>
          </p:cNvSpPr>
          <p:nvPr/>
        </p:nvSpPr>
        <p:spPr bwMode="auto">
          <a:xfrm>
            <a:off x="914400" y="30480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9460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3188" name="Rectangle 7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381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4212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44751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914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5943600"/>
            <a:ext cx="1158875" cy="461963"/>
          </a:xfrm>
          <a:prstGeom prst="rect">
            <a:avLst/>
          </a:prstGeom>
          <a:solidFill>
            <a:srgbClr val="FFFFAA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380758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6258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7244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259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09600" y="3276600"/>
            <a:ext cx="3810000" cy="2057400"/>
            <a:chOff x="609600" y="3276600"/>
            <a:chExt cx="3810000" cy="2057400"/>
          </a:xfrm>
        </p:grpSpPr>
        <p:sp>
          <p:nvSpPr>
            <p:cNvPr id="96261" name="Rectangle 4"/>
            <p:cNvSpPr>
              <a:spLocks noChangeArrowheads="1"/>
            </p:cNvSpPr>
            <p:nvPr/>
          </p:nvSpPr>
          <p:spPr bwMode="auto">
            <a:xfrm>
              <a:off x="609600" y="5105400"/>
              <a:ext cx="3352800" cy="228600"/>
            </a:xfrm>
            <a:prstGeom prst="rect">
              <a:avLst/>
            </a:prstGeom>
            <a:solidFill>
              <a:srgbClr val="2A40E2">
                <a:alpha val="59999"/>
              </a:srgbClr>
            </a:solidFill>
            <a:ln w="38100">
              <a:solidFill>
                <a:srgbClr val="2A40E2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62" name="Rectangular Callout 9"/>
            <p:cNvSpPr>
              <a:spLocks noChangeArrowheads="1"/>
            </p:cNvSpPr>
            <p:nvPr/>
          </p:nvSpPr>
          <p:spPr bwMode="auto">
            <a:xfrm>
              <a:off x="2438400" y="3276600"/>
              <a:ext cx="1981200" cy="1371600"/>
            </a:xfrm>
            <a:prstGeom prst="wedgeRectCallout">
              <a:avLst>
                <a:gd name="adj1" fmla="val -52417"/>
                <a:gd name="adj2" fmla="val 83954"/>
              </a:avLst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>
                  <a:latin typeface="Helvetica" charset="0"/>
                  <a:cs typeface="Helvetica" charset="0"/>
                </a:rPr>
                <a:t>What if we remove this line?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9892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7282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525145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broadcast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283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41655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284" name="Rectangular Callout 9"/>
          <p:cNvSpPr>
            <a:spLocks noChangeArrowheads="1"/>
          </p:cNvSpPr>
          <p:nvPr/>
        </p:nvSpPr>
        <p:spPr bwMode="auto">
          <a:xfrm>
            <a:off x="2438400" y="3581400"/>
            <a:ext cx="2133600" cy="1371600"/>
          </a:xfrm>
          <a:prstGeom prst="wedgeRectCallout">
            <a:avLst>
              <a:gd name="adj1" fmla="val -26620"/>
              <a:gd name="adj2" fmla="val 82829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>
                <a:latin typeface="Helvetica" charset="0"/>
                <a:cs typeface="Helvetica" charset="0"/>
              </a:rPr>
              <a:t>What if we turn signal to  broadcast?</a:t>
            </a:r>
          </a:p>
        </p:txBody>
      </p:sp>
    </p:spTree>
    <p:extLst>
      <p:ext uri="{BB962C8B-B14F-4D97-AF65-F5344CB8AC3E}">
        <p14:creationId xmlns:p14="http://schemas.microsoft.com/office/powerpoint/2010/main" val="3983876064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8306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7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8" name="Rectangle 7"/>
          <p:cNvSpPr>
            <a:spLocks noChangeArrowheads="1"/>
          </p:cNvSpPr>
          <p:nvPr/>
        </p:nvSpPr>
        <p:spPr bwMode="auto">
          <a:xfrm>
            <a:off x="762000" y="5867400"/>
            <a:ext cx="8153400" cy="838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>
                <a:latin typeface="Helvetica" charset="0"/>
                <a:cs typeface="Helvetica" charset="0"/>
              </a:rPr>
              <a:t>What if we turn okToWrite and okToRead into okContinue?</a:t>
            </a:r>
          </a:p>
        </p:txBody>
      </p:sp>
    </p:spTree>
    <p:extLst>
      <p:ext uri="{BB962C8B-B14F-4D97-AF65-F5344CB8AC3E}">
        <p14:creationId xmlns:p14="http://schemas.microsoft.com/office/powerpoint/2010/main" val="13665428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1331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3316" name="Freeform 6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457200" y="32766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19" name="Rounded Rectangle 3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0" name="TextBox 4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3322" name="TextBox 13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cxnSp>
        <p:nvCxnSpPr>
          <p:cNvPr id="13323" name="Straight Arrow Connector 17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324" name="TextBox 18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3325" name="Rounded Rectangle 20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3327" name="Rounded Rectangle 22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8" name="TextBox 23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3329" name="TextBox 16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54935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3"/>
          <p:cNvSpPr>
            <a:spLocks noGrp="1"/>
          </p:cNvSpPr>
          <p:nvPr>
            <p:ph type="title"/>
          </p:nvPr>
        </p:nvSpPr>
        <p:spPr>
          <a:xfrm>
            <a:off x="990600" y="0"/>
            <a:ext cx="71628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9330" name="Content Placeholder 4"/>
          <p:cNvSpPr>
            <a:spLocks noGrp="1"/>
          </p:cNvSpPr>
          <p:nvPr>
            <p:ph sz="half" idx="1"/>
          </p:nvPr>
        </p:nvSpPr>
        <p:spPr>
          <a:xfrm>
            <a:off x="0" y="6096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31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6096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(&amp;lock);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32" name="Rectangle 7"/>
          <p:cNvSpPr>
            <a:spLocks noChangeArrowheads="1"/>
          </p:cNvSpPr>
          <p:nvPr/>
        </p:nvSpPr>
        <p:spPr bwMode="auto">
          <a:xfrm>
            <a:off x="76200" y="5562600"/>
            <a:ext cx="9067800" cy="1066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buFont typeface="Arial" charset="0"/>
              <a:buChar char="•"/>
            </a:pPr>
            <a:r>
              <a:rPr lang="en-US" dirty="0">
                <a:latin typeface="Helvetica" charset="0"/>
                <a:cs typeface="Helvetica" charset="0"/>
              </a:rPr>
              <a:t> </a:t>
            </a:r>
            <a:r>
              <a:rPr lang="en-US" sz="2000" dirty="0">
                <a:latin typeface="Helvetica" charset="0"/>
                <a:cs typeface="Helvetica" charset="0"/>
              </a:rPr>
              <a:t>R1 arrives </a:t>
            </a: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W1, R2 arrive while R1 still reading </a:t>
            </a:r>
            <a:r>
              <a:rPr lang="en-US" sz="2000" dirty="0">
                <a:latin typeface="Helvetica" charset="0"/>
                <a:cs typeface="Helvetica" charset="0"/>
                <a:sym typeface="Wingdings" charset="0"/>
              </a:rPr>
              <a:t> W1 and R2 wait for R1 to finish</a:t>
            </a:r>
            <a:endParaRPr lang="en-US" sz="2000" dirty="0">
              <a:latin typeface="Helvetica" charset="0"/>
              <a:cs typeface="Helvetica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Assume R1’s signal </a:t>
            </a:r>
            <a:r>
              <a:rPr lang="en-US" sz="2000">
                <a:latin typeface="Helvetica" charset="0"/>
                <a:cs typeface="Helvetica" charset="0"/>
              </a:rPr>
              <a:t>is delivered to R2 (not W1)</a:t>
            </a:r>
          </a:p>
        </p:txBody>
      </p:sp>
    </p:spTree>
    <p:extLst>
      <p:ext uri="{BB962C8B-B14F-4D97-AF65-F5344CB8AC3E}">
        <p14:creationId xmlns:p14="http://schemas.microsoft.com/office/powerpoint/2010/main" val="2398892196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100354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okContinue.broadcast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5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6" name="Rectangular Callout 6"/>
          <p:cNvSpPr>
            <a:spLocks noChangeArrowheads="1"/>
          </p:cNvSpPr>
          <p:nvPr/>
        </p:nvSpPr>
        <p:spPr bwMode="auto">
          <a:xfrm>
            <a:off x="3124200" y="5867400"/>
            <a:ext cx="4419600" cy="685800"/>
          </a:xfrm>
          <a:prstGeom prst="wedgeRectCallout">
            <a:avLst>
              <a:gd name="adj1" fmla="val -54273"/>
              <a:gd name="adj2" fmla="val -72046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>
                <a:latin typeface="Helvetica" charset="0"/>
                <a:cs typeface="Helvetica" charset="0"/>
              </a:rPr>
              <a:t>Need to change to broadcast!</a:t>
            </a:r>
          </a:p>
        </p:txBody>
      </p:sp>
    </p:spTree>
    <p:extLst>
      <p:ext uri="{BB962C8B-B14F-4D97-AF65-F5344CB8AC3E}">
        <p14:creationId xmlns:p14="http://schemas.microsoft.com/office/powerpoint/2010/main" val="2874146636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Project 1 Design Document due </a:t>
            </a:r>
            <a:r>
              <a:rPr lang="en-US" sz="2800" b="1" dirty="0">
                <a:solidFill>
                  <a:srgbClr val="FF0000"/>
                </a:solidFill>
              </a:rPr>
              <a:t>today 11:59PM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Midterm on </a:t>
            </a:r>
            <a:r>
              <a:rPr lang="en-US" sz="280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Wednesday 2/28 6:30-8:30PM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Room assignments TBD </a:t>
            </a:r>
          </a:p>
          <a:p>
            <a:pPr lvl="1">
              <a:lnSpc>
                <a:spcPct val="100000"/>
              </a:lnSpc>
            </a:pP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600" dirty="0"/>
              <a:t>Closed book, no calculators, </a:t>
            </a:r>
            <a:r>
              <a:rPr lang="en-US" sz="2600" dirty="0">
                <a:latin typeface="Gill Sans" charset="0"/>
                <a:ea typeface="Gill Sans" charset="0"/>
                <a:cs typeface="Gill Sans" charset="0"/>
              </a:rPr>
              <a:t>one double-side letter-sized page of handwritten notes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" charset="0"/>
                <a:ea typeface="Gill Sans" charset="0"/>
                <a:cs typeface="Gill Sans" charset="0"/>
              </a:rPr>
              <a:t>Covers Lectures 1-10, readings, homework 1, and project 1 </a:t>
            </a:r>
          </a:p>
          <a:p>
            <a:pPr lvl="1">
              <a:lnSpc>
                <a:spcPct val="100000"/>
              </a:lnSpc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97218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98622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CPU 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962400"/>
            <a:ext cx="8458200" cy="3124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Earlier, we talked about the life-cycle of a thread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Active threads work their way from Ready queue to Running to various waiting queues.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1066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770221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CPU Scheduling 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038600"/>
            <a:ext cx="8839200" cy="2971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Question: How does OS decide which thread to </a:t>
            </a:r>
            <a:r>
              <a:rPr lang="en-US" altLang="ko-KR" sz="2800" dirty="0" err="1">
                <a:ea typeface="굴림" panose="020B0600000101010101" pitchFamily="34" charset="-127"/>
              </a:rPr>
              <a:t>dequeue</a:t>
            </a:r>
            <a:r>
              <a:rPr lang="en-US" altLang="ko-KR" sz="2800" dirty="0">
                <a:ea typeface="굴림" panose="020B0600000101010101" pitchFamily="34" charset="-127"/>
              </a:rPr>
              <a:t>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Obvious queue to worry about is ready queue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Others can be scheduled as well, however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sz="2800" dirty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1066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842636"/>
      </p:ext>
    </p:extLst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Assumption –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191000"/>
            <a:ext cx="8839200" cy="25146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With </a:t>
            </a:r>
            <a:r>
              <a:rPr lang="en-US" altLang="ko-KR" dirty="0" err="1">
                <a:ea typeface="굴림" panose="020B0600000101010101" pitchFamily="34" charset="-127"/>
              </a:rPr>
              <a:t>timeslicing</a:t>
            </a:r>
            <a:r>
              <a:rPr lang="en-US" altLang="ko-KR" dirty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038600" y="1062335"/>
            <a:ext cx="39281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524000"/>
            <a:ext cx="1219200" cy="6477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57701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Programs are independent</a:t>
            </a:r>
          </a:p>
        </p:txBody>
      </p:sp>
    </p:spTree>
    <p:extLst>
      <p:ext uri="{BB962C8B-B14F-4D97-AF65-F5344CB8AC3E}">
        <p14:creationId xmlns:p14="http://schemas.microsoft.com/office/powerpoint/2010/main" val="3350219023"/>
      </p:ext>
    </p:extLst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Scheduling Assumptions (Cont.)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365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Clearly, unrealistic but they simplify the problem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ko-KR" altLang="en-US" sz="2800" dirty="0">
              <a:ea typeface="굴림" panose="020B0600000101010101" pitchFamily="34" charset="-127"/>
            </a:endParaRP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981200" y="5029200"/>
            <a:ext cx="5106061" cy="1192213"/>
            <a:chOff x="2400" y="1152"/>
            <a:chExt cx="2969" cy="751"/>
          </a:xfrm>
        </p:grpSpPr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2400" y="1152"/>
              <a:ext cx="2969" cy="384"/>
              <a:chOff x="672" y="2352"/>
              <a:chExt cx="4710" cy="528"/>
            </a:xfrm>
          </p:grpSpPr>
          <p:sp>
            <p:nvSpPr>
              <p:cNvPr id="17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USER1</a:t>
                </a:r>
              </a:p>
            </p:txBody>
          </p:sp>
          <p:sp>
            <p:nvSpPr>
              <p:cNvPr id="18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USER2</a:t>
                </a:r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USER3</a:t>
                </a: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USER1</a:t>
                </a:r>
              </a:p>
            </p:txBody>
          </p:sp>
          <p:sp>
            <p:nvSpPr>
              <p:cNvPr id="21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74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" charset="0"/>
                    <a:ea typeface="Gill Sans" charset="0"/>
                    <a:cs typeface="Gill Sans" charset="0"/>
                  </a:rPr>
                  <a:t>USER2</a:t>
                </a:r>
              </a:p>
            </p:txBody>
          </p:sp>
        </p:grp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6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32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231816"/>
      </p:ext>
    </p:extLst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b="1" dirty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5070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1536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65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66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15367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5368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369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5370" name="Freeform 22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371" name="TextBox 23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5372" name="TextBox 27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5373" name="Rounded Rectangle 30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4" name="TextBox 31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5375" name="Rounded Rectangle 32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6" name="TextBox 33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5377" name="TextBox 34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99990"/>
      </p:ext>
    </p:extLst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Scheduling Policy Goals/Criteria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867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b="1" dirty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Efficient use of resources (CPU, disk, memory, </a:t>
            </a:r>
            <a:r>
              <a:rPr lang="en-US" altLang="ko-KR" sz="2400" dirty="0" err="1">
                <a:ea typeface="굴림" panose="020B0600000101010101" pitchFamily="34" charset="-127"/>
              </a:rPr>
              <a:t>etc</a:t>
            </a:r>
            <a:r>
              <a:rPr lang="en-US" altLang="ko-KR" sz="2400" dirty="0">
                <a:ea typeface="굴림" panose="020B0600000101010101" pitchFamily="34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7443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Scheduling Policy Goals/Criteria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029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b="1" dirty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Better </a:t>
            </a:r>
            <a:r>
              <a:rPr lang="en-US" altLang="ko-KR" sz="2400" i="1" dirty="0">
                <a:ea typeface="굴림" panose="020B0600000101010101" pitchFamily="34" charset="-127"/>
              </a:rPr>
              <a:t>average</a:t>
            </a:r>
            <a:r>
              <a:rPr lang="en-US" altLang="ko-KR" sz="2400" dirty="0">
                <a:ea typeface="굴림" panose="020B0600000101010101" pitchFamily="34" charset="-127"/>
              </a:rPr>
              <a:t> response time by making system </a:t>
            </a:r>
            <a:r>
              <a:rPr lang="en-US" altLang="ko-KR" sz="2400" i="1" dirty="0">
                <a:ea typeface="굴림" panose="020B0600000101010101" pitchFamily="34" charset="-127"/>
              </a:rPr>
              <a:t>less</a:t>
            </a:r>
            <a:r>
              <a:rPr lang="en-US" altLang="ko-KR" sz="2400" dirty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1711209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4478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dirty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dirty="0">
                <a:ea typeface="굴림" panose="020B0600000101010101" pitchFamily="34" charset="-127"/>
              </a:rPr>
              <a:t>Example:	</a:t>
            </a:r>
            <a:r>
              <a:rPr lang="en-US" altLang="ko-KR" sz="2800" u="sng" dirty="0">
                <a:ea typeface="굴림" panose="020B0600000101010101" pitchFamily="34" charset="-127"/>
              </a:rPr>
              <a:t>Process</a:t>
            </a:r>
            <a:r>
              <a:rPr lang="en-US" altLang="ko-KR" sz="2800" dirty="0">
                <a:ea typeface="굴림" panose="020B0600000101010101" pitchFamily="34" charset="-127"/>
              </a:rPr>
              <a:t>	</a:t>
            </a:r>
            <a:r>
              <a:rPr lang="en-US" altLang="ko-KR" sz="2800" u="sng" dirty="0">
                <a:ea typeface="굴림" panose="020B0600000101010101" pitchFamily="34" charset="-127"/>
              </a:rPr>
              <a:t>Burst Time</a:t>
            </a:r>
            <a:br>
              <a:rPr lang="en-US" altLang="ko-KR" sz="2800" u="sng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</a:rPr>
              <a:t>	24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 	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</a:t>
            </a:r>
            <a:r>
              <a:rPr lang="en-US" altLang="ko-KR" dirty="0">
                <a:ea typeface="굴림" panose="020B0600000101010101" pitchFamily="34" charset="-127"/>
              </a:rPr>
              <a:t>3</a:t>
            </a:r>
            <a:r>
              <a:rPr lang="en-US" altLang="ko-KR" i="1" baseline="-25000" dirty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1</a:t>
            </a:r>
            <a:r>
              <a:rPr lang="en-US" altLang="ko-KR" sz="2400" dirty="0">
                <a:ea typeface="굴림" panose="020B0600000101010101" pitchFamily="34" charset="-127"/>
              </a:rPr>
              <a:t> ,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ea typeface="굴림" panose="020B0600000101010101" pitchFamily="34" charset="-127"/>
              </a:rPr>
              <a:t> ,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3  </a:t>
            </a:r>
            <a:br>
              <a:rPr lang="en-US" altLang="ko-KR" sz="2400" i="1" baseline="-250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sz="2400" dirty="0">
                <a:ea typeface="굴림" panose="020B0600000101010101" pitchFamily="34" charset="-127"/>
              </a:rPr>
            </a:br>
            <a:br>
              <a:rPr lang="en-US" altLang="ko-KR" sz="2400" dirty="0">
                <a:ea typeface="굴림" panose="020B0600000101010101" pitchFamily="34" charset="-127"/>
              </a:rPr>
            </a:br>
            <a:br>
              <a:rPr lang="en-US" altLang="ko-KR" sz="2000" dirty="0">
                <a:ea typeface="굴림" panose="020B0600000101010101" pitchFamily="34" charset="-127"/>
              </a:rPr>
            </a:br>
            <a:br>
              <a:rPr lang="en-US" altLang="ko-KR" sz="2000" dirty="0">
                <a:ea typeface="굴림" panose="020B0600000101010101" pitchFamily="34" charset="-127"/>
              </a:rPr>
            </a:br>
            <a:br>
              <a:rPr lang="en-US" altLang="ko-KR" sz="2000" dirty="0">
                <a:ea typeface="굴림" panose="020B0600000101010101" pitchFamily="34" charset="-127"/>
              </a:rPr>
            </a:br>
            <a:endParaRPr lang="en-US" altLang="ko-KR" sz="2000" dirty="0">
              <a:ea typeface="굴림" panose="020B0600000101010101" pitchFamily="34" charset="-127"/>
            </a:endParaRP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5424487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287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60198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dirty="0">
                <a:ea typeface="굴림" panose="020B0600000101010101" pitchFamily="34" charset="-127"/>
              </a:rPr>
              <a:t>Example continued:</a:t>
            </a:r>
            <a:br>
              <a:rPr lang="en-US" altLang="ko-KR" sz="2800" dirty="0">
                <a:ea typeface="굴림" panose="020B0600000101010101" pitchFamily="34" charset="-127"/>
              </a:rPr>
            </a:br>
            <a:br>
              <a:rPr lang="en-US" altLang="ko-KR" sz="2000" dirty="0">
                <a:ea typeface="굴림" panose="020B0600000101010101" pitchFamily="34" charset="-127"/>
              </a:rPr>
            </a:br>
            <a:br>
              <a:rPr lang="en-US" altLang="ko-KR" dirty="0">
                <a:ea typeface="굴림" panose="020B0600000101010101" pitchFamily="34" charset="-127"/>
              </a:rPr>
            </a:br>
            <a:br>
              <a:rPr lang="en-US" altLang="ko-KR" dirty="0">
                <a:ea typeface="굴림" panose="020B0600000101010101" pitchFamily="34" charset="-127"/>
              </a:rPr>
            </a:br>
            <a:br>
              <a:rPr lang="en-US" altLang="ko-KR" dirty="0">
                <a:ea typeface="굴림" panose="020B0600000101010101" pitchFamily="34" charset="-127"/>
              </a:rPr>
            </a:br>
            <a:endParaRPr lang="en-US" altLang="ko-KR" dirty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Waiting time for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1</a:t>
            </a:r>
            <a:r>
              <a:rPr lang="en-US" altLang="ko-KR" sz="2400" dirty="0">
                <a:ea typeface="굴림" panose="020B0600000101010101" pitchFamily="34" charset="-127"/>
              </a:rPr>
              <a:t>  = 0;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ea typeface="굴림" panose="020B0600000101010101" pitchFamily="34" charset="-127"/>
              </a:rPr>
              <a:t>  = 24;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3 </a:t>
            </a:r>
            <a:r>
              <a:rPr lang="en-US" altLang="ko-KR" sz="2400" dirty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i="1" dirty="0">
                <a:ea typeface="굴림" panose="020B0600000101010101" pitchFamily="34" charset="-127"/>
              </a:rPr>
              <a:t>Convoy effect:</a:t>
            </a:r>
            <a:r>
              <a:rPr lang="en-US" altLang="ko-KR" sz="2800" dirty="0">
                <a:ea typeface="굴림" panose="020B0600000101010101" pitchFamily="34" charset="-127"/>
              </a:rPr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752600" y="1462087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941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1722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800" dirty="0">
                <a:ea typeface="굴림" panose="020B0600000101010101" pitchFamily="34" charset="-127"/>
              </a:rPr>
              <a:t>Example continued: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Suppose that processes arrive in order: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ea typeface="굴림" panose="020B0600000101010101" pitchFamily="34" charset="-127"/>
              </a:rPr>
              <a:t> ,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3</a:t>
            </a:r>
            <a:r>
              <a:rPr lang="en-US" altLang="ko-KR" sz="2400" dirty="0">
                <a:ea typeface="굴림" panose="020B0600000101010101" pitchFamily="34" charset="-127"/>
              </a:rPr>
              <a:t> ,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1</a:t>
            </a:r>
            <a:r>
              <a:rPr lang="en-US" altLang="ko-KR" sz="2400" dirty="0">
                <a:ea typeface="굴림" panose="020B0600000101010101" pitchFamily="34" charset="-127"/>
              </a:rPr>
              <a:t> Now, we have:</a:t>
            </a:r>
            <a:br>
              <a:rPr lang="en-US" altLang="ko-KR" sz="2400" dirty="0">
                <a:ea typeface="굴림" panose="020B0600000101010101" pitchFamily="34" charset="-127"/>
              </a:rPr>
            </a:br>
            <a:endParaRPr lang="en-US" altLang="ko-KR" sz="2400" dirty="0">
              <a:ea typeface="굴림" panose="020B0600000101010101" pitchFamily="34" charset="-127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z="1000" dirty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Waiting time for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1 </a:t>
            </a:r>
            <a:r>
              <a:rPr lang="en-US" altLang="ko-KR" sz="2400" i="1" dirty="0">
                <a:ea typeface="굴림" panose="020B0600000101010101" pitchFamily="34" charset="-127"/>
              </a:rPr>
              <a:t>=</a:t>
            </a:r>
            <a:r>
              <a:rPr lang="en-US" altLang="ko-KR" sz="2400" dirty="0">
                <a:ea typeface="굴림" panose="020B0600000101010101" pitchFamily="34" charset="-127"/>
              </a:rPr>
              <a:t> 6</a:t>
            </a:r>
            <a:r>
              <a:rPr lang="en-US" altLang="ko-KR" sz="2400" i="1" dirty="0">
                <a:ea typeface="굴림" panose="020B0600000101010101" pitchFamily="34" charset="-127"/>
              </a:rPr>
              <a:t>;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2</a:t>
            </a:r>
            <a:r>
              <a:rPr lang="en-US" altLang="ko-KR" sz="2400" dirty="0">
                <a:ea typeface="굴림" panose="020B0600000101010101" pitchFamily="34" charset="-127"/>
              </a:rPr>
              <a:t> = 0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; </a:t>
            </a:r>
            <a:r>
              <a:rPr lang="en-US" altLang="ko-KR" sz="2400" i="1" dirty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>
                <a:ea typeface="굴림" panose="020B0600000101010101" pitchFamily="34" charset="-127"/>
              </a:rPr>
              <a:t>3 </a:t>
            </a:r>
            <a:r>
              <a:rPr lang="en-US" altLang="ko-KR" sz="2400" i="1" dirty="0">
                <a:ea typeface="굴림" panose="020B0600000101010101" pitchFamily="34" charset="-127"/>
              </a:rPr>
              <a:t>= </a:t>
            </a:r>
            <a:r>
              <a:rPr lang="en-US" altLang="ko-KR" sz="2400" dirty="0">
                <a:ea typeface="굴림" panose="020B0600000101010101" pitchFamily="34" charset="-127"/>
              </a:rPr>
              <a:t>3</a:t>
            </a:r>
            <a:endParaRPr lang="en-US" altLang="ko-KR" sz="2400" i="1" dirty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waiting time:   (6 + 0 + 3)/3 = 3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Completion time: (3 + 6 + 30)/3 = 13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800" dirty="0">
                <a:ea typeface="굴림" panose="020B0600000101010101" pitchFamily="34" charset="-127"/>
              </a:rPr>
              <a:t>In second case: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waiting time is much better (before it was 17)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completion time is better (before it was 27)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800" dirty="0">
                <a:ea typeface="굴림" panose="020B0600000101010101" pitchFamily="34" charset="-127"/>
              </a:rPr>
              <a:t>FIFO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Simple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Short jobs get stuck behind long ones (-)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Safeway: Getting milk, always stuck behind cart full of small items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1752600" y="16144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 dirty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 dirty="0">
                  <a:latin typeface="Helvetica" panose="020B0604020202020204" pitchFamily="34" charset="0"/>
                </a:rPr>
                <a:t>2</a:t>
              </a:r>
              <a:endParaRPr lang="en-US" altLang="en-US" sz="2400" b="0" dirty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36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56388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Depends on submit order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Round Robin Scheme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</a:rPr>
              <a:t>time quantum</a:t>
            </a:r>
            <a:r>
              <a:rPr lang="en-US" altLang="ko-KR" sz="2400" dirty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sz="2400" i="1" dirty="0">
                <a:ea typeface="굴림" panose="020B0600000101010101" pitchFamily="34" charset="-127"/>
              </a:rPr>
              <a:t>q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sz="2400" dirty="0">
              <a:ea typeface="굴림" panose="020B0600000101010101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Each process gets 1/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of the CPU time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In chunks of at most </a:t>
            </a:r>
            <a:r>
              <a:rPr lang="en-US" altLang="ko-KR" sz="2400" i="1" dirty="0">
                <a:ea typeface="굴림" panose="020B0600000101010101" pitchFamily="34" charset="-127"/>
              </a:rPr>
              <a:t>q</a:t>
            </a:r>
            <a:r>
              <a:rPr lang="en-US" altLang="ko-KR" sz="2400" dirty="0">
                <a:ea typeface="굴림" panose="020B0600000101010101" pitchFamily="34" charset="-127"/>
              </a:rPr>
              <a:t> time units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sz="2400" i="1" dirty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sz="2400" i="1" dirty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Round Robin (RR) Scheduling</a:t>
            </a:r>
          </a:p>
        </p:txBody>
      </p:sp>
    </p:spTree>
    <p:extLst>
      <p:ext uri="{BB962C8B-B14F-4D97-AF65-F5344CB8AC3E}">
        <p14:creationId xmlns:p14="http://schemas.microsoft.com/office/powerpoint/2010/main" val="78635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</a:rPr>
              <a:t>q</a:t>
            </a:r>
            <a:r>
              <a:rPr lang="en-US" altLang="ko-KR" sz="2400" dirty="0">
                <a:ea typeface="굴림" panose="020B0600000101010101" pitchFamily="34" charset="-127"/>
              </a:rPr>
              <a:t> large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</a:t>
            </a:r>
            <a:r>
              <a:rPr lang="en-US" altLang="ko-KR" sz="2400" dirty="0" err="1">
                <a:ea typeface="굴림" panose="020B0600000101010101" pitchFamily="34" charset="-127"/>
                <a:sym typeface="Symbol" panose="05050102010706020507" pitchFamily="18" charset="2"/>
              </a:rPr>
              <a:t>hyperthreading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?)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Scheduling (Cont.)</a:t>
            </a:r>
          </a:p>
        </p:txBody>
      </p:sp>
    </p:spTree>
    <p:extLst>
      <p:ext uri="{BB962C8B-B14F-4D97-AF65-F5344CB8AC3E}">
        <p14:creationId xmlns:p14="http://schemas.microsoft.com/office/powerpoint/2010/main" val="285570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4975" cy="84455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Example:</a:t>
            </a:r>
            <a:r>
              <a:rPr lang="en-US" altLang="ko-KR" sz="1800" dirty="0">
                <a:ea typeface="굴림" panose="020B0600000101010101" pitchFamily="34" charset="-127"/>
              </a:rPr>
              <a:t>	</a:t>
            </a:r>
            <a:r>
              <a:rPr lang="en-US" altLang="ko-KR" sz="1800" u="sng" dirty="0">
                <a:ea typeface="굴림" panose="020B0600000101010101" pitchFamily="34" charset="-127"/>
              </a:rPr>
              <a:t>Process</a:t>
            </a:r>
            <a:r>
              <a:rPr lang="en-US" altLang="ko-KR" sz="1800" dirty="0">
                <a:ea typeface="굴림" panose="020B0600000101010101" pitchFamily="34" charset="-127"/>
              </a:rPr>
              <a:t>		</a:t>
            </a:r>
            <a:r>
              <a:rPr lang="en-US" altLang="ko-KR" sz="1800" u="sng" dirty="0">
                <a:ea typeface="굴림" panose="020B0600000101010101" pitchFamily="34" charset="-127"/>
              </a:rPr>
              <a:t>Burst Time</a:t>
            </a:r>
            <a:br>
              <a:rPr lang="en-US" altLang="ko-KR" sz="1800" u="sng" dirty="0">
                <a:ea typeface="굴림" panose="020B0600000101010101" pitchFamily="34" charset="-127"/>
              </a:rPr>
            </a:br>
            <a:r>
              <a:rPr lang="en-US" altLang="ko-KR" sz="1800" i="1" dirty="0">
                <a:ea typeface="굴림" panose="020B0600000101010101" pitchFamily="34" charset="-127"/>
              </a:rPr>
              <a:t>	 </a:t>
            </a:r>
            <a:r>
              <a:rPr lang="en-US" altLang="ko-KR" sz="2200" i="1" dirty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sz="2200" dirty="0">
                <a:ea typeface="굴림" panose="020B0600000101010101" pitchFamily="34" charset="-127"/>
              </a:rPr>
              <a:t>53</a:t>
            </a:r>
            <a:br>
              <a:rPr lang="en-US" altLang="ko-KR" sz="2200" dirty="0">
                <a:ea typeface="굴림" panose="020B0600000101010101" pitchFamily="34" charset="-127"/>
              </a:rPr>
            </a:br>
            <a:r>
              <a:rPr lang="en-US" altLang="ko-KR" sz="2200" dirty="0">
                <a:ea typeface="굴림" panose="020B0600000101010101" pitchFamily="34" charset="-127"/>
              </a:rPr>
              <a:t>	 </a:t>
            </a:r>
            <a:r>
              <a:rPr lang="en-US" altLang="ko-KR" sz="2200" i="1" dirty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sz="2200" dirty="0">
                <a:ea typeface="굴림" panose="020B0600000101010101" pitchFamily="34" charset="-127"/>
              </a:rPr>
              <a:t>8</a:t>
            </a:r>
            <a:br>
              <a:rPr lang="en-US" altLang="ko-KR" sz="2200" dirty="0">
                <a:ea typeface="굴림" panose="020B0600000101010101" pitchFamily="34" charset="-127"/>
              </a:rPr>
            </a:br>
            <a:r>
              <a:rPr lang="en-US" altLang="ko-KR" sz="2200" dirty="0">
                <a:ea typeface="굴림" panose="020B0600000101010101" pitchFamily="34" charset="-127"/>
              </a:rPr>
              <a:t>	 </a:t>
            </a:r>
            <a:r>
              <a:rPr lang="en-US" altLang="ko-KR" sz="2200" i="1" dirty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sz="2200" dirty="0">
                <a:ea typeface="굴림" panose="020B0600000101010101" pitchFamily="34" charset="-127"/>
              </a:rPr>
              <a:t>68</a:t>
            </a:r>
            <a:br>
              <a:rPr lang="en-US" altLang="ko-KR" sz="2200" dirty="0">
                <a:ea typeface="굴림" panose="020B0600000101010101" pitchFamily="34" charset="-127"/>
              </a:rPr>
            </a:br>
            <a:r>
              <a:rPr lang="en-US" altLang="ko-KR" sz="2200" dirty="0">
                <a:ea typeface="굴림" panose="020B0600000101010101" pitchFamily="34" charset="-127"/>
              </a:rPr>
              <a:t>	 </a:t>
            </a:r>
            <a:r>
              <a:rPr lang="en-US" altLang="ko-KR" sz="2200" i="1" dirty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>
                <a:ea typeface="굴림" panose="020B0600000101010101" pitchFamily="34" charset="-127"/>
              </a:rPr>
              <a:t>4		  	</a:t>
            </a:r>
            <a:r>
              <a:rPr lang="en-US" altLang="ko-KR" sz="2200" dirty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marL="457200" lvl="1" indent="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1600" dirty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Waiting time for 	</a:t>
            </a:r>
            <a:r>
              <a:rPr lang="en-US" altLang="ko-KR" dirty="0">
                <a:ea typeface="굴림" panose="020B0600000101010101" pitchFamily="34" charset="-127"/>
              </a:rPr>
              <a:t>P</a:t>
            </a:r>
            <a:r>
              <a:rPr lang="en-US" altLang="ko-KR" baseline="-25000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</a:rPr>
              <a:t>=(68-20)+(112-88)=72					P</a:t>
            </a:r>
            <a:r>
              <a:rPr lang="en-US" altLang="ko-KR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=(20-0)=20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P</a:t>
            </a:r>
            <a:r>
              <a:rPr lang="en-US" altLang="ko-KR" baseline="-25000" dirty="0">
                <a:ea typeface="굴림" panose="020B0600000101010101" pitchFamily="34" charset="-127"/>
              </a:rPr>
              <a:t>3</a:t>
            </a:r>
            <a:r>
              <a:rPr lang="en-US" altLang="ko-KR" dirty="0">
                <a:ea typeface="굴림" panose="020B0600000101010101" pitchFamily="34" charset="-127"/>
              </a:rPr>
              <a:t>=(28-0)+(88-48)+(125-108)=85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P</a:t>
            </a:r>
            <a:r>
              <a:rPr lang="en-US" altLang="ko-KR" baseline="-25000" dirty="0">
                <a:ea typeface="굴림" panose="020B0600000101010101" pitchFamily="34" charset="-127"/>
              </a:rPr>
              <a:t>4</a:t>
            </a:r>
            <a:r>
              <a:rPr lang="en-US" altLang="ko-KR" dirty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</p:txBody>
      </p:sp>
      <p:sp>
        <p:nvSpPr>
          <p:cNvPr id="23569" name="Rectangle 6"/>
          <p:cNvSpPr>
            <a:spLocks noChangeArrowheads="1"/>
          </p:cNvSpPr>
          <p:nvPr/>
        </p:nvSpPr>
        <p:spPr bwMode="auto">
          <a:xfrm>
            <a:off x="3048000" y="2452688"/>
            <a:ext cx="564002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Helvetica" panose="020B0604020202020204" pitchFamily="34" charset="0"/>
              </a:rPr>
              <a:t>P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1</a:t>
            </a:r>
            <a:endParaRPr lang="en-US" altLang="en-US" sz="2400" b="0" dirty="0">
              <a:latin typeface="Helvetica" panose="020B0604020202020204" pitchFamily="34" charset="0"/>
            </a:endParaRPr>
          </a:p>
        </p:txBody>
      </p:sp>
      <p:sp>
        <p:nvSpPr>
          <p:cNvPr id="23558" name="Text Box 16"/>
          <p:cNvSpPr txBox="1">
            <a:spLocks noChangeArrowheads="1"/>
          </p:cNvSpPr>
          <p:nvPr/>
        </p:nvSpPr>
        <p:spPr bwMode="auto">
          <a:xfrm>
            <a:off x="2895600" y="3062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23559" name="Text Box 17"/>
          <p:cNvSpPr txBox="1">
            <a:spLocks noChangeArrowheads="1"/>
          </p:cNvSpPr>
          <p:nvPr/>
        </p:nvSpPr>
        <p:spPr bwMode="auto">
          <a:xfrm>
            <a:off x="3365500" y="3062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Helvetica" panose="020B0604020202020204" pitchFamily="34" charset="0"/>
              </a:rPr>
              <a:t>20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12002" y="2452688"/>
            <a:ext cx="725048" cy="976312"/>
            <a:chOff x="3612002" y="2452688"/>
            <a:chExt cx="725048" cy="976312"/>
          </a:xfrm>
        </p:grpSpPr>
        <p:sp>
          <p:nvSpPr>
            <p:cNvPr id="23570" name="Rectangle 7"/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38989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177962" y="2452688"/>
            <a:ext cx="762338" cy="976312"/>
            <a:chOff x="4177962" y="2452688"/>
            <a:chExt cx="762338" cy="976312"/>
          </a:xfrm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450215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41963" y="2452688"/>
            <a:ext cx="814287" cy="976312"/>
            <a:chOff x="4741963" y="2452688"/>
            <a:chExt cx="814287" cy="976312"/>
          </a:xfrm>
        </p:grpSpPr>
        <p:sp>
          <p:nvSpPr>
            <p:cNvPr id="23572" name="Rectangle 9"/>
            <p:cNvSpPr>
              <a:spLocks noChangeArrowheads="1"/>
            </p:cNvSpPr>
            <p:nvPr/>
          </p:nvSpPr>
          <p:spPr bwMode="auto">
            <a:xfrm>
              <a:off x="474196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51181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05965" y="2452688"/>
            <a:ext cx="783685" cy="976312"/>
            <a:chOff x="5305965" y="2452688"/>
            <a:chExt cx="783685" cy="976312"/>
          </a:xfrm>
        </p:grpSpPr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5305965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56515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69967" y="2452688"/>
            <a:ext cx="816583" cy="976312"/>
            <a:chOff x="5869967" y="2452688"/>
            <a:chExt cx="816583" cy="976312"/>
          </a:xfrm>
        </p:grpSpPr>
        <p:sp>
          <p:nvSpPr>
            <p:cNvPr id="23574" name="Rectangle 11"/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6121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33968" y="2452688"/>
            <a:ext cx="2513182" cy="976312"/>
            <a:chOff x="6433968" y="2452688"/>
            <a:chExt cx="2513182" cy="976312"/>
          </a:xfrm>
        </p:grpSpPr>
        <p:sp>
          <p:nvSpPr>
            <p:cNvPr id="23575" name="Rectangle 12"/>
            <p:cNvSpPr>
              <a:spLocks noChangeArrowheads="1"/>
            </p:cNvSpPr>
            <p:nvPr/>
          </p:nvSpPr>
          <p:spPr bwMode="auto">
            <a:xfrm>
              <a:off x="6433968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76" name="Rectangle 13"/>
            <p:cNvSpPr>
              <a:spLocks noChangeArrowheads="1"/>
            </p:cNvSpPr>
            <p:nvPr/>
          </p:nvSpPr>
          <p:spPr bwMode="auto">
            <a:xfrm>
              <a:off x="6997970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77" name="Rectangle 14"/>
            <p:cNvSpPr>
              <a:spLocks noChangeArrowheads="1"/>
            </p:cNvSpPr>
            <p:nvPr/>
          </p:nvSpPr>
          <p:spPr bwMode="auto">
            <a:xfrm>
              <a:off x="756197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78" name="Rectangle 15"/>
            <p:cNvSpPr>
              <a:spLocks noChangeArrowheads="1"/>
            </p:cNvSpPr>
            <p:nvPr/>
          </p:nvSpPr>
          <p:spPr bwMode="auto">
            <a:xfrm>
              <a:off x="812597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6731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7264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78486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8382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31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796337" cy="6096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What if infinite 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Actual choices of </a:t>
            </a:r>
            <a:r>
              <a:rPr lang="en-US" altLang="ko-KR" dirty="0" err="1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Initially, UNIX </a:t>
            </a:r>
            <a:r>
              <a:rPr lang="en-US" altLang="ko-KR" sz="2400" dirty="0" err="1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40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z="2400" dirty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9764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Simple example:</a:t>
            </a:r>
            <a:r>
              <a:rPr lang="en-US" altLang="ko-KR" sz="2000" dirty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9296857"/>
              </p:ext>
            </p:extLst>
          </p:nvPr>
        </p:nvGraphicFramePr>
        <p:xfrm>
          <a:off x="3657600" y="22098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760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1741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Waiting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17413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14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17415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7416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417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7418" name="Freeform 25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419" name="TextBox 26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7420" name="TextBox 27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7421" name="Rounded Rectangle 28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22" name="TextBox 29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7423" name="Rounded Rectangle 30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24" name="TextBox 31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7425" name="TextBox 32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" name="Rounded Rectangular Callout 3"/>
          <p:cNvSpPr>
            <a:spLocks noChangeArrowheads="1"/>
          </p:cNvSpPr>
          <p:nvPr/>
        </p:nvSpPr>
        <p:spPr bwMode="auto">
          <a:xfrm>
            <a:off x="4800600" y="2209800"/>
            <a:ext cx="3200400" cy="1447800"/>
          </a:xfrm>
          <a:prstGeom prst="wedgeRoundRectCallout">
            <a:avLst>
              <a:gd name="adj1" fmla="val -39486"/>
              <a:gd name="adj2" fmla="val -91009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wait(&amp;lock) puts thread on dataready queue and releases lock</a:t>
            </a:r>
          </a:p>
        </p:txBody>
      </p:sp>
    </p:spTree>
    <p:extLst>
      <p:ext uri="{BB962C8B-B14F-4D97-AF65-F5344CB8AC3E}">
        <p14:creationId xmlns:p14="http://schemas.microsoft.com/office/powerpoint/2010/main" val="1424633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Completion</a:t>
            </a:r>
          </a:p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Wait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4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955675" y="838201"/>
            <a:ext cx="7315200" cy="977901"/>
            <a:chOff x="650" y="624"/>
            <a:chExt cx="4608" cy="616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790" cy="616"/>
              <a:chOff x="1248" y="624"/>
              <a:chExt cx="3790" cy="616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 dirty="0">
                    <a:latin typeface="Gill Sans Light"/>
                    <a:cs typeface="Gill Sans Light"/>
                  </a:rPr>
                  <a:t>2</a:t>
                </a:r>
                <a:endParaRPr lang="en-US" altLang="en-US" b="0" dirty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4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[24]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1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[53]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3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[68]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7"/>
                <a:ext cx="26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7"/>
                <a:ext cx="26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7"/>
                <a:ext cx="33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9895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Synchronization 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sz="2800" dirty="0">
                <a:ea typeface="굴림" panose="020B0600000101010101" pitchFamily="34" charset="-127"/>
              </a:rPr>
              <a:t>: A lock plus zero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Three Operations: </a:t>
            </a:r>
            <a:r>
              <a:rPr lang="en-US" altLang="ko-KR" sz="24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sz="2400" dirty="0">
                <a:ea typeface="굴림" panose="020B0600000101010101" pitchFamily="34" charset="-127"/>
              </a:rPr>
              <a:t>,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sz="2400" dirty="0">
                <a:ea typeface="굴림" panose="020B0600000101010101" pitchFamily="34" charset="-127"/>
              </a:rPr>
              <a:t>,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sz="240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Round-Robin Scheduling</a:t>
            </a:r>
            <a:r>
              <a:rPr lang="en-US" altLang="ko-KR" sz="2800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Pros: Better for short jobs 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en-US" altLang="ko-KR" sz="28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637097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60566</TotalTime>
  <Pages>60</Pages>
  <Words>3776</Words>
  <Application>Microsoft Macintosh PowerPoint</Application>
  <PresentationFormat>On-screen Show (4:3)</PresentationFormat>
  <Paragraphs>1244</Paragraphs>
  <Slides>91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105" baseType="lpstr">
      <vt:lpstr>굴림</vt:lpstr>
      <vt:lpstr>ＭＳ Ｐゴシック</vt:lpstr>
      <vt:lpstr>Arial</vt:lpstr>
      <vt:lpstr>Arial Narrow</vt:lpstr>
      <vt:lpstr>Ariel narrow</vt:lpstr>
      <vt:lpstr>Comic Sans MS</vt:lpstr>
      <vt:lpstr>Consolas</vt:lpstr>
      <vt:lpstr>Courier New</vt:lpstr>
      <vt:lpstr>Gill Sans</vt:lpstr>
      <vt:lpstr>Gill Sans Light</vt:lpstr>
      <vt:lpstr>Helvetica</vt:lpstr>
      <vt:lpstr>Symbol</vt:lpstr>
      <vt:lpstr>Wingdings</vt:lpstr>
      <vt:lpstr>Office</vt:lpstr>
      <vt:lpstr>CS162 Operating Systems and Systems Programming Lecture 9   Synchronization, Readers/Writers example, Scheduling</vt:lpstr>
      <vt:lpstr>Complete Monitor Example (with cond. variable)</vt:lpstr>
      <vt:lpstr>Mesa vs. Hoare monitors</vt:lpstr>
      <vt:lpstr>Hoare monitors</vt:lpstr>
      <vt:lpstr>Mesa monitors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Readers/Writers Problem</vt:lpstr>
      <vt:lpstr>Basic Readers/Writers Solution</vt:lpstr>
      <vt:lpstr>Code for a Reader</vt:lpstr>
      <vt:lpstr>Code for a Writer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Read/Writer Questions</vt:lpstr>
      <vt:lpstr>Read/Writer Questions</vt:lpstr>
      <vt:lpstr>Read/Writer Questions</vt:lpstr>
      <vt:lpstr>Read/Writer Questions</vt:lpstr>
      <vt:lpstr>Read/Writer Questions</vt:lpstr>
      <vt:lpstr>Administrivia</vt:lpstr>
      <vt:lpstr>BREAK</vt:lpstr>
      <vt:lpstr>Recall: CPU Scheduling</vt:lpstr>
      <vt:lpstr>Recall: CPU Scheduling  (Cont.)</vt:lpstr>
      <vt:lpstr>Assumption – CPU Bursts</vt:lpstr>
      <vt:lpstr>Scheduling Assumptions</vt:lpstr>
      <vt:lpstr>Scheduling Assumptions (Cont.)</vt:lpstr>
      <vt:lpstr>Scheduling Policy Goals/Criteria</vt:lpstr>
      <vt:lpstr>Scheduling Policy Goals/Criteria (Cont.)</vt:lpstr>
      <vt:lpstr>Scheduling Policy Goals/Criteria (Cont.)</vt:lpstr>
      <vt:lpstr>First-Come, First-Served (FCFS) Scheduling</vt:lpstr>
      <vt:lpstr>FCFS Scheduling (Cont.)</vt:lpstr>
      <vt:lpstr>FCFS Scheduling (Cont.)</vt:lpstr>
      <vt:lpstr>Round Robin (RR) Scheduling</vt:lpstr>
      <vt:lpstr>RR Scheduling (Cont.)</vt:lpstr>
      <vt:lpstr>Example of RR with Time Quantum = 20</vt:lpstr>
      <vt:lpstr>Round-Robin Discussion</vt:lpstr>
      <vt:lpstr>Comparisons between FCFS and Round Robin</vt:lpstr>
      <vt:lpstr>Earlier Example with Different Time Quantum</vt:lpstr>
      <vt:lpstr>Synchronization Summary</vt:lpstr>
    </vt:vector>
  </TitlesOfParts>
  <Company>UC Berkeley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Anthony Joseph</cp:lastModifiedBy>
  <cp:revision>649</cp:revision>
  <cp:lastPrinted>2017-02-16T02:12:03Z</cp:lastPrinted>
  <dcterms:created xsi:type="dcterms:W3CDTF">1995-08-12T11:37:26Z</dcterms:created>
  <dcterms:modified xsi:type="dcterms:W3CDTF">2018-02-09T16:55:22Z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